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alatino Linotype"/>
      <p:regular r:id="rId22"/>
      <p:bold r:id="rId23"/>
      <p:italic r:id="rId24"/>
      <p:boldItalic r:id="rId25"/>
    </p:embeddedFont>
    <p:embeddedFont>
      <p:font typeface="Josefi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alatinoLinotype-regular.fntdata"/><Relationship Id="rId21" Type="http://schemas.openxmlformats.org/officeDocument/2006/relationships/slide" Target="slides/slide16.xml"/><Relationship Id="rId24" Type="http://schemas.openxmlformats.org/officeDocument/2006/relationships/font" Target="fonts/PalatinoLinotype-italic.fntdata"/><Relationship Id="rId23" Type="http://schemas.openxmlformats.org/officeDocument/2006/relationships/font" Target="fonts/PalatinoLinotyp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regular.fntdata"/><Relationship Id="rId25" Type="http://schemas.openxmlformats.org/officeDocument/2006/relationships/font" Target="fonts/PalatinoLinotype-boldItalic.fntdata"/><Relationship Id="rId28" Type="http://schemas.openxmlformats.org/officeDocument/2006/relationships/font" Target="fonts/JosefinSans-italic.fntdata"/><Relationship Id="rId27" Type="http://schemas.openxmlformats.org/officeDocument/2006/relationships/font" Target="fonts/Josefi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7c8c91207_13_119: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178" name="Google Shape;178;g77c8c91207_13_119: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179" name="Google Shape;179;g77c8c91207_13_119: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c8c91207_13_133: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193" name="Google Shape;193;g77c8c91207_13_133: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194" name="Google Shape;194;g77c8c91207_13_133: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7c8c91207_13_407: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468" name="Google Shape;468;g77c8c91207_13_407: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469" name="Google Shape;469;g77c8c91207_13_407: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77c8c91207_13_510: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572" name="Google Shape;572;g77c8c91207_13_510: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573" name="Google Shape;573;g77c8c91207_13_510: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7c8c91207_1_25:notes"/>
          <p:cNvSpPr/>
          <p:nvPr/>
        </p:nvSpPr>
        <p:spPr>
          <a:xfrm>
            <a:off x="0" y="-4696110"/>
            <a:ext cx="1500" cy="108432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590" name="Google Shape;590;g77c8c91207_1_25: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91" name="Google Shape;591;g77c8c91207_1_25: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77c8c91207_1_31:notes"/>
          <p:cNvSpPr/>
          <p:nvPr/>
        </p:nvSpPr>
        <p:spPr>
          <a:xfrm>
            <a:off x="0" y="-4696110"/>
            <a:ext cx="1500" cy="108432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598" name="Google Shape;598;g77c8c91207_1_31: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99" name="Google Shape;599;g77c8c91207_1_31: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7c8c91207_13_582:notes"/>
          <p:cNvSpPr/>
          <p:nvPr/>
        </p:nvSpPr>
        <p:spPr>
          <a:xfrm>
            <a:off x="1257514" y="729154"/>
            <a:ext cx="4799844" cy="3599478"/>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606" name="Google Shape;606;g77c8c91207_13_582: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607" name="Google Shape;607;g77c8c91207_13_582: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7c8c91207_1_1:notes"/>
          <p:cNvSpPr/>
          <p:nvPr/>
        </p:nvSpPr>
        <p:spPr>
          <a:xfrm>
            <a:off x="1142488" y="686475"/>
            <a:ext cx="4573200" cy="34281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64" name="Google Shape;64;g77c8c91207_1_1: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5" name="Google Shape;65;g77c8c91207_1_1: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7c8c91207_13_1: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72" name="Google Shape;72;g77c8c91207_13_1: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73" name="Google Shape;73;g77c8c91207_13_1: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7c8c91207_13_69: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86" name="Google Shape;86;g77c8c91207_13_69: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87" name="Google Shape;87;g77c8c91207_13_69: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c8c91207_1_78:notes"/>
          <p:cNvSpPr/>
          <p:nvPr/>
        </p:nvSpPr>
        <p:spPr>
          <a:xfrm>
            <a:off x="1142488" y="686475"/>
            <a:ext cx="4573200" cy="34281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105" name="Google Shape;105;g77c8c91207_1_78: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6" name="Google Shape;106;g77c8c91207_1_78: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c8c91207_1_10:notes"/>
          <p:cNvSpPr/>
          <p:nvPr/>
        </p:nvSpPr>
        <p:spPr>
          <a:xfrm>
            <a:off x="1142488" y="686475"/>
            <a:ext cx="4573200" cy="34281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115" name="Google Shape;115;g77c8c91207_1_10: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16" name="Google Shape;116;g77c8c91207_1_10: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7c8c91207_1_16:notes"/>
          <p:cNvSpPr/>
          <p:nvPr/>
        </p:nvSpPr>
        <p:spPr>
          <a:xfrm>
            <a:off x="1142488" y="686475"/>
            <a:ext cx="4573200" cy="34281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123" name="Google Shape;123;g77c8c91207_1_16: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24" name="Google Shape;124;g77c8c91207_1_16: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c8c91207_1_37:notes"/>
          <p:cNvSpPr/>
          <p:nvPr/>
        </p:nvSpPr>
        <p:spPr>
          <a:xfrm>
            <a:off x="1142488" y="686475"/>
            <a:ext cx="4573200" cy="34281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3050" lIns="86100" spcFirstLastPara="1" rIns="86100" wrap="square" tIns="43050">
            <a:noAutofit/>
          </a:bodyPr>
          <a:lstStyle/>
          <a:p>
            <a:pPr indent="0" lvl="0" marL="0" marR="0" rtl="0" algn="l">
              <a:lnSpc>
                <a:spcPct val="50000"/>
              </a:lnSpc>
              <a:spcBef>
                <a:spcPts val="0"/>
              </a:spcBef>
              <a:spcAft>
                <a:spcPts val="0"/>
              </a:spcAft>
              <a:buNone/>
            </a:pPr>
            <a:r>
              <a:t/>
            </a:r>
            <a:endParaRPr b="0" i="0" sz="1700" u="none">
              <a:solidFill>
                <a:srgbClr val="FFFFFF"/>
              </a:solidFill>
              <a:latin typeface="Arial"/>
              <a:ea typeface="Arial"/>
              <a:cs typeface="Arial"/>
              <a:sym typeface="Arial"/>
            </a:endParaRPr>
          </a:p>
        </p:txBody>
      </p:sp>
      <p:sp>
        <p:nvSpPr>
          <p:cNvPr id="134" name="Google Shape;134;g77c8c91207_1_37:notes"/>
          <p:cNvSpPr txBox="1"/>
          <p:nvPr>
            <p:ph idx="1" type="body"/>
          </p:nvPr>
        </p:nvSpPr>
        <p:spPr>
          <a:xfrm>
            <a:off x="731499" y="4561368"/>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5" name="Google Shape;135;g77c8c91207_1_37:notes"/>
          <p:cNvSpPr/>
          <p:nvPr>
            <p:ph idx="2" type="sldImg"/>
          </p:nvPr>
        </p:nvSpPr>
        <p:spPr>
          <a:xfrm>
            <a:off x="-10416602" y="-4696110"/>
            <a:ext cx="20825700" cy="108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c8c91207_13_87:notes"/>
          <p:cNvSpPr/>
          <p:nvPr/>
        </p:nvSpPr>
        <p:spPr>
          <a:xfrm>
            <a:off x="1257514" y="720470"/>
            <a:ext cx="4799844" cy="3601044"/>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145" name="Google Shape;145;g77c8c91207_13_87:notes"/>
          <p:cNvSpPr txBox="1"/>
          <p:nvPr>
            <p:ph idx="1" type="body"/>
          </p:nvPr>
        </p:nvSpPr>
        <p:spPr>
          <a:xfrm>
            <a:off x="731000" y="4561154"/>
            <a:ext cx="5841300" cy="4317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100" strike="noStrike">
              <a:solidFill>
                <a:srgbClr val="000000"/>
              </a:solidFill>
              <a:latin typeface="Times New Roman"/>
              <a:ea typeface="Times New Roman"/>
              <a:cs typeface="Times New Roman"/>
              <a:sym typeface="Times New Roman"/>
            </a:endParaRPr>
          </a:p>
        </p:txBody>
      </p:sp>
      <p:sp>
        <p:nvSpPr>
          <p:cNvPr id="146" name="Google Shape;146;g77c8c91207_13_87:notes"/>
          <p:cNvSpPr/>
          <p:nvPr>
            <p:ph idx="2" type="sldImg"/>
          </p:nvPr>
        </p:nvSpPr>
        <p:spPr>
          <a:xfrm>
            <a:off x="-971894" y="812458"/>
            <a:ext cx="95028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456840" y="204660"/>
            <a:ext cx="8211900" cy="853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subTitle"/>
          </p:nvPr>
        </p:nvSpPr>
        <p:spPr>
          <a:xfrm>
            <a:off x="456840" y="1203390"/>
            <a:ext cx="8211900" cy="3390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800"/>
              <a:buNone/>
              <a:defRPr/>
            </a:lvl1pPr>
            <a:lvl2pPr lvl="1" rtl="0" algn="l">
              <a:spcBef>
                <a:spcPts val="1600"/>
              </a:spcBef>
              <a:spcAft>
                <a:spcPts val="0"/>
              </a:spcAft>
              <a:buSzPts val="1400"/>
              <a:buNone/>
              <a:defRPr/>
            </a:lvl2pPr>
            <a:lvl3pPr lvl="2" rtl="0" algn="l">
              <a:spcBef>
                <a:spcPts val="1600"/>
              </a:spcBef>
              <a:spcAft>
                <a:spcPts val="0"/>
              </a:spcAft>
              <a:buSzPts val="1400"/>
              <a:buNone/>
              <a:defRPr/>
            </a:lvl3pPr>
            <a:lvl4pPr lvl="3" rtl="0" algn="l">
              <a:spcBef>
                <a:spcPts val="1600"/>
              </a:spcBef>
              <a:spcAft>
                <a:spcPts val="0"/>
              </a:spcAft>
              <a:buSzPts val="1400"/>
              <a:buNone/>
              <a:defRPr/>
            </a:lvl4pPr>
            <a:lvl5pPr lvl="4" rtl="0" algn="l">
              <a:spcBef>
                <a:spcPts val="1600"/>
              </a:spcBef>
              <a:spcAft>
                <a:spcPts val="0"/>
              </a:spcAft>
              <a:buSzPts val="1400"/>
              <a:buNone/>
              <a:defRPr/>
            </a:lvl5pPr>
            <a:lvl6pPr lvl="5" rtl="0" algn="l">
              <a:spcBef>
                <a:spcPts val="1600"/>
              </a:spcBef>
              <a:spcAft>
                <a:spcPts val="0"/>
              </a:spcAft>
              <a:buSzPts val="1400"/>
              <a:buNone/>
              <a:defRPr/>
            </a:lvl6pPr>
            <a:lvl7pPr lvl="6" rtl="0" algn="l">
              <a:spcBef>
                <a:spcPts val="1600"/>
              </a:spcBef>
              <a:spcAft>
                <a:spcPts val="0"/>
              </a:spcAft>
              <a:buSzPts val="1400"/>
              <a:buNone/>
              <a:defRPr/>
            </a:lvl7pPr>
            <a:lvl8pPr lvl="7" rtl="0" algn="l">
              <a:spcBef>
                <a:spcPts val="1600"/>
              </a:spcBef>
              <a:spcAft>
                <a:spcPts val="0"/>
              </a:spcAft>
              <a:buSzPts val="1400"/>
              <a:buNone/>
              <a:defRPr/>
            </a:lvl8pPr>
            <a:lvl9pPr lvl="8" rtl="0" algn="l">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B53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rcid.org/0000-0002-1526-0863" TargetMode="External"/><Relationship Id="rId4" Type="http://schemas.openxmlformats.org/officeDocument/2006/relationships/hyperlink" Target="https://scholar.google.com.au/citations?hl=en&amp;user=-Z9rgsQAAAAJ&amp;view_op=list_works&amp;sortby=pubdate" TargetMode="External"/><Relationship Id="rId5" Type="http://schemas.openxmlformats.org/officeDocument/2006/relationships/image" Target="../media/image3.png"/><Relationship Id="rId6"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twitter.com/dasaptaerwin" TargetMode="External"/><Relationship Id="rId4" Type="http://schemas.openxmlformats.org/officeDocument/2006/relationships/hyperlink" Target="http://derwinirawan.wordpres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dasaptaerwin.net/wp/2020/05/nasional-vs-internasional.html" TargetMode="External"/><Relationship Id="rId4" Type="http://schemas.openxmlformats.org/officeDocument/2006/relationships/hyperlink" Target="https://github.com/dasaptaerwin/webinar-psl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5388800" y="152400"/>
            <a:ext cx="3443400" cy="22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F3F3F3"/>
                </a:solidFill>
                <a:latin typeface="Josefin Sans"/>
                <a:ea typeface="Josefin Sans"/>
                <a:cs typeface="Josefin Sans"/>
                <a:sym typeface="Josefin Sans"/>
              </a:rPr>
              <a:t>Pengelolaan air tanah berbasis Cekungan Air Tanah (PSLH ITB seri webinar)</a:t>
            </a:r>
            <a:endParaRPr sz="2500">
              <a:solidFill>
                <a:srgbClr val="F3F3F3"/>
              </a:solidFill>
              <a:latin typeface="Josefin Sans"/>
              <a:ea typeface="Josefin Sans"/>
              <a:cs typeface="Josefin Sans"/>
              <a:sym typeface="Josefin Sans"/>
            </a:endParaRPr>
          </a:p>
        </p:txBody>
      </p:sp>
      <p:sp>
        <p:nvSpPr>
          <p:cNvPr id="58" name="Google Shape;58;p14"/>
          <p:cNvSpPr txBox="1"/>
          <p:nvPr>
            <p:ph idx="1" type="subTitle"/>
          </p:nvPr>
        </p:nvSpPr>
        <p:spPr>
          <a:xfrm>
            <a:off x="5388900" y="4298500"/>
            <a:ext cx="3443400" cy="6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Courier New"/>
                <a:ea typeface="Courier New"/>
                <a:cs typeface="Courier New"/>
                <a:sym typeface="Courier New"/>
              </a:rPr>
              <a:t>Dasapta Erwin Irawan </a:t>
            </a:r>
            <a:r>
              <a:rPr lang="en" sz="1000">
                <a:solidFill>
                  <a:srgbClr val="F3F3F3"/>
                </a:solidFill>
                <a:latin typeface="Courier New"/>
                <a:ea typeface="Courier New"/>
                <a:cs typeface="Courier New"/>
                <a:sym typeface="Courier New"/>
              </a:rPr>
              <a:t>(</a:t>
            </a:r>
            <a:r>
              <a:rPr lang="en" sz="1000" u="sng">
                <a:solidFill>
                  <a:srgbClr val="FFFF00"/>
                </a:solidFill>
                <a:latin typeface="Courier New"/>
                <a:ea typeface="Courier New"/>
                <a:cs typeface="Courier New"/>
                <a:sym typeface="Courier New"/>
                <a:hlinkClick r:id="rId3"/>
              </a:rPr>
              <a:t>ORCID</a:t>
            </a:r>
            <a:r>
              <a:rPr lang="en" sz="1000">
                <a:solidFill>
                  <a:srgbClr val="F3F3F3"/>
                </a:solidFill>
                <a:latin typeface="Courier New"/>
                <a:ea typeface="Courier New"/>
                <a:cs typeface="Courier New"/>
                <a:sym typeface="Courier New"/>
              </a:rPr>
              <a:t>) </a:t>
            </a:r>
            <a:r>
              <a:rPr lang="en" sz="1000">
                <a:solidFill>
                  <a:srgbClr val="F3F3F3"/>
                </a:solidFill>
                <a:latin typeface="Courier New"/>
                <a:ea typeface="Courier New"/>
                <a:cs typeface="Courier New"/>
                <a:sym typeface="Courier New"/>
              </a:rPr>
              <a:t>dan Deny Juanda Puradimaja (</a:t>
            </a:r>
            <a:r>
              <a:rPr lang="en" sz="1000" u="sng">
                <a:solidFill>
                  <a:srgbClr val="FFFF00"/>
                </a:solidFill>
                <a:latin typeface="Courier New"/>
                <a:ea typeface="Courier New"/>
                <a:cs typeface="Courier New"/>
                <a:sym typeface="Courier New"/>
                <a:hlinkClick r:id="rId4"/>
              </a:rPr>
              <a:t>G. Scholar</a:t>
            </a:r>
            <a:r>
              <a:rPr lang="en" sz="1000">
                <a:solidFill>
                  <a:srgbClr val="F3F3F3"/>
                </a:solidFill>
                <a:latin typeface="Courier New"/>
                <a:ea typeface="Courier New"/>
                <a:cs typeface="Courier New"/>
                <a:sym typeface="Courier New"/>
              </a:rPr>
              <a:t>) | </a:t>
            </a:r>
            <a:endParaRPr sz="10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F3F3F3"/>
                </a:solidFill>
                <a:latin typeface="Courier New"/>
                <a:ea typeface="Courier New"/>
                <a:cs typeface="Courier New"/>
                <a:sym typeface="Courier New"/>
              </a:rPr>
              <a:t>Institut Teknologi Bandung </a:t>
            </a:r>
            <a:endParaRPr sz="1000">
              <a:solidFill>
                <a:srgbClr val="F3F3F3"/>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3F3F3"/>
              </a:solidFill>
              <a:latin typeface="Courier New"/>
              <a:ea typeface="Courier New"/>
              <a:cs typeface="Courier New"/>
              <a:sym typeface="Courier New"/>
            </a:endParaRPr>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 name="Google Shape;60;p14"/>
          <p:cNvPicPr preferRelativeResize="0"/>
          <p:nvPr/>
        </p:nvPicPr>
        <p:blipFill rotWithShape="1">
          <a:blip r:embed="rId5">
            <a:alphaModFix/>
          </a:blip>
          <a:srcRect b="3012" l="2369" r="20931" t="5705"/>
          <a:stretch/>
        </p:blipFill>
        <p:spPr>
          <a:xfrm>
            <a:off x="5490125" y="3935575"/>
            <a:ext cx="868950" cy="362925"/>
          </a:xfrm>
          <a:prstGeom prst="rect">
            <a:avLst/>
          </a:prstGeom>
          <a:noFill/>
          <a:ln>
            <a:noFill/>
          </a:ln>
        </p:spPr>
      </p:pic>
      <p:pic>
        <p:nvPicPr>
          <p:cNvPr id="61" name="Google Shape;61;p14"/>
          <p:cNvPicPr preferRelativeResize="0"/>
          <p:nvPr/>
        </p:nvPicPr>
        <p:blipFill>
          <a:blip r:embed="rId6">
            <a:alphaModFix/>
          </a:blip>
          <a:stretch>
            <a:fillRect/>
          </a:stretch>
        </p:blipFill>
        <p:spPr>
          <a:xfrm>
            <a:off x="119525" y="119500"/>
            <a:ext cx="4838701"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 name="Shape 180"/>
        <p:cNvGrpSpPr/>
        <p:nvPr/>
      </p:nvGrpSpPr>
      <p:grpSpPr>
        <a:xfrm>
          <a:off x="0" y="0"/>
          <a:ext cx="0" cy="0"/>
          <a:chOff x="0" y="0"/>
          <a:chExt cx="0" cy="0"/>
        </a:xfrm>
      </p:grpSpPr>
      <p:sp>
        <p:nvSpPr>
          <p:cNvPr id="181" name="Google Shape;181;p23"/>
          <p:cNvSpPr/>
          <p:nvPr/>
        </p:nvSpPr>
        <p:spPr>
          <a:xfrm>
            <a:off x="457200" y="33210"/>
            <a:ext cx="8229600" cy="5869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rPr b="1" lang="en" sz="2800" strike="noStrike">
                <a:solidFill>
                  <a:srgbClr val="000000"/>
                </a:solidFill>
                <a:latin typeface="Arial"/>
                <a:ea typeface="Arial"/>
                <a:cs typeface="Arial"/>
                <a:sym typeface="Arial"/>
              </a:rPr>
              <a:t>Sistem Cekungan Airtanah DKI Jakarta</a:t>
            </a:r>
            <a:endParaRPr b="0" sz="2800" strike="noStrike">
              <a:solidFill>
                <a:srgbClr val="FFFFFF"/>
              </a:solidFill>
              <a:latin typeface="Arial"/>
              <a:ea typeface="Arial"/>
              <a:cs typeface="Arial"/>
              <a:sym typeface="Arial"/>
            </a:endParaRPr>
          </a:p>
        </p:txBody>
      </p:sp>
      <p:pic>
        <p:nvPicPr>
          <p:cNvPr id="182" name="Google Shape;182;p23"/>
          <p:cNvPicPr preferRelativeResize="0"/>
          <p:nvPr/>
        </p:nvPicPr>
        <p:blipFill rotWithShape="1">
          <a:blip r:embed="rId3">
            <a:alphaModFix/>
          </a:blip>
          <a:srcRect b="0" l="0" r="0" t="0"/>
          <a:stretch/>
        </p:blipFill>
        <p:spPr>
          <a:xfrm>
            <a:off x="2268360" y="1762020"/>
            <a:ext cx="5130539" cy="3348270"/>
          </a:xfrm>
          <a:prstGeom prst="rect">
            <a:avLst/>
          </a:prstGeom>
          <a:noFill/>
          <a:ln>
            <a:noFill/>
          </a:ln>
        </p:spPr>
      </p:pic>
      <p:sp>
        <p:nvSpPr>
          <p:cNvPr id="183" name="Google Shape;183;p23"/>
          <p:cNvSpPr/>
          <p:nvPr/>
        </p:nvSpPr>
        <p:spPr>
          <a:xfrm>
            <a:off x="5432400" y="3219480"/>
            <a:ext cx="507960" cy="108270"/>
          </a:xfrm>
          <a:custGeom>
            <a:rect b="b" l="l" r="r" t="t"/>
            <a:pathLst>
              <a:path extrusionOk="0" h="91" w="320">
                <a:moveTo>
                  <a:pt x="0" y="46"/>
                </a:moveTo>
                <a:lnTo>
                  <a:pt x="146" y="0"/>
                </a:lnTo>
                <a:lnTo>
                  <a:pt x="320" y="46"/>
                </a:lnTo>
                <a:lnTo>
                  <a:pt x="237" y="91"/>
                </a:lnTo>
                <a:lnTo>
                  <a:pt x="91" y="91"/>
                </a:lnTo>
                <a:lnTo>
                  <a:pt x="0" y="46"/>
                </a:lnTo>
                <a:close/>
              </a:path>
            </a:pathLst>
          </a:custGeom>
          <a:solidFill>
            <a:srgbClr val="CC6600"/>
          </a:solidFill>
          <a:ln>
            <a:noFill/>
          </a:ln>
        </p:spPr>
      </p:sp>
      <p:sp>
        <p:nvSpPr>
          <p:cNvPr id="184" name="Google Shape;184;p23"/>
          <p:cNvSpPr/>
          <p:nvPr/>
        </p:nvSpPr>
        <p:spPr>
          <a:xfrm>
            <a:off x="3154320" y="2689740"/>
            <a:ext cx="4797357" cy="771391"/>
          </a:xfrm>
          <a:custGeom>
            <a:rect b="b" l="l" r="r" t="t"/>
            <a:pathLst>
              <a:path extrusionOk="0" h="648" w="3022">
                <a:moveTo>
                  <a:pt x="0" y="566"/>
                </a:moveTo>
                <a:lnTo>
                  <a:pt x="1478" y="0"/>
                </a:lnTo>
                <a:lnTo>
                  <a:pt x="3022" y="648"/>
                </a:lnTo>
              </a:path>
            </a:pathLst>
          </a:custGeom>
          <a:noFill/>
          <a:ln cap="flat" cmpd="sng" w="28425">
            <a:solidFill>
              <a:srgbClr val="000000"/>
            </a:solidFill>
            <a:prstDash val="solid"/>
            <a:round/>
            <a:headEnd len="sm" w="sm" type="none"/>
            <a:tailEnd len="sm" w="sm" type="none"/>
          </a:ln>
        </p:spPr>
      </p:sp>
      <p:cxnSp>
        <p:nvCxnSpPr>
          <p:cNvPr id="185" name="Google Shape;185;p23"/>
          <p:cNvCxnSpPr/>
          <p:nvPr/>
        </p:nvCxnSpPr>
        <p:spPr>
          <a:xfrm flipH="1">
            <a:off x="5756460" y="2365740"/>
            <a:ext cx="1164900" cy="857400"/>
          </a:xfrm>
          <a:prstGeom prst="straightConnector1">
            <a:avLst/>
          </a:prstGeom>
          <a:noFill/>
          <a:ln cap="flat" cmpd="sng" w="28425">
            <a:solidFill>
              <a:srgbClr val="000000"/>
            </a:solidFill>
            <a:prstDash val="solid"/>
            <a:miter lim="8000"/>
            <a:headEnd len="sm" w="sm" type="none"/>
            <a:tailEnd len="med" w="med" type="triangle"/>
          </a:ln>
        </p:spPr>
      </p:cxnSp>
      <p:sp>
        <p:nvSpPr>
          <p:cNvPr id="186" name="Google Shape;186;p23"/>
          <p:cNvSpPr/>
          <p:nvPr/>
        </p:nvSpPr>
        <p:spPr>
          <a:xfrm>
            <a:off x="6808680" y="1924020"/>
            <a:ext cx="1815858" cy="68769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Contoh kasus</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Kawasan Plasa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Senayan</a:t>
            </a:r>
            <a:endParaRPr b="0" sz="1800" strike="noStrike">
              <a:solidFill>
                <a:srgbClr val="FFFFFF"/>
              </a:solidFill>
              <a:latin typeface="Arial"/>
              <a:ea typeface="Arial"/>
              <a:cs typeface="Arial"/>
              <a:sym typeface="Arial"/>
            </a:endParaRPr>
          </a:p>
        </p:txBody>
      </p:sp>
      <p:pic>
        <p:nvPicPr>
          <p:cNvPr id="187" name="Google Shape;187;p23"/>
          <p:cNvPicPr preferRelativeResize="0"/>
          <p:nvPr/>
        </p:nvPicPr>
        <p:blipFill rotWithShape="1">
          <a:blip r:embed="rId4">
            <a:alphaModFix/>
          </a:blip>
          <a:srcRect b="0" l="0" r="0" t="0"/>
          <a:stretch/>
        </p:blipFill>
        <p:spPr>
          <a:xfrm>
            <a:off x="611280" y="1168020"/>
            <a:ext cx="1716930" cy="1058400"/>
          </a:xfrm>
          <a:prstGeom prst="rect">
            <a:avLst/>
          </a:prstGeom>
          <a:noFill/>
          <a:ln>
            <a:noFill/>
          </a:ln>
        </p:spPr>
      </p:pic>
      <p:sp>
        <p:nvSpPr>
          <p:cNvPr id="188" name="Google Shape;188;p23"/>
          <p:cNvSpPr/>
          <p:nvPr/>
        </p:nvSpPr>
        <p:spPr>
          <a:xfrm>
            <a:off x="539640" y="682290"/>
            <a:ext cx="4806000" cy="4819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Tabel perhitungan Water Balance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Skala Cekungan Airtanah</a:t>
            </a:r>
            <a:endParaRPr b="0" sz="1800" strike="noStrike">
              <a:solidFill>
                <a:srgbClr val="FFFFFF"/>
              </a:solidFill>
              <a:latin typeface="Arial"/>
              <a:ea typeface="Arial"/>
              <a:cs typeface="Arial"/>
              <a:sym typeface="Arial"/>
            </a:endParaRPr>
          </a:p>
        </p:txBody>
      </p:sp>
      <p:sp>
        <p:nvSpPr>
          <p:cNvPr id="189" name="Google Shape;189;p23"/>
          <p:cNvSpPr/>
          <p:nvPr/>
        </p:nvSpPr>
        <p:spPr>
          <a:xfrm>
            <a:off x="479520" y="2297970"/>
            <a:ext cx="4485942" cy="4819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Tabel perhitungan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Water Budget Skala Cekungan Airtanah</a:t>
            </a:r>
            <a:endParaRPr b="0" sz="1800" strike="noStrike">
              <a:solidFill>
                <a:srgbClr val="FFFFFF"/>
              </a:solidFill>
              <a:latin typeface="Arial"/>
              <a:ea typeface="Arial"/>
              <a:cs typeface="Arial"/>
              <a:sym typeface="Arial"/>
            </a:endParaRPr>
          </a:p>
        </p:txBody>
      </p:sp>
      <p:sp>
        <p:nvSpPr>
          <p:cNvPr id="190" name="Google Shape;190;p23"/>
          <p:cNvSpPr/>
          <p:nvPr/>
        </p:nvSpPr>
        <p:spPr>
          <a:xfrm>
            <a:off x="534960" y="2849040"/>
            <a:ext cx="2549178" cy="8005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demand = potensi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supply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 permukaan, air hujan,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airtanah)‏</a:t>
            </a:r>
            <a:endParaRPr b="0" sz="1600"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5" name="Shape 195"/>
        <p:cNvGrpSpPr/>
        <p:nvPr/>
      </p:nvGrpSpPr>
      <p:grpSpPr>
        <a:xfrm>
          <a:off x="0" y="0"/>
          <a:ext cx="0" cy="0"/>
          <a:chOff x="0" y="0"/>
          <a:chExt cx="0" cy="0"/>
        </a:xfrm>
      </p:grpSpPr>
      <p:sp>
        <p:nvSpPr>
          <p:cNvPr id="196" name="Google Shape;196;p24"/>
          <p:cNvSpPr/>
          <p:nvPr/>
        </p:nvSpPr>
        <p:spPr>
          <a:xfrm>
            <a:off x="457200" y="137160"/>
            <a:ext cx="8256600" cy="6191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rPr b="1" lang="en" sz="2400" strike="noStrike">
                <a:solidFill>
                  <a:srgbClr val="000000"/>
                </a:solidFill>
                <a:latin typeface="Arial"/>
                <a:ea typeface="Arial"/>
                <a:cs typeface="Arial"/>
                <a:sym typeface="Arial"/>
              </a:rPr>
              <a:t>Ilustrasi Water Budget: </a:t>
            </a:r>
            <a:endParaRPr b="0" sz="24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2400" strike="noStrike">
                <a:solidFill>
                  <a:srgbClr val="000000"/>
                </a:solidFill>
                <a:latin typeface="Arial"/>
                <a:ea typeface="Arial"/>
                <a:cs typeface="Arial"/>
                <a:sym typeface="Arial"/>
              </a:rPr>
              <a:t>Diagram Blok Kawasan Senayan Kondisi Sebelum Terbangun</a:t>
            </a:r>
            <a:endParaRPr b="0" sz="2400" strike="noStrike">
              <a:solidFill>
                <a:srgbClr val="FFFFFF"/>
              </a:solidFill>
              <a:latin typeface="Arial"/>
              <a:ea typeface="Arial"/>
              <a:cs typeface="Arial"/>
              <a:sym typeface="Arial"/>
            </a:endParaRPr>
          </a:p>
        </p:txBody>
      </p:sp>
      <p:sp>
        <p:nvSpPr>
          <p:cNvPr id="197" name="Google Shape;197;p24"/>
          <p:cNvSpPr/>
          <p:nvPr/>
        </p:nvSpPr>
        <p:spPr>
          <a:xfrm>
            <a:off x="2031840" y="1899180"/>
            <a:ext cx="7004160" cy="2345492"/>
          </a:xfrm>
          <a:custGeom>
            <a:rect b="b" l="l" r="r" t="t"/>
            <a:pathLst>
              <a:path extrusionOk="0" h="1970" w="4412">
                <a:moveTo>
                  <a:pt x="0" y="1968"/>
                </a:moveTo>
                <a:lnTo>
                  <a:pt x="1943" y="0"/>
                </a:lnTo>
                <a:lnTo>
                  <a:pt x="3870" y="0"/>
                </a:lnTo>
                <a:lnTo>
                  <a:pt x="4412" y="1263"/>
                </a:lnTo>
                <a:lnTo>
                  <a:pt x="1630" y="1970"/>
                </a:lnTo>
                <a:lnTo>
                  <a:pt x="0" y="1968"/>
                </a:lnTo>
                <a:close/>
              </a:path>
            </a:pathLst>
          </a:custGeom>
          <a:solidFill>
            <a:srgbClr val="996600"/>
          </a:solidFill>
          <a:ln cap="flat" cmpd="sng" w="9525">
            <a:solidFill>
              <a:srgbClr val="000000"/>
            </a:solidFill>
            <a:prstDash val="solid"/>
            <a:round/>
            <a:headEnd len="sm" w="sm" type="none"/>
            <a:tailEnd len="sm" w="sm" type="none"/>
          </a:ln>
        </p:spPr>
      </p:sp>
      <p:sp>
        <p:nvSpPr>
          <p:cNvPr id="198" name="Google Shape;198;p24"/>
          <p:cNvSpPr/>
          <p:nvPr/>
        </p:nvSpPr>
        <p:spPr>
          <a:xfrm>
            <a:off x="2025720" y="4242240"/>
            <a:ext cx="2590500" cy="808500"/>
          </a:xfrm>
          <a:prstGeom prst="rect">
            <a:avLst/>
          </a:prstGeom>
          <a:solidFill>
            <a:srgbClr val="FFFF99"/>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608360" y="3384990"/>
            <a:ext cx="4427642" cy="1671567"/>
          </a:xfrm>
          <a:custGeom>
            <a:rect b="b" l="l" r="r" t="t"/>
            <a:pathLst>
              <a:path extrusionOk="0" h="1404" w="2789">
                <a:moveTo>
                  <a:pt x="0" y="1404"/>
                </a:moveTo>
                <a:lnTo>
                  <a:pt x="0" y="715"/>
                </a:lnTo>
                <a:lnTo>
                  <a:pt x="2789" y="0"/>
                </a:lnTo>
                <a:lnTo>
                  <a:pt x="2770" y="634"/>
                </a:lnTo>
                <a:lnTo>
                  <a:pt x="0" y="1404"/>
                </a:lnTo>
                <a:close/>
              </a:path>
            </a:pathLst>
          </a:custGeom>
          <a:solidFill>
            <a:srgbClr val="FFFF99"/>
          </a:solidFill>
          <a:ln cap="flat" cmpd="sng" w="9525">
            <a:solidFill>
              <a:srgbClr val="000000"/>
            </a:solidFill>
            <a:prstDash val="solid"/>
            <a:round/>
            <a:headEnd len="sm" w="sm" type="none"/>
            <a:tailEnd len="sm" w="sm" type="none"/>
          </a:ln>
        </p:spPr>
      </p:sp>
      <p:sp>
        <p:nvSpPr>
          <p:cNvPr id="200" name="Google Shape;200;p24"/>
          <p:cNvSpPr/>
          <p:nvPr/>
        </p:nvSpPr>
        <p:spPr>
          <a:xfrm>
            <a:off x="2033640" y="4656420"/>
            <a:ext cx="2563922" cy="239490"/>
          </a:xfrm>
          <a:custGeom>
            <a:rect b="b" l="l" r="r" t="t"/>
            <a:pathLst>
              <a:path extrusionOk="0" h="201" w="1615">
                <a:moveTo>
                  <a:pt x="0" y="16"/>
                </a:moveTo>
                <a:lnTo>
                  <a:pt x="185" y="9"/>
                </a:lnTo>
                <a:lnTo>
                  <a:pt x="458" y="0"/>
                </a:lnTo>
                <a:lnTo>
                  <a:pt x="719" y="38"/>
                </a:lnTo>
                <a:lnTo>
                  <a:pt x="946" y="16"/>
                </a:lnTo>
                <a:lnTo>
                  <a:pt x="1152" y="31"/>
                </a:lnTo>
                <a:lnTo>
                  <a:pt x="1394" y="9"/>
                </a:lnTo>
                <a:lnTo>
                  <a:pt x="1615" y="36"/>
                </a:lnTo>
                <a:lnTo>
                  <a:pt x="1615" y="201"/>
                </a:lnTo>
                <a:lnTo>
                  <a:pt x="1387" y="166"/>
                </a:lnTo>
                <a:lnTo>
                  <a:pt x="1138" y="194"/>
                </a:lnTo>
                <a:lnTo>
                  <a:pt x="932" y="194"/>
                </a:lnTo>
                <a:lnTo>
                  <a:pt x="683" y="201"/>
                </a:lnTo>
                <a:lnTo>
                  <a:pt x="437" y="192"/>
                </a:lnTo>
                <a:lnTo>
                  <a:pt x="204" y="192"/>
                </a:lnTo>
                <a:lnTo>
                  <a:pt x="0" y="171"/>
                </a:lnTo>
                <a:lnTo>
                  <a:pt x="0" y="16"/>
                </a:lnTo>
                <a:close/>
              </a:path>
            </a:pathLst>
          </a:custGeom>
          <a:solidFill>
            <a:srgbClr val="009999"/>
          </a:solidFill>
          <a:ln>
            <a:noFill/>
          </a:ln>
        </p:spPr>
      </p:sp>
      <p:sp>
        <p:nvSpPr>
          <p:cNvPr id="201" name="Google Shape;201;p24"/>
          <p:cNvSpPr/>
          <p:nvPr/>
        </p:nvSpPr>
        <p:spPr>
          <a:xfrm>
            <a:off x="4619520" y="3787290"/>
            <a:ext cx="4391281" cy="1100251"/>
          </a:xfrm>
          <a:custGeom>
            <a:rect b="b" l="l" r="r" t="t"/>
            <a:pathLst>
              <a:path extrusionOk="0" h="924" w="2766">
                <a:moveTo>
                  <a:pt x="0" y="924"/>
                </a:moveTo>
                <a:lnTo>
                  <a:pt x="220" y="860"/>
                </a:lnTo>
                <a:lnTo>
                  <a:pt x="441" y="775"/>
                </a:lnTo>
                <a:lnTo>
                  <a:pt x="675" y="732"/>
                </a:lnTo>
                <a:lnTo>
                  <a:pt x="924" y="640"/>
                </a:lnTo>
                <a:lnTo>
                  <a:pt x="1244" y="569"/>
                </a:lnTo>
                <a:lnTo>
                  <a:pt x="1493" y="462"/>
                </a:lnTo>
                <a:lnTo>
                  <a:pt x="1742" y="419"/>
                </a:lnTo>
                <a:lnTo>
                  <a:pt x="1991" y="377"/>
                </a:lnTo>
                <a:lnTo>
                  <a:pt x="2261" y="306"/>
                </a:lnTo>
                <a:lnTo>
                  <a:pt x="2467" y="249"/>
                </a:lnTo>
                <a:lnTo>
                  <a:pt x="2758" y="176"/>
                </a:lnTo>
                <a:lnTo>
                  <a:pt x="2766" y="0"/>
                </a:lnTo>
                <a:lnTo>
                  <a:pt x="2453" y="99"/>
                </a:lnTo>
                <a:lnTo>
                  <a:pt x="2218" y="163"/>
                </a:lnTo>
                <a:lnTo>
                  <a:pt x="1955" y="249"/>
                </a:lnTo>
                <a:lnTo>
                  <a:pt x="1728" y="298"/>
                </a:lnTo>
                <a:lnTo>
                  <a:pt x="1472" y="355"/>
                </a:lnTo>
                <a:lnTo>
                  <a:pt x="1230" y="448"/>
                </a:lnTo>
                <a:lnTo>
                  <a:pt x="931" y="512"/>
                </a:lnTo>
                <a:lnTo>
                  <a:pt x="661" y="597"/>
                </a:lnTo>
                <a:lnTo>
                  <a:pt x="405" y="633"/>
                </a:lnTo>
                <a:lnTo>
                  <a:pt x="192" y="718"/>
                </a:lnTo>
                <a:lnTo>
                  <a:pt x="0" y="761"/>
                </a:lnTo>
                <a:lnTo>
                  <a:pt x="0" y="924"/>
                </a:lnTo>
                <a:close/>
              </a:path>
            </a:pathLst>
          </a:custGeom>
          <a:solidFill>
            <a:srgbClr val="009999"/>
          </a:solidFill>
          <a:ln>
            <a:noFill/>
          </a:ln>
        </p:spPr>
      </p:sp>
      <p:sp>
        <p:nvSpPr>
          <p:cNvPr id="202" name="Google Shape;202;p24"/>
          <p:cNvSpPr/>
          <p:nvPr/>
        </p:nvSpPr>
        <p:spPr>
          <a:xfrm>
            <a:off x="2068560" y="4363740"/>
            <a:ext cx="1817639" cy="147420"/>
          </a:xfrm>
          <a:custGeom>
            <a:rect b="b" l="l" r="r" t="t"/>
            <a:pathLst>
              <a:path extrusionOk="0" h="124" w="1145">
                <a:moveTo>
                  <a:pt x="0" y="49"/>
                </a:moveTo>
                <a:lnTo>
                  <a:pt x="334" y="0"/>
                </a:lnTo>
                <a:lnTo>
                  <a:pt x="583" y="7"/>
                </a:lnTo>
                <a:lnTo>
                  <a:pt x="905" y="28"/>
                </a:lnTo>
                <a:lnTo>
                  <a:pt x="1145" y="76"/>
                </a:lnTo>
                <a:lnTo>
                  <a:pt x="665" y="124"/>
                </a:lnTo>
                <a:lnTo>
                  <a:pt x="263" y="99"/>
                </a:lnTo>
                <a:lnTo>
                  <a:pt x="0" y="49"/>
                </a:lnTo>
                <a:close/>
              </a:path>
            </a:pathLst>
          </a:custGeom>
          <a:solidFill>
            <a:srgbClr val="009999"/>
          </a:solidFill>
          <a:ln>
            <a:noFill/>
          </a:ln>
        </p:spPr>
      </p:sp>
      <p:sp>
        <p:nvSpPr>
          <p:cNvPr id="203" name="Google Shape;203;p24"/>
          <p:cNvSpPr/>
          <p:nvPr/>
        </p:nvSpPr>
        <p:spPr>
          <a:xfrm>
            <a:off x="3930480" y="4396950"/>
            <a:ext cx="677880" cy="152550"/>
          </a:xfrm>
          <a:custGeom>
            <a:rect b="b" l="l" r="r" t="t"/>
            <a:pathLst>
              <a:path extrusionOk="0" h="128" w="427">
                <a:moveTo>
                  <a:pt x="0" y="89"/>
                </a:moveTo>
                <a:lnTo>
                  <a:pt x="327" y="7"/>
                </a:lnTo>
                <a:lnTo>
                  <a:pt x="420" y="0"/>
                </a:lnTo>
                <a:lnTo>
                  <a:pt x="427" y="128"/>
                </a:lnTo>
                <a:lnTo>
                  <a:pt x="164" y="107"/>
                </a:lnTo>
                <a:lnTo>
                  <a:pt x="0" y="89"/>
                </a:lnTo>
                <a:close/>
              </a:path>
            </a:pathLst>
          </a:custGeom>
          <a:solidFill>
            <a:srgbClr val="009999"/>
          </a:solidFill>
          <a:ln>
            <a:noFill/>
          </a:ln>
        </p:spPr>
      </p:sp>
      <p:sp>
        <p:nvSpPr>
          <p:cNvPr id="204" name="Google Shape;204;p24"/>
          <p:cNvSpPr/>
          <p:nvPr/>
        </p:nvSpPr>
        <p:spPr>
          <a:xfrm>
            <a:off x="4616280" y="4295700"/>
            <a:ext cx="703440" cy="254880"/>
          </a:xfrm>
          <a:custGeom>
            <a:rect b="b" l="l" r="r" t="t"/>
            <a:pathLst>
              <a:path extrusionOk="0" h="214" w="443">
                <a:moveTo>
                  <a:pt x="0" y="85"/>
                </a:moveTo>
                <a:lnTo>
                  <a:pt x="201" y="28"/>
                </a:lnTo>
                <a:lnTo>
                  <a:pt x="443" y="0"/>
                </a:lnTo>
                <a:lnTo>
                  <a:pt x="194" y="121"/>
                </a:lnTo>
                <a:lnTo>
                  <a:pt x="0" y="214"/>
                </a:lnTo>
                <a:lnTo>
                  <a:pt x="0" y="85"/>
                </a:lnTo>
                <a:close/>
              </a:path>
            </a:pathLst>
          </a:custGeom>
          <a:solidFill>
            <a:srgbClr val="009999"/>
          </a:solidFill>
          <a:ln>
            <a:noFill/>
          </a:ln>
        </p:spPr>
      </p:sp>
      <p:sp>
        <p:nvSpPr>
          <p:cNvPr id="205" name="Google Shape;205;p24"/>
          <p:cNvSpPr/>
          <p:nvPr/>
        </p:nvSpPr>
        <p:spPr>
          <a:xfrm>
            <a:off x="5302080" y="3899340"/>
            <a:ext cx="1676519" cy="359640"/>
          </a:xfrm>
          <a:custGeom>
            <a:rect b="b" l="l" r="r" t="t"/>
            <a:pathLst>
              <a:path extrusionOk="0" h="302" w="1056">
                <a:moveTo>
                  <a:pt x="0" y="302"/>
                </a:moveTo>
                <a:lnTo>
                  <a:pt x="278" y="188"/>
                </a:lnTo>
                <a:lnTo>
                  <a:pt x="561" y="102"/>
                </a:lnTo>
                <a:lnTo>
                  <a:pt x="857" y="40"/>
                </a:lnTo>
                <a:lnTo>
                  <a:pt x="1056" y="0"/>
                </a:lnTo>
                <a:lnTo>
                  <a:pt x="754" y="154"/>
                </a:lnTo>
                <a:lnTo>
                  <a:pt x="581" y="216"/>
                </a:lnTo>
                <a:lnTo>
                  <a:pt x="370" y="259"/>
                </a:lnTo>
                <a:lnTo>
                  <a:pt x="0" y="302"/>
                </a:lnTo>
                <a:close/>
              </a:path>
            </a:pathLst>
          </a:custGeom>
          <a:solidFill>
            <a:srgbClr val="009999"/>
          </a:solidFill>
          <a:ln>
            <a:noFill/>
          </a:ln>
        </p:spPr>
      </p:sp>
      <p:sp>
        <p:nvSpPr>
          <p:cNvPr id="206" name="Google Shape;206;p24"/>
          <p:cNvSpPr/>
          <p:nvPr/>
        </p:nvSpPr>
        <p:spPr>
          <a:xfrm>
            <a:off x="7740720" y="3464640"/>
            <a:ext cx="1287359" cy="320490"/>
          </a:xfrm>
          <a:custGeom>
            <a:rect b="b" l="l" r="r" t="t"/>
            <a:pathLst>
              <a:path extrusionOk="0" h="269" w="811">
                <a:moveTo>
                  <a:pt x="0" y="269"/>
                </a:moveTo>
                <a:lnTo>
                  <a:pt x="346" y="144"/>
                </a:lnTo>
                <a:lnTo>
                  <a:pt x="581" y="67"/>
                </a:lnTo>
                <a:lnTo>
                  <a:pt x="811" y="0"/>
                </a:lnTo>
                <a:lnTo>
                  <a:pt x="806" y="149"/>
                </a:lnTo>
                <a:lnTo>
                  <a:pt x="566" y="197"/>
                </a:lnTo>
                <a:lnTo>
                  <a:pt x="235" y="250"/>
                </a:lnTo>
                <a:lnTo>
                  <a:pt x="0" y="269"/>
                </a:lnTo>
                <a:close/>
              </a:path>
            </a:pathLst>
          </a:custGeom>
          <a:solidFill>
            <a:srgbClr val="009999"/>
          </a:solidFill>
          <a:ln>
            <a:noFill/>
          </a:ln>
        </p:spPr>
      </p:sp>
      <p:sp>
        <p:nvSpPr>
          <p:cNvPr id="207" name="Google Shape;207;p24"/>
          <p:cNvSpPr/>
          <p:nvPr/>
        </p:nvSpPr>
        <p:spPr>
          <a:xfrm>
            <a:off x="6902280" y="3837510"/>
            <a:ext cx="1171800" cy="208170"/>
          </a:xfrm>
          <a:custGeom>
            <a:rect b="b" l="l" r="r" t="t"/>
            <a:pathLst>
              <a:path extrusionOk="0" h="175" w="738">
                <a:moveTo>
                  <a:pt x="0" y="175"/>
                </a:moveTo>
                <a:lnTo>
                  <a:pt x="242" y="59"/>
                </a:lnTo>
                <a:lnTo>
                  <a:pt x="482" y="15"/>
                </a:lnTo>
                <a:lnTo>
                  <a:pt x="738" y="0"/>
                </a:lnTo>
                <a:lnTo>
                  <a:pt x="432" y="114"/>
                </a:lnTo>
                <a:lnTo>
                  <a:pt x="212" y="157"/>
                </a:lnTo>
                <a:lnTo>
                  <a:pt x="0" y="175"/>
                </a:lnTo>
                <a:close/>
              </a:path>
            </a:pathLst>
          </a:custGeom>
          <a:solidFill>
            <a:srgbClr val="009999"/>
          </a:solidFill>
          <a:ln>
            <a:noFill/>
          </a:ln>
        </p:spPr>
      </p:sp>
      <p:pic>
        <p:nvPicPr>
          <p:cNvPr id="208" name="Google Shape;208;p24"/>
          <p:cNvPicPr preferRelativeResize="0"/>
          <p:nvPr/>
        </p:nvPicPr>
        <p:blipFill rotWithShape="1">
          <a:blip r:embed="rId3">
            <a:alphaModFix/>
          </a:blip>
          <a:srcRect b="0" l="0" r="0" t="0"/>
          <a:stretch/>
        </p:blipFill>
        <p:spPr>
          <a:xfrm>
            <a:off x="577800" y="1177470"/>
            <a:ext cx="1716930" cy="1058400"/>
          </a:xfrm>
          <a:prstGeom prst="rect">
            <a:avLst/>
          </a:prstGeom>
          <a:noFill/>
          <a:ln>
            <a:noFill/>
          </a:ln>
        </p:spPr>
      </p:pic>
      <p:sp>
        <p:nvSpPr>
          <p:cNvPr id="209" name="Google Shape;209;p24"/>
          <p:cNvSpPr/>
          <p:nvPr/>
        </p:nvSpPr>
        <p:spPr>
          <a:xfrm>
            <a:off x="5006520" y="4206600"/>
            <a:ext cx="2515320" cy="2762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sistem akifer</a:t>
            </a:r>
            <a:endParaRPr b="0" sz="1800" strike="noStrike">
              <a:solidFill>
                <a:srgbClr val="FFFFFF"/>
              </a:solidFill>
              <a:latin typeface="Arial"/>
              <a:ea typeface="Arial"/>
              <a:cs typeface="Arial"/>
              <a:sym typeface="Arial"/>
            </a:endParaRPr>
          </a:p>
        </p:txBody>
      </p:sp>
      <p:sp>
        <p:nvSpPr>
          <p:cNvPr id="210" name="Google Shape;210;p24"/>
          <p:cNvSpPr/>
          <p:nvPr/>
        </p:nvSpPr>
        <p:spPr>
          <a:xfrm>
            <a:off x="434880" y="777600"/>
            <a:ext cx="7214022" cy="34479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Tabel perhitungan Water Balance air meteorik (</a:t>
            </a:r>
            <a:r>
              <a:rPr b="1" lang="en" sz="2400" strike="noStrike">
                <a:solidFill>
                  <a:srgbClr val="CC6600"/>
                </a:solidFill>
                <a:latin typeface="Arial"/>
                <a:ea typeface="Arial"/>
                <a:cs typeface="Arial"/>
                <a:sym typeface="Arial"/>
              </a:rPr>
              <a:t>Wbal0</a:t>
            </a:r>
            <a:r>
              <a:rPr b="1" lang="en" sz="1800" strike="noStrike">
                <a:solidFill>
                  <a:srgbClr val="000000"/>
                </a:solidFill>
                <a:latin typeface="Arial"/>
                <a:ea typeface="Arial"/>
                <a:cs typeface="Arial"/>
                <a:sym typeface="Arial"/>
              </a:rPr>
              <a:t>)‏</a:t>
            </a:r>
            <a:endParaRPr b="0" sz="1800" strike="noStrike">
              <a:solidFill>
                <a:srgbClr val="FFFFFF"/>
              </a:solidFill>
              <a:latin typeface="Arial"/>
              <a:ea typeface="Arial"/>
              <a:cs typeface="Arial"/>
              <a:sym typeface="Arial"/>
            </a:endParaRPr>
          </a:p>
        </p:txBody>
      </p:sp>
      <p:sp>
        <p:nvSpPr>
          <p:cNvPr id="211" name="Google Shape;211;p24"/>
          <p:cNvSpPr/>
          <p:nvPr/>
        </p:nvSpPr>
        <p:spPr>
          <a:xfrm>
            <a:off x="477360" y="2297970"/>
            <a:ext cx="3169422" cy="55053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Tabel perhitungan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Water Budget (</a:t>
            </a:r>
            <a:r>
              <a:rPr b="1" lang="en" sz="2400" strike="noStrike">
                <a:solidFill>
                  <a:srgbClr val="CC6600"/>
                </a:solidFill>
                <a:latin typeface="Arial"/>
                <a:ea typeface="Arial"/>
                <a:cs typeface="Arial"/>
                <a:sym typeface="Arial"/>
              </a:rPr>
              <a:t>Wbud0</a:t>
            </a:r>
            <a:r>
              <a:rPr b="1" lang="en" sz="1800" strike="noStrike">
                <a:solidFill>
                  <a:srgbClr val="000000"/>
                </a:solidFill>
                <a:latin typeface="Arial"/>
                <a:ea typeface="Arial"/>
                <a:cs typeface="Arial"/>
                <a:sym typeface="Arial"/>
              </a:rPr>
              <a:t>)‏</a:t>
            </a:r>
            <a:endParaRPr b="0" sz="1800" strike="noStrike">
              <a:solidFill>
                <a:srgbClr val="FFFFFF"/>
              </a:solidFill>
              <a:latin typeface="Arial"/>
              <a:ea typeface="Arial"/>
              <a:cs typeface="Arial"/>
              <a:sym typeface="Arial"/>
            </a:endParaRPr>
          </a:p>
        </p:txBody>
      </p:sp>
      <p:sp>
        <p:nvSpPr>
          <p:cNvPr id="212" name="Google Shape;212;p24"/>
          <p:cNvSpPr/>
          <p:nvPr/>
        </p:nvSpPr>
        <p:spPr>
          <a:xfrm>
            <a:off x="534960" y="3045570"/>
            <a:ext cx="2549178" cy="8005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demand = potensi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supply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 permukaan, air hujan,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airtanah)‏</a:t>
            </a:r>
            <a:endParaRPr b="0" sz="1600" strike="noStrike">
              <a:solidFill>
                <a:srgbClr val="FFFFFF"/>
              </a:solidFill>
              <a:latin typeface="Arial"/>
              <a:ea typeface="Arial"/>
              <a:cs typeface="Arial"/>
              <a:sym typeface="Arial"/>
            </a:endParaRPr>
          </a:p>
        </p:txBody>
      </p:sp>
      <p:sp>
        <p:nvSpPr>
          <p:cNvPr id="213" name="Google Shape;213;p24"/>
          <p:cNvSpPr/>
          <p:nvPr/>
        </p:nvSpPr>
        <p:spPr>
          <a:xfrm>
            <a:off x="8172360" y="680940"/>
            <a:ext cx="647700" cy="486000"/>
          </a:xfrm>
          <a:prstGeom prst="ellipse">
            <a:avLst/>
          </a:prstGeom>
          <a:solidFill>
            <a:srgbClr val="99FF33"/>
          </a:solidFill>
          <a:ln cap="flat" cmpd="sng" w="284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 sz="1800" strike="noStrike">
                <a:solidFill>
                  <a:srgbClr val="000000"/>
                </a:solidFill>
                <a:latin typeface="Arial"/>
                <a:ea typeface="Arial"/>
                <a:cs typeface="Arial"/>
                <a:sym typeface="Arial"/>
              </a:rPr>
              <a:t>1</a:t>
            </a:r>
            <a:endParaRPr b="0" sz="1800" strike="noStrike">
              <a:solidFill>
                <a:srgbClr val="FFFFFF"/>
              </a:solidFill>
              <a:latin typeface="Arial"/>
              <a:ea typeface="Arial"/>
              <a:cs typeface="Arial"/>
              <a:sym typeface="Arial"/>
            </a:endParaRPr>
          </a:p>
        </p:txBody>
      </p:sp>
      <p:grpSp>
        <p:nvGrpSpPr>
          <p:cNvPr id="214" name="Google Shape;214;p24"/>
          <p:cNvGrpSpPr/>
          <p:nvPr/>
        </p:nvGrpSpPr>
        <p:grpSpPr>
          <a:xfrm>
            <a:off x="3178080" y="3567240"/>
            <a:ext cx="181200" cy="299790"/>
            <a:chOff x="3178080" y="4756320"/>
            <a:chExt cx="181200" cy="399720"/>
          </a:xfrm>
        </p:grpSpPr>
        <p:sp>
          <p:nvSpPr>
            <p:cNvPr id="215" name="Google Shape;215;p24"/>
            <p:cNvSpPr/>
            <p:nvPr/>
          </p:nvSpPr>
          <p:spPr>
            <a:xfrm>
              <a:off x="3241800" y="49838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3178080" y="4756320"/>
              <a:ext cx="181200" cy="2832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4"/>
          <p:cNvGrpSpPr/>
          <p:nvPr/>
        </p:nvGrpSpPr>
        <p:grpSpPr>
          <a:xfrm>
            <a:off x="3035160" y="3674160"/>
            <a:ext cx="181200" cy="300060"/>
            <a:chOff x="3035160" y="4898880"/>
            <a:chExt cx="181200" cy="400080"/>
          </a:xfrm>
        </p:grpSpPr>
        <p:sp>
          <p:nvSpPr>
            <p:cNvPr id="218" name="Google Shape;218;p24"/>
            <p:cNvSpPr/>
            <p:nvPr/>
          </p:nvSpPr>
          <p:spPr>
            <a:xfrm>
              <a:off x="3098880" y="51267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035160" y="48988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4"/>
          <p:cNvGrpSpPr/>
          <p:nvPr/>
        </p:nvGrpSpPr>
        <p:grpSpPr>
          <a:xfrm>
            <a:off x="3549600" y="3588570"/>
            <a:ext cx="181200" cy="299925"/>
            <a:chOff x="3549600" y="4784760"/>
            <a:chExt cx="181200" cy="399900"/>
          </a:xfrm>
        </p:grpSpPr>
        <p:sp>
          <p:nvSpPr>
            <p:cNvPr id="221" name="Google Shape;221;p24"/>
            <p:cNvSpPr/>
            <p:nvPr/>
          </p:nvSpPr>
          <p:spPr>
            <a:xfrm>
              <a:off x="3613320" y="50115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3549600" y="478476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4"/>
          <p:cNvGrpSpPr/>
          <p:nvPr/>
        </p:nvGrpSpPr>
        <p:grpSpPr>
          <a:xfrm>
            <a:off x="3406680" y="3695760"/>
            <a:ext cx="181200" cy="299790"/>
            <a:chOff x="3406680" y="4927680"/>
            <a:chExt cx="181200" cy="399720"/>
          </a:xfrm>
        </p:grpSpPr>
        <p:sp>
          <p:nvSpPr>
            <p:cNvPr id="224" name="Google Shape;224;p24"/>
            <p:cNvSpPr/>
            <p:nvPr/>
          </p:nvSpPr>
          <p:spPr>
            <a:xfrm>
              <a:off x="3470400" y="51552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3406680" y="4927680"/>
              <a:ext cx="1812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24"/>
          <p:cNvGrpSpPr/>
          <p:nvPr/>
        </p:nvGrpSpPr>
        <p:grpSpPr>
          <a:xfrm>
            <a:off x="3873600" y="3131460"/>
            <a:ext cx="180600" cy="299790"/>
            <a:chOff x="3873600" y="4175280"/>
            <a:chExt cx="180600" cy="399720"/>
          </a:xfrm>
        </p:grpSpPr>
        <p:sp>
          <p:nvSpPr>
            <p:cNvPr id="227" name="Google Shape;227;p24"/>
            <p:cNvSpPr/>
            <p:nvPr/>
          </p:nvSpPr>
          <p:spPr>
            <a:xfrm>
              <a:off x="3936960" y="440280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3873600" y="4175280"/>
              <a:ext cx="180600" cy="283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4"/>
          <p:cNvGrpSpPr/>
          <p:nvPr/>
        </p:nvGrpSpPr>
        <p:grpSpPr>
          <a:xfrm>
            <a:off x="3730680" y="3238380"/>
            <a:ext cx="181200" cy="300195"/>
            <a:chOff x="3730680" y="4317840"/>
            <a:chExt cx="181200" cy="400260"/>
          </a:xfrm>
        </p:grpSpPr>
        <p:sp>
          <p:nvSpPr>
            <p:cNvPr id="230" name="Google Shape;230;p24"/>
            <p:cNvSpPr/>
            <p:nvPr/>
          </p:nvSpPr>
          <p:spPr>
            <a:xfrm>
              <a:off x="3792600" y="45450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730680" y="431784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4"/>
          <p:cNvGrpSpPr/>
          <p:nvPr/>
        </p:nvGrpSpPr>
        <p:grpSpPr>
          <a:xfrm>
            <a:off x="4245120" y="3152790"/>
            <a:ext cx="180600" cy="299925"/>
            <a:chOff x="4245120" y="4203720"/>
            <a:chExt cx="180600" cy="399900"/>
          </a:xfrm>
        </p:grpSpPr>
        <p:sp>
          <p:nvSpPr>
            <p:cNvPr id="233" name="Google Shape;233;p24"/>
            <p:cNvSpPr/>
            <p:nvPr/>
          </p:nvSpPr>
          <p:spPr>
            <a:xfrm>
              <a:off x="4308480" y="44323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4245120" y="420372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4"/>
          <p:cNvGrpSpPr/>
          <p:nvPr/>
        </p:nvGrpSpPr>
        <p:grpSpPr>
          <a:xfrm>
            <a:off x="4102200" y="3259980"/>
            <a:ext cx="180600" cy="299790"/>
            <a:chOff x="4102200" y="4346640"/>
            <a:chExt cx="180600" cy="399720"/>
          </a:xfrm>
        </p:grpSpPr>
        <p:sp>
          <p:nvSpPr>
            <p:cNvPr id="236" name="Google Shape;236;p24"/>
            <p:cNvSpPr/>
            <p:nvPr/>
          </p:nvSpPr>
          <p:spPr>
            <a:xfrm>
              <a:off x="4165560" y="457416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4102200" y="4346640"/>
              <a:ext cx="1806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4"/>
          <p:cNvGrpSpPr/>
          <p:nvPr/>
        </p:nvGrpSpPr>
        <p:grpSpPr>
          <a:xfrm>
            <a:off x="4435560" y="2652750"/>
            <a:ext cx="180600" cy="299925"/>
            <a:chOff x="4435560" y="3537000"/>
            <a:chExt cx="180600" cy="399900"/>
          </a:xfrm>
        </p:grpSpPr>
        <p:sp>
          <p:nvSpPr>
            <p:cNvPr id="239" name="Google Shape;239;p24"/>
            <p:cNvSpPr/>
            <p:nvPr/>
          </p:nvSpPr>
          <p:spPr>
            <a:xfrm>
              <a:off x="4498920" y="3763800"/>
              <a:ext cx="606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4435560" y="353700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4"/>
          <p:cNvGrpSpPr/>
          <p:nvPr/>
        </p:nvGrpSpPr>
        <p:grpSpPr>
          <a:xfrm>
            <a:off x="4292640" y="2759940"/>
            <a:ext cx="181200" cy="299790"/>
            <a:chOff x="4292640" y="3679920"/>
            <a:chExt cx="181200" cy="399720"/>
          </a:xfrm>
        </p:grpSpPr>
        <p:sp>
          <p:nvSpPr>
            <p:cNvPr id="242" name="Google Shape;242;p24"/>
            <p:cNvSpPr/>
            <p:nvPr/>
          </p:nvSpPr>
          <p:spPr>
            <a:xfrm>
              <a:off x="4354560" y="39074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4292640" y="367992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24"/>
          <p:cNvGrpSpPr/>
          <p:nvPr/>
        </p:nvGrpSpPr>
        <p:grpSpPr>
          <a:xfrm>
            <a:off x="4807080" y="2674080"/>
            <a:ext cx="180600" cy="299610"/>
            <a:chOff x="4807080" y="3565440"/>
            <a:chExt cx="180600" cy="399480"/>
          </a:xfrm>
        </p:grpSpPr>
        <p:sp>
          <p:nvSpPr>
            <p:cNvPr id="245" name="Google Shape;245;p24"/>
            <p:cNvSpPr/>
            <p:nvPr/>
          </p:nvSpPr>
          <p:spPr>
            <a:xfrm>
              <a:off x="4870440" y="3793320"/>
              <a:ext cx="58800" cy="1716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4807080" y="3565440"/>
              <a:ext cx="180600" cy="288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4"/>
          <p:cNvGrpSpPr/>
          <p:nvPr/>
        </p:nvGrpSpPr>
        <p:grpSpPr>
          <a:xfrm>
            <a:off x="4664160" y="2781270"/>
            <a:ext cx="180600" cy="299925"/>
            <a:chOff x="4664160" y="3708360"/>
            <a:chExt cx="180600" cy="399900"/>
          </a:xfrm>
        </p:grpSpPr>
        <p:sp>
          <p:nvSpPr>
            <p:cNvPr id="248" name="Google Shape;248;p24"/>
            <p:cNvSpPr/>
            <p:nvPr/>
          </p:nvSpPr>
          <p:spPr>
            <a:xfrm>
              <a:off x="4727520" y="3936960"/>
              <a:ext cx="606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4664160" y="370836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4"/>
          <p:cNvGrpSpPr/>
          <p:nvPr/>
        </p:nvGrpSpPr>
        <p:grpSpPr>
          <a:xfrm>
            <a:off x="4873680" y="2116800"/>
            <a:ext cx="181200" cy="300195"/>
            <a:chOff x="4873680" y="2822400"/>
            <a:chExt cx="181200" cy="400260"/>
          </a:xfrm>
        </p:grpSpPr>
        <p:sp>
          <p:nvSpPr>
            <p:cNvPr id="251" name="Google Shape;251;p24"/>
            <p:cNvSpPr/>
            <p:nvPr/>
          </p:nvSpPr>
          <p:spPr>
            <a:xfrm>
              <a:off x="4935600" y="30495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4873680" y="282240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4"/>
          <p:cNvGrpSpPr/>
          <p:nvPr/>
        </p:nvGrpSpPr>
        <p:grpSpPr>
          <a:xfrm>
            <a:off x="4730760" y="2223990"/>
            <a:ext cx="181200" cy="300060"/>
            <a:chOff x="4730760" y="2965320"/>
            <a:chExt cx="181200" cy="400080"/>
          </a:xfrm>
        </p:grpSpPr>
        <p:sp>
          <p:nvSpPr>
            <p:cNvPr id="254" name="Google Shape;254;p24"/>
            <p:cNvSpPr/>
            <p:nvPr/>
          </p:nvSpPr>
          <p:spPr>
            <a:xfrm>
              <a:off x="4792680" y="31932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4730760" y="296532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4"/>
          <p:cNvGrpSpPr/>
          <p:nvPr/>
        </p:nvGrpSpPr>
        <p:grpSpPr>
          <a:xfrm>
            <a:off x="5245200" y="2138400"/>
            <a:ext cx="180600" cy="299925"/>
            <a:chOff x="5245200" y="2851200"/>
            <a:chExt cx="180600" cy="399900"/>
          </a:xfrm>
        </p:grpSpPr>
        <p:sp>
          <p:nvSpPr>
            <p:cNvPr id="257" name="Google Shape;257;p24"/>
            <p:cNvSpPr/>
            <p:nvPr/>
          </p:nvSpPr>
          <p:spPr>
            <a:xfrm>
              <a:off x="5308560" y="3078000"/>
              <a:ext cx="606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5245200" y="285120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4"/>
          <p:cNvGrpSpPr/>
          <p:nvPr/>
        </p:nvGrpSpPr>
        <p:grpSpPr>
          <a:xfrm>
            <a:off x="5102280" y="2245590"/>
            <a:ext cx="181200" cy="299790"/>
            <a:chOff x="5102280" y="2994120"/>
            <a:chExt cx="181200" cy="399720"/>
          </a:xfrm>
        </p:grpSpPr>
        <p:sp>
          <p:nvSpPr>
            <p:cNvPr id="260" name="Google Shape;260;p24"/>
            <p:cNvSpPr/>
            <p:nvPr/>
          </p:nvSpPr>
          <p:spPr>
            <a:xfrm>
              <a:off x="5164200" y="32216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5102280" y="299412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4"/>
          <p:cNvGrpSpPr/>
          <p:nvPr/>
        </p:nvGrpSpPr>
        <p:grpSpPr>
          <a:xfrm>
            <a:off x="5730840" y="1995570"/>
            <a:ext cx="181200" cy="299790"/>
            <a:chOff x="5730840" y="2660760"/>
            <a:chExt cx="181200" cy="399720"/>
          </a:xfrm>
        </p:grpSpPr>
        <p:sp>
          <p:nvSpPr>
            <p:cNvPr id="263" name="Google Shape;263;p24"/>
            <p:cNvSpPr/>
            <p:nvPr/>
          </p:nvSpPr>
          <p:spPr>
            <a:xfrm>
              <a:off x="5792760" y="28882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5730840" y="266076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4"/>
          <p:cNvGrpSpPr/>
          <p:nvPr/>
        </p:nvGrpSpPr>
        <p:grpSpPr>
          <a:xfrm>
            <a:off x="5587920" y="2102760"/>
            <a:ext cx="181200" cy="299790"/>
            <a:chOff x="5587920" y="2803680"/>
            <a:chExt cx="181200" cy="399720"/>
          </a:xfrm>
        </p:grpSpPr>
        <p:sp>
          <p:nvSpPr>
            <p:cNvPr id="266" name="Google Shape;266;p24"/>
            <p:cNvSpPr/>
            <p:nvPr/>
          </p:nvSpPr>
          <p:spPr>
            <a:xfrm>
              <a:off x="5651640" y="30312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5587920" y="2803680"/>
              <a:ext cx="181200" cy="283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4"/>
          <p:cNvGrpSpPr/>
          <p:nvPr/>
        </p:nvGrpSpPr>
        <p:grpSpPr>
          <a:xfrm>
            <a:off x="6102360" y="2016900"/>
            <a:ext cx="181200" cy="299925"/>
            <a:chOff x="6102360" y="2689200"/>
            <a:chExt cx="181200" cy="399900"/>
          </a:xfrm>
        </p:grpSpPr>
        <p:sp>
          <p:nvSpPr>
            <p:cNvPr id="269" name="Google Shape;269;p24"/>
            <p:cNvSpPr/>
            <p:nvPr/>
          </p:nvSpPr>
          <p:spPr>
            <a:xfrm>
              <a:off x="6164280" y="291780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6102360" y="268920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4"/>
          <p:cNvGrpSpPr/>
          <p:nvPr/>
        </p:nvGrpSpPr>
        <p:grpSpPr>
          <a:xfrm>
            <a:off x="5959440" y="2124090"/>
            <a:ext cx="181200" cy="299925"/>
            <a:chOff x="5959440" y="2832120"/>
            <a:chExt cx="181200" cy="399900"/>
          </a:xfrm>
        </p:grpSpPr>
        <p:sp>
          <p:nvSpPr>
            <p:cNvPr id="272" name="Google Shape;272;p24"/>
            <p:cNvSpPr/>
            <p:nvPr/>
          </p:nvSpPr>
          <p:spPr>
            <a:xfrm>
              <a:off x="6021360" y="30607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5959440" y="283212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4"/>
          <p:cNvGrpSpPr/>
          <p:nvPr/>
        </p:nvGrpSpPr>
        <p:grpSpPr>
          <a:xfrm>
            <a:off x="6626160" y="1959660"/>
            <a:ext cx="181200" cy="300060"/>
            <a:chOff x="6626160" y="2612880"/>
            <a:chExt cx="181200" cy="400080"/>
          </a:xfrm>
        </p:grpSpPr>
        <p:sp>
          <p:nvSpPr>
            <p:cNvPr id="275" name="Google Shape;275;p24"/>
            <p:cNvSpPr/>
            <p:nvPr/>
          </p:nvSpPr>
          <p:spPr>
            <a:xfrm>
              <a:off x="6689880" y="28407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626160" y="26128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4"/>
          <p:cNvGrpSpPr/>
          <p:nvPr/>
        </p:nvGrpSpPr>
        <p:grpSpPr>
          <a:xfrm>
            <a:off x="6483240" y="2066850"/>
            <a:ext cx="181200" cy="300060"/>
            <a:chOff x="6483240" y="2755800"/>
            <a:chExt cx="181200" cy="400080"/>
          </a:xfrm>
        </p:grpSpPr>
        <p:sp>
          <p:nvSpPr>
            <p:cNvPr id="278" name="Google Shape;278;p24"/>
            <p:cNvSpPr/>
            <p:nvPr/>
          </p:nvSpPr>
          <p:spPr>
            <a:xfrm>
              <a:off x="6546960" y="29836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483240" y="27558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4"/>
          <p:cNvGrpSpPr/>
          <p:nvPr/>
        </p:nvGrpSpPr>
        <p:grpSpPr>
          <a:xfrm>
            <a:off x="6997680" y="1981260"/>
            <a:ext cx="181200" cy="299790"/>
            <a:chOff x="6997680" y="2641680"/>
            <a:chExt cx="181200" cy="399720"/>
          </a:xfrm>
        </p:grpSpPr>
        <p:sp>
          <p:nvSpPr>
            <p:cNvPr id="281" name="Google Shape;281;p24"/>
            <p:cNvSpPr/>
            <p:nvPr/>
          </p:nvSpPr>
          <p:spPr>
            <a:xfrm>
              <a:off x="7059600" y="28692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6997680" y="2641680"/>
              <a:ext cx="1812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4"/>
          <p:cNvGrpSpPr/>
          <p:nvPr/>
        </p:nvGrpSpPr>
        <p:grpSpPr>
          <a:xfrm>
            <a:off x="6854760" y="2088450"/>
            <a:ext cx="181200" cy="299790"/>
            <a:chOff x="6854760" y="2784600"/>
            <a:chExt cx="181200" cy="399720"/>
          </a:xfrm>
        </p:grpSpPr>
        <p:sp>
          <p:nvSpPr>
            <p:cNvPr id="284" name="Google Shape;284;p24"/>
            <p:cNvSpPr/>
            <p:nvPr/>
          </p:nvSpPr>
          <p:spPr>
            <a:xfrm>
              <a:off x="6918480" y="301212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6854760" y="2784600"/>
              <a:ext cx="1812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24"/>
          <p:cNvGrpSpPr/>
          <p:nvPr/>
        </p:nvGrpSpPr>
        <p:grpSpPr>
          <a:xfrm>
            <a:off x="7502400" y="1938330"/>
            <a:ext cx="181200" cy="299925"/>
            <a:chOff x="7502400" y="2584440"/>
            <a:chExt cx="181200" cy="399900"/>
          </a:xfrm>
        </p:grpSpPr>
        <p:sp>
          <p:nvSpPr>
            <p:cNvPr id="287" name="Google Shape;287;p24"/>
            <p:cNvSpPr/>
            <p:nvPr/>
          </p:nvSpPr>
          <p:spPr>
            <a:xfrm>
              <a:off x="7566120" y="281304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7502400" y="258444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4"/>
          <p:cNvGrpSpPr/>
          <p:nvPr/>
        </p:nvGrpSpPr>
        <p:grpSpPr>
          <a:xfrm>
            <a:off x="7359480" y="2045520"/>
            <a:ext cx="181200" cy="299925"/>
            <a:chOff x="7359480" y="2727360"/>
            <a:chExt cx="181200" cy="399900"/>
          </a:xfrm>
        </p:grpSpPr>
        <p:sp>
          <p:nvSpPr>
            <p:cNvPr id="290" name="Google Shape;290;p24"/>
            <p:cNvSpPr/>
            <p:nvPr/>
          </p:nvSpPr>
          <p:spPr>
            <a:xfrm>
              <a:off x="7423200" y="29541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7359480" y="272736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4"/>
          <p:cNvGrpSpPr/>
          <p:nvPr/>
        </p:nvGrpSpPr>
        <p:grpSpPr>
          <a:xfrm>
            <a:off x="7873920" y="1959660"/>
            <a:ext cx="181200" cy="300060"/>
            <a:chOff x="7873920" y="2612880"/>
            <a:chExt cx="181200" cy="400080"/>
          </a:xfrm>
        </p:grpSpPr>
        <p:sp>
          <p:nvSpPr>
            <p:cNvPr id="293" name="Google Shape;293;p24"/>
            <p:cNvSpPr/>
            <p:nvPr/>
          </p:nvSpPr>
          <p:spPr>
            <a:xfrm>
              <a:off x="7937640" y="28407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7873920" y="26128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4"/>
          <p:cNvGrpSpPr/>
          <p:nvPr/>
        </p:nvGrpSpPr>
        <p:grpSpPr>
          <a:xfrm>
            <a:off x="7731000" y="2066850"/>
            <a:ext cx="181200" cy="300060"/>
            <a:chOff x="7731000" y="2755800"/>
            <a:chExt cx="181200" cy="400080"/>
          </a:xfrm>
        </p:grpSpPr>
        <p:sp>
          <p:nvSpPr>
            <p:cNvPr id="296" name="Google Shape;296;p24"/>
            <p:cNvSpPr/>
            <p:nvPr/>
          </p:nvSpPr>
          <p:spPr>
            <a:xfrm>
              <a:off x="7794720" y="29836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7731000" y="27558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4"/>
          <p:cNvGrpSpPr/>
          <p:nvPr/>
        </p:nvGrpSpPr>
        <p:grpSpPr>
          <a:xfrm>
            <a:off x="5483160" y="2509920"/>
            <a:ext cx="181200" cy="299790"/>
            <a:chOff x="5483160" y="3346560"/>
            <a:chExt cx="181200" cy="399720"/>
          </a:xfrm>
        </p:grpSpPr>
        <p:sp>
          <p:nvSpPr>
            <p:cNvPr id="299" name="Google Shape;299;p24"/>
            <p:cNvSpPr/>
            <p:nvPr/>
          </p:nvSpPr>
          <p:spPr>
            <a:xfrm>
              <a:off x="5546880" y="35740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5483160" y="334656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24"/>
          <p:cNvGrpSpPr/>
          <p:nvPr/>
        </p:nvGrpSpPr>
        <p:grpSpPr>
          <a:xfrm>
            <a:off x="5340240" y="2617110"/>
            <a:ext cx="181200" cy="299790"/>
            <a:chOff x="5340240" y="3489480"/>
            <a:chExt cx="181200" cy="399720"/>
          </a:xfrm>
        </p:grpSpPr>
        <p:sp>
          <p:nvSpPr>
            <p:cNvPr id="302" name="Google Shape;302;p24"/>
            <p:cNvSpPr/>
            <p:nvPr/>
          </p:nvSpPr>
          <p:spPr>
            <a:xfrm>
              <a:off x="5403960" y="37170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5340240" y="3489480"/>
              <a:ext cx="181200" cy="283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4"/>
          <p:cNvGrpSpPr/>
          <p:nvPr/>
        </p:nvGrpSpPr>
        <p:grpSpPr>
          <a:xfrm>
            <a:off x="5854680" y="2531250"/>
            <a:ext cx="181200" cy="299925"/>
            <a:chOff x="5854680" y="3375000"/>
            <a:chExt cx="181200" cy="399900"/>
          </a:xfrm>
        </p:grpSpPr>
        <p:sp>
          <p:nvSpPr>
            <p:cNvPr id="305" name="Google Shape;305;p24"/>
            <p:cNvSpPr/>
            <p:nvPr/>
          </p:nvSpPr>
          <p:spPr>
            <a:xfrm>
              <a:off x="5916600" y="360360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5854680" y="337500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4"/>
          <p:cNvGrpSpPr/>
          <p:nvPr/>
        </p:nvGrpSpPr>
        <p:grpSpPr>
          <a:xfrm>
            <a:off x="5711760" y="2638440"/>
            <a:ext cx="181200" cy="299925"/>
            <a:chOff x="5711760" y="3517920"/>
            <a:chExt cx="181200" cy="399900"/>
          </a:xfrm>
        </p:grpSpPr>
        <p:sp>
          <p:nvSpPr>
            <p:cNvPr id="308" name="Google Shape;308;p24"/>
            <p:cNvSpPr/>
            <p:nvPr/>
          </p:nvSpPr>
          <p:spPr>
            <a:xfrm>
              <a:off x="5775480" y="37465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5711760" y="351792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4"/>
          <p:cNvGrpSpPr/>
          <p:nvPr/>
        </p:nvGrpSpPr>
        <p:grpSpPr>
          <a:xfrm>
            <a:off x="6321600" y="2245590"/>
            <a:ext cx="180600" cy="299790"/>
            <a:chOff x="6321600" y="2994120"/>
            <a:chExt cx="180600" cy="399720"/>
          </a:xfrm>
        </p:grpSpPr>
        <p:sp>
          <p:nvSpPr>
            <p:cNvPr id="311" name="Google Shape;311;p24"/>
            <p:cNvSpPr/>
            <p:nvPr/>
          </p:nvSpPr>
          <p:spPr>
            <a:xfrm>
              <a:off x="6384960" y="32216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6321600" y="2994120"/>
              <a:ext cx="1806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4"/>
          <p:cNvGrpSpPr/>
          <p:nvPr/>
        </p:nvGrpSpPr>
        <p:grpSpPr>
          <a:xfrm>
            <a:off x="6178680" y="2352780"/>
            <a:ext cx="180600" cy="299790"/>
            <a:chOff x="6178680" y="3137040"/>
            <a:chExt cx="180600" cy="399720"/>
          </a:xfrm>
        </p:grpSpPr>
        <p:sp>
          <p:nvSpPr>
            <p:cNvPr id="314" name="Google Shape;314;p24"/>
            <p:cNvSpPr/>
            <p:nvPr/>
          </p:nvSpPr>
          <p:spPr>
            <a:xfrm>
              <a:off x="6242040" y="3364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6178680" y="3137040"/>
              <a:ext cx="1806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24"/>
          <p:cNvGrpSpPr/>
          <p:nvPr/>
        </p:nvGrpSpPr>
        <p:grpSpPr>
          <a:xfrm>
            <a:off x="6692760" y="2266920"/>
            <a:ext cx="181200" cy="299925"/>
            <a:chOff x="6692760" y="3022560"/>
            <a:chExt cx="181200" cy="399900"/>
          </a:xfrm>
        </p:grpSpPr>
        <p:sp>
          <p:nvSpPr>
            <p:cNvPr id="317" name="Google Shape;317;p24"/>
            <p:cNvSpPr/>
            <p:nvPr/>
          </p:nvSpPr>
          <p:spPr>
            <a:xfrm>
              <a:off x="6756480" y="325116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6692760" y="302256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4"/>
          <p:cNvGrpSpPr/>
          <p:nvPr/>
        </p:nvGrpSpPr>
        <p:grpSpPr>
          <a:xfrm>
            <a:off x="6550200" y="2374110"/>
            <a:ext cx="180600" cy="299925"/>
            <a:chOff x="6550200" y="3165480"/>
            <a:chExt cx="180600" cy="399900"/>
          </a:xfrm>
        </p:grpSpPr>
        <p:sp>
          <p:nvSpPr>
            <p:cNvPr id="320" name="Google Shape;320;p24"/>
            <p:cNvSpPr/>
            <p:nvPr/>
          </p:nvSpPr>
          <p:spPr>
            <a:xfrm>
              <a:off x="6613560" y="33940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6550200" y="316548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4"/>
          <p:cNvGrpSpPr/>
          <p:nvPr/>
        </p:nvGrpSpPr>
        <p:grpSpPr>
          <a:xfrm>
            <a:off x="7178760" y="2295540"/>
            <a:ext cx="180600" cy="299925"/>
            <a:chOff x="7178760" y="3060720"/>
            <a:chExt cx="180600" cy="399900"/>
          </a:xfrm>
        </p:grpSpPr>
        <p:sp>
          <p:nvSpPr>
            <p:cNvPr id="323" name="Google Shape;323;p24"/>
            <p:cNvSpPr/>
            <p:nvPr/>
          </p:nvSpPr>
          <p:spPr>
            <a:xfrm>
              <a:off x="7242120" y="3289320"/>
              <a:ext cx="606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7178760" y="306072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4"/>
          <p:cNvGrpSpPr/>
          <p:nvPr/>
        </p:nvGrpSpPr>
        <p:grpSpPr>
          <a:xfrm>
            <a:off x="7035840" y="2402730"/>
            <a:ext cx="181200" cy="299790"/>
            <a:chOff x="7035840" y="3203640"/>
            <a:chExt cx="181200" cy="399720"/>
          </a:xfrm>
        </p:grpSpPr>
        <p:sp>
          <p:nvSpPr>
            <p:cNvPr id="326" name="Google Shape;326;p24"/>
            <p:cNvSpPr/>
            <p:nvPr/>
          </p:nvSpPr>
          <p:spPr>
            <a:xfrm>
              <a:off x="7097760" y="34311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7035840" y="3203640"/>
              <a:ext cx="1812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4"/>
          <p:cNvGrpSpPr/>
          <p:nvPr/>
        </p:nvGrpSpPr>
        <p:grpSpPr>
          <a:xfrm>
            <a:off x="7550280" y="2316870"/>
            <a:ext cx="180600" cy="300060"/>
            <a:chOff x="7550280" y="3089160"/>
            <a:chExt cx="180600" cy="400080"/>
          </a:xfrm>
        </p:grpSpPr>
        <p:sp>
          <p:nvSpPr>
            <p:cNvPr id="329" name="Google Shape;329;p24"/>
            <p:cNvSpPr/>
            <p:nvPr/>
          </p:nvSpPr>
          <p:spPr>
            <a:xfrm>
              <a:off x="7613640" y="33170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7550280" y="3089160"/>
              <a:ext cx="1806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4"/>
          <p:cNvGrpSpPr/>
          <p:nvPr/>
        </p:nvGrpSpPr>
        <p:grpSpPr>
          <a:xfrm>
            <a:off x="7407360" y="2424060"/>
            <a:ext cx="180600" cy="299925"/>
            <a:chOff x="7407360" y="3232080"/>
            <a:chExt cx="180600" cy="399900"/>
          </a:xfrm>
        </p:grpSpPr>
        <p:sp>
          <p:nvSpPr>
            <p:cNvPr id="332" name="Google Shape;332;p24"/>
            <p:cNvSpPr/>
            <p:nvPr/>
          </p:nvSpPr>
          <p:spPr>
            <a:xfrm>
              <a:off x="7470720" y="3460680"/>
              <a:ext cx="606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7407360" y="323208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4"/>
          <p:cNvGrpSpPr/>
          <p:nvPr/>
        </p:nvGrpSpPr>
        <p:grpSpPr>
          <a:xfrm>
            <a:off x="7883640" y="2352780"/>
            <a:ext cx="180600" cy="299790"/>
            <a:chOff x="7883640" y="3137040"/>
            <a:chExt cx="180600" cy="399720"/>
          </a:xfrm>
        </p:grpSpPr>
        <p:sp>
          <p:nvSpPr>
            <p:cNvPr id="335" name="Google Shape;335;p24"/>
            <p:cNvSpPr/>
            <p:nvPr/>
          </p:nvSpPr>
          <p:spPr>
            <a:xfrm>
              <a:off x="7947000" y="3364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7883640" y="3137040"/>
              <a:ext cx="1806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4"/>
          <p:cNvGrpSpPr/>
          <p:nvPr/>
        </p:nvGrpSpPr>
        <p:grpSpPr>
          <a:xfrm>
            <a:off x="7740720" y="2459700"/>
            <a:ext cx="181200" cy="300195"/>
            <a:chOff x="7740720" y="3279600"/>
            <a:chExt cx="181200" cy="400260"/>
          </a:xfrm>
        </p:grpSpPr>
        <p:sp>
          <p:nvSpPr>
            <p:cNvPr id="338" name="Google Shape;338;p24"/>
            <p:cNvSpPr/>
            <p:nvPr/>
          </p:nvSpPr>
          <p:spPr>
            <a:xfrm>
              <a:off x="7804080" y="3506760"/>
              <a:ext cx="606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7740720" y="327960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4"/>
          <p:cNvGrpSpPr/>
          <p:nvPr/>
        </p:nvGrpSpPr>
        <p:grpSpPr>
          <a:xfrm>
            <a:off x="8255160" y="2374110"/>
            <a:ext cx="180600" cy="299925"/>
            <a:chOff x="8255160" y="3165480"/>
            <a:chExt cx="180600" cy="399900"/>
          </a:xfrm>
        </p:grpSpPr>
        <p:sp>
          <p:nvSpPr>
            <p:cNvPr id="341" name="Google Shape;341;p24"/>
            <p:cNvSpPr/>
            <p:nvPr/>
          </p:nvSpPr>
          <p:spPr>
            <a:xfrm>
              <a:off x="8318520" y="33940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8255160" y="316548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4"/>
          <p:cNvGrpSpPr/>
          <p:nvPr/>
        </p:nvGrpSpPr>
        <p:grpSpPr>
          <a:xfrm>
            <a:off x="8112240" y="2481300"/>
            <a:ext cx="180600" cy="299925"/>
            <a:chOff x="8112240" y="3308400"/>
            <a:chExt cx="180600" cy="399900"/>
          </a:xfrm>
        </p:grpSpPr>
        <p:sp>
          <p:nvSpPr>
            <p:cNvPr id="344" name="Google Shape;344;p24"/>
            <p:cNvSpPr/>
            <p:nvPr/>
          </p:nvSpPr>
          <p:spPr>
            <a:xfrm>
              <a:off x="8175600" y="35352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8112240" y="330840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4"/>
          <p:cNvGrpSpPr/>
          <p:nvPr/>
        </p:nvGrpSpPr>
        <p:grpSpPr>
          <a:xfrm>
            <a:off x="7931160" y="2809890"/>
            <a:ext cx="181200" cy="299925"/>
            <a:chOff x="7931160" y="3746520"/>
            <a:chExt cx="181200" cy="399900"/>
          </a:xfrm>
        </p:grpSpPr>
        <p:sp>
          <p:nvSpPr>
            <p:cNvPr id="347" name="Google Shape;347;p24"/>
            <p:cNvSpPr/>
            <p:nvPr/>
          </p:nvSpPr>
          <p:spPr>
            <a:xfrm>
              <a:off x="7993080" y="39751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7931160" y="374652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4"/>
          <p:cNvGrpSpPr/>
          <p:nvPr/>
        </p:nvGrpSpPr>
        <p:grpSpPr>
          <a:xfrm>
            <a:off x="7788240" y="2917080"/>
            <a:ext cx="181200" cy="299790"/>
            <a:chOff x="7788240" y="3889440"/>
            <a:chExt cx="181200" cy="399720"/>
          </a:xfrm>
        </p:grpSpPr>
        <p:sp>
          <p:nvSpPr>
            <p:cNvPr id="350" name="Google Shape;350;p24"/>
            <p:cNvSpPr/>
            <p:nvPr/>
          </p:nvSpPr>
          <p:spPr>
            <a:xfrm>
              <a:off x="7850160" y="41169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7788240" y="3889440"/>
              <a:ext cx="1812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4"/>
          <p:cNvGrpSpPr/>
          <p:nvPr/>
        </p:nvGrpSpPr>
        <p:grpSpPr>
          <a:xfrm>
            <a:off x="8302680" y="2831220"/>
            <a:ext cx="181200" cy="300060"/>
            <a:chOff x="8302680" y="3774960"/>
            <a:chExt cx="181200" cy="400080"/>
          </a:xfrm>
        </p:grpSpPr>
        <p:sp>
          <p:nvSpPr>
            <p:cNvPr id="353" name="Google Shape;353;p24"/>
            <p:cNvSpPr/>
            <p:nvPr/>
          </p:nvSpPr>
          <p:spPr>
            <a:xfrm>
              <a:off x="8364600" y="40028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8302680" y="377496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4"/>
          <p:cNvGrpSpPr/>
          <p:nvPr/>
        </p:nvGrpSpPr>
        <p:grpSpPr>
          <a:xfrm>
            <a:off x="8159760" y="2938410"/>
            <a:ext cx="181200" cy="299925"/>
            <a:chOff x="8159760" y="3917880"/>
            <a:chExt cx="181200" cy="399900"/>
          </a:xfrm>
        </p:grpSpPr>
        <p:sp>
          <p:nvSpPr>
            <p:cNvPr id="356" name="Google Shape;356;p24"/>
            <p:cNvSpPr/>
            <p:nvPr/>
          </p:nvSpPr>
          <p:spPr>
            <a:xfrm>
              <a:off x="8221680" y="41464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8159760" y="391788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4"/>
          <p:cNvGrpSpPr/>
          <p:nvPr/>
        </p:nvGrpSpPr>
        <p:grpSpPr>
          <a:xfrm>
            <a:off x="7102440" y="2795580"/>
            <a:ext cx="181200" cy="299925"/>
            <a:chOff x="7102440" y="3727440"/>
            <a:chExt cx="181200" cy="399900"/>
          </a:xfrm>
        </p:grpSpPr>
        <p:sp>
          <p:nvSpPr>
            <p:cNvPr id="359" name="Google Shape;359;p24"/>
            <p:cNvSpPr/>
            <p:nvPr/>
          </p:nvSpPr>
          <p:spPr>
            <a:xfrm>
              <a:off x="7164360" y="395604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7102440" y="372744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4"/>
          <p:cNvGrpSpPr/>
          <p:nvPr/>
        </p:nvGrpSpPr>
        <p:grpSpPr>
          <a:xfrm>
            <a:off x="6959520" y="2902770"/>
            <a:ext cx="181200" cy="299925"/>
            <a:chOff x="6959520" y="3870360"/>
            <a:chExt cx="181200" cy="399900"/>
          </a:xfrm>
        </p:grpSpPr>
        <p:sp>
          <p:nvSpPr>
            <p:cNvPr id="362" name="Google Shape;362;p24"/>
            <p:cNvSpPr/>
            <p:nvPr/>
          </p:nvSpPr>
          <p:spPr>
            <a:xfrm>
              <a:off x="7023240" y="40971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6959520" y="387036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4"/>
          <p:cNvGrpSpPr/>
          <p:nvPr/>
        </p:nvGrpSpPr>
        <p:grpSpPr>
          <a:xfrm>
            <a:off x="7473960" y="2816910"/>
            <a:ext cx="181200" cy="300060"/>
            <a:chOff x="7473960" y="3755880"/>
            <a:chExt cx="181200" cy="400080"/>
          </a:xfrm>
        </p:grpSpPr>
        <p:sp>
          <p:nvSpPr>
            <p:cNvPr id="365" name="Google Shape;365;p24"/>
            <p:cNvSpPr/>
            <p:nvPr/>
          </p:nvSpPr>
          <p:spPr>
            <a:xfrm>
              <a:off x="7535880" y="39837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7473960" y="37558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4"/>
          <p:cNvGrpSpPr/>
          <p:nvPr/>
        </p:nvGrpSpPr>
        <p:grpSpPr>
          <a:xfrm>
            <a:off x="7331040" y="2924100"/>
            <a:ext cx="181200" cy="300060"/>
            <a:chOff x="7331040" y="3898800"/>
            <a:chExt cx="181200" cy="400080"/>
          </a:xfrm>
        </p:grpSpPr>
        <p:sp>
          <p:nvSpPr>
            <p:cNvPr id="368" name="Google Shape;368;p24"/>
            <p:cNvSpPr/>
            <p:nvPr/>
          </p:nvSpPr>
          <p:spPr>
            <a:xfrm>
              <a:off x="7392960" y="41266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7331040" y="38988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4"/>
          <p:cNvGrpSpPr/>
          <p:nvPr/>
        </p:nvGrpSpPr>
        <p:grpSpPr>
          <a:xfrm>
            <a:off x="6226200" y="2738340"/>
            <a:ext cx="181200" cy="300060"/>
            <a:chOff x="6226200" y="3651120"/>
            <a:chExt cx="181200" cy="400080"/>
          </a:xfrm>
        </p:grpSpPr>
        <p:sp>
          <p:nvSpPr>
            <p:cNvPr id="371" name="Google Shape;371;p24"/>
            <p:cNvSpPr/>
            <p:nvPr/>
          </p:nvSpPr>
          <p:spPr>
            <a:xfrm>
              <a:off x="6288120" y="387900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6226200" y="365112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4"/>
          <p:cNvGrpSpPr/>
          <p:nvPr/>
        </p:nvGrpSpPr>
        <p:grpSpPr>
          <a:xfrm>
            <a:off x="6083280" y="2845530"/>
            <a:ext cx="181200" cy="299610"/>
            <a:chOff x="6083280" y="3794040"/>
            <a:chExt cx="181200" cy="399480"/>
          </a:xfrm>
        </p:grpSpPr>
        <p:sp>
          <p:nvSpPr>
            <p:cNvPr id="374" name="Google Shape;374;p24"/>
            <p:cNvSpPr/>
            <p:nvPr/>
          </p:nvSpPr>
          <p:spPr>
            <a:xfrm>
              <a:off x="6145200" y="4021920"/>
              <a:ext cx="58800" cy="1716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6083280" y="3794040"/>
              <a:ext cx="181200" cy="288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4"/>
          <p:cNvGrpSpPr/>
          <p:nvPr/>
        </p:nvGrpSpPr>
        <p:grpSpPr>
          <a:xfrm>
            <a:off x="6597720" y="2759940"/>
            <a:ext cx="181200" cy="299790"/>
            <a:chOff x="6597720" y="3679920"/>
            <a:chExt cx="181200" cy="399720"/>
          </a:xfrm>
        </p:grpSpPr>
        <p:sp>
          <p:nvSpPr>
            <p:cNvPr id="377" name="Google Shape;377;p24"/>
            <p:cNvSpPr/>
            <p:nvPr/>
          </p:nvSpPr>
          <p:spPr>
            <a:xfrm>
              <a:off x="6661080" y="390744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6597720" y="367992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4"/>
          <p:cNvGrpSpPr/>
          <p:nvPr/>
        </p:nvGrpSpPr>
        <p:grpSpPr>
          <a:xfrm>
            <a:off x="6454800" y="2867130"/>
            <a:ext cx="181200" cy="299790"/>
            <a:chOff x="6454800" y="3822840"/>
            <a:chExt cx="181200" cy="399720"/>
          </a:xfrm>
        </p:grpSpPr>
        <p:sp>
          <p:nvSpPr>
            <p:cNvPr id="380" name="Google Shape;380;p24"/>
            <p:cNvSpPr/>
            <p:nvPr/>
          </p:nvSpPr>
          <p:spPr>
            <a:xfrm>
              <a:off x="6516720" y="40503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6454800" y="3822840"/>
              <a:ext cx="1812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4"/>
          <p:cNvGrpSpPr/>
          <p:nvPr/>
        </p:nvGrpSpPr>
        <p:grpSpPr>
          <a:xfrm>
            <a:off x="5054760" y="2917080"/>
            <a:ext cx="180600" cy="299790"/>
            <a:chOff x="5054760" y="3889440"/>
            <a:chExt cx="180600" cy="399720"/>
          </a:xfrm>
        </p:grpSpPr>
        <p:sp>
          <p:nvSpPr>
            <p:cNvPr id="383" name="Google Shape;383;p24"/>
            <p:cNvSpPr/>
            <p:nvPr/>
          </p:nvSpPr>
          <p:spPr>
            <a:xfrm>
              <a:off x="5118120" y="41169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5054760" y="3889440"/>
              <a:ext cx="1806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4"/>
          <p:cNvGrpSpPr/>
          <p:nvPr/>
        </p:nvGrpSpPr>
        <p:grpSpPr>
          <a:xfrm>
            <a:off x="4911840" y="3024270"/>
            <a:ext cx="180600" cy="299790"/>
            <a:chOff x="4911840" y="4032360"/>
            <a:chExt cx="180600" cy="399720"/>
          </a:xfrm>
        </p:grpSpPr>
        <p:sp>
          <p:nvSpPr>
            <p:cNvPr id="386" name="Google Shape;386;p24"/>
            <p:cNvSpPr/>
            <p:nvPr/>
          </p:nvSpPr>
          <p:spPr>
            <a:xfrm>
              <a:off x="4975200" y="42598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4911840" y="4032360"/>
              <a:ext cx="1806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4"/>
          <p:cNvGrpSpPr/>
          <p:nvPr/>
        </p:nvGrpSpPr>
        <p:grpSpPr>
          <a:xfrm>
            <a:off x="5425920" y="2938410"/>
            <a:ext cx="181200" cy="299925"/>
            <a:chOff x="5425920" y="3917880"/>
            <a:chExt cx="181200" cy="399900"/>
          </a:xfrm>
        </p:grpSpPr>
        <p:sp>
          <p:nvSpPr>
            <p:cNvPr id="389" name="Google Shape;389;p24"/>
            <p:cNvSpPr/>
            <p:nvPr/>
          </p:nvSpPr>
          <p:spPr>
            <a:xfrm>
              <a:off x="5489640" y="41464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5425920" y="391788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4"/>
          <p:cNvGrpSpPr/>
          <p:nvPr/>
        </p:nvGrpSpPr>
        <p:grpSpPr>
          <a:xfrm>
            <a:off x="5283360" y="3045600"/>
            <a:ext cx="180600" cy="299925"/>
            <a:chOff x="5283360" y="4060800"/>
            <a:chExt cx="180600" cy="399900"/>
          </a:xfrm>
        </p:grpSpPr>
        <p:sp>
          <p:nvSpPr>
            <p:cNvPr id="392" name="Google Shape;392;p24"/>
            <p:cNvSpPr/>
            <p:nvPr/>
          </p:nvSpPr>
          <p:spPr>
            <a:xfrm>
              <a:off x="5346720" y="428940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5283360" y="406080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4"/>
          <p:cNvGrpSpPr/>
          <p:nvPr/>
        </p:nvGrpSpPr>
        <p:grpSpPr>
          <a:xfrm>
            <a:off x="5864400" y="3102840"/>
            <a:ext cx="180600" cy="299790"/>
            <a:chOff x="5864400" y="4137120"/>
            <a:chExt cx="180600" cy="399720"/>
          </a:xfrm>
        </p:grpSpPr>
        <p:sp>
          <p:nvSpPr>
            <p:cNvPr id="395" name="Google Shape;395;p24"/>
            <p:cNvSpPr/>
            <p:nvPr/>
          </p:nvSpPr>
          <p:spPr>
            <a:xfrm>
              <a:off x="5927760" y="43646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5864400" y="4137120"/>
              <a:ext cx="1806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24"/>
          <p:cNvGrpSpPr/>
          <p:nvPr/>
        </p:nvGrpSpPr>
        <p:grpSpPr>
          <a:xfrm>
            <a:off x="5721480" y="3210030"/>
            <a:ext cx="180600" cy="299790"/>
            <a:chOff x="5721480" y="4280040"/>
            <a:chExt cx="180600" cy="399720"/>
          </a:xfrm>
        </p:grpSpPr>
        <p:sp>
          <p:nvSpPr>
            <p:cNvPr id="398" name="Google Shape;398;p24"/>
            <p:cNvSpPr/>
            <p:nvPr/>
          </p:nvSpPr>
          <p:spPr>
            <a:xfrm>
              <a:off x="5784840" y="4507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5721480" y="4280040"/>
              <a:ext cx="1806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4"/>
          <p:cNvGrpSpPr/>
          <p:nvPr/>
        </p:nvGrpSpPr>
        <p:grpSpPr>
          <a:xfrm>
            <a:off x="6235560" y="3124170"/>
            <a:ext cx="181200" cy="299925"/>
            <a:chOff x="6235560" y="4165560"/>
            <a:chExt cx="181200" cy="399900"/>
          </a:xfrm>
        </p:grpSpPr>
        <p:sp>
          <p:nvSpPr>
            <p:cNvPr id="401" name="Google Shape;401;p24"/>
            <p:cNvSpPr/>
            <p:nvPr/>
          </p:nvSpPr>
          <p:spPr>
            <a:xfrm>
              <a:off x="6299280" y="439416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6235560" y="416556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4"/>
          <p:cNvGrpSpPr/>
          <p:nvPr/>
        </p:nvGrpSpPr>
        <p:grpSpPr>
          <a:xfrm>
            <a:off x="6093000" y="3231360"/>
            <a:ext cx="180600" cy="299925"/>
            <a:chOff x="6093000" y="4308480"/>
            <a:chExt cx="180600" cy="399900"/>
          </a:xfrm>
        </p:grpSpPr>
        <p:sp>
          <p:nvSpPr>
            <p:cNvPr id="404" name="Google Shape;404;p24"/>
            <p:cNvSpPr/>
            <p:nvPr/>
          </p:nvSpPr>
          <p:spPr>
            <a:xfrm>
              <a:off x="6156360" y="45370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6093000" y="430848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4"/>
          <p:cNvGrpSpPr/>
          <p:nvPr/>
        </p:nvGrpSpPr>
        <p:grpSpPr>
          <a:xfrm>
            <a:off x="6750000" y="3138480"/>
            <a:ext cx="181200" cy="299925"/>
            <a:chOff x="6750000" y="4184640"/>
            <a:chExt cx="181200" cy="399900"/>
          </a:xfrm>
        </p:grpSpPr>
        <p:sp>
          <p:nvSpPr>
            <p:cNvPr id="407" name="Google Shape;407;p24"/>
            <p:cNvSpPr/>
            <p:nvPr/>
          </p:nvSpPr>
          <p:spPr>
            <a:xfrm>
              <a:off x="6813720" y="441324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6750000" y="418464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4"/>
          <p:cNvGrpSpPr/>
          <p:nvPr/>
        </p:nvGrpSpPr>
        <p:grpSpPr>
          <a:xfrm>
            <a:off x="6607080" y="3245670"/>
            <a:ext cx="181200" cy="299925"/>
            <a:chOff x="6607080" y="4327560"/>
            <a:chExt cx="181200" cy="399900"/>
          </a:xfrm>
        </p:grpSpPr>
        <p:sp>
          <p:nvSpPr>
            <p:cNvPr id="410" name="Google Shape;410;p24"/>
            <p:cNvSpPr/>
            <p:nvPr/>
          </p:nvSpPr>
          <p:spPr>
            <a:xfrm>
              <a:off x="6670800" y="45543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6607080" y="432756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4"/>
          <p:cNvGrpSpPr/>
          <p:nvPr/>
        </p:nvGrpSpPr>
        <p:grpSpPr>
          <a:xfrm>
            <a:off x="7121520" y="3159810"/>
            <a:ext cx="181200" cy="300060"/>
            <a:chOff x="7121520" y="4213080"/>
            <a:chExt cx="181200" cy="400080"/>
          </a:xfrm>
        </p:grpSpPr>
        <p:sp>
          <p:nvSpPr>
            <p:cNvPr id="413" name="Google Shape;413;p24"/>
            <p:cNvSpPr/>
            <p:nvPr/>
          </p:nvSpPr>
          <p:spPr>
            <a:xfrm>
              <a:off x="7183440" y="44409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7121520" y="42130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4"/>
          <p:cNvGrpSpPr/>
          <p:nvPr/>
        </p:nvGrpSpPr>
        <p:grpSpPr>
          <a:xfrm>
            <a:off x="6978600" y="3267000"/>
            <a:ext cx="181200" cy="300060"/>
            <a:chOff x="6978600" y="4356000"/>
            <a:chExt cx="181200" cy="400080"/>
          </a:xfrm>
        </p:grpSpPr>
        <p:sp>
          <p:nvSpPr>
            <p:cNvPr id="416" name="Google Shape;416;p24"/>
            <p:cNvSpPr/>
            <p:nvPr/>
          </p:nvSpPr>
          <p:spPr>
            <a:xfrm>
              <a:off x="7042320" y="45838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6978600" y="43560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4"/>
          <p:cNvGrpSpPr/>
          <p:nvPr/>
        </p:nvGrpSpPr>
        <p:grpSpPr>
          <a:xfrm>
            <a:off x="4702320" y="3245670"/>
            <a:ext cx="180600" cy="299925"/>
            <a:chOff x="4702320" y="4327560"/>
            <a:chExt cx="180600" cy="399900"/>
          </a:xfrm>
        </p:grpSpPr>
        <p:sp>
          <p:nvSpPr>
            <p:cNvPr id="419" name="Google Shape;419;p24"/>
            <p:cNvSpPr/>
            <p:nvPr/>
          </p:nvSpPr>
          <p:spPr>
            <a:xfrm>
              <a:off x="4765680" y="45543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4702320" y="432756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24"/>
          <p:cNvGrpSpPr/>
          <p:nvPr/>
        </p:nvGrpSpPr>
        <p:grpSpPr>
          <a:xfrm>
            <a:off x="4559400" y="3352860"/>
            <a:ext cx="180600" cy="299790"/>
            <a:chOff x="4559400" y="4470480"/>
            <a:chExt cx="180600" cy="399720"/>
          </a:xfrm>
        </p:grpSpPr>
        <p:sp>
          <p:nvSpPr>
            <p:cNvPr id="422" name="Google Shape;422;p24"/>
            <p:cNvSpPr/>
            <p:nvPr/>
          </p:nvSpPr>
          <p:spPr>
            <a:xfrm>
              <a:off x="4622760" y="469800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4559400" y="4470480"/>
              <a:ext cx="1806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4"/>
          <p:cNvGrpSpPr/>
          <p:nvPr/>
        </p:nvGrpSpPr>
        <p:grpSpPr>
          <a:xfrm>
            <a:off x="5073480" y="3267000"/>
            <a:ext cx="181200" cy="300060"/>
            <a:chOff x="5073480" y="4356000"/>
            <a:chExt cx="181200" cy="400080"/>
          </a:xfrm>
        </p:grpSpPr>
        <p:sp>
          <p:nvSpPr>
            <p:cNvPr id="425" name="Google Shape;425;p24"/>
            <p:cNvSpPr/>
            <p:nvPr/>
          </p:nvSpPr>
          <p:spPr>
            <a:xfrm>
              <a:off x="5137200" y="45838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5073480" y="43560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4"/>
          <p:cNvGrpSpPr/>
          <p:nvPr/>
        </p:nvGrpSpPr>
        <p:grpSpPr>
          <a:xfrm>
            <a:off x="4930920" y="3374190"/>
            <a:ext cx="180600" cy="299925"/>
            <a:chOff x="4930920" y="4498920"/>
            <a:chExt cx="180600" cy="399900"/>
          </a:xfrm>
        </p:grpSpPr>
        <p:sp>
          <p:nvSpPr>
            <p:cNvPr id="428" name="Google Shape;428;p24"/>
            <p:cNvSpPr/>
            <p:nvPr/>
          </p:nvSpPr>
          <p:spPr>
            <a:xfrm>
              <a:off x="4994280" y="47275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4930920" y="449892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4"/>
          <p:cNvGrpSpPr/>
          <p:nvPr/>
        </p:nvGrpSpPr>
        <p:grpSpPr>
          <a:xfrm>
            <a:off x="5492880" y="3417120"/>
            <a:ext cx="180600" cy="299925"/>
            <a:chOff x="5492880" y="4556160"/>
            <a:chExt cx="180600" cy="399900"/>
          </a:xfrm>
        </p:grpSpPr>
        <p:sp>
          <p:nvSpPr>
            <p:cNvPr id="431" name="Google Shape;431;p24"/>
            <p:cNvSpPr/>
            <p:nvPr/>
          </p:nvSpPr>
          <p:spPr>
            <a:xfrm>
              <a:off x="5556240" y="47829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5492880" y="4556160"/>
              <a:ext cx="1806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4"/>
          <p:cNvGrpSpPr/>
          <p:nvPr/>
        </p:nvGrpSpPr>
        <p:grpSpPr>
          <a:xfrm>
            <a:off x="5349960" y="3524310"/>
            <a:ext cx="180600" cy="299790"/>
            <a:chOff x="5349960" y="4699080"/>
            <a:chExt cx="180600" cy="399720"/>
          </a:xfrm>
        </p:grpSpPr>
        <p:sp>
          <p:nvSpPr>
            <p:cNvPr id="434" name="Google Shape;434;p24"/>
            <p:cNvSpPr/>
            <p:nvPr/>
          </p:nvSpPr>
          <p:spPr>
            <a:xfrm>
              <a:off x="5413320" y="492660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5349960" y="4699080"/>
              <a:ext cx="1806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4"/>
          <p:cNvGrpSpPr/>
          <p:nvPr/>
        </p:nvGrpSpPr>
        <p:grpSpPr>
          <a:xfrm>
            <a:off x="5864400" y="3438450"/>
            <a:ext cx="180600" cy="300060"/>
            <a:chOff x="5864400" y="4584600"/>
            <a:chExt cx="180600" cy="400080"/>
          </a:xfrm>
        </p:grpSpPr>
        <p:sp>
          <p:nvSpPr>
            <p:cNvPr id="437" name="Google Shape;437;p24"/>
            <p:cNvSpPr/>
            <p:nvPr/>
          </p:nvSpPr>
          <p:spPr>
            <a:xfrm>
              <a:off x="5927760" y="48124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5864400" y="4584600"/>
              <a:ext cx="1806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4"/>
          <p:cNvGrpSpPr/>
          <p:nvPr/>
        </p:nvGrpSpPr>
        <p:grpSpPr>
          <a:xfrm>
            <a:off x="5721480" y="3545640"/>
            <a:ext cx="180600" cy="299925"/>
            <a:chOff x="5721480" y="4727520"/>
            <a:chExt cx="180600" cy="399900"/>
          </a:xfrm>
        </p:grpSpPr>
        <p:sp>
          <p:nvSpPr>
            <p:cNvPr id="440" name="Google Shape;440;p24"/>
            <p:cNvSpPr/>
            <p:nvPr/>
          </p:nvSpPr>
          <p:spPr>
            <a:xfrm>
              <a:off x="5784840" y="49561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5721480" y="472752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4"/>
          <p:cNvGrpSpPr/>
          <p:nvPr/>
        </p:nvGrpSpPr>
        <p:grpSpPr>
          <a:xfrm>
            <a:off x="4044960" y="3574260"/>
            <a:ext cx="181200" cy="299925"/>
            <a:chOff x="4044960" y="4765680"/>
            <a:chExt cx="181200" cy="399900"/>
          </a:xfrm>
        </p:grpSpPr>
        <p:sp>
          <p:nvSpPr>
            <p:cNvPr id="443" name="Google Shape;443;p24"/>
            <p:cNvSpPr/>
            <p:nvPr/>
          </p:nvSpPr>
          <p:spPr>
            <a:xfrm>
              <a:off x="4106880" y="49942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4044960" y="476568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a:off x="3902040" y="3681450"/>
            <a:ext cx="181200" cy="299925"/>
            <a:chOff x="3902040" y="4908600"/>
            <a:chExt cx="181200" cy="399900"/>
          </a:xfrm>
        </p:grpSpPr>
        <p:sp>
          <p:nvSpPr>
            <p:cNvPr id="446" name="Google Shape;446;p24"/>
            <p:cNvSpPr/>
            <p:nvPr/>
          </p:nvSpPr>
          <p:spPr>
            <a:xfrm>
              <a:off x="3963960" y="51354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3902040" y="490860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4"/>
          <p:cNvGrpSpPr/>
          <p:nvPr/>
        </p:nvGrpSpPr>
        <p:grpSpPr>
          <a:xfrm>
            <a:off x="4730760" y="3581280"/>
            <a:ext cx="181200" cy="300195"/>
            <a:chOff x="4730760" y="4775040"/>
            <a:chExt cx="181200" cy="400260"/>
          </a:xfrm>
        </p:grpSpPr>
        <p:sp>
          <p:nvSpPr>
            <p:cNvPr id="449" name="Google Shape;449;p24"/>
            <p:cNvSpPr/>
            <p:nvPr/>
          </p:nvSpPr>
          <p:spPr>
            <a:xfrm>
              <a:off x="4792680" y="50022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4730760" y="477504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4"/>
          <p:cNvGrpSpPr/>
          <p:nvPr/>
        </p:nvGrpSpPr>
        <p:grpSpPr>
          <a:xfrm>
            <a:off x="4587840" y="3688470"/>
            <a:ext cx="181200" cy="300060"/>
            <a:chOff x="4587840" y="4917960"/>
            <a:chExt cx="181200" cy="400080"/>
          </a:xfrm>
        </p:grpSpPr>
        <p:sp>
          <p:nvSpPr>
            <p:cNvPr id="452" name="Google Shape;452;p24"/>
            <p:cNvSpPr/>
            <p:nvPr/>
          </p:nvSpPr>
          <p:spPr>
            <a:xfrm>
              <a:off x="4649760" y="51458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4587840" y="491796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4"/>
          <p:cNvGrpSpPr/>
          <p:nvPr/>
        </p:nvGrpSpPr>
        <p:grpSpPr>
          <a:xfrm>
            <a:off x="5111640" y="3681450"/>
            <a:ext cx="181200" cy="299925"/>
            <a:chOff x="5111640" y="4908600"/>
            <a:chExt cx="181200" cy="399900"/>
          </a:xfrm>
        </p:grpSpPr>
        <p:sp>
          <p:nvSpPr>
            <p:cNvPr id="455" name="Google Shape;455;p24"/>
            <p:cNvSpPr/>
            <p:nvPr/>
          </p:nvSpPr>
          <p:spPr>
            <a:xfrm>
              <a:off x="5175360" y="51354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5111640" y="490860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4"/>
          <p:cNvGrpSpPr/>
          <p:nvPr/>
        </p:nvGrpSpPr>
        <p:grpSpPr>
          <a:xfrm>
            <a:off x="4968720" y="3788640"/>
            <a:ext cx="181200" cy="299790"/>
            <a:chOff x="4968720" y="5051520"/>
            <a:chExt cx="181200" cy="399720"/>
          </a:xfrm>
        </p:grpSpPr>
        <p:sp>
          <p:nvSpPr>
            <p:cNvPr id="458" name="Google Shape;458;p24"/>
            <p:cNvSpPr/>
            <p:nvPr/>
          </p:nvSpPr>
          <p:spPr>
            <a:xfrm>
              <a:off x="5032440" y="52790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4968720" y="505152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4"/>
          <p:cNvGrpSpPr/>
          <p:nvPr/>
        </p:nvGrpSpPr>
        <p:grpSpPr>
          <a:xfrm>
            <a:off x="5273640" y="1788210"/>
            <a:ext cx="181200" cy="300060"/>
            <a:chOff x="5273640" y="2384280"/>
            <a:chExt cx="181200" cy="400080"/>
          </a:xfrm>
        </p:grpSpPr>
        <p:sp>
          <p:nvSpPr>
            <p:cNvPr id="461" name="Google Shape;461;p24"/>
            <p:cNvSpPr/>
            <p:nvPr/>
          </p:nvSpPr>
          <p:spPr>
            <a:xfrm>
              <a:off x="5335560" y="26121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5273640" y="23842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a:off x="5130720" y="1895400"/>
            <a:ext cx="181200" cy="300060"/>
            <a:chOff x="5130720" y="2527200"/>
            <a:chExt cx="181200" cy="400080"/>
          </a:xfrm>
        </p:grpSpPr>
        <p:sp>
          <p:nvSpPr>
            <p:cNvPr id="464" name="Google Shape;464;p24"/>
            <p:cNvSpPr/>
            <p:nvPr/>
          </p:nvSpPr>
          <p:spPr>
            <a:xfrm>
              <a:off x="5194440" y="27550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5130720" y="25272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0" name="Shape 470"/>
        <p:cNvGrpSpPr/>
        <p:nvPr/>
      </p:nvGrpSpPr>
      <p:grpSpPr>
        <a:xfrm>
          <a:off x="0" y="0"/>
          <a:ext cx="0" cy="0"/>
          <a:chOff x="0" y="0"/>
          <a:chExt cx="0" cy="0"/>
        </a:xfrm>
      </p:grpSpPr>
      <p:sp>
        <p:nvSpPr>
          <p:cNvPr id="471" name="Google Shape;471;p25"/>
          <p:cNvSpPr/>
          <p:nvPr/>
        </p:nvSpPr>
        <p:spPr>
          <a:xfrm>
            <a:off x="444600" y="22680"/>
            <a:ext cx="8603982" cy="7317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 sz="2400" strike="noStrike">
                <a:solidFill>
                  <a:srgbClr val="000000"/>
                </a:solidFill>
                <a:latin typeface="Arial"/>
                <a:ea typeface="Arial"/>
                <a:cs typeface="Arial"/>
                <a:sym typeface="Arial"/>
              </a:rPr>
              <a:t>Ilustrasi Water Budget: </a:t>
            </a:r>
            <a:endParaRPr b="0" sz="24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lang="en" sz="2400" strike="noStrike">
                <a:solidFill>
                  <a:srgbClr val="000000"/>
                </a:solidFill>
                <a:latin typeface="Arial"/>
                <a:ea typeface="Arial"/>
                <a:cs typeface="Arial"/>
                <a:sym typeface="Arial"/>
              </a:rPr>
              <a:t>Diagram Blok Kawasan Senayan Kondisi Terbangun</a:t>
            </a:r>
            <a:endParaRPr b="0" sz="2400" strike="noStrike">
              <a:solidFill>
                <a:srgbClr val="FFFFFF"/>
              </a:solidFill>
              <a:latin typeface="Arial"/>
              <a:ea typeface="Arial"/>
              <a:cs typeface="Arial"/>
              <a:sym typeface="Arial"/>
            </a:endParaRPr>
          </a:p>
        </p:txBody>
      </p:sp>
      <p:sp>
        <p:nvSpPr>
          <p:cNvPr id="472" name="Google Shape;472;p25"/>
          <p:cNvSpPr/>
          <p:nvPr/>
        </p:nvSpPr>
        <p:spPr>
          <a:xfrm>
            <a:off x="2031840" y="1952640"/>
            <a:ext cx="7004160" cy="2345492"/>
          </a:xfrm>
          <a:custGeom>
            <a:rect b="b" l="l" r="r" t="t"/>
            <a:pathLst>
              <a:path extrusionOk="0" h="1970" w="4412">
                <a:moveTo>
                  <a:pt x="0" y="1968"/>
                </a:moveTo>
                <a:lnTo>
                  <a:pt x="1943" y="0"/>
                </a:lnTo>
                <a:lnTo>
                  <a:pt x="3870" y="0"/>
                </a:lnTo>
                <a:lnTo>
                  <a:pt x="4412" y="1263"/>
                </a:lnTo>
                <a:lnTo>
                  <a:pt x="1630" y="1970"/>
                </a:lnTo>
                <a:lnTo>
                  <a:pt x="0" y="1968"/>
                </a:lnTo>
                <a:close/>
              </a:path>
            </a:pathLst>
          </a:custGeom>
          <a:solidFill>
            <a:srgbClr val="996600"/>
          </a:solidFill>
          <a:ln cap="flat" cmpd="sng" w="9525">
            <a:solidFill>
              <a:srgbClr val="000000"/>
            </a:solidFill>
            <a:prstDash val="solid"/>
            <a:round/>
            <a:headEnd len="sm" w="sm" type="none"/>
            <a:tailEnd len="sm" w="sm" type="none"/>
          </a:ln>
        </p:spPr>
      </p:sp>
      <p:sp>
        <p:nvSpPr>
          <p:cNvPr id="473" name="Google Shape;473;p25"/>
          <p:cNvSpPr/>
          <p:nvPr/>
        </p:nvSpPr>
        <p:spPr>
          <a:xfrm>
            <a:off x="4616280" y="1381050"/>
            <a:ext cx="1455900" cy="1314600"/>
          </a:xfrm>
          <a:prstGeom prst="cube">
            <a:avLst>
              <a:gd fmla="val 25000" name="adj"/>
            </a:avLst>
          </a:prstGeom>
          <a:solidFill>
            <a:srgbClr val="80808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6369120" y="854820"/>
            <a:ext cx="1701600" cy="1726500"/>
          </a:xfrm>
          <a:prstGeom prst="cube">
            <a:avLst>
              <a:gd fmla="val 25000" name="adj"/>
            </a:avLst>
          </a:prstGeom>
          <a:solidFill>
            <a:srgbClr val="808080"/>
          </a:solidFill>
          <a:ln cap="flat" cmpd="sng" w="9525">
            <a:solidFill>
              <a:srgbClr val="000000"/>
            </a:solidFill>
            <a:prstDash val="solid"/>
            <a:miter lim="8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Apartemen</a:t>
            </a:r>
            <a:endParaRPr b="0" sz="18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Senayan</a:t>
            </a:r>
            <a:endParaRPr b="0" sz="1800" strike="noStrike">
              <a:solidFill>
                <a:srgbClr val="FFFFFF"/>
              </a:solidFill>
              <a:latin typeface="Arial"/>
              <a:ea typeface="Arial"/>
              <a:cs typeface="Arial"/>
              <a:sym typeface="Arial"/>
            </a:endParaRPr>
          </a:p>
        </p:txBody>
      </p:sp>
      <p:sp>
        <p:nvSpPr>
          <p:cNvPr id="475" name="Google Shape;475;p25"/>
          <p:cNvSpPr/>
          <p:nvPr/>
        </p:nvSpPr>
        <p:spPr>
          <a:xfrm>
            <a:off x="3930480" y="1895400"/>
            <a:ext cx="1775100" cy="1428900"/>
          </a:xfrm>
          <a:prstGeom prst="cube">
            <a:avLst>
              <a:gd fmla="val 39500" name="adj"/>
            </a:avLst>
          </a:prstGeom>
          <a:solidFill>
            <a:srgbClr val="96969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3419640" y="2295540"/>
            <a:ext cx="1584000" cy="1428900"/>
          </a:xfrm>
          <a:prstGeom prst="cube">
            <a:avLst>
              <a:gd fmla="val 25000" name="adj"/>
            </a:avLst>
          </a:prstGeom>
          <a:solidFill>
            <a:srgbClr val="C0C0C0"/>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Blok Plasa </a:t>
            </a:r>
            <a:endParaRPr b="0" sz="18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Senayan</a:t>
            </a:r>
            <a:endParaRPr b="0" sz="1800" strike="noStrike">
              <a:solidFill>
                <a:srgbClr val="FFFFFF"/>
              </a:solidFill>
              <a:latin typeface="Arial"/>
              <a:ea typeface="Arial"/>
              <a:cs typeface="Arial"/>
              <a:sym typeface="Arial"/>
            </a:endParaRPr>
          </a:p>
        </p:txBody>
      </p:sp>
      <p:sp>
        <p:nvSpPr>
          <p:cNvPr id="477" name="Google Shape;477;p25"/>
          <p:cNvSpPr/>
          <p:nvPr/>
        </p:nvSpPr>
        <p:spPr>
          <a:xfrm>
            <a:off x="6064200" y="1895400"/>
            <a:ext cx="1575000" cy="971700"/>
          </a:xfrm>
          <a:prstGeom prst="cube">
            <a:avLst>
              <a:gd fmla="val 25000" name="adj"/>
            </a:avLst>
          </a:prstGeom>
          <a:solidFill>
            <a:srgbClr val="96969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848120" y="2227770"/>
            <a:ext cx="2361000" cy="1428600"/>
          </a:xfrm>
          <a:prstGeom prst="cube">
            <a:avLst>
              <a:gd fmla="val 48166" name="adj"/>
            </a:avLst>
          </a:prstGeom>
          <a:solidFill>
            <a:srgbClr val="C0C0C0"/>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Blok Plasa </a:t>
            </a:r>
            <a:endParaRPr b="0" sz="18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Senayan</a:t>
            </a:r>
            <a:endParaRPr b="0" sz="1800" strike="noStrike">
              <a:solidFill>
                <a:srgbClr val="FFFFFF"/>
              </a:solidFill>
              <a:latin typeface="Arial"/>
              <a:ea typeface="Arial"/>
              <a:cs typeface="Arial"/>
              <a:sym typeface="Arial"/>
            </a:endParaRPr>
          </a:p>
        </p:txBody>
      </p:sp>
      <p:sp>
        <p:nvSpPr>
          <p:cNvPr id="479" name="Google Shape;479;p25"/>
          <p:cNvSpPr/>
          <p:nvPr/>
        </p:nvSpPr>
        <p:spPr>
          <a:xfrm>
            <a:off x="2025720" y="4295700"/>
            <a:ext cx="2590500" cy="808500"/>
          </a:xfrm>
          <a:prstGeom prst="rect">
            <a:avLst/>
          </a:prstGeom>
          <a:solidFill>
            <a:srgbClr val="FFFF99"/>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4608360" y="3438450"/>
            <a:ext cx="4427642" cy="1671841"/>
          </a:xfrm>
          <a:custGeom>
            <a:rect b="b" l="l" r="r" t="t"/>
            <a:pathLst>
              <a:path extrusionOk="0" h="1404" w="2789">
                <a:moveTo>
                  <a:pt x="0" y="1404"/>
                </a:moveTo>
                <a:lnTo>
                  <a:pt x="0" y="715"/>
                </a:lnTo>
                <a:lnTo>
                  <a:pt x="2789" y="0"/>
                </a:lnTo>
                <a:lnTo>
                  <a:pt x="2770" y="634"/>
                </a:lnTo>
                <a:lnTo>
                  <a:pt x="0" y="1404"/>
                </a:lnTo>
                <a:close/>
              </a:path>
            </a:pathLst>
          </a:custGeom>
          <a:solidFill>
            <a:srgbClr val="FFFF99"/>
          </a:solidFill>
          <a:ln cap="flat" cmpd="sng" w="9525">
            <a:solidFill>
              <a:srgbClr val="000000"/>
            </a:solidFill>
            <a:prstDash val="solid"/>
            <a:round/>
            <a:headEnd len="sm" w="sm" type="none"/>
            <a:tailEnd len="sm" w="sm" type="none"/>
          </a:ln>
        </p:spPr>
      </p:sp>
      <p:sp>
        <p:nvSpPr>
          <p:cNvPr id="481" name="Google Shape;481;p25"/>
          <p:cNvSpPr/>
          <p:nvPr/>
        </p:nvSpPr>
        <p:spPr>
          <a:xfrm>
            <a:off x="2033640" y="4710150"/>
            <a:ext cx="2563922" cy="239220"/>
          </a:xfrm>
          <a:custGeom>
            <a:rect b="b" l="l" r="r" t="t"/>
            <a:pathLst>
              <a:path extrusionOk="0" h="201" w="1615">
                <a:moveTo>
                  <a:pt x="0" y="16"/>
                </a:moveTo>
                <a:lnTo>
                  <a:pt x="185" y="9"/>
                </a:lnTo>
                <a:lnTo>
                  <a:pt x="458" y="0"/>
                </a:lnTo>
                <a:lnTo>
                  <a:pt x="719" y="38"/>
                </a:lnTo>
                <a:lnTo>
                  <a:pt x="946" y="16"/>
                </a:lnTo>
                <a:lnTo>
                  <a:pt x="1152" y="31"/>
                </a:lnTo>
                <a:lnTo>
                  <a:pt x="1394" y="9"/>
                </a:lnTo>
                <a:lnTo>
                  <a:pt x="1615" y="36"/>
                </a:lnTo>
                <a:lnTo>
                  <a:pt x="1615" y="201"/>
                </a:lnTo>
                <a:lnTo>
                  <a:pt x="1387" y="166"/>
                </a:lnTo>
                <a:lnTo>
                  <a:pt x="1138" y="194"/>
                </a:lnTo>
                <a:lnTo>
                  <a:pt x="932" y="194"/>
                </a:lnTo>
                <a:lnTo>
                  <a:pt x="683" y="201"/>
                </a:lnTo>
                <a:lnTo>
                  <a:pt x="437" y="192"/>
                </a:lnTo>
                <a:lnTo>
                  <a:pt x="204" y="192"/>
                </a:lnTo>
                <a:lnTo>
                  <a:pt x="0" y="171"/>
                </a:lnTo>
                <a:lnTo>
                  <a:pt x="0" y="16"/>
                </a:lnTo>
                <a:close/>
              </a:path>
            </a:pathLst>
          </a:custGeom>
          <a:solidFill>
            <a:srgbClr val="009999"/>
          </a:solidFill>
          <a:ln>
            <a:noFill/>
          </a:ln>
        </p:spPr>
      </p:sp>
      <p:sp>
        <p:nvSpPr>
          <p:cNvPr id="482" name="Google Shape;482;p25"/>
          <p:cNvSpPr/>
          <p:nvPr/>
        </p:nvSpPr>
        <p:spPr>
          <a:xfrm>
            <a:off x="4619520" y="3841020"/>
            <a:ext cx="4391281" cy="1099980"/>
          </a:xfrm>
          <a:custGeom>
            <a:rect b="b" l="l" r="r" t="t"/>
            <a:pathLst>
              <a:path extrusionOk="0" h="924" w="2766">
                <a:moveTo>
                  <a:pt x="0" y="924"/>
                </a:moveTo>
                <a:lnTo>
                  <a:pt x="220" y="860"/>
                </a:lnTo>
                <a:lnTo>
                  <a:pt x="441" y="775"/>
                </a:lnTo>
                <a:lnTo>
                  <a:pt x="675" y="732"/>
                </a:lnTo>
                <a:lnTo>
                  <a:pt x="924" y="640"/>
                </a:lnTo>
                <a:lnTo>
                  <a:pt x="1244" y="569"/>
                </a:lnTo>
                <a:lnTo>
                  <a:pt x="1493" y="462"/>
                </a:lnTo>
                <a:lnTo>
                  <a:pt x="1742" y="419"/>
                </a:lnTo>
                <a:lnTo>
                  <a:pt x="1991" y="377"/>
                </a:lnTo>
                <a:lnTo>
                  <a:pt x="2261" y="306"/>
                </a:lnTo>
                <a:lnTo>
                  <a:pt x="2467" y="249"/>
                </a:lnTo>
                <a:lnTo>
                  <a:pt x="2758" y="176"/>
                </a:lnTo>
                <a:lnTo>
                  <a:pt x="2766" y="0"/>
                </a:lnTo>
                <a:lnTo>
                  <a:pt x="2453" y="99"/>
                </a:lnTo>
                <a:lnTo>
                  <a:pt x="2218" y="163"/>
                </a:lnTo>
                <a:lnTo>
                  <a:pt x="1955" y="249"/>
                </a:lnTo>
                <a:lnTo>
                  <a:pt x="1728" y="298"/>
                </a:lnTo>
                <a:lnTo>
                  <a:pt x="1472" y="355"/>
                </a:lnTo>
                <a:lnTo>
                  <a:pt x="1230" y="448"/>
                </a:lnTo>
                <a:lnTo>
                  <a:pt x="931" y="512"/>
                </a:lnTo>
                <a:lnTo>
                  <a:pt x="661" y="597"/>
                </a:lnTo>
                <a:lnTo>
                  <a:pt x="405" y="633"/>
                </a:lnTo>
                <a:lnTo>
                  <a:pt x="192" y="718"/>
                </a:lnTo>
                <a:lnTo>
                  <a:pt x="0" y="761"/>
                </a:lnTo>
                <a:lnTo>
                  <a:pt x="0" y="924"/>
                </a:lnTo>
                <a:close/>
              </a:path>
            </a:pathLst>
          </a:custGeom>
          <a:solidFill>
            <a:srgbClr val="009999"/>
          </a:solidFill>
          <a:ln>
            <a:noFill/>
          </a:ln>
        </p:spPr>
      </p:sp>
      <p:sp>
        <p:nvSpPr>
          <p:cNvPr id="483" name="Google Shape;483;p25"/>
          <p:cNvSpPr/>
          <p:nvPr/>
        </p:nvSpPr>
        <p:spPr>
          <a:xfrm>
            <a:off x="2068560" y="4417200"/>
            <a:ext cx="1817639" cy="147690"/>
          </a:xfrm>
          <a:custGeom>
            <a:rect b="b" l="l" r="r" t="t"/>
            <a:pathLst>
              <a:path extrusionOk="0" h="124" w="1145">
                <a:moveTo>
                  <a:pt x="0" y="49"/>
                </a:moveTo>
                <a:lnTo>
                  <a:pt x="334" y="0"/>
                </a:lnTo>
                <a:lnTo>
                  <a:pt x="583" y="7"/>
                </a:lnTo>
                <a:lnTo>
                  <a:pt x="905" y="28"/>
                </a:lnTo>
                <a:lnTo>
                  <a:pt x="1145" y="76"/>
                </a:lnTo>
                <a:lnTo>
                  <a:pt x="665" y="124"/>
                </a:lnTo>
                <a:lnTo>
                  <a:pt x="263" y="99"/>
                </a:lnTo>
                <a:lnTo>
                  <a:pt x="0" y="49"/>
                </a:lnTo>
                <a:close/>
              </a:path>
            </a:pathLst>
          </a:custGeom>
          <a:solidFill>
            <a:srgbClr val="009999"/>
          </a:solidFill>
          <a:ln>
            <a:noFill/>
          </a:ln>
        </p:spPr>
      </p:sp>
      <p:sp>
        <p:nvSpPr>
          <p:cNvPr id="484" name="Google Shape;484;p25"/>
          <p:cNvSpPr/>
          <p:nvPr/>
        </p:nvSpPr>
        <p:spPr>
          <a:xfrm>
            <a:off x="3930480" y="4450680"/>
            <a:ext cx="677880" cy="152280"/>
          </a:xfrm>
          <a:custGeom>
            <a:rect b="b" l="l" r="r" t="t"/>
            <a:pathLst>
              <a:path extrusionOk="0" h="128" w="427">
                <a:moveTo>
                  <a:pt x="0" y="89"/>
                </a:moveTo>
                <a:lnTo>
                  <a:pt x="327" y="7"/>
                </a:lnTo>
                <a:lnTo>
                  <a:pt x="420" y="0"/>
                </a:lnTo>
                <a:lnTo>
                  <a:pt x="427" y="128"/>
                </a:lnTo>
                <a:lnTo>
                  <a:pt x="164" y="107"/>
                </a:lnTo>
                <a:lnTo>
                  <a:pt x="0" y="89"/>
                </a:lnTo>
                <a:close/>
              </a:path>
            </a:pathLst>
          </a:custGeom>
          <a:solidFill>
            <a:srgbClr val="009999"/>
          </a:solidFill>
          <a:ln>
            <a:noFill/>
          </a:ln>
        </p:spPr>
      </p:sp>
      <p:sp>
        <p:nvSpPr>
          <p:cNvPr id="485" name="Google Shape;485;p25"/>
          <p:cNvSpPr/>
          <p:nvPr/>
        </p:nvSpPr>
        <p:spPr>
          <a:xfrm>
            <a:off x="4616280" y="4349430"/>
            <a:ext cx="703440" cy="254610"/>
          </a:xfrm>
          <a:custGeom>
            <a:rect b="b" l="l" r="r" t="t"/>
            <a:pathLst>
              <a:path extrusionOk="0" h="214" w="443">
                <a:moveTo>
                  <a:pt x="0" y="85"/>
                </a:moveTo>
                <a:lnTo>
                  <a:pt x="201" y="28"/>
                </a:lnTo>
                <a:lnTo>
                  <a:pt x="443" y="0"/>
                </a:lnTo>
                <a:lnTo>
                  <a:pt x="194" y="121"/>
                </a:lnTo>
                <a:lnTo>
                  <a:pt x="0" y="214"/>
                </a:lnTo>
                <a:lnTo>
                  <a:pt x="0" y="85"/>
                </a:lnTo>
                <a:close/>
              </a:path>
            </a:pathLst>
          </a:custGeom>
          <a:solidFill>
            <a:srgbClr val="009999"/>
          </a:solidFill>
          <a:ln>
            <a:noFill/>
          </a:ln>
        </p:spPr>
      </p:sp>
      <p:sp>
        <p:nvSpPr>
          <p:cNvPr id="486" name="Google Shape;486;p25"/>
          <p:cNvSpPr/>
          <p:nvPr/>
        </p:nvSpPr>
        <p:spPr>
          <a:xfrm>
            <a:off x="5302080" y="3952800"/>
            <a:ext cx="1676519" cy="359640"/>
          </a:xfrm>
          <a:custGeom>
            <a:rect b="b" l="l" r="r" t="t"/>
            <a:pathLst>
              <a:path extrusionOk="0" h="302" w="1056">
                <a:moveTo>
                  <a:pt x="0" y="302"/>
                </a:moveTo>
                <a:lnTo>
                  <a:pt x="278" y="188"/>
                </a:lnTo>
                <a:lnTo>
                  <a:pt x="561" y="102"/>
                </a:lnTo>
                <a:lnTo>
                  <a:pt x="857" y="40"/>
                </a:lnTo>
                <a:lnTo>
                  <a:pt x="1056" y="0"/>
                </a:lnTo>
                <a:lnTo>
                  <a:pt x="754" y="154"/>
                </a:lnTo>
                <a:lnTo>
                  <a:pt x="581" y="216"/>
                </a:lnTo>
                <a:lnTo>
                  <a:pt x="370" y="259"/>
                </a:lnTo>
                <a:lnTo>
                  <a:pt x="0" y="302"/>
                </a:lnTo>
                <a:close/>
              </a:path>
            </a:pathLst>
          </a:custGeom>
          <a:solidFill>
            <a:srgbClr val="009999"/>
          </a:solidFill>
          <a:ln>
            <a:noFill/>
          </a:ln>
        </p:spPr>
      </p:sp>
      <p:sp>
        <p:nvSpPr>
          <p:cNvPr id="487" name="Google Shape;487;p25"/>
          <p:cNvSpPr/>
          <p:nvPr/>
        </p:nvSpPr>
        <p:spPr>
          <a:xfrm>
            <a:off x="7740720" y="3518370"/>
            <a:ext cx="1287359" cy="320220"/>
          </a:xfrm>
          <a:custGeom>
            <a:rect b="b" l="l" r="r" t="t"/>
            <a:pathLst>
              <a:path extrusionOk="0" h="269" w="811">
                <a:moveTo>
                  <a:pt x="0" y="269"/>
                </a:moveTo>
                <a:lnTo>
                  <a:pt x="346" y="144"/>
                </a:lnTo>
                <a:lnTo>
                  <a:pt x="581" y="67"/>
                </a:lnTo>
                <a:lnTo>
                  <a:pt x="811" y="0"/>
                </a:lnTo>
                <a:lnTo>
                  <a:pt x="806" y="149"/>
                </a:lnTo>
                <a:lnTo>
                  <a:pt x="566" y="197"/>
                </a:lnTo>
                <a:lnTo>
                  <a:pt x="235" y="250"/>
                </a:lnTo>
                <a:lnTo>
                  <a:pt x="0" y="269"/>
                </a:lnTo>
                <a:close/>
              </a:path>
            </a:pathLst>
          </a:custGeom>
          <a:solidFill>
            <a:srgbClr val="009999"/>
          </a:solidFill>
          <a:ln>
            <a:noFill/>
          </a:ln>
        </p:spPr>
      </p:sp>
      <p:sp>
        <p:nvSpPr>
          <p:cNvPr id="488" name="Google Shape;488;p25"/>
          <p:cNvSpPr/>
          <p:nvPr/>
        </p:nvSpPr>
        <p:spPr>
          <a:xfrm>
            <a:off x="6902280" y="3890970"/>
            <a:ext cx="1171800" cy="208440"/>
          </a:xfrm>
          <a:custGeom>
            <a:rect b="b" l="l" r="r" t="t"/>
            <a:pathLst>
              <a:path extrusionOk="0" h="175" w="738">
                <a:moveTo>
                  <a:pt x="0" y="175"/>
                </a:moveTo>
                <a:lnTo>
                  <a:pt x="242" y="59"/>
                </a:lnTo>
                <a:lnTo>
                  <a:pt x="482" y="15"/>
                </a:lnTo>
                <a:lnTo>
                  <a:pt x="738" y="0"/>
                </a:lnTo>
                <a:lnTo>
                  <a:pt x="432" y="114"/>
                </a:lnTo>
                <a:lnTo>
                  <a:pt x="212" y="157"/>
                </a:lnTo>
                <a:lnTo>
                  <a:pt x="0" y="175"/>
                </a:lnTo>
                <a:close/>
              </a:path>
            </a:pathLst>
          </a:custGeom>
          <a:solidFill>
            <a:srgbClr val="009999"/>
          </a:solidFill>
          <a:ln>
            <a:noFill/>
          </a:ln>
        </p:spPr>
      </p:sp>
      <p:sp>
        <p:nvSpPr>
          <p:cNvPr id="489" name="Google Shape;489;p25"/>
          <p:cNvSpPr/>
          <p:nvPr/>
        </p:nvSpPr>
        <p:spPr>
          <a:xfrm>
            <a:off x="5000760" y="1264410"/>
            <a:ext cx="1127100" cy="687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Blok Plasa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Senayan</a:t>
            </a:r>
            <a:endParaRPr b="0" sz="1800" strike="noStrike">
              <a:solidFill>
                <a:srgbClr val="FFFFFF"/>
              </a:solidFill>
              <a:latin typeface="Arial"/>
              <a:ea typeface="Arial"/>
              <a:cs typeface="Arial"/>
              <a:sym typeface="Arial"/>
            </a:endParaRPr>
          </a:p>
        </p:txBody>
      </p:sp>
      <p:pic>
        <p:nvPicPr>
          <p:cNvPr id="490" name="Google Shape;490;p25"/>
          <p:cNvPicPr preferRelativeResize="0"/>
          <p:nvPr/>
        </p:nvPicPr>
        <p:blipFill rotWithShape="1">
          <a:blip r:embed="rId3">
            <a:alphaModFix/>
          </a:blip>
          <a:srcRect b="0" l="0" r="0" t="0"/>
          <a:stretch/>
        </p:blipFill>
        <p:spPr>
          <a:xfrm>
            <a:off x="611280" y="1384830"/>
            <a:ext cx="1836000" cy="1132111"/>
          </a:xfrm>
          <a:prstGeom prst="rect">
            <a:avLst/>
          </a:prstGeom>
          <a:noFill/>
          <a:ln>
            <a:noFill/>
          </a:ln>
        </p:spPr>
      </p:pic>
      <p:sp>
        <p:nvSpPr>
          <p:cNvPr id="491" name="Google Shape;491;p25"/>
          <p:cNvSpPr/>
          <p:nvPr/>
        </p:nvSpPr>
        <p:spPr>
          <a:xfrm>
            <a:off x="5006520" y="4260060"/>
            <a:ext cx="2515320" cy="2762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sistem akifer</a:t>
            </a:r>
            <a:endParaRPr b="0" sz="1800" strike="noStrike">
              <a:solidFill>
                <a:srgbClr val="FFFFFF"/>
              </a:solidFill>
              <a:latin typeface="Arial"/>
              <a:ea typeface="Arial"/>
              <a:cs typeface="Arial"/>
              <a:sym typeface="Arial"/>
            </a:endParaRPr>
          </a:p>
        </p:txBody>
      </p:sp>
      <p:sp>
        <p:nvSpPr>
          <p:cNvPr id="492" name="Google Shape;492;p25"/>
          <p:cNvSpPr/>
          <p:nvPr/>
        </p:nvSpPr>
        <p:spPr>
          <a:xfrm>
            <a:off x="539640" y="848880"/>
            <a:ext cx="4289382" cy="55053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Tabel perhitungan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Water Balance air meteorik  (</a:t>
            </a:r>
            <a:r>
              <a:rPr b="1" lang="en" sz="2400" strike="noStrike">
                <a:solidFill>
                  <a:srgbClr val="CC6600"/>
                </a:solidFill>
                <a:latin typeface="Arial"/>
                <a:ea typeface="Arial"/>
                <a:cs typeface="Arial"/>
                <a:sym typeface="Arial"/>
              </a:rPr>
              <a:t>Wbal1</a:t>
            </a:r>
            <a:r>
              <a:rPr b="1" lang="en" sz="1800" strike="noStrike">
                <a:solidFill>
                  <a:srgbClr val="000000"/>
                </a:solidFill>
                <a:latin typeface="Arial"/>
                <a:ea typeface="Arial"/>
                <a:cs typeface="Arial"/>
                <a:sym typeface="Arial"/>
              </a:rPr>
              <a:t>)‏</a:t>
            </a:r>
            <a:endParaRPr b="0" sz="1800" strike="noStrike">
              <a:solidFill>
                <a:srgbClr val="FFFFFF"/>
              </a:solidFill>
              <a:latin typeface="Arial"/>
              <a:ea typeface="Arial"/>
              <a:cs typeface="Arial"/>
              <a:sym typeface="Arial"/>
            </a:endParaRPr>
          </a:p>
        </p:txBody>
      </p:sp>
      <p:sp>
        <p:nvSpPr>
          <p:cNvPr id="493" name="Google Shape;493;p25"/>
          <p:cNvSpPr/>
          <p:nvPr/>
        </p:nvSpPr>
        <p:spPr>
          <a:xfrm>
            <a:off x="298440" y="2631150"/>
            <a:ext cx="3470418" cy="55053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Ilustrasi perhitungan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800" strike="noStrike">
                <a:solidFill>
                  <a:srgbClr val="000000"/>
                </a:solidFill>
                <a:latin typeface="Arial"/>
                <a:ea typeface="Arial"/>
                <a:cs typeface="Arial"/>
                <a:sym typeface="Arial"/>
              </a:rPr>
              <a:t>Water Budget (</a:t>
            </a:r>
            <a:r>
              <a:rPr b="1" lang="en" sz="2400" strike="noStrike">
                <a:solidFill>
                  <a:srgbClr val="CC6600"/>
                </a:solidFill>
                <a:latin typeface="Arial"/>
                <a:ea typeface="Arial"/>
                <a:cs typeface="Arial"/>
                <a:sym typeface="Arial"/>
              </a:rPr>
              <a:t>Wbud1</a:t>
            </a:r>
            <a:r>
              <a:rPr b="1" lang="en" sz="1800" strike="noStrike">
                <a:solidFill>
                  <a:srgbClr val="000000"/>
                </a:solidFill>
                <a:latin typeface="Arial"/>
                <a:ea typeface="Arial"/>
                <a:cs typeface="Arial"/>
                <a:sym typeface="Arial"/>
              </a:rPr>
              <a:t>)‏</a:t>
            </a:r>
            <a:endParaRPr b="0" sz="1800" strike="noStrike">
              <a:solidFill>
                <a:srgbClr val="FFFFFF"/>
              </a:solidFill>
              <a:latin typeface="Arial"/>
              <a:ea typeface="Arial"/>
              <a:cs typeface="Arial"/>
              <a:sym typeface="Arial"/>
            </a:endParaRPr>
          </a:p>
        </p:txBody>
      </p:sp>
      <p:sp>
        <p:nvSpPr>
          <p:cNvPr id="494" name="Google Shape;494;p25"/>
          <p:cNvSpPr/>
          <p:nvPr/>
        </p:nvSpPr>
        <p:spPr>
          <a:xfrm>
            <a:off x="322200" y="3151710"/>
            <a:ext cx="2549178" cy="8005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demand = potensi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water supply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 permukaan, air hujan, </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600" strike="noStrike">
                <a:solidFill>
                  <a:srgbClr val="000000"/>
                </a:solidFill>
                <a:latin typeface="Arial"/>
                <a:ea typeface="Arial"/>
                <a:cs typeface="Arial"/>
                <a:sym typeface="Arial"/>
              </a:rPr>
              <a:t>airtanah)‏</a:t>
            </a:r>
            <a:endParaRPr b="0" sz="1600" strike="noStrike">
              <a:solidFill>
                <a:srgbClr val="FFFFFF"/>
              </a:solidFill>
              <a:latin typeface="Arial"/>
              <a:ea typeface="Arial"/>
              <a:cs typeface="Arial"/>
              <a:sym typeface="Arial"/>
            </a:endParaRPr>
          </a:p>
        </p:txBody>
      </p:sp>
      <p:sp>
        <p:nvSpPr>
          <p:cNvPr id="495" name="Google Shape;495;p25"/>
          <p:cNvSpPr/>
          <p:nvPr/>
        </p:nvSpPr>
        <p:spPr>
          <a:xfrm>
            <a:off x="8172360" y="857250"/>
            <a:ext cx="647700" cy="485700"/>
          </a:xfrm>
          <a:prstGeom prst="ellipse">
            <a:avLst/>
          </a:prstGeom>
          <a:solidFill>
            <a:srgbClr val="99FF33"/>
          </a:solidFill>
          <a:ln cap="flat" cmpd="sng" w="284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 sz="1800" strike="noStrike">
                <a:solidFill>
                  <a:srgbClr val="000000"/>
                </a:solidFill>
                <a:latin typeface="Arial"/>
                <a:ea typeface="Arial"/>
                <a:cs typeface="Arial"/>
                <a:sym typeface="Arial"/>
              </a:rPr>
              <a:t>2</a:t>
            </a:r>
            <a:endParaRPr b="0" sz="1800" strike="noStrike">
              <a:solidFill>
                <a:srgbClr val="FFFFFF"/>
              </a:solidFill>
              <a:latin typeface="Arial"/>
              <a:ea typeface="Arial"/>
              <a:cs typeface="Arial"/>
              <a:sym typeface="Arial"/>
            </a:endParaRPr>
          </a:p>
        </p:txBody>
      </p:sp>
      <p:sp>
        <p:nvSpPr>
          <p:cNvPr id="496" name="Google Shape;496;p25"/>
          <p:cNvSpPr/>
          <p:nvPr/>
        </p:nvSpPr>
        <p:spPr>
          <a:xfrm>
            <a:off x="2025720" y="3259980"/>
            <a:ext cx="1377720" cy="1034640"/>
          </a:xfrm>
          <a:custGeom>
            <a:rect b="b" l="l" r="r" t="t"/>
            <a:pathLst>
              <a:path extrusionOk="0" h="869" w="868">
                <a:moveTo>
                  <a:pt x="868" y="0"/>
                </a:moveTo>
                <a:lnTo>
                  <a:pt x="0" y="869"/>
                </a:lnTo>
                <a:lnTo>
                  <a:pt x="328" y="869"/>
                </a:lnTo>
                <a:lnTo>
                  <a:pt x="868" y="302"/>
                </a:lnTo>
                <a:lnTo>
                  <a:pt x="868" y="0"/>
                </a:lnTo>
                <a:close/>
              </a:path>
            </a:pathLst>
          </a:custGeom>
          <a:solidFill>
            <a:srgbClr val="C0C0C0"/>
          </a:solidFill>
          <a:ln>
            <a:noFill/>
          </a:ln>
        </p:spPr>
      </p:sp>
      <p:sp>
        <p:nvSpPr>
          <p:cNvPr id="497" name="Google Shape;497;p25"/>
          <p:cNvSpPr/>
          <p:nvPr/>
        </p:nvSpPr>
        <p:spPr>
          <a:xfrm>
            <a:off x="8061480" y="1941840"/>
            <a:ext cx="974519" cy="1547910"/>
          </a:xfrm>
          <a:custGeom>
            <a:rect b="b" l="l" r="r" t="t"/>
            <a:pathLst>
              <a:path extrusionOk="0" h="1300" w="614">
                <a:moveTo>
                  <a:pt x="433" y="1300"/>
                </a:moveTo>
                <a:lnTo>
                  <a:pt x="614" y="1255"/>
                </a:lnTo>
                <a:lnTo>
                  <a:pt x="88" y="0"/>
                </a:lnTo>
                <a:lnTo>
                  <a:pt x="0" y="0"/>
                </a:lnTo>
                <a:lnTo>
                  <a:pt x="433" y="1300"/>
                </a:lnTo>
                <a:close/>
              </a:path>
            </a:pathLst>
          </a:custGeom>
          <a:solidFill>
            <a:srgbClr val="C0C0C0"/>
          </a:solidFill>
          <a:ln>
            <a:noFill/>
          </a:ln>
        </p:spPr>
      </p:sp>
      <p:sp>
        <p:nvSpPr>
          <p:cNvPr id="498" name="Google Shape;498;p25"/>
          <p:cNvSpPr/>
          <p:nvPr/>
        </p:nvSpPr>
        <p:spPr>
          <a:xfrm>
            <a:off x="7456320" y="2658690"/>
            <a:ext cx="1152719" cy="105840"/>
          </a:xfrm>
          <a:custGeom>
            <a:rect b="b" l="l" r="r" t="t"/>
            <a:pathLst>
              <a:path extrusionOk="0" h="89" w="726">
                <a:moveTo>
                  <a:pt x="88" y="0"/>
                </a:moveTo>
                <a:lnTo>
                  <a:pt x="682" y="0"/>
                </a:lnTo>
                <a:lnTo>
                  <a:pt x="726" y="89"/>
                </a:lnTo>
                <a:lnTo>
                  <a:pt x="0" y="80"/>
                </a:lnTo>
                <a:lnTo>
                  <a:pt x="88" y="0"/>
                </a:lnTo>
                <a:close/>
              </a:path>
            </a:pathLst>
          </a:custGeom>
          <a:solidFill>
            <a:srgbClr val="C0C0C0"/>
          </a:solidFill>
          <a:ln>
            <a:noFill/>
          </a:ln>
        </p:spPr>
      </p:sp>
      <p:sp>
        <p:nvSpPr>
          <p:cNvPr id="499" name="Google Shape;499;p25"/>
          <p:cNvSpPr/>
          <p:nvPr/>
        </p:nvSpPr>
        <p:spPr>
          <a:xfrm>
            <a:off x="3122640" y="2721870"/>
            <a:ext cx="4544998" cy="1108351"/>
          </a:xfrm>
          <a:custGeom>
            <a:rect b="b" l="l" r="r" t="t"/>
            <a:pathLst>
              <a:path extrusionOk="0" h="931" w="2863">
                <a:moveTo>
                  <a:pt x="2863" y="10"/>
                </a:moveTo>
                <a:lnTo>
                  <a:pt x="1985" y="931"/>
                </a:lnTo>
                <a:lnTo>
                  <a:pt x="0" y="922"/>
                </a:lnTo>
                <a:lnTo>
                  <a:pt x="98" y="824"/>
                </a:lnTo>
                <a:lnTo>
                  <a:pt x="1950" y="842"/>
                </a:lnTo>
                <a:lnTo>
                  <a:pt x="2774" y="0"/>
                </a:lnTo>
                <a:lnTo>
                  <a:pt x="2863" y="10"/>
                </a:lnTo>
                <a:close/>
              </a:path>
            </a:pathLst>
          </a:custGeom>
          <a:solidFill>
            <a:srgbClr val="C0C0C0"/>
          </a:solidFill>
          <a:ln>
            <a:noFill/>
          </a:ln>
        </p:spPr>
      </p:sp>
      <p:cxnSp>
        <p:nvCxnSpPr>
          <p:cNvPr id="500" name="Google Shape;500;p25"/>
          <p:cNvCxnSpPr/>
          <p:nvPr/>
        </p:nvCxnSpPr>
        <p:spPr>
          <a:xfrm flipH="1">
            <a:off x="2298240" y="3439800"/>
            <a:ext cx="1089000" cy="808500"/>
          </a:xfrm>
          <a:prstGeom prst="straightConnector1">
            <a:avLst/>
          </a:prstGeom>
          <a:noFill/>
          <a:ln cap="flat" cmpd="sng" w="9525">
            <a:solidFill>
              <a:srgbClr val="000000"/>
            </a:solidFill>
            <a:prstDash val="dashDot"/>
            <a:miter lim="8000"/>
            <a:headEnd len="sm" w="sm" type="none"/>
            <a:tailEnd len="sm" w="sm" type="none"/>
          </a:ln>
        </p:spPr>
      </p:cxnSp>
      <p:cxnSp>
        <p:nvCxnSpPr>
          <p:cNvPr id="501" name="Google Shape;501;p25"/>
          <p:cNvCxnSpPr/>
          <p:nvPr/>
        </p:nvCxnSpPr>
        <p:spPr>
          <a:xfrm rot="10800000">
            <a:off x="8117940" y="1932270"/>
            <a:ext cx="755700" cy="1494300"/>
          </a:xfrm>
          <a:prstGeom prst="straightConnector1">
            <a:avLst/>
          </a:prstGeom>
          <a:noFill/>
          <a:ln cap="flat" cmpd="sng" w="9525">
            <a:solidFill>
              <a:srgbClr val="000000"/>
            </a:solidFill>
            <a:prstDash val="dashDot"/>
            <a:miter lim="8000"/>
            <a:headEnd len="sm" w="sm" type="none"/>
            <a:tailEnd len="sm" w="sm" type="none"/>
          </a:ln>
        </p:spPr>
      </p:cxnSp>
      <p:sp>
        <p:nvSpPr>
          <p:cNvPr id="502" name="Google Shape;502;p25"/>
          <p:cNvSpPr/>
          <p:nvPr/>
        </p:nvSpPr>
        <p:spPr>
          <a:xfrm>
            <a:off x="3219480" y="2693250"/>
            <a:ext cx="5067364" cy="1078650"/>
          </a:xfrm>
          <a:custGeom>
            <a:rect b="b" l="l" r="r" t="t"/>
            <a:pathLst>
              <a:path extrusionOk="0" h="906" w="3192">
                <a:moveTo>
                  <a:pt x="0" y="900"/>
                </a:moveTo>
                <a:lnTo>
                  <a:pt x="1908" y="906"/>
                </a:lnTo>
                <a:lnTo>
                  <a:pt x="2766" y="6"/>
                </a:lnTo>
                <a:lnTo>
                  <a:pt x="3192" y="0"/>
                </a:lnTo>
              </a:path>
            </a:pathLst>
          </a:custGeom>
          <a:noFill/>
          <a:ln cap="flat" cmpd="sng" w="9525">
            <a:solidFill>
              <a:srgbClr val="000000"/>
            </a:solidFill>
            <a:prstDash val="dashDot"/>
            <a:round/>
            <a:headEnd len="sm" w="sm" type="none"/>
            <a:tailEnd len="sm" w="sm" type="none"/>
          </a:ln>
        </p:spPr>
      </p:sp>
      <p:grpSp>
        <p:nvGrpSpPr>
          <p:cNvPr id="503" name="Google Shape;503;p25"/>
          <p:cNvGrpSpPr/>
          <p:nvPr/>
        </p:nvGrpSpPr>
        <p:grpSpPr>
          <a:xfrm>
            <a:off x="3206880" y="3781350"/>
            <a:ext cx="180600" cy="300060"/>
            <a:chOff x="3206880" y="5041800"/>
            <a:chExt cx="180600" cy="400080"/>
          </a:xfrm>
        </p:grpSpPr>
        <p:sp>
          <p:nvSpPr>
            <p:cNvPr id="504" name="Google Shape;504;p25"/>
            <p:cNvSpPr/>
            <p:nvPr/>
          </p:nvSpPr>
          <p:spPr>
            <a:xfrm>
              <a:off x="3270240" y="52696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206880" y="5041800"/>
              <a:ext cx="1806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5"/>
          <p:cNvGrpSpPr/>
          <p:nvPr/>
        </p:nvGrpSpPr>
        <p:grpSpPr>
          <a:xfrm>
            <a:off x="3063960" y="3888540"/>
            <a:ext cx="180600" cy="299925"/>
            <a:chOff x="3063960" y="5184720"/>
            <a:chExt cx="180600" cy="399900"/>
          </a:xfrm>
        </p:grpSpPr>
        <p:sp>
          <p:nvSpPr>
            <p:cNvPr id="507" name="Google Shape;507;p25"/>
            <p:cNvSpPr/>
            <p:nvPr/>
          </p:nvSpPr>
          <p:spPr>
            <a:xfrm>
              <a:off x="3127320" y="5413320"/>
              <a:ext cx="606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063960" y="5184720"/>
              <a:ext cx="1806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25"/>
          <p:cNvGrpSpPr/>
          <p:nvPr/>
        </p:nvGrpSpPr>
        <p:grpSpPr>
          <a:xfrm>
            <a:off x="3578400" y="3802950"/>
            <a:ext cx="180600" cy="299790"/>
            <a:chOff x="3578400" y="5070600"/>
            <a:chExt cx="180600" cy="399720"/>
          </a:xfrm>
        </p:grpSpPr>
        <p:sp>
          <p:nvSpPr>
            <p:cNvPr id="510" name="Google Shape;510;p25"/>
            <p:cNvSpPr/>
            <p:nvPr/>
          </p:nvSpPr>
          <p:spPr>
            <a:xfrm>
              <a:off x="3641760" y="529812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3578400" y="5070600"/>
              <a:ext cx="1806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5"/>
          <p:cNvGrpSpPr/>
          <p:nvPr/>
        </p:nvGrpSpPr>
        <p:grpSpPr>
          <a:xfrm>
            <a:off x="3435480" y="3910140"/>
            <a:ext cx="180600" cy="299790"/>
            <a:chOff x="3435480" y="5213520"/>
            <a:chExt cx="180600" cy="399720"/>
          </a:xfrm>
        </p:grpSpPr>
        <p:sp>
          <p:nvSpPr>
            <p:cNvPr id="513" name="Google Shape;513;p25"/>
            <p:cNvSpPr/>
            <p:nvPr/>
          </p:nvSpPr>
          <p:spPr>
            <a:xfrm>
              <a:off x="3498840" y="54410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3435480" y="5213520"/>
              <a:ext cx="180600" cy="2832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5"/>
          <p:cNvGrpSpPr/>
          <p:nvPr/>
        </p:nvGrpSpPr>
        <p:grpSpPr>
          <a:xfrm>
            <a:off x="3959280" y="3802950"/>
            <a:ext cx="181200" cy="299790"/>
            <a:chOff x="3959280" y="5070600"/>
            <a:chExt cx="181200" cy="399720"/>
          </a:xfrm>
        </p:grpSpPr>
        <p:sp>
          <p:nvSpPr>
            <p:cNvPr id="516" name="Google Shape;516;p25"/>
            <p:cNvSpPr/>
            <p:nvPr/>
          </p:nvSpPr>
          <p:spPr>
            <a:xfrm>
              <a:off x="4021200" y="529812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959280" y="5070600"/>
              <a:ext cx="1812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5"/>
          <p:cNvGrpSpPr/>
          <p:nvPr/>
        </p:nvGrpSpPr>
        <p:grpSpPr>
          <a:xfrm>
            <a:off x="3816360" y="3910140"/>
            <a:ext cx="181200" cy="299790"/>
            <a:chOff x="3816360" y="5213520"/>
            <a:chExt cx="181200" cy="399720"/>
          </a:xfrm>
        </p:grpSpPr>
        <p:sp>
          <p:nvSpPr>
            <p:cNvPr id="519" name="Google Shape;519;p25"/>
            <p:cNvSpPr/>
            <p:nvPr/>
          </p:nvSpPr>
          <p:spPr>
            <a:xfrm>
              <a:off x="3878280" y="54410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816360" y="5213520"/>
              <a:ext cx="181200" cy="2832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5"/>
          <p:cNvGrpSpPr/>
          <p:nvPr/>
        </p:nvGrpSpPr>
        <p:grpSpPr>
          <a:xfrm>
            <a:off x="4311720" y="3824280"/>
            <a:ext cx="181200" cy="299925"/>
            <a:chOff x="4311720" y="5099040"/>
            <a:chExt cx="181200" cy="399900"/>
          </a:xfrm>
        </p:grpSpPr>
        <p:sp>
          <p:nvSpPr>
            <p:cNvPr id="522" name="Google Shape;522;p25"/>
            <p:cNvSpPr/>
            <p:nvPr/>
          </p:nvSpPr>
          <p:spPr>
            <a:xfrm>
              <a:off x="4375080" y="5327640"/>
              <a:ext cx="606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4311720" y="509904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5"/>
          <p:cNvGrpSpPr/>
          <p:nvPr/>
        </p:nvGrpSpPr>
        <p:grpSpPr>
          <a:xfrm>
            <a:off x="4168800" y="3931470"/>
            <a:ext cx="181200" cy="299925"/>
            <a:chOff x="4168800" y="5241960"/>
            <a:chExt cx="181200" cy="399900"/>
          </a:xfrm>
        </p:grpSpPr>
        <p:sp>
          <p:nvSpPr>
            <p:cNvPr id="525" name="Google Shape;525;p25"/>
            <p:cNvSpPr/>
            <p:nvPr/>
          </p:nvSpPr>
          <p:spPr>
            <a:xfrm>
              <a:off x="4230720" y="546876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4168800" y="524196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5"/>
          <p:cNvGrpSpPr/>
          <p:nvPr/>
        </p:nvGrpSpPr>
        <p:grpSpPr>
          <a:xfrm>
            <a:off x="7054920" y="3274290"/>
            <a:ext cx="181200" cy="299790"/>
            <a:chOff x="7054920" y="4365720"/>
            <a:chExt cx="181200" cy="399720"/>
          </a:xfrm>
        </p:grpSpPr>
        <p:sp>
          <p:nvSpPr>
            <p:cNvPr id="528" name="Google Shape;528;p25"/>
            <p:cNvSpPr/>
            <p:nvPr/>
          </p:nvSpPr>
          <p:spPr>
            <a:xfrm>
              <a:off x="7118280" y="459324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054920" y="436572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5"/>
          <p:cNvGrpSpPr/>
          <p:nvPr/>
        </p:nvGrpSpPr>
        <p:grpSpPr>
          <a:xfrm>
            <a:off x="6912000" y="3381480"/>
            <a:ext cx="181200" cy="299790"/>
            <a:chOff x="6912000" y="4508640"/>
            <a:chExt cx="181200" cy="399720"/>
          </a:xfrm>
        </p:grpSpPr>
        <p:sp>
          <p:nvSpPr>
            <p:cNvPr id="531" name="Google Shape;531;p25"/>
            <p:cNvSpPr/>
            <p:nvPr/>
          </p:nvSpPr>
          <p:spPr>
            <a:xfrm>
              <a:off x="6973920" y="47361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912000" y="4508640"/>
              <a:ext cx="181200" cy="2850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5"/>
          <p:cNvGrpSpPr/>
          <p:nvPr/>
        </p:nvGrpSpPr>
        <p:grpSpPr>
          <a:xfrm>
            <a:off x="7454880" y="3224340"/>
            <a:ext cx="181200" cy="299790"/>
            <a:chOff x="7454880" y="4299120"/>
            <a:chExt cx="181200" cy="399720"/>
          </a:xfrm>
        </p:grpSpPr>
        <p:sp>
          <p:nvSpPr>
            <p:cNvPr id="534" name="Google Shape;534;p25"/>
            <p:cNvSpPr/>
            <p:nvPr/>
          </p:nvSpPr>
          <p:spPr>
            <a:xfrm>
              <a:off x="7516800" y="45266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7454880" y="4299120"/>
              <a:ext cx="181200" cy="2832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5"/>
          <p:cNvGrpSpPr/>
          <p:nvPr/>
        </p:nvGrpSpPr>
        <p:grpSpPr>
          <a:xfrm>
            <a:off x="7311960" y="3331260"/>
            <a:ext cx="181200" cy="300060"/>
            <a:chOff x="7311960" y="4441680"/>
            <a:chExt cx="181200" cy="400080"/>
          </a:xfrm>
        </p:grpSpPr>
        <p:sp>
          <p:nvSpPr>
            <p:cNvPr id="537" name="Google Shape;537;p25"/>
            <p:cNvSpPr/>
            <p:nvPr/>
          </p:nvSpPr>
          <p:spPr>
            <a:xfrm>
              <a:off x="7375680" y="4669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311960" y="4441680"/>
              <a:ext cx="181200" cy="2886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5"/>
          <p:cNvGrpSpPr/>
          <p:nvPr/>
        </p:nvGrpSpPr>
        <p:grpSpPr>
          <a:xfrm>
            <a:off x="7912080" y="3088530"/>
            <a:ext cx="181200" cy="299790"/>
            <a:chOff x="7912080" y="4118040"/>
            <a:chExt cx="181200" cy="399720"/>
          </a:xfrm>
        </p:grpSpPr>
        <p:sp>
          <p:nvSpPr>
            <p:cNvPr id="540" name="Google Shape;540;p25"/>
            <p:cNvSpPr/>
            <p:nvPr/>
          </p:nvSpPr>
          <p:spPr>
            <a:xfrm>
              <a:off x="7974000" y="4345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912080" y="4118040"/>
              <a:ext cx="1812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7769160" y="3195720"/>
            <a:ext cx="181200" cy="299790"/>
            <a:chOff x="7769160" y="4260960"/>
            <a:chExt cx="181200" cy="399720"/>
          </a:xfrm>
        </p:grpSpPr>
        <p:sp>
          <p:nvSpPr>
            <p:cNvPr id="543" name="Google Shape;543;p25"/>
            <p:cNvSpPr/>
            <p:nvPr/>
          </p:nvSpPr>
          <p:spPr>
            <a:xfrm>
              <a:off x="7832880" y="44884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769160" y="4260960"/>
              <a:ext cx="1812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5"/>
          <p:cNvGrpSpPr/>
          <p:nvPr/>
        </p:nvGrpSpPr>
        <p:grpSpPr>
          <a:xfrm>
            <a:off x="8359920" y="3088530"/>
            <a:ext cx="180600" cy="299790"/>
            <a:chOff x="8359920" y="4118040"/>
            <a:chExt cx="180600" cy="399720"/>
          </a:xfrm>
        </p:grpSpPr>
        <p:sp>
          <p:nvSpPr>
            <p:cNvPr id="546" name="Google Shape;546;p25"/>
            <p:cNvSpPr/>
            <p:nvPr/>
          </p:nvSpPr>
          <p:spPr>
            <a:xfrm>
              <a:off x="8423280" y="434556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8359920" y="4118040"/>
              <a:ext cx="180600" cy="2865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5"/>
          <p:cNvGrpSpPr/>
          <p:nvPr/>
        </p:nvGrpSpPr>
        <p:grpSpPr>
          <a:xfrm>
            <a:off x="8217000" y="3195720"/>
            <a:ext cx="180600" cy="299790"/>
            <a:chOff x="8217000" y="4260960"/>
            <a:chExt cx="180600" cy="399720"/>
          </a:xfrm>
        </p:grpSpPr>
        <p:sp>
          <p:nvSpPr>
            <p:cNvPr id="549" name="Google Shape;549;p25"/>
            <p:cNvSpPr/>
            <p:nvPr/>
          </p:nvSpPr>
          <p:spPr>
            <a:xfrm>
              <a:off x="8280360" y="4488480"/>
              <a:ext cx="606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8217000" y="4260960"/>
              <a:ext cx="180600" cy="2847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5"/>
          <p:cNvGrpSpPr/>
          <p:nvPr/>
        </p:nvGrpSpPr>
        <p:grpSpPr>
          <a:xfrm>
            <a:off x="8245440" y="2752650"/>
            <a:ext cx="181200" cy="300060"/>
            <a:chOff x="8245440" y="3670200"/>
            <a:chExt cx="181200" cy="400080"/>
          </a:xfrm>
        </p:grpSpPr>
        <p:sp>
          <p:nvSpPr>
            <p:cNvPr id="552" name="Google Shape;552;p25"/>
            <p:cNvSpPr/>
            <p:nvPr/>
          </p:nvSpPr>
          <p:spPr>
            <a:xfrm>
              <a:off x="8307360" y="389808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245440" y="367020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5"/>
          <p:cNvGrpSpPr/>
          <p:nvPr/>
        </p:nvGrpSpPr>
        <p:grpSpPr>
          <a:xfrm>
            <a:off x="8102520" y="2859840"/>
            <a:ext cx="181200" cy="299925"/>
            <a:chOff x="8102520" y="3813120"/>
            <a:chExt cx="181200" cy="399900"/>
          </a:xfrm>
        </p:grpSpPr>
        <p:sp>
          <p:nvSpPr>
            <p:cNvPr id="555" name="Google Shape;555;p25"/>
            <p:cNvSpPr/>
            <p:nvPr/>
          </p:nvSpPr>
          <p:spPr>
            <a:xfrm>
              <a:off x="8166240" y="404172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8102520" y="381312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5"/>
          <p:cNvGrpSpPr/>
          <p:nvPr/>
        </p:nvGrpSpPr>
        <p:grpSpPr>
          <a:xfrm>
            <a:off x="7854840" y="2724030"/>
            <a:ext cx="181200" cy="300195"/>
            <a:chOff x="7854840" y="3632040"/>
            <a:chExt cx="181200" cy="400260"/>
          </a:xfrm>
        </p:grpSpPr>
        <p:sp>
          <p:nvSpPr>
            <p:cNvPr id="558" name="Google Shape;558;p25"/>
            <p:cNvSpPr/>
            <p:nvPr/>
          </p:nvSpPr>
          <p:spPr>
            <a:xfrm>
              <a:off x="7918560" y="3859200"/>
              <a:ext cx="58800" cy="1731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854840" y="363204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5"/>
          <p:cNvGrpSpPr/>
          <p:nvPr/>
        </p:nvGrpSpPr>
        <p:grpSpPr>
          <a:xfrm>
            <a:off x="7711920" y="2831220"/>
            <a:ext cx="181200" cy="300060"/>
            <a:chOff x="7711920" y="3774960"/>
            <a:chExt cx="181200" cy="400080"/>
          </a:xfrm>
        </p:grpSpPr>
        <p:sp>
          <p:nvSpPr>
            <p:cNvPr id="561" name="Google Shape;561;p25"/>
            <p:cNvSpPr/>
            <p:nvPr/>
          </p:nvSpPr>
          <p:spPr>
            <a:xfrm>
              <a:off x="7775640" y="4002840"/>
              <a:ext cx="58800" cy="1722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711920" y="3774960"/>
              <a:ext cx="181200" cy="2868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5"/>
          <p:cNvGrpSpPr/>
          <p:nvPr/>
        </p:nvGrpSpPr>
        <p:grpSpPr>
          <a:xfrm>
            <a:off x="7454880" y="2781270"/>
            <a:ext cx="181200" cy="299925"/>
            <a:chOff x="7454880" y="3708360"/>
            <a:chExt cx="181200" cy="399900"/>
          </a:xfrm>
        </p:grpSpPr>
        <p:sp>
          <p:nvSpPr>
            <p:cNvPr id="564" name="Google Shape;564;p25"/>
            <p:cNvSpPr/>
            <p:nvPr/>
          </p:nvSpPr>
          <p:spPr>
            <a:xfrm>
              <a:off x="7516800" y="393696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7454880" y="3708360"/>
              <a:ext cx="181200" cy="2874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5"/>
          <p:cNvGrpSpPr/>
          <p:nvPr/>
        </p:nvGrpSpPr>
        <p:grpSpPr>
          <a:xfrm>
            <a:off x="7311960" y="2888460"/>
            <a:ext cx="181200" cy="299925"/>
            <a:chOff x="7311960" y="3851280"/>
            <a:chExt cx="181200" cy="399900"/>
          </a:xfrm>
        </p:grpSpPr>
        <p:sp>
          <p:nvSpPr>
            <p:cNvPr id="567" name="Google Shape;567;p25"/>
            <p:cNvSpPr/>
            <p:nvPr/>
          </p:nvSpPr>
          <p:spPr>
            <a:xfrm>
              <a:off x="7375680" y="4079880"/>
              <a:ext cx="58800" cy="171300"/>
            </a:xfrm>
            <a:prstGeom prst="rect">
              <a:avLst/>
            </a:prstGeom>
            <a:solidFill>
              <a:srgbClr val="CC66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311960" y="3851280"/>
              <a:ext cx="181200" cy="285900"/>
            </a:xfrm>
            <a:prstGeom prst="ellipse">
              <a:avLst/>
            </a:prstGeom>
            <a:solidFill>
              <a:srgbClr val="99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5"/>
          <p:cNvSpPr/>
          <p:nvPr/>
        </p:nvSpPr>
        <p:spPr>
          <a:xfrm>
            <a:off x="468360" y="4245750"/>
            <a:ext cx="1366918" cy="378539"/>
          </a:xfrm>
          <a:custGeom>
            <a:rect b="b" l="l" r="r" t="t"/>
            <a:pathLst>
              <a:path extrusionOk="0" h="1404" w="3799">
                <a:moveTo>
                  <a:pt x="0" y="0"/>
                </a:moveTo>
                <a:lnTo>
                  <a:pt x="3798" y="0"/>
                </a:lnTo>
                <a:lnTo>
                  <a:pt x="3798" y="1403"/>
                </a:lnTo>
                <a:lnTo>
                  <a:pt x="0" y="1403"/>
                </a:lnTo>
                <a:lnTo>
                  <a:pt x="0" y="0"/>
                </a:lnTo>
                <a:moveTo>
                  <a:pt x="0" y="0"/>
                </a:moveTo>
                <a:lnTo>
                  <a:pt x="3798" y="0"/>
                </a:lnTo>
                <a:lnTo>
                  <a:pt x="3707" y="90"/>
                </a:lnTo>
                <a:lnTo>
                  <a:pt x="90" y="90"/>
                </a:lnTo>
                <a:lnTo>
                  <a:pt x="0" y="0"/>
                </a:lnTo>
                <a:moveTo>
                  <a:pt x="3798" y="0"/>
                </a:moveTo>
                <a:lnTo>
                  <a:pt x="3798" y="1403"/>
                </a:lnTo>
                <a:lnTo>
                  <a:pt x="3707" y="1312"/>
                </a:lnTo>
                <a:lnTo>
                  <a:pt x="3707" y="90"/>
                </a:lnTo>
                <a:lnTo>
                  <a:pt x="3798" y="0"/>
                </a:lnTo>
                <a:moveTo>
                  <a:pt x="3798" y="1403"/>
                </a:moveTo>
                <a:lnTo>
                  <a:pt x="0" y="1403"/>
                </a:lnTo>
                <a:lnTo>
                  <a:pt x="90" y="1312"/>
                </a:lnTo>
                <a:lnTo>
                  <a:pt x="3707" y="1312"/>
                </a:lnTo>
                <a:lnTo>
                  <a:pt x="3798" y="1403"/>
                </a:lnTo>
                <a:moveTo>
                  <a:pt x="0" y="1403"/>
                </a:moveTo>
                <a:lnTo>
                  <a:pt x="0" y="0"/>
                </a:lnTo>
                <a:lnTo>
                  <a:pt x="90" y="90"/>
                </a:lnTo>
                <a:lnTo>
                  <a:pt x="90" y="1312"/>
                </a:lnTo>
                <a:lnTo>
                  <a:pt x="0" y="1403"/>
                </a:lnTo>
              </a:path>
            </a:pathLst>
          </a:custGeom>
          <a:solidFill>
            <a:srgbClr val="CC9900"/>
          </a:solidFill>
          <a:ln>
            <a:noFill/>
          </a:ln>
        </p:spPr>
        <p:txBody>
          <a:bodyPr anchorCtr="0" anchor="ctr" bIns="46800" lIns="90000" spcFirstLastPara="1" rIns="90000" wrap="square" tIns="46800">
            <a:noAutofit/>
          </a:bodyPr>
          <a:lstStyle/>
          <a:p>
            <a:pPr indent="-454319" lvl="0" marL="457200" marR="0" rtl="0" algn="ctr">
              <a:lnSpc>
                <a:spcPct val="87000"/>
              </a:lnSpc>
              <a:spcBef>
                <a:spcPts val="0"/>
              </a:spcBef>
              <a:spcAft>
                <a:spcPts val="0"/>
              </a:spcAft>
              <a:buNone/>
            </a:pPr>
            <a:r>
              <a:rPr b="1" lang="en" sz="1600" strike="noStrike">
                <a:solidFill>
                  <a:srgbClr val="000000"/>
                </a:solidFill>
                <a:latin typeface="Arial"/>
                <a:ea typeface="Arial"/>
                <a:cs typeface="Arial"/>
                <a:sym typeface="Arial"/>
              </a:rPr>
              <a:t>Citra satelit </a:t>
            </a:r>
            <a:endParaRPr b="0" sz="1600"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4" name="Shape 574"/>
        <p:cNvGrpSpPr/>
        <p:nvPr/>
      </p:nvGrpSpPr>
      <p:grpSpPr>
        <a:xfrm>
          <a:off x="0" y="0"/>
          <a:ext cx="0" cy="0"/>
          <a:chOff x="0" y="0"/>
          <a:chExt cx="0" cy="0"/>
        </a:xfrm>
      </p:grpSpPr>
      <p:sp>
        <p:nvSpPr>
          <p:cNvPr id="575" name="Google Shape;575;p26"/>
          <p:cNvSpPr/>
          <p:nvPr/>
        </p:nvSpPr>
        <p:spPr>
          <a:xfrm>
            <a:off x="457200" y="86940"/>
            <a:ext cx="8229600" cy="47493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 sz="2400" strike="noStrike">
                <a:solidFill>
                  <a:srgbClr val="000000"/>
                </a:solidFill>
                <a:latin typeface="Arial"/>
                <a:ea typeface="Arial"/>
                <a:cs typeface="Arial"/>
                <a:sym typeface="Arial"/>
              </a:rPr>
              <a:t>Komparasi kondisi sebelum dan sesudah terbangun</a:t>
            </a:r>
            <a:endParaRPr b="0" sz="2400" strike="noStrike">
              <a:solidFill>
                <a:srgbClr val="FFFFFF"/>
              </a:solidFill>
              <a:latin typeface="Arial"/>
              <a:ea typeface="Arial"/>
              <a:cs typeface="Arial"/>
              <a:sym typeface="Arial"/>
            </a:endParaRPr>
          </a:p>
        </p:txBody>
      </p:sp>
      <p:pic>
        <p:nvPicPr>
          <p:cNvPr id="576" name="Google Shape;576;p26"/>
          <p:cNvPicPr preferRelativeResize="0"/>
          <p:nvPr/>
        </p:nvPicPr>
        <p:blipFill rotWithShape="1">
          <a:blip r:embed="rId3">
            <a:alphaModFix/>
          </a:blip>
          <a:srcRect b="0" l="0" r="0" t="6907"/>
          <a:stretch/>
        </p:blipFill>
        <p:spPr>
          <a:xfrm>
            <a:off x="5780160" y="2435910"/>
            <a:ext cx="2496689" cy="2037150"/>
          </a:xfrm>
          <a:prstGeom prst="rect">
            <a:avLst/>
          </a:prstGeom>
          <a:noFill/>
          <a:ln>
            <a:noFill/>
          </a:ln>
        </p:spPr>
      </p:pic>
      <p:pic>
        <p:nvPicPr>
          <p:cNvPr id="577" name="Google Shape;577;p26"/>
          <p:cNvPicPr preferRelativeResize="0"/>
          <p:nvPr/>
        </p:nvPicPr>
        <p:blipFill rotWithShape="1">
          <a:blip r:embed="rId4">
            <a:alphaModFix/>
          </a:blip>
          <a:srcRect b="0" l="0" r="0" t="11418"/>
          <a:stretch/>
        </p:blipFill>
        <p:spPr>
          <a:xfrm>
            <a:off x="447840" y="2494260"/>
            <a:ext cx="2660852" cy="1698031"/>
          </a:xfrm>
          <a:prstGeom prst="rect">
            <a:avLst/>
          </a:prstGeom>
          <a:noFill/>
          <a:ln>
            <a:noFill/>
          </a:ln>
        </p:spPr>
      </p:pic>
      <p:sp>
        <p:nvSpPr>
          <p:cNvPr id="578" name="Google Shape;578;p26"/>
          <p:cNvSpPr/>
          <p:nvPr/>
        </p:nvSpPr>
        <p:spPr>
          <a:xfrm>
            <a:off x="766800" y="1924140"/>
            <a:ext cx="3160782" cy="481950"/>
          </a:xfrm>
          <a:custGeom>
            <a:rect b="b" l="l" r="r" t="t"/>
            <a:pathLst>
              <a:path extrusionOk="0" h="21600" w="21600">
                <a:moveTo>
                  <a:pt x="0" y="0"/>
                </a:moveTo>
                <a:lnTo>
                  <a:pt x="21600" y="0"/>
                </a:lnTo>
                <a:lnTo>
                  <a:pt x="21600" y="21600"/>
                </a:lnTo>
                <a:lnTo>
                  <a:pt x="0" y="21600"/>
                </a:lnTo>
                <a:lnTo>
                  <a:pt x="0" y="0"/>
                </a:lnTo>
                <a:close/>
              </a:path>
            </a:pathLst>
          </a:custGeom>
          <a:solidFill>
            <a:srgbClr val="BBE0E3"/>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Demand &lt; / &gt;/ =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Potensi Water Supply</a:t>
            </a:r>
            <a:endParaRPr b="0" strike="noStrike">
              <a:solidFill>
                <a:srgbClr val="FFFFFF"/>
              </a:solidFill>
              <a:latin typeface="Arial"/>
              <a:ea typeface="Arial"/>
              <a:cs typeface="Arial"/>
              <a:sym typeface="Arial"/>
            </a:endParaRPr>
          </a:p>
        </p:txBody>
      </p:sp>
      <p:sp>
        <p:nvSpPr>
          <p:cNvPr id="579" name="Google Shape;579;p26"/>
          <p:cNvSpPr/>
          <p:nvPr/>
        </p:nvSpPr>
        <p:spPr>
          <a:xfrm>
            <a:off x="5348160" y="1890660"/>
            <a:ext cx="3187782" cy="481950"/>
          </a:xfrm>
          <a:custGeom>
            <a:rect b="b" l="l" r="r" t="t"/>
            <a:pathLst>
              <a:path extrusionOk="0" h="21600" w="21600">
                <a:moveTo>
                  <a:pt x="0" y="0"/>
                </a:moveTo>
                <a:lnTo>
                  <a:pt x="21600" y="0"/>
                </a:lnTo>
                <a:lnTo>
                  <a:pt x="21600" y="21600"/>
                </a:lnTo>
                <a:lnTo>
                  <a:pt x="0" y="21600"/>
                </a:lnTo>
                <a:lnTo>
                  <a:pt x="0" y="0"/>
                </a:lnTo>
                <a:close/>
              </a:path>
            </a:pathLst>
          </a:custGeom>
          <a:solidFill>
            <a:srgbClr val="FFFF99"/>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Demand &lt;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Potensi Water Supply</a:t>
            </a:r>
            <a:endParaRPr b="0" strike="noStrike">
              <a:solidFill>
                <a:srgbClr val="FFFFFF"/>
              </a:solidFill>
              <a:latin typeface="Arial"/>
              <a:ea typeface="Arial"/>
              <a:cs typeface="Arial"/>
              <a:sym typeface="Arial"/>
            </a:endParaRPr>
          </a:p>
        </p:txBody>
      </p:sp>
      <p:sp>
        <p:nvSpPr>
          <p:cNvPr id="580" name="Google Shape;580;p26"/>
          <p:cNvSpPr/>
          <p:nvPr/>
        </p:nvSpPr>
        <p:spPr>
          <a:xfrm>
            <a:off x="5343480" y="658530"/>
            <a:ext cx="3187782" cy="550530"/>
          </a:xfrm>
          <a:custGeom>
            <a:rect b="b" l="l" r="r" t="t"/>
            <a:pathLst>
              <a:path extrusionOk="0" h="21600" w="21600">
                <a:moveTo>
                  <a:pt x="0" y="0"/>
                </a:moveTo>
                <a:lnTo>
                  <a:pt x="21600" y="0"/>
                </a:lnTo>
                <a:lnTo>
                  <a:pt x="21600" y="21600"/>
                </a:lnTo>
                <a:lnTo>
                  <a:pt x="0" y="21600"/>
                </a:lnTo>
                <a:lnTo>
                  <a:pt x="0" y="0"/>
                </a:lnTo>
                <a:close/>
              </a:path>
            </a:pathLst>
          </a:custGeom>
          <a:solidFill>
            <a:srgbClr val="FFFF99"/>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Balance (</a:t>
            </a:r>
            <a:r>
              <a:rPr b="1" lang="en" sz="2000" strike="noStrike">
                <a:solidFill>
                  <a:srgbClr val="CC6600"/>
                </a:solidFill>
                <a:latin typeface="Arial"/>
                <a:ea typeface="Arial"/>
                <a:cs typeface="Arial"/>
                <a:sym typeface="Arial"/>
              </a:rPr>
              <a:t>Wbal1</a:t>
            </a:r>
            <a:r>
              <a:rPr b="1" lang="en"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1" name="Google Shape;581;p26"/>
          <p:cNvSpPr/>
          <p:nvPr/>
        </p:nvSpPr>
        <p:spPr>
          <a:xfrm>
            <a:off x="5351400" y="1263120"/>
            <a:ext cx="3179898" cy="550530"/>
          </a:xfrm>
          <a:custGeom>
            <a:rect b="b" l="l" r="r" t="t"/>
            <a:pathLst>
              <a:path extrusionOk="0" h="21600" w="21600">
                <a:moveTo>
                  <a:pt x="0" y="0"/>
                </a:moveTo>
                <a:lnTo>
                  <a:pt x="21600" y="0"/>
                </a:lnTo>
                <a:lnTo>
                  <a:pt x="21600" y="21600"/>
                </a:lnTo>
                <a:lnTo>
                  <a:pt x="0" y="21600"/>
                </a:lnTo>
                <a:lnTo>
                  <a:pt x="0" y="0"/>
                </a:lnTo>
                <a:close/>
              </a:path>
            </a:pathLst>
          </a:custGeom>
          <a:solidFill>
            <a:srgbClr val="FFFF99"/>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Ilustrasi perhitungan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Budget (</a:t>
            </a:r>
            <a:r>
              <a:rPr b="1" lang="en" sz="2000" strike="noStrike">
                <a:solidFill>
                  <a:srgbClr val="CC6600"/>
                </a:solidFill>
                <a:latin typeface="Arial"/>
                <a:ea typeface="Arial"/>
                <a:cs typeface="Arial"/>
                <a:sym typeface="Arial"/>
              </a:rPr>
              <a:t>Wbud1</a:t>
            </a:r>
            <a:r>
              <a:rPr b="1" lang="en"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2" name="Google Shape;582;p26"/>
          <p:cNvSpPr/>
          <p:nvPr/>
        </p:nvSpPr>
        <p:spPr>
          <a:xfrm>
            <a:off x="768240" y="680940"/>
            <a:ext cx="3156138" cy="550530"/>
          </a:xfrm>
          <a:custGeom>
            <a:rect b="b" l="l" r="r" t="t"/>
            <a:pathLst>
              <a:path extrusionOk="0" h="21600" w="21600">
                <a:moveTo>
                  <a:pt x="0" y="0"/>
                </a:moveTo>
                <a:lnTo>
                  <a:pt x="21600" y="0"/>
                </a:lnTo>
                <a:lnTo>
                  <a:pt x="21600" y="21600"/>
                </a:lnTo>
                <a:lnTo>
                  <a:pt x="0" y="21600"/>
                </a:lnTo>
                <a:lnTo>
                  <a:pt x="0" y="0"/>
                </a:lnTo>
                <a:close/>
              </a:path>
            </a:pathLst>
          </a:custGeom>
          <a:solidFill>
            <a:srgbClr val="BBE0E3"/>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Balance (</a:t>
            </a:r>
            <a:r>
              <a:rPr b="1" lang="en" sz="2000" strike="noStrike">
                <a:solidFill>
                  <a:srgbClr val="CC6600"/>
                </a:solidFill>
                <a:latin typeface="Arial"/>
                <a:ea typeface="Arial"/>
                <a:cs typeface="Arial"/>
                <a:sym typeface="Arial"/>
              </a:rPr>
              <a:t>Wbal0</a:t>
            </a:r>
            <a:r>
              <a:rPr b="1" lang="en"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3" name="Google Shape;583;p26"/>
          <p:cNvSpPr/>
          <p:nvPr/>
        </p:nvSpPr>
        <p:spPr>
          <a:xfrm>
            <a:off x="755280" y="1308480"/>
            <a:ext cx="3169422" cy="550530"/>
          </a:xfrm>
          <a:custGeom>
            <a:rect b="b" l="l" r="r" t="t"/>
            <a:pathLst>
              <a:path extrusionOk="0" h="21600" w="21600">
                <a:moveTo>
                  <a:pt x="0" y="0"/>
                </a:moveTo>
                <a:lnTo>
                  <a:pt x="21600" y="0"/>
                </a:lnTo>
                <a:lnTo>
                  <a:pt x="21600" y="21600"/>
                </a:lnTo>
                <a:lnTo>
                  <a:pt x="0" y="21600"/>
                </a:lnTo>
                <a:lnTo>
                  <a:pt x="0" y="0"/>
                </a:lnTo>
                <a:close/>
              </a:path>
            </a:pathLst>
          </a:custGeom>
          <a:solidFill>
            <a:srgbClr val="BBE0E3"/>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trike="noStrike">
                <a:solidFill>
                  <a:srgbClr val="000000"/>
                </a:solidFill>
                <a:latin typeface="Arial"/>
                <a:ea typeface="Arial"/>
                <a:cs typeface="Arial"/>
                <a:sym typeface="Arial"/>
              </a:rPr>
              <a:t>Water Budget (</a:t>
            </a:r>
            <a:r>
              <a:rPr b="1" lang="en" sz="2000" strike="noStrike">
                <a:solidFill>
                  <a:srgbClr val="CC6600"/>
                </a:solidFill>
                <a:latin typeface="Arial"/>
                <a:ea typeface="Arial"/>
                <a:cs typeface="Arial"/>
                <a:sym typeface="Arial"/>
              </a:rPr>
              <a:t>Wbud0</a:t>
            </a:r>
            <a:r>
              <a:rPr b="1" lang="en"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4" name="Google Shape;584;p26"/>
          <p:cNvSpPr/>
          <p:nvPr/>
        </p:nvSpPr>
        <p:spPr>
          <a:xfrm>
            <a:off x="4297320" y="1004940"/>
            <a:ext cx="716038" cy="800009"/>
          </a:xfrm>
          <a:custGeom>
            <a:rect b="b" l="l" r="r" t="t"/>
            <a:pathLst>
              <a:path extrusionOk="0" h="2965" w="1991">
                <a:moveTo>
                  <a:pt x="0" y="1482"/>
                </a:moveTo>
                <a:lnTo>
                  <a:pt x="396" y="0"/>
                </a:lnTo>
                <a:lnTo>
                  <a:pt x="396" y="741"/>
                </a:lnTo>
                <a:lnTo>
                  <a:pt x="1593" y="741"/>
                </a:lnTo>
                <a:lnTo>
                  <a:pt x="1593" y="0"/>
                </a:lnTo>
                <a:lnTo>
                  <a:pt x="1990" y="1482"/>
                </a:lnTo>
                <a:lnTo>
                  <a:pt x="1593" y="2964"/>
                </a:lnTo>
                <a:lnTo>
                  <a:pt x="1593" y="2223"/>
                </a:lnTo>
                <a:lnTo>
                  <a:pt x="396" y="2223"/>
                </a:lnTo>
                <a:lnTo>
                  <a:pt x="396" y="2964"/>
                </a:lnTo>
                <a:lnTo>
                  <a:pt x="0" y="1482"/>
                </a:lnTo>
              </a:path>
            </a:pathLst>
          </a:custGeom>
          <a:solidFill>
            <a:srgbClr val="99CC00"/>
          </a:solidFill>
          <a:ln>
            <a:noFill/>
          </a:ln>
        </p:spPr>
      </p:sp>
      <p:sp>
        <p:nvSpPr>
          <p:cNvPr id="585" name="Google Shape;585;p26"/>
          <p:cNvSpPr/>
          <p:nvPr/>
        </p:nvSpPr>
        <p:spPr>
          <a:xfrm>
            <a:off x="4502160" y="1677510"/>
            <a:ext cx="309600" cy="2380039"/>
          </a:xfrm>
          <a:custGeom>
            <a:rect b="b" l="l" r="r" t="t"/>
            <a:pathLst>
              <a:path extrusionOk="0" h="8817" w="862">
                <a:moveTo>
                  <a:pt x="215" y="0"/>
                </a:moveTo>
                <a:lnTo>
                  <a:pt x="215" y="6612"/>
                </a:lnTo>
                <a:lnTo>
                  <a:pt x="0" y="6612"/>
                </a:lnTo>
                <a:lnTo>
                  <a:pt x="430" y="8816"/>
                </a:lnTo>
                <a:lnTo>
                  <a:pt x="861" y="6612"/>
                </a:lnTo>
                <a:lnTo>
                  <a:pt x="645" y="6612"/>
                </a:lnTo>
                <a:lnTo>
                  <a:pt x="645" y="0"/>
                </a:lnTo>
                <a:lnTo>
                  <a:pt x="215" y="0"/>
                </a:lnTo>
              </a:path>
            </a:pathLst>
          </a:custGeom>
          <a:solidFill>
            <a:srgbClr val="99CC00"/>
          </a:solidFill>
          <a:ln>
            <a:noFill/>
          </a:ln>
        </p:spPr>
      </p:sp>
      <p:sp>
        <p:nvSpPr>
          <p:cNvPr id="586" name="Google Shape;586;p26"/>
          <p:cNvSpPr/>
          <p:nvPr/>
        </p:nvSpPr>
        <p:spPr>
          <a:xfrm>
            <a:off x="2984040" y="4030290"/>
            <a:ext cx="3868182" cy="7565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331919" lvl="0" marL="334799" marR="0" rtl="0" algn="l">
              <a:lnSpc>
                <a:spcPct val="100000"/>
              </a:lnSpc>
              <a:spcBef>
                <a:spcPts val="0"/>
              </a:spcBef>
              <a:spcAft>
                <a:spcPts val="0"/>
              </a:spcAft>
              <a:buNone/>
            </a:pPr>
            <a:r>
              <a:rPr b="0" lang="en" sz="2000" strike="noStrike">
                <a:solidFill>
                  <a:srgbClr val="000000"/>
                </a:solidFill>
                <a:latin typeface="Arial"/>
                <a:ea typeface="Arial"/>
                <a:cs typeface="Arial"/>
                <a:sym typeface="Arial"/>
              </a:rPr>
              <a:t>Bentuk teknologi:</a:t>
            </a:r>
            <a:endParaRPr b="0" sz="2000" strike="noStrike">
              <a:solidFill>
                <a:srgbClr val="FFFFFF"/>
              </a:solidFill>
              <a:latin typeface="Arial"/>
              <a:ea typeface="Arial"/>
              <a:cs typeface="Arial"/>
              <a:sym typeface="Arial"/>
            </a:endParaRPr>
          </a:p>
          <a:p>
            <a:pPr indent="-331560" lvl="0" marL="331560" marR="0" rtl="0" algn="l">
              <a:lnSpc>
                <a:spcPct val="100000"/>
              </a:lnSpc>
              <a:spcBef>
                <a:spcPts val="0"/>
              </a:spcBef>
              <a:spcAft>
                <a:spcPts val="0"/>
              </a:spcAft>
              <a:buClr>
                <a:srgbClr val="000000"/>
              </a:buClr>
              <a:buSzPts val="2000"/>
              <a:buFont typeface="Noto Sans Symbols"/>
              <a:buAutoNum type="arabicPeriod"/>
            </a:pPr>
            <a:r>
              <a:rPr b="0" i="1" lang="en" sz="2000" strike="noStrike">
                <a:solidFill>
                  <a:srgbClr val="000000"/>
                </a:solidFill>
                <a:latin typeface="Arial"/>
                <a:ea typeface="Arial"/>
                <a:cs typeface="Arial"/>
                <a:sym typeface="Arial"/>
              </a:rPr>
              <a:t>Artificial recharge</a:t>
            </a:r>
            <a:endParaRPr b="0" sz="2000" strike="noStrike">
              <a:solidFill>
                <a:srgbClr val="FFFFFF"/>
              </a:solidFill>
              <a:latin typeface="Arial"/>
              <a:ea typeface="Arial"/>
              <a:cs typeface="Arial"/>
              <a:sym typeface="Arial"/>
            </a:endParaRPr>
          </a:p>
          <a:p>
            <a:pPr indent="-331560" lvl="0" marL="331560" marR="0" rtl="0" algn="l">
              <a:lnSpc>
                <a:spcPct val="100000"/>
              </a:lnSpc>
              <a:spcBef>
                <a:spcPts val="0"/>
              </a:spcBef>
              <a:spcAft>
                <a:spcPts val="0"/>
              </a:spcAft>
              <a:buClr>
                <a:srgbClr val="000000"/>
              </a:buClr>
              <a:buSzPts val="2000"/>
              <a:buFont typeface="Noto Sans Symbols"/>
              <a:buAutoNum type="arabicPeriod"/>
            </a:pPr>
            <a:r>
              <a:rPr b="0" i="1" lang="en" sz="2000" strike="noStrike">
                <a:solidFill>
                  <a:srgbClr val="000000"/>
                </a:solidFill>
                <a:latin typeface="Arial"/>
                <a:ea typeface="Arial"/>
                <a:cs typeface="Arial"/>
                <a:sym typeface="Arial"/>
              </a:rPr>
              <a:t>Artificial storage and recovery</a:t>
            </a:r>
            <a:endParaRPr b="0" sz="2000" strike="noStrike">
              <a:solidFill>
                <a:srgbClr val="FFFFFF"/>
              </a:solidFill>
              <a:latin typeface="Arial"/>
              <a:ea typeface="Arial"/>
              <a:cs typeface="Arial"/>
              <a:sym typeface="Arial"/>
            </a:endParaRPr>
          </a:p>
        </p:txBody>
      </p:sp>
      <p:sp>
        <p:nvSpPr>
          <p:cNvPr id="587" name="Google Shape;587;p26"/>
          <p:cNvSpPr/>
          <p:nvPr/>
        </p:nvSpPr>
        <p:spPr>
          <a:xfrm rot="5400000">
            <a:off x="4161330" y="2484675"/>
            <a:ext cx="178254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i="1" lang="en" sz="1800" strike="noStrike">
                <a:solidFill>
                  <a:srgbClr val="000000"/>
                </a:solidFill>
                <a:latin typeface="Arial"/>
                <a:ea typeface="Arial"/>
                <a:cs typeface="Arial"/>
                <a:sym typeface="Arial"/>
              </a:rPr>
              <a:t>Zero Artificial Run-Off</a:t>
            </a:r>
            <a:endParaRPr b="0" sz="1800"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592" name="Shape 592"/>
        <p:cNvGrpSpPr/>
        <p:nvPr/>
      </p:nvGrpSpPr>
      <p:grpSpPr>
        <a:xfrm>
          <a:off x="0" y="0"/>
          <a:ext cx="0" cy="0"/>
          <a:chOff x="0" y="0"/>
          <a:chExt cx="0" cy="0"/>
        </a:xfrm>
      </p:grpSpPr>
      <p:sp>
        <p:nvSpPr>
          <p:cNvPr id="593" name="Google Shape;593;p27"/>
          <p:cNvSpPr txBox="1"/>
          <p:nvPr/>
        </p:nvSpPr>
        <p:spPr>
          <a:xfrm>
            <a:off x="457200" y="239315"/>
            <a:ext cx="8223300" cy="786900"/>
          </a:xfrm>
          <a:prstGeom prst="rect">
            <a:avLst/>
          </a:prstGeom>
          <a:noFill/>
          <a:ln>
            <a:noFill/>
          </a:ln>
        </p:spPr>
        <p:txBody>
          <a:bodyPr anchorCtr="0" anchor="ctr" bIns="0" lIns="0" spcFirstLastPara="1" rIns="0" wrap="square" tIns="0">
            <a:noAutofit/>
          </a:bodyPr>
          <a:lstStyle/>
          <a:p>
            <a:pPr indent="0" lvl="0" marL="0" marR="0" rtl="0" algn="l">
              <a:lnSpc>
                <a:spcPct val="71000"/>
              </a:lnSpc>
              <a:spcBef>
                <a:spcPts val="0"/>
              </a:spcBef>
              <a:spcAft>
                <a:spcPts val="0"/>
              </a:spcAft>
              <a:buClr>
                <a:srgbClr val="CE181E"/>
              </a:buClr>
              <a:buSzPts val="3600"/>
              <a:buFont typeface="Times New Roman"/>
              <a:buNone/>
            </a:pPr>
            <a:r>
              <a:rPr b="1" i="0" lang="en" sz="3600" u="none">
                <a:solidFill>
                  <a:srgbClr val="FFFFFF"/>
                </a:solidFill>
                <a:latin typeface="Josefin Sans"/>
                <a:ea typeface="Josefin Sans"/>
                <a:cs typeface="Josefin Sans"/>
                <a:sym typeface="Josefin Sans"/>
              </a:rPr>
              <a:t>Manfaat teknis </a:t>
            </a:r>
            <a:endParaRPr>
              <a:solidFill>
                <a:srgbClr val="FFFFFF"/>
              </a:solidFill>
              <a:latin typeface="Josefin Sans"/>
              <a:ea typeface="Josefin Sans"/>
              <a:cs typeface="Josefin Sans"/>
              <a:sym typeface="Josefin Sans"/>
            </a:endParaRPr>
          </a:p>
        </p:txBody>
      </p:sp>
      <p:sp>
        <p:nvSpPr>
          <p:cNvPr id="594" name="Google Shape;594;p27"/>
          <p:cNvSpPr txBox="1"/>
          <p:nvPr/>
        </p:nvSpPr>
        <p:spPr>
          <a:xfrm>
            <a:off x="463550" y="1200150"/>
            <a:ext cx="8223300" cy="3327900"/>
          </a:xfrm>
          <a:prstGeom prst="rect">
            <a:avLst/>
          </a:prstGeom>
          <a:noFill/>
          <a:ln>
            <a:noFill/>
          </a:ln>
        </p:spPr>
        <p:txBody>
          <a:bodyPr anchorCtr="0" anchor="t" bIns="0" lIns="0" spcFirstLastPara="1" rIns="0" wrap="square" tIns="0">
            <a:noAutofit/>
          </a:bodyPr>
          <a:lstStyle/>
          <a:p>
            <a:pPr indent="-314325" lvl="0" marL="327025" marR="0" rtl="0" algn="l">
              <a:lnSpc>
                <a:spcPct val="100000"/>
              </a:lnSpc>
              <a:spcBef>
                <a:spcPts val="0"/>
              </a:spcBef>
              <a:spcAft>
                <a:spcPts val="0"/>
              </a:spcAft>
              <a:buClr>
                <a:srgbClr val="FFFFFF"/>
              </a:buClr>
              <a:buSzPts val="1600"/>
              <a:buFont typeface="Courier New"/>
              <a:buChar char="•"/>
            </a:pPr>
            <a:r>
              <a:rPr i="0" lang="en" sz="1600" u="none">
                <a:solidFill>
                  <a:srgbClr val="FFFFFF"/>
                </a:solidFill>
                <a:latin typeface="Courier New"/>
                <a:ea typeface="Courier New"/>
                <a:cs typeface="Courier New"/>
                <a:sym typeface="Courier New"/>
              </a:rPr>
              <a:t>Pemenuhan airtanah dapat dilakukan secara bersistem baik untuk kebutuhan  perkotaan, domestik, dan industri; </a:t>
            </a:r>
            <a:endParaRPr sz="1200">
              <a:solidFill>
                <a:srgbClr val="FFFFFF"/>
              </a:solidFill>
              <a:latin typeface="Courier New"/>
              <a:ea typeface="Courier New"/>
              <a:cs typeface="Courier New"/>
              <a:sym typeface="Courier New"/>
            </a:endParaRPr>
          </a:p>
          <a:p>
            <a:pPr indent="-314325" lvl="0" marL="327025" marR="0" rtl="0" algn="l">
              <a:lnSpc>
                <a:spcPct val="100000"/>
              </a:lnSpc>
              <a:spcBef>
                <a:spcPts val="800"/>
              </a:spcBef>
              <a:spcAft>
                <a:spcPts val="0"/>
              </a:spcAft>
              <a:buClr>
                <a:srgbClr val="FFFFFF"/>
              </a:buClr>
              <a:buSzPts val="1600"/>
              <a:buFont typeface="Courier New"/>
              <a:buChar char="•"/>
            </a:pPr>
            <a:r>
              <a:rPr i="0" lang="en" sz="1600" u="none">
                <a:solidFill>
                  <a:srgbClr val="FFFFFF"/>
                </a:solidFill>
                <a:latin typeface="Courier New"/>
                <a:ea typeface="Courier New"/>
                <a:cs typeface="Courier New"/>
                <a:sym typeface="Courier New"/>
              </a:rPr>
              <a:t>Eksploitasi/pengambilan dan proteksi airtanah dari berbagai akifer, dalam satu sistem cekungan airtanah dapat diwujudkan;</a:t>
            </a:r>
            <a:endParaRPr sz="1200">
              <a:solidFill>
                <a:srgbClr val="FFFFFF"/>
              </a:solidFill>
              <a:latin typeface="Courier New"/>
              <a:ea typeface="Courier New"/>
              <a:cs typeface="Courier New"/>
              <a:sym typeface="Courier New"/>
            </a:endParaRPr>
          </a:p>
          <a:p>
            <a:pPr indent="-314325" lvl="0" marL="327025" marR="0" rtl="0" algn="l">
              <a:lnSpc>
                <a:spcPct val="100000"/>
              </a:lnSpc>
              <a:spcBef>
                <a:spcPts val="800"/>
              </a:spcBef>
              <a:spcAft>
                <a:spcPts val="0"/>
              </a:spcAft>
              <a:buClr>
                <a:srgbClr val="FFFFFF"/>
              </a:buClr>
              <a:buSzPts val="1600"/>
              <a:buFont typeface="Courier New"/>
              <a:buChar char="•"/>
            </a:pPr>
            <a:r>
              <a:rPr i="0" lang="en" sz="1600" u="none">
                <a:solidFill>
                  <a:srgbClr val="FFFFFF"/>
                </a:solidFill>
                <a:latin typeface="Courier New"/>
                <a:ea typeface="Courier New"/>
                <a:cs typeface="Courier New"/>
                <a:sym typeface="Courier New"/>
              </a:rPr>
              <a:t>Perubahan lingkungan di permukaan dan bawah permukaan bumi sebagai akibat eksploitasi airtanah dapat dikendalikan dan direncanakan;</a:t>
            </a:r>
            <a:endParaRPr sz="1200">
              <a:solidFill>
                <a:srgbClr val="FFFFFF"/>
              </a:solidFill>
              <a:latin typeface="Courier New"/>
              <a:ea typeface="Courier New"/>
              <a:cs typeface="Courier New"/>
              <a:sym typeface="Courier New"/>
            </a:endParaRPr>
          </a:p>
          <a:p>
            <a:pPr indent="-314325" lvl="0" marL="327025" marR="0" rtl="0" algn="l">
              <a:lnSpc>
                <a:spcPct val="100000"/>
              </a:lnSpc>
              <a:spcBef>
                <a:spcPts val="800"/>
              </a:spcBef>
              <a:spcAft>
                <a:spcPts val="0"/>
              </a:spcAft>
              <a:buClr>
                <a:srgbClr val="FFFFFF"/>
              </a:buClr>
              <a:buSzPts val="1600"/>
              <a:buFont typeface="Courier New"/>
              <a:buChar char="•"/>
            </a:pPr>
            <a:r>
              <a:rPr i="0" lang="en" sz="1600" u="none">
                <a:solidFill>
                  <a:srgbClr val="FFFFFF"/>
                </a:solidFill>
                <a:latin typeface="Courier New"/>
                <a:ea typeface="Courier New"/>
                <a:cs typeface="Courier New"/>
                <a:sym typeface="Courier New"/>
              </a:rPr>
              <a:t>arah kebijakan pengelolaan kawasan imbuhan (recharge) dan kawasan pengambilan (discharge) airtanah dapat ditata sedemikian rupa, dan akan mampu menjadi salah satu parameter kendali dalam penataan ruangan kawasan dan peruntukan wilayah. </a:t>
            </a:r>
            <a:endParaRPr sz="1200">
              <a:solidFill>
                <a:srgbClr val="FFFFFF"/>
              </a:solidFill>
              <a:latin typeface="Courier New"/>
              <a:ea typeface="Courier New"/>
              <a:cs typeface="Courier New"/>
              <a:sym typeface="Courier New"/>
            </a:endParaRPr>
          </a:p>
        </p:txBody>
      </p:sp>
      <p:sp>
        <p:nvSpPr>
          <p:cNvPr id="595" name="Google Shape;59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600" name="Shape 600"/>
        <p:cNvGrpSpPr/>
        <p:nvPr/>
      </p:nvGrpSpPr>
      <p:grpSpPr>
        <a:xfrm>
          <a:off x="0" y="0"/>
          <a:ext cx="0" cy="0"/>
          <a:chOff x="0" y="0"/>
          <a:chExt cx="0" cy="0"/>
        </a:xfrm>
      </p:grpSpPr>
      <p:sp>
        <p:nvSpPr>
          <p:cNvPr id="601" name="Google Shape;601;p28"/>
          <p:cNvSpPr txBox="1"/>
          <p:nvPr/>
        </p:nvSpPr>
        <p:spPr>
          <a:xfrm>
            <a:off x="457200" y="239315"/>
            <a:ext cx="8223300" cy="786900"/>
          </a:xfrm>
          <a:prstGeom prst="rect">
            <a:avLst/>
          </a:prstGeom>
          <a:noFill/>
          <a:ln>
            <a:noFill/>
          </a:ln>
        </p:spPr>
        <p:txBody>
          <a:bodyPr anchorCtr="0" anchor="ctr" bIns="0" lIns="0" spcFirstLastPara="1" rIns="0" wrap="square" tIns="0">
            <a:noAutofit/>
          </a:bodyPr>
          <a:lstStyle/>
          <a:p>
            <a:pPr indent="0" lvl="0" marL="0" marR="0" rtl="0" algn="l">
              <a:lnSpc>
                <a:spcPct val="71000"/>
              </a:lnSpc>
              <a:spcBef>
                <a:spcPts val="0"/>
              </a:spcBef>
              <a:spcAft>
                <a:spcPts val="0"/>
              </a:spcAft>
              <a:buClr>
                <a:srgbClr val="CE181E"/>
              </a:buClr>
              <a:buSzPts val="3600"/>
              <a:buFont typeface="Times New Roman"/>
              <a:buNone/>
            </a:pPr>
            <a:r>
              <a:rPr b="1" i="0" lang="en" sz="3600" u="none">
                <a:solidFill>
                  <a:srgbClr val="FFFFFF"/>
                </a:solidFill>
                <a:latin typeface="Josefin Sans"/>
                <a:ea typeface="Josefin Sans"/>
                <a:cs typeface="Josefin Sans"/>
                <a:sym typeface="Josefin Sans"/>
              </a:rPr>
              <a:t>Manfaat finansial</a:t>
            </a:r>
            <a:endParaRPr>
              <a:solidFill>
                <a:srgbClr val="FFFFFF"/>
              </a:solidFill>
              <a:latin typeface="Josefin Sans"/>
              <a:ea typeface="Josefin Sans"/>
              <a:cs typeface="Josefin Sans"/>
              <a:sym typeface="Josefin Sans"/>
            </a:endParaRPr>
          </a:p>
        </p:txBody>
      </p:sp>
      <p:sp>
        <p:nvSpPr>
          <p:cNvPr id="602" name="Google Shape;602;p28"/>
          <p:cNvSpPr txBox="1"/>
          <p:nvPr/>
        </p:nvSpPr>
        <p:spPr>
          <a:xfrm>
            <a:off x="457200" y="1200150"/>
            <a:ext cx="8223300" cy="3327900"/>
          </a:xfrm>
          <a:prstGeom prst="rect">
            <a:avLst/>
          </a:prstGeom>
          <a:noFill/>
          <a:ln>
            <a:noFill/>
          </a:ln>
        </p:spPr>
        <p:txBody>
          <a:bodyPr anchorCtr="0" anchor="t" bIns="0" lIns="0" spcFirstLastPara="1" rIns="0" wrap="square" tIns="0">
            <a:noAutofit/>
          </a:bodyPr>
          <a:lstStyle/>
          <a:p>
            <a:pPr indent="-320675" lvl="0" marL="327025" marR="0" rtl="0" algn="l">
              <a:lnSpc>
                <a:spcPct val="100000"/>
              </a:lnSpc>
              <a:spcBef>
                <a:spcPts val="0"/>
              </a:spcBef>
              <a:spcAft>
                <a:spcPts val="0"/>
              </a:spcAft>
              <a:buClr>
                <a:srgbClr val="FFFFFF"/>
              </a:buClr>
              <a:buSzPts val="1700"/>
              <a:buFont typeface="Courier New"/>
              <a:buChar char="•"/>
            </a:pPr>
            <a:r>
              <a:rPr i="0" lang="en" sz="1700" u="none">
                <a:solidFill>
                  <a:srgbClr val="FFFFFF"/>
                </a:solidFill>
                <a:latin typeface="Courier New"/>
                <a:ea typeface="Courier New"/>
                <a:cs typeface="Courier New"/>
                <a:sym typeface="Courier New"/>
              </a:rPr>
              <a:t>Keinginan untuk lebih mendayagunakan potensi sumberdaya airtanah yang melimpah sebagai salah satu sumber Pendapatan Asli Daerah (PAD) dapat secara bertahap diwujudkan melalui evaluasi kemampuan optimum potensi airtanah dari setiap akifer serta melalui pemantauan fluktuasi muka airtanah secara real time. </a:t>
            </a:r>
            <a:endParaRPr sz="1300">
              <a:solidFill>
                <a:srgbClr val="FFFFFF"/>
              </a:solidFill>
              <a:latin typeface="Courier New"/>
              <a:ea typeface="Courier New"/>
              <a:cs typeface="Courier New"/>
              <a:sym typeface="Courier New"/>
            </a:endParaRPr>
          </a:p>
          <a:p>
            <a:pPr indent="-320675" lvl="0" marL="327025" marR="0" rtl="0" algn="l">
              <a:lnSpc>
                <a:spcPct val="100000"/>
              </a:lnSpc>
              <a:spcBef>
                <a:spcPts val="800"/>
              </a:spcBef>
              <a:spcAft>
                <a:spcPts val="0"/>
              </a:spcAft>
              <a:buClr>
                <a:srgbClr val="FFFFFF"/>
              </a:buClr>
              <a:buSzPts val="1700"/>
              <a:buFont typeface="Courier New"/>
              <a:buChar char="•"/>
            </a:pPr>
            <a:r>
              <a:rPr i="0" lang="en" sz="1700" u="none">
                <a:solidFill>
                  <a:srgbClr val="FFFFFF"/>
                </a:solidFill>
                <a:latin typeface="Courier New"/>
                <a:ea typeface="Courier New"/>
                <a:cs typeface="Courier New"/>
                <a:sym typeface="Courier New"/>
              </a:rPr>
              <a:t>Untuk efektifitas pengendalian PAD, perlu dilengkapi dengan pembangunan sistim pengendalian dan pemantauan eksploitasi airtanah dari setiap sumur produksi.</a:t>
            </a:r>
            <a:endParaRPr sz="1300">
              <a:solidFill>
                <a:srgbClr val="FFFFFF"/>
              </a:solidFill>
              <a:latin typeface="Courier New"/>
              <a:ea typeface="Courier New"/>
              <a:cs typeface="Courier New"/>
              <a:sym typeface="Courier New"/>
            </a:endParaRPr>
          </a:p>
          <a:p>
            <a:pPr indent="-320675" lvl="0" marL="327025" marR="0" rtl="0" algn="l">
              <a:lnSpc>
                <a:spcPct val="100000"/>
              </a:lnSpc>
              <a:spcBef>
                <a:spcPts val="800"/>
              </a:spcBef>
              <a:spcAft>
                <a:spcPts val="0"/>
              </a:spcAft>
              <a:buClr>
                <a:srgbClr val="FFFFFF"/>
              </a:buClr>
              <a:buSzPts val="1700"/>
              <a:buFont typeface="Courier New"/>
              <a:buChar char="•"/>
            </a:pPr>
            <a:r>
              <a:rPr i="0" lang="en" sz="1700" u="none">
                <a:solidFill>
                  <a:srgbClr val="FFFFFF"/>
                </a:solidFill>
                <a:latin typeface="Courier New"/>
                <a:ea typeface="Courier New"/>
                <a:cs typeface="Courier New"/>
                <a:sym typeface="Courier New"/>
              </a:rPr>
              <a:t>PAD melalui pajak air tanah ini adalah instrumen kendali, bukan instrumen pemasukan yang diharapkan meningkat setiap tahun.</a:t>
            </a:r>
            <a:endParaRPr sz="1300">
              <a:solidFill>
                <a:srgbClr val="FFFFFF"/>
              </a:solidFill>
              <a:latin typeface="Courier New"/>
              <a:ea typeface="Courier New"/>
              <a:cs typeface="Courier New"/>
              <a:sym typeface="Courier New"/>
            </a:endParaRPr>
          </a:p>
        </p:txBody>
      </p:sp>
      <p:sp>
        <p:nvSpPr>
          <p:cNvPr id="603" name="Google Shape;60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8" name="Shape 608"/>
        <p:cNvGrpSpPr/>
        <p:nvPr/>
      </p:nvGrpSpPr>
      <p:grpSpPr>
        <a:xfrm>
          <a:off x="0" y="0"/>
          <a:ext cx="0" cy="0"/>
          <a:chOff x="0" y="0"/>
          <a:chExt cx="0" cy="0"/>
        </a:xfrm>
      </p:grpSpPr>
      <p:sp>
        <p:nvSpPr>
          <p:cNvPr id="609" name="Google Shape;609;p29"/>
          <p:cNvSpPr txBox="1"/>
          <p:nvPr/>
        </p:nvSpPr>
        <p:spPr>
          <a:xfrm>
            <a:off x="457200" y="204390"/>
            <a:ext cx="8213700" cy="855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3600" strike="noStrike">
                <a:solidFill>
                  <a:srgbClr val="000000"/>
                </a:solidFill>
                <a:latin typeface="Arial"/>
                <a:ea typeface="Arial"/>
                <a:cs typeface="Arial"/>
                <a:sym typeface="Arial"/>
              </a:rPr>
              <a:t>Penutup</a:t>
            </a:r>
            <a:endParaRPr b="1" sz="3600" strike="noStrike">
              <a:solidFill>
                <a:srgbClr val="BF0041"/>
              </a:solidFill>
              <a:latin typeface="Times New Roman"/>
              <a:ea typeface="Times New Roman"/>
              <a:cs typeface="Times New Roman"/>
              <a:sym typeface="Times New Roman"/>
            </a:endParaRPr>
          </a:p>
        </p:txBody>
      </p:sp>
      <p:sp>
        <p:nvSpPr>
          <p:cNvPr id="610" name="Google Shape;610;p29"/>
          <p:cNvSpPr txBox="1"/>
          <p:nvPr/>
        </p:nvSpPr>
        <p:spPr>
          <a:xfrm>
            <a:off x="457200" y="1203660"/>
            <a:ext cx="8213700" cy="3392400"/>
          </a:xfrm>
          <a:prstGeom prst="rect">
            <a:avLst/>
          </a:prstGeom>
          <a:noFill/>
          <a:ln>
            <a:noFill/>
          </a:ln>
        </p:spPr>
        <p:txBody>
          <a:bodyPr anchorCtr="0" anchor="ctr" bIns="0" lIns="0" spcFirstLastPara="1" rIns="0" wrap="square" tIns="0">
            <a:noAutofit/>
          </a:bodyPr>
          <a:lstStyle/>
          <a:p>
            <a:pPr indent="-341279" lvl="0" marL="342719" marR="0" rtl="0" algn="ctr">
              <a:spcBef>
                <a:spcPts val="0"/>
              </a:spcBef>
              <a:spcAft>
                <a:spcPts val="0"/>
              </a:spcAft>
              <a:buNone/>
            </a:pPr>
            <a:r>
              <a:rPr b="0" lang="en" sz="2000" strike="noStrike">
                <a:solidFill>
                  <a:srgbClr val="000000"/>
                </a:solidFill>
                <a:latin typeface="Courier New"/>
                <a:ea typeface="Courier New"/>
                <a:cs typeface="Courier New"/>
                <a:sym typeface="Courier New"/>
              </a:rPr>
              <a:t>Pertanyaan dapat disampaikan via:</a:t>
            </a:r>
            <a:endParaRPr b="0" sz="2000" strike="noStrike">
              <a:solidFill>
                <a:srgbClr val="000000"/>
              </a:solidFill>
              <a:latin typeface="Georgia"/>
              <a:ea typeface="Georgia"/>
              <a:cs typeface="Georgia"/>
              <a:sym typeface="Georgia"/>
            </a:endParaRPr>
          </a:p>
          <a:p>
            <a:pPr indent="-341279" lvl="0" marL="342719" marR="0" rtl="0" algn="ctr">
              <a:spcBef>
                <a:spcPts val="697"/>
              </a:spcBef>
              <a:spcAft>
                <a:spcPts val="0"/>
              </a:spcAft>
              <a:buNone/>
            </a:pPr>
            <a:r>
              <a:rPr b="0" lang="en" sz="2000" strike="noStrike">
                <a:solidFill>
                  <a:srgbClr val="000000"/>
                </a:solidFill>
                <a:latin typeface="Courier New"/>
                <a:ea typeface="Courier New"/>
                <a:cs typeface="Courier New"/>
                <a:sym typeface="Courier New"/>
              </a:rPr>
              <a:t>Surel: d_erwin_irawan at yahoo dot com</a:t>
            </a:r>
            <a:endParaRPr b="0" sz="2000" strike="noStrike">
              <a:solidFill>
                <a:srgbClr val="000000"/>
              </a:solidFill>
              <a:latin typeface="Georgia"/>
              <a:ea typeface="Georgia"/>
              <a:cs typeface="Georgia"/>
              <a:sym typeface="Georgia"/>
            </a:endParaRPr>
          </a:p>
          <a:p>
            <a:pPr indent="-341279" lvl="0" marL="342719" marR="0" rtl="0" algn="ctr">
              <a:spcBef>
                <a:spcPts val="697"/>
              </a:spcBef>
              <a:spcAft>
                <a:spcPts val="0"/>
              </a:spcAft>
              <a:buNone/>
            </a:pPr>
            <a:r>
              <a:rPr b="0" lang="en" sz="2000" strike="noStrike">
                <a:solidFill>
                  <a:srgbClr val="000000"/>
                </a:solidFill>
                <a:latin typeface="Courier New"/>
                <a:ea typeface="Courier New"/>
                <a:cs typeface="Courier New"/>
                <a:sym typeface="Courier New"/>
              </a:rPr>
              <a:t>Twitter: </a:t>
            </a:r>
            <a:r>
              <a:rPr b="0" lang="en" sz="2000" u="sng" strike="noStrike">
                <a:solidFill>
                  <a:schemeClr val="hlink"/>
                </a:solidFill>
                <a:latin typeface="Courier New"/>
                <a:ea typeface="Courier New"/>
                <a:cs typeface="Courier New"/>
                <a:sym typeface="Courier New"/>
                <a:hlinkClick r:id="rId3"/>
              </a:rPr>
              <a:t>@dasaptaerwin</a:t>
            </a:r>
            <a:endParaRPr b="0" sz="2000" strike="noStrike">
              <a:solidFill>
                <a:srgbClr val="000000"/>
              </a:solidFill>
              <a:latin typeface="Georgia"/>
              <a:ea typeface="Georgia"/>
              <a:cs typeface="Georgia"/>
              <a:sym typeface="Georgia"/>
            </a:endParaRPr>
          </a:p>
          <a:p>
            <a:pPr indent="-341279" lvl="0" marL="342719" marR="0" rtl="0" algn="ctr">
              <a:spcBef>
                <a:spcPts val="697"/>
              </a:spcBef>
              <a:spcAft>
                <a:spcPts val="0"/>
              </a:spcAft>
              <a:buNone/>
            </a:pPr>
            <a:r>
              <a:t/>
            </a:r>
            <a:endParaRPr b="0" sz="2000" strike="noStrike">
              <a:solidFill>
                <a:srgbClr val="000000"/>
              </a:solidFill>
              <a:latin typeface="Georgia"/>
              <a:ea typeface="Georgia"/>
              <a:cs typeface="Georgia"/>
              <a:sym typeface="Georgia"/>
            </a:endParaRPr>
          </a:p>
          <a:p>
            <a:pPr indent="-341279" lvl="0" marL="342719" marR="0" rtl="0" algn="ctr">
              <a:spcBef>
                <a:spcPts val="697"/>
              </a:spcBef>
              <a:spcAft>
                <a:spcPts val="0"/>
              </a:spcAft>
              <a:buNone/>
            </a:pPr>
            <a:r>
              <a:rPr b="0" lang="en" sz="2000" strike="noStrike">
                <a:solidFill>
                  <a:srgbClr val="000000"/>
                </a:solidFill>
                <a:latin typeface="Courier New"/>
                <a:ea typeface="Courier New"/>
                <a:cs typeface="Courier New"/>
                <a:sym typeface="Courier New"/>
              </a:rPr>
              <a:t>Untuk pengembangan dapat mengunjungi:</a:t>
            </a:r>
            <a:endParaRPr b="0" sz="2000" strike="noStrike">
              <a:solidFill>
                <a:srgbClr val="000000"/>
              </a:solidFill>
              <a:latin typeface="Georgia"/>
              <a:ea typeface="Georgia"/>
              <a:cs typeface="Georgia"/>
              <a:sym typeface="Georgia"/>
            </a:endParaRPr>
          </a:p>
          <a:p>
            <a:pPr indent="-341279" lvl="0" marL="342719" marR="0" rtl="0" algn="ctr">
              <a:spcBef>
                <a:spcPts val="697"/>
              </a:spcBef>
              <a:spcAft>
                <a:spcPts val="0"/>
              </a:spcAft>
              <a:buNone/>
            </a:pPr>
            <a:r>
              <a:rPr b="0" lang="en" sz="2000" strike="noStrike">
                <a:solidFill>
                  <a:srgbClr val="000000"/>
                </a:solidFill>
                <a:latin typeface="Courier New"/>
                <a:ea typeface="Courier New"/>
                <a:cs typeface="Courier New"/>
                <a:sym typeface="Courier New"/>
              </a:rPr>
              <a:t>Blog </a:t>
            </a:r>
            <a:r>
              <a:rPr b="0" lang="en" sz="2000" u="sng" strike="noStrike">
                <a:solidFill>
                  <a:schemeClr val="hlink"/>
                </a:solidFill>
                <a:latin typeface="Courier New"/>
                <a:ea typeface="Courier New"/>
                <a:cs typeface="Courier New"/>
                <a:sym typeface="Courier New"/>
                <a:hlinkClick r:id="rId4"/>
              </a:rPr>
              <a:t>Dasapta Erwin Irawan</a:t>
            </a:r>
            <a:endParaRPr b="0" sz="2000" strike="noStrike">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66" name="Shape 66"/>
        <p:cNvGrpSpPr/>
        <p:nvPr/>
      </p:nvGrpSpPr>
      <p:grpSpPr>
        <a:xfrm>
          <a:off x="0" y="0"/>
          <a:ext cx="0" cy="0"/>
          <a:chOff x="0" y="0"/>
          <a:chExt cx="0" cy="0"/>
        </a:xfrm>
      </p:grpSpPr>
      <p:sp>
        <p:nvSpPr>
          <p:cNvPr id="67" name="Google Shape;67;p15"/>
          <p:cNvSpPr txBox="1"/>
          <p:nvPr/>
        </p:nvSpPr>
        <p:spPr>
          <a:xfrm>
            <a:off x="735012" y="104775"/>
            <a:ext cx="8229600" cy="710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CE181E"/>
              </a:buClr>
              <a:buSzPts val="2800"/>
              <a:buFont typeface="Palatino Linotype"/>
              <a:buNone/>
            </a:pPr>
            <a:r>
              <a:rPr b="1" lang="en" sz="2300">
                <a:solidFill>
                  <a:srgbClr val="FFFFFF"/>
                </a:solidFill>
                <a:latin typeface="Josefin Sans"/>
                <a:ea typeface="Josefin Sans"/>
                <a:cs typeface="Josefin Sans"/>
                <a:sym typeface="Josefin Sans"/>
              </a:rPr>
              <a:t>Beberapa hal penting</a:t>
            </a:r>
            <a:endParaRPr sz="900">
              <a:solidFill>
                <a:srgbClr val="FFFFFF"/>
              </a:solidFill>
              <a:latin typeface="Josefin Sans"/>
              <a:ea typeface="Josefin Sans"/>
              <a:cs typeface="Josefin Sans"/>
              <a:sym typeface="Josefin Sans"/>
            </a:endParaRPr>
          </a:p>
        </p:txBody>
      </p:sp>
      <p:sp>
        <p:nvSpPr>
          <p:cNvPr id="68" name="Google Shape;68;p15"/>
          <p:cNvSpPr txBox="1"/>
          <p:nvPr/>
        </p:nvSpPr>
        <p:spPr>
          <a:xfrm>
            <a:off x="395260" y="1006075"/>
            <a:ext cx="8187300" cy="3673200"/>
          </a:xfrm>
          <a:prstGeom prst="rect">
            <a:avLst/>
          </a:prstGeom>
          <a:noFill/>
          <a:ln>
            <a:noFill/>
          </a:ln>
        </p:spPr>
        <p:txBody>
          <a:bodyPr anchorCtr="0" anchor="t" bIns="46800" lIns="90000" spcFirstLastPara="1" rIns="90000" wrap="square" tIns="46800">
            <a:noAutofit/>
          </a:bodyPr>
          <a:lstStyle/>
          <a:p>
            <a:pPr indent="-320675" lvl="0" marL="333375" marR="0" rtl="0" algn="l">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Website untuk seminar ini: </a:t>
            </a:r>
            <a:r>
              <a:rPr lang="en" sz="1800" u="sng">
                <a:solidFill>
                  <a:srgbClr val="FFFF00"/>
                </a:solidFill>
                <a:latin typeface="Courier New"/>
                <a:ea typeface="Courier New"/>
                <a:cs typeface="Courier New"/>
                <a:sym typeface="Courier New"/>
                <a:hlinkClick r:id="rId3"/>
              </a:rPr>
              <a:t>http://dasaptaerwin.net/wp/2020/05/nasional-vs-internasional.html</a:t>
            </a:r>
            <a:endParaRPr sz="1800">
              <a:solidFill>
                <a:srgbClr val="FFFF00"/>
              </a:solidFill>
              <a:latin typeface="Courier New"/>
              <a:ea typeface="Courier New"/>
              <a:cs typeface="Courier New"/>
              <a:sym typeface="Courier New"/>
            </a:endParaRPr>
          </a:p>
          <a:p>
            <a:pPr indent="-320675" lvl="0" marL="333375" marR="0" rtl="0" algn="l">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Repositori Github berisi materi (ppt dll): </a:t>
            </a:r>
            <a:r>
              <a:rPr lang="en" sz="1800" u="sng">
                <a:solidFill>
                  <a:srgbClr val="FFFF00"/>
                </a:solidFill>
                <a:latin typeface="Courier New"/>
                <a:ea typeface="Courier New"/>
                <a:cs typeface="Courier New"/>
                <a:sym typeface="Courier New"/>
                <a:hlinkClick r:id="rId4"/>
              </a:rPr>
              <a:t>https://github.com/dasaptaerwin/webinar-pslh</a:t>
            </a:r>
            <a:endParaRPr sz="1800">
              <a:solidFill>
                <a:srgbClr val="FFFF00"/>
              </a:solidFill>
              <a:latin typeface="Courier New"/>
              <a:ea typeface="Courier New"/>
              <a:cs typeface="Courier New"/>
              <a:sym typeface="Courier New"/>
            </a:endParaRPr>
          </a:p>
          <a:p>
            <a:pPr indent="-320675" lvl="0" marL="333375" marR="0" rtl="0" algn="l">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Lisensi material: CC-0 Public Domain (anda boleh menggunakan semua materi untuk keperluan apapun yang tidak melanggar hukum dan norma.</a:t>
            </a:r>
            <a:endParaRPr sz="1200">
              <a:solidFill>
                <a:srgbClr val="FFFFFF"/>
              </a:solidFill>
              <a:latin typeface="Courier New"/>
              <a:ea typeface="Courier New"/>
              <a:cs typeface="Courier New"/>
              <a:sym typeface="Courier New"/>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sp>
        <p:nvSpPr>
          <p:cNvPr id="75" name="Google Shape;75;p16"/>
          <p:cNvSpPr/>
          <p:nvPr/>
        </p:nvSpPr>
        <p:spPr>
          <a:xfrm>
            <a:off x="457200" y="211950"/>
            <a:ext cx="8229600" cy="54297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lang="en" sz="3600" strike="noStrike">
                <a:solidFill>
                  <a:srgbClr val="000000"/>
                </a:solidFill>
                <a:latin typeface="Arial"/>
                <a:ea typeface="Arial"/>
                <a:cs typeface="Arial"/>
                <a:sym typeface="Arial"/>
              </a:rPr>
              <a:t>Formulasi Masalah</a:t>
            </a:r>
            <a:endParaRPr b="0" sz="3600" strike="noStrike">
              <a:solidFill>
                <a:srgbClr val="FFFFFF"/>
              </a:solidFill>
              <a:latin typeface="Arial"/>
              <a:ea typeface="Arial"/>
              <a:cs typeface="Arial"/>
              <a:sym typeface="Arial"/>
            </a:endParaRPr>
          </a:p>
        </p:txBody>
      </p:sp>
      <p:sp>
        <p:nvSpPr>
          <p:cNvPr id="76" name="Google Shape;76;p16"/>
          <p:cNvSpPr/>
          <p:nvPr/>
        </p:nvSpPr>
        <p:spPr>
          <a:xfrm>
            <a:off x="2638440" y="1178820"/>
            <a:ext cx="5408640" cy="55593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331919" lvl="0" marL="334799"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Kebutuhan air bersih sangat besar vs </a:t>
            </a:r>
            <a:endParaRPr b="0" sz="1800" strike="noStrike">
              <a:solidFill>
                <a:srgbClr val="FFFFFF"/>
              </a:solidFill>
              <a:latin typeface="Arial"/>
              <a:ea typeface="Arial"/>
              <a:cs typeface="Arial"/>
              <a:sym typeface="Arial"/>
            </a:endParaRPr>
          </a:p>
          <a:p>
            <a:pPr indent="-331919" lvl="0" marL="334799" marR="0" rtl="0" algn="ctr">
              <a:lnSpc>
                <a:spcPct val="100000"/>
              </a:lnSpc>
              <a:spcBef>
                <a:spcPts val="448"/>
              </a:spcBef>
              <a:spcAft>
                <a:spcPts val="0"/>
              </a:spcAft>
              <a:buNone/>
            </a:pPr>
            <a:r>
              <a:rPr b="0" lang="en" sz="1800" strike="noStrike">
                <a:solidFill>
                  <a:srgbClr val="000000"/>
                </a:solidFill>
                <a:latin typeface="Arial"/>
                <a:ea typeface="Arial"/>
                <a:cs typeface="Arial"/>
                <a:sym typeface="Arial"/>
              </a:rPr>
              <a:t>PDAM tidak sepenuhnya dapat diandalkan.</a:t>
            </a:r>
            <a:endParaRPr b="0" sz="1800" strike="noStrike">
              <a:solidFill>
                <a:srgbClr val="FFFFFF"/>
              </a:solidFill>
              <a:latin typeface="Arial"/>
              <a:ea typeface="Arial"/>
              <a:cs typeface="Arial"/>
              <a:sym typeface="Arial"/>
            </a:endParaRPr>
          </a:p>
        </p:txBody>
      </p:sp>
      <p:sp>
        <p:nvSpPr>
          <p:cNvPr id="77" name="Google Shape;77;p16"/>
          <p:cNvSpPr/>
          <p:nvPr/>
        </p:nvSpPr>
        <p:spPr>
          <a:xfrm>
            <a:off x="5094360" y="1708560"/>
            <a:ext cx="503279" cy="270271"/>
          </a:xfrm>
          <a:custGeom>
            <a:rect b="b" l="l" r="r" t="t"/>
            <a:pathLst>
              <a:path extrusionOk="0" h="1003" w="1400">
                <a:moveTo>
                  <a:pt x="349" y="0"/>
                </a:moveTo>
                <a:lnTo>
                  <a:pt x="349" y="751"/>
                </a:lnTo>
                <a:lnTo>
                  <a:pt x="0" y="751"/>
                </a:lnTo>
                <a:lnTo>
                  <a:pt x="699" y="1002"/>
                </a:lnTo>
                <a:lnTo>
                  <a:pt x="1399" y="751"/>
                </a:lnTo>
                <a:lnTo>
                  <a:pt x="1049" y="751"/>
                </a:lnTo>
                <a:lnTo>
                  <a:pt x="1049" y="0"/>
                </a:lnTo>
                <a:lnTo>
                  <a:pt x="349" y="0"/>
                </a:lnTo>
              </a:path>
            </a:pathLst>
          </a:custGeom>
          <a:solidFill>
            <a:srgbClr val="0000CC"/>
          </a:solidFill>
          <a:ln>
            <a:noFill/>
          </a:ln>
        </p:spPr>
      </p:sp>
      <p:sp>
        <p:nvSpPr>
          <p:cNvPr id="78" name="Google Shape;78;p16"/>
          <p:cNvSpPr/>
          <p:nvPr/>
        </p:nvSpPr>
        <p:spPr>
          <a:xfrm>
            <a:off x="3367080" y="3019410"/>
            <a:ext cx="4572000" cy="687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Bagaimana menyesuaikan antara kapasitas supply dan demand sumberdaya air agar dicapai sustainability. </a:t>
            </a:r>
            <a:endParaRPr b="0" sz="1800" strike="noStrike">
              <a:solidFill>
                <a:srgbClr val="FFFFFF"/>
              </a:solidFill>
              <a:latin typeface="Arial"/>
              <a:ea typeface="Arial"/>
              <a:cs typeface="Arial"/>
              <a:sym typeface="Arial"/>
            </a:endParaRPr>
          </a:p>
        </p:txBody>
      </p:sp>
      <p:sp>
        <p:nvSpPr>
          <p:cNvPr id="79" name="Google Shape;79;p16"/>
          <p:cNvSpPr/>
          <p:nvPr/>
        </p:nvSpPr>
        <p:spPr>
          <a:xfrm>
            <a:off x="2790720" y="2086020"/>
            <a:ext cx="5040300" cy="687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Supply air bersih dari mana ?</a:t>
            </a:r>
            <a:endParaRPr b="0" sz="18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Sumberdaya airtanah terbatas (renewable):</a:t>
            </a:r>
            <a:endParaRPr b="0" sz="1800"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Sisi Kuantitas dan Sisi Kualitas</a:t>
            </a:r>
            <a:endParaRPr b="0" sz="1800" strike="noStrike">
              <a:solidFill>
                <a:srgbClr val="FFFFFF"/>
              </a:solidFill>
              <a:latin typeface="Arial"/>
              <a:ea typeface="Arial"/>
              <a:cs typeface="Arial"/>
              <a:sym typeface="Arial"/>
            </a:endParaRPr>
          </a:p>
        </p:txBody>
      </p:sp>
      <p:sp>
        <p:nvSpPr>
          <p:cNvPr id="80" name="Google Shape;80;p16"/>
          <p:cNvSpPr/>
          <p:nvPr/>
        </p:nvSpPr>
        <p:spPr>
          <a:xfrm>
            <a:off x="4230720" y="3931470"/>
            <a:ext cx="2952600" cy="687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rPr b="0" lang="en" sz="1800" strike="noStrike">
                <a:solidFill>
                  <a:srgbClr val="000000"/>
                </a:solidFill>
                <a:latin typeface="Arial"/>
                <a:ea typeface="Arial"/>
                <a:cs typeface="Arial"/>
                <a:sym typeface="Arial"/>
              </a:rPr>
              <a:t>Perlu pengelolaan sumberdaya air terpadu secara rinci.</a:t>
            </a:r>
            <a:endParaRPr b="0" sz="1800" strike="noStrike">
              <a:solidFill>
                <a:srgbClr val="FFFFFF"/>
              </a:solidFill>
              <a:latin typeface="Arial"/>
              <a:ea typeface="Arial"/>
              <a:cs typeface="Arial"/>
              <a:sym typeface="Arial"/>
            </a:endParaRPr>
          </a:p>
        </p:txBody>
      </p:sp>
      <p:sp>
        <p:nvSpPr>
          <p:cNvPr id="81" name="Google Shape;81;p16"/>
          <p:cNvSpPr/>
          <p:nvPr/>
        </p:nvSpPr>
        <p:spPr>
          <a:xfrm rot="-5400000">
            <a:off x="3789991" y="4108906"/>
            <a:ext cx="377457" cy="360360"/>
          </a:xfrm>
          <a:custGeom>
            <a:rect b="b" l="l" r="r" t="t"/>
            <a:pathLst>
              <a:path extrusionOk="0" h="1003" w="1400">
                <a:moveTo>
                  <a:pt x="349" y="0"/>
                </a:moveTo>
                <a:lnTo>
                  <a:pt x="349" y="751"/>
                </a:lnTo>
                <a:lnTo>
                  <a:pt x="0" y="751"/>
                </a:lnTo>
                <a:lnTo>
                  <a:pt x="699" y="1002"/>
                </a:lnTo>
                <a:lnTo>
                  <a:pt x="1399" y="751"/>
                </a:lnTo>
                <a:lnTo>
                  <a:pt x="1049" y="751"/>
                </a:lnTo>
                <a:lnTo>
                  <a:pt x="1049" y="0"/>
                </a:lnTo>
                <a:lnTo>
                  <a:pt x="349" y="0"/>
                </a:lnTo>
              </a:path>
            </a:pathLst>
          </a:custGeom>
          <a:solidFill>
            <a:srgbClr val="0000CC"/>
          </a:solidFill>
          <a:ln>
            <a:noFill/>
          </a:ln>
        </p:spPr>
      </p:sp>
      <p:sp>
        <p:nvSpPr>
          <p:cNvPr id="82" name="Google Shape;82;p16"/>
          <p:cNvSpPr/>
          <p:nvPr/>
        </p:nvSpPr>
        <p:spPr>
          <a:xfrm>
            <a:off x="1206360" y="3769470"/>
            <a:ext cx="2735400" cy="1099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Jumlah air permukaan:</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Berlimpah di musim hujan</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Sangat berkurang di musim kemarau</a:t>
            </a:r>
            <a:endParaRPr b="0" sz="1800" strike="noStrike">
              <a:solidFill>
                <a:srgbClr val="FFFFFF"/>
              </a:solidFill>
              <a:latin typeface="Arial"/>
              <a:ea typeface="Arial"/>
              <a:cs typeface="Arial"/>
              <a:sym typeface="Arial"/>
            </a:endParaRPr>
          </a:p>
        </p:txBody>
      </p:sp>
      <p:sp>
        <p:nvSpPr>
          <p:cNvPr id="83" name="Google Shape;83;p16"/>
          <p:cNvSpPr/>
          <p:nvPr/>
        </p:nvSpPr>
        <p:spPr>
          <a:xfrm>
            <a:off x="5132520" y="2786130"/>
            <a:ext cx="503279" cy="270271"/>
          </a:xfrm>
          <a:custGeom>
            <a:rect b="b" l="l" r="r" t="t"/>
            <a:pathLst>
              <a:path extrusionOk="0" h="1003" w="1400">
                <a:moveTo>
                  <a:pt x="349" y="0"/>
                </a:moveTo>
                <a:lnTo>
                  <a:pt x="349" y="751"/>
                </a:lnTo>
                <a:lnTo>
                  <a:pt x="0" y="751"/>
                </a:lnTo>
                <a:lnTo>
                  <a:pt x="699" y="1002"/>
                </a:lnTo>
                <a:lnTo>
                  <a:pt x="1399" y="751"/>
                </a:lnTo>
                <a:lnTo>
                  <a:pt x="1049" y="751"/>
                </a:lnTo>
                <a:lnTo>
                  <a:pt x="1049" y="0"/>
                </a:lnTo>
                <a:lnTo>
                  <a:pt x="349" y="0"/>
                </a:lnTo>
              </a:path>
            </a:pathLst>
          </a:custGeom>
          <a:solidFill>
            <a:srgbClr val="0000CC"/>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0" l="0" r="0" t="0"/>
          <a:stretch/>
        </p:blipFill>
        <p:spPr>
          <a:xfrm>
            <a:off x="684360" y="971460"/>
            <a:ext cx="5885191" cy="3916081"/>
          </a:xfrm>
          <a:prstGeom prst="rect">
            <a:avLst/>
          </a:prstGeom>
          <a:noFill/>
          <a:ln cap="flat" cmpd="sng" w="9525">
            <a:solidFill>
              <a:srgbClr val="000000"/>
            </a:solidFill>
            <a:prstDash val="solid"/>
            <a:miter lim="8000"/>
            <a:headEnd len="sm" w="sm" type="none"/>
            <a:tailEnd len="sm" w="sm" type="none"/>
          </a:ln>
        </p:spPr>
      </p:pic>
      <p:sp>
        <p:nvSpPr>
          <p:cNvPr id="90" name="Google Shape;90;p17"/>
          <p:cNvSpPr/>
          <p:nvPr/>
        </p:nvSpPr>
        <p:spPr>
          <a:xfrm>
            <a:off x="274680" y="195210"/>
            <a:ext cx="8504400" cy="6276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None/>
            </a:pPr>
            <a:r>
              <a:rPr b="1" lang="en" sz="2800"/>
              <a:t>Hirarki p</a:t>
            </a:r>
            <a:r>
              <a:rPr b="1" lang="en" sz="2800" strike="noStrike">
                <a:solidFill>
                  <a:srgbClr val="000000"/>
                </a:solidFill>
                <a:latin typeface="Arial"/>
                <a:ea typeface="Arial"/>
                <a:cs typeface="Arial"/>
                <a:sym typeface="Arial"/>
              </a:rPr>
              <a:t>engelolaan </a:t>
            </a:r>
            <a:r>
              <a:rPr b="1" lang="en" sz="2800"/>
              <a:t>a</a:t>
            </a:r>
            <a:r>
              <a:rPr b="1" lang="en" sz="2800" strike="noStrike">
                <a:solidFill>
                  <a:srgbClr val="000000"/>
                </a:solidFill>
                <a:latin typeface="Arial"/>
                <a:ea typeface="Arial"/>
                <a:cs typeface="Arial"/>
                <a:sym typeface="Arial"/>
              </a:rPr>
              <a:t>ir tanah</a:t>
            </a:r>
            <a:endParaRPr b="0" sz="2800" strike="noStrike">
              <a:solidFill>
                <a:srgbClr val="FFFFFF"/>
              </a:solidFill>
              <a:latin typeface="Arial"/>
              <a:ea typeface="Arial"/>
              <a:cs typeface="Arial"/>
              <a:sym typeface="Arial"/>
            </a:endParaRPr>
          </a:p>
        </p:txBody>
      </p:sp>
      <p:sp>
        <p:nvSpPr>
          <p:cNvPr id="91" name="Google Shape;91;p17"/>
          <p:cNvSpPr/>
          <p:nvPr/>
        </p:nvSpPr>
        <p:spPr>
          <a:xfrm>
            <a:off x="5346575" y="3839775"/>
            <a:ext cx="1511406" cy="6345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200" strike="noStrike">
                <a:solidFill>
                  <a:srgbClr val="000000"/>
                </a:solidFill>
                <a:latin typeface="Arial"/>
                <a:ea typeface="Arial"/>
                <a:cs typeface="Arial"/>
                <a:sym typeface="Arial"/>
              </a:rPr>
              <a:t>Skala Kawasan Binaan</a:t>
            </a:r>
            <a:endParaRPr b="0" sz="1200" strike="noStrike">
              <a:solidFill>
                <a:srgbClr val="FFFFFF"/>
              </a:solidFill>
              <a:latin typeface="Arial"/>
              <a:ea typeface="Arial"/>
              <a:cs typeface="Arial"/>
              <a:sym typeface="Arial"/>
            </a:endParaRPr>
          </a:p>
        </p:txBody>
      </p:sp>
      <p:sp>
        <p:nvSpPr>
          <p:cNvPr id="92" name="Google Shape;92;p17"/>
          <p:cNvSpPr/>
          <p:nvPr/>
        </p:nvSpPr>
        <p:spPr>
          <a:xfrm>
            <a:off x="1476360" y="1240650"/>
            <a:ext cx="4327500" cy="596400"/>
          </a:xfrm>
          <a:prstGeom prst="ellipse">
            <a:avLst/>
          </a:prstGeom>
          <a:solidFill>
            <a:srgbClr val="CC66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908000" y="1440720"/>
            <a:ext cx="987600" cy="186600"/>
          </a:xfrm>
          <a:prstGeom prst="ellipse">
            <a:avLst/>
          </a:prstGeom>
          <a:solidFill>
            <a:srgbClr val="FF00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76160" y="3015900"/>
            <a:ext cx="1155978" cy="68769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Analisis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Potensi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Suplai Air</a:t>
            </a:r>
            <a:endParaRPr b="0" sz="1800" strike="noStrike">
              <a:solidFill>
                <a:srgbClr val="FFFFFF"/>
              </a:solidFill>
              <a:latin typeface="Arial"/>
              <a:ea typeface="Arial"/>
              <a:cs typeface="Arial"/>
              <a:sym typeface="Arial"/>
            </a:endParaRPr>
          </a:p>
        </p:txBody>
      </p:sp>
      <p:sp>
        <p:nvSpPr>
          <p:cNvPr id="95" name="Google Shape;95;p17"/>
          <p:cNvSpPr/>
          <p:nvPr/>
        </p:nvSpPr>
        <p:spPr>
          <a:xfrm>
            <a:off x="2403360" y="3974400"/>
            <a:ext cx="3463800" cy="634500"/>
          </a:xfrm>
          <a:prstGeom prst="ellipse">
            <a:avLst/>
          </a:prstGeom>
          <a:solidFill>
            <a:srgbClr val="CC66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2835360" y="4174200"/>
            <a:ext cx="708000" cy="177600"/>
          </a:xfrm>
          <a:prstGeom prst="ellipse">
            <a:avLst/>
          </a:prstGeom>
          <a:solidFill>
            <a:srgbClr val="FF00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699080" y="3647970"/>
            <a:ext cx="720600" cy="162000"/>
          </a:xfrm>
          <a:prstGeom prst="ellipse">
            <a:avLst/>
          </a:prstGeom>
          <a:solidFill>
            <a:srgbClr val="CC66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4676760" y="3440880"/>
            <a:ext cx="708000" cy="177300"/>
          </a:xfrm>
          <a:prstGeom prst="ellipse">
            <a:avLst/>
          </a:prstGeom>
          <a:solidFill>
            <a:srgbClr val="FF00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475240" y="3590850"/>
            <a:ext cx="2765502" cy="2762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200" strike="noStrike">
                <a:solidFill>
                  <a:srgbClr val="000000"/>
                </a:solidFill>
                <a:latin typeface="Arial"/>
                <a:ea typeface="Arial"/>
                <a:cs typeface="Arial"/>
                <a:sym typeface="Arial"/>
              </a:rPr>
              <a:t>Skala Cekungan Airtanah</a:t>
            </a:r>
            <a:endParaRPr b="0" sz="1200" strike="noStrike">
              <a:solidFill>
                <a:srgbClr val="FFFFFF"/>
              </a:solidFill>
              <a:latin typeface="Arial"/>
              <a:ea typeface="Arial"/>
              <a:cs typeface="Arial"/>
              <a:sym typeface="Arial"/>
            </a:endParaRPr>
          </a:p>
        </p:txBody>
      </p:sp>
      <p:sp>
        <p:nvSpPr>
          <p:cNvPr id="100" name="Google Shape;100;p17"/>
          <p:cNvSpPr/>
          <p:nvPr/>
        </p:nvSpPr>
        <p:spPr>
          <a:xfrm>
            <a:off x="5475240" y="3401730"/>
            <a:ext cx="2524662" cy="2762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200" strike="noStrike">
                <a:solidFill>
                  <a:srgbClr val="000000"/>
                </a:solidFill>
                <a:latin typeface="Arial"/>
                <a:ea typeface="Arial"/>
                <a:cs typeface="Arial"/>
                <a:sym typeface="Arial"/>
              </a:rPr>
              <a:t>Skala Kawasan Binaan</a:t>
            </a:r>
            <a:endParaRPr b="0" sz="1200" strike="noStrike">
              <a:solidFill>
                <a:srgbClr val="FFFFFF"/>
              </a:solidFill>
              <a:latin typeface="Arial"/>
              <a:ea typeface="Arial"/>
              <a:cs typeface="Arial"/>
              <a:sym typeface="Arial"/>
            </a:endParaRPr>
          </a:p>
        </p:txBody>
      </p:sp>
      <p:cxnSp>
        <p:nvCxnSpPr>
          <p:cNvPr id="101" name="Google Shape;101;p17"/>
          <p:cNvCxnSpPr/>
          <p:nvPr/>
        </p:nvCxnSpPr>
        <p:spPr>
          <a:xfrm>
            <a:off x="684360" y="2895480"/>
            <a:ext cx="2158800" cy="1200"/>
          </a:xfrm>
          <a:prstGeom prst="straightConnector1">
            <a:avLst/>
          </a:prstGeom>
          <a:noFill/>
          <a:ln cap="flat" cmpd="sng" w="76300">
            <a:solidFill>
              <a:srgbClr val="0000CC"/>
            </a:solidFill>
            <a:prstDash val="solid"/>
            <a:miter lim="8000"/>
            <a:headEnd len="sm" w="sm" type="none"/>
            <a:tailEnd len="sm" w="sm" type="none"/>
          </a:ln>
        </p:spPr>
      </p:cxnSp>
      <p:sp>
        <p:nvSpPr>
          <p:cNvPr id="102" name="Google Shape;102;p17"/>
          <p:cNvSpPr/>
          <p:nvPr/>
        </p:nvSpPr>
        <p:spPr>
          <a:xfrm>
            <a:off x="763560" y="2082510"/>
            <a:ext cx="1346760" cy="68769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Analisis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Kebutuhan </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800" strike="noStrike">
                <a:solidFill>
                  <a:srgbClr val="000000"/>
                </a:solidFill>
                <a:latin typeface="Arial"/>
                <a:ea typeface="Arial"/>
                <a:cs typeface="Arial"/>
                <a:sym typeface="Arial"/>
              </a:rPr>
              <a:t>Air</a:t>
            </a:r>
            <a:endParaRPr b="0" sz="1800"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07" name="Shape 107"/>
        <p:cNvGrpSpPr/>
        <p:nvPr/>
      </p:nvGrpSpPr>
      <p:grpSpPr>
        <a:xfrm>
          <a:off x="0" y="0"/>
          <a:ext cx="0" cy="0"/>
          <a:chOff x="0" y="0"/>
          <a:chExt cx="0" cy="0"/>
        </a:xfrm>
      </p:grpSpPr>
      <p:sp>
        <p:nvSpPr>
          <p:cNvPr id="108" name="Google Shape;108;p18"/>
          <p:cNvSpPr txBox="1"/>
          <p:nvPr/>
        </p:nvSpPr>
        <p:spPr>
          <a:xfrm>
            <a:off x="735012" y="104775"/>
            <a:ext cx="8229600" cy="710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CE181E"/>
              </a:buClr>
              <a:buSzPts val="2800"/>
              <a:buFont typeface="Palatino Linotype"/>
              <a:buNone/>
            </a:pPr>
            <a:r>
              <a:rPr b="1" i="0" lang="en" sz="2300" u="none">
                <a:solidFill>
                  <a:srgbClr val="FFFFFF"/>
                </a:solidFill>
                <a:latin typeface="Josefin Sans"/>
                <a:ea typeface="Josefin Sans"/>
                <a:cs typeface="Josefin Sans"/>
                <a:sym typeface="Josefin Sans"/>
              </a:rPr>
              <a:t>Paradigma Lama:</a:t>
            </a:r>
            <a:br>
              <a:rPr b="1" i="0" lang="en" sz="2300" u="none">
                <a:solidFill>
                  <a:srgbClr val="FFFFFF"/>
                </a:solidFill>
                <a:latin typeface="Josefin Sans"/>
                <a:ea typeface="Josefin Sans"/>
                <a:cs typeface="Josefin Sans"/>
                <a:sym typeface="Josefin Sans"/>
              </a:rPr>
            </a:br>
            <a:r>
              <a:rPr b="1" i="0" lang="en" sz="2300" u="none">
                <a:solidFill>
                  <a:srgbClr val="FFFFFF"/>
                </a:solidFill>
                <a:latin typeface="Josefin Sans"/>
                <a:ea typeface="Josefin Sans"/>
                <a:cs typeface="Josefin Sans"/>
                <a:sym typeface="Josefin Sans"/>
              </a:rPr>
              <a:t>Pengelolaan Airtanah Berbasis Sumur </a:t>
            </a:r>
            <a:endParaRPr sz="900">
              <a:solidFill>
                <a:srgbClr val="FFFFFF"/>
              </a:solidFill>
              <a:latin typeface="Josefin Sans"/>
              <a:ea typeface="Josefin Sans"/>
              <a:cs typeface="Josefin Sans"/>
              <a:sym typeface="Josefin Sans"/>
            </a:endParaRPr>
          </a:p>
        </p:txBody>
      </p:sp>
      <p:sp>
        <p:nvSpPr>
          <p:cNvPr id="109" name="Google Shape;109;p18"/>
          <p:cNvSpPr txBox="1"/>
          <p:nvPr/>
        </p:nvSpPr>
        <p:spPr>
          <a:xfrm>
            <a:off x="395287" y="1006078"/>
            <a:ext cx="3683100" cy="3673200"/>
          </a:xfrm>
          <a:prstGeom prst="rect">
            <a:avLst/>
          </a:prstGeom>
          <a:noFill/>
          <a:ln>
            <a:noFill/>
          </a:ln>
        </p:spPr>
        <p:txBody>
          <a:bodyPr anchorCtr="0" anchor="t" bIns="46800" lIns="90000" spcFirstLastPara="1" rIns="90000" wrap="square" tIns="46800">
            <a:noAutofit/>
          </a:bodyPr>
          <a:lstStyle/>
          <a:p>
            <a:pPr indent="-320675" lvl="0" marL="333375" marR="0" rtl="0" algn="l">
              <a:lnSpc>
                <a:spcPct val="100000"/>
              </a:lnSpc>
              <a:spcBef>
                <a:spcPts val="0"/>
              </a:spcBef>
              <a:spcAft>
                <a:spcPts val="0"/>
              </a:spcAft>
              <a:buClr>
                <a:srgbClr val="FFFFFF"/>
              </a:buClr>
              <a:buSzPts val="1800"/>
              <a:buFont typeface="Courier New"/>
              <a:buChar char="•"/>
            </a:pPr>
            <a:r>
              <a:rPr i="0" lang="en" sz="1800" u="none">
                <a:solidFill>
                  <a:srgbClr val="FFFFFF"/>
                </a:solidFill>
                <a:latin typeface="Courier New"/>
                <a:ea typeface="Courier New"/>
                <a:cs typeface="Courier New"/>
                <a:sym typeface="Courier New"/>
              </a:rPr>
              <a:t>Berbasis pengelolaan sumur produksi (</a:t>
            </a:r>
            <a:r>
              <a:rPr i="1" lang="en" sz="1800" u="none">
                <a:solidFill>
                  <a:srgbClr val="FFFFFF"/>
                </a:solidFill>
                <a:latin typeface="Courier New"/>
                <a:ea typeface="Courier New"/>
                <a:cs typeface="Courier New"/>
                <a:sym typeface="Courier New"/>
              </a:rPr>
              <a:t>well management</a:t>
            </a:r>
            <a:r>
              <a:rPr i="0" lang="en" sz="1800" u="none">
                <a:solidFill>
                  <a:srgbClr val="FFFFFF"/>
                </a:solidFill>
                <a:latin typeface="Courier New"/>
                <a:ea typeface="Courier New"/>
                <a:cs typeface="Courier New"/>
                <a:sym typeface="Courier New"/>
              </a:rPr>
              <a:t>) tanpa memperhatikan akifer secara rinci. </a:t>
            </a:r>
            <a:endParaRPr i="0" sz="1800" u="none">
              <a:solidFill>
                <a:srgbClr val="FFFFFF"/>
              </a:solidFill>
              <a:latin typeface="Courier New"/>
              <a:ea typeface="Courier New"/>
              <a:cs typeface="Courier New"/>
              <a:sym typeface="Courier New"/>
            </a:endParaRPr>
          </a:p>
          <a:p>
            <a:pPr indent="-320675" lvl="0" marL="333375" marR="0" rtl="0" algn="l">
              <a:lnSpc>
                <a:spcPct val="100000"/>
              </a:lnSpc>
              <a:spcBef>
                <a:spcPts val="0"/>
              </a:spcBef>
              <a:spcAft>
                <a:spcPts val="0"/>
              </a:spcAft>
              <a:buClr>
                <a:srgbClr val="FFFFFF"/>
              </a:buClr>
              <a:buSzPts val="1800"/>
              <a:buFont typeface="Courier New"/>
              <a:buChar char="•"/>
            </a:pPr>
            <a:r>
              <a:rPr i="0" lang="en" sz="1800" u="none">
                <a:solidFill>
                  <a:srgbClr val="FFFFFF"/>
                </a:solidFill>
                <a:latin typeface="Courier New"/>
                <a:ea typeface="Courier New"/>
                <a:cs typeface="Courier New"/>
                <a:sym typeface="Courier New"/>
              </a:rPr>
              <a:t>Akibatnya: </a:t>
            </a:r>
            <a:endParaRPr sz="1200">
              <a:solidFill>
                <a:srgbClr val="FFFFFF"/>
              </a:solidFill>
              <a:latin typeface="Courier New"/>
              <a:ea typeface="Courier New"/>
              <a:cs typeface="Courier New"/>
              <a:sym typeface="Courier New"/>
            </a:endParaRPr>
          </a:p>
          <a:p>
            <a:pPr indent="-276225" lvl="1" marL="736600" marR="0" rtl="0" algn="l">
              <a:lnSpc>
                <a:spcPct val="100000"/>
              </a:lnSpc>
              <a:spcBef>
                <a:spcPts val="0"/>
              </a:spcBef>
              <a:spcAft>
                <a:spcPts val="0"/>
              </a:spcAft>
              <a:buClr>
                <a:srgbClr val="000000"/>
              </a:buClr>
              <a:buSzPts val="1800"/>
              <a:buFont typeface="Palatino Linotype"/>
              <a:buNone/>
            </a:pPr>
            <a:r>
              <a:rPr i="0" lang="en" sz="1600" u="none" cap="none" strike="noStrike">
                <a:solidFill>
                  <a:srgbClr val="FFFFFF"/>
                </a:solidFill>
                <a:latin typeface="Courier New"/>
                <a:ea typeface="Courier New"/>
                <a:cs typeface="Courier New"/>
                <a:sym typeface="Courier New"/>
              </a:rPr>
              <a:t>-Potensi setiap akifer ? </a:t>
            </a:r>
            <a:endParaRPr i="0" sz="1600" u="none" cap="none" strike="noStrike">
              <a:solidFill>
                <a:srgbClr val="FFFFFF"/>
              </a:solidFill>
              <a:latin typeface="Courier New"/>
              <a:ea typeface="Courier New"/>
              <a:cs typeface="Courier New"/>
              <a:sym typeface="Courier New"/>
            </a:endParaRPr>
          </a:p>
          <a:p>
            <a:pPr indent="-276225" lvl="1" marL="736600" marR="0" rtl="0" algn="l">
              <a:lnSpc>
                <a:spcPct val="100000"/>
              </a:lnSpc>
              <a:spcBef>
                <a:spcPts val="0"/>
              </a:spcBef>
              <a:spcAft>
                <a:spcPts val="0"/>
              </a:spcAft>
              <a:buClr>
                <a:srgbClr val="FF0000"/>
              </a:buClr>
              <a:buSzPts val="1800"/>
              <a:buFont typeface="Palatino Linotype"/>
              <a:buNone/>
            </a:pPr>
            <a:r>
              <a:rPr i="0" lang="en" sz="1600" u="none" cap="none" strike="noStrike">
                <a:solidFill>
                  <a:srgbClr val="FFFFFF"/>
                </a:solidFill>
                <a:latin typeface="Courier New"/>
                <a:ea typeface="Courier New"/>
                <a:cs typeface="Courier New"/>
                <a:sym typeface="Courier New"/>
              </a:rPr>
              <a:t>-Optimasi eksploitasi ? </a:t>
            </a:r>
            <a:endParaRPr i="0" sz="1600" u="none" cap="none" strike="noStrike">
              <a:solidFill>
                <a:srgbClr val="FFFFFF"/>
              </a:solidFill>
              <a:latin typeface="Courier New"/>
              <a:ea typeface="Courier New"/>
              <a:cs typeface="Courier New"/>
              <a:sym typeface="Courier New"/>
            </a:endParaRPr>
          </a:p>
          <a:p>
            <a:pPr indent="-276225" lvl="1" marL="736600" marR="0" rtl="0" algn="l">
              <a:lnSpc>
                <a:spcPct val="100000"/>
              </a:lnSpc>
              <a:spcBef>
                <a:spcPts val="0"/>
              </a:spcBef>
              <a:spcAft>
                <a:spcPts val="0"/>
              </a:spcAft>
              <a:buClr>
                <a:srgbClr val="FF0000"/>
              </a:buClr>
              <a:buSzPts val="1800"/>
              <a:buFont typeface="Palatino Linotype"/>
              <a:buNone/>
            </a:pPr>
            <a:r>
              <a:rPr i="0" lang="en" sz="1600" u="none" cap="none" strike="noStrike">
                <a:solidFill>
                  <a:srgbClr val="FFFFFF"/>
                </a:solidFill>
                <a:latin typeface="Courier New"/>
                <a:ea typeface="Courier New"/>
                <a:cs typeface="Courier New"/>
                <a:sym typeface="Courier New"/>
              </a:rPr>
              <a:t>-Pengendalian kualitas ?</a:t>
            </a:r>
            <a:endParaRPr i="0" sz="1600" u="none" cap="none" strike="noStrike">
              <a:solidFill>
                <a:srgbClr val="FFFFFF"/>
              </a:solidFill>
              <a:latin typeface="Courier New"/>
              <a:ea typeface="Courier New"/>
              <a:cs typeface="Courier New"/>
              <a:sym typeface="Courier New"/>
            </a:endParaRPr>
          </a:p>
          <a:p>
            <a:pPr indent="-276225" lvl="1" marL="736600" marR="0" rtl="0" algn="l">
              <a:lnSpc>
                <a:spcPct val="100000"/>
              </a:lnSpc>
              <a:spcBef>
                <a:spcPts val="0"/>
              </a:spcBef>
              <a:spcAft>
                <a:spcPts val="0"/>
              </a:spcAft>
              <a:buClr>
                <a:srgbClr val="FF0000"/>
              </a:buClr>
              <a:buSzPts val="1800"/>
              <a:buFont typeface="Palatino Linotype"/>
              <a:buNone/>
            </a:pPr>
            <a:r>
              <a:rPr i="0" lang="en" sz="1600" u="none" cap="none" strike="noStrike">
                <a:solidFill>
                  <a:srgbClr val="FFFFFF"/>
                </a:solidFill>
                <a:latin typeface="Courier New"/>
                <a:ea typeface="Courier New"/>
                <a:cs typeface="Courier New"/>
                <a:sym typeface="Courier New"/>
              </a:rPr>
              <a:t>-Perubahan kondisi airtanah dan lingkungan bawah permukaan ?</a:t>
            </a:r>
            <a:endParaRPr sz="1200">
              <a:solidFill>
                <a:srgbClr val="FFFFFF"/>
              </a:solidFill>
              <a:latin typeface="Courier New"/>
              <a:ea typeface="Courier New"/>
              <a:cs typeface="Courier New"/>
              <a:sym typeface="Courier New"/>
            </a:endParaRPr>
          </a:p>
        </p:txBody>
      </p:sp>
      <p:sp>
        <p:nvSpPr>
          <p:cNvPr id="110" name="Google Shape;110;p18"/>
          <p:cNvSpPr txBox="1"/>
          <p:nvPr/>
        </p:nvSpPr>
        <p:spPr>
          <a:xfrm>
            <a:off x="4484687" y="1113234"/>
            <a:ext cx="4191000" cy="3456600"/>
          </a:xfrm>
          <a:prstGeom prst="rect">
            <a:avLst/>
          </a:prstGeom>
          <a:noFill/>
          <a:ln>
            <a:noFill/>
          </a:ln>
        </p:spPr>
        <p:txBody>
          <a:bodyPr anchorCtr="0" anchor="t" bIns="46800" lIns="90000" spcFirstLastPara="1" rIns="90000" wrap="square" tIns="46800">
            <a:noAutofit/>
          </a:bodyPr>
          <a:lstStyle/>
          <a:p>
            <a:pPr indent="-301625" lvl="0" marL="333375" marR="0" rtl="0" algn="l">
              <a:lnSpc>
                <a:spcPct val="90000"/>
              </a:lnSpc>
              <a:spcBef>
                <a:spcPts val="0"/>
              </a:spcBef>
              <a:spcAft>
                <a:spcPts val="0"/>
              </a:spcAft>
              <a:buClr>
                <a:srgbClr val="FFFFFF"/>
              </a:buClr>
              <a:buSzPts val="1900"/>
              <a:buFont typeface="Courier New"/>
              <a:buChar char="❑"/>
            </a:pPr>
            <a:r>
              <a:rPr i="0" lang="en" sz="1900" u="none">
                <a:solidFill>
                  <a:srgbClr val="FFFFFF"/>
                </a:solidFill>
                <a:latin typeface="Courier New"/>
                <a:ea typeface="Courier New"/>
                <a:cs typeface="Courier New"/>
                <a:sym typeface="Courier New"/>
              </a:rPr>
              <a:t>Identifikasi tata aliran air pada suatu akifer (Mandel dan Shiftan, 1981) </a:t>
            </a:r>
            <a:endParaRPr sz="900">
              <a:solidFill>
                <a:srgbClr val="FFFFFF"/>
              </a:solidFill>
              <a:latin typeface="Courier New"/>
              <a:ea typeface="Courier New"/>
              <a:cs typeface="Courier New"/>
              <a:sym typeface="Courier New"/>
            </a:endParaRPr>
          </a:p>
          <a:p>
            <a:pPr indent="-301625" lvl="0" marL="333375" marR="0" rtl="0" algn="l">
              <a:lnSpc>
                <a:spcPct val="90000"/>
              </a:lnSpc>
              <a:spcBef>
                <a:spcPts val="600"/>
              </a:spcBef>
              <a:spcAft>
                <a:spcPts val="0"/>
              </a:spcAft>
              <a:buClr>
                <a:srgbClr val="FFFFFF"/>
              </a:buClr>
              <a:buSzPts val="1900"/>
              <a:buFont typeface="Courier New"/>
              <a:buChar char="❑"/>
            </a:pPr>
            <a:r>
              <a:rPr i="0" lang="en" sz="1900" u="none">
                <a:solidFill>
                  <a:srgbClr val="FFFFFF"/>
                </a:solidFill>
                <a:latin typeface="Courier New"/>
                <a:ea typeface="Courier New"/>
                <a:cs typeface="Courier New"/>
                <a:sym typeface="Courier New"/>
              </a:rPr>
              <a:t>Dua tahap kegiatan yang biasa dilaksanakan secara berurutan: </a:t>
            </a:r>
            <a:endParaRPr sz="900">
              <a:solidFill>
                <a:srgbClr val="FFFFFF"/>
              </a:solidFill>
              <a:latin typeface="Courier New"/>
              <a:ea typeface="Courier New"/>
              <a:cs typeface="Courier New"/>
              <a:sym typeface="Courier New"/>
            </a:endParaRPr>
          </a:p>
          <a:p>
            <a:pPr indent="-244475" lvl="1" marL="733425" marR="0" rtl="0" algn="l">
              <a:lnSpc>
                <a:spcPct val="90000"/>
              </a:lnSpc>
              <a:spcBef>
                <a:spcPts val="500"/>
              </a:spcBef>
              <a:spcAft>
                <a:spcPts val="0"/>
              </a:spcAft>
              <a:buClr>
                <a:srgbClr val="FFFFFF"/>
              </a:buClr>
              <a:buSzPts val="1500"/>
              <a:buFont typeface="Courier New"/>
              <a:buChar char="–"/>
            </a:pPr>
            <a:r>
              <a:rPr i="0" lang="en" sz="1500" u="none" cap="none" strike="noStrike">
                <a:solidFill>
                  <a:srgbClr val="FFFFFF"/>
                </a:solidFill>
                <a:latin typeface="Courier New"/>
                <a:ea typeface="Courier New"/>
                <a:cs typeface="Courier New"/>
                <a:sym typeface="Courier New"/>
              </a:rPr>
              <a:t>Tahap Eksplorasi</a:t>
            </a:r>
            <a:endParaRPr sz="900">
              <a:solidFill>
                <a:srgbClr val="FFFFFF"/>
              </a:solidFill>
              <a:latin typeface="Courier New"/>
              <a:ea typeface="Courier New"/>
              <a:cs typeface="Courier New"/>
              <a:sym typeface="Courier New"/>
            </a:endParaRPr>
          </a:p>
          <a:p>
            <a:pPr indent="-244475" lvl="1" marL="733425" marR="0" rtl="0" algn="l">
              <a:lnSpc>
                <a:spcPct val="90000"/>
              </a:lnSpc>
              <a:spcBef>
                <a:spcPts val="500"/>
              </a:spcBef>
              <a:spcAft>
                <a:spcPts val="0"/>
              </a:spcAft>
              <a:buClr>
                <a:srgbClr val="FFFFFF"/>
              </a:buClr>
              <a:buSzPts val="1500"/>
              <a:buFont typeface="Courier New"/>
              <a:buChar char="–"/>
            </a:pPr>
            <a:r>
              <a:rPr i="0" lang="en" sz="1500" u="none" cap="none" strike="noStrik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244475" lvl="1" marL="733425" marR="0" rtl="0" algn="l">
              <a:lnSpc>
                <a:spcPct val="90000"/>
              </a:lnSpc>
              <a:spcBef>
                <a:spcPts val="500"/>
              </a:spcBef>
              <a:spcAft>
                <a:spcPts val="0"/>
              </a:spcAft>
              <a:buClr>
                <a:srgbClr val="FFFFFF"/>
              </a:buClr>
              <a:buSzPts val="1500"/>
              <a:buFont typeface="Courier New"/>
              <a:buChar char="–"/>
            </a:pPr>
            <a:r>
              <a:rPr i="0" lang="en" sz="1500" u="none" cap="none" strike="noStrik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244475" lvl="1" marL="733425" marR="0" rtl="0" algn="l">
              <a:lnSpc>
                <a:spcPct val="90000"/>
              </a:lnSpc>
              <a:spcBef>
                <a:spcPts val="500"/>
              </a:spcBef>
              <a:spcAft>
                <a:spcPts val="0"/>
              </a:spcAft>
              <a:buClr>
                <a:srgbClr val="FFFFFF"/>
              </a:buClr>
              <a:buSzPts val="1500"/>
              <a:buFont typeface="Courier New"/>
              <a:buChar char="–"/>
            </a:pPr>
            <a:r>
              <a:rPr i="0" lang="en" sz="1500" u="none" cap="none" strike="noStrik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244475" lvl="1" marL="733425" marR="0" rtl="0" algn="l">
              <a:lnSpc>
                <a:spcPct val="90000"/>
              </a:lnSpc>
              <a:spcBef>
                <a:spcPts val="500"/>
              </a:spcBef>
              <a:spcAft>
                <a:spcPts val="0"/>
              </a:spcAft>
              <a:buClr>
                <a:srgbClr val="FFFFFF"/>
              </a:buClr>
              <a:buSzPts val="1500"/>
              <a:buFont typeface="Courier New"/>
              <a:buChar char="–"/>
            </a:pPr>
            <a:r>
              <a:rPr i="0" lang="en" sz="1500" u="none" cap="none" strike="noStrike">
                <a:solidFill>
                  <a:srgbClr val="FFFFFF"/>
                </a:solidFill>
                <a:latin typeface="Courier New"/>
                <a:ea typeface="Courier New"/>
                <a:cs typeface="Courier New"/>
                <a:sym typeface="Courier New"/>
              </a:rPr>
              <a:t>Tahap Eksploitasi</a:t>
            </a:r>
            <a:endParaRPr sz="900">
              <a:solidFill>
                <a:srgbClr val="FFFFFF"/>
              </a:solidFill>
              <a:latin typeface="Courier New"/>
              <a:ea typeface="Courier New"/>
              <a:cs typeface="Courier New"/>
              <a:sym typeface="Courier New"/>
            </a:endParaRPr>
          </a:p>
        </p:txBody>
      </p:sp>
      <p:sp>
        <p:nvSpPr>
          <p:cNvPr id="111" name="Google Shape;111;p18"/>
          <p:cNvSpPr txBox="1"/>
          <p:nvPr/>
        </p:nvSpPr>
        <p:spPr>
          <a:xfrm>
            <a:off x="7453837" y="3132125"/>
            <a:ext cx="746100" cy="673800"/>
          </a:xfrm>
          <a:prstGeom prst="rect">
            <a:avLst/>
          </a:prstGeom>
          <a:noFill/>
          <a:ln>
            <a:noFill/>
          </a:ln>
        </p:spPr>
        <p:txBody>
          <a:bodyPr anchorCtr="0" anchor="t" bIns="46800" lIns="90000" spcFirstLastPara="1" rIns="90000" wrap="square" tIns="46800">
            <a:noAutofit/>
          </a:bodyPr>
          <a:lstStyle/>
          <a:p>
            <a:pPr indent="0" lvl="0" marL="0" marR="0" rtl="0" algn="l">
              <a:lnSpc>
                <a:spcPct val="66000"/>
              </a:lnSpc>
              <a:spcBef>
                <a:spcPts val="0"/>
              </a:spcBef>
              <a:spcAft>
                <a:spcPts val="0"/>
              </a:spcAft>
              <a:buClr>
                <a:srgbClr val="000000"/>
              </a:buClr>
              <a:buSzPts val="8000"/>
              <a:buFont typeface="Arial"/>
              <a:buNone/>
            </a:pPr>
            <a:r>
              <a:rPr b="0" i="0" lang="en" sz="8000" u="none">
                <a:solidFill>
                  <a:schemeClr val="dk1"/>
                </a:solidFill>
                <a:latin typeface="Arial"/>
                <a:ea typeface="Arial"/>
                <a:cs typeface="Arial"/>
                <a:sym typeface="Arial"/>
              </a:rPr>
              <a:t>?</a:t>
            </a:r>
            <a:endParaRPr>
              <a:solidFill>
                <a:schemeClr val="dk1"/>
              </a:solidFill>
            </a:endParaRPr>
          </a:p>
        </p:txBody>
      </p:sp>
      <p:sp>
        <p:nvSpPr>
          <p:cNvPr id="112" name="Google Shape;11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17" name="Shape 117"/>
        <p:cNvGrpSpPr/>
        <p:nvPr/>
      </p:nvGrpSpPr>
      <p:grpSpPr>
        <a:xfrm>
          <a:off x="0" y="0"/>
          <a:ext cx="0" cy="0"/>
          <a:chOff x="0" y="0"/>
          <a:chExt cx="0" cy="0"/>
        </a:xfrm>
      </p:grpSpPr>
      <p:sp>
        <p:nvSpPr>
          <p:cNvPr id="118" name="Google Shape;118;p19"/>
          <p:cNvSpPr txBox="1"/>
          <p:nvPr/>
        </p:nvSpPr>
        <p:spPr>
          <a:xfrm>
            <a:off x="1238250" y="270272"/>
            <a:ext cx="7437300" cy="849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CE181E"/>
              </a:buClr>
              <a:buSzPts val="2800"/>
              <a:buFont typeface="Palatino Linotype"/>
              <a:buNone/>
            </a:pPr>
            <a:r>
              <a:rPr b="1" i="0" lang="en" sz="2400" u="none">
                <a:solidFill>
                  <a:srgbClr val="FFFFFF"/>
                </a:solidFill>
                <a:latin typeface="Josefin Sans"/>
                <a:ea typeface="Josefin Sans"/>
                <a:cs typeface="Josefin Sans"/>
                <a:sym typeface="Josefin Sans"/>
              </a:rPr>
              <a:t>Paradigma baru: </a:t>
            </a:r>
            <a:br>
              <a:rPr b="1" i="0" lang="en" sz="2400" u="none">
                <a:solidFill>
                  <a:srgbClr val="FFFFFF"/>
                </a:solidFill>
                <a:latin typeface="Josefin Sans"/>
                <a:ea typeface="Josefin Sans"/>
                <a:cs typeface="Josefin Sans"/>
                <a:sym typeface="Josefin Sans"/>
              </a:rPr>
            </a:br>
            <a:r>
              <a:rPr b="1" i="0" lang="en" sz="1600" u="none">
                <a:solidFill>
                  <a:srgbClr val="FFFFFF"/>
                </a:solidFill>
                <a:latin typeface="Josefin Sans"/>
                <a:ea typeface="Josefin Sans"/>
                <a:cs typeface="Josefin Sans"/>
                <a:sym typeface="Josefin Sans"/>
              </a:rPr>
              <a:t>Neraca Airtanah Konstan dan Nir Aliran Permukaan Buatan </a:t>
            </a:r>
            <a:r>
              <a:rPr b="1" i="1" lang="en" sz="1600" u="none">
                <a:solidFill>
                  <a:srgbClr val="FFFFFF"/>
                </a:solidFill>
                <a:latin typeface="Josefin Sans"/>
                <a:ea typeface="Josefin Sans"/>
                <a:cs typeface="Josefin Sans"/>
                <a:sym typeface="Josefin Sans"/>
              </a:rPr>
              <a:t>(Zero Artificial Run Off)‏</a:t>
            </a:r>
            <a:endParaRPr sz="1000">
              <a:solidFill>
                <a:srgbClr val="FFFFFF"/>
              </a:solidFill>
              <a:latin typeface="Josefin Sans"/>
              <a:ea typeface="Josefin Sans"/>
              <a:cs typeface="Josefin Sans"/>
              <a:sym typeface="Josefin Sans"/>
            </a:endParaRPr>
          </a:p>
        </p:txBody>
      </p:sp>
      <p:pic>
        <p:nvPicPr>
          <p:cNvPr id="119" name="Google Shape;119;p19"/>
          <p:cNvPicPr preferRelativeResize="0"/>
          <p:nvPr/>
        </p:nvPicPr>
        <p:blipFill rotWithShape="1">
          <a:blip r:embed="rId3">
            <a:alphaModFix/>
          </a:blip>
          <a:srcRect b="0" l="1292" r="-5502" t="2553"/>
          <a:stretch/>
        </p:blipFill>
        <p:spPr>
          <a:xfrm>
            <a:off x="1381937" y="1242503"/>
            <a:ext cx="6156722" cy="3780234"/>
          </a:xfrm>
          <a:prstGeom prst="rect">
            <a:avLst/>
          </a:prstGeom>
          <a:noFill/>
          <a:ln cap="sq" cmpd="sng" w="9525">
            <a:solidFill>
              <a:srgbClr val="000000"/>
            </a:solidFill>
            <a:prstDash val="solid"/>
            <a:miter lim="800000"/>
            <a:headEnd len="sm" w="sm" type="none"/>
            <a:tailEnd len="sm" w="sm" type="none"/>
          </a:ln>
        </p:spPr>
      </p:pic>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25" name="Shape 125"/>
        <p:cNvGrpSpPr/>
        <p:nvPr/>
      </p:nvGrpSpPr>
      <p:grpSpPr>
        <a:xfrm>
          <a:off x="0" y="0"/>
          <a:ext cx="0" cy="0"/>
          <a:chOff x="0" y="0"/>
          <a:chExt cx="0" cy="0"/>
        </a:xfrm>
      </p:grpSpPr>
      <p:sp>
        <p:nvSpPr>
          <p:cNvPr id="126" name="Google Shape;126;p20"/>
          <p:cNvSpPr txBox="1"/>
          <p:nvPr/>
        </p:nvSpPr>
        <p:spPr>
          <a:xfrm>
            <a:off x="587474" y="67875"/>
            <a:ext cx="8232600" cy="849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CE181E"/>
              </a:buClr>
              <a:buSzPts val="2800"/>
              <a:buFont typeface="Palatino Linotype"/>
              <a:buNone/>
            </a:pPr>
            <a:r>
              <a:rPr b="1" i="0" lang="en" sz="2300" u="none">
                <a:solidFill>
                  <a:srgbClr val="FFFFFF"/>
                </a:solidFill>
                <a:latin typeface="Josefin Sans"/>
                <a:ea typeface="Josefin Sans"/>
                <a:cs typeface="Josefin Sans"/>
                <a:sym typeface="Josefin Sans"/>
              </a:rPr>
              <a:t>Paradigma Baru:</a:t>
            </a:r>
            <a:br>
              <a:rPr b="1" i="0" lang="en" sz="2300" u="none">
                <a:solidFill>
                  <a:srgbClr val="FFFFFF"/>
                </a:solidFill>
                <a:latin typeface="Josefin Sans"/>
                <a:ea typeface="Josefin Sans"/>
                <a:cs typeface="Josefin Sans"/>
                <a:sym typeface="Josefin Sans"/>
              </a:rPr>
            </a:br>
            <a:r>
              <a:rPr b="1" i="0" lang="en" sz="1500" u="none">
                <a:solidFill>
                  <a:srgbClr val="FFFFFF"/>
                </a:solidFill>
                <a:latin typeface="Josefin Sans"/>
                <a:ea typeface="Josefin Sans"/>
                <a:cs typeface="Josefin Sans"/>
                <a:sym typeface="Josefin Sans"/>
              </a:rPr>
              <a:t>Contoh Alur Kegiatan Tahap Eksplorasi dan Investigasi </a:t>
            </a:r>
            <a:endParaRPr sz="900">
              <a:solidFill>
                <a:srgbClr val="FFFFFF"/>
              </a:solidFill>
              <a:latin typeface="Josefin Sans"/>
              <a:ea typeface="Josefin Sans"/>
              <a:cs typeface="Josefin Sans"/>
              <a:sym typeface="Josefin Sans"/>
            </a:endParaRPr>
          </a:p>
        </p:txBody>
      </p:sp>
      <p:sp>
        <p:nvSpPr>
          <p:cNvPr id="127" name="Google Shape;127;p20"/>
          <p:cNvSpPr txBox="1"/>
          <p:nvPr/>
        </p:nvSpPr>
        <p:spPr>
          <a:xfrm>
            <a:off x="468312" y="1653778"/>
            <a:ext cx="2663700" cy="3239700"/>
          </a:xfrm>
          <a:prstGeom prst="rect">
            <a:avLst/>
          </a:prstGeom>
          <a:noFill/>
          <a:ln>
            <a:noFill/>
          </a:ln>
        </p:spPr>
        <p:txBody>
          <a:bodyPr anchorCtr="0" anchor="t" bIns="46800" lIns="90000" spcFirstLastPara="1" rIns="90000" wrap="square" tIns="46800">
            <a:noAutofit/>
          </a:bodyPr>
          <a:lstStyle/>
          <a:p>
            <a:pPr indent="-333375" lvl="0" marL="333375" marR="0" rtl="0" algn="l">
              <a:lnSpc>
                <a:spcPct val="80000"/>
              </a:lnSpc>
              <a:spcBef>
                <a:spcPts val="0"/>
              </a:spcBef>
              <a:spcAft>
                <a:spcPts val="0"/>
              </a:spcAft>
              <a:buClr>
                <a:srgbClr val="FFFFFF"/>
              </a:buClr>
              <a:buSzPts val="2800"/>
              <a:buFont typeface="Palatino Linotype"/>
              <a:buChar char="•"/>
            </a:pPr>
            <a:r>
              <a:rPr b="1" i="0" lang="en" sz="2800" u="none">
                <a:solidFill>
                  <a:srgbClr val="FFFFFF"/>
                </a:solidFill>
                <a:latin typeface="Palatino Linotype"/>
                <a:ea typeface="Palatino Linotype"/>
                <a:cs typeface="Palatino Linotype"/>
                <a:sym typeface="Palatino Linotype"/>
              </a:rPr>
              <a:t>Tahap </a:t>
            </a:r>
            <a:endParaRPr>
              <a:solidFill>
                <a:srgbClr val="FFFFFF"/>
              </a:solidFill>
            </a:endParaRPr>
          </a:p>
          <a:p>
            <a:pPr indent="-333375" lvl="0" marL="333375" marR="0" rtl="0" algn="l">
              <a:lnSpc>
                <a:spcPct val="80000"/>
              </a:lnSpc>
              <a:spcBef>
                <a:spcPts val="800"/>
              </a:spcBef>
              <a:spcAft>
                <a:spcPts val="0"/>
              </a:spcAft>
              <a:buClr>
                <a:srgbClr val="000000"/>
              </a:buClr>
              <a:buSzPts val="2800"/>
              <a:buFont typeface="Palatino Linotype"/>
              <a:buNone/>
            </a:pPr>
            <a:r>
              <a:rPr b="1" i="0" lang="en" sz="2800" u="none">
                <a:solidFill>
                  <a:srgbClr val="FFFFFF"/>
                </a:solidFill>
                <a:latin typeface="Palatino Linotype"/>
                <a:ea typeface="Palatino Linotype"/>
                <a:cs typeface="Palatino Linotype"/>
                <a:sym typeface="Palatino Linotype"/>
              </a:rPr>
              <a:t>	Eksplorasi</a:t>
            </a:r>
            <a:r>
              <a:rPr b="0" i="0" lang="en" sz="2800" u="none">
                <a:solidFill>
                  <a:srgbClr val="FFFFFF"/>
                </a:solidFill>
                <a:latin typeface="Palatino Linotype"/>
                <a:ea typeface="Palatino Linotype"/>
                <a:cs typeface="Palatino Linotype"/>
                <a:sym typeface="Palatino Linotype"/>
              </a:rPr>
              <a:t> </a:t>
            </a:r>
            <a:endParaRPr>
              <a:solidFill>
                <a:srgbClr val="FFFFFF"/>
              </a:solidFill>
            </a:endParaRPr>
          </a:p>
          <a:p>
            <a:pPr indent="-333375" lvl="0" marL="333375" marR="0" rtl="0" algn="l">
              <a:lnSpc>
                <a:spcPct val="80000"/>
              </a:lnSpc>
              <a:spcBef>
                <a:spcPts val="800"/>
              </a:spcBef>
              <a:spcAft>
                <a:spcPts val="0"/>
              </a:spcAft>
              <a:buClr>
                <a:srgbClr val="FFFFFF"/>
              </a:buClr>
              <a:buSzPts val="2800"/>
              <a:buFont typeface="Arial"/>
              <a:buNone/>
            </a:pPr>
            <a:r>
              <a:t/>
            </a:r>
            <a:endParaRPr b="0" i="0" sz="2800" u="none">
              <a:solidFill>
                <a:srgbClr val="FFFFFF"/>
              </a:solidFill>
              <a:latin typeface="Palatino Linotype"/>
              <a:ea typeface="Palatino Linotype"/>
              <a:cs typeface="Palatino Linotype"/>
              <a:sym typeface="Palatino Linotype"/>
            </a:endParaRPr>
          </a:p>
          <a:p>
            <a:pPr indent="-333375" lvl="0" marL="333375" marR="0" rtl="0" algn="l">
              <a:lnSpc>
                <a:spcPct val="80000"/>
              </a:lnSpc>
              <a:spcBef>
                <a:spcPts val="800"/>
              </a:spcBef>
              <a:spcAft>
                <a:spcPts val="0"/>
              </a:spcAft>
              <a:buClr>
                <a:srgbClr val="FFFFFF"/>
              </a:buClr>
              <a:buSzPts val="2800"/>
              <a:buFont typeface="Arial"/>
              <a:buNone/>
            </a:pPr>
            <a:r>
              <a:t/>
            </a:r>
            <a:endParaRPr b="0" i="0" sz="2800" u="none">
              <a:solidFill>
                <a:srgbClr val="FFFFFF"/>
              </a:solidFill>
              <a:latin typeface="Palatino Linotype"/>
              <a:ea typeface="Palatino Linotype"/>
              <a:cs typeface="Palatino Linotype"/>
              <a:sym typeface="Palatino Linotype"/>
            </a:endParaRPr>
          </a:p>
          <a:p>
            <a:pPr indent="-333375" lvl="0" marL="333375" marR="0" rtl="0" algn="l">
              <a:lnSpc>
                <a:spcPct val="80000"/>
              </a:lnSpc>
              <a:spcBef>
                <a:spcPts val="800"/>
              </a:spcBef>
              <a:spcAft>
                <a:spcPts val="0"/>
              </a:spcAft>
              <a:buClr>
                <a:srgbClr val="FFFFFF"/>
              </a:buClr>
              <a:buSzPts val="2800"/>
              <a:buFont typeface="Arial"/>
              <a:buNone/>
            </a:pPr>
            <a:r>
              <a:t/>
            </a:r>
            <a:endParaRPr b="0" i="0" sz="2800" u="none">
              <a:solidFill>
                <a:srgbClr val="FFFFFF"/>
              </a:solidFill>
              <a:latin typeface="Palatino Linotype"/>
              <a:ea typeface="Palatino Linotype"/>
              <a:cs typeface="Palatino Linotype"/>
              <a:sym typeface="Palatino Linotype"/>
            </a:endParaRPr>
          </a:p>
          <a:p>
            <a:pPr indent="-333375" lvl="0" marL="333375" marR="0" rtl="0" algn="l">
              <a:lnSpc>
                <a:spcPct val="80000"/>
              </a:lnSpc>
              <a:spcBef>
                <a:spcPts val="800"/>
              </a:spcBef>
              <a:spcAft>
                <a:spcPts val="0"/>
              </a:spcAft>
              <a:buClr>
                <a:srgbClr val="FFFFFF"/>
              </a:buClr>
              <a:buSzPts val="2800"/>
              <a:buFont typeface="Palatino Linotype"/>
              <a:buChar char="•"/>
            </a:pPr>
            <a:r>
              <a:rPr b="1" i="0" lang="en" sz="2800" u="none">
                <a:solidFill>
                  <a:srgbClr val="FFFFFF"/>
                </a:solidFill>
                <a:latin typeface="Palatino Linotype"/>
                <a:ea typeface="Palatino Linotype"/>
                <a:cs typeface="Palatino Linotype"/>
                <a:sym typeface="Palatino Linotype"/>
              </a:rPr>
              <a:t>Tahap Investigasi</a:t>
            </a:r>
            <a:endParaRPr>
              <a:solidFill>
                <a:srgbClr val="FFFFFF"/>
              </a:solidFill>
            </a:endParaRPr>
          </a:p>
        </p:txBody>
      </p:sp>
      <p:sp>
        <p:nvSpPr>
          <p:cNvPr id="128" name="Google Shape;128;p20"/>
          <p:cNvSpPr txBox="1"/>
          <p:nvPr/>
        </p:nvSpPr>
        <p:spPr>
          <a:xfrm>
            <a:off x="6875462" y="4827984"/>
            <a:ext cx="2160600" cy="2298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400"/>
              <a:buFont typeface="Palatino Linotype"/>
              <a:buNone/>
            </a:pPr>
            <a:r>
              <a:rPr b="0" i="0" lang="en" sz="1400" u="none">
                <a:solidFill>
                  <a:srgbClr val="000000"/>
                </a:solidFill>
                <a:latin typeface="Palatino Linotype"/>
                <a:ea typeface="Palatino Linotype"/>
                <a:cs typeface="Palatino Linotype"/>
                <a:sym typeface="Palatino Linotype"/>
              </a:rPr>
              <a:t>Pengelolaan airtanah (6)‏</a:t>
            </a:r>
            <a:endParaRPr/>
          </a:p>
        </p:txBody>
      </p:sp>
      <p:pic>
        <p:nvPicPr>
          <p:cNvPr id="129" name="Google Shape;129;p20"/>
          <p:cNvPicPr preferRelativeResize="0"/>
          <p:nvPr/>
        </p:nvPicPr>
        <p:blipFill rotWithShape="1">
          <a:blip r:embed="rId3">
            <a:alphaModFix/>
          </a:blip>
          <a:srcRect b="0" l="0" r="0" t="0"/>
          <a:stretch/>
        </p:blipFill>
        <p:spPr>
          <a:xfrm>
            <a:off x="3348037" y="1114425"/>
            <a:ext cx="3780235" cy="3671886"/>
          </a:xfrm>
          <a:prstGeom prst="rect">
            <a:avLst/>
          </a:prstGeom>
          <a:noFill/>
          <a:ln cap="sq" cmpd="sng" w="28425">
            <a:solidFill>
              <a:srgbClr val="000000"/>
            </a:solidFill>
            <a:prstDash val="solid"/>
            <a:miter lim="800000"/>
            <a:headEnd len="sm" w="sm" type="none"/>
            <a:tailEnd len="sm" w="sm" type="none"/>
          </a:ln>
        </p:spPr>
      </p:pic>
      <p:cxnSp>
        <p:nvCxnSpPr>
          <p:cNvPr id="130" name="Google Shape;130;p20"/>
          <p:cNvCxnSpPr/>
          <p:nvPr/>
        </p:nvCxnSpPr>
        <p:spPr>
          <a:xfrm flipH="1">
            <a:off x="587475" y="2842022"/>
            <a:ext cx="2755800" cy="1200"/>
          </a:xfrm>
          <a:prstGeom prst="straightConnector1">
            <a:avLst/>
          </a:prstGeom>
          <a:noFill/>
          <a:ln cap="sq" cmpd="sng" w="28425">
            <a:solidFill>
              <a:srgbClr val="000000"/>
            </a:solidFill>
            <a:prstDash val="solid"/>
            <a:miter lim="800000"/>
            <a:headEnd len="med" w="med" type="none"/>
            <a:tailEnd len="med" w="med" type="none"/>
          </a:ln>
        </p:spPr>
      </p:cxnSp>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36" name="Shape 136"/>
        <p:cNvGrpSpPr/>
        <p:nvPr/>
      </p:nvGrpSpPr>
      <p:grpSpPr>
        <a:xfrm>
          <a:off x="0" y="0"/>
          <a:ext cx="0" cy="0"/>
          <a:chOff x="0" y="0"/>
          <a:chExt cx="0" cy="0"/>
        </a:xfrm>
      </p:grpSpPr>
      <p:sp>
        <p:nvSpPr>
          <p:cNvPr id="137" name="Google Shape;137;p21"/>
          <p:cNvSpPr txBox="1"/>
          <p:nvPr/>
        </p:nvSpPr>
        <p:spPr>
          <a:xfrm>
            <a:off x="423299" y="180975"/>
            <a:ext cx="7988700" cy="710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CE181E"/>
              </a:buClr>
              <a:buSzPts val="2800"/>
              <a:buFont typeface="Palatino Linotype"/>
              <a:buNone/>
            </a:pPr>
            <a:r>
              <a:rPr b="1" i="0" lang="en" sz="2000" u="none">
                <a:solidFill>
                  <a:srgbClr val="FFFFFF"/>
                </a:solidFill>
                <a:latin typeface="Josefin Sans"/>
                <a:ea typeface="Josefin Sans"/>
                <a:cs typeface="Josefin Sans"/>
                <a:sym typeface="Josefin Sans"/>
              </a:rPr>
              <a:t>Visualisasi </a:t>
            </a:r>
            <a:br>
              <a:rPr b="1" i="0" lang="en" sz="2000" u="none">
                <a:solidFill>
                  <a:srgbClr val="FFFFFF"/>
                </a:solidFill>
                <a:latin typeface="Josefin Sans"/>
                <a:ea typeface="Josefin Sans"/>
                <a:cs typeface="Josefin Sans"/>
                <a:sym typeface="Josefin Sans"/>
              </a:rPr>
            </a:br>
            <a:r>
              <a:rPr b="1" i="0" lang="en" sz="2000" u="none">
                <a:solidFill>
                  <a:srgbClr val="FFFFFF"/>
                </a:solidFill>
                <a:latin typeface="Josefin Sans"/>
                <a:ea typeface="Josefin Sans"/>
                <a:cs typeface="Josefin Sans"/>
                <a:sym typeface="Josefin Sans"/>
              </a:rPr>
              <a:t>Pengelolaan Airtanah berbasis Akifer</a:t>
            </a:r>
            <a:endParaRPr sz="600">
              <a:solidFill>
                <a:srgbClr val="FFFFFF"/>
              </a:solidFill>
              <a:latin typeface="Josefin Sans"/>
              <a:ea typeface="Josefin Sans"/>
              <a:cs typeface="Josefin Sans"/>
              <a:sym typeface="Josefin Sans"/>
            </a:endParaRPr>
          </a:p>
        </p:txBody>
      </p:sp>
      <p:sp>
        <p:nvSpPr>
          <p:cNvPr id="138" name="Google Shape;138;p21"/>
          <p:cNvSpPr txBox="1"/>
          <p:nvPr/>
        </p:nvSpPr>
        <p:spPr>
          <a:xfrm>
            <a:off x="395274" y="1008450"/>
            <a:ext cx="8538600" cy="937200"/>
          </a:xfrm>
          <a:prstGeom prst="rect">
            <a:avLst/>
          </a:prstGeom>
          <a:noFill/>
          <a:ln>
            <a:noFill/>
          </a:ln>
        </p:spPr>
        <p:txBody>
          <a:bodyPr anchorCtr="0" anchor="t" bIns="46800" lIns="90000" spcFirstLastPara="1" rIns="90000" wrap="square" tIns="46800">
            <a:noAutofit/>
          </a:bodyPr>
          <a:lstStyle/>
          <a:p>
            <a:pPr indent="-295275" lvl="0" marL="333375" marR="0" rtl="0" algn="l">
              <a:lnSpc>
                <a:spcPct val="90000"/>
              </a:lnSpc>
              <a:spcBef>
                <a:spcPts val="0"/>
              </a:spcBef>
              <a:spcAft>
                <a:spcPts val="0"/>
              </a:spcAft>
              <a:buClr>
                <a:srgbClr val="FFFFFF"/>
              </a:buClr>
              <a:buSzPts val="1800"/>
              <a:buFont typeface="Courier New"/>
              <a:buChar char="❑"/>
            </a:pPr>
            <a:r>
              <a:rPr i="0" lang="en" sz="1800" u="none">
                <a:solidFill>
                  <a:srgbClr val="FFFFFF"/>
                </a:solidFill>
                <a:latin typeface="Courier New"/>
                <a:ea typeface="Courier New"/>
                <a:cs typeface="Courier New"/>
                <a:sym typeface="Courier New"/>
              </a:rPr>
              <a:t>Suatu cekungan airtanah tidak ada hubungannya dengan batas administrasi, melainkan sangat dikendalikan oleh kondisi hidrogeologi.</a:t>
            </a:r>
            <a:endParaRPr sz="800">
              <a:solidFill>
                <a:srgbClr val="FFFFFF"/>
              </a:solidFill>
              <a:latin typeface="Courier New"/>
              <a:ea typeface="Courier New"/>
              <a:cs typeface="Courier New"/>
              <a:sym typeface="Courier New"/>
            </a:endParaRPr>
          </a:p>
        </p:txBody>
      </p:sp>
      <p:pic>
        <p:nvPicPr>
          <p:cNvPr id="139" name="Google Shape;139;p21"/>
          <p:cNvPicPr preferRelativeResize="0"/>
          <p:nvPr/>
        </p:nvPicPr>
        <p:blipFill rotWithShape="1">
          <a:blip r:embed="rId3">
            <a:alphaModFix/>
          </a:blip>
          <a:srcRect b="0" l="0" r="0" t="0"/>
          <a:stretch/>
        </p:blipFill>
        <p:spPr>
          <a:xfrm>
            <a:off x="295" y="1144"/>
            <a:ext cx="5164" cy="1867"/>
          </a:xfrm>
          <a:prstGeom prst="rect">
            <a:avLst/>
          </a:prstGeom>
          <a:noFill/>
          <a:ln cap="sq" cmpd="sng" w="9525">
            <a:solidFill>
              <a:srgbClr val="000000"/>
            </a:solidFill>
            <a:prstDash val="solid"/>
            <a:miter lim="800000"/>
            <a:headEnd len="sm" w="sm" type="none"/>
            <a:tailEnd len="sm" w="sm" type="none"/>
          </a:ln>
        </p:spPr>
      </p:pic>
      <p:sp>
        <p:nvSpPr>
          <p:cNvPr id="140" name="Google Shape;140;p21"/>
          <p:cNvSpPr txBox="1"/>
          <p:nvPr/>
        </p:nvSpPr>
        <p:spPr>
          <a:xfrm>
            <a:off x="6875462" y="4827984"/>
            <a:ext cx="2160600" cy="2298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400"/>
              <a:buFont typeface="Palatino Linotype"/>
              <a:buNone/>
            </a:pPr>
            <a:r>
              <a:rPr b="0" i="0" lang="en" sz="1400" u="none">
                <a:solidFill>
                  <a:srgbClr val="000000"/>
                </a:solidFill>
                <a:latin typeface="Palatino Linotype"/>
                <a:ea typeface="Palatino Linotype"/>
                <a:cs typeface="Palatino Linotype"/>
                <a:sym typeface="Palatino Linotype"/>
              </a:rPr>
              <a:t>Pengelolaan airtanah (7)‏</a:t>
            </a:r>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1"/>
          <p:cNvPicPr preferRelativeResize="0"/>
          <p:nvPr/>
        </p:nvPicPr>
        <p:blipFill>
          <a:blip r:embed="rId4">
            <a:alphaModFix/>
          </a:blip>
          <a:stretch>
            <a:fillRect/>
          </a:stretch>
        </p:blipFill>
        <p:spPr>
          <a:xfrm>
            <a:off x="395275" y="1945659"/>
            <a:ext cx="5967219" cy="29692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b="0" l="0" r="0" t="0"/>
          <a:stretch/>
        </p:blipFill>
        <p:spPr>
          <a:xfrm>
            <a:off x="2050920" y="735750"/>
            <a:ext cx="4806540" cy="3558870"/>
          </a:xfrm>
          <a:prstGeom prst="rect">
            <a:avLst/>
          </a:prstGeom>
          <a:noFill/>
          <a:ln>
            <a:noFill/>
          </a:ln>
        </p:spPr>
      </p:pic>
      <p:sp>
        <p:nvSpPr>
          <p:cNvPr id="149" name="Google Shape;149;p22"/>
          <p:cNvSpPr/>
          <p:nvPr/>
        </p:nvSpPr>
        <p:spPr>
          <a:xfrm>
            <a:off x="7026120" y="1577610"/>
            <a:ext cx="1330559" cy="2685961"/>
          </a:xfrm>
          <a:custGeom>
            <a:rect b="b" l="l" r="r" t="t"/>
            <a:pathLst>
              <a:path extrusionOk="0" h="2262" w="832">
                <a:moveTo>
                  <a:pt x="0" y="1543"/>
                </a:moveTo>
                <a:lnTo>
                  <a:pt x="22" y="2262"/>
                </a:lnTo>
                <a:lnTo>
                  <a:pt x="832" y="654"/>
                </a:lnTo>
                <a:lnTo>
                  <a:pt x="832" y="0"/>
                </a:lnTo>
                <a:lnTo>
                  <a:pt x="0" y="1543"/>
                </a:lnTo>
                <a:close/>
              </a:path>
            </a:pathLst>
          </a:custGeom>
          <a:solidFill>
            <a:srgbClr val="FFFF99"/>
          </a:solidFill>
          <a:ln>
            <a:noFill/>
          </a:ln>
        </p:spPr>
      </p:sp>
      <p:sp>
        <p:nvSpPr>
          <p:cNvPr id="150" name="Google Shape;150;p22"/>
          <p:cNvSpPr/>
          <p:nvPr/>
        </p:nvSpPr>
        <p:spPr>
          <a:xfrm>
            <a:off x="2889360" y="3449250"/>
            <a:ext cx="4162200" cy="816600"/>
          </a:xfrm>
          <a:prstGeom prst="rect">
            <a:avLst/>
          </a:prstGeom>
          <a:solidFill>
            <a:srgbClr val="FFF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879640" y="1591920"/>
            <a:ext cx="5486400" cy="1950211"/>
          </a:xfrm>
          <a:custGeom>
            <a:rect b="b" l="l" r="r" t="t"/>
            <a:pathLst>
              <a:path extrusionOk="0" h="1638" w="3456">
                <a:moveTo>
                  <a:pt x="33" y="1531"/>
                </a:moveTo>
                <a:lnTo>
                  <a:pt x="2618" y="1531"/>
                </a:lnTo>
                <a:lnTo>
                  <a:pt x="3456" y="0"/>
                </a:lnTo>
                <a:lnTo>
                  <a:pt x="3456" y="102"/>
                </a:lnTo>
                <a:lnTo>
                  <a:pt x="3408" y="168"/>
                </a:lnTo>
                <a:lnTo>
                  <a:pt x="3396" y="228"/>
                </a:lnTo>
                <a:lnTo>
                  <a:pt x="3348" y="252"/>
                </a:lnTo>
                <a:lnTo>
                  <a:pt x="3300" y="306"/>
                </a:lnTo>
                <a:lnTo>
                  <a:pt x="3258" y="408"/>
                </a:lnTo>
                <a:lnTo>
                  <a:pt x="3210" y="582"/>
                </a:lnTo>
                <a:lnTo>
                  <a:pt x="3174" y="648"/>
                </a:lnTo>
                <a:lnTo>
                  <a:pt x="3132" y="702"/>
                </a:lnTo>
                <a:lnTo>
                  <a:pt x="3090" y="738"/>
                </a:lnTo>
                <a:lnTo>
                  <a:pt x="3060" y="798"/>
                </a:lnTo>
                <a:lnTo>
                  <a:pt x="3024" y="888"/>
                </a:lnTo>
                <a:lnTo>
                  <a:pt x="3000" y="960"/>
                </a:lnTo>
                <a:lnTo>
                  <a:pt x="2928" y="1008"/>
                </a:lnTo>
                <a:lnTo>
                  <a:pt x="2898" y="1086"/>
                </a:lnTo>
                <a:lnTo>
                  <a:pt x="2862" y="1158"/>
                </a:lnTo>
                <a:lnTo>
                  <a:pt x="2862" y="1212"/>
                </a:lnTo>
                <a:lnTo>
                  <a:pt x="2826" y="1266"/>
                </a:lnTo>
                <a:lnTo>
                  <a:pt x="2802" y="1314"/>
                </a:lnTo>
                <a:lnTo>
                  <a:pt x="2778" y="1356"/>
                </a:lnTo>
                <a:lnTo>
                  <a:pt x="2724" y="1440"/>
                </a:lnTo>
                <a:lnTo>
                  <a:pt x="2706" y="1518"/>
                </a:lnTo>
                <a:lnTo>
                  <a:pt x="2652" y="1584"/>
                </a:lnTo>
                <a:lnTo>
                  <a:pt x="2604" y="1614"/>
                </a:lnTo>
                <a:lnTo>
                  <a:pt x="2178" y="1614"/>
                </a:lnTo>
                <a:lnTo>
                  <a:pt x="2028" y="1584"/>
                </a:lnTo>
                <a:lnTo>
                  <a:pt x="1818" y="1638"/>
                </a:lnTo>
                <a:lnTo>
                  <a:pt x="1572" y="1632"/>
                </a:lnTo>
                <a:lnTo>
                  <a:pt x="1416" y="1584"/>
                </a:lnTo>
                <a:lnTo>
                  <a:pt x="1290" y="1584"/>
                </a:lnTo>
                <a:lnTo>
                  <a:pt x="1182" y="1584"/>
                </a:lnTo>
                <a:lnTo>
                  <a:pt x="1026" y="1590"/>
                </a:lnTo>
                <a:lnTo>
                  <a:pt x="936" y="1596"/>
                </a:lnTo>
                <a:lnTo>
                  <a:pt x="828" y="1626"/>
                </a:lnTo>
                <a:lnTo>
                  <a:pt x="756" y="1626"/>
                </a:lnTo>
                <a:lnTo>
                  <a:pt x="618" y="1626"/>
                </a:lnTo>
                <a:lnTo>
                  <a:pt x="510" y="1596"/>
                </a:lnTo>
                <a:lnTo>
                  <a:pt x="372" y="1596"/>
                </a:lnTo>
                <a:lnTo>
                  <a:pt x="288" y="1596"/>
                </a:lnTo>
                <a:lnTo>
                  <a:pt x="222" y="1596"/>
                </a:lnTo>
                <a:lnTo>
                  <a:pt x="162" y="1596"/>
                </a:lnTo>
                <a:lnTo>
                  <a:pt x="108" y="1602"/>
                </a:lnTo>
                <a:lnTo>
                  <a:pt x="60" y="1608"/>
                </a:lnTo>
                <a:lnTo>
                  <a:pt x="18" y="1638"/>
                </a:lnTo>
                <a:lnTo>
                  <a:pt x="0" y="1548"/>
                </a:lnTo>
              </a:path>
            </a:pathLst>
          </a:custGeom>
          <a:solidFill>
            <a:srgbClr val="CC6600"/>
          </a:solidFill>
          <a:ln>
            <a:noFill/>
          </a:ln>
        </p:spPr>
      </p:sp>
      <p:sp>
        <p:nvSpPr>
          <p:cNvPr id="152" name="Google Shape;152;p22"/>
          <p:cNvSpPr/>
          <p:nvPr/>
        </p:nvSpPr>
        <p:spPr>
          <a:xfrm>
            <a:off x="2889360" y="3592080"/>
            <a:ext cx="1409760" cy="15012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3" name="Google Shape;153;p22"/>
          <p:cNvSpPr/>
          <p:nvPr/>
        </p:nvSpPr>
        <p:spPr>
          <a:xfrm flipH="1">
            <a:off x="4222800" y="3785130"/>
            <a:ext cx="1409760" cy="14985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4" name="Google Shape;154;p22"/>
          <p:cNvSpPr/>
          <p:nvPr/>
        </p:nvSpPr>
        <p:spPr>
          <a:xfrm flipH="1">
            <a:off x="4876919" y="3631500"/>
            <a:ext cx="2117520" cy="11070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5" name="Google Shape;155;p22"/>
          <p:cNvSpPr/>
          <p:nvPr/>
        </p:nvSpPr>
        <p:spPr>
          <a:xfrm flipH="1">
            <a:off x="2879640" y="3927960"/>
            <a:ext cx="1409760" cy="14985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6" name="Google Shape;156;p22"/>
          <p:cNvSpPr/>
          <p:nvPr/>
        </p:nvSpPr>
        <p:spPr>
          <a:xfrm flipH="1">
            <a:off x="3656160" y="3995730"/>
            <a:ext cx="2117880" cy="11070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7" name="Google Shape;157;p22"/>
          <p:cNvSpPr/>
          <p:nvPr/>
        </p:nvSpPr>
        <p:spPr>
          <a:xfrm>
            <a:off x="5346720" y="3970620"/>
            <a:ext cx="1714320" cy="157410"/>
          </a:xfrm>
          <a:custGeom>
            <a:rect b="b" l="l" r="r" t="t"/>
            <a:pathLst>
              <a:path extrusionOk="0" h="126" w="888">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8" name="Google Shape;158;p22"/>
          <p:cNvSpPr/>
          <p:nvPr/>
        </p:nvSpPr>
        <p:spPr>
          <a:xfrm>
            <a:off x="2987640" y="4067280"/>
            <a:ext cx="1552338" cy="207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Aquifer 2-Confined</a:t>
            </a:r>
            <a:endParaRPr b="0" sz="1200" strike="noStrike">
              <a:solidFill>
                <a:srgbClr val="FFFFFF"/>
              </a:solidFill>
              <a:latin typeface="Arial"/>
              <a:ea typeface="Arial"/>
              <a:cs typeface="Arial"/>
              <a:sym typeface="Arial"/>
            </a:endParaRPr>
          </a:p>
        </p:txBody>
      </p:sp>
      <p:sp>
        <p:nvSpPr>
          <p:cNvPr id="159" name="Google Shape;159;p22"/>
          <p:cNvSpPr/>
          <p:nvPr/>
        </p:nvSpPr>
        <p:spPr>
          <a:xfrm>
            <a:off x="3871800" y="3846960"/>
            <a:ext cx="1645218" cy="207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Aquifer 1b-Confined</a:t>
            </a:r>
            <a:endParaRPr b="0" sz="1200" strike="noStrike">
              <a:solidFill>
                <a:srgbClr val="FFFFFF"/>
              </a:solidFill>
              <a:latin typeface="Arial"/>
              <a:ea typeface="Arial"/>
              <a:cs typeface="Arial"/>
              <a:sym typeface="Arial"/>
            </a:endParaRPr>
          </a:p>
        </p:txBody>
      </p:sp>
      <p:sp>
        <p:nvSpPr>
          <p:cNvPr id="160" name="Google Shape;160;p22"/>
          <p:cNvSpPr/>
          <p:nvPr/>
        </p:nvSpPr>
        <p:spPr>
          <a:xfrm>
            <a:off x="3586320" y="3452760"/>
            <a:ext cx="1815858" cy="207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Aquifer 1a-Unconfined</a:t>
            </a:r>
            <a:endParaRPr b="0" sz="1200" strike="noStrike">
              <a:solidFill>
                <a:srgbClr val="FFFFFF"/>
              </a:solidFill>
              <a:latin typeface="Arial"/>
              <a:ea typeface="Arial"/>
              <a:cs typeface="Arial"/>
              <a:sym typeface="Arial"/>
            </a:endParaRPr>
          </a:p>
        </p:txBody>
      </p:sp>
      <p:sp>
        <p:nvSpPr>
          <p:cNvPr id="161" name="Google Shape;161;p22"/>
          <p:cNvSpPr/>
          <p:nvPr/>
        </p:nvSpPr>
        <p:spPr>
          <a:xfrm>
            <a:off x="3005280" y="3684960"/>
            <a:ext cx="985338" cy="3442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Aquifer 1b-</a:t>
            </a:r>
            <a:endParaRPr b="0" sz="1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Confined</a:t>
            </a:r>
            <a:endParaRPr b="0" sz="1200" strike="noStrike">
              <a:solidFill>
                <a:srgbClr val="FFFFFF"/>
              </a:solidFill>
              <a:latin typeface="Arial"/>
              <a:ea typeface="Arial"/>
              <a:cs typeface="Arial"/>
              <a:sym typeface="Arial"/>
            </a:endParaRPr>
          </a:p>
        </p:txBody>
      </p:sp>
      <p:sp>
        <p:nvSpPr>
          <p:cNvPr id="162" name="Google Shape;162;p22"/>
          <p:cNvSpPr/>
          <p:nvPr/>
        </p:nvSpPr>
        <p:spPr>
          <a:xfrm>
            <a:off x="5538960" y="3725460"/>
            <a:ext cx="985338" cy="34425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Aquifer 1b-</a:t>
            </a:r>
            <a:endParaRPr b="0" sz="1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 sz="1200" strike="noStrike">
                <a:solidFill>
                  <a:srgbClr val="000000"/>
                </a:solidFill>
                <a:latin typeface="Arial"/>
                <a:ea typeface="Arial"/>
                <a:cs typeface="Arial"/>
                <a:sym typeface="Arial"/>
              </a:rPr>
              <a:t>Confined</a:t>
            </a:r>
            <a:endParaRPr b="0" sz="1200" strike="noStrike">
              <a:solidFill>
                <a:srgbClr val="FFFFFF"/>
              </a:solidFill>
              <a:latin typeface="Arial"/>
              <a:ea typeface="Arial"/>
              <a:cs typeface="Arial"/>
              <a:sym typeface="Arial"/>
            </a:endParaRPr>
          </a:p>
        </p:txBody>
      </p:sp>
      <p:sp>
        <p:nvSpPr>
          <p:cNvPr id="163" name="Google Shape;163;p22"/>
          <p:cNvSpPr/>
          <p:nvPr/>
        </p:nvSpPr>
        <p:spPr>
          <a:xfrm>
            <a:off x="1682640" y="3704130"/>
            <a:ext cx="1370156" cy="485730"/>
          </a:xfrm>
          <a:custGeom>
            <a:rect b="b" l="l" r="r" t="t"/>
            <a:pathLst>
              <a:path extrusionOk="0" h="1801" w="3808">
                <a:moveTo>
                  <a:pt x="0" y="258"/>
                </a:moveTo>
                <a:lnTo>
                  <a:pt x="2854" y="258"/>
                </a:lnTo>
                <a:lnTo>
                  <a:pt x="2854" y="0"/>
                </a:lnTo>
                <a:lnTo>
                  <a:pt x="3807" y="900"/>
                </a:lnTo>
                <a:lnTo>
                  <a:pt x="2854" y="1800"/>
                </a:lnTo>
                <a:lnTo>
                  <a:pt x="2854" y="1541"/>
                </a:lnTo>
                <a:lnTo>
                  <a:pt x="0" y="1541"/>
                </a:lnTo>
                <a:lnTo>
                  <a:pt x="0" y="258"/>
                </a:lnTo>
              </a:path>
            </a:pathLst>
          </a:custGeom>
          <a:solidFill>
            <a:srgbClr val="0000CC"/>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rPr b="0" lang="en" sz="1200" strike="noStrike">
                <a:solidFill>
                  <a:srgbClr val="FFFFFF"/>
                </a:solidFill>
                <a:latin typeface="Arial"/>
                <a:ea typeface="Arial"/>
                <a:cs typeface="Arial"/>
                <a:sym typeface="Arial"/>
              </a:rPr>
              <a:t>Groundwater</a:t>
            </a:r>
            <a:endParaRPr b="0" sz="1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200" strike="noStrike">
                <a:solidFill>
                  <a:srgbClr val="FFFFFF"/>
                </a:solidFill>
                <a:latin typeface="Arial"/>
                <a:ea typeface="Arial"/>
                <a:cs typeface="Arial"/>
                <a:sym typeface="Arial"/>
              </a:rPr>
              <a:t>inflow</a:t>
            </a:r>
            <a:endParaRPr b="0" sz="1200" strike="noStrike">
              <a:solidFill>
                <a:srgbClr val="FFFFFF"/>
              </a:solidFill>
              <a:latin typeface="Arial"/>
              <a:ea typeface="Arial"/>
              <a:cs typeface="Arial"/>
              <a:sym typeface="Arial"/>
            </a:endParaRPr>
          </a:p>
        </p:txBody>
      </p:sp>
      <p:sp>
        <p:nvSpPr>
          <p:cNvPr id="164" name="Google Shape;164;p22"/>
          <p:cNvSpPr/>
          <p:nvPr/>
        </p:nvSpPr>
        <p:spPr>
          <a:xfrm>
            <a:off x="2890800" y="3728970"/>
            <a:ext cx="4152959" cy="138240"/>
          </a:xfrm>
          <a:custGeom>
            <a:rect b="b" l="l" r="r" t="t"/>
            <a:pathLst>
              <a:path extrusionOk="0" h="116" w="2616">
                <a:moveTo>
                  <a:pt x="0" y="15"/>
                </a:moveTo>
                <a:lnTo>
                  <a:pt x="82" y="24"/>
                </a:lnTo>
                <a:lnTo>
                  <a:pt x="154" y="43"/>
                </a:lnTo>
                <a:lnTo>
                  <a:pt x="224" y="116"/>
                </a:lnTo>
                <a:cubicBezTo>
                  <a:pt x="358" y="67"/>
                  <a:pt x="303" y="24"/>
                  <a:pt x="432" y="24"/>
                </a:cubicBezTo>
                <a:lnTo>
                  <a:pt x="615" y="10"/>
                </a:lnTo>
                <a:lnTo>
                  <a:pt x="960" y="0"/>
                </a:lnTo>
                <a:lnTo>
                  <a:pt x="1311" y="0"/>
                </a:lnTo>
                <a:lnTo>
                  <a:pt x="1613" y="5"/>
                </a:lnTo>
                <a:lnTo>
                  <a:pt x="2117" y="5"/>
                </a:lnTo>
                <a:lnTo>
                  <a:pt x="2616" y="5"/>
                </a:lnTo>
              </a:path>
            </a:pathLst>
          </a:custGeom>
          <a:noFill/>
          <a:ln cap="flat" cmpd="sng" w="28425">
            <a:solidFill>
              <a:srgbClr val="0000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7043760" y="1918080"/>
            <a:ext cx="1303200" cy="1828712"/>
          </a:xfrm>
          <a:custGeom>
            <a:rect b="b" l="l" r="r" t="t"/>
            <a:pathLst>
              <a:path extrusionOk="0" h="1536" w="821">
                <a:moveTo>
                  <a:pt x="0" y="1536"/>
                </a:moveTo>
                <a:lnTo>
                  <a:pt x="202" y="1166"/>
                </a:lnTo>
                <a:lnTo>
                  <a:pt x="264" y="1041"/>
                </a:lnTo>
                <a:lnTo>
                  <a:pt x="317" y="840"/>
                </a:lnTo>
                <a:lnTo>
                  <a:pt x="375" y="691"/>
                </a:lnTo>
                <a:lnTo>
                  <a:pt x="490" y="580"/>
                </a:lnTo>
                <a:lnTo>
                  <a:pt x="557" y="499"/>
                </a:lnTo>
                <a:lnTo>
                  <a:pt x="821" y="0"/>
                </a:lnTo>
              </a:path>
            </a:pathLst>
          </a:custGeom>
          <a:noFill/>
          <a:ln cap="flat" cmpd="sng" w="28425">
            <a:solidFill>
              <a:srgbClr val="0000CC"/>
            </a:solidFill>
            <a:prstDash val="solid"/>
            <a:round/>
            <a:headEnd len="sm" w="sm" type="none"/>
            <a:tailEnd len="sm" w="sm" type="none"/>
          </a:ln>
        </p:spPr>
      </p:sp>
      <p:sp>
        <p:nvSpPr>
          <p:cNvPr id="166" name="Google Shape;166;p22"/>
          <p:cNvSpPr/>
          <p:nvPr/>
        </p:nvSpPr>
        <p:spPr>
          <a:xfrm>
            <a:off x="3228840" y="3325320"/>
            <a:ext cx="69900" cy="598800"/>
          </a:xfrm>
          <a:prstGeom prst="rect">
            <a:avLst/>
          </a:prstGeom>
          <a:solidFill>
            <a:srgbClr val="000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5781600" y="3436020"/>
            <a:ext cx="69900" cy="815700"/>
          </a:xfrm>
          <a:prstGeom prst="rect">
            <a:avLst/>
          </a:prstGeom>
          <a:solidFill>
            <a:srgbClr val="000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2859120" y="1762020"/>
            <a:ext cx="5492880" cy="2114639"/>
          </a:xfrm>
          <a:custGeom>
            <a:rect b="b" l="l" r="r" t="t"/>
            <a:pathLst>
              <a:path extrusionOk="0" h="1776" w="3460">
                <a:moveTo>
                  <a:pt x="0" y="1496"/>
                </a:moveTo>
                <a:lnTo>
                  <a:pt x="692" y="1496"/>
                </a:lnTo>
                <a:lnTo>
                  <a:pt x="1060" y="1504"/>
                </a:lnTo>
                <a:lnTo>
                  <a:pt x="1300" y="1528"/>
                </a:lnTo>
                <a:lnTo>
                  <a:pt x="1612" y="1560"/>
                </a:lnTo>
                <a:lnTo>
                  <a:pt x="1772" y="1600"/>
                </a:lnTo>
                <a:lnTo>
                  <a:pt x="1876" y="1776"/>
                </a:lnTo>
                <a:lnTo>
                  <a:pt x="1956" y="1616"/>
                </a:lnTo>
                <a:lnTo>
                  <a:pt x="2132" y="1528"/>
                </a:lnTo>
                <a:lnTo>
                  <a:pt x="2548" y="1504"/>
                </a:lnTo>
                <a:lnTo>
                  <a:pt x="2628" y="1480"/>
                </a:lnTo>
                <a:lnTo>
                  <a:pt x="3460" y="0"/>
                </a:lnTo>
              </a:path>
            </a:pathLst>
          </a:custGeom>
          <a:noFill/>
          <a:ln cap="flat" cmpd="sng" w="28425">
            <a:solidFill>
              <a:srgbClr val="FF0000"/>
            </a:solidFill>
            <a:prstDash val="solid"/>
            <a:round/>
            <a:headEnd len="sm" w="sm" type="none"/>
            <a:tailEnd len="sm" w="sm" type="none"/>
          </a:ln>
        </p:spPr>
      </p:sp>
      <p:sp>
        <p:nvSpPr>
          <p:cNvPr id="169" name="Google Shape;169;p22"/>
          <p:cNvSpPr/>
          <p:nvPr/>
        </p:nvSpPr>
        <p:spPr>
          <a:xfrm>
            <a:off x="7081920" y="2114640"/>
            <a:ext cx="1282680" cy="1838159"/>
          </a:xfrm>
          <a:custGeom>
            <a:rect b="b" l="l" r="r" t="t"/>
            <a:pathLst>
              <a:path extrusionOk="0" h="1544" w="808">
                <a:moveTo>
                  <a:pt x="0" y="1544"/>
                </a:moveTo>
                <a:lnTo>
                  <a:pt x="152" y="1144"/>
                </a:lnTo>
                <a:lnTo>
                  <a:pt x="288" y="976"/>
                </a:lnTo>
                <a:lnTo>
                  <a:pt x="344" y="848"/>
                </a:lnTo>
                <a:lnTo>
                  <a:pt x="360" y="728"/>
                </a:lnTo>
                <a:lnTo>
                  <a:pt x="408" y="624"/>
                </a:lnTo>
                <a:lnTo>
                  <a:pt x="456" y="552"/>
                </a:lnTo>
                <a:lnTo>
                  <a:pt x="544" y="464"/>
                </a:lnTo>
                <a:lnTo>
                  <a:pt x="608" y="384"/>
                </a:lnTo>
                <a:lnTo>
                  <a:pt x="624" y="312"/>
                </a:lnTo>
                <a:lnTo>
                  <a:pt x="712" y="240"/>
                </a:lnTo>
                <a:lnTo>
                  <a:pt x="776" y="96"/>
                </a:lnTo>
                <a:lnTo>
                  <a:pt x="808" y="0"/>
                </a:lnTo>
                <a:lnTo>
                  <a:pt x="808" y="160"/>
                </a:lnTo>
                <a:lnTo>
                  <a:pt x="712" y="288"/>
                </a:lnTo>
                <a:lnTo>
                  <a:pt x="632" y="344"/>
                </a:lnTo>
                <a:lnTo>
                  <a:pt x="584" y="496"/>
                </a:lnTo>
                <a:lnTo>
                  <a:pt x="448" y="584"/>
                </a:lnTo>
                <a:lnTo>
                  <a:pt x="424" y="736"/>
                </a:lnTo>
                <a:lnTo>
                  <a:pt x="360" y="880"/>
                </a:lnTo>
                <a:lnTo>
                  <a:pt x="360" y="1000"/>
                </a:lnTo>
                <a:lnTo>
                  <a:pt x="280" y="1056"/>
                </a:lnTo>
                <a:lnTo>
                  <a:pt x="224" y="1160"/>
                </a:lnTo>
                <a:lnTo>
                  <a:pt x="160" y="1264"/>
                </a:lnTo>
                <a:lnTo>
                  <a:pt x="144" y="1376"/>
                </a:lnTo>
                <a:lnTo>
                  <a:pt x="72" y="1496"/>
                </a:lnTo>
                <a:lnTo>
                  <a:pt x="0" y="1544"/>
                </a:lnTo>
                <a:close/>
              </a:path>
            </a:pathLst>
          </a:custGeom>
          <a:solidFill>
            <a:srgbClr val="33CC33"/>
          </a:solidFill>
          <a:ln>
            <a:noFill/>
          </a:ln>
        </p:spPr>
      </p:sp>
      <p:sp>
        <p:nvSpPr>
          <p:cNvPr id="170" name="Google Shape;170;p22"/>
          <p:cNvSpPr/>
          <p:nvPr/>
        </p:nvSpPr>
        <p:spPr>
          <a:xfrm>
            <a:off x="392040" y="3541050"/>
            <a:ext cx="2238138" cy="2303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400" strike="noStrike">
                <a:solidFill>
                  <a:srgbClr val="0000CC"/>
                </a:solidFill>
                <a:latin typeface="Arial"/>
                <a:ea typeface="Arial"/>
                <a:cs typeface="Arial"/>
                <a:sym typeface="Arial"/>
              </a:rPr>
              <a:t>GwL Unconfined aquifer</a:t>
            </a:r>
            <a:endParaRPr b="0" sz="1400" strike="noStrike">
              <a:solidFill>
                <a:srgbClr val="FFFFFF"/>
              </a:solidFill>
              <a:latin typeface="Arial"/>
              <a:ea typeface="Arial"/>
              <a:cs typeface="Arial"/>
              <a:sym typeface="Arial"/>
            </a:endParaRPr>
          </a:p>
        </p:txBody>
      </p:sp>
      <p:sp>
        <p:nvSpPr>
          <p:cNvPr id="171" name="Google Shape;171;p22"/>
          <p:cNvSpPr/>
          <p:nvPr/>
        </p:nvSpPr>
        <p:spPr>
          <a:xfrm>
            <a:off x="598320" y="3379050"/>
            <a:ext cx="2030778" cy="2303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 sz="1400" strike="noStrike">
                <a:solidFill>
                  <a:srgbClr val="0000CC"/>
                </a:solidFill>
                <a:latin typeface="Arial"/>
                <a:ea typeface="Arial"/>
                <a:cs typeface="Arial"/>
                <a:sym typeface="Arial"/>
              </a:rPr>
              <a:t>GwL Confined aquifer</a:t>
            </a:r>
            <a:endParaRPr b="0" sz="1400" strike="noStrike">
              <a:solidFill>
                <a:srgbClr val="FFFFFF"/>
              </a:solidFill>
              <a:latin typeface="Arial"/>
              <a:ea typeface="Arial"/>
              <a:cs typeface="Arial"/>
              <a:sym typeface="Arial"/>
            </a:endParaRPr>
          </a:p>
        </p:txBody>
      </p:sp>
      <p:sp>
        <p:nvSpPr>
          <p:cNvPr id="172" name="Google Shape;172;p22"/>
          <p:cNvSpPr/>
          <p:nvPr/>
        </p:nvSpPr>
        <p:spPr>
          <a:xfrm>
            <a:off x="3000240" y="3165750"/>
            <a:ext cx="700200" cy="257310"/>
          </a:xfrm>
          <a:custGeom>
            <a:rect b="b" l="l" r="r" t="t"/>
            <a:pathLst>
              <a:path extrusionOk="0" h="216" w="441">
                <a:moveTo>
                  <a:pt x="0" y="197"/>
                </a:moveTo>
                <a:lnTo>
                  <a:pt x="52" y="106"/>
                </a:lnTo>
                <a:lnTo>
                  <a:pt x="124" y="43"/>
                </a:lnTo>
                <a:lnTo>
                  <a:pt x="249" y="0"/>
                </a:lnTo>
                <a:lnTo>
                  <a:pt x="374" y="0"/>
                </a:lnTo>
                <a:lnTo>
                  <a:pt x="422" y="10"/>
                </a:lnTo>
                <a:lnTo>
                  <a:pt x="441" y="58"/>
                </a:lnTo>
                <a:lnTo>
                  <a:pt x="441" y="125"/>
                </a:lnTo>
                <a:lnTo>
                  <a:pt x="379" y="216"/>
                </a:lnTo>
              </a:path>
            </a:pathLst>
          </a:custGeom>
          <a:noFill/>
          <a:ln cap="flat" cmpd="sng" w="19075">
            <a:solidFill>
              <a:srgbClr val="0000CC"/>
            </a:solidFill>
            <a:prstDash val="dashDot"/>
            <a:round/>
            <a:headEnd len="sm" w="sm" type="none"/>
            <a:tailEnd len="sm" w="sm" type="none"/>
          </a:ln>
        </p:spPr>
      </p:sp>
      <p:sp>
        <p:nvSpPr>
          <p:cNvPr id="173" name="Google Shape;173;p22"/>
          <p:cNvSpPr/>
          <p:nvPr/>
        </p:nvSpPr>
        <p:spPr>
          <a:xfrm>
            <a:off x="5467320" y="3143340"/>
            <a:ext cx="882720" cy="257040"/>
          </a:xfrm>
          <a:custGeom>
            <a:rect b="b" l="l" r="r" t="t"/>
            <a:pathLst>
              <a:path extrusionOk="0" h="216" w="441">
                <a:moveTo>
                  <a:pt x="0" y="197"/>
                </a:moveTo>
                <a:lnTo>
                  <a:pt x="52" y="106"/>
                </a:lnTo>
                <a:lnTo>
                  <a:pt x="124" y="43"/>
                </a:lnTo>
                <a:lnTo>
                  <a:pt x="249" y="0"/>
                </a:lnTo>
                <a:lnTo>
                  <a:pt x="374" y="0"/>
                </a:lnTo>
                <a:lnTo>
                  <a:pt x="422" y="10"/>
                </a:lnTo>
                <a:lnTo>
                  <a:pt x="441" y="58"/>
                </a:lnTo>
                <a:lnTo>
                  <a:pt x="441" y="125"/>
                </a:lnTo>
                <a:lnTo>
                  <a:pt x="379" y="216"/>
                </a:lnTo>
              </a:path>
            </a:pathLst>
          </a:custGeom>
          <a:noFill/>
          <a:ln cap="flat" cmpd="sng" w="19075">
            <a:solidFill>
              <a:srgbClr val="FF0000"/>
            </a:solidFill>
            <a:prstDash val="dashDot"/>
            <a:round/>
            <a:headEnd len="sm" w="sm" type="none"/>
            <a:tailEnd len="sm" w="sm" type="none"/>
          </a:ln>
        </p:spPr>
      </p:sp>
      <p:sp>
        <p:nvSpPr>
          <p:cNvPr id="174" name="Google Shape;174;p22"/>
          <p:cNvSpPr/>
          <p:nvPr/>
        </p:nvSpPr>
        <p:spPr>
          <a:xfrm>
            <a:off x="3616200" y="4514940"/>
            <a:ext cx="4338360" cy="23031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 sz="1400" strike="noStrike">
                <a:solidFill>
                  <a:srgbClr val="000000"/>
                </a:solidFill>
                <a:latin typeface="Arial"/>
                <a:ea typeface="Arial"/>
                <a:cs typeface="Arial"/>
                <a:sym typeface="Arial"/>
              </a:rPr>
              <a:t>Modified from Colorado Division of Water Resources</a:t>
            </a:r>
            <a:endParaRPr b="0" sz="1400" strike="noStrike">
              <a:solidFill>
                <a:srgbClr val="FFFFFF"/>
              </a:solidFill>
              <a:latin typeface="Arial"/>
              <a:ea typeface="Arial"/>
              <a:cs typeface="Arial"/>
              <a:sym typeface="Arial"/>
            </a:endParaRPr>
          </a:p>
        </p:txBody>
      </p:sp>
      <p:sp>
        <p:nvSpPr>
          <p:cNvPr id="175" name="Google Shape;175;p22"/>
          <p:cNvSpPr/>
          <p:nvPr/>
        </p:nvSpPr>
        <p:spPr>
          <a:xfrm>
            <a:off x="7253280" y="3903930"/>
            <a:ext cx="1370156" cy="486000"/>
          </a:xfrm>
          <a:custGeom>
            <a:rect b="b" l="l" r="r" t="t"/>
            <a:pathLst>
              <a:path extrusionOk="0" h="1801" w="3808">
                <a:moveTo>
                  <a:pt x="0" y="258"/>
                </a:moveTo>
                <a:lnTo>
                  <a:pt x="2854" y="258"/>
                </a:lnTo>
                <a:lnTo>
                  <a:pt x="2854" y="0"/>
                </a:lnTo>
                <a:lnTo>
                  <a:pt x="3807" y="900"/>
                </a:lnTo>
                <a:lnTo>
                  <a:pt x="2854" y="1800"/>
                </a:lnTo>
                <a:lnTo>
                  <a:pt x="2854" y="1542"/>
                </a:lnTo>
                <a:lnTo>
                  <a:pt x="0" y="1542"/>
                </a:lnTo>
                <a:lnTo>
                  <a:pt x="0" y="258"/>
                </a:lnTo>
              </a:path>
            </a:pathLst>
          </a:custGeom>
          <a:solidFill>
            <a:srgbClr val="0000CC"/>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rPr b="0" lang="en" sz="1200" strike="noStrike">
                <a:solidFill>
                  <a:srgbClr val="FFFFFF"/>
                </a:solidFill>
                <a:latin typeface="Arial"/>
                <a:ea typeface="Arial"/>
                <a:cs typeface="Arial"/>
                <a:sym typeface="Arial"/>
              </a:rPr>
              <a:t>Groundwater</a:t>
            </a:r>
            <a:endParaRPr b="0" sz="1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lang="en" sz="1200" strike="noStrike">
                <a:solidFill>
                  <a:srgbClr val="FFFFFF"/>
                </a:solidFill>
                <a:latin typeface="Arial"/>
                <a:ea typeface="Arial"/>
                <a:cs typeface="Arial"/>
                <a:sym typeface="Arial"/>
              </a:rPr>
              <a:t>outflow</a:t>
            </a:r>
            <a:endParaRPr b="0" sz="1200"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