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77" r:id="rId3"/>
    <p:sldId id="279" r:id="rId4"/>
    <p:sldId id="282" r:id="rId5"/>
    <p:sldId id="257" r:id="rId6"/>
    <p:sldId id="296" r:id="rId7"/>
    <p:sldId id="312" r:id="rId8"/>
    <p:sldId id="313" r:id="rId9"/>
    <p:sldId id="300" r:id="rId10"/>
    <p:sldId id="315" r:id="rId11"/>
    <p:sldId id="321" r:id="rId12"/>
    <p:sldId id="316" r:id="rId13"/>
    <p:sldId id="320" r:id="rId14"/>
    <p:sldId id="319" r:id="rId15"/>
    <p:sldId id="317" r:id="rId16"/>
    <p:sldId id="322" r:id="rId17"/>
    <p:sldId id="318" r:id="rId18"/>
    <p:sldId id="323" r:id="rId19"/>
    <p:sldId id="324" r:id="rId20"/>
    <p:sldId id="325" r:id="rId21"/>
    <p:sldId id="326" r:id="rId22"/>
    <p:sldId id="327" r:id="rId23"/>
    <p:sldId id="328" r:id="rId24"/>
    <p:sldId id="301" r:id="rId25"/>
    <p:sldId id="264" r:id="rId26"/>
    <p:sldId id="281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97BED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27242-7A60-4CAF-8941-5C796C15B2C1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8D6F6-B94A-4BAF-8E62-6EDB3C368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8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5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8D6F6-B94A-4BAF-8E62-6EDB3C368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0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333" y="1306519"/>
            <a:ext cx="11387667" cy="927927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333" y="2479730"/>
            <a:ext cx="11387667" cy="520240"/>
          </a:xfrm>
          <a:ln w="44450" cap="rnd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7" y="3183383"/>
            <a:ext cx="3029930" cy="3033713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/>
          <p:cNvSpPr txBox="1"/>
          <p:nvPr userDrawn="1"/>
        </p:nvSpPr>
        <p:spPr>
          <a:xfrm>
            <a:off x="3434244" y="4123690"/>
            <a:ext cx="6306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 dirty="0" smtClean="0">
                <a:solidFill>
                  <a:schemeClr val="bg1"/>
                </a:solidFill>
              </a:rPr>
              <a:t>Mario Simaremare, </a:t>
            </a:r>
            <a:r>
              <a:rPr lang="en-US" sz="3200" b="0" dirty="0" err="1" smtClean="0">
                <a:solidFill>
                  <a:schemeClr val="bg1"/>
                </a:solidFill>
              </a:rPr>
              <a:t>S.Kom</a:t>
            </a:r>
            <a:r>
              <a:rPr lang="en-US" sz="3200" b="0" dirty="0" smtClean="0">
                <a:solidFill>
                  <a:schemeClr val="bg1"/>
                </a:solidFill>
              </a:rPr>
              <a:t>., M.Sc.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995049" y="4655427"/>
            <a:ext cx="576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Program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Studi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Sarjana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Informasi</a:t>
            </a:r>
            <a:endParaRPr lang="en-US" sz="2400" b="0" baseline="0" dirty="0" smtClean="0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Institut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0" baseline="0" dirty="0" err="1" smtClean="0">
                <a:solidFill>
                  <a:schemeClr val="bg1">
                    <a:lumMod val="85000"/>
                  </a:schemeClr>
                </a:solidFill>
              </a:rPr>
              <a:t>Teknologi</a:t>
            </a:r>
            <a:r>
              <a:rPr lang="en-US" sz="2400" b="0" baseline="0" dirty="0" smtClean="0">
                <a:solidFill>
                  <a:schemeClr val="bg1">
                    <a:lumMod val="85000"/>
                  </a:schemeClr>
                </a:solidFill>
              </a:rPr>
              <a:t> Del</a:t>
            </a:r>
            <a:endParaRPr lang="en-US" sz="2400" b="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813" y="4088159"/>
            <a:ext cx="1395987" cy="15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97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57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12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1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5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95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18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1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28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1269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8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7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48400"/>
            <a:ext cx="12192000" cy="609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49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819276" y="2524265"/>
            <a:ext cx="28574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0" dirty="0" smtClean="0">
                <a:solidFill>
                  <a:schemeClr val="bg1"/>
                </a:solidFill>
              </a:rPr>
              <a:t>Thank</a:t>
            </a:r>
            <a:br>
              <a:rPr lang="en-US" sz="6000" b="0" dirty="0" smtClean="0">
                <a:solidFill>
                  <a:schemeClr val="bg1"/>
                </a:solidFill>
              </a:rPr>
            </a:br>
            <a:r>
              <a:rPr lang="en-US" sz="6000" b="0" dirty="0" smtClean="0">
                <a:solidFill>
                  <a:schemeClr val="bg1"/>
                </a:solidFill>
              </a:rPr>
              <a:t>you</a:t>
            </a:r>
            <a:endParaRPr lang="en-US" sz="6000" b="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66" y="2741515"/>
            <a:ext cx="1395987" cy="1502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68" y="908136"/>
            <a:ext cx="5416464" cy="5416464"/>
          </a:xfrm>
          <a:prstGeom prst="rect">
            <a:avLst/>
          </a:prstGeom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0500" y="6356350"/>
            <a:ext cx="10033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43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432049"/>
            <a:ext cx="12192000" cy="16335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" y="5991783"/>
            <a:ext cx="760480" cy="8185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59" y="177059"/>
            <a:ext cx="6503882" cy="650388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58127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7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71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2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81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785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0500" y="6356350"/>
            <a:ext cx="1003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BFDFCA-CC14-49D8-9F95-F40523FD5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4" r:id="rId4"/>
    <p:sldLayoutId id="2147483665" r:id="rId5"/>
    <p:sldLayoutId id="2147483662" r:id="rId6"/>
    <p:sldLayoutId id="2147483661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Accepting User Input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Web Programming and Testing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68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Interactions could be categorized as:</a:t>
            </a:r>
          </a:p>
          <a:p>
            <a:pPr lvl="1"/>
            <a:r>
              <a:rPr lang="en-US" dirty="0" smtClean="0"/>
              <a:t>Reading or retrieving interaction.</a:t>
            </a:r>
          </a:p>
          <a:p>
            <a:pPr lvl="2"/>
            <a:r>
              <a:rPr lang="en-US" dirty="0" smtClean="0"/>
              <a:t>Reading must not affect the resource states (idempotent).</a:t>
            </a:r>
          </a:p>
          <a:p>
            <a:pPr lvl="2"/>
            <a:r>
              <a:rPr lang="en-US" dirty="0" smtClean="0"/>
              <a:t>When the web apps users are asking for a resource.</a:t>
            </a:r>
          </a:p>
          <a:p>
            <a:pPr lvl="2"/>
            <a:r>
              <a:rPr lang="en-US" dirty="0" smtClean="0"/>
              <a:t>In this case, </a:t>
            </a:r>
            <a:r>
              <a:rPr lang="en-US" dirty="0" smtClean="0">
                <a:latin typeface="Consolas" panose="020B0609020204030204" pitchFamily="49" charset="0"/>
              </a:rPr>
              <a:t>GET</a:t>
            </a:r>
            <a:r>
              <a:rPr lang="en-US" dirty="0" smtClean="0"/>
              <a:t> method is used.</a:t>
            </a:r>
          </a:p>
          <a:p>
            <a:pPr lvl="1"/>
            <a:r>
              <a:rPr lang="en-US" dirty="0" smtClean="0"/>
              <a:t>Writing interaction.</a:t>
            </a:r>
          </a:p>
          <a:p>
            <a:pPr lvl="2"/>
            <a:r>
              <a:rPr lang="en-US" dirty="0" smtClean="0"/>
              <a:t>When the web apps users are keen to create, modify, </a:t>
            </a:r>
            <a:br>
              <a:rPr lang="en-US" dirty="0" smtClean="0"/>
            </a:br>
            <a:r>
              <a:rPr lang="en-US" dirty="0" smtClean="0"/>
              <a:t>or remove a resource.</a:t>
            </a:r>
          </a:p>
          <a:p>
            <a:pPr lvl="2"/>
            <a:r>
              <a:rPr lang="en-US" dirty="0" smtClean="0"/>
              <a:t>In this case, </a:t>
            </a:r>
            <a:r>
              <a:rPr lang="en-US" dirty="0" smtClean="0">
                <a:latin typeface="Consolas" panose="020B0609020204030204" pitchFamily="49" charset="0"/>
              </a:rPr>
              <a:t>POST</a:t>
            </a:r>
            <a:r>
              <a:rPr lang="en-US" dirty="0" smtClean="0"/>
              <a:t> method is used.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GET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</a:rPr>
              <a:t>POST</a:t>
            </a:r>
            <a:r>
              <a:rPr lang="en-US" dirty="0" smtClean="0"/>
              <a:t> Methods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5199654"/>
            <a:ext cx="8877943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Why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PUT</a:t>
            </a:r>
            <a:r>
              <a:rPr lang="en-US" sz="2800" b="1" dirty="0" smtClean="0">
                <a:solidFill>
                  <a:schemeClr val="bg1"/>
                </a:solidFill>
              </a:rPr>
              <a:t>,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PATCH</a:t>
            </a:r>
            <a:r>
              <a:rPr lang="en-US" sz="2800" b="1" dirty="0" smtClean="0">
                <a:solidFill>
                  <a:schemeClr val="bg1"/>
                </a:solidFill>
              </a:rPr>
              <a:t>, and </a:t>
            </a:r>
            <a:r>
              <a:rPr lang="en-US" sz="28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800" b="1" dirty="0" smtClean="0">
                <a:solidFill>
                  <a:schemeClr val="bg1"/>
                </a:solidFill>
              </a:rPr>
              <a:t> methods are not used?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2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Retrieving with the </a:t>
            </a:r>
            <a:r>
              <a:rPr lang="en-US" dirty="0" smtClean="0">
                <a:latin typeface="Consolas" panose="020B0609020204030204" pitchFamily="49" charset="0"/>
              </a:rPr>
              <a:t>GET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method is aimed to be used for reading a resource.</a:t>
            </a:r>
          </a:p>
          <a:p>
            <a:pPr lvl="1"/>
            <a:r>
              <a:rPr lang="en-US" dirty="0" smtClean="0"/>
              <a:t>Since resource retrieval has to be </a:t>
            </a:r>
            <a:r>
              <a:rPr lang="en-US" b="1" dirty="0" smtClean="0"/>
              <a:t>idempotent</a:t>
            </a:r>
            <a:r>
              <a:rPr lang="en-US" dirty="0" smtClean="0"/>
              <a:t>, hence it is qualified </a:t>
            </a:r>
            <a:br>
              <a:rPr lang="en-US" dirty="0" smtClean="0"/>
            </a:br>
            <a:r>
              <a:rPr lang="en-US" dirty="0" smtClean="0"/>
              <a:t>to be shareable.</a:t>
            </a:r>
          </a:p>
          <a:p>
            <a:pPr lvl="1"/>
            <a:r>
              <a:rPr lang="en-US" dirty="0" smtClean="0"/>
              <a:t>Since it is qualified to be </a:t>
            </a:r>
            <a:r>
              <a:rPr lang="en-US" dirty="0"/>
              <a:t>shareable</a:t>
            </a:r>
            <a:r>
              <a:rPr lang="en-US" dirty="0" smtClean="0"/>
              <a:t>, browsers tend to display</a:t>
            </a:r>
            <a:br>
              <a:rPr lang="en-US" dirty="0" smtClean="0"/>
            </a:br>
            <a:r>
              <a:rPr lang="en-US" dirty="0" smtClean="0"/>
              <a:t>GET request at the address bar.</a:t>
            </a:r>
          </a:p>
          <a:p>
            <a:pPr lvl="1"/>
            <a:endParaRPr lang="en-US" dirty="0"/>
          </a:p>
          <a:p>
            <a:r>
              <a:rPr lang="en-US" dirty="0" smtClean="0"/>
              <a:t>Parameters attached to an HTTP request with </a:t>
            </a:r>
            <a:br>
              <a:rPr lang="en-US" dirty="0" smtClean="0"/>
            </a:br>
            <a:r>
              <a:rPr lang="en-US" dirty="0" smtClean="0"/>
              <a:t>GET method are written as in the URL query.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GET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83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HTTP Request with </a:t>
            </a:r>
            <a:r>
              <a:rPr lang="en-US" dirty="0" smtClean="0">
                <a:latin typeface="Consolas" panose="020B0609020204030204" pitchFamily="49" charset="0"/>
              </a:rPr>
              <a:t>GET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6445" y="3198168"/>
            <a:ext cx="11739111" cy="461665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http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://example.com/get.php?param1=tra&amp;param2=lala&amp;param3=parampampam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52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44847"/>
            <a:ext cx="10515600" cy="3832115"/>
          </a:xfrm>
        </p:spPr>
        <p:txBody>
          <a:bodyPr>
            <a:noAutofit/>
          </a:bodyPr>
          <a:lstStyle/>
          <a:p>
            <a:r>
              <a:rPr lang="en-US" dirty="0" smtClean="0"/>
              <a:t>The URL consists of:</a:t>
            </a:r>
          </a:p>
          <a:p>
            <a:pPr lvl="1"/>
            <a:r>
              <a:rPr lang="en-US" dirty="0" smtClean="0"/>
              <a:t>Protocol scheme: </a:t>
            </a:r>
            <a:r>
              <a:rPr lang="en-US" dirty="0" smtClean="0">
                <a:latin typeface="Consolas" panose="020B0609020204030204" pitchFamily="49" charset="0"/>
              </a:rPr>
              <a:t>http</a:t>
            </a:r>
          </a:p>
          <a:p>
            <a:pPr lvl="1"/>
            <a:r>
              <a:rPr lang="en-US" dirty="0" smtClean="0"/>
              <a:t>Domain name: </a:t>
            </a:r>
            <a:r>
              <a:rPr lang="en-US" dirty="0" smtClean="0">
                <a:latin typeface="Consolas" panose="020B0609020204030204" pitchFamily="49" charset="0"/>
              </a:rPr>
              <a:t>example.com</a:t>
            </a:r>
          </a:p>
          <a:p>
            <a:pPr lvl="1"/>
            <a:r>
              <a:rPr lang="en-US" dirty="0" smtClean="0"/>
              <a:t>Port: 80 (implicit)</a:t>
            </a:r>
          </a:p>
          <a:p>
            <a:pPr lvl="1"/>
            <a:r>
              <a:rPr lang="en-US" dirty="0" smtClean="0"/>
              <a:t>Path: 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</a:rPr>
              <a:t>get.php</a:t>
            </a:r>
            <a:endParaRPr lang="en-US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Q</a:t>
            </a:r>
            <a:r>
              <a:rPr lang="en-US" dirty="0" smtClean="0"/>
              <a:t>uery</a:t>
            </a:r>
            <a:r>
              <a:rPr lang="en-US" dirty="0"/>
              <a:t>: </a:t>
            </a:r>
            <a:r>
              <a:rPr lang="en-US" dirty="0" smtClean="0">
                <a:latin typeface="Consolas" panose="020B0609020204030204" pitchFamily="49" charset="0"/>
              </a:rPr>
              <a:t>param1=tra&amp;param2=lala&amp;param3=</a:t>
            </a:r>
            <a:r>
              <a:rPr lang="en-US" dirty="0" err="1" smtClean="0">
                <a:latin typeface="Consolas" panose="020B0609020204030204" pitchFamily="49" charset="0"/>
              </a:rPr>
              <a:t>parampampam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parameter named </a:t>
            </a:r>
            <a:r>
              <a:rPr lang="en-US" dirty="0" smtClean="0">
                <a:latin typeface="Consolas" panose="020B0609020204030204" pitchFamily="49" charset="0"/>
              </a:rPr>
              <a:t>param1</a:t>
            </a:r>
            <a:r>
              <a:rPr lang="en-US" dirty="0" smtClean="0"/>
              <a:t> with value </a:t>
            </a:r>
            <a:r>
              <a:rPr lang="en-US" dirty="0" err="1" smtClean="0">
                <a:latin typeface="Consolas" panose="020B0609020204030204" pitchFamily="49" charset="0"/>
              </a:rPr>
              <a:t>tra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parameter </a:t>
            </a:r>
            <a:r>
              <a:rPr lang="en-US" dirty="0"/>
              <a:t>named </a:t>
            </a:r>
            <a:r>
              <a:rPr lang="en-US" dirty="0" smtClean="0">
                <a:latin typeface="Consolas" panose="020B0609020204030204" pitchFamily="49" charset="0"/>
              </a:rPr>
              <a:t>param2</a:t>
            </a:r>
            <a:r>
              <a:rPr lang="en-US" dirty="0" smtClean="0"/>
              <a:t> </a:t>
            </a:r>
            <a:r>
              <a:rPr lang="en-US" dirty="0"/>
              <a:t>with value </a:t>
            </a:r>
            <a:r>
              <a:rPr lang="en-US" dirty="0" err="1" smtClean="0">
                <a:latin typeface="Consolas" panose="020B0609020204030204" pitchFamily="49" charset="0"/>
              </a:rPr>
              <a:t>lala</a:t>
            </a:r>
            <a:r>
              <a:rPr lang="en-US" dirty="0" smtClean="0"/>
              <a:t>.</a:t>
            </a:r>
            <a:endParaRPr lang="en-US" dirty="0"/>
          </a:p>
          <a:p>
            <a:pPr lvl="2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parameter </a:t>
            </a:r>
            <a:r>
              <a:rPr lang="en-US" dirty="0"/>
              <a:t>named </a:t>
            </a:r>
            <a:r>
              <a:rPr lang="en-US" dirty="0" smtClean="0">
                <a:latin typeface="Consolas" panose="020B0609020204030204" pitchFamily="49" charset="0"/>
              </a:rPr>
              <a:t>param3</a:t>
            </a:r>
            <a:r>
              <a:rPr lang="en-US" dirty="0" smtClean="0"/>
              <a:t> with </a:t>
            </a:r>
            <a:r>
              <a:rPr lang="en-US" dirty="0"/>
              <a:t>value </a:t>
            </a:r>
            <a:r>
              <a:rPr lang="en-US" dirty="0" err="1" smtClean="0">
                <a:latin typeface="Consolas" panose="020B0609020204030204" pitchFamily="49" charset="0"/>
              </a:rPr>
              <a:t>parampampam</a:t>
            </a:r>
            <a:r>
              <a:rPr lang="en-US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GET</a:t>
            </a:r>
            <a:r>
              <a:rPr lang="en-US" dirty="0" smtClean="0"/>
              <a:t> Request Distilled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840816"/>
            <a:ext cx="9777035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http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://example.com/get.php?param1=tra&amp;param2=lala&amp;param3=parampampam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82677" y="3595676"/>
            <a:ext cx="4450257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http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://example.com:88/</a:t>
            </a:r>
            <a:r>
              <a:rPr lang="en-US" sz="20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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 explicit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826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344847"/>
            <a:ext cx="10515600" cy="3832115"/>
          </a:xfrm>
        </p:spPr>
        <p:txBody>
          <a:bodyPr>
            <a:noAutofit/>
          </a:bodyPr>
          <a:lstStyle/>
          <a:p>
            <a:r>
              <a:rPr lang="en-US" dirty="0" smtClean="0"/>
              <a:t>Let’s focus on the query part.</a:t>
            </a:r>
          </a:p>
          <a:p>
            <a:pPr lvl="1"/>
            <a:r>
              <a:rPr lang="en-US" sz="2000" dirty="0" smtClean="0"/>
              <a:t>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</a:t>
            </a:r>
            <a:r>
              <a:rPr lang="en-US" sz="2000" dirty="0"/>
              <a:t>parameter named </a:t>
            </a:r>
            <a:r>
              <a:rPr lang="en-US" sz="2000" dirty="0">
                <a:latin typeface="Consolas" panose="020B0609020204030204" pitchFamily="49" charset="0"/>
              </a:rPr>
              <a:t>param1</a:t>
            </a:r>
            <a:r>
              <a:rPr lang="en-US" sz="2000" dirty="0"/>
              <a:t> with value </a:t>
            </a:r>
            <a:r>
              <a:rPr lang="en-US" sz="2000" dirty="0" err="1">
                <a:latin typeface="Consolas" panose="020B0609020204030204" pitchFamily="49" charset="0"/>
              </a:rPr>
              <a:t>tra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parameter named </a:t>
            </a:r>
            <a:r>
              <a:rPr lang="en-US" sz="2000" dirty="0">
                <a:latin typeface="Consolas" panose="020B0609020204030204" pitchFamily="49" charset="0"/>
              </a:rPr>
              <a:t>param2</a:t>
            </a:r>
            <a:r>
              <a:rPr lang="en-US" sz="2000" dirty="0"/>
              <a:t> with value </a:t>
            </a:r>
            <a:r>
              <a:rPr lang="en-US" sz="2000" dirty="0" err="1">
                <a:latin typeface="Consolas" panose="020B0609020204030204" pitchFamily="49" charset="0"/>
              </a:rPr>
              <a:t>lala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parameter named </a:t>
            </a:r>
            <a:r>
              <a:rPr lang="en-US" sz="2000" dirty="0">
                <a:latin typeface="Consolas" panose="020B0609020204030204" pitchFamily="49" charset="0"/>
              </a:rPr>
              <a:t>param3</a:t>
            </a:r>
            <a:r>
              <a:rPr lang="en-US" sz="2000" dirty="0"/>
              <a:t> with value </a:t>
            </a:r>
            <a:r>
              <a:rPr lang="en-US" sz="2000" dirty="0" err="1">
                <a:latin typeface="Consolas" panose="020B0609020204030204" pitchFamily="49" charset="0"/>
              </a:rPr>
              <a:t>parampampam</a:t>
            </a:r>
            <a:r>
              <a:rPr lang="en-US" sz="2000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 smtClean="0"/>
              <a:t>In PHP, parameters sent through </a:t>
            </a:r>
            <a:br>
              <a:rPr lang="en-US" dirty="0" smtClean="0"/>
            </a:br>
            <a:r>
              <a:rPr lang="en-US" dirty="0" smtClean="0"/>
              <a:t>GET method are accessible via </a:t>
            </a:r>
            <a:r>
              <a:rPr lang="en-US" dirty="0" smtClean="0">
                <a:latin typeface="Consolas" panose="020B0609020204030204" pitchFamily="49" charset="0"/>
              </a:rPr>
              <a:t>$_GET</a:t>
            </a:r>
            <a:r>
              <a:rPr lang="en-US" dirty="0" smtClean="0"/>
              <a:t> super global array.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</a:t>
            </a:r>
            <a:r>
              <a:rPr lang="en-US" dirty="0" smtClean="0">
                <a:latin typeface="Consolas" panose="020B0609020204030204" pitchFamily="49" charset="0"/>
              </a:rPr>
              <a:t>GET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840816"/>
            <a:ext cx="9777035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http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://example.com/get.php?param1=tra&amp;param2=lala&amp;param3=parampampam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078" y="2385773"/>
            <a:ext cx="4302560" cy="218621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9948866" y="2969419"/>
            <a:ext cx="4761" cy="383381"/>
          </a:xfrm>
          <a:prstGeom prst="straightConnector1">
            <a:avLst/>
          </a:prstGeom>
          <a:ln w="508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829665" y="2531266"/>
            <a:ext cx="2221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</a:t>
            </a:r>
            <a:r>
              <a:rPr lang="en-US" sz="2000" dirty="0" smtClean="0">
                <a:solidFill>
                  <a:schemeClr val="bg1"/>
                </a:solidFill>
              </a:rPr>
              <a:t>uper global array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472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GET</a:t>
            </a:r>
            <a:r>
              <a:rPr lang="en-US" dirty="0" smtClean="0"/>
              <a:t> Method: Getting Dirty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1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an online fruit shop accessible through the Internet.</a:t>
            </a:r>
          </a:p>
          <a:p>
            <a:pPr lvl="1"/>
            <a:r>
              <a:rPr lang="en-US" dirty="0" smtClean="0"/>
              <a:t>It has information about fruits sold through the website.</a:t>
            </a:r>
          </a:p>
          <a:p>
            <a:pPr lvl="1"/>
            <a:r>
              <a:rPr lang="en-US" dirty="0" smtClean="0"/>
              <a:t>The information about a fruit is a resource.</a:t>
            </a:r>
          </a:p>
          <a:p>
            <a:pPr lvl="1"/>
            <a:endParaRPr lang="en-US" dirty="0"/>
          </a:p>
          <a:p>
            <a:r>
              <a:rPr lang="en-US" dirty="0" smtClean="0"/>
              <a:t>A fruit has some attributes:</a:t>
            </a:r>
          </a:p>
          <a:p>
            <a:pPr lvl="1"/>
            <a:r>
              <a:rPr lang="en-US" u="sng" dirty="0">
                <a:latin typeface="Consolas" panose="020B0609020204030204" pitchFamily="49" charset="0"/>
              </a:rPr>
              <a:t>id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name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latin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color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description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image</a:t>
            </a:r>
            <a:r>
              <a:rPr lang="en-US" dirty="0"/>
              <a:t>, </a:t>
            </a:r>
            <a:r>
              <a:rPr lang="en-US" dirty="0" smtClean="0">
                <a:latin typeface="Consolas" panose="020B0609020204030204" pitchFamily="49" charset="0"/>
              </a:rPr>
              <a:t>price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stock</a:t>
            </a:r>
            <a:r>
              <a:rPr lang="en-US" dirty="0" smtClean="0"/>
              <a:t>, and </a:t>
            </a:r>
            <a:r>
              <a:rPr lang="en-US" dirty="0" err="1" smtClean="0">
                <a:latin typeface="Consolas" panose="020B0609020204030204" pitchFamily="49" charset="0"/>
              </a:rPr>
              <a:t>added_at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fruit is identified by an </a:t>
            </a:r>
            <a:r>
              <a:rPr lang="en-US" u="sng" dirty="0">
                <a:latin typeface="Consolas" panose="020B0609020204030204" pitchFamily="49" charset="0"/>
              </a:rPr>
              <a:t>id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Simple Fruit Shop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338" y="2687780"/>
            <a:ext cx="3757350" cy="35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4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are going to see:</a:t>
            </a:r>
          </a:p>
          <a:p>
            <a:pPr lvl="1"/>
            <a:r>
              <a:rPr lang="en-US" dirty="0" smtClean="0"/>
              <a:t>How to retrieve a fruit by its identifier field.</a:t>
            </a:r>
          </a:p>
          <a:p>
            <a:pPr lvl="1"/>
            <a:r>
              <a:rPr lang="en-US" dirty="0" smtClean="0"/>
              <a:t>Display all available fruits (resources).</a:t>
            </a:r>
          </a:p>
          <a:p>
            <a:pPr lvl="1"/>
            <a:r>
              <a:rPr lang="en-US" dirty="0" smtClean="0"/>
              <a:t>Create links.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Simple Fruit 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84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A Resource with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</a:rPr>
              <a:t>POST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of this session is the following:</a:t>
            </a:r>
          </a:p>
          <a:p>
            <a:pPr lvl="1"/>
            <a:r>
              <a:rPr lang="en-US" dirty="0" smtClean="0"/>
              <a:t>The students are </a:t>
            </a:r>
            <a:r>
              <a:rPr lang="en-US" dirty="0"/>
              <a:t>able to </a:t>
            </a:r>
            <a:r>
              <a:rPr lang="en-US" dirty="0" smtClean="0"/>
              <a:t>elaborate the needs of user interaction.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students are able to </a:t>
            </a:r>
            <a:r>
              <a:rPr lang="en-US" dirty="0" smtClean="0"/>
              <a:t>distinguish methods to interact with the user.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4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POST</a:t>
            </a:r>
            <a:r>
              <a:rPr lang="en-US" dirty="0" smtClean="0"/>
              <a:t> method is aimed to be used for creating a new resource.</a:t>
            </a:r>
          </a:p>
          <a:p>
            <a:pPr lvl="1"/>
            <a:r>
              <a:rPr lang="en-US" dirty="0" smtClean="0"/>
              <a:t>But, in most situation it is also used to modify or even removing </a:t>
            </a:r>
            <a:br>
              <a:rPr lang="en-US" dirty="0" smtClean="0"/>
            </a:br>
            <a:r>
              <a:rPr lang="en-US" dirty="0" smtClean="0"/>
              <a:t>an existing resource.</a:t>
            </a:r>
          </a:p>
          <a:p>
            <a:pPr lvl="1"/>
            <a:r>
              <a:rPr lang="en-US" dirty="0" smtClean="0"/>
              <a:t>Since resource modification and removal affect the resource state, hence it is </a:t>
            </a:r>
            <a:r>
              <a:rPr lang="en-US" b="1" dirty="0" smtClean="0"/>
              <a:t>not</a:t>
            </a:r>
            <a:r>
              <a:rPr lang="en-US" dirty="0" smtClean="0"/>
              <a:t> qualified to be shareable.</a:t>
            </a:r>
          </a:p>
          <a:p>
            <a:pPr lvl="1"/>
            <a:r>
              <a:rPr lang="en-US" dirty="0" smtClean="0"/>
              <a:t>Since it is </a:t>
            </a:r>
            <a:r>
              <a:rPr lang="en-US" b="1" dirty="0" smtClean="0"/>
              <a:t>not</a:t>
            </a:r>
            <a:r>
              <a:rPr lang="en-US" dirty="0" smtClean="0"/>
              <a:t> qualified to be </a:t>
            </a:r>
            <a:r>
              <a:rPr lang="en-US" dirty="0"/>
              <a:t>shareable</a:t>
            </a:r>
            <a:r>
              <a:rPr lang="en-US" dirty="0" smtClean="0"/>
              <a:t>, browsers tend to hides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POST</a:t>
            </a:r>
            <a:r>
              <a:rPr lang="en-US" dirty="0" smtClean="0"/>
              <a:t> request.</a:t>
            </a:r>
          </a:p>
          <a:p>
            <a:pPr lvl="1"/>
            <a:endParaRPr lang="en-US" dirty="0"/>
          </a:p>
          <a:p>
            <a:r>
              <a:rPr lang="en-US" dirty="0" smtClean="0"/>
              <a:t>Parameters attached to an HTTP request with </a:t>
            </a:r>
            <a:br>
              <a:rPr lang="en-US" dirty="0" smtClean="0"/>
            </a:br>
            <a:r>
              <a:rPr lang="en-US" dirty="0" smtClean="0">
                <a:latin typeface="Consolas" panose="020B0609020204030204" pitchFamily="49" charset="0"/>
              </a:rPr>
              <a:t>POST</a:t>
            </a:r>
            <a:r>
              <a:rPr lang="en-US" dirty="0" smtClean="0"/>
              <a:t> method are unseen by the user.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POST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41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9492" y="3689904"/>
            <a:ext cx="7731027" cy="954107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Retrieval, modification, and removal actions </a:t>
            </a:r>
            <a:br>
              <a:rPr lang="en-US" sz="2800" b="1" dirty="0" smtClean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are only for existing resource!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2238" y="3044020"/>
            <a:ext cx="6831486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Creation is only for inexistent resource!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418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POST</a:t>
            </a:r>
            <a:r>
              <a:rPr lang="en-US" dirty="0" smtClean="0"/>
              <a:t> Method: Getting Dirty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4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are going to see:</a:t>
            </a:r>
          </a:p>
          <a:p>
            <a:pPr lvl="1"/>
            <a:r>
              <a:rPr lang="en-US" dirty="0" smtClean="0"/>
              <a:t>Create a form to modify resource data (</a:t>
            </a:r>
            <a:r>
              <a:rPr lang="en-US" dirty="0" smtClean="0">
                <a:latin typeface="Consolas" panose="020B0609020204030204" pitchFamily="49" charset="0"/>
              </a:rPr>
              <a:t>price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How to retrieve a fruit (resource) by its identifier field and modify it.</a:t>
            </a:r>
          </a:p>
          <a:p>
            <a:pPr lvl="1"/>
            <a:r>
              <a:rPr lang="en-US" dirty="0" smtClean="0"/>
              <a:t>Display the modified fruits (resources).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Simple Fruit Shop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77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54470" y="4991100"/>
            <a:ext cx="2005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Response</a:t>
            </a:r>
            <a:endParaRPr lang="en-US" sz="3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6981" y="2768600"/>
            <a:ext cx="1732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>
                    <a:lumMod val="85000"/>
                  </a:schemeClr>
                </a:solidFill>
              </a:rPr>
              <a:t>Request</a:t>
            </a:r>
            <a:endParaRPr lang="en-US" sz="32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1" y="-118619"/>
            <a:ext cx="12095238" cy="7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1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we create a link with </a:t>
            </a:r>
            <a:r>
              <a:rPr lang="en-US" dirty="0" smtClean="0">
                <a:latin typeface="Consolas" panose="020B0609020204030204" pitchFamily="49" charset="0"/>
              </a:rPr>
              <a:t>POST</a:t>
            </a:r>
            <a:r>
              <a:rPr lang="en-US" dirty="0" smtClean="0"/>
              <a:t> method?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Why do we use </a:t>
            </a:r>
            <a:r>
              <a:rPr lang="en-US" dirty="0" smtClean="0">
                <a:latin typeface="Consolas" panose="020B0609020204030204" pitchFamily="49" charset="0"/>
              </a:rPr>
              <a:t>POST</a:t>
            </a:r>
            <a:r>
              <a:rPr lang="en-US" dirty="0" smtClean="0"/>
              <a:t> for modification?</a:t>
            </a:r>
            <a:br>
              <a:rPr lang="en-US" dirty="0" smtClean="0"/>
            </a:br>
            <a:r>
              <a:rPr lang="en-US" dirty="0" smtClean="0"/>
              <a:t>Shouldn’t it only be used for resource creation?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 it possible to create </a:t>
            </a:r>
            <a:r>
              <a:rPr lang="en-US" dirty="0"/>
              <a:t>a use </a:t>
            </a:r>
            <a:r>
              <a:rPr lang="en-US" dirty="0" smtClean="0">
                <a:latin typeface="Consolas" panose="020B0609020204030204" pitchFamily="49" charset="0"/>
              </a:rPr>
              <a:t>GET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PUT</a:t>
            </a:r>
            <a:r>
              <a:rPr lang="en-US" dirty="0" smtClean="0"/>
              <a:t> or </a:t>
            </a:r>
            <a:r>
              <a:rPr lang="en-US" dirty="0" smtClean="0">
                <a:latin typeface="Consolas" panose="020B0609020204030204" pitchFamily="49" charset="0"/>
              </a:rPr>
              <a:t>PATCH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in the form’s method attribute?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Srinivasan, M. (2012). Web Technology: Theory and Practice. Pearson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Mozilla</a:t>
            </a:r>
            <a:r>
              <a:rPr lang="en-US" dirty="0" smtClean="0"/>
              <a:t>. HTML Element Reference. </a:t>
            </a:r>
            <a:br>
              <a:rPr lang="en-US" dirty="0" smtClean="0"/>
            </a:br>
            <a:r>
              <a:rPr lang="en-US" dirty="0" smtClean="0"/>
              <a:t>https</a:t>
            </a:r>
            <a:r>
              <a:rPr lang="en-US" dirty="0"/>
              <a:t>://developer.mozilla.org/en-US/docs/Web/HTML/Element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4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Evolution of web application.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Dynamic web.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Accepting user input with </a:t>
            </a:r>
            <a:r>
              <a:rPr lang="en-US" dirty="0" smtClean="0">
                <a:latin typeface="Consolas" panose="020B0609020204030204" pitchFamily="49" charset="0"/>
              </a:rPr>
              <a:t>GET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</a:rPr>
              <a:t>POST</a:t>
            </a:r>
            <a:r>
              <a:rPr lang="en-US" dirty="0" smtClean="0"/>
              <a:t> methods.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</a:t>
            </a:r>
            <a:r>
              <a:rPr lang="en-US" dirty="0" smtClean="0"/>
              <a:t>of Web Apps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1.0:</a:t>
            </a:r>
          </a:p>
          <a:p>
            <a:pPr lvl="1"/>
            <a:r>
              <a:rPr lang="en-US" dirty="0"/>
              <a:t>The web is static </a:t>
            </a:r>
            <a:r>
              <a:rPr lang="en-US" dirty="0" smtClean="0"/>
              <a:t>with </a:t>
            </a:r>
            <a:r>
              <a:rPr lang="en-US" dirty="0"/>
              <a:t>push </a:t>
            </a:r>
            <a:r>
              <a:rPr lang="en-US" dirty="0" smtClean="0"/>
              <a:t>direction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HTML + CSS + JavaScript</a:t>
            </a:r>
          </a:p>
          <a:p>
            <a:r>
              <a:rPr lang="en-US" dirty="0"/>
              <a:t>Web 2.0:</a:t>
            </a:r>
          </a:p>
          <a:p>
            <a:pPr lvl="1"/>
            <a:r>
              <a:rPr lang="en-US" dirty="0"/>
              <a:t>The web turns into a dynamic space where the user can </a:t>
            </a:r>
            <a:r>
              <a:rPr lang="en-US" dirty="0" smtClean="0"/>
              <a:t>contribute.</a:t>
            </a:r>
            <a:endParaRPr lang="en-US" dirty="0"/>
          </a:p>
          <a:p>
            <a:pPr lvl="1"/>
            <a:r>
              <a:rPr lang="en-US" dirty="0"/>
              <a:t>Web 1.0 + </a:t>
            </a:r>
            <a:r>
              <a:rPr lang="en-US" dirty="0" smtClean="0"/>
              <a:t>server-side </a:t>
            </a:r>
            <a:r>
              <a:rPr lang="en-US" dirty="0"/>
              <a:t>processing engine + </a:t>
            </a:r>
            <a:r>
              <a:rPr lang="en-US" dirty="0" smtClean="0"/>
              <a:t>DB.</a:t>
            </a:r>
            <a:endParaRPr lang="en-US" dirty="0"/>
          </a:p>
          <a:p>
            <a:r>
              <a:rPr lang="en-US" dirty="0"/>
              <a:t>Web 3.0</a:t>
            </a:r>
          </a:p>
          <a:p>
            <a:pPr lvl="1"/>
            <a:r>
              <a:rPr lang="en-US" dirty="0"/>
              <a:t>The web becomes smarter </a:t>
            </a:r>
            <a:r>
              <a:rPr lang="en-US" dirty="0" smtClean="0"/>
              <a:t>with </a:t>
            </a:r>
            <a:r>
              <a:rPr lang="en-US" dirty="0"/>
              <a:t>suggestion, </a:t>
            </a:r>
            <a:r>
              <a:rPr lang="en-US" dirty="0" smtClean="0"/>
              <a:t>forecasting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Web 2.0 + AI and the likes.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</a:t>
            </a:r>
            <a:r>
              <a:rPr lang="en-US" dirty="0" smtClean="0"/>
              <a:t>of Web </a:t>
            </a:r>
            <a:r>
              <a:rPr lang="en-US" dirty="0"/>
              <a:t>Apps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1828800"/>
            <a:ext cx="248304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some cases, 1.0 is still there.</a:t>
            </a:r>
          </a:p>
          <a:p>
            <a:pPr lvl="1"/>
            <a:r>
              <a:rPr lang="en-US" dirty="0" smtClean="0"/>
              <a:t>For documentation, static wiki pages, etc.</a:t>
            </a:r>
          </a:p>
          <a:p>
            <a:pPr lvl="1"/>
            <a:endParaRPr lang="en-US" dirty="0"/>
          </a:p>
          <a:p>
            <a:r>
              <a:rPr lang="en-US" dirty="0" smtClean="0"/>
              <a:t>Today’s web apps should be at the 2.0 state (minimal).</a:t>
            </a:r>
          </a:p>
          <a:p>
            <a:pPr lvl="1"/>
            <a:r>
              <a:rPr lang="en-US" dirty="0" smtClean="0"/>
              <a:t>Blogs, official websites, etc.</a:t>
            </a:r>
          </a:p>
          <a:p>
            <a:pPr lvl="1"/>
            <a:endParaRPr lang="en-US" dirty="0"/>
          </a:p>
          <a:p>
            <a:r>
              <a:rPr lang="en-US" dirty="0" smtClean="0"/>
              <a:t>Reaching 3.0 would be great.</a:t>
            </a:r>
          </a:p>
          <a:p>
            <a:pPr lvl="1"/>
            <a:r>
              <a:rPr lang="en-US" dirty="0" err="1" smtClean="0"/>
              <a:t>Youtube</a:t>
            </a:r>
            <a:r>
              <a:rPr lang="en-US" dirty="0" smtClean="0"/>
              <a:t>, Facebook, E-Commerce, etc.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2.0 Is Minimal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5489366"/>
            <a:ext cx="6421438" cy="52322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Key: its users </a:t>
            </a:r>
            <a:r>
              <a:rPr lang="en-US" sz="2800" b="1" dirty="0">
                <a:solidFill>
                  <a:schemeClr val="bg1"/>
                </a:solidFill>
              </a:rPr>
              <a:t>are the content creator.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18288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2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Web Application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web means:</a:t>
            </a:r>
          </a:p>
          <a:p>
            <a:pPr lvl="1"/>
            <a:r>
              <a:rPr lang="en-US" dirty="0" smtClean="0"/>
              <a:t>Two-way communication.</a:t>
            </a:r>
          </a:p>
          <a:p>
            <a:pPr lvl="2"/>
            <a:r>
              <a:rPr lang="en-US" dirty="0" smtClean="0"/>
              <a:t>The web provides information that it stores.</a:t>
            </a:r>
          </a:p>
          <a:p>
            <a:pPr lvl="2"/>
            <a:r>
              <a:rPr lang="en-US" dirty="0" smtClean="0"/>
              <a:t>The user contributes new information to the web apps.</a:t>
            </a:r>
          </a:p>
          <a:p>
            <a:pPr lvl="1"/>
            <a:r>
              <a:rPr lang="en-US" dirty="0" smtClean="0"/>
              <a:t>Key: user interaction</a:t>
            </a:r>
          </a:p>
          <a:p>
            <a:pPr lvl="1"/>
            <a:endParaRPr lang="en-US" dirty="0"/>
          </a:p>
          <a:p>
            <a:r>
              <a:rPr lang="en-US" dirty="0" smtClean="0"/>
              <a:t>The web apps get richer of information.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Web Application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0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question is, how do web apps interact with its users?</a:t>
            </a:r>
          </a:p>
          <a:p>
            <a:pPr lvl="1"/>
            <a:r>
              <a:rPr lang="en-US" dirty="0" smtClean="0"/>
              <a:t>Or how the user could send information to the web app?</a:t>
            </a:r>
          </a:p>
          <a:p>
            <a:pPr lvl="1"/>
            <a:endParaRPr lang="en-US" dirty="0"/>
          </a:p>
          <a:p>
            <a:r>
              <a:rPr lang="en-US" dirty="0" smtClean="0"/>
              <a:t>The HTTP provides several methods: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GET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DELETE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POST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PUT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PATCH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HEAD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</a:rPr>
              <a:t>OPTIONS</a:t>
            </a:r>
            <a:r>
              <a:rPr lang="en-US" dirty="0" smtClean="0"/>
              <a:t> are not very common in this scenario.</a:t>
            </a:r>
          </a:p>
          <a:p>
            <a:pPr lvl="1"/>
            <a:endParaRPr lang="en-US" dirty="0"/>
          </a:p>
          <a:p>
            <a:r>
              <a:rPr lang="en-US" dirty="0" smtClean="0"/>
              <a:t>Requirement to enable user interaction:</a:t>
            </a:r>
          </a:p>
          <a:p>
            <a:pPr lvl="1"/>
            <a:r>
              <a:rPr lang="en-US" dirty="0" smtClean="0"/>
              <a:t>A backend engine that reads and process the input accordingly.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FDFCA-CC14-49D8-9F95-F40523FD57F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Interacting </a:t>
            </a:r>
            <a:r>
              <a:rPr lang="en-US" dirty="0" smtClean="0"/>
              <a:t>With User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Web Programming and Testing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51460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3794</TotalTime>
  <Words>894</Words>
  <Application>Microsoft Office PowerPoint</Application>
  <PresentationFormat>Widescreen</PresentationFormat>
  <Paragraphs>184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Segoe UI</vt:lpstr>
      <vt:lpstr>Wingdings</vt:lpstr>
      <vt:lpstr>Office Theme</vt:lpstr>
      <vt:lpstr>Accepting User Input</vt:lpstr>
      <vt:lpstr>Objectives</vt:lpstr>
      <vt:lpstr>Outlines</vt:lpstr>
      <vt:lpstr>Evolution of Web Apps</vt:lpstr>
      <vt:lpstr>Evolution of Web Apps</vt:lpstr>
      <vt:lpstr>Web 2.0 Is Minimal</vt:lpstr>
      <vt:lpstr>Dynamic Web Application</vt:lpstr>
      <vt:lpstr>Dynamic Web Application</vt:lpstr>
      <vt:lpstr>Interacting With User</vt:lpstr>
      <vt:lpstr>GET and POST Methods</vt:lpstr>
      <vt:lpstr>Retrieving with the GET Method</vt:lpstr>
      <vt:lpstr>GET Method</vt:lpstr>
      <vt:lpstr>An HTTP Request with GET Method</vt:lpstr>
      <vt:lpstr>GET Request Distilled</vt:lpstr>
      <vt:lpstr>Reading GET Parameters</vt:lpstr>
      <vt:lpstr>GET Method: Getting Dirty</vt:lpstr>
      <vt:lpstr>Case Study: Simple Fruit Shop</vt:lpstr>
      <vt:lpstr>Case Study: Simple Fruit Shop</vt:lpstr>
      <vt:lpstr>Modifying A Resource with the POST Method</vt:lpstr>
      <vt:lpstr>POST Method</vt:lpstr>
      <vt:lpstr>Remember!</vt:lpstr>
      <vt:lpstr>POST Method: Getting Dirty</vt:lpstr>
      <vt:lpstr>Case Study: Simple Fruit Shop</vt:lpstr>
      <vt:lpstr>PowerPoint Presentation</vt:lpstr>
      <vt:lpstr>To-dos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Tralala</dc:title>
  <dc:creator>Mario Simaremare</dc:creator>
  <cp:lastModifiedBy>Mario Simaremare</cp:lastModifiedBy>
  <cp:revision>505</cp:revision>
  <dcterms:created xsi:type="dcterms:W3CDTF">2020-08-10T12:54:37Z</dcterms:created>
  <dcterms:modified xsi:type="dcterms:W3CDTF">2020-09-17T06:54:46Z</dcterms:modified>
</cp:coreProperties>
</file>