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9" r:id="rId4"/>
    <p:sldId id="282" r:id="rId5"/>
    <p:sldId id="378" r:id="rId6"/>
    <p:sldId id="330" r:id="rId7"/>
    <p:sldId id="372" r:id="rId8"/>
    <p:sldId id="371" r:id="rId9"/>
    <p:sldId id="373" r:id="rId10"/>
    <p:sldId id="374" r:id="rId11"/>
    <p:sldId id="377" r:id="rId12"/>
    <p:sldId id="352" r:id="rId13"/>
    <p:sldId id="375" r:id="rId14"/>
    <p:sldId id="353" r:id="rId15"/>
    <p:sldId id="379" r:id="rId16"/>
    <p:sldId id="380" r:id="rId17"/>
    <p:sldId id="381" r:id="rId18"/>
    <p:sldId id="264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is stored inside the browser as a key-value pair (cookie).</a:t>
            </a:r>
          </a:p>
          <a:p>
            <a:pPr lvl="1"/>
            <a:r>
              <a:rPr lang="en-US" dirty="0" smtClean="0"/>
              <a:t>The key has to be unique.</a:t>
            </a:r>
          </a:p>
          <a:p>
            <a:pPr lvl="1"/>
            <a:r>
              <a:rPr lang="en-US" dirty="0" smtClean="0"/>
              <a:t>The value should be short (space limitation).</a:t>
            </a:r>
          </a:p>
          <a:p>
            <a:pPr lvl="1"/>
            <a:r>
              <a:rPr lang="en-US" dirty="0" smtClean="0"/>
              <a:t>An encryption is needed to avoid security issue.</a:t>
            </a:r>
          </a:p>
          <a:p>
            <a:pPr lvl="1"/>
            <a:r>
              <a:rPr lang="en-US" dirty="0" smtClean="0"/>
              <a:t>An expiration time.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(RFC 6265)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 cookie, the server put a </a:t>
            </a:r>
            <a:r>
              <a:rPr lang="en-US" dirty="0" smtClean="0">
                <a:latin typeface="Consolas" panose="020B0609020204030204" pitchFamily="49" charset="0"/>
              </a:rPr>
              <a:t>Set-Cookie</a:t>
            </a:r>
            <a:r>
              <a:rPr lang="en-US" dirty="0" smtClean="0"/>
              <a:t> entry in </a:t>
            </a:r>
            <a:br>
              <a:rPr lang="en-US" dirty="0" smtClean="0"/>
            </a:br>
            <a:r>
              <a:rPr lang="en-US" dirty="0" smtClean="0"/>
              <a:t>the response header.</a:t>
            </a:r>
          </a:p>
          <a:p>
            <a:pPr lvl="1"/>
            <a:r>
              <a:rPr lang="en-US" dirty="0" smtClean="0"/>
              <a:t>The cookie configuration consists of some attributes.</a:t>
            </a:r>
          </a:p>
          <a:p>
            <a:pPr lvl="1"/>
            <a:r>
              <a:rPr lang="en-US" dirty="0" smtClean="0"/>
              <a:t>Configuration with multiple attributes are written </a:t>
            </a:r>
            <a:br>
              <a:rPr lang="en-US" dirty="0" smtClean="0"/>
            </a:br>
            <a:r>
              <a:rPr lang="en-US" dirty="0" smtClean="0"/>
              <a:t>with semi-colon as the separator.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(RFC 6265)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6504" y="4025320"/>
            <a:ext cx="7661072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Set-Cookie: name=value; attribute; attribute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457" y="140942"/>
            <a:ext cx="6975087" cy="59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Name-value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name=value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Expires</a:t>
            </a:r>
            <a:endParaRPr lang="en-US" dirty="0" smtClean="0"/>
          </a:p>
          <a:p>
            <a:pPr lvl="1"/>
            <a:r>
              <a:rPr lang="en-US" dirty="0" smtClean="0"/>
              <a:t>The time when the cookie will be destroyed.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Path</a:t>
            </a:r>
            <a:endParaRPr lang="en-US" dirty="0" smtClean="0"/>
          </a:p>
          <a:p>
            <a:pPr lvl="1"/>
            <a:r>
              <a:rPr lang="en-US" dirty="0" smtClean="0"/>
              <a:t>Pattern that must exist in order to send the cookie.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Domain</a:t>
            </a:r>
            <a:endParaRPr lang="en-US" dirty="0" smtClean="0"/>
          </a:p>
          <a:p>
            <a:pPr lvl="1"/>
            <a:r>
              <a:rPr lang="en-US" dirty="0" smtClean="0"/>
              <a:t>List of domain that is allowed to receive the cookie.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17920" y="1829979"/>
            <a:ext cx="5131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</a:rPr>
              <a:t>Secure</a:t>
            </a:r>
          </a:p>
          <a:p>
            <a:pPr lvl="1"/>
            <a:r>
              <a:rPr lang="en-US" dirty="0" smtClean="0"/>
              <a:t>Boolean, default: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enforce cookie to be sent though </a:t>
            </a:r>
            <a:r>
              <a:rPr lang="en-US" dirty="0" smtClean="0">
                <a:latin typeface="Consolas" panose="020B0609020204030204" pitchFamily="49" charset="0"/>
              </a:rPr>
              <a:t>HTTPS</a:t>
            </a:r>
            <a:r>
              <a:rPr lang="en-US" dirty="0" smtClean="0"/>
              <a:t> only.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HttpOnly</a:t>
            </a:r>
            <a:endParaRPr lang="en-US" dirty="0" smtClean="0"/>
          </a:p>
          <a:p>
            <a:pPr lvl="1"/>
            <a:r>
              <a:rPr lang="en-US" dirty="0" smtClean="0"/>
              <a:t>Boolean , default: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avoid access via JavaScript.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SameSite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Restriction level for cross-origin request.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State in The </a:t>
            </a:r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state in the client-side bring some drawbacks:</a:t>
            </a:r>
          </a:p>
          <a:p>
            <a:pPr lvl="1"/>
            <a:r>
              <a:rPr lang="en-US" dirty="0" smtClean="0"/>
              <a:t>Prone to security problem (confidentiality and integrity)</a:t>
            </a:r>
          </a:p>
          <a:p>
            <a:pPr lvl="1"/>
            <a:r>
              <a:rPr lang="en-US" dirty="0" smtClean="0"/>
              <a:t>Overhead in data transmission.</a:t>
            </a:r>
          </a:p>
          <a:p>
            <a:pPr lvl="1"/>
            <a:endParaRPr lang="en-US" dirty="0"/>
          </a:p>
          <a:p>
            <a:r>
              <a:rPr lang="en-US" dirty="0" smtClean="0"/>
              <a:t>As an alternative, state could be stored in the server.</a:t>
            </a:r>
          </a:p>
          <a:p>
            <a:pPr lvl="1"/>
            <a:r>
              <a:rPr lang="en-US" dirty="0" smtClean="0"/>
              <a:t>The client will only need to store its </a:t>
            </a:r>
            <a:r>
              <a:rPr lang="en-US" dirty="0" smtClean="0">
                <a:latin typeface="Consolas" panose="020B0609020204030204" pitchFamily="49" charset="0"/>
              </a:rPr>
              <a:t>session identifier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SESSID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nsolas" panose="020B0609020204030204" pitchFamily="49" charset="0"/>
              </a:rPr>
              <a:t>SESSID</a:t>
            </a:r>
            <a:r>
              <a:rPr lang="en-US" dirty="0" smtClean="0"/>
              <a:t> is treated as a cookie.</a:t>
            </a:r>
          </a:p>
          <a:p>
            <a:pPr lvl="1"/>
            <a:r>
              <a:rPr lang="en-US" dirty="0" smtClean="0"/>
              <a:t>User’s session is transparent from others.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(RFC 6265)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43043"/>
            <a:ext cx="10515600" cy="4351338"/>
          </a:xfrm>
        </p:spPr>
        <p:txBody>
          <a:bodyPr/>
          <a:lstStyle/>
          <a:p>
            <a:r>
              <a:rPr lang="en-US" dirty="0" smtClean="0"/>
              <a:t>Some consideration of using session over cookies.</a:t>
            </a:r>
          </a:p>
          <a:p>
            <a:pPr lvl="1"/>
            <a:r>
              <a:rPr lang="en-US" dirty="0"/>
              <a:t>States are temporarily stored in the server’s main memory.</a:t>
            </a:r>
          </a:p>
          <a:p>
            <a:pPr lvl="1"/>
            <a:r>
              <a:rPr lang="en-US" dirty="0"/>
              <a:t>Server capacity might be a concern. </a:t>
            </a:r>
            <a:endParaRPr lang="en-US" dirty="0" smtClean="0"/>
          </a:p>
          <a:p>
            <a:pPr lvl="1"/>
            <a:r>
              <a:rPr lang="en-US" dirty="0" smtClean="0"/>
              <a:t>Way much faster processing.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stored in the database for scalability.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10" y="109751"/>
            <a:ext cx="6992180" cy="60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deeply the difference between</a:t>
            </a:r>
          </a:p>
          <a:p>
            <a:pPr lvl="1"/>
            <a:r>
              <a:rPr lang="en-US" dirty="0" smtClean="0"/>
              <a:t>managing state in the client-side and in the server-side.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Domain</a:t>
            </a:r>
            <a:r>
              <a:rPr lang="en-US" dirty="0" smtClean="0"/>
              <a:t> attributes in the cookies.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Secure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HttpOnly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panose="020B0609020204030204" pitchFamily="49" charset="0"/>
              </a:rPr>
              <a:t>SameSite</a:t>
            </a:r>
            <a:r>
              <a:rPr lang="en-US" dirty="0" smtClean="0"/>
              <a:t> attributes.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smtClean="0"/>
              <a:t>RFC 6265 </a:t>
            </a:r>
            <a:r>
              <a:rPr lang="en-US" dirty="0" smtClean="0"/>
              <a:t>about the weakness of cookies:</a:t>
            </a:r>
          </a:p>
          <a:p>
            <a:pPr lvl="1"/>
            <a:r>
              <a:rPr lang="en-US" dirty="0"/>
              <a:t>Weak Confidentiality </a:t>
            </a:r>
            <a:r>
              <a:rPr lang="en-US" dirty="0" smtClean="0"/>
              <a:t>(chapter 8.5)</a:t>
            </a:r>
          </a:p>
          <a:p>
            <a:pPr lvl="1"/>
            <a:r>
              <a:rPr lang="en-US" dirty="0" smtClean="0"/>
              <a:t>Weak Integrity</a:t>
            </a:r>
            <a:r>
              <a:rPr lang="en-US" dirty="0"/>
              <a:t> </a:t>
            </a:r>
            <a:r>
              <a:rPr lang="en-US" dirty="0" smtClean="0"/>
              <a:t>(chapter 8.6)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Application uses different approach. What is it?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Tatroe</a:t>
            </a:r>
            <a:r>
              <a:rPr lang="en-US" dirty="0"/>
              <a:t>, K., et. al. (2020). Programming PHP. O'Reilly.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PHP Manual https://www.php.net/manual/en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RFC 6265</a:t>
            </a:r>
            <a:r>
              <a:rPr lang="en-US" dirty="0"/>
              <a:t>, HTTP State Management </a:t>
            </a:r>
            <a:r>
              <a:rPr lang="en-US" dirty="0" smtClean="0"/>
              <a:t>Mechanism. </a:t>
            </a:r>
            <a:r>
              <a:rPr lang="en-US" dirty="0"/>
              <a:t>https://tools.ietf.org/html/rfc6265#section-8.4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role of state</a:t>
            </a:r>
            <a:br>
              <a:rPr lang="en-US" dirty="0" smtClean="0"/>
            </a:br>
            <a:r>
              <a:rPr lang="en-US" dirty="0" smtClean="0"/>
              <a:t>and the importance of state management.</a:t>
            </a:r>
          </a:p>
          <a:p>
            <a:pPr lvl="1"/>
            <a:r>
              <a:rPr lang="en-US" dirty="0" smtClean="0"/>
              <a:t>The students are able to manage states in either</a:t>
            </a:r>
            <a:br>
              <a:rPr lang="en-US" dirty="0" smtClean="0"/>
            </a:br>
            <a:r>
              <a:rPr lang="en-US" dirty="0" smtClean="0"/>
              <a:t>server or client 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Storing state in the client-side (cookies)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Storing state in the </a:t>
            </a:r>
            <a:r>
              <a:rPr lang="en-US" dirty="0" smtClean="0"/>
              <a:t>server-side (session)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45890" y="470265"/>
            <a:ext cx="3100220" cy="5120704"/>
            <a:chOff x="2839027" y="470265"/>
            <a:chExt cx="3100220" cy="51207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19" y="2847704"/>
              <a:ext cx="2743265" cy="2743265"/>
            </a:xfrm>
            <a:prstGeom prst="rect">
              <a:avLst/>
            </a:prstGeom>
          </p:spPr>
        </p:pic>
        <p:sp>
          <p:nvSpPr>
            <p:cNvPr id="6" name="Rounded Rectangular Callout 5"/>
            <p:cNvSpPr/>
            <p:nvPr/>
          </p:nvSpPr>
          <p:spPr>
            <a:xfrm>
              <a:off x="2839027" y="470265"/>
              <a:ext cx="3100220" cy="2002971"/>
            </a:xfrm>
            <a:prstGeom prst="wedgeRoundRectCallout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Do I know you?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HTTP/S protocol is working </a:t>
            </a:r>
            <a:r>
              <a:rPr lang="en-US" dirty="0"/>
              <a:t>in </a:t>
            </a:r>
            <a:r>
              <a:rPr lang="en-US" dirty="0" smtClean="0"/>
              <a:t>request-response </a:t>
            </a:r>
            <a:r>
              <a:rPr lang="en-US" dirty="0" smtClean="0"/>
              <a:t>cycle.</a:t>
            </a:r>
            <a:endParaRPr lang="en-US" dirty="0"/>
          </a:p>
          <a:p>
            <a:pPr lvl="1"/>
            <a:r>
              <a:rPr lang="en-US" dirty="0"/>
              <a:t>Every </a:t>
            </a:r>
            <a:r>
              <a:rPr lang="en-US" dirty="0" smtClean="0"/>
              <a:t>cycle </a:t>
            </a:r>
            <a:r>
              <a:rPr lang="en-US" dirty="0"/>
              <a:t>is independent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protocols </a:t>
            </a:r>
            <a:r>
              <a:rPr lang="en-US" dirty="0"/>
              <a:t>are stateless.</a:t>
            </a:r>
          </a:p>
          <a:p>
            <a:pPr lvl="1"/>
            <a:r>
              <a:rPr lang="en-US" dirty="0"/>
              <a:t>Do not store any state whatsoever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two communicating parties.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Protocols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a value </a:t>
            </a:r>
            <a:r>
              <a:rPr lang="en-US" dirty="0" smtClean="0"/>
              <a:t>associated </a:t>
            </a:r>
            <a:r>
              <a:rPr lang="en-US" dirty="0"/>
              <a:t>to a particular </a:t>
            </a:r>
            <a:r>
              <a:rPr lang="en-US" dirty="0" smtClean="0"/>
              <a:t>user.</a:t>
            </a:r>
          </a:p>
          <a:p>
            <a:pPr lvl="1"/>
            <a:r>
              <a:rPr lang="en-US" dirty="0" smtClean="0"/>
              <a:t>One or more states are generated due to the interaction </a:t>
            </a:r>
            <a:br>
              <a:rPr lang="en-US" dirty="0" smtClean="0"/>
            </a:br>
            <a:r>
              <a:rPr lang="en-US" dirty="0" smtClean="0"/>
              <a:t>between the two parties.</a:t>
            </a:r>
          </a:p>
          <a:p>
            <a:pPr lvl="1"/>
            <a:endParaRPr lang="en-US" dirty="0"/>
          </a:p>
          <a:p>
            <a:r>
              <a:rPr lang="en-US" dirty="0" smtClean="0"/>
              <a:t>Achieving the best user experience.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track what have been done during the interactivity.</a:t>
            </a:r>
          </a:p>
          <a:p>
            <a:pPr lvl="1"/>
            <a:r>
              <a:rPr lang="en-US" dirty="0" smtClean="0"/>
              <a:t>To temporarily record some generated data during the interactivity.</a:t>
            </a:r>
          </a:p>
          <a:p>
            <a:pPr lvl="1"/>
            <a:r>
              <a:rPr lang="en-US" dirty="0" smtClean="0"/>
              <a:t>Personalization.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14600"/>
            <a:ext cx="18120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HTTP/S is robust enough to enable state to be created </a:t>
            </a:r>
            <a:br>
              <a:rPr lang="en-US" dirty="0" smtClean="0"/>
            </a:br>
            <a:r>
              <a:rPr lang="en-US" dirty="0" smtClean="0"/>
              <a:t>and transmitted between the parties.</a:t>
            </a:r>
          </a:p>
          <a:p>
            <a:pPr lvl="1"/>
            <a:endParaRPr lang="en-US" dirty="0"/>
          </a:p>
          <a:p>
            <a:r>
              <a:rPr lang="en-US" dirty="0" smtClean="0"/>
              <a:t>User state management (</a:t>
            </a:r>
            <a:r>
              <a:rPr lang="en-US" dirty="0" smtClean="0"/>
              <a:t>RFC 6265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The web server – called session,</a:t>
            </a:r>
          </a:p>
          <a:p>
            <a:pPr lvl="1"/>
            <a:r>
              <a:rPr lang="en-US" dirty="0" smtClean="0"/>
              <a:t>The client (user agent, i.e. browser) – called cookies,</a:t>
            </a:r>
          </a:p>
          <a:p>
            <a:pPr lvl="1"/>
            <a:r>
              <a:rPr lang="en-US" dirty="0" smtClean="0"/>
              <a:t>Or combination of both at the same time.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154" y="5719141"/>
            <a:ext cx="6557436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Please visit: https://</a:t>
            </a:r>
            <a:r>
              <a:rPr lang="en-US" sz="2400" dirty="0" smtClean="0">
                <a:solidFill>
                  <a:schemeClr val="bg1"/>
                </a:solidFill>
              </a:rPr>
              <a:t>tools.ietf.org/html/rfc6265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14600"/>
            <a:ext cx="18120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State in The Client-Side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597</Words>
  <Application>Microsoft Office PowerPoint</Application>
  <PresentationFormat>Widescreen</PresentationFormat>
  <Paragraphs>133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State Management</vt:lpstr>
      <vt:lpstr>Objectives</vt:lpstr>
      <vt:lpstr>Outlines</vt:lpstr>
      <vt:lpstr>Motivation</vt:lpstr>
      <vt:lpstr>PowerPoint Presentation</vt:lpstr>
      <vt:lpstr>The Protocols</vt:lpstr>
      <vt:lpstr>What is State?</vt:lpstr>
      <vt:lpstr>What is State?</vt:lpstr>
      <vt:lpstr>Storing State in The Client-Side</vt:lpstr>
      <vt:lpstr>Cookie (RFC 6265)</vt:lpstr>
      <vt:lpstr>Cookie (RFC 6265)</vt:lpstr>
      <vt:lpstr>PowerPoint Presentation</vt:lpstr>
      <vt:lpstr>Cookie Attributes</vt:lpstr>
      <vt:lpstr>Storing State in The Server-Side</vt:lpstr>
      <vt:lpstr>Session (RFC 6265)</vt:lpstr>
      <vt:lpstr>Session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867</cp:revision>
  <dcterms:created xsi:type="dcterms:W3CDTF">2020-08-10T12:54:37Z</dcterms:created>
  <dcterms:modified xsi:type="dcterms:W3CDTF">2020-10-05T15:32:50Z</dcterms:modified>
</cp:coreProperties>
</file>