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77" r:id="rId3"/>
    <p:sldId id="279" r:id="rId4"/>
    <p:sldId id="386" r:id="rId5"/>
    <p:sldId id="387" r:id="rId6"/>
    <p:sldId id="391" r:id="rId7"/>
    <p:sldId id="282" r:id="rId8"/>
    <p:sldId id="330" r:id="rId9"/>
    <p:sldId id="392" r:id="rId10"/>
    <p:sldId id="393" r:id="rId11"/>
    <p:sldId id="394" r:id="rId12"/>
    <p:sldId id="372" r:id="rId13"/>
    <p:sldId id="353" r:id="rId14"/>
    <p:sldId id="379" r:id="rId15"/>
    <p:sldId id="380" r:id="rId16"/>
    <p:sldId id="384" r:id="rId17"/>
    <p:sldId id="264" r:id="rId18"/>
    <p:sldId id="281" r:id="rId19"/>
    <p:sldId id="26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303030"/>
    <a:srgbClr val="097B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27242-7A60-4CAF-8941-5C796C15B2C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8D6F6-B94A-4BAF-8E62-6EDB3C368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86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D6F6-B94A-4BAF-8E62-6EDB3C3683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57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D6F6-B94A-4BAF-8E62-6EDB3C3683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08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3333" y="1306519"/>
            <a:ext cx="11387667" cy="927927"/>
          </a:xfrm>
          <a:ln w="44450" cap="rnd">
            <a:noFill/>
          </a:ln>
        </p:spPr>
        <p:txBody>
          <a:bodyPr anchor="ctr" anchorCtr="0">
            <a:noAutofit/>
          </a:bodyPr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3333" y="2479730"/>
            <a:ext cx="11387667" cy="520240"/>
          </a:xfrm>
          <a:ln w="44450" cap="rnd"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37" y="3183383"/>
            <a:ext cx="3029930" cy="3033713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TextBox 8"/>
          <p:cNvSpPr txBox="1"/>
          <p:nvPr userDrawn="1"/>
        </p:nvSpPr>
        <p:spPr>
          <a:xfrm>
            <a:off x="3434244" y="4123690"/>
            <a:ext cx="6306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0" dirty="0" smtClean="0">
                <a:solidFill>
                  <a:schemeClr val="bg1"/>
                </a:solidFill>
              </a:rPr>
              <a:t>Mario Simaremare, </a:t>
            </a:r>
            <a:r>
              <a:rPr lang="en-US" sz="3200" b="0" dirty="0" err="1" smtClean="0">
                <a:solidFill>
                  <a:schemeClr val="bg1"/>
                </a:solidFill>
              </a:rPr>
              <a:t>S.Kom</a:t>
            </a:r>
            <a:r>
              <a:rPr lang="en-US" sz="3200" b="0" dirty="0" smtClean="0">
                <a:solidFill>
                  <a:schemeClr val="bg1"/>
                </a:solidFill>
              </a:rPr>
              <a:t>., M.Sc.</a:t>
            </a:r>
            <a:endParaRPr lang="en-US" sz="3200" b="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995049" y="4655427"/>
            <a:ext cx="576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Program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Studi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Sarjana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Sistem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Informasi</a:t>
            </a:r>
            <a:endParaRPr lang="en-US" sz="2400" b="0" baseline="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Institut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Teknologi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Del</a:t>
            </a:r>
            <a:endParaRPr lang="en-US" sz="2400" b="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813" y="4088159"/>
            <a:ext cx="1395987" cy="150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097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57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12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15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51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95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18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1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12699"/>
            <a:ext cx="12192000" cy="163353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28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12699"/>
            <a:ext cx="12192000" cy="163353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85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17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49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1819276" y="2524265"/>
            <a:ext cx="28574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0" dirty="0" smtClean="0">
                <a:solidFill>
                  <a:schemeClr val="bg1"/>
                </a:solidFill>
              </a:rPr>
              <a:t>Thank</a:t>
            </a:r>
            <a:br>
              <a:rPr lang="en-US" sz="6000" b="0" dirty="0" smtClean="0">
                <a:solidFill>
                  <a:schemeClr val="bg1"/>
                </a:solidFill>
              </a:rPr>
            </a:br>
            <a:r>
              <a:rPr lang="en-US" sz="6000" b="0" dirty="0" smtClean="0">
                <a:solidFill>
                  <a:schemeClr val="bg1"/>
                </a:solidFill>
              </a:rPr>
              <a:t>you</a:t>
            </a:r>
            <a:endParaRPr lang="en-US" sz="6000" b="0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166" y="2741515"/>
            <a:ext cx="1395987" cy="1502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768" y="908136"/>
            <a:ext cx="5416464" cy="5416464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0500" y="6356350"/>
            <a:ext cx="10033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43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432049"/>
            <a:ext cx="12192000" cy="163353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059" y="177059"/>
            <a:ext cx="6503882" cy="650388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258127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572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71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26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781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785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0500" y="6356350"/>
            <a:ext cx="1003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6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64" r:id="rId4"/>
    <p:sldLayoutId id="2147483665" r:id="rId5"/>
    <p:sldLayoutId id="2147483662" r:id="rId6"/>
    <p:sldLayoutId id="2147483661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3333" y="775064"/>
            <a:ext cx="11387667" cy="1704666"/>
          </a:xfrm>
        </p:spPr>
        <p:txBody>
          <a:bodyPr/>
          <a:lstStyle/>
          <a:p>
            <a:r>
              <a:rPr lang="en-US" dirty="0" smtClean="0"/>
              <a:t>Web Framework:</a:t>
            </a:r>
            <a:br>
              <a:rPr lang="en-US" dirty="0" smtClean="0"/>
            </a:br>
            <a:r>
              <a:rPr lang="en-US" dirty="0" smtClean="0"/>
              <a:t>MVC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Web Programming and Testing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0683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View</a:t>
            </a:r>
            <a:r>
              <a:rPr lang="en-US" dirty="0" smtClean="0"/>
              <a:t> takes care of how the state (data) should be presented.</a:t>
            </a:r>
          </a:p>
          <a:p>
            <a:pPr lvl="1"/>
            <a:r>
              <a:rPr lang="en-US" dirty="0" smtClean="0"/>
              <a:t>Different audience might require different presentation.</a:t>
            </a:r>
          </a:p>
          <a:p>
            <a:pPr lvl="2"/>
            <a:r>
              <a:rPr lang="en-US" dirty="0"/>
              <a:t>structure, format, </a:t>
            </a:r>
            <a:r>
              <a:rPr lang="en-US" dirty="0" smtClean="0"/>
              <a:t>etc.</a:t>
            </a:r>
            <a:endParaRPr lang="en-US" dirty="0" smtClean="0"/>
          </a:p>
          <a:p>
            <a:pPr lvl="1"/>
            <a:r>
              <a:rPr lang="en-US" dirty="0" smtClean="0"/>
              <a:t>It directly interacts with the application users.</a:t>
            </a:r>
          </a:p>
          <a:p>
            <a:pPr lvl="2"/>
            <a:r>
              <a:rPr lang="en-US" dirty="0" smtClean="0"/>
              <a:t>User interactions are received by view and forwarded to the controller.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Model-View-Controller Pattern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 dirty="0"/>
          </a:p>
        </p:txBody>
      </p:sp>
      <p:pic>
        <p:nvPicPr>
          <p:cNvPr id="1026" name="Picture 2" descr="https://learning.oreilly.com/library/view/software-architects-handbook/9781788624060/assets/4b777eb1-a05f-4529-b6a5-cc8a4ae4fda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942" y="3819999"/>
            <a:ext cx="6846116" cy="238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899954" y="6096007"/>
            <a:ext cx="6392093" cy="338554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Image source: </a:t>
            </a:r>
            <a:r>
              <a:rPr lang="en-US" sz="1600" dirty="0" err="1" smtClean="0">
                <a:solidFill>
                  <a:schemeClr val="bg1"/>
                </a:solidFill>
              </a:rPr>
              <a:t>Ingeno</a:t>
            </a:r>
            <a:r>
              <a:rPr lang="en-US" sz="1600" dirty="0">
                <a:solidFill>
                  <a:schemeClr val="bg1"/>
                </a:solidFill>
              </a:rPr>
              <a:t>, J. (2018). Software Architect's Handbook. </a:t>
            </a:r>
            <a:r>
              <a:rPr lang="en-US" sz="1600" dirty="0" err="1" smtClean="0">
                <a:solidFill>
                  <a:schemeClr val="bg1"/>
                </a:solidFill>
              </a:rPr>
              <a:t>Packt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81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Controller</a:t>
            </a:r>
            <a:r>
              <a:rPr lang="en-US" dirty="0" smtClean="0"/>
              <a:t> orchestrates the application behavior based on the events and the accompanying data.</a:t>
            </a:r>
          </a:p>
          <a:p>
            <a:pPr lvl="1"/>
            <a:r>
              <a:rPr lang="en-US" dirty="0" smtClean="0"/>
              <a:t>Business logic is defined here.</a:t>
            </a:r>
          </a:p>
          <a:p>
            <a:pPr lvl="1"/>
            <a:r>
              <a:rPr lang="en-US" dirty="0" smtClean="0"/>
              <a:t>It decides which models and views should be used.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Model-View-Controller Pattern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 dirty="0"/>
          </a:p>
        </p:txBody>
      </p:sp>
      <p:pic>
        <p:nvPicPr>
          <p:cNvPr id="8" name="Picture 2" descr="https://learning.oreilly.com/library/view/software-architects-handbook/9781788624060/assets/4b777eb1-a05f-4529-b6a5-cc8a4ae4fda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942" y="3819999"/>
            <a:ext cx="6846116" cy="238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99954" y="6096007"/>
            <a:ext cx="6392093" cy="338554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Image source: </a:t>
            </a:r>
            <a:r>
              <a:rPr lang="en-US" sz="1600" dirty="0" err="1" smtClean="0">
                <a:solidFill>
                  <a:schemeClr val="bg1"/>
                </a:solidFill>
              </a:rPr>
              <a:t>Ingeno</a:t>
            </a:r>
            <a:r>
              <a:rPr lang="en-US" sz="1600" dirty="0">
                <a:solidFill>
                  <a:schemeClr val="bg1"/>
                </a:solidFill>
              </a:rPr>
              <a:t>, J. (2018). Software Architect's Handbook. </a:t>
            </a:r>
            <a:r>
              <a:rPr lang="en-US" sz="1600" dirty="0" err="1" smtClean="0">
                <a:solidFill>
                  <a:schemeClr val="bg1"/>
                </a:solidFill>
              </a:rPr>
              <a:t>Packt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36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Modular solution with loosely coupled components.</a:t>
            </a:r>
            <a:endParaRPr lang="en-US" dirty="0"/>
          </a:p>
          <a:p>
            <a:pPr lvl="1"/>
            <a:r>
              <a:rPr lang="en-US" dirty="0" smtClean="0"/>
              <a:t>Isolated problem.</a:t>
            </a:r>
          </a:p>
          <a:p>
            <a:pPr lvl="1"/>
            <a:r>
              <a:rPr lang="en-US" dirty="0" smtClean="0"/>
              <a:t>Changes </a:t>
            </a:r>
            <a:r>
              <a:rPr lang="en-US" dirty="0"/>
              <a:t>to particular </a:t>
            </a:r>
            <a:r>
              <a:rPr lang="en-US" dirty="0" smtClean="0"/>
              <a:t>aspect is way simpler.</a:t>
            </a:r>
          </a:p>
          <a:p>
            <a:pPr lvl="1"/>
            <a:r>
              <a:rPr lang="en-US" dirty="0" smtClean="0"/>
              <a:t>Developer specialization.</a:t>
            </a:r>
          </a:p>
          <a:p>
            <a:pPr lvl="2"/>
            <a:r>
              <a:rPr lang="en-US" dirty="0" smtClean="0"/>
              <a:t>Frontend and backend developers.</a:t>
            </a:r>
          </a:p>
          <a:p>
            <a:pPr lvl="1"/>
            <a:r>
              <a:rPr lang="en-US" dirty="0" smtClean="0"/>
              <a:t>A chance for rapid development cycle.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Disadvantages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 the case of simple project, MVC might be too </a:t>
            </a:r>
            <a:r>
              <a:rPr lang="en-US" dirty="0" smtClean="0"/>
              <a:t>much.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and Disadvantages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25146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3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Framework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7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</a:t>
            </a:r>
            <a:r>
              <a:rPr lang="en-US" dirty="0"/>
              <a:t>set of toolkit that provides a skeleton for web application.</a:t>
            </a:r>
          </a:p>
          <a:p>
            <a:pPr lvl="1"/>
            <a:r>
              <a:rPr lang="en-US" dirty="0"/>
              <a:t>Most of today’s framework follows the MVC architectural pattern.</a:t>
            </a:r>
          </a:p>
          <a:p>
            <a:pPr lvl="1"/>
            <a:r>
              <a:rPr lang="en-US" dirty="0"/>
              <a:t>Either full-featured MVC or partial.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Framework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000" y="2439000"/>
            <a:ext cx="1980000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31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43043"/>
            <a:ext cx="10515600" cy="4351338"/>
          </a:xfrm>
        </p:spPr>
        <p:txBody>
          <a:bodyPr/>
          <a:lstStyle/>
          <a:p>
            <a:r>
              <a:rPr lang="en-US" dirty="0" smtClean="0"/>
              <a:t>Advantages:</a:t>
            </a:r>
            <a:endParaRPr lang="en-US" dirty="0"/>
          </a:p>
          <a:p>
            <a:pPr lvl="1"/>
            <a:r>
              <a:rPr lang="en-US" dirty="0"/>
              <a:t>Accelerate application development.</a:t>
            </a:r>
          </a:p>
          <a:p>
            <a:pPr lvl="1"/>
            <a:r>
              <a:rPr lang="en-US" dirty="0"/>
              <a:t>Solid structure, well </a:t>
            </a:r>
            <a:r>
              <a:rPr lang="en-US" dirty="0" smtClean="0"/>
              <a:t>tested, and community-baked.</a:t>
            </a:r>
          </a:p>
          <a:p>
            <a:pPr lvl="1"/>
            <a:r>
              <a:rPr lang="en-US" dirty="0" smtClean="0"/>
              <a:t>Best practices and standards compliance (e.g. PSR).</a:t>
            </a:r>
          </a:p>
          <a:p>
            <a:pPr lvl="1"/>
            <a:endParaRPr lang="en-US" dirty="0"/>
          </a:p>
          <a:p>
            <a:r>
              <a:rPr lang="en-US" dirty="0" smtClean="0"/>
              <a:t>Disadvantages:</a:t>
            </a:r>
            <a:endParaRPr lang="en-US" dirty="0"/>
          </a:p>
          <a:p>
            <a:pPr lvl="1"/>
            <a:r>
              <a:rPr lang="en-US" dirty="0"/>
              <a:t>Might take some time to learn.</a:t>
            </a:r>
          </a:p>
          <a:p>
            <a:pPr lvl="1"/>
            <a:r>
              <a:rPr lang="en-US" dirty="0" smtClean="0"/>
              <a:t>Too </a:t>
            </a:r>
            <a:r>
              <a:rPr lang="en-US" dirty="0"/>
              <a:t>complex for simple problem.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and Disadvantages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000" y="2439000"/>
            <a:ext cx="1980000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49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Partial framework </a:t>
            </a:r>
            <a:r>
              <a:rPr lang="en-US" dirty="0" smtClean="0"/>
              <a:t>concentrates </a:t>
            </a:r>
            <a:r>
              <a:rPr lang="en-US" dirty="0"/>
              <a:t>on a specific </a:t>
            </a:r>
            <a:r>
              <a:rPr lang="en-US" dirty="0" smtClean="0"/>
              <a:t>layer:</a:t>
            </a:r>
            <a:endParaRPr lang="en-US" dirty="0"/>
          </a:p>
          <a:p>
            <a:pPr lvl="1"/>
            <a:r>
              <a:rPr lang="en-US" dirty="0"/>
              <a:t>Focus on the controlling (Lumen, </a:t>
            </a:r>
            <a:r>
              <a:rPr lang="en-US" dirty="0" err="1"/>
              <a:t>Silex</a:t>
            </a:r>
            <a:r>
              <a:rPr lang="en-US" dirty="0"/>
              <a:t>, Slim).</a:t>
            </a:r>
          </a:p>
          <a:p>
            <a:pPr lvl="1"/>
            <a:r>
              <a:rPr lang="en-US" dirty="0"/>
              <a:t>Focus on the view aspect (Twig, Blade).</a:t>
            </a:r>
          </a:p>
          <a:p>
            <a:pPr lvl="1"/>
            <a:r>
              <a:rPr lang="en-US" dirty="0"/>
              <a:t>Focus on the data layer (Doctrine, </a:t>
            </a:r>
            <a:r>
              <a:rPr lang="en-US" dirty="0" err="1" smtClean="0"/>
              <a:t>CycleORM</a:t>
            </a:r>
            <a:r>
              <a:rPr lang="en-US" dirty="0" smtClean="0"/>
              <a:t>, </a:t>
            </a:r>
            <a:r>
              <a:rPr lang="en-US" dirty="0" err="1"/>
              <a:t>Medoo</a:t>
            </a:r>
            <a:r>
              <a:rPr lang="en-US" dirty="0"/>
              <a:t>).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Fullstack</a:t>
            </a:r>
            <a:r>
              <a:rPr lang="en-US" dirty="0" smtClean="0"/>
              <a:t> </a:t>
            </a:r>
            <a:r>
              <a:rPr lang="en-US" dirty="0"/>
              <a:t>handles every part of a web architecture.</a:t>
            </a:r>
          </a:p>
          <a:p>
            <a:pPr lvl="1"/>
            <a:r>
              <a:rPr lang="en-US" dirty="0" err="1"/>
              <a:t>Yii</a:t>
            </a:r>
            <a:r>
              <a:rPr lang="en-US" dirty="0" smtClean="0"/>
              <a:t>, </a:t>
            </a:r>
            <a:r>
              <a:rPr lang="en-US" dirty="0" err="1"/>
              <a:t>Symfony</a:t>
            </a:r>
            <a:r>
              <a:rPr lang="en-US" dirty="0" smtClean="0"/>
              <a:t>, </a:t>
            </a:r>
            <a:r>
              <a:rPr lang="en-US" dirty="0" err="1"/>
              <a:t>Laravel</a:t>
            </a:r>
            <a:r>
              <a:rPr lang="en-US" dirty="0"/>
              <a:t>, </a:t>
            </a:r>
            <a:r>
              <a:rPr lang="en-US" dirty="0" smtClean="0"/>
              <a:t>Spring, </a:t>
            </a:r>
            <a:r>
              <a:rPr lang="en-US" dirty="0" err="1" smtClean="0"/>
              <a:t>Django</a:t>
            </a:r>
            <a:r>
              <a:rPr lang="en-US" dirty="0" smtClean="0"/>
              <a:t>, etc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vs. </a:t>
            </a:r>
            <a:r>
              <a:rPr lang="en-US" dirty="0" err="1" smtClean="0"/>
              <a:t>Fullstack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000" y="2439000"/>
            <a:ext cx="1980000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96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Choose your web framework</a:t>
            </a:r>
            <a:r>
              <a:rPr lang="en-US" dirty="0"/>
              <a:t> </a:t>
            </a:r>
            <a:r>
              <a:rPr lang="en-US" dirty="0" smtClean="0"/>
              <a:t>and use it in your project.</a:t>
            </a:r>
          </a:p>
          <a:p>
            <a:pPr lvl="1"/>
            <a:r>
              <a:rPr lang="en-US" dirty="0" smtClean="0"/>
              <a:t>Consult with your TA for insights.</a:t>
            </a:r>
          </a:p>
          <a:p>
            <a:pPr lvl="1"/>
            <a:r>
              <a:rPr lang="en-US" dirty="0" smtClean="0"/>
              <a:t>Read the documentation before choosing.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To-dos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25146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46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Srinivasan, M. (2012). Web Technology: Theory and Practice. Pearson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/>
              <a:t>Ingeno</a:t>
            </a:r>
            <a:r>
              <a:rPr lang="en-US" dirty="0"/>
              <a:t>, J. (2018). Software Architect's Handbook. </a:t>
            </a:r>
            <a:r>
              <a:rPr lang="en-US" dirty="0" err="1"/>
              <a:t>Packt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4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0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objective of this session is the following:</a:t>
            </a:r>
          </a:p>
          <a:p>
            <a:pPr lvl="1"/>
            <a:r>
              <a:rPr lang="en-US" dirty="0" smtClean="0"/>
              <a:t>The students are </a:t>
            </a:r>
            <a:r>
              <a:rPr lang="en-US" dirty="0"/>
              <a:t>able to </a:t>
            </a:r>
            <a:r>
              <a:rPr lang="en-US" dirty="0" smtClean="0"/>
              <a:t>elaborate the benefit of developing</a:t>
            </a:r>
            <a:br>
              <a:rPr lang="en-US" dirty="0" smtClean="0"/>
            </a:br>
            <a:r>
              <a:rPr lang="en-US" dirty="0" smtClean="0"/>
              <a:t>solution </a:t>
            </a:r>
            <a:r>
              <a:rPr lang="en-US" dirty="0" smtClean="0"/>
              <a:t>on top of web framework.</a:t>
            </a:r>
            <a:endParaRPr lang="en-US" dirty="0" smtClean="0"/>
          </a:p>
          <a:p>
            <a:pPr lvl="1"/>
            <a:r>
              <a:rPr lang="en-US" dirty="0" smtClean="0"/>
              <a:t>The students are able to select and use </a:t>
            </a:r>
            <a:r>
              <a:rPr lang="en-US" dirty="0" smtClean="0"/>
              <a:t>contemporary </a:t>
            </a:r>
            <a:br>
              <a:rPr lang="en-US" dirty="0" smtClean="0"/>
            </a:br>
            <a:r>
              <a:rPr lang="en-US" dirty="0" smtClean="0"/>
              <a:t>web framework.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25146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4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Motivation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MVC architectural pattern.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Web framework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0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1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Years ago, web developers tend to use in house components</a:t>
            </a:r>
            <a:br>
              <a:rPr lang="en-US" dirty="0" smtClean="0"/>
            </a:br>
            <a:r>
              <a:rPr lang="en-US" dirty="0" smtClean="0"/>
              <a:t>to construct their application.</a:t>
            </a:r>
          </a:p>
          <a:p>
            <a:pPr lvl="1"/>
            <a:r>
              <a:rPr lang="en-US" dirty="0" smtClean="0"/>
              <a:t>Developed on top of experiences.</a:t>
            </a:r>
            <a:endParaRPr lang="en-US" dirty="0" smtClean="0"/>
          </a:p>
          <a:p>
            <a:pPr lvl="1"/>
            <a:r>
              <a:rPr lang="en-US" dirty="0" smtClean="0"/>
              <a:t>Components get polished through time.</a:t>
            </a:r>
          </a:p>
          <a:p>
            <a:pPr lvl="1"/>
            <a:r>
              <a:rPr lang="en-US" dirty="0" smtClean="0"/>
              <a:t>Well tested, p</a:t>
            </a:r>
            <a:r>
              <a:rPr lang="en-US" dirty="0" smtClean="0"/>
              <a:t>roven, and production ready,</a:t>
            </a:r>
          </a:p>
          <a:p>
            <a:pPr lvl="1"/>
            <a:endParaRPr lang="en-US" dirty="0"/>
          </a:p>
          <a:p>
            <a:r>
              <a:rPr lang="en-US" dirty="0" smtClean="0"/>
              <a:t>Problems:</a:t>
            </a:r>
          </a:p>
          <a:p>
            <a:pPr lvl="1"/>
            <a:r>
              <a:rPr lang="en-US" dirty="0" smtClean="0"/>
              <a:t>Less standard, convention, rules, etc.</a:t>
            </a:r>
          </a:p>
          <a:p>
            <a:pPr lvl="1"/>
            <a:r>
              <a:rPr lang="en-US" dirty="0" smtClean="0"/>
              <a:t>Component are reused </a:t>
            </a:r>
            <a:r>
              <a:rPr lang="en-US" dirty="0" smtClean="0"/>
              <a:t>only in the internal </a:t>
            </a:r>
            <a:r>
              <a:rPr lang="en-US" dirty="0" err="1" smtClean="0"/>
              <a:t>dev</a:t>
            </a:r>
            <a:r>
              <a:rPr lang="en-US" dirty="0" smtClean="0"/>
              <a:t> team.</a:t>
            </a:r>
          </a:p>
          <a:p>
            <a:pPr lvl="1"/>
            <a:r>
              <a:rPr lang="en-US" dirty="0" smtClean="0"/>
              <a:t>New boy needs time to learn.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Dev i</a:t>
            </a:r>
            <a:r>
              <a:rPr lang="en-US" dirty="0" smtClean="0"/>
              <a:t>n the Age of Dinosaur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25146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2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Community grows and working together to ease </a:t>
            </a:r>
            <a:br>
              <a:rPr lang="en-US" dirty="0" smtClean="0"/>
            </a:br>
            <a:r>
              <a:rPr lang="en-US" dirty="0" smtClean="0"/>
              <a:t>the development process.</a:t>
            </a:r>
          </a:p>
          <a:p>
            <a:pPr lvl="1"/>
            <a:r>
              <a:rPr lang="en-US" dirty="0" smtClean="0"/>
              <a:t>Avoid reinventing the wheel.</a:t>
            </a:r>
          </a:p>
          <a:p>
            <a:pPr lvl="1"/>
            <a:r>
              <a:rPr lang="en-US" dirty="0" smtClean="0"/>
              <a:t>Use the existing components.</a:t>
            </a:r>
          </a:p>
          <a:p>
            <a:pPr lvl="1"/>
            <a:r>
              <a:rPr lang="en-US" dirty="0" smtClean="0"/>
              <a:t>Focus on the business.</a:t>
            </a:r>
          </a:p>
          <a:p>
            <a:pPr lvl="1"/>
            <a:endParaRPr lang="en-US" dirty="0"/>
          </a:p>
          <a:p>
            <a:r>
              <a:rPr lang="en-US" dirty="0" smtClean="0"/>
              <a:t>Specific language </a:t>
            </a:r>
            <a:r>
              <a:rPr lang="en-US" dirty="0" smtClean="0"/>
              <a:t>e</a:t>
            </a:r>
            <a:r>
              <a:rPr lang="en-US" dirty="0" smtClean="0"/>
              <a:t>cosystems.</a:t>
            </a:r>
          </a:p>
          <a:p>
            <a:pPr lvl="1"/>
            <a:r>
              <a:rPr lang="en-US" dirty="0" smtClean="0"/>
              <a:t>e.g. https</a:t>
            </a:r>
            <a:r>
              <a:rPr lang="en-US" dirty="0"/>
              <a:t>://www.php-fig.org/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Driven by Community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25146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78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Architectural Pattern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7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MVC is a popular pattern that </a:t>
            </a:r>
            <a:r>
              <a:rPr lang="en-US" dirty="0" smtClean="0"/>
              <a:t>commonly </a:t>
            </a:r>
            <a:r>
              <a:rPr lang="en-US" dirty="0" smtClean="0"/>
              <a:t>applied to</a:t>
            </a:r>
            <a:br>
              <a:rPr lang="en-US" dirty="0" smtClean="0"/>
            </a:br>
            <a:r>
              <a:rPr lang="en-US" dirty="0" smtClean="0"/>
              <a:t>application with graphical user interface (GUI).</a:t>
            </a:r>
          </a:p>
          <a:p>
            <a:pPr lvl="1"/>
            <a:r>
              <a:rPr lang="en-US" dirty="0" smtClean="0"/>
              <a:t>Segregating components based on their responsibilities.</a:t>
            </a:r>
          </a:p>
          <a:p>
            <a:pPr lvl="1"/>
            <a:r>
              <a:rPr lang="en-US" dirty="0" smtClean="0"/>
              <a:t>Web and desktop applications.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Model-View-Controller Pattern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 dirty="0"/>
          </a:p>
        </p:txBody>
      </p:sp>
      <p:pic>
        <p:nvPicPr>
          <p:cNvPr id="8" name="Picture 2" descr="https://learning.oreilly.com/library/view/software-architects-handbook/9781788624060/assets/4b777eb1-a05f-4529-b6a5-cc8a4ae4fda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942" y="3819999"/>
            <a:ext cx="6846116" cy="238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899954" y="6096007"/>
            <a:ext cx="6392093" cy="338554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Image source: </a:t>
            </a:r>
            <a:r>
              <a:rPr lang="en-US" sz="1600" dirty="0" err="1" smtClean="0">
                <a:solidFill>
                  <a:schemeClr val="bg1"/>
                </a:solidFill>
              </a:rPr>
              <a:t>Ingeno</a:t>
            </a:r>
            <a:r>
              <a:rPr lang="en-US" sz="1600" dirty="0">
                <a:solidFill>
                  <a:schemeClr val="bg1"/>
                </a:solidFill>
              </a:rPr>
              <a:t>, J. (2018). Software Architect's Handbook. </a:t>
            </a:r>
            <a:r>
              <a:rPr lang="en-US" sz="1600" dirty="0" err="1" smtClean="0">
                <a:solidFill>
                  <a:schemeClr val="bg1"/>
                </a:solidFill>
              </a:rPr>
              <a:t>Packt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87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Model</a:t>
            </a:r>
            <a:r>
              <a:rPr lang="en-US" dirty="0" smtClean="0"/>
              <a:t> represents business data, record, or states.</a:t>
            </a:r>
          </a:p>
          <a:p>
            <a:pPr lvl="1"/>
            <a:r>
              <a:rPr lang="en-US" dirty="0" smtClean="0"/>
              <a:t>The actual data are stored in persistence storage (e.g. database).</a:t>
            </a:r>
          </a:p>
          <a:p>
            <a:pPr lvl="1"/>
            <a:r>
              <a:rPr lang="en-US" dirty="0" smtClean="0"/>
              <a:t>Operations that related to business data are also defined here.</a:t>
            </a:r>
          </a:p>
          <a:p>
            <a:pPr lvl="2"/>
            <a:r>
              <a:rPr lang="en-US" dirty="0" err="1" smtClean="0"/>
              <a:t>Incld</a:t>
            </a:r>
            <a:r>
              <a:rPr lang="en-US" dirty="0" smtClean="0"/>
              <a:t>. adding, modifying, removing data, and other specific operations.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Patterns </a:t>
            </a:r>
            <a:r>
              <a:rPr lang="en-US" dirty="0"/>
              <a:t>related to data:</a:t>
            </a:r>
          </a:p>
          <a:p>
            <a:pPr lvl="1"/>
            <a:r>
              <a:rPr lang="en-US" dirty="0">
                <a:sym typeface="Wingdings" pitchFamily="2" charset="2"/>
              </a:rPr>
              <a:t>Active Record, Data Mapper, Data Gateway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Model-View-Controller Pattern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469" y="2439000"/>
            <a:ext cx="1980000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02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6613</TotalTime>
  <Words>610</Words>
  <Application>Microsoft Office PowerPoint</Application>
  <PresentationFormat>Widescreen</PresentationFormat>
  <Paragraphs>133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Segoe UI</vt:lpstr>
      <vt:lpstr>Wingdings</vt:lpstr>
      <vt:lpstr>Office Theme</vt:lpstr>
      <vt:lpstr>Web Framework: MVC Pattern</vt:lpstr>
      <vt:lpstr>Objectives</vt:lpstr>
      <vt:lpstr>Outlines</vt:lpstr>
      <vt:lpstr>Motivation</vt:lpstr>
      <vt:lpstr>Web Dev in the Age of Dinosaur</vt:lpstr>
      <vt:lpstr>Driven by Community</vt:lpstr>
      <vt:lpstr>MVC Architectural Pattern</vt:lpstr>
      <vt:lpstr>Model-View-Controller Pattern</vt:lpstr>
      <vt:lpstr>Model-View-Controller Pattern</vt:lpstr>
      <vt:lpstr>Model-View-Controller Pattern</vt:lpstr>
      <vt:lpstr>Model-View-Controller Pattern</vt:lpstr>
      <vt:lpstr>Advantages and Disadvantages</vt:lpstr>
      <vt:lpstr>Web Framework</vt:lpstr>
      <vt:lpstr>Web Framework</vt:lpstr>
      <vt:lpstr>Advantages and Disadvantages</vt:lpstr>
      <vt:lpstr>Partial vs. Fullstack</vt:lpstr>
      <vt:lpstr>To-dos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Judul Tralala</dc:title>
  <dc:creator>Mario Simaremare</dc:creator>
  <cp:lastModifiedBy>MSS</cp:lastModifiedBy>
  <cp:revision>1019</cp:revision>
  <dcterms:created xsi:type="dcterms:W3CDTF">2020-08-10T12:54:37Z</dcterms:created>
  <dcterms:modified xsi:type="dcterms:W3CDTF">2020-10-19T13:43:26Z</dcterms:modified>
</cp:coreProperties>
</file>