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9" r:id="rId4"/>
    <p:sldId id="386" r:id="rId5"/>
    <p:sldId id="387" r:id="rId6"/>
    <p:sldId id="391" r:id="rId7"/>
    <p:sldId id="282" r:id="rId8"/>
    <p:sldId id="398" r:id="rId9"/>
    <p:sldId id="399" r:id="rId10"/>
    <p:sldId id="392" r:id="rId11"/>
    <p:sldId id="393" r:id="rId12"/>
    <p:sldId id="395" r:id="rId13"/>
    <p:sldId id="396" r:id="rId14"/>
    <p:sldId id="397" r:id="rId15"/>
    <p:sldId id="264" r:id="rId16"/>
    <p:sldId id="28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303030"/>
    <a:srgbClr val="097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775064"/>
            <a:ext cx="11387667" cy="1704666"/>
          </a:xfrm>
        </p:spPr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is available for consumers via API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The API specification is explicitly defined in a contract.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contains:</a:t>
            </a:r>
          </a:p>
          <a:p>
            <a:pPr lvl="1"/>
            <a:r>
              <a:rPr lang="en-US" dirty="0"/>
              <a:t>How to </a:t>
            </a:r>
            <a:r>
              <a:rPr lang="en-US" dirty="0" smtClean="0"/>
              <a:t>consume </a:t>
            </a:r>
            <a:r>
              <a:rPr lang="en-US" dirty="0"/>
              <a:t>the API, </a:t>
            </a:r>
            <a:endParaRPr lang="en-US" dirty="0" smtClean="0"/>
          </a:p>
          <a:p>
            <a:pPr lvl="1"/>
            <a:r>
              <a:rPr lang="en-US" dirty="0" smtClean="0"/>
              <a:t>The parameters specifications, and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kind of output is expected.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SOAP and </a:t>
            </a:r>
            <a:r>
              <a:rPr lang="en-US" dirty="0" smtClean="0"/>
              <a:t>REST-based </a:t>
            </a:r>
            <a:r>
              <a:rPr lang="en-US" dirty="0"/>
              <a:t>services </a:t>
            </a:r>
            <a:r>
              <a:rPr lang="en-US" dirty="0" smtClean="0"/>
              <a:t>have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different way to expose its contract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Contract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469" y="2439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</a:t>
            </a:r>
            <a:r>
              <a:rPr lang="en-US" dirty="0" smtClean="0"/>
              <a:t>contains </a:t>
            </a:r>
            <a:r>
              <a:rPr lang="en-US" dirty="0"/>
              <a:t>a specific business logic inside it.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may be a composed of multiple smaller services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The business logic of a service is not visible (transparent)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its </a:t>
            </a:r>
            <a:r>
              <a:rPr lang="en-US" dirty="0" smtClean="0"/>
              <a:t>consumers or agnostic.</a:t>
            </a:r>
          </a:p>
          <a:p>
            <a:pPr lvl="1"/>
            <a:endParaRPr lang="en-US" dirty="0"/>
          </a:p>
          <a:p>
            <a:r>
              <a:rPr lang="en-US" dirty="0" smtClean="0"/>
              <a:t>e.g. paying a bill via a mobile banking app, </a:t>
            </a:r>
            <a:br>
              <a:rPr lang="en-US" dirty="0" smtClean="0"/>
            </a:br>
            <a:r>
              <a:rPr lang="en-US" dirty="0" smtClean="0"/>
              <a:t>how does it work? Who cares :p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Business Logic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469" y="243900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Services?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consumer is a party that uses a service.</a:t>
            </a:r>
          </a:p>
          <a:p>
            <a:pPr lvl="1"/>
            <a:endParaRPr lang="en-US" dirty="0"/>
          </a:p>
          <a:p>
            <a:r>
              <a:rPr lang="en-US" dirty="0" smtClean="0"/>
              <a:t>Decision to consume a services is taken when:</a:t>
            </a:r>
          </a:p>
          <a:p>
            <a:pPr lvl="1"/>
            <a:r>
              <a:rPr lang="en-US" dirty="0" smtClean="0"/>
              <a:t>the required capability/data is not our main business</a:t>
            </a:r>
            <a:br>
              <a:rPr lang="en-US" dirty="0" smtClean="0"/>
            </a:br>
            <a:r>
              <a:rPr lang="en-US" dirty="0" smtClean="0"/>
              <a:t>or managed by another application.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 not making our-own capability is much cost-effective.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 Consumer’s Perspective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1517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3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provider is a party that makes a service available</a:t>
            </a:r>
            <a:br>
              <a:rPr lang="en-US" dirty="0" smtClean="0"/>
            </a:br>
            <a:r>
              <a:rPr lang="en-US" dirty="0" smtClean="0"/>
              <a:t>for others.</a:t>
            </a:r>
          </a:p>
          <a:p>
            <a:pPr lvl="1"/>
            <a:endParaRPr lang="en-US" dirty="0"/>
          </a:p>
          <a:p>
            <a:r>
              <a:rPr lang="en-US" dirty="0" smtClean="0"/>
              <a:t>Decision to consume a services is taken when:</a:t>
            </a:r>
          </a:p>
          <a:p>
            <a:pPr lvl="1"/>
            <a:r>
              <a:rPr lang="en-US" dirty="0" smtClean="0"/>
              <a:t>the data/capability is in our domain.</a:t>
            </a:r>
          </a:p>
          <a:p>
            <a:pPr lvl="1"/>
            <a:r>
              <a:rPr lang="en-US" dirty="0" smtClean="0"/>
              <a:t>we want to share it or make it accessible.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 Provider’s Perspective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15175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next meeting we would discuss about </a:t>
            </a:r>
            <a:br>
              <a:rPr lang="en-US" dirty="0" smtClean="0"/>
            </a:br>
            <a:r>
              <a:rPr lang="en-US" dirty="0" smtClean="0"/>
              <a:t>SOAP and REST-based </a:t>
            </a:r>
            <a:r>
              <a:rPr lang="en-US" dirty="0" smtClean="0"/>
              <a:t>services.</a:t>
            </a:r>
          </a:p>
          <a:p>
            <a:pPr lvl="1"/>
            <a:r>
              <a:rPr lang="en-US" dirty="0" smtClean="0"/>
              <a:t>Your project will go </a:t>
            </a:r>
            <a:r>
              <a:rPr lang="en-US" dirty="0" smtClean="0"/>
              <a:t>with REST-based services.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APIs will be designed and tested.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Erl</a:t>
            </a:r>
            <a:r>
              <a:rPr lang="en-US" dirty="0"/>
              <a:t> T. (2016). Service-Oriented Architecture: Analysis and Design for Services and </a:t>
            </a:r>
            <a:r>
              <a:rPr lang="en-US" dirty="0" err="1"/>
              <a:t>Microservices</a:t>
            </a:r>
            <a:r>
              <a:rPr lang="en-US" dirty="0"/>
              <a:t>. Pearson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session is the following: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students are </a:t>
            </a:r>
            <a:r>
              <a:rPr lang="en-US" dirty="0"/>
              <a:t>able to </a:t>
            </a:r>
            <a:r>
              <a:rPr lang="en-US" dirty="0" smtClean="0"/>
              <a:t>elaborate the use of services</a:t>
            </a:r>
            <a:br>
              <a:rPr lang="en-US" dirty="0" smtClean="0"/>
            </a:br>
            <a:r>
              <a:rPr lang="en-US" dirty="0" smtClean="0"/>
              <a:t>and the motivation behind 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service?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to use service?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smtClean="0"/>
              <a:t>super enterprise, </a:t>
            </a:r>
            <a:r>
              <a:rPr lang="en-US" dirty="0" smtClean="0"/>
              <a:t>no </a:t>
            </a:r>
            <a:r>
              <a:rPr lang="en-US" dirty="0" smtClean="0"/>
              <a:t>super-app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application must be focused on its </a:t>
            </a:r>
            <a:r>
              <a:rPr lang="en-US" dirty="0" smtClean="0"/>
              <a:t>own specific business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 functionalities, outside its domain expertise </a:t>
            </a:r>
            <a:br>
              <a:rPr lang="en-US" dirty="0" smtClean="0"/>
            </a:br>
            <a:r>
              <a:rPr lang="en-US" dirty="0" smtClean="0"/>
              <a:t>shouldn’t be handled.</a:t>
            </a:r>
          </a:p>
          <a:p>
            <a:pPr lvl="1"/>
            <a:endParaRPr lang="en-US" dirty="0"/>
          </a:p>
          <a:p>
            <a:r>
              <a:rPr lang="en-US" dirty="0" smtClean="0"/>
              <a:t>Needs for data exchange and accessible capabilities.</a:t>
            </a:r>
          </a:p>
          <a:p>
            <a:pPr lvl="1"/>
            <a:r>
              <a:rPr lang="en-US" dirty="0" smtClean="0"/>
              <a:t>for authentication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Google,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services.</a:t>
            </a:r>
          </a:p>
          <a:p>
            <a:pPr lvl="1"/>
            <a:r>
              <a:rPr lang="en-US" dirty="0" smtClean="0"/>
              <a:t>money exchange rate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central bank’s services.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 and Capabilities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smtClean="0"/>
              <a:t>illustration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individual has a specific responsibility in life.</a:t>
            </a:r>
          </a:p>
          <a:p>
            <a:pPr lvl="1"/>
            <a:r>
              <a:rPr lang="en-US" dirty="0"/>
              <a:t>These </a:t>
            </a:r>
            <a:r>
              <a:rPr lang="en-US" dirty="0" smtClean="0"/>
              <a:t>responsibilities </a:t>
            </a:r>
            <a:r>
              <a:rPr lang="en-US" dirty="0"/>
              <a:t>are chained or orchestrated </a:t>
            </a:r>
            <a:r>
              <a:rPr lang="en-US" dirty="0" smtClean="0"/>
              <a:t>in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specific order to provide a greater, more complex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service with </a:t>
            </a:r>
            <a:r>
              <a:rPr lang="en-US" dirty="0"/>
              <a:t>higher value.</a:t>
            </a:r>
          </a:p>
          <a:p>
            <a:pPr lvl="1"/>
            <a:r>
              <a:rPr lang="en-US" dirty="0"/>
              <a:t>The individual, joined in the orchestration, </a:t>
            </a:r>
            <a:r>
              <a:rPr lang="en-US" dirty="0" smtClean="0"/>
              <a:t>must </a:t>
            </a:r>
            <a:r>
              <a:rPr lang="en-US" dirty="0"/>
              <a:t>do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his/her </a:t>
            </a:r>
            <a:r>
              <a:rPr lang="en-US" dirty="0"/>
              <a:t>job properly to achieve </a:t>
            </a:r>
            <a:r>
              <a:rPr lang="en-US" dirty="0" smtClean="0"/>
              <a:t>the </a:t>
            </a:r>
            <a:r>
              <a:rPr lang="en-US" dirty="0"/>
              <a:t>goal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 and Capabilities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1026" name="Picture 2" descr="Cara daftar GoF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434" y="4025435"/>
            <a:ext cx="2826929" cy="8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kopedia apa itu startup pengertian cara memulai dan 388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980" y="5075841"/>
            <a:ext cx="3380105" cy="10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vis CI runs local tests between GitHub and Google Cloud deploy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10" y="4501254"/>
            <a:ext cx="5324980" cy="158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(Web) Service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is </a:t>
            </a:r>
            <a:r>
              <a:rPr lang="en-US" dirty="0" smtClean="0"/>
              <a:t>a functionality with a specific goal.</a:t>
            </a:r>
          </a:p>
          <a:p>
            <a:pPr lvl="1"/>
            <a:r>
              <a:rPr lang="en-US" dirty="0" smtClean="0"/>
              <a:t>In our context, it is in the form of software that is available</a:t>
            </a:r>
            <a:br>
              <a:rPr lang="en-US" dirty="0" smtClean="0"/>
            </a:br>
            <a:r>
              <a:rPr lang="en-US" dirty="0" smtClean="0"/>
              <a:t>via an clearly defined API.</a:t>
            </a:r>
          </a:p>
          <a:p>
            <a:pPr lvl="1"/>
            <a:r>
              <a:rPr lang="en-US" dirty="0" smtClean="0"/>
              <a:t>The definition is specified in a contract.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Service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web service </a:t>
            </a:r>
            <a:r>
              <a:rPr lang="en-US" dirty="0"/>
              <a:t>is </a:t>
            </a:r>
            <a:r>
              <a:rPr lang="en-US" dirty="0" smtClean="0"/>
              <a:t>a service that is made available </a:t>
            </a:r>
            <a:br>
              <a:rPr lang="en-US" dirty="0" smtClean="0"/>
            </a:br>
            <a:r>
              <a:rPr lang="en-US" dirty="0" smtClean="0"/>
              <a:t>through web protocols.</a:t>
            </a:r>
          </a:p>
          <a:p>
            <a:pPr lvl="1"/>
            <a:r>
              <a:rPr lang="en-US" dirty="0" smtClean="0"/>
              <a:t>Uses HTTP/S and its standards.</a:t>
            </a:r>
          </a:p>
          <a:p>
            <a:pPr lvl="1"/>
            <a:endParaRPr lang="en-US" dirty="0"/>
          </a:p>
          <a:p>
            <a:r>
              <a:rPr lang="en-US" dirty="0" smtClean="0"/>
              <a:t>Most of web services are implemented in the forms of</a:t>
            </a:r>
            <a:endParaRPr lang="en-US" dirty="0"/>
          </a:p>
          <a:p>
            <a:pPr lvl="1"/>
            <a:r>
              <a:rPr lang="en-US" dirty="0" smtClean="0"/>
              <a:t>either SOAP or REST-based services.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Web Service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344749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7114</TotalTime>
  <Words>355</Words>
  <Application>Microsoft Office PowerPoint</Application>
  <PresentationFormat>Widescreen</PresentationFormat>
  <Paragraphs>103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Wingdings</vt:lpstr>
      <vt:lpstr>Office Theme</vt:lpstr>
      <vt:lpstr>Web Services</vt:lpstr>
      <vt:lpstr>Objectives</vt:lpstr>
      <vt:lpstr>Outlines</vt:lpstr>
      <vt:lpstr>Motivation</vt:lpstr>
      <vt:lpstr>Distributed Data and Capabilities</vt:lpstr>
      <vt:lpstr>Distributed Data and Capabilities</vt:lpstr>
      <vt:lpstr>What is A (Web) Service?</vt:lpstr>
      <vt:lpstr>What is A Service?</vt:lpstr>
      <vt:lpstr>What is A Web Service?</vt:lpstr>
      <vt:lpstr>What is A Contract?</vt:lpstr>
      <vt:lpstr>Transparent Business Logic</vt:lpstr>
      <vt:lpstr>When to Use Services?</vt:lpstr>
      <vt:lpstr>From A Consumer’s Perspective</vt:lpstr>
      <vt:lpstr>From A Provider’s Perspective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MSS</cp:lastModifiedBy>
  <cp:revision>1098</cp:revision>
  <dcterms:created xsi:type="dcterms:W3CDTF">2020-08-10T12:54:37Z</dcterms:created>
  <dcterms:modified xsi:type="dcterms:W3CDTF">2020-11-02T12:42:31Z</dcterms:modified>
</cp:coreProperties>
</file>