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8"/>
  </p:notesMasterIdLst>
  <p:sldIdLst>
    <p:sldId id="256" r:id="rId2"/>
    <p:sldId id="277" r:id="rId3"/>
    <p:sldId id="279" r:id="rId4"/>
    <p:sldId id="282" r:id="rId5"/>
    <p:sldId id="330" r:id="rId6"/>
    <p:sldId id="353" r:id="rId7"/>
    <p:sldId id="400" r:id="rId8"/>
    <p:sldId id="399" r:id="rId9"/>
    <p:sldId id="402" r:id="rId10"/>
    <p:sldId id="379" r:id="rId11"/>
    <p:sldId id="404" r:id="rId12"/>
    <p:sldId id="401" r:id="rId13"/>
    <p:sldId id="403" r:id="rId14"/>
    <p:sldId id="405" r:id="rId15"/>
    <p:sldId id="406" r:id="rId16"/>
    <p:sldId id="407" r:id="rId17"/>
    <p:sldId id="408" r:id="rId18"/>
    <p:sldId id="409" r:id="rId19"/>
    <p:sldId id="410" r:id="rId20"/>
    <p:sldId id="380" r:id="rId21"/>
    <p:sldId id="411" r:id="rId22"/>
    <p:sldId id="412" r:id="rId23"/>
    <p:sldId id="413" r:id="rId24"/>
    <p:sldId id="264" r:id="rId25"/>
    <p:sldId id="281" r:id="rId26"/>
    <p:sldId id="26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30A0"/>
    <a:srgbClr val="303030"/>
    <a:srgbClr val="097B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497" autoAdjust="0"/>
    <p:restoredTop sz="94660"/>
  </p:normalViewPr>
  <p:slideViewPr>
    <p:cSldViewPr snapToGrid="0">
      <p:cViewPr>
        <p:scale>
          <a:sx n="75" d="100"/>
          <a:sy n="75" d="100"/>
        </p:scale>
        <p:origin x="1446" y="8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027242-7A60-4CAF-8941-5C796C15B2C1}" type="datetimeFigureOut">
              <a:rPr lang="en-US" smtClean="0"/>
              <a:t>11/12/2020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18D6F6-B94A-4BAF-8E62-6EDB3C36831A}" type="slidenum">
              <a:rPr lang="en-US" smtClean="0"/>
              <a:t>‹#›</a:t>
            </a:fld>
            <a:endParaRPr lang="en-US"/>
          </a:p>
        </p:txBody>
      </p:sp>
    </p:spTree>
    <p:extLst>
      <p:ext uri="{BB962C8B-B14F-4D97-AF65-F5344CB8AC3E}">
        <p14:creationId xmlns:p14="http://schemas.microsoft.com/office/powerpoint/2010/main" val="1514586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18D6F6-B94A-4BAF-8E62-6EDB3C36831A}" type="slidenum">
              <a:rPr lang="en-US" smtClean="0"/>
              <a:t>1</a:t>
            </a:fld>
            <a:endParaRPr lang="en-US"/>
          </a:p>
        </p:txBody>
      </p:sp>
    </p:spTree>
    <p:extLst>
      <p:ext uri="{BB962C8B-B14F-4D97-AF65-F5344CB8AC3E}">
        <p14:creationId xmlns:p14="http://schemas.microsoft.com/office/powerpoint/2010/main" val="1398257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18D6F6-B94A-4BAF-8E62-6EDB3C36831A}" type="slidenum">
              <a:rPr lang="en-US" smtClean="0"/>
              <a:t>3</a:t>
            </a:fld>
            <a:endParaRPr lang="en-US"/>
          </a:p>
        </p:txBody>
      </p:sp>
    </p:spTree>
    <p:extLst>
      <p:ext uri="{BB962C8B-B14F-4D97-AF65-F5344CB8AC3E}">
        <p14:creationId xmlns:p14="http://schemas.microsoft.com/office/powerpoint/2010/main" val="9265080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7030A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23333" y="1306519"/>
            <a:ext cx="11387667" cy="927927"/>
          </a:xfrm>
          <a:ln w="44450" cap="rnd">
            <a:noFill/>
          </a:ln>
        </p:spPr>
        <p:txBody>
          <a:bodyPr anchor="ctr" anchorCtr="0">
            <a:noAutofit/>
          </a:bodyPr>
          <a:lstStyle>
            <a:lvl1pPr algn="ctr">
              <a:defRPr sz="6000" b="1">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23333" y="2479730"/>
            <a:ext cx="11387667" cy="520240"/>
          </a:xfrm>
          <a:ln w="44450" cap="rnd">
            <a:noFill/>
          </a:ln>
        </p:spPr>
        <p:txBody>
          <a:bodyPr anchor="ctr" anchorCtr="0">
            <a:noAutofit/>
          </a:bodyPr>
          <a:lstStyle>
            <a:lvl1pPr marL="0" indent="0" algn="ctr">
              <a:buNone/>
              <a:defRPr sz="3200">
                <a:solidFill>
                  <a:schemeClr val="bg1">
                    <a:lumMod val="8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5" name="Footer Placeholder 4"/>
          <p:cNvSpPr>
            <a:spLocks noGrp="1"/>
          </p:cNvSpPr>
          <p:nvPr>
            <p:ph type="ftr" sz="quarter" idx="11"/>
          </p:nvPr>
        </p:nvSpPr>
        <p:spPr>
          <a:xfrm>
            <a:off x="4038600" y="6356350"/>
            <a:ext cx="4114800" cy="365125"/>
          </a:xfrm>
        </p:spPr>
        <p:txBody>
          <a:bodyPr/>
          <a:lstStyle>
            <a:lvl1pPr>
              <a:defRPr>
                <a:solidFill>
                  <a:schemeClr val="bg1"/>
                </a:solidFill>
              </a:defRPr>
            </a:lvl1pPr>
          </a:lstStyle>
          <a:p>
            <a:r>
              <a:rPr lang="en-US" smtClean="0"/>
              <a:t>Web Programming and Testing</a:t>
            </a:r>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F6BFDFCA-CC14-49D8-9F95-F40523FD57F6}" type="slidenum">
              <a:rPr lang="en-US" smtClean="0"/>
              <a:pPr/>
              <a:t>‹#›</a:t>
            </a:fld>
            <a:endParaRPr lang="en-US"/>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6737" y="3183383"/>
            <a:ext cx="3029930" cy="3033713"/>
          </a:xfrm>
          <a:prstGeom prst="ellipse">
            <a:avLst/>
          </a:prstGeom>
          <a:ln w="635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sp>
        <p:nvSpPr>
          <p:cNvPr id="9" name="TextBox 8"/>
          <p:cNvSpPr txBox="1"/>
          <p:nvPr userDrawn="1"/>
        </p:nvSpPr>
        <p:spPr>
          <a:xfrm>
            <a:off x="3434244" y="4123690"/>
            <a:ext cx="6306037" cy="584775"/>
          </a:xfrm>
          <a:prstGeom prst="rect">
            <a:avLst/>
          </a:prstGeom>
          <a:noFill/>
        </p:spPr>
        <p:txBody>
          <a:bodyPr wrap="square" rtlCol="0">
            <a:spAutoFit/>
          </a:bodyPr>
          <a:lstStyle/>
          <a:p>
            <a:pPr algn="r"/>
            <a:r>
              <a:rPr lang="en-US" sz="3200" b="0" dirty="0" smtClean="0">
                <a:solidFill>
                  <a:schemeClr val="bg1"/>
                </a:solidFill>
              </a:rPr>
              <a:t>Mario Simaremare, </a:t>
            </a:r>
            <a:r>
              <a:rPr lang="en-US" sz="3200" b="0" dirty="0" err="1" smtClean="0">
                <a:solidFill>
                  <a:schemeClr val="bg1"/>
                </a:solidFill>
              </a:rPr>
              <a:t>S.Kom</a:t>
            </a:r>
            <a:r>
              <a:rPr lang="en-US" sz="3200" b="0" dirty="0" smtClean="0">
                <a:solidFill>
                  <a:schemeClr val="bg1"/>
                </a:solidFill>
              </a:rPr>
              <a:t>., M.Sc.</a:t>
            </a:r>
            <a:endParaRPr lang="en-US" sz="3200" b="0" dirty="0">
              <a:solidFill>
                <a:schemeClr val="bg1"/>
              </a:solidFill>
            </a:endParaRPr>
          </a:p>
        </p:txBody>
      </p:sp>
      <p:sp>
        <p:nvSpPr>
          <p:cNvPr id="10" name="TextBox 9"/>
          <p:cNvSpPr txBox="1"/>
          <p:nvPr userDrawn="1"/>
        </p:nvSpPr>
        <p:spPr>
          <a:xfrm>
            <a:off x="3995049" y="4655427"/>
            <a:ext cx="5762168" cy="830997"/>
          </a:xfrm>
          <a:prstGeom prst="rect">
            <a:avLst/>
          </a:prstGeom>
          <a:noFill/>
        </p:spPr>
        <p:txBody>
          <a:bodyPr wrap="square" rtlCol="0">
            <a:spAutoFit/>
          </a:bodyPr>
          <a:lstStyle/>
          <a:p>
            <a:pPr algn="r"/>
            <a:r>
              <a:rPr lang="en-US" sz="2400" b="0" baseline="0" dirty="0" smtClean="0">
                <a:solidFill>
                  <a:schemeClr val="bg1">
                    <a:lumMod val="85000"/>
                  </a:schemeClr>
                </a:solidFill>
              </a:rPr>
              <a:t>Program </a:t>
            </a:r>
            <a:r>
              <a:rPr lang="en-US" sz="2400" b="0" baseline="0" dirty="0" err="1" smtClean="0">
                <a:solidFill>
                  <a:schemeClr val="bg1">
                    <a:lumMod val="85000"/>
                  </a:schemeClr>
                </a:solidFill>
              </a:rPr>
              <a:t>Studi</a:t>
            </a:r>
            <a:r>
              <a:rPr lang="en-US" sz="2400" b="0" baseline="0" dirty="0" smtClean="0">
                <a:solidFill>
                  <a:schemeClr val="bg1">
                    <a:lumMod val="85000"/>
                  </a:schemeClr>
                </a:solidFill>
              </a:rPr>
              <a:t> </a:t>
            </a:r>
            <a:r>
              <a:rPr lang="en-US" sz="2400" b="0" baseline="0" dirty="0" err="1" smtClean="0">
                <a:solidFill>
                  <a:schemeClr val="bg1">
                    <a:lumMod val="85000"/>
                  </a:schemeClr>
                </a:solidFill>
              </a:rPr>
              <a:t>Sarjana</a:t>
            </a:r>
            <a:r>
              <a:rPr lang="en-US" sz="2400" b="0" baseline="0" dirty="0" smtClean="0">
                <a:solidFill>
                  <a:schemeClr val="bg1">
                    <a:lumMod val="85000"/>
                  </a:schemeClr>
                </a:solidFill>
              </a:rPr>
              <a:t> </a:t>
            </a:r>
            <a:r>
              <a:rPr lang="en-US" sz="2400" b="0" baseline="0" dirty="0" err="1" smtClean="0">
                <a:solidFill>
                  <a:schemeClr val="bg1">
                    <a:lumMod val="85000"/>
                  </a:schemeClr>
                </a:solidFill>
              </a:rPr>
              <a:t>Sistem</a:t>
            </a:r>
            <a:r>
              <a:rPr lang="en-US" sz="2400" b="0" baseline="0" dirty="0" smtClean="0">
                <a:solidFill>
                  <a:schemeClr val="bg1">
                    <a:lumMod val="85000"/>
                  </a:schemeClr>
                </a:solidFill>
              </a:rPr>
              <a:t> </a:t>
            </a:r>
            <a:r>
              <a:rPr lang="en-US" sz="2400" b="0" baseline="0" dirty="0" err="1" smtClean="0">
                <a:solidFill>
                  <a:schemeClr val="bg1">
                    <a:lumMod val="85000"/>
                  </a:schemeClr>
                </a:solidFill>
              </a:rPr>
              <a:t>Informasi</a:t>
            </a:r>
            <a:endParaRPr lang="en-US" sz="2400" b="0" baseline="0" dirty="0" smtClean="0">
              <a:solidFill>
                <a:schemeClr val="bg1">
                  <a:lumMod val="85000"/>
                </a:schemeClr>
              </a:solidFill>
            </a:endParaRPr>
          </a:p>
          <a:p>
            <a:pPr algn="r"/>
            <a:r>
              <a:rPr lang="en-US" sz="2400" b="0" baseline="0" dirty="0" err="1" smtClean="0">
                <a:solidFill>
                  <a:schemeClr val="bg1">
                    <a:lumMod val="85000"/>
                  </a:schemeClr>
                </a:solidFill>
              </a:rPr>
              <a:t>Institut</a:t>
            </a:r>
            <a:r>
              <a:rPr lang="en-US" sz="2400" b="0" baseline="0" dirty="0" smtClean="0">
                <a:solidFill>
                  <a:schemeClr val="bg1">
                    <a:lumMod val="85000"/>
                  </a:schemeClr>
                </a:solidFill>
              </a:rPr>
              <a:t> </a:t>
            </a:r>
            <a:r>
              <a:rPr lang="en-US" sz="2400" b="0" baseline="0" dirty="0" err="1" smtClean="0">
                <a:solidFill>
                  <a:schemeClr val="bg1">
                    <a:lumMod val="85000"/>
                  </a:schemeClr>
                </a:solidFill>
              </a:rPr>
              <a:t>Teknologi</a:t>
            </a:r>
            <a:r>
              <a:rPr lang="en-US" sz="2400" b="0" baseline="0" dirty="0" smtClean="0">
                <a:solidFill>
                  <a:schemeClr val="bg1">
                    <a:lumMod val="85000"/>
                  </a:schemeClr>
                </a:solidFill>
              </a:rPr>
              <a:t> Del</a:t>
            </a:r>
            <a:endParaRPr lang="en-US" sz="2400" b="0" dirty="0">
              <a:solidFill>
                <a:schemeClr val="bg1">
                  <a:lumMod val="85000"/>
                </a:schemeClr>
              </a:solidFill>
            </a:endParaRPr>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57813" y="4088159"/>
            <a:ext cx="1395987" cy="1502667"/>
          </a:xfrm>
          <a:prstGeom prst="rect">
            <a:avLst/>
          </a:prstGeom>
        </p:spPr>
      </p:pic>
    </p:spTree>
    <p:extLst>
      <p:ext uri="{BB962C8B-B14F-4D97-AF65-F5344CB8AC3E}">
        <p14:creationId xmlns:p14="http://schemas.microsoft.com/office/powerpoint/2010/main" val="361509780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smtClean="0"/>
              <a:t>Web Programming and Testing</a:t>
            </a:r>
            <a:endParaRPr lang="en-US"/>
          </a:p>
        </p:txBody>
      </p:sp>
      <p:sp>
        <p:nvSpPr>
          <p:cNvPr id="9" name="Slide Number Placeholder 8"/>
          <p:cNvSpPr>
            <a:spLocks noGrp="1"/>
          </p:cNvSpPr>
          <p:nvPr>
            <p:ph type="sldNum" sz="quarter" idx="12"/>
          </p:nvPr>
        </p:nvSpPr>
        <p:spPr/>
        <p:txBody>
          <a:bodyPr/>
          <a:lstStyle/>
          <a:p>
            <a:fld id="{F6BFDFCA-CC14-49D8-9F95-F40523FD57F6}" type="slidenum">
              <a:rPr lang="en-US" smtClean="0"/>
              <a:t>‹#›</a:t>
            </a:fld>
            <a:endParaRPr lang="en-US"/>
          </a:p>
        </p:txBody>
      </p:sp>
      <p:sp>
        <p:nvSpPr>
          <p:cNvPr id="10" name="Title 1"/>
          <p:cNvSpPr>
            <a:spLocks noGrp="1"/>
          </p:cNvSpPr>
          <p:nvPr>
            <p:ph type="title"/>
          </p:nvPr>
        </p:nvSpPr>
        <p:spPr>
          <a:xfrm>
            <a:off x="838200" y="161925"/>
            <a:ext cx="10515600" cy="1325563"/>
          </a:xfrm>
        </p:spPr>
        <p:txBody>
          <a:bodyPr/>
          <a:lstStyle/>
          <a:p>
            <a:r>
              <a:rPr lang="en-US" smtClean="0"/>
              <a:t>Click to edit Master title style</a:t>
            </a:r>
            <a:endParaRPr lang="en-US"/>
          </a:p>
        </p:txBody>
      </p:sp>
    </p:spTree>
    <p:extLst>
      <p:ext uri="{BB962C8B-B14F-4D97-AF65-F5344CB8AC3E}">
        <p14:creationId xmlns:p14="http://schemas.microsoft.com/office/powerpoint/2010/main" val="54195744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Web Programming and Testing</a:t>
            </a:r>
            <a:endParaRPr lang="en-US"/>
          </a:p>
        </p:txBody>
      </p:sp>
      <p:sp>
        <p:nvSpPr>
          <p:cNvPr id="5" name="Slide Number Placeholder 4"/>
          <p:cNvSpPr>
            <a:spLocks noGrp="1"/>
          </p:cNvSpPr>
          <p:nvPr>
            <p:ph type="sldNum" sz="quarter" idx="12"/>
          </p:nvPr>
        </p:nvSpPr>
        <p:spPr/>
        <p:txBody>
          <a:bodyPr/>
          <a:lstStyle/>
          <a:p>
            <a:fld id="{F6BFDFCA-CC14-49D8-9F95-F40523FD57F6}" type="slidenum">
              <a:rPr lang="en-US" smtClean="0"/>
              <a:t>‹#›</a:t>
            </a:fld>
            <a:endParaRPr lang="en-US"/>
          </a:p>
        </p:txBody>
      </p:sp>
    </p:spTree>
    <p:extLst>
      <p:ext uri="{BB962C8B-B14F-4D97-AF65-F5344CB8AC3E}">
        <p14:creationId xmlns:p14="http://schemas.microsoft.com/office/powerpoint/2010/main" val="96351274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Web Programming and Testing</a:t>
            </a:r>
            <a:endParaRPr lang="en-US"/>
          </a:p>
        </p:txBody>
      </p:sp>
      <p:sp>
        <p:nvSpPr>
          <p:cNvPr id="4" name="Slide Number Placeholder 3"/>
          <p:cNvSpPr>
            <a:spLocks noGrp="1"/>
          </p:cNvSpPr>
          <p:nvPr>
            <p:ph type="sldNum" sz="quarter" idx="12"/>
          </p:nvPr>
        </p:nvSpPr>
        <p:spPr/>
        <p:txBody>
          <a:bodyPr/>
          <a:lstStyle/>
          <a:p>
            <a:fld id="{F6BFDFCA-CC14-49D8-9F95-F40523FD57F6}" type="slidenum">
              <a:rPr lang="en-US" smtClean="0"/>
              <a:t>‹#›</a:t>
            </a:fld>
            <a:endParaRPr lang="en-US"/>
          </a:p>
        </p:txBody>
      </p:sp>
    </p:spTree>
    <p:extLst>
      <p:ext uri="{BB962C8B-B14F-4D97-AF65-F5344CB8AC3E}">
        <p14:creationId xmlns:p14="http://schemas.microsoft.com/office/powerpoint/2010/main" val="308741509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Web Programming and Testing</a:t>
            </a:r>
            <a:endParaRPr lang="en-US"/>
          </a:p>
        </p:txBody>
      </p:sp>
      <p:sp>
        <p:nvSpPr>
          <p:cNvPr id="7" name="Slide Number Placeholder 6"/>
          <p:cNvSpPr>
            <a:spLocks noGrp="1"/>
          </p:cNvSpPr>
          <p:nvPr>
            <p:ph type="sldNum" sz="quarter" idx="12"/>
          </p:nvPr>
        </p:nvSpPr>
        <p:spPr/>
        <p:txBody>
          <a:bodyPr/>
          <a:lstStyle/>
          <a:p>
            <a:fld id="{F6BFDFCA-CC14-49D8-9F95-F40523FD57F6}" type="slidenum">
              <a:rPr lang="en-US" smtClean="0"/>
              <a:t>‹#›</a:t>
            </a:fld>
            <a:endParaRPr lang="en-US"/>
          </a:p>
        </p:txBody>
      </p:sp>
    </p:spTree>
    <p:extLst>
      <p:ext uri="{BB962C8B-B14F-4D97-AF65-F5344CB8AC3E}">
        <p14:creationId xmlns:p14="http://schemas.microsoft.com/office/powerpoint/2010/main" val="122575189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Web Programming and Testing</a:t>
            </a:r>
            <a:endParaRPr lang="en-US"/>
          </a:p>
        </p:txBody>
      </p:sp>
      <p:sp>
        <p:nvSpPr>
          <p:cNvPr id="7" name="Slide Number Placeholder 6"/>
          <p:cNvSpPr>
            <a:spLocks noGrp="1"/>
          </p:cNvSpPr>
          <p:nvPr>
            <p:ph type="sldNum" sz="quarter" idx="12"/>
          </p:nvPr>
        </p:nvSpPr>
        <p:spPr/>
        <p:txBody>
          <a:bodyPr/>
          <a:lstStyle/>
          <a:p>
            <a:fld id="{F6BFDFCA-CC14-49D8-9F95-F40523FD57F6}" type="slidenum">
              <a:rPr lang="en-US" smtClean="0"/>
              <a:t>‹#›</a:t>
            </a:fld>
            <a:endParaRPr lang="en-US"/>
          </a:p>
        </p:txBody>
      </p:sp>
    </p:spTree>
    <p:extLst>
      <p:ext uri="{BB962C8B-B14F-4D97-AF65-F5344CB8AC3E}">
        <p14:creationId xmlns:p14="http://schemas.microsoft.com/office/powerpoint/2010/main" val="74789598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Web Programming and Testing</a:t>
            </a:r>
            <a:endParaRPr lang="en-US"/>
          </a:p>
        </p:txBody>
      </p:sp>
      <p:sp>
        <p:nvSpPr>
          <p:cNvPr id="6" name="Slide Number Placeholder 5"/>
          <p:cNvSpPr>
            <a:spLocks noGrp="1"/>
          </p:cNvSpPr>
          <p:nvPr>
            <p:ph type="sldNum" sz="quarter" idx="12"/>
          </p:nvPr>
        </p:nvSpPr>
        <p:spPr/>
        <p:txBody>
          <a:bodyPr/>
          <a:lstStyle/>
          <a:p>
            <a:fld id="{F6BFDFCA-CC14-49D8-9F95-F40523FD57F6}" type="slidenum">
              <a:rPr lang="en-US" smtClean="0"/>
              <a:t>‹#›</a:t>
            </a:fld>
            <a:endParaRPr lang="en-US"/>
          </a:p>
        </p:txBody>
      </p:sp>
    </p:spTree>
    <p:extLst>
      <p:ext uri="{BB962C8B-B14F-4D97-AF65-F5344CB8AC3E}">
        <p14:creationId xmlns:p14="http://schemas.microsoft.com/office/powerpoint/2010/main" val="69861885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Web Programming and Testing</a:t>
            </a:r>
            <a:endParaRPr lang="en-US"/>
          </a:p>
        </p:txBody>
      </p:sp>
      <p:sp>
        <p:nvSpPr>
          <p:cNvPr id="6" name="Slide Number Placeholder 5"/>
          <p:cNvSpPr>
            <a:spLocks noGrp="1"/>
          </p:cNvSpPr>
          <p:nvPr>
            <p:ph type="sldNum" sz="quarter" idx="12"/>
          </p:nvPr>
        </p:nvSpPr>
        <p:spPr/>
        <p:txBody>
          <a:bodyPr/>
          <a:lstStyle/>
          <a:p>
            <a:fld id="{F6BFDFCA-CC14-49D8-9F95-F40523FD57F6}" type="slidenum">
              <a:rPr lang="en-US" smtClean="0"/>
              <a:t>‹#›</a:t>
            </a:fld>
            <a:endParaRPr lang="en-US"/>
          </a:p>
        </p:txBody>
      </p:sp>
    </p:spTree>
    <p:extLst>
      <p:ext uri="{BB962C8B-B14F-4D97-AF65-F5344CB8AC3E}">
        <p14:creationId xmlns:p14="http://schemas.microsoft.com/office/powerpoint/2010/main" val="1758017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1" name="Rectangle 10"/>
          <p:cNvSpPr/>
          <p:nvPr userDrawn="1"/>
        </p:nvSpPr>
        <p:spPr>
          <a:xfrm>
            <a:off x="0" y="6248400"/>
            <a:ext cx="12192000" cy="609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Rectangle 9"/>
          <p:cNvSpPr/>
          <p:nvPr userDrawn="1"/>
        </p:nvSpPr>
        <p:spPr>
          <a:xfrm>
            <a:off x="0" y="12699"/>
            <a:ext cx="12192000" cy="163353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F6BFDFCA-CC14-49D8-9F95-F40523FD57F6}" type="slidenum">
              <a:rPr lang="en-US" smtClean="0"/>
              <a:pPr/>
              <a:t>‹#›</a:t>
            </a:fld>
            <a:endParaRPr lang="en-US"/>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654" y="5991783"/>
            <a:ext cx="760480" cy="818595"/>
          </a:xfrm>
          <a:prstGeom prst="rect">
            <a:avLst/>
          </a:prstGeom>
        </p:spPr>
      </p:pic>
      <p:sp>
        <p:nvSpPr>
          <p:cNvPr id="9" name="Title 1"/>
          <p:cNvSpPr>
            <a:spLocks noGrp="1"/>
          </p:cNvSpPr>
          <p:nvPr>
            <p:ph type="title"/>
          </p:nvPr>
        </p:nvSpPr>
        <p:spPr>
          <a:xfrm>
            <a:off x="838200" y="161925"/>
            <a:ext cx="10515600" cy="1325563"/>
          </a:xfrm>
        </p:spPr>
        <p:txBody>
          <a:bodyPr/>
          <a:lstStyle>
            <a:lvl1pPr>
              <a:defRPr>
                <a:solidFill>
                  <a:schemeClr val="bg1"/>
                </a:solidFill>
              </a:defRPr>
            </a:lvl1pPr>
          </a:lstStyle>
          <a:p>
            <a:r>
              <a:rPr lang="en-US" dirty="0" smtClean="0"/>
              <a:t>Click to edit Master title style</a:t>
            </a:r>
            <a:endParaRPr lang="en-US" dirty="0"/>
          </a:p>
        </p:txBody>
      </p:sp>
      <p:sp>
        <p:nvSpPr>
          <p:cNvPr id="12" name="Footer Placeholder 4"/>
          <p:cNvSpPr>
            <a:spLocks noGrp="1"/>
          </p:cNvSpPr>
          <p:nvPr>
            <p:ph type="ftr" sz="quarter" idx="11"/>
          </p:nvPr>
        </p:nvSpPr>
        <p:spPr>
          <a:xfrm>
            <a:off x="4038600" y="6356350"/>
            <a:ext cx="4114800" cy="365125"/>
          </a:xfrm>
        </p:spPr>
        <p:txBody>
          <a:bodyPr/>
          <a:lstStyle>
            <a:lvl1pPr>
              <a:defRPr>
                <a:solidFill>
                  <a:schemeClr val="bg1"/>
                </a:solidFill>
              </a:defRPr>
            </a:lvl1pPr>
          </a:lstStyle>
          <a:p>
            <a:r>
              <a:rPr lang="en-US" smtClean="0"/>
              <a:t>Web Programming and Testing</a:t>
            </a:r>
            <a:endParaRPr lang="en-US"/>
          </a:p>
        </p:txBody>
      </p:sp>
    </p:spTree>
    <p:extLst>
      <p:ext uri="{BB962C8B-B14F-4D97-AF65-F5344CB8AC3E}">
        <p14:creationId xmlns:p14="http://schemas.microsoft.com/office/powerpoint/2010/main" val="375972812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1" name="Rectangle 10"/>
          <p:cNvSpPr/>
          <p:nvPr userDrawn="1"/>
        </p:nvSpPr>
        <p:spPr>
          <a:xfrm>
            <a:off x="0" y="6248400"/>
            <a:ext cx="12192000" cy="609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Rectangle 9"/>
          <p:cNvSpPr/>
          <p:nvPr userDrawn="1"/>
        </p:nvSpPr>
        <p:spPr>
          <a:xfrm>
            <a:off x="0" y="12699"/>
            <a:ext cx="12192000" cy="163353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F6BFDFCA-CC14-49D8-9F95-F40523FD57F6}" type="slidenum">
              <a:rPr lang="en-US" smtClean="0"/>
              <a:pPr/>
              <a:t>‹#›</a:t>
            </a:fld>
            <a:endParaRPr lang="en-US"/>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654" y="5991783"/>
            <a:ext cx="760480" cy="818595"/>
          </a:xfrm>
          <a:prstGeom prst="rect">
            <a:avLst/>
          </a:prstGeom>
        </p:spPr>
      </p:pic>
      <p:sp>
        <p:nvSpPr>
          <p:cNvPr id="9" name="Title 1"/>
          <p:cNvSpPr>
            <a:spLocks noGrp="1"/>
          </p:cNvSpPr>
          <p:nvPr>
            <p:ph type="title"/>
          </p:nvPr>
        </p:nvSpPr>
        <p:spPr>
          <a:xfrm>
            <a:off x="838200" y="161925"/>
            <a:ext cx="10515600" cy="1325563"/>
          </a:xfrm>
        </p:spPr>
        <p:txBody>
          <a:bodyPr/>
          <a:lstStyle>
            <a:lvl1pPr>
              <a:defRPr>
                <a:solidFill>
                  <a:schemeClr val="bg1"/>
                </a:solidFill>
              </a:defRPr>
            </a:lvl1pPr>
          </a:lstStyle>
          <a:p>
            <a:r>
              <a:rPr lang="en-US" dirty="0" smtClean="0"/>
              <a:t>Click to edit Master title style</a:t>
            </a:r>
            <a:endParaRPr lang="en-US" dirty="0"/>
          </a:p>
        </p:txBody>
      </p:sp>
      <p:sp>
        <p:nvSpPr>
          <p:cNvPr id="12" name="Footer Placeholder 4"/>
          <p:cNvSpPr>
            <a:spLocks noGrp="1"/>
          </p:cNvSpPr>
          <p:nvPr>
            <p:ph type="ftr" sz="quarter" idx="11"/>
          </p:nvPr>
        </p:nvSpPr>
        <p:spPr>
          <a:xfrm>
            <a:off x="4038600" y="6356350"/>
            <a:ext cx="4114800" cy="365125"/>
          </a:xfrm>
        </p:spPr>
        <p:txBody>
          <a:bodyPr/>
          <a:lstStyle>
            <a:lvl1pPr>
              <a:defRPr>
                <a:solidFill>
                  <a:schemeClr val="bg1"/>
                </a:solidFill>
              </a:defRPr>
            </a:lvl1pPr>
          </a:lstStyle>
          <a:p>
            <a:r>
              <a:rPr lang="en-US" smtClean="0"/>
              <a:t>Web Programming and Testing</a:t>
            </a:r>
            <a:endParaRPr lang="en-US"/>
          </a:p>
        </p:txBody>
      </p:sp>
    </p:spTree>
    <p:extLst>
      <p:ext uri="{BB962C8B-B14F-4D97-AF65-F5344CB8AC3E}">
        <p14:creationId xmlns:p14="http://schemas.microsoft.com/office/powerpoint/2010/main" val="112998523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1" name="Rectangle 10"/>
          <p:cNvSpPr/>
          <p:nvPr userDrawn="1"/>
        </p:nvSpPr>
        <p:spPr>
          <a:xfrm>
            <a:off x="0" y="6248400"/>
            <a:ext cx="12192000" cy="609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F6BFDFCA-CC14-49D8-9F95-F40523FD57F6}" type="slidenum">
              <a:rPr lang="en-US" smtClean="0"/>
              <a:pPr/>
              <a:t>‹#›</a:t>
            </a:fld>
            <a:endParaRPr lang="en-US"/>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654" y="5991783"/>
            <a:ext cx="760480" cy="818595"/>
          </a:xfrm>
          <a:prstGeom prst="rect">
            <a:avLst/>
          </a:prstGeom>
        </p:spPr>
      </p:pic>
      <p:sp>
        <p:nvSpPr>
          <p:cNvPr id="12" name="Footer Placeholder 4"/>
          <p:cNvSpPr>
            <a:spLocks noGrp="1"/>
          </p:cNvSpPr>
          <p:nvPr>
            <p:ph type="ftr" sz="quarter" idx="11"/>
          </p:nvPr>
        </p:nvSpPr>
        <p:spPr>
          <a:xfrm>
            <a:off x="4038600" y="6356350"/>
            <a:ext cx="4114800" cy="365125"/>
          </a:xfrm>
        </p:spPr>
        <p:txBody>
          <a:bodyPr/>
          <a:lstStyle>
            <a:lvl1pPr>
              <a:defRPr>
                <a:solidFill>
                  <a:schemeClr val="bg1"/>
                </a:solidFill>
              </a:defRPr>
            </a:lvl1pPr>
          </a:lstStyle>
          <a:p>
            <a:r>
              <a:rPr lang="en-US" smtClean="0"/>
              <a:t>Web Programming and Testing</a:t>
            </a:r>
            <a:endParaRPr lang="en-US"/>
          </a:p>
        </p:txBody>
      </p:sp>
    </p:spTree>
    <p:extLst>
      <p:ext uri="{BB962C8B-B14F-4D97-AF65-F5344CB8AC3E}">
        <p14:creationId xmlns:p14="http://schemas.microsoft.com/office/powerpoint/2010/main" val="147311746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and Content">
    <p:bg>
      <p:bgPr>
        <a:solidFill>
          <a:srgbClr val="7030A0"/>
        </a:solidFill>
        <a:effectLst/>
      </p:bgPr>
    </p:bg>
    <p:spTree>
      <p:nvGrpSpPr>
        <p:cNvPr id="1" name=""/>
        <p:cNvGrpSpPr/>
        <p:nvPr/>
      </p:nvGrpSpPr>
      <p:grpSpPr>
        <a:xfrm>
          <a:off x="0" y="0"/>
          <a:ext cx="0" cy="0"/>
          <a:chOff x="0" y="0"/>
          <a:chExt cx="0" cy="0"/>
        </a:xfrm>
      </p:grpSpPr>
      <p:sp>
        <p:nvSpPr>
          <p:cNvPr id="11" name="Rectangle 10"/>
          <p:cNvSpPr/>
          <p:nvPr userDrawn="1"/>
        </p:nvSpPr>
        <p:spPr>
          <a:xfrm>
            <a:off x="0" y="6248400"/>
            <a:ext cx="12192000" cy="609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F6BFDFCA-CC14-49D8-9F95-F40523FD57F6}" type="slidenum">
              <a:rPr lang="en-US" smtClean="0"/>
              <a:pPr/>
              <a:t>‹#›</a:t>
            </a:fld>
            <a:endParaRPr lang="en-US"/>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654" y="5991783"/>
            <a:ext cx="760480" cy="818595"/>
          </a:xfrm>
          <a:prstGeom prst="rect">
            <a:avLst/>
          </a:prstGeom>
        </p:spPr>
      </p:pic>
      <p:sp>
        <p:nvSpPr>
          <p:cNvPr id="9" name="Title 1"/>
          <p:cNvSpPr>
            <a:spLocks noGrp="1"/>
          </p:cNvSpPr>
          <p:nvPr>
            <p:ph type="title"/>
          </p:nvPr>
        </p:nvSpPr>
        <p:spPr>
          <a:xfrm>
            <a:off x="838200" y="2766219"/>
            <a:ext cx="10515600" cy="1325563"/>
          </a:xfrm>
        </p:spPr>
        <p:txBody>
          <a:bodyPr/>
          <a:lstStyle>
            <a:lvl1pPr algn="ctr">
              <a:defRPr>
                <a:solidFill>
                  <a:schemeClr val="bg1"/>
                </a:solidFill>
              </a:defRPr>
            </a:lvl1pPr>
          </a:lstStyle>
          <a:p>
            <a:r>
              <a:rPr lang="en-US" dirty="0" smtClean="0"/>
              <a:t>Click to edit Master title style</a:t>
            </a:r>
            <a:endParaRPr lang="en-US" dirty="0"/>
          </a:p>
        </p:txBody>
      </p:sp>
      <p:sp>
        <p:nvSpPr>
          <p:cNvPr id="12" name="Footer Placeholder 4"/>
          <p:cNvSpPr>
            <a:spLocks noGrp="1"/>
          </p:cNvSpPr>
          <p:nvPr>
            <p:ph type="ftr" sz="quarter" idx="11"/>
          </p:nvPr>
        </p:nvSpPr>
        <p:spPr>
          <a:xfrm>
            <a:off x="4038600" y="6356350"/>
            <a:ext cx="4114800" cy="365125"/>
          </a:xfrm>
        </p:spPr>
        <p:txBody>
          <a:bodyPr/>
          <a:lstStyle>
            <a:lvl1pPr>
              <a:defRPr>
                <a:solidFill>
                  <a:schemeClr val="bg1"/>
                </a:solidFill>
              </a:defRPr>
            </a:lvl1pPr>
          </a:lstStyle>
          <a:p>
            <a:r>
              <a:rPr lang="en-US" smtClean="0"/>
              <a:t>Web Programming and Testing</a:t>
            </a:r>
            <a:endParaRPr lang="en-US"/>
          </a:p>
        </p:txBody>
      </p:sp>
    </p:spTree>
    <p:extLst>
      <p:ext uri="{BB962C8B-B14F-4D97-AF65-F5344CB8AC3E}">
        <p14:creationId xmlns:p14="http://schemas.microsoft.com/office/powerpoint/2010/main" val="279224911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rgbClr val="7030A0"/>
        </a:solidFill>
        <a:effectLst/>
      </p:bgPr>
    </p:bg>
    <p:spTree>
      <p:nvGrpSpPr>
        <p:cNvPr id="1" name=""/>
        <p:cNvGrpSpPr/>
        <p:nvPr/>
      </p:nvGrpSpPr>
      <p:grpSpPr>
        <a:xfrm>
          <a:off x="0" y="0"/>
          <a:ext cx="0" cy="0"/>
          <a:chOff x="0" y="0"/>
          <a:chExt cx="0" cy="0"/>
        </a:xfrm>
      </p:grpSpPr>
      <p:sp>
        <p:nvSpPr>
          <p:cNvPr id="9" name="TextBox 8"/>
          <p:cNvSpPr txBox="1"/>
          <p:nvPr userDrawn="1"/>
        </p:nvSpPr>
        <p:spPr>
          <a:xfrm>
            <a:off x="1819276" y="2524265"/>
            <a:ext cx="2857499" cy="1938992"/>
          </a:xfrm>
          <a:prstGeom prst="rect">
            <a:avLst/>
          </a:prstGeom>
          <a:noFill/>
        </p:spPr>
        <p:txBody>
          <a:bodyPr wrap="square" rtlCol="0">
            <a:spAutoFit/>
          </a:bodyPr>
          <a:lstStyle/>
          <a:p>
            <a:pPr algn="r"/>
            <a:r>
              <a:rPr lang="en-US" sz="6000" b="0" dirty="0" smtClean="0">
                <a:solidFill>
                  <a:schemeClr val="bg1"/>
                </a:solidFill>
              </a:rPr>
              <a:t>Thank</a:t>
            </a:r>
            <a:br>
              <a:rPr lang="en-US" sz="6000" b="0" dirty="0" smtClean="0">
                <a:solidFill>
                  <a:schemeClr val="bg1"/>
                </a:solidFill>
              </a:rPr>
            </a:br>
            <a:r>
              <a:rPr lang="en-US" sz="6000" b="0" dirty="0" smtClean="0">
                <a:solidFill>
                  <a:schemeClr val="bg1"/>
                </a:solidFill>
              </a:rPr>
              <a:t>you</a:t>
            </a:r>
            <a:endParaRPr lang="en-US" sz="6000" b="0" dirty="0">
              <a:solidFill>
                <a:schemeClr val="bg1"/>
              </a:solidFill>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14166" y="2741515"/>
            <a:ext cx="1395987" cy="1502667"/>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87768" y="908136"/>
            <a:ext cx="5416464" cy="5416464"/>
          </a:xfrm>
          <a:prstGeom prst="rect">
            <a:avLst/>
          </a:prstGeom>
        </p:spPr>
      </p:pic>
      <p:sp>
        <p:nvSpPr>
          <p:cNvPr id="14" name="Slide Number Placeholder 5"/>
          <p:cNvSpPr>
            <a:spLocks noGrp="1"/>
          </p:cNvSpPr>
          <p:nvPr>
            <p:ph type="sldNum" sz="quarter" idx="12"/>
          </p:nvPr>
        </p:nvSpPr>
        <p:spPr>
          <a:xfrm>
            <a:off x="10350500" y="6356350"/>
            <a:ext cx="1003300" cy="365125"/>
          </a:xfrm>
        </p:spPr>
        <p:txBody>
          <a:bodyPr/>
          <a:lstStyle>
            <a:lvl1pPr>
              <a:defRPr>
                <a:solidFill>
                  <a:schemeClr val="bg1"/>
                </a:solidFill>
              </a:defRPr>
            </a:lvl1pPr>
          </a:lstStyle>
          <a:p>
            <a:fld id="{F6BFDFCA-CC14-49D8-9F95-F40523FD57F6}" type="slidenum">
              <a:rPr lang="en-US" smtClean="0"/>
              <a:pPr/>
              <a:t>‹#›</a:t>
            </a:fld>
            <a:endParaRPr lang="en-US"/>
          </a:p>
        </p:txBody>
      </p:sp>
      <p:sp>
        <p:nvSpPr>
          <p:cNvPr id="15" name="Footer Placeholder 4"/>
          <p:cNvSpPr>
            <a:spLocks noGrp="1"/>
          </p:cNvSpPr>
          <p:nvPr>
            <p:ph type="ftr" sz="quarter" idx="11"/>
          </p:nvPr>
        </p:nvSpPr>
        <p:spPr>
          <a:xfrm>
            <a:off x="4038600" y="6356350"/>
            <a:ext cx="4114800" cy="365125"/>
          </a:xfrm>
        </p:spPr>
        <p:txBody>
          <a:bodyPr/>
          <a:lstStyle>
            <a:lvl1pPr>
              <a:defRPr>
                <a:solidFill>
                  <a:schemeClr val="bg1"/>
                </a:solidFill>
              </a:defRPr>
            </a:lvl1pPr>
          </a:lstStyle>
          <a:p>
            <a:r>
              <a:rPr lang="en-US" smtClean="0"/>
              <a:t>Web Programming and Testing</a:t>
            </a:r>
            <a:endParaRPr lang="en-US"/>
          </a:p>
        </p:txBody>
      </p:sp>
    </p:spTree>
    <p:extLst>
      <p:ext uri="{BB962C8B-B14F-4D97-AF65-F5344CB8AC3E}">
        <p14:creationId xmlns:p14="http://schemas.microsoft.com/office/powerpoint/2010/main" val="126154374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0" name="Rectangle 9"/>
          <p:cNvSpPr/>
          <p:nvPr userDrawn="1"/>
        </p:nvSpPr>
        <p:spPr>
          <a:xfrm>
            <a:off x="0" y="2432049"/>
            <a:ext cx="12192000" cy="163353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654" y="5991783"/>
            <a:ext cx="760480" cy="818595"/>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844059" y="177059"/>
            <a:ext cx="6503882" cy="6503882"/>
          </a:xfrm>
          <a:prstGeom prst="rect">
            <a:avLst/>
          </a:prstGeom>
        </p:spPr>
      </p:pic>
      <p:sp>
        <p:nvSpPr>
          <p:cNvPr id="9" name="Title 1"/>
          <p:cNvSpPr>
            <a:spLocks noGrp="1"/>
          </p:cNvSpPr>
          <p:nvPr>
            <p:ph type="title"/>
          </p:nvPr>
        </p:nvSpPr>
        <p:spPr>
          <a:xfrm>
            <a:off x="838200" y="2581275"/>
            <a:ext cx="10515600" cy="1325563"/>
          </a:xfrm>
        </p:spPr>
        <p:txBody>
          <a:bodyPr/>
          <a:lstStyle>
            <a:lvl1pPr>
              <a:defRPr>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62657228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Web Programming and Testing</a:t>
            </a:r>
            <a:endParaRPr lang="en-US"/>
          </a:p>
        </p:txBody>
      </p:sp>
      <p:sp>
        <p:nvSpPr>
          <p:cNvPr id="6" name="Slide Number Placeholder 5"/>
          <p:cNvSpPr>
            <a:spLocks noGrp="1"/>
          </p:cNvSpPr>
          <p:nvPr>
            <p:ph type="sldNum" sz="quarter" idx="12"/>
          </p:nvPr>
        </p:nvSpPr>
        <p:spPr/>
        <p:txBody>
          <a:bodyPr/>
          <a:lstStyle/>
          <a:p>
            <a:fld id="{F6BFDFCA-CC14-49D8-9F95-F40523FD57F6}" type="slidenum">
              <a:rPr lang="en-US" smtClean="0"/>
              <a:t>‹#›</a:t>
            </a:fld>
            <a:endParaRPr lang="en-US"/>
          </a:p>
        </p:txBody>
      </p:sp>
    </p:spTree>
    <p:extLst>
      <p:ext uri="{BB962C8B-B14F-4D97-AF65-F5344CB8AC3E}">
        <p14:creationId xmlns:p14="http://schemas.microsoft.com/office/powerpoint/2010/main" val="389357102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Web Programming and Testing</a:t>
            </a:r>
            <a:endParaRPr lang="en-US"/>
          </a:p>
        </p:txBody>
      </p:sp>
      <p:sp>
        <p:nvSpPr>
          <p:cNvPr id="7" name="Slide Number Placeholder 6"/>
          <p:cNvSpPr>
            <a:spLocks noGrp="1"/>
          </p:cNvSpPr>
          <p:nvPr>
            <p:ph type="sldNum" sz="quarter" idx="12"/>
          </p:nvPr>
        </p:nvSpPr>
        <p:spPr/>
        <p:txBody>
          <a:bodyPr/>
          <a:lstStyle/>
          <a:p>
            <a:fld id="{F6BFDFCA-CC14-49D8-9F95-F40523FD57F6}" type="slidenum">
              <a:rPr lang="en-US" smtClean="0"/>
              <a:t>‹#›</a:t>
            </a:fld>
            <a:endParaRPr lang="en-US"/>
          </a:p>
        </p:txBody>
      </p:sp>
    </p:spTree>
    <p:extLst>
      <p:ext uri="{BB962C8B-B14F-4D97-AF65-F5344CB8AC3E}">
        <p14:creationId xmlns:p14="http://schemas.microsoft.com/office/powerpoint/2010/main" val="143692614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619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578100" y="6356350"/>
            <a:ext cx="2743200" cy="365125"/>
          </a:xfrm>
          <a:prstGeom prst="rect">
            <a:avLst/>
          </a:prstGeom>
        </p:spPr>
        <p:txBody>
          <a:bodyPr vert="horz" lIns="91440" tIns="45720" rIns="91440" bIns="45720" rtlCol="0" anchor="ctr"/>
          <a:lstStyle>
            <a:lvl1pPr algn="l">
              <a:defRPr sz="1200">
                <a:solidFill>
                  <a:schemeClr val="tx1"/>
                </a:solidFill>
              </a:defRPr>
            </a:lvl1pPr>
          </a:lstStyle>
          <a:p>
            <a:endParaRPr lang="en-US"/>
          </a:p>
        </p:txBody>
      </p:sp>
      <p:sp>
        <p:nvSpPr>
          <p:cNvPr id="5" name="Footer Placeholder 4"/>
          <p:cNvSpPr>
            <a:spLocks noGrp="1"/>
          </p:cNvSpPr>
          <p:nvPr>
            <p:ph type="ftr" sz="quarter" idx="3"/>
          </p:nvPr>
        </p:nvSpPr>
        <p:spPr>
          <a:xfrm>
            <a:off x="5778500" y="6356350"/>
            <a:ext cx="4114800" cy="365125"/>
          </a:xfrm>
          <a:prstGeom prst="rect">
            <a:avLst/>
          </a:prstGeom>
        </p:spPr>
        <p:txBody>
          <a:bodyPr vert="horz" lIns="91440" tIns="45720" rIns="91440" bIns="45720" rtlCol="0" anchor="ctr"/>
          <a:lstStyle>
            <a:lvl1pPr algn="ctr">
              <a:defRPr sz="1200">
                <a:solidFill>
                  <a:schemeClr val="tx1"/>
                </a:solidFill>
              </a:defRPr>
            </a:lvl1pPr>
          </a:lstStyle>
          <a:p>
            <a:r>
              <a:rPr lang="en-US" smtClean="0"/>
              <a:t>Web Programming and Testing</a:t>
            </a:r>
            <a:endParaRPr lang="en-US"/>
          </a:p>
        </p:txBody>
      </p:sp>
      <p:sp>
        <p:nvSpPr>
          <p:cNvPr id="6" name="Slide Number Placeholder 5"/>
          <p:cNvSpPr>
            <a:spLocks noGrp="1"/>
          </p:cNvSpPr>
          <p:nvPr>
            <p:ph type="sldNum" sz="quarter" idx="4"/>
          </p:nvPr>
        </p:nvSpPr>
        <p:spPr>
          <a:xfrm>
            <a:off x="10350500" y="6356350"/>
            <a:ext cx="1003300" cy="365125"/>
          </a:xfrm>
          <a:prstGeom prst="rect">
            <a:avLst/>
          </a:prstGeom>
        </p:spPr>
        <p:txBody>
          <a:bodyPr vert="horz" lIns="91440" tIns="45720" rIns="91440" bIns="45720" rtlCol="0" anchor="ctr"/>
          <a:lstStyle>
            <a:lvl1pPr algn="r">
              <a:defRPr sz="1200">
                <a:solidFill>
                  <a:schemeClr val="tx1"/>
                </a:solidFill>
              </a:defRPr>
            </a:lvl1pPr>
          </a:lstStyle>
          <a:p>
            <a:fld id="{F6BFDFCA-CC14-49D8-9F95-F40523FD57F6}" type="slidenum">
              <a:rPr lang="en-US" smtClean="0"/>
              <a:pPr/>
              <a:t>‹#›</a:t>
            </a:fld>
            <a:endParaRPr lang="en-US"/>
          </a:p>
        </p:txBody>
      </p:sp>
    </p:spTree>
    <p:extLst>
      <p:ext uri="{BB962C8B-B14F-4D97-AF65-F5344CB8AC3E}">
        <p14:creationId xmlns:p14="http://schemas.microsoft.com/office/powerpoint/2010/main" val="3436562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64" r:id="rId4"/>
    <p:sldLayoutId id="2147483665" r:id="rId5"/>
    <p:sldLayoutId id="2147483662" r:id="rId6"/>
    <p:sldLayoutId id="2147483661"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3333" y="775064"/>
            <a:ext cx="11387667" cy="1704666"/>
          </a:xfrm>
        </p:spPr>
        <p:txBody>
          <a:bodyPr/>
          <a:lstStyle/>
          <a:p>
            <a:r>
              <a:rPr lang="en-US" dirty="0" smtClean="0"/>
              <a:t>REST-Based Services</a:t>
            </a:r>
            <a:endParaRPr lang="en-US" dirty="0"/>
          </a:p>
        </p:txBody>
      </p:sp>
      <p:sp>
        <p:nvSpPr>
          <p:cNvPr id="3" name="Subtitle 2"/>
          <p:cNvSpPr>
            <a:spLocks noGrp="1"/>
          </p:cNvSpPr>
          <p:nvPr>
            <p:ph type="subTitle" idx="1"/>
          </p:nvPr>
        </p:nvSpPr>
        <p:spPr/>
        <p:txBody>
          <a:bodyPr/>
          <a:lstStyle/>
          <a:p>
            <a:r>
              <a:rPr lang="en-US" b="1" dirty="0" smtClean="0"/>
              <a:t>Web Programming and Testing</a:t>
            </a:r>
            <a:endParaRPr lang="en-US" b="1" dirty="0"/>
          </a:p>
        </p:txBody>
      </p:sp>
    </p:spTree>
    <p:extLst>
      <p:ext uri="{BB962C8B-B14F-4D97-AF65-F5344CB8AC3E}">
        <p14:creationId xmlns:p14="http://schemas.microsoft.com/office/powerpoint/2010/main" val="13068357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a:bodyPr>
          <a:lstStyle/>
          <a:p>
            <a:r>
              <a:rPr lang="en-US" dirty="0" smtClean="0"/>
              <a:t>Contract is essential and a service must obey the contract.</a:t>
            </a:r>
          </a:p>
          <a:p>
            <a:pPr lvl="1"/>
            <a:endParaRPr lang="en-US" dirty="0" smtClean="0"/>
          </a:p>
          <a:p>
            <a:r>
              <a:rPr lang="en-US" dirty="0" smtClean="0"/>
              <a:t>In the traditional services, SOAP-based services, the contract</a:t>
            </a:r>
            <a:br>
              <a:rPr lang="en-US" dirty="0" smtClean="0"/>
            </a:br>
            <a:r>
              <a:rPr lang="en-US" dirty="0" smtClean="0"/>
              <a:t>is written in a well-formatted WSDL document.</a:t>
            </a:r>
          </a:p>
          <a:p>
            <a:pPr lvl="1"/>
            <a:endParaRPr lang="en-US" dirty="0"/>
          </a:p>
          <a:p>
            <a:r>
              <a:rPr lang="en-US" dirty="0" smtClean="0"/>
              <a:t>What about REST?</a:t>
            </a:r>
          </a:p>
          <a:p>
            <a:pPr lvl="1"/>
            <a:r>
              <a:rPr lang="en-US" dirty="0" smtClean="0"/>
              <a:t>Unlike the traditional services, the specification </a:t>
            </a:r>
            <a:r>
              <a:rPr lang="en-US" dirty="0"/>
              <a:t>of a REST service </a:t>
            </a:r>
            <a:r>
              <a:rPr lang="en-US" dirty="0" smtClean="0"/>
              <a:t/>
            </a:r>
            <a:br>
              <a:rPr lang="en-US" dirty="0" smtClean="0"/>
            </a:br>
            <a:r>
              <a:rPr lang="en-US" dirty="0" smtClean="0"/>
              <a:t>is defined in the API documentation.</a:t>
            </a:r>
          </a:p>
          <a:p>
            <a:pPr lvl="1"/>
            <a:r>
              <a:rPr lang="en-US" dirty="0" smtClean="0"/>
              <a:t>Not in a specification from which the service is derived.</a:t>
            </a:r>
          </a:p>
          <a:p>
            <a:pPr lvl="1"/>
            <a:r>
              <a:rPr lang="en-US" dirty="0" smtClean="0"/>
              <a:t>It simplify things, but may raise an inconsistency.</a:t>
            </a:r>
          </a:p>
        </p:txBody>
      </p:sp>
      <p:sp>
        <p:nvSpPr>
          <p:cNvPr id="2" name="Slide Number Placeholder 1"/>
          <p:cNvSpPr>
            <a:spLocks noGrp="1"/>
          </p:cNvSpPr>
          <p:nvPr>
            <p:ph type="sldNum" sz="quarter" idx="12"/>
          </p:nvPr>
        </p:nvSpPr>
        <p:spPr/>
        <p:txBody>
          <a:bodyPr/>
          <a:lstStyle/>
          <a:p>
            <a:fld id="{F6BFDFCA-CC14-49D8-9F95-F40523FD57F6}" type="slidenum">
              <a:rPr lang="en-US" smtClean="0"/>
              <a:pPr/>
              <a:t>10</a:t>
            </a:fld>
            <a:endParaRPr lang="en-US"/>
          </a:p>
        </p:txBody>
      </p:sp>
      <p:sp>
        <p:nvSpPr>
          <p:cNvPr id="5" name="Title 4"/>
          <p:cNvSpPr>
            <a:spLocks noGrp="1"/>
          </p:cNvSpPr>
          <p:nvPr>
            <p:ph type="title"/>
          </p:nvPr>
        </p:nvSpPr>
        <p:spPr/>
        <p:txBody>
          <a:bodyPr/>
          <a:lstStyle/>
          <a:p>
            <a:r>
              <a:rPr lang="en-US" dirty="0" smtClean="0"/>
              <a:t>Where Is The Contract?</a:t>
            </a:r>
            <a:endParaRPr lang="en-US" dirty="0"/>
          </a:p>
        </p:txBody>
      </p:sp>
      <p:sp>
        <p:nvSpPr>
          <p:cNvPr id="4" name="Footer Placeholder 3"/>
          <p:cNvSpPr>
            <a:spLocks noGrp="1"/>
          </p:cNvSpPr>
          <p:nvPr>
            <p:ph type="ftr" sz="quarter" idx="11"/>
          </p:nvPr>
        </p:nvSpPr>
        <p:spPr/>
        <p:txBody>
          <a:bodyPr/>
          <a:lstStyle/>
          <a:p>
            <a:r>
              <a:rPr lang="en-US" smtClean="0"/>
              <a:t>Web Programming and Testing</a:t>
            </a:r>
            <a:endParaRPr lang="en-US"/>
          </a:p>
        </p:txBody>
      </p:sp>
    </p:spTree>
    <p:extLst>
      <p:ext uri="{BB962C8B-B14F-4D97-AF65-F5344CB8AC3E}">
        <p14:creationId xmlns:p14="http://schemas.microsoft.com/office/powerpoint/2010/main" val="31563196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6BFDFCA-CC14-49D8-9F95-F40523FD57F6}" type="slidenum">
              <a:rPr lang="en-US" smtClean="0"/>
              <a:pPr/>
              <a:t>11</a:t>
            </a:fld>
            <a:endParaRPr lang="en-US"/>
          </a:p>
        </p:txBody>
      </p:sp>
      <p:sp>
        <p:nvSpPr>
          <p:cNvPr id="6" name="Title 5"/>
          <p:cNvSpPr>
            <a:spLocks noGrp="1"/>
          </p:cNvSpPr>
          <p:nvPr>
            <p:ph type="title"/>
          </p:nvPr>
        </p:nvSpPr>
        <p:spPr/>
        <p:txBody>
          <a:bodyPr/>
          <a:lstStyle/>
          <a:p>
            <a:r>
              <a:rPr lang="en-US" dirty="0" smtClean="0"/>
              <a:t>REST Services</a:t>
            </a:r>
            <a:br>
              <a:rPr lang="en-US" dirty="0" smtClean="0"/>
            </a:br>
            <a:r>
              <a:rPr lang="en-US" dirty="0" smtClean="0"/>
              <a:t>Around Us</a:t>
            </a:r>
            <a:endParaRPr lang="en-US" dirty="0"/>
          </a:p>
        </p:txBody>
      </p:sp>
      <p:sp>
        <p:nvSpPr>
          <p:cNvPr id="5" name="Footer Placeholder 4"/>
          <p:cNvSpPr>
            <a:spLocks noGrp="1"/>
          </p:cNvSpPr>
          <p:nvPr>
            <p:ph type="ftr" sz="quarter" idx="11"/>
          </p:nvPr>
        </p:nvSpPr>
        <p:spPr/>
        <p:txBody>
          <a:bodyPr/>
          <a:lstStyle/>
          <a:p>
            <a:r>
              <a:rPr lang="en-US" smtClean="0"/>
              <a:t>Web Programming and Testing</a:t>
            </a:r>
            <a:endParaRPr lang="en-US"/>
          </a:p>
        </p:txBody>
      </p:sp>
    </p:spTree>
    <p:extLst>
      <p:ext uri="{BB962C8B-B14F-4D97-AF65-F5344CB8AC3E}">
        <p14:creationId xmlns:p14="http://schemas.microsoft.com/office/powerpoint/2010/main" val="8686529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a:bodyPr>
          <a:lstStyle/>
          <a:p>
            <a:pPr marL="228600" lvl="1">
              <a:spcBef>
                <a:spcPts val="1000"/>
              </a:spcBef>
            </a:pPr>
            <a:r>
              <a:rPr lang="en-US" sz="2800" dirty="0" smtClean="0"/>
              <a:t>In most cases, mobile apps do not store its entire content locally. It is very likely that most of the data is stored in the server and only the most recent lives locally in cache.</a:t>
            </a:r>
          </a:p>
          <a:p>
            <a:pPr marL="685800" lvl="2">
              <a:spcBef>
                <a:spcPts val="1000"/>
              </a:spcBef>
            </a:pPr>
            <a:r>
              <a:rPr lang="en-US" sz="2400" dirty="0" smtClean="0"/>
              <a:t>The communication between the app and the server </a:t>
            </a:r>
            <a:br>
              <a:rPr lang="en-US" sz="2400" dirty="0" smtClean="0"/>
            </a:br>
            <a:r>
              <a:rPr lang="en-US" sz="2400" dirty="0" smtClean="0"/>
              <a:t>is very likely implemented in REST.</a:t>
            </a:r>
          </a:p>
          <a:p>
            <a:pPr marL="685800" lvl="2">
              <a:spcBef>
                <a:spcPts val="1000"/>
              </a:spcBef>
            </a:pPr>
            <a:endParaRPr lang="en-US" sz="2400" dirty="0"/>
          </a:p>
          <a:p>
            <a:pPr marL="228600" lvl="1">
              <a:spcBef>
                <a:spcPts val="1000"/>
              </a:spcBef>
            </a:pPr>
            <a:r>
              <a:rPr lang="en-US" sz="2800" dirty="0" smtClean="0"/>
              <a:t>Today’s social media websites, like Facebook, LinkedIn, etc.</a:t>
            </a:r>
            <a:br>
              <a:rPr lang="en-US" sz="2800" dirty="0" smtClean="0"/>
            </a:br>
            <a:r>
              <a:rPr lang="en-US" sz="2800" dirty="0" smtClean="0"/>
              <a:t>retrieves data from the servers seamlessly though REST services.</a:t>
            </a:r>
            <a:endParaRPr lang="en-US" dirty="0"/>
          </a:p>
        </p:txBody>
      </p:sp>
      <p:sp>
        <p:nvSpPr>
          <p:cNvPr id="2" name="Slide Number Placeholder 1"/>
          <p:cNvSpPr>
            <a:spLocks noGrp="1"/>
          </p:cNvSpPr>
          <p:nvPr>
            <p:ph type="sldNum" sz="quarter" idx="12"/>
          </p:nvPr>
        </p:nvSpPr>
        <p:spPr/>
        <p:txBody>
          <a:bodyPr/>
          <a:lstStyle/>
          <a:p>
            <a:fld id="{F6BFDFCA-CC14-49D8-9F95-F40523FD57F6}" type="slidenum">
              <a:rPr lang="en-US" smtClean="0"/>
              <a:pPr/>
              <a:t>12</a:t>
            </a:fld>
            <a:endParaRPr lang="en-US"/>
          </a:p>
        </p:txBody>
      </p:sp>
      <p:sp>
        <p:nvSpPr>
          <p:cNvPr id="5" name="Title 4"/>
          <p:cNvSpPr>
            <a:spLocks noGrp="1"/>
          </p:cNvSpPr>
          <p:nvPr>
            <p:ph type="title"/>
          </p:nvPr>
        </p:nvSpPr>
        <p:spPr/>
        <p:txBody>
          <a:bodyPr/>
          <a:lstStyle/>
          <a:p>
            <a:r>
              <a:rPr lang="en-US" dirty="0" smtClean="0"/>
              <a:t>REST Services Around Us?</a:t>
            </a:r>
            <a:endParaRPr lang="en-US" dirty="0"/>
          </a:p>
        </p:txBody>
      </p:sp>
      <p:sp>
        <p:nvSpPr>
          <p:cNvPr id="4" name="Footer Placeholder 3"/>
          <p:cNvSpPr>
            <a:spLocks noGrp="1"/>
          </p:cNvSpPr>
          <p:nvPr>
            <p:ph type="ftr" sz="quarter" idx="11"/>
          </p:nvPr>
        </p:nvSpPr>
        <p:spPr/>
        <p:txBody>
          <a:bodyPr/>
          <a:lstStyle/>
          <a:p>
            <a:r>
              <a:rPr lang="en-US" smtClean="0"/>
              <a:t>Web Programming and Testing</a:t>
            </a:r>
            <a:endParaRPr lang="en-US"/>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40000" y="2439000"/>
            <a:ext cx="1980000" cy="1980000"/>
          </a:xfrm>
          <a:prstGeom prst="rect">
            <a:avLst/>
          </a:prstGeom>
        </p:spPr>
      </p:pic>
    </p:spTree>
    <p:extLst>
      <p:ext uri="{BB962C8B-B14F-4D97-AF65-F5344CB8AC3E}">
        <p14:creationId xmlns:p14="http://schemas.microsoft.com/office/powerpoint/2010/main" val="38457816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Web Programming and Testing</a:t>
            </a:r>
            <a:endParaRPr lang="en-US"/>
          </a:p>
        </p:txBody>
      </p:sp>
      <p:sp>
        <p:nvSpPr>
          <p:cNvPr id="3" name="Slide Number Placeholder 2"/>
          <p:cNvSpPr>
            <a:spLocks noGrp="1"/>
          </p:cNvSpPr>
          <p:nvPr>
            <p:ph type="sldNum" sz="quarter" idx="12"/>
          </p:nvPr>
        </p:nvSpPr>
        <p:spPr/>
        <p:txBody>
          <a:bodyPr/>
          <a:lstStyle/>
          <a:p>
            <a:fld id="{F6BFDFCA-CC14-49D8-9F95-F40523FD57F6}" type="slidenum">
              <a:rPr lang="en-US" smtClean="0"/>
              <a:pPr/>
              <a:t>13</a:t>
            </a:fld>
            <a:endParaRPr lang="en-US"/>
          </a:p>
        </p:txBody>
      </p:sp>
      <p:pic>
        <p:nvPicPr>
          <p:cNvPr id="6" name="Picture 5"/>
          <p:cNvPicPr>
            <a:picLocks noChangeAspect="1"/>
          </p:cNvPicPr>
          <p:nvPr/>
        </p:nvPicPr>
        <p:blipFill>
          <a:blip r:embed="rId2"/>
          <a:stretch>
            <a:fillRect/>
          </a:stretch>
        </p:blipFill>
        <p:spPr>
          <a:xfrm>
            <a:off x="-1" y="0"/>
            <a:ext cx="13588605" cy="6857999"/>
          </a:xfrm>
          <a:prstGeom prst="rect">
            <a:avLst/>
          </a:prstGeom>
        </p:spPr>
      </p:pic>
      <p:sp>
        <p:nvSpPr>
          <p:cNvPr id="7" name="TextBox 6"/>
          <p:cNvSpPr txBox="1"/>
          <p:nvPr/>
        </p:nvSpPr>
        <p:spPr>
          <a:xfrm>
            <a:off x="8353425" y="2286000"/>
            <a:ext cx="3838575" cy="461665"/>
          </a:xfrm>
          <a:prstGeom prst="rect">
            <a:avLst/>
          </a:prstGeom>
          <a:solidFill>
            <a:srgbClr val="7030A0"/>
          </a:solidFill>
        </p:spPr>
        <p:txBody>
          <a:bodyPr wrap="square" rtlCol="0">
            <a:spAutoFit/>
          </a:bodyPr>
          <a:lstStyle/>
          <a:p>
            <a:pPr algn="r"/>
            <a:r>
              <a:rPr lang="en-US" sz="2400" b="1" dirty="0" smtClean="0">
                <a:solidFill>
                  <a:schemeClr val="bg1"/>
                </a:solidFill>
              </a:rPr>
              <a:t>APIs provided by </a:t>
            </a:r>
            <a:r>
              <a:rPr lang="en-US" sz="2400" b="1" dirty="0" err="1" smtClean="0">
                <a:solidFill>
                  <a:schemeClr val="bg1"/>
                </a:solidFill>
              </a:rPr>
              <a:t>GitHub</a:t>
            </a:r>
            <a:endParaRPr lang="en-US" sz="2400" b="1" dirty="0">
              <a:solidFill>
                <a:schemeClr val="bg1"/>
              </a:solidFill>
            </a:endParaRPr>
          </a:p>
        </p:txBody>
      </p:sp>
    </p:spTree>
    <p:extLst>
      <p:ext uri="{BB962C8B-B14F-4D97-AF65-F5344CB8AC3E}">
        <p14:creationId xmlns:p14="http://schemas.microsoft.com/office/powerpoint/2010/main" val="6531310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Web Programming and Testing</a:t>
            </a:r>
            <a:endParaRPr lang="en-US"/>
          </a:p>
        </p:txBody>
      </p:sp>
      <p:sp>
        <p:nvSpPr>
          <p:cNvPr id="3" name="Slide Number Placeholder 2"/>
          <p:cNvSpPr>
            <a:spLocks noGrp="1"/>
          </p:cNvSpPr>
          <p:nvPr>
            <p:ph type="sldNum" sz="quarter" idx="12"/>
          </p:nvPr>
        </p:nvSpPr>
        <p:spPr/>
        <p:txBody>
          <a:bodyPr/>
          <a:lstStyle/>
          <a:p>
            <a:fld id="{F6BFDFCA-CC14-49D8-9F95-F40523FD57F6}" type="slidenum">
              <a:rPr lang="en-US" smtClean="0"/>
              <a:t>14</a:t>
            </a:fld>
            <a:endParaRPr lang="en-US"/>
          </a:p>
        </p:txBody>
      </p:sp>
      <p:pic>
        <p:nvPicPr>
          <p:cNvPr id="4" name="Picture 3"/>
          <p:cNvPicPr>
            <a:picLocks noChangeAspect="1"/>
          </p:cNvPicPr>
          <p:nvPr/>
        </p:nvPicPr>
        <p:blipFill>
          <a:blip r:embed="rId2"/>
          <a:stretch>
            <a:fillRect/>
          </a:stretch>
        </p:blipFill>
        <p:spPr>
          <a:xfrm>
            <a:off x="0" y="1"/>
            <a:ext cx="13588607" cy="6858000"/>
          </a:xfrm>
          <a:prstGeom prst="rect">
            <a:avLst/>
          </a:prstGeom>
        </p:spPr>
      </p:pic>
      <p:sp>
        <p:nvSpPr>
          <p:cNvPr id="5" name="TextBox 4"/>
          <p:cNvSpPr txBox="1"/>
          <p:nvPr/>
        </p:nvSpPr>
        <p:spPr>
          <a:xfrm>
            <a:off x="2146300" y="3041650"/>
            <a:ext cx="768350" cy="369332"/>
          </a:xfrm>
          <a:prstGeom prst="rect">
            <a:avLst/>
          </a:prstGeom>
          <a:noFill/>
        </p:spPr>
        <p:txBody>
          <a:bodyPr wrap="square" rtlCol="0">
            <a:spAutoFit/>
          </a:bodyPr>
          <a:lstStyle/>
          <a:p>
            <a:pPr algn="r"/>
            <a:r>
              <a:rPr lang="en-US" b="1" dirty="0" smtClean="0"/>
              <a:t>verb</a:t>
            </a:r>
            <a:endParaRPr lang="en-US" b="1" dirty="0"/>
          </a:p>
        </p:txBody>
      </p:sp>
      <p:sp>
        <p:nvSpPr>
          <p:cNvPr id="6" name="TextBox 5"/>
          <p:cNvSpPr txBox="1"/>
          <p:nvPr/>
        </p:nvSpPr>
        <p:spPr>
          <a:xfrm>
            <a:off x="5441950" y="2993510"/>
            <a:ext cx="1746250" cy="369332"/>
          </a:xfrm>
          <a:prstGeom prst="rect">
            <a:avLst/>
          </a:prstGeom>
          <a:noFill/>
        </p:spPr>
        <p:txBody>
          <a:bodyPr wrap="square" rtlCol="0">
            <a:spAutoFit/>
          </a:bodyPr>
          <a:lstStyle/>
          <a:p>
            <a:r>
              <a:rPr lang="en-US" b="1" dirty="0" smtClean="0"/>
              <a:t>URL format</a:t>
            </a:r>
            <a:endParaRPr lang="en-US" b="1" dirty="0"/>
          </a:p>
        </p:txBody>
      </p:sp>
      <p:cxnSp>
        <p:nvCxnSpPr>
          <p:cNvPr id="8" name="Straight Arrow Connector 7"/>
          <p:cNvCxnSpPr/>
          <p:nvPr/>
        </p:nvCxnSpPr>
        <p:spPr>
          <a:xfrm>
            <a:off x="2914650" y="3232150"/>
            <a:ext cx="558800" cy="2540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6" idx="1"/>
          </p:cNvCxnSpPr>
          <p:nvPr/>
        </p:nvCxnSpPr>
        <p:spPr>
          <a:xfrm flipH="1">
            <a:off x="4908550" y="3178176"/>
            <a:ext cx="533400" cy="79374"/>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000875" y="4835525"/>
            <a:ext cx="5191125" cy="461665"/>
          </a:xfrm>
          <a:prstGeom prst="rect">
            <a:avLst/>
          </a:prstGeom>
          <a:solidFill>
            <a:srgbClr val="7030A0"/>
          </a:solidFill>
        </p:spPr>
        <p:txBody>
          <a:bodyPr wrap="square" rtlCol="0">
            <a:spAutoFit/>
          </a:bodyPr>
          <a:lstStyle/>
          <a:p>
            <a:pPr algn="r"/>
            <a:r>
              <a:rPr lang="en-US" sz="2400" b="1" dirty="0" smtClean="0">
                <a:solidFill>
                  <a:schemeClr val="bg1"/>
                </a:solidFill>
              </a:rPr>
              <a:t>API to retrieve a user information</a:t>
            </a:r>
            <a:endParaRPr lang="en-US" sz="2400" b="1" dirty="0">
              <a:solidFill>
                <a:schemeClr val="bg1"/>
              </a:solidFill>
            </a:endParaRPr>
          </a:p>
        </p:txBody>
      </p:sp>
      <p:sp>
        <p:nvSpPr>
          <p:cNvPr id="14" name="TextBox 13"/>
          <p:cNvSpPr txBox="1"/>
          <p:nvPr/>
        </p:nvSpPr>
        <p:spPr>
          <a:xfrm>
            <a:off x="2374900" y="5381625"/>
            <a:ext cx="9817100" cy="461665"/>
          </a:xfrm>
          <a:prstGeom prst="rect">
            <a:avLst/>
          </a:prstGeom>
          <a:solidFill>
            <a:srgbClr val="7030A0"/>
          </a:solidFill>
        </p:spPr>
        <p:txBody>
          <a:bodyPr wrap="square" rtlCol="0">
            <a:spAutoFit/>
          </a:bodyPr>
          <a:lstStyle/>
          <a:p>
            <a:pPr algn="r"/>
            <a:r>
              <a:rPr lang="en-US" sz="2400" dirty="0">
                <a:solidFill>
                  <a:schemeClr val="bg1"/>
                </a:solidFill>
              </a:rPr>
              <a:t>https</a:t>
            </a:r>
            <a:r>
              <a:rPr lang="en-US" sz="2400" dirty="0" smtClean="0">
                <a:solidFill>
                  <a:schemeClr val="bg1"/>
                </a:solidFill>
              </a:rPr>
              <a:t>://docs.github.com/en/free-pro-team@latest/rest/reference/users</a:t>
            </a:r>
            <a:endParaRPr lang="en-US" sz="2400" dirty="0">
              <a:solidFill>
                <a:schemeClr val="bg1"/>
              </a:solidFill>
            </a:endParaRPr>
          </a:p>
        </p:txBody>
      </p:sp>
    </p:spTree>
    <p:extLst>
      <p:ext uri="{BB962C8B-B14F-4D97-AF65-F5344CB8AC3E}">
        <p14:creationId xmlns:p14="http://schemas.microsoft.com/office/powerpoint/2010/main" val="29513159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Web Programming and Testing</a:t>
            </a:r>
            <a:endParaRPr lang="en-US"/>
          </a:p>
        </p:txBody>
      </p:sp>
      <p:sp>
        <p:nvSpPr>
          <p:cNvPr id="3" name="Slide Number Placeholder 2"/>
          <p:cNvSpPr>
            <a:spLocks noGrp="1"/>
          </p:cNvSpPr>
          <p:nvPr>
            <p:ph type="sldNum" sz="quarter" idx="12"/>
          </p:nvPr>
        </p:nvSpPr>
        <p:spPr/>
        <p:txBody>
          <a:bodyPr/>
          <a:lstStyle/>
          <a:p>
            <a:fld id="{F6BFDFCA-CC14-49D8-9F95-F40523FD57F6}" type="slidenum">
              <a:rPr lang="en-US" smtClean="0"/>
              <a:t>15</a:t>
            </a:fld>
            <a:endParaRPr lang="en-US"/>
          </a:p>
        </p:txBody>
      </p:sp>
      <p:pic>
        <p:nvPicPr>
          <p:cNvPr id="4" name="Picture 3"/>
          <p:cNvPicPr>
            <a:picLocks noChangeAspect="1"/>
          </p:cNvPicPr>
          <p:nvPr/>
        </p:nvPicPr>
        <p:blipFill>
          <a:blip r:embed="rId2"/>
          <a:stretch>
            <a:fillRect/>
          </a:stretch>
        </p:blipFill>
        <p:spPr>
          <a:xfrm>
            <a:off x="0" y="0"/>
            <a:ext cx="13074315" cy="6858000"/>
          </a:xfrm>
          <a:prstGeom prst="rect">
            <a:avLst/>
          </a:prstGeom>
        </p:spPr>
      </p:pic>
      <p:sp>
        <p:nvSpPr>
          <p:cNvPr id="5" name="TextBox 4"/>
          <p:cNvSpPr txBox="1"/>
          <p:nvPr/>
        </p:nvSpPr>
        <p:spPr>
          <a:xfrm>
            <a:off x="7820025" y="2286000"/>
            <a:ext cx="4371975" cy="461665"/>
          </a:xfrm>
          <a:prstGeom prst="rect">
            <a:avLst/>
          </a:prstGeom>
          <a:solidFill>
            <a:srgbClr val="7030A0"/>
          </a:solidFill>
        </p:spPr>
        <p:txBody>
          <a:bodyPr wrap="square" rtlCol="0">
            <a:spAutoFit/>
          </a:bodyPr>
          <a:lstStyle/>
          <a:p>
            <a:pPr algn="r"/>
            <a:r>
              <a:rPr lang="en-US" sz="2400" b="1" dirty="0" smtClean="0">
                <a:solidFill>
                  <a:schemeClr val="bg1"/>
                </a:solidFill>
              </a:rPr>
              <a:t>Consuming the API via </a:t>
            </a:r>
            <a:r>
              <a:rPr lang="en-US" sz="2400" b="1" dirty="0" err="1" smtClean="0">
                <a:solidFill>
                  <a:schemeClr val="bg1"/>
                </a:solidFill>
              </a:rPr>
              <a:t>cURL</a:t>
            </a:r>
            <a:endParaRPr lang="en-US" sz="2400" b="1" dirty="0">
              <a:solidFill>
                <a:schemeClr val="bg1"/>
              </a:solidFill>
            </a:endParaRPr>
          </a:p>
        </p:txBody>
      </p:sp>
    </p:spTree>
    <p:extLst>
      <p:ext uri="{BB962C8B-B14F-4D97-AF65-F5344CB8AC3E}">
        <p14:creationId xmlns:p14="http://schemas.microsoft.com/office/powerpoint/2010/main" val="575159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Web Programming and Testing</a:t>
            </a:r>
            <a:endParaRPr lang="en-US"/>
          </a:p>
        </p:txBody>
      </p:sp>
      <p:sp>
        <p:nvSpPr>
          <p:cNvPr id="3" name="Slide Number Placeholder 2"/>
          <p:cNvSpPr>
            <a:spLocks noGrp="1"/>
          </p:cNvSpPr>
          <p:nvPr>
            <p:ph type="sldNum" sz="quarter" idx="12"/>
          </p:nvPr>
        </p:nvSpPr>
        <p:spPr/>
        <p:txBody>
          <a:bodyPr/>
          <a:lstStyle/>
          <a:p>
            <a:fld id="{F6BFDFCA-CC14-49D8-9F95-F40523FD57F6}" type="slidenum">
              <a:rPr lang="en-US" smtClean="0"/>
              <a:t>16</a:t>
            </a:fld>
            <a:endParaRPr lang="en-US"/>
          </a:p>
        </p:txBody>
      </p:sp>
      <p:pic>
        <p:nvPicPr>
          <p:cNvPr id="5" name="Picture 4"/>
          <p:cNvPicPr>
            <a:picLocks noChangeAspect="1"/>
          </p:cNvPicPr>
          <p:nvPr/>
        </p:nvPicPr>
        <p:blipFill>
          <a:blip r:embed="rId2"/>
          <a:stretch>
            <a:fillRect/>
          </a:stretch>
        </p:blipFill>
        <p:spPr>
          <a:xfrm>
            <a:off x="-1" y="0"/>
            <a:ext cx="12660923" cy="6858000"/>
          </a:xfrm>
          <a:prstGeom prst="rect">
            <a:avLst/>
          </a:prstGeom>
        </p:spPr>
      </p:pic>
      <p:sp>
        <p:nvSpPr>
          <p:cNvPr id="6" name="TextBox 5"/>
          <p:cNvSpPr txBox="1"/>
          <p:nvPr/>
        </p:nvSpPr>
        <p:spPr>
          <a:xfrm>
            <a:off x="7305675" y="2286000"/>
            <a:ext cx="4886325" cy="830997"/>
          </a:xfrm>
          <a:prstGeom prst="rect">
            <a:avLst/>
          </a:prstGeom>
          <a:solidFill>
            <a:srgbClr val="7030A0"/>
          </a:solidFill>
        </p:spPr>
        <p:txBody>
          <a:bodyPr wrap="square" rtlCol="0">
            <a:spAutoFit/>
          </a:bodyPr>
          <a:lstStyle/>
          <a:p>
            <a:pPr algn="r"/>
            <a:r>
              <a:rPr lang="en-US" sz="2400" b="1" dirty="0" smtClean="0">
                <a:solidFill>
                  <a:schemeClr val="bg1"/>
                </a:solidFill>
              </a:rPr>
              <a:t>Since the API requires a GET, we could use browser to consume it</a:t>
            </a:r>
            <a:endParaRPr lang="en-US" sz="2400" b="1" dirty="0">
              <a:solidFill>
                <a:schemeClr val="bg1"/>
              </a:solidFill>
            </a:endParaRPr>
          </a:p>
        </p:txBody>
      </p:sp>
    </p:spTree>
    <p:extLst>
      <p:ext uri="{BB962C8B-B14F-4D97-AF65-F5344CB8AC3E}">
        <p14:creationId xmlns:p14="http://schemas.microsoft.com/office/powerpoint/2010/main" val="3666564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Web Programming and Testing</a:t>
            </a:r>
            <a:endParaRPr lang="en-US"/>
          </a:p>
        </p:txBody>
      </p:sp>
      <p:sp>
        <p:nvSpPr>
          <p:cNvPr id="3" name="Slide Number Placeholder 2"/>
          <p:cNvSpPr>
            <a:spLocks noGrp="1"/>
          </p:cNvSpPr>
          <p:nvPr>
            <p:ph type="sldNum" sz="quarter" idx="12"/>
          </p:nvPr>
        </p:nvSpPr>
        <p:spPr/>
        <p:txBody>
          <a:bodyPr/>
          <a:lstStyle/>
          <a:p>
            <a:fld id="{F6BFDFCA-CC14-49D8-9F95-F40523FD57F6}" type="slidenum">
              <a:rPr lang="en-US" smtClean="0"/>
              <a:t>17</a:t>
            </a:fld>
            <a:endParaRPr lang="en-US"/>
          </a:p>
        </p:txBody>
      </p:sp>
      <p:pic>
        <p:nvPicPr>
          <p:cNvPr id="4" name="Picture 3"/>
          <p:cNvPicPr>
            <a:picLocks noChangeAspect="1"/>
          </p:cNvPicPr>
          <p:nvPr/>
        </p:nvPicPr>
        <p:blipFill>
          <a:blip r:embed="rId2"/>
          <a:stretch>
            <a:fillRect/>
          </a:stretch>
        </p:blipFill>
        <p:spPr>
          <a:xfrm>
            <a:off x="-698302" y="0"/>
            <a:ext cx="13588605" cy="6857999"/>
          </a:xfrm>
          <a:prstGeom prst="rect">
            <a:avLst/>
          </a:prstGeom>
        </p:spPr>
      </p:pic>
      <p:sp>
        <p:nvSpPr>
          <p:cNvPr id="5" name="TextBox 4"/>
          <p:cNvSpPr txBox="1"/>
          <p:nvPr/>
        </p:nvSpPr>
        <p:spPr>
          <a:xfrm>
            <a:off x="8569325" y="2286000"/>
            <a:ext cx="3622675" cy="830997"/>
          </a:xfrm>
          <a:prstGeom prst="rect">
            <a:avLst/>
          </a:prstGeom>
          <a:solidFill>
            <a:srgbClr val="7030A0"/>
          </a:solidFill>
        </p:spPr>
        <p:txBody>
          <a:bodyPr wrap="square" rtlCol="0">
            <a:spAutoFit/>
          </a:bodyPr>
          <a:lstStyle/>
          <a:p>
            <a:pPr algn="r"/>
            <a:r>
              <a:rPr lang="en-US" sz="2400" b="1" dirty="0" smtClean="0">
                <a:solidFill>
                  <a:schemeClr val="bg1"/>
                </a:solidFill>
              </a:rPr>
              <a:t>Use API testing tool, </a:t>
            </a:r>
            <a:br>
              <a:rPr lang="en-US" sz="2400" b="1" dirty="0" smtClean="0">
                <a:solidFill>
                  <a:schemeClr val="bg1"/>
                </a:solidFill>
              </a:rPr>
            </a:br>
            <a:r>
              <a:rPr lang="en-US" sz="2400" b="1" dirty="0" smtClean="0">
                <a:solidFill>
                  <a:schemeClr val="bg1"/>
                </a:solidFill>
              </a:rPr>
              <a:t>e.g. </a:t>
            </a:r>
            <a:r>
              <a:rPr lang="en-US" sz="2400" b="1" dirty="0" err="1" smtClean="0">
                <a:solidFill>
                  <a:schemeClr val="bg1"/>
                </a:solidFill>
              </a:rPr>
              <a:t>SoapUI</a:t>
            </a:r>
            <a:r>
              <a:rPr lang="en-US" sz="2400" b="1" dirty="0" smtClean="0">
                <a:solidFill>
                  <a:schemeClr val="bg1"/>
                </a:solidFill>
              </a:rPr>
              <a:t> or Postman</a:t>
            </a:r>
            <a:endParaRPr lang="en-US" sz="2400" b="1" dirty="0">
              <a:solidFill>
                <a:schemeClr val="bg1"/>
              </a:solidFill>
            </a:endParaRPr>
          </a:p>
        </p:txBody>
      </p:sp>
    </p:spTree>
    <p:extLst>
      <p:ext uri="{BB962C8B-B14F-4D97-AF65-F5344CB8AC3E}">
        <p14:creationId xmlns:p14="http://schemas.microsoft.com/office/powerpoint/2010/main" val="39088371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Web Programming and Testing</a:t>
            </a:r>
            <a:endParaRPr lang="en-US"/>
          </a:p>
        </p:txBody>
      </p:sp>
      <p:sp>
        <p:nvSpPr>
          <p:cNvPr id="3" name="Slide Number Placeholder 2"/>
          <p:cNvSpPr>
            <a:spLocks noGrp="1"/>
          </p:cNvSpPr>
          <p:nvPr>
            <p:ph type="sldNum" sz="quarter" idx="12"/>
          </p:nvPr>
        </p:nvSpPr>
        <p:spPr/>
        <p:txBody>
          <a:bodyPr/>
          <a:lstStyle/>
          <a:p>
            <a:fld id="{F6BFDFCA-CC14-49D8-9F95-F40523FD57F6}" type="slidenum">
              <a:rPr lang="en-US" smtClean="0"/>
              <a:t>18</a:t>
            </a:fld>
            <a:endParaRPr lang="en-US"/>
          </a:p>
        </p:txBody>
      </p:sp>
      <p:pic>
        <p:nvPicPr>
          <p:cNvPr id="6" name="Picture 5"/>
          <p:cNvPicPr>
            <a:picLocks noChangeAspect="1"/>
          </p:cNvPicPr>
          <p:nvPr/>
        </p:nvPicPr>
        <p:blipFill>
          <a:blip r:embed="rId2"/>
          <a:stretch>
            <a:fillRect/>
          </a:stretch>
        </p:blipFill>
        <p:spPr>
          <a:xfrm>
            <a:off x="-1" y="0"/>
            <a:ext cx="12325032" cy="7048500"/>
          </a:xfrm>
          <a:prstGeom prst="rect">
            <a:avLst/>
          </a:prstGeom>
        </p:spPr>
      </p:pic>
      <p:sp>
        <p:nvSpPr>
          <p:cNvPr id="7" name="TextBox 6"/>
          <p:cNvSpPr txBox="1"/>
          <p:nvPr/>
        </p:nvSpPr>
        <p:spPr>
          <a:xfrm>
            <a:off x="8569325" y="2286000"/>
            <a:ext cx="3622675" cy="830997"/>
          </a:xfrm>
          <a:prstGeom prst="rect">
            <a:avLst/>
          </a:prstGeom>
          <a:solidFill>
            <a:srgbClr val="7030A0"/>
          </a:solidFill>
        </p:spPr>
        <p:txBody>
          <a:bodyPr wrap="square" rtlCol="0">
            <a:spAutoFit/>
          </a:bodyPr>
          <a:lstStyle/>
          <a:p>
            <a:pPr algn="r"/>
            <a:r>
              <a:rPr lang="en-US" sz="2400" b="1" dirty="0" smtClean="0">
                <a:solidFill>
                  <a:schemeClr val="bg1"/>
                </a:solidFill>
              </a:rPr>
              <a:t>Use API testing tool, </a:t>
            </a:r>
            <a:br>
              <a:rPr lang="en-US" sz="2400" b="1" dirty="0" smtClean="0">
                <a:solidFill>
                  <a:schemeClr val="bg1"/>
                </a:solidFill>
              </a:rPr>
            </a:br>
            <a:r>
              <a:rPr lang="en-US" sz="2400" b="1" dirty="0" smtClean="0">
                <a:solidFill>
                  <a:schemeClr val="bg1"/>
                </a:solidFill>
              </a:rPr>
              <a:t>e.g. </a:t>
            </a:r>
            <a:r>
              <a:rPr lang="en-US" sz="2400" b="1" dirty="0" err="1" smtClean="0">
                <a:solidFill>
                  <a:schemeClr val="bg1"/>
                </a:solidFill>
              </a:rPr>
              <a:t>SoapUI</a:t>
            </a:r>
            <a:r>
              <a:rPr lang="en-US" sz="2400" b="1" dirty="0" smtClean="0">
                <a:solidFill>
                  <a:schemeClr val="bg1"/>
                </a:solidFill>
              </a:rPr>
              <a:t> or Postman</a:t>
            </a:r>
            <a:endParaRPr lang="en-US" sz="2400" b="1" dirty="0">
              <a:solidFill>
                <a:schemeClr val="bg1"/>
              </a:solidFill>
            </a:endParaRPr>
          </a:p>
        </p:txBody>
      </p:sp>
    </p:spTree>
    <p:extLst>
      <p:ext uri="{BB962C8B-B14F-4D97-AF65-F5344CB8AC3E}">
        <p14:creationId xmlns:p14="http://schemas.microsoft.com/office/powerpoint/2010/main" val="38023042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6BFDFCA-CC14-49D8-9F95-F40523FD57F6}" type="slidenum">
              <a:rPr lang="en-US" smtClean="0"/>
              <a:t>19</a:t>
            </a:fld>
            <a:endParaRPr lang="en-US"/>
          </a:p>
        </p:txBody>
      </p:sp>
      <p:sp>
        <p:nvSpPr>
          <p:cNvPr id="2" name="Footer Placeholder 1"/>
          <p:cNvSpPr>
            <a:spLocks noGrp="1"/>
          </p:cNvSpPr>
          <p:nvPr>
            <p:ph type="ftr" sz="quarter" idx="11"/>
          </p:nvPr>
        </p:nvSpPr>
        <p:spPr/>
        <p:txBody>
          <a:bodyPr/>
          <a:lstStyle/>
          <a:p>
            <a:r>
              <a:rPr lang="en-US" smtClean="0"/>
              <a:t>Web Programming and Testing</a:t>
            </a:r>
            <a:endParaRPr lang="en-US"/>
          </a:p>
        </p:txBody>
      </p:sp>
      <p:pic>
        <p:nvPicPr>
          <p:cNvPr id="4" name="Picture 3"/>
          <p:cNvPicPr>
            <a:picLocks noChangeAspect="1"/>
          </p:cNvPicPr>
          <p:nvPr/>
        </p:nvPicPr>
        <p:blipFill>
          <a:blip r:embed="rId2"/>
          <a:stretch>
            <a:fillRect/>
          </a:stretch>
        </p:blipFill>
        <p:spPr>
          <a:xfrm>
            <a:off x="1295251" y="1000253"/>
            <a:ext cx="9601498" cy="4857495"/>
          </a:xfrm>
          <a:prstGeom prst="rect">
            <a:avLst/>
          </a:prstGeom>
        </p:spPr>
      </p:pic>
    </p:spTree>
    <p:extLst>
      <p:ext uri="{BB962C8B-B14F-4D97-AF65-F5344CB8AC3E}">
        <p14:creationId xmlns:p14="http://schemas.microsoft.com/office/powerpoint/2010/main" val="13457866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objective of this session is the following:</a:t>
            </a:r>
          </a:p>
          <a:p>
            <a:pPr lvl="1"/>
            <a:r>
              <a:rPr lang="en-US" dirty="0" smtClean="0"/>
              <a:t>The students are </a:t>
            </a:r>
            <a:r>
              <a:rPr lang="en-US" dirty="0"/>
              <a:t>able to </a:t>
            </a:r>
            <a:r>
              <a:rPr lang="en-US" dirty="0" smtClean="0"/>
              <a:t>elaborate the </a:t>
            </a:r>
            <a:r>
              <a:rPr lang="en-US" dirty="0" smtClean="0"/>
              <a:t>concept behind</a:t>
            </a:r>
            <a:br>
              <a:rPr lang="en-US" dirty="0" smtClean="0"/>
            </a:br>
            <a:r>
              <a:rPr lang="en-US" dirty="0" smtClean="0"/>
              <a:t>the REST-based services.</a:t>
            </a:r>
            <a:endParaRPr lang="en-US" dirty="0" smtClean="0"/>
          </a:p>
        </p:txBody>
      </p:sp>
      <p:sp>
        <p:nvSpPr>
          <p:cNvPr id="3" name="Slide Number Placeholder 2"/>
          <p:cNvSpPr>
            <a:spLocks noGrp="1"/>
          </p:cNvSpPr>
          <p:nvPr>
            <p:ph type="sldNum" sz="quarter" idx="12"/>
          </p:nvPr>
        </p:nvSpPr>
        <p:spPr/>
        <p:txBody>
          <a:bodyPr/>
          <a:lstStyle/>
          <a:p>
            <a:fld id="{F6BFDFCA-CC14-49D8-9F95-F40523FD57F6}" type="slidenum">
              <a:rPr lang="en-US" smtClean="0"/>
              <a:pPr/>
              <a:t>2</a:t>
            </a:fld>
            <a:endParaRPr lang="en-US"/>
          </a:p>
        </p:txBody>
      </p:sp>
      <p:sp>
        <p:nvSpPr>
          <p:cNvPr id="4" name="Title 3"/>
          <p:cNvSpPr>
            <a:spLocks noGrp="1"/>
          </p:cNvSpPr>
          <p:nvPr>
            <p:ph type="title"/>
          </p:nvPr>
        </p:nvSpPr>
        <p:spPr/>
        <p:txBody>
          <a:bodyPr/>
          <a:lstStyle/>
          <a:p>
            <a:r>
              <a:rPr lang="en-US" dirty="0" smtClean="0"/>
              <a:t>Objectives</a:t>
            </a:r>
            <a:endParaRPr lang="en-US" dirty="0"/>
          </a:p>
        </p:txBody>
      </p:sp>
      <p:sp>
        <p:nvSpPr>
          <p:cNvPr id="5" name="Footer Placeholder 4"/>
          <p:cNvSpPr>
            <a:spLocks noGrp="1"/>
          </p:cNvSpPr>
          <p:nvPr>
            <p:ph type="ftr" sz="quarter" idx="11"/>
          </p:nvPr>
        </p:nvSpPr>
        <p:spPr/>
        <p:txBody>
          <a:bodyPr/>
          <a:lstStyle/>
          <a:p>
            <a:r>
              <a:rPr lang="en-US" smtClean="0"/>
              <a:t>Web Programming and Testing</a:t>
            </a:r>
            <a:endParaRPr lang="en-US"/>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01200" y="2514600"/>
            <a:ext cx="1828800" cy="1828800"/>
          </a:xfrm>
          <a:prstGeom prst="rect">
            <a:avLst/>
          </a:prstGeom>
        </p:spPr>
      </p:pic>
    </p:spTree>
    <p:extLst>
      <p:ext uri="{BB962C8B-B14F-4D97-AF65-F5344CB8AC3E}">
        <p14:creationId xmlns:p14="http://schemas.microsoft.com/office/powerpoint/2010/main" val="27813404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843043"/>
            <a:ext cx="10515600" cy="4351338"/>
          </a:xfrm>
        </p:spPr>
        <p:txBody>
          <a:bodyPr/>
          <a:lstStyle/>
          <a:p>
            <a:r>
              <a:rPr lang="en-US" dirty="0" smtClean="0"/>
              <a:t>There is a situation where the API requires the consumer</a:t>
            </a:r>
            <a:br>
              <a:rPr lang="en-US" dirty="0" smtClean="0"/>
            </a:br>
            <a:r>
              <a:rPr lang="en-US" dirty="0" smtClean="0"/>
              <a:t>to be authorized first.</a:t>
            </a:r>
          </a:p>
          <a:p>
            <a:pPr lvl="1"/>
            <a:endParaRPr lang="en-US" dirty="0"/>
          </a:p>
          <a:p>
            <a:r>
              <a:rPr lang="en-US" dirty="0" smtClean="0"/>
              <a:t>Authorization is manifested in the form of tokens.</a:t>
            </a:r>
          </a:p>
          <a:p>
            <a:pPr lvl="1"/>
            <a:r>
              <a:rPr lang="en-US" dirty="0" smtClean="0"/>
              <a:t>The token should be attached to the request.</a:t>
            </a:r>
            <a:endParaRPr lang="en-US" dirty="0"/>
          </a:p>
        </p:txBody>
      </p:sp>
      <p:sp>
        <p:nvSpPr>
          <p:cNvPr id="3" name="Slide Number Placeholder 2"/>
          <p:cNvSpPr>
            <a:spLocks noGrp="1"/>
          </p:cNvSpPr>
          <p:nvPr>
            <p:ph type="sldNum" sz="quarter" idx="12"/>
          </p:nvPr>
        </p:nvSpPr>
        <p:spPr/>
        <p:txBody>
          <a:bodyPr/>
          <a:lstStyle/>
          <a:p>
            <a:fld id="{F6BFDFCA-CC14-49D8-9F95-F40523FD57F6}" type="slidenum">
              <a:rPr lang="en-US" smtClean="0"/>
              <a:pPr/>
              <a:t>20</a:t>
            </a:fld>
            <a:endParaRPr lang="en-US"/>
          </a:p>
        </p:txBody>
      </p:sp>
      <p:sp>
        <p:nvSpPr>
          <p:cNvPr id="4" name="Title 3"/>
          <p:cNvSpPr>
            <a:spLocks noGrp="1"/>
          </p:cNvSpPr>
          <p:nvPr>
            <p:ph type="title"/>
          </p:nvPr>
        </p:nvSpPr>
        <p:spPr/>
        <p:txBody>
          <a:bodyPr/>
          <a:lstStyle/>
          <a:p>
            <a:r>
              <a:rPr lang="en-US" dirty="0" smtClean="0"/>
              <a:t>Authorized Access</a:t>
            </a:r>
            <a:endParaRPr lang="en-US" dirty="0"/>
          </a:p>
        </p:txBody>
      </p:sp>
      <p:sp>
        <p:nvSpPr>
          <p:cNvPr id="5" name="Footer Placeholder 4"/>
          <p:cNvSpPr>
            <a:spLocks noGrp="1"/>
          </p:cNvSpPr>
          <p:nvPr>
            <p:ph type="ftr" sz="quarter" idx="11"/>
          </p:nvPr>
        </p:nvSpPr>
        <p:spPr/>
        <p:txBody>
          <a:bodyPr/>
          <a:lstStyle/>
          <a:p>
            <a:r>
              <a:rPr lang="en-US" smtClean="0"/>
              <a:t>Web Programming and Testing</a:t>
            </a:r>
            <a:endParaRPr lang="en-US"/>
          </a:p>
        </p:txBody>
      </p:sp>
      <p:sp>
        <p:nvSpPr>
          <p:cNvPr id="7" name="TextBox 6"/>
          <p:cNvSpPr txBox="1"/>
          <p:nvPr/>
        </p:nvSpPr>
        <p:spPr>
          <a:xfrm>
            <a:off x="1123950" y="4187825"/>
            <a:ext cx="8201025" cy="461665"/>
          </a:xfrm>
          <a:prstGeom prst="rect">
            <a:avLst/>
          </a:prstGeom>
          <a:solidFill>
            <a:srgbClr val="7030A0"/>
          </a:solidFill>
        </p:spPr>
        <p:txBody>
          <a:bodyPr wrap="square" rtlCol="0">
            <a:spAutoFit/>
          </a:bodyPr>
          <a:lstStyle/>
          <a:p>
            <a:r>
              <a:rPr lang="en-US" sz="2400" b="1" dirty="0" smtClean="0">
                <a:solidFill>
                  <a:schemeClr val="bg1"/>
                </a:solidFill>
              </a:rPr>
              <a:t>Settings &gt; Developer Settings &gt; Personal access tokens</a:t>
            </a:r>
            <a:endParaRPr lang="en-US" sz="2400" b="1" dirty="0">
              <a:solidFill>
                <a:schemeClr val="bg1"/>
              </a:solidFill>
            </a:endParaRPr>
          </a:p>
        </p:txBody>
      </p:sp>
      <p:pic>
        <p:nvPicPr>
          <p:cNvPr id="6" name="Picture 5"/>
          <p:cNvPicPr>
            <a:picLocks noChangeAspect="1"/>
          </p:cNvPicPr>
          <p:nvPr/>
        </p:nvPicPr>
        <p:blipFill>
          <a:blip r:embed="rId2"/>
          <a:stretch>
            <a:fillRect/>
          </a:stretch>
        </p:blipFill>
        <p:spPr>
          <a:xfrm>
            <a:off x="4916368" y="4695825"/>
            <a:ext cx="7288332" cy="2162175"/>
          </a:xfrm>
          <a:prstGeom prst="rect">
            <a:avLst/>
          </a:prstGeom>
        </p:spPr>
      </p:pic>
      <p:pic>
        <p:nvPicPr>
          <p:cNvPr id="9" name="Picture 8"/>
          <p:cNvPicPr>
            <a:picLocks noChangeAspect="1"/>
          </p:cNvPicPr>
          <p:nvPr/>
        </p:nvPicPr>
        <p:blipFill>
          <a:blip r:embed="rId3"/>
          <a:stretch>
            <a:fillRect/>
          </a:stretch>
        </p:blipFill>
        <p:spPr>
          <a:xfrm>
            <a:off x="0" y="6019906"/>
            <a:ext cx="7123809" cy="847619"/>
          </a:xfrm>
          <a:prstGeom prst="rect">
            <a:avLst/>
          </a:prstGeom>
          <a:ln>
            <a:solidFill>
              <a:schemeClr val="tx1"/>
            </a:solidFill>
          </a:ln>
        </p:spPr>
      </p:pic>
      <p:sp>
        <p:nvSpPr>
          <p:cNvPr id="10" name="TextBox 9"/>
          <p:cNvSpPr txBox="1"/>
          <p:nvPr/>
        </p:nvSpPr>
        <p:spPr>
          <a:xfrm>
            <a:off x="8026400" y="3590925"/>
            <a:ext cx="4165600" cy="461665"/>
          </a:xfrm>
          <a:prstGeom prst="rect">
            <a:avLst/>
          </a:prstGeom>
          <a:solidFill>
            <a:srgbClr val="7030A0"/>
          </a:solidFill>
        </p:spPr>
        <p:txBody>
          <a:bodyPr wrap="square" rtlCol="0">
            <a:spAutoFit/>
          </a:bodyPr>
          <a:lstStyle/>
          <a:p>
            <a:pPr algn="ctr"/>
            <a:r>
              <a:rPr lang="en-US" sz="2400" b="1" dirty="0" smtClean="0">
                <a:solidFill>
                  <a:schemeClr val="bg1"/>
                </a:solidFill>
              </a:rPr>
              <a:t>Do NOT share the  token!</a:t>
            </a:r>
            <a:endParaRPr lang="en-US" sz="2400" b="1" dirty="0">
              <a:solidFill>
                <a:schemeClr val="bg1"/>
              </a:solidFill>
            </a:endParaRPr>
          </a:p>
        </p:txBody>
      </p:sp>
    </p:spTree>
    <p:extLst>
      <p:ext uri="{BB962C8B-B14F-4D97-AF65-F5344CB8AC3E}">
        <p14:creationId xmlns:p14="http://schemas.microsoft.com/office/powerpoint/2010/main" val="30474983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113157" y="1"/>
            <a:ext cx="13534189" cy="6830536"/>
          </a:xfrm>
          <a:prstGeom prst="rect">
            <a:avLst/>
          </a:prstGeom>
        </p:spPr>
      </p:pic>
      <p:sp>
        <p:nvSpPr>
          <p:cNvPr id="4" name="Footer Placeholder 3"/>
          <p:cNvSpPr>
            <a:spLocks noGrp="1"/>
          </p:cNvSpPr>
          <p:nvPr>
            <p:ph type="ftr" sz="quarter" idx="11"/>
          </p:nvPr>
        </p:nvSpPr>
        <p:spPr/>
        <p:txBody>
          <a:bodyPr/>
          <a:lstStyle/>
          <a:p>
            <a:r>
              <a:rPr lang="en-US" smtClean="0"/>
              <a:t>Web Programming and Testing</a:t>
            </a:r>
            <a:endParaRPr lang="en-US"/>
          </a:p>
        </p:txBody>
      </p:sp>
      <p:sp>
        <p:nvSpPr>
          <p:cNvPr id="2" name="Slide Number Placeholder 1"/>
          <p:cNvSpPr>
            <a:spLocks noGrp="1"/>
          </p:cNvSpPr>
          <p:nvPr>
            <p:ph type="sldNum" sz="quarter" idx="12"/>
          </p:nvPr>
        </p:nvSpPr>
        <p:spPr/>
        <p:txBody>
          <a:bodyPr/>
          <a:lstStyle/>
          <a:p>
            <a:fld id="{F6BFDFCA-CC14-49D8-9F95-F40523FD57F6}" type="slidenum">
              <a:rPr lang="en-US" smtClean="0"/>
              <a:pPr/>
              <a:t>21</a:t>
            </a:fld>
            <a:endParaRPr lang="en-US"/>
          </a:p>
        </p:txBody>
      </p:sp>
      <p:sp>
        <p:nvSpPr>
          <p:cNvPr id="7" name="TextBox 6"/>
          <p:cNvSpPr txBox="1"/>
          <p:nvPr/>
        </p:nvSpPr>
        <p:spPr>
          <a:xfrm>
            <a:off x="8026400" y="2286000"/>
            <a:ext cx="4165600" cy="461665"/>
          </a:xfrm>
          <a:prstGeom prst="rect">
            <a:avLst/>
          </a:prstGeom>
          <a:solidFill>
            <a:srgbClr val="7030A0"/>
          </a:solidFill>
        </p:spPr>
        <p:txBody>
          <a:bodyPr wrap="square" rtlCol="0">
            <a:spAutoFit/>
          </a:bodyPr>
          <a:lstStyle/>
          <a:p>
            <a:pPr algn="r"/>
            <a:r>
              <a:rPr lang="en-US" sz="2400" b="1" dirty="0" smtClean="0">
                <a:solidFill>
                  <a:schemeClr val="bg1"/>
                </a:solidFill>
              </a:rPr>
              <a:t>Updating user information</a:t>
            </a:r>
            <a:endParaRPr lang="en-US" sz="2400" b="1" dirty="0">
              <a:solidFill>
                <a:schemeClr val="bg1"/>
              </a:solidFill>
            </a:endParaRPr>
          </a:p>
        </p:txBody>
      </p:sp>
    </p:spTree>
    <p:extLst>
      <p:ext uri="{BB962C8B-B14F-4D97-AF65-F5344CB8AC3E}">
        <p14:creationId xmlns:p14="http://schemas.microsoft.com/office/powerpoint/2010/main" val="18446749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Web Programming and Testing</a:t>
            </a:r>
            <a:endParaRPr lang="en-US"/>
          </a:p>
        </p:txBody>
      </p:sp>
      <p:sp>
        <p:nvSpPr>
          <p:cNvPr id="3" name="Slide Number Placeholder 2"/>
          <p:cNvSpPr>
            <a:spLocks noGrp="1"/>
          </p:cNvSpPr>
          <p:nvPr>
            <p:ph type="sldNum" sz="quarter" idx="12"/>
          </p:nvPr>
        </p:nvSpPr>
        <p:spPr/>
        <p:txBody>
          <a:bodyPr/>
          <a:lstStyle/>
          <a:p>
            <a:fld id="{F6BFDFCA-CC14-49D8-9F95-F40523FD57F6}" type="slidenum">
              <a:rPr lang="en-US" smtClean="0"/>
              <a:pPr/>
              <a:t>22</a:t>
            </a:fld>
            <a:endParaRPr lang="en-US"/>
          </a:p>
        </p:txBody>
      </p:sp>
      <p:pic>
        <p:nvPicPr>
          <p:cNvPr id="7" name="Picture 6"/>
          <p:cNvPicPr>
            <a:picLocks noChangeAspect="1"/>
          </p:cNvPicPr>
          <p:nvPr/>
        </p:nvPicPr>
        <p:blipFill>
          <a:blip r:embed="rId2"/>
          <a:stretch>
            <a:fillRect/>
          </a:stretch>
        </p:blipFill>
        <p:spPr>
          <a:xfrm>
            <a:off x="1" y="0"/>
            <a:ext cx="12649200" cy="6855521"/>
          </a:xfrm>
          <a:prstGeom prst="rect">
            <a:avLst/>
          </a:prstGeom>
        </p:spPr>
      </p:pic>
      <p:sp>
        <p:nvSpPr>
          <p:cNvPr id="9" name="TextBox 8"/>
          <p:cNvSpPr txBox="1"/>
          <p:nvPr/>
        </p:nvSpPr>
        <p:spPr>
          <a:xfrm>
            <a:off x="8026400" y="2286000"/>
            <a:ext cx="4165600" cy="461665"/>
          </a:xfrm>
          <a:prstGeom prst="rect">
            <a:avLst/>
          </a:prstGeom>
          <a:solidFill>
            <a:srgbClr val="7030A0"/>
          </a:solidFill>
        </p:spPr>
        <p:txBody>
          <a:bodyPr wrap="square" rtlCol="0">
            <a:spAutoFit/>
          </a:bodyPr>
          <a:lstStyle/>
          <a:p>
            <a:pPr algn="r"/>
            <a:r>
              <a:rPr lang="en-US" sz="2400" b="1" dirty="0" smtClean="0">
                <a:solidFill>
                  <a:schemeClr val="bg1"/>
                </a:solidFill>
              </a:rPr>
              <a:t>Updating user information</a:t>
            </a:r>
            <a:endParaRPr lang="en-US" sz="2400" b="1" dirty="0">
              <a:solidFill>
                <a:schemeClr val="bg1"/>
              </a:solidFill>
            </a:endParaRPr>
          </a:p>
        </p:txBody>
      </p:sp>
    </p:spTree>
    <p:extLst>
      <p:ext uri="{BB962C8B-B14F-4D97-AF65-F5344CB8AC3E}">
        <p14:creationId xmlns:p14="http://schemas.microsoft.com/office/powerpoint/2010/main" val="11922737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6BFDFCA-CC14-49D8-9F95-F40523FD57F6}" type="slidenum">
              <a:rPr lang="en-US" smtClean="0"/>
              <a:t>23</a:t>
            </a:fld>
            <a:endParaRPr lang="en-US"/>
          </a:p>
        </p:txBody>
      </p:sp>
      <p:sp>
        <p:nvSpPr>
          <p:cNvPr id="2" name="Footer Placeholder 1"/>
          <p:cNvSpPr>
            <a:spLocks noGrp="1"/>
          </p:cNvSpPr>
          <p:nvPr>
            <p:ph type="ftr" sz="quarter" idx="11"/>
          </p:nvPr>
        </p:nvSpPr>
        <p:spPr/>
        <p:txBody>
          <a:bodyPr/>
          <a:lstStyle/>
          <a:p>
            <a:r>
              <a:rPr lang="en-US" smtClean="0"/>
              <a:t>Web Programming and Testing</a:t>
            </a:r>
            <a:endParaRPr lang="en-US"/>
          </a:p>
        </p:txBody>
      </p:sp>
      <p:pic>
        <p:nvPicPr>
          <p:cNvPr id="5" name="Picture 4"/>
          <p:cNvPicPr>
            <a:picLocks noChangeAspect="1"/>
          </p:cNvPicPr>
          <p:nvPr/>
        </p:nvPicPr>
        <p:blipFill>
          <a:blip r:embed="rId2"/>
          <a:stretch>
            <a:fillRect/>
          </a:stretch>
        </p:blipFill>
        <p:spPr>
          <a:xfrm>
            <a:off x="4437115" y="736847"/>
            <a:ext cx="3317771" cy="5370982"/>
          </a:xfrm>
          <a:prstGeom prst="rect">
            <a:avLst/>
          </a:prstGeom>
        </p:spPr>
      </p:pic>
    </p:spTree>
    <p:extLst>
      <p:ext uri="{BB962C8B-B14F-4D97-AF65-F5344CB8AC3E}">
        <p14:creationId xmlns:p14="http://schemas.microsoft.com/office/powerpoint/2010/main" val="33484372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514350" indent="-514350">
              <a:buFont typeface="+mj-lt"/>
              <a:buAutoNum type="arabicPeriod"/>
            </a:pPr>
            <a:r>
              <a:rPr lang="en-US" dirty="0" smtClean="0"/>
              <a:t>Next time we will discuss more on the semantic aspects,</a:t>
            </a:r>
            <a:br>
              <a:rPr lang="en-US" dirty="0" smtClean="0"/>
            </a:br>
            <a:r>
              <a:rPr lang="en-US" dirty="0" smtClean="0"/>
              <a:t>both the HTTP request verbs and HTTP response codes.</a:t>
            </a:r>
            <a:endParaRPr lang="en-US" dirty="0" smtClean="0"/>
          </a:p>
          <a:p>
            <a:pPr marL="514350" indent="-514350">
              <a:buFont typeface="+mj-lt"/>
              <a:buAutoNum type="arabicPeriod"/>
            </a:pPr>
            <a:r>
              <a:rPr lang="en-US" dirty="0" smtClean="0"/>
              <a:t>Explore the </a:t>
            </a:r>
            <a:r>
              <a:rPr lang="en-US" dirty="0" err="1" smtClean="0"/>
              <a:t>GitHub</a:t>
            </a:r>
            <a:r>
              <a:rPr lang="en-US" dirty="0" smtClean="0"/>
              <a:t> APIs.</a:t>
            </a:r>
            <a:endParaRPr lang="en-US" dirty="0" smtClean="0"/>
          </a:p>
          <a:p>
            <a:pPr lvl="1"/>
            <a:endParaRPr lang="en-US" dirty="0" smtClean="0"/>
          </a:p>
        </p:txBody>
      </p:sp>
      <p:sp>
        <p:nvSpPr>
          <p:cNvPr id="3" name="Slide Number Placeholder 2"/>
          <p:cNvSpPr>
            <a:spLocks noGrp="1"/>
          </p:cNvSpPr>
          <p:nvPr>
            <p:ph type="sldNum" sz="quarter" idx="12"/>
          </p:nvPr>
        </p:nvSpPr>
        <p:spPr/>
        <p:txBody>
          <a:bodyPr/>
          <a:lstStyle/>
          <a:p>
            <a:fld id="{F6BFDFCA-CC14-49D8-9F95-F40523FD57F6}" type="slidenum">
              <a:rPr lang="en-US" smtClean="0"/>
              <a:pPr/>
              <a:t>24</a:t>
            </a:fld>
            <a:endParaRPr lang="en-US"/>
          </a:p>
        </p:txBody>
      </p:sp>
      <p:sp>
        <p:nvSpPr>
          <p:cNvPr id="4" name="Title 3"/>
          <p:cNvSpPr>
            <a:spLocks noGrp="1"/>
          </p:cNvSpPr>
          <p:nvPr>
            <p:ph type="title"/>
          </p:nvPr>
        </p:nvSpPr>
        <p:spPr/>
        <p:txBody>
          <a:bodyPr/>
          <a:lstStyle/>
          <a:p>
            <a:r>
              <a:rPr lang="en-US" dirty="0" smtClean="0"/>
              <a:t>To-dos</a:t>
            </a:r>
            <a:endParaRPr lang="en-US" dirty="0"/>
          </a:p>
        </p:txBody>
      </p:sp>
      <p:sp>
        <p:nvSpPr>
          <p:cNvPr id="5" name="Footer Placeholder 4"/>
          <p:cNvSpPr>
            <a:spLocks noGrp="1"/>
          </p:cNvSpPr>
          <p:nvPr>
            <p:ph type="ftr" sz="quarter" idx="11"/>
          </p:nvPr>
        </p:nvSpPr>
        <p:spPr/>
        <p:txBody>
          <a:bodyPr/>
          <a:lstStyle/>
          <a:p>
            <a:r>
              <a:rPr lang="en-US" smtClean="0"/>
              <a:t>Web Programming and Testing</a:t>
            </a:r>
            <a:endParaRPr lang="en-US"/>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01200" y="2514600"/>
            <a:ext cx="1828800" cy="1828800"/>
          </a:xfrm>
          <a:prstGeom prst="rect">
            <a:avLst/>
          </a:prstGeom>
        </p:spPr>
      </p:pic>
    </p:spTree>
    <p:extLst>
      <p:ext uri="{BB962C8B-B14F-4D97-AF65-F5344CB8AC3E}">
        <p14:creationId xmlns:p14="http://schemas.microsoft.com/office/powerpoint/2010/main" val="12964609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US" dirty="0"/>
              <a:t>Srinivasan, M. (2012). Web Technology: Theory and Practice. Pearson</a:t>
            </a:r>
            <a:r>
              <a:rPr lang="en-US" dirty="0" smtClean="0"/>
              <a:t>.</a:t>
            </a:r>
          </a:p>
          <a:p>
            <a:pPr marL="0" indent="0">
              <a:buNone/>
            </a:pPr>
            <a:r>
              <a:rPr lang="en-US" dirty="0" err="1"/>
              <a:t>Erl</a:t>
            </a:r>
            <a:r>
              <a:rPr lang="en-US" dirty="0"/>
              <a:t> T. (2016). Service-Oriented Architecture: Analysis and Design for Services and </a:t>
            </a:r>
            <a:r>
              <a:rPr lang="en-US" dirty="0" err="1"/>
              <a:t>Microservices</a:t>
            </a:r>
            <a:r>
              <a:rPr lang="en-US" dirty="0"/>
              <a:t>. </a:t>
            </a:r>
            <a:r>
              <a:rPr lang="en-US" dirty="0" smtClean="0"/>
              <a:t>Pearson</a:t>
            </a:r>
          </a:p>
          <a:p>
            <a:pPr marL="0" indent="0">
              <a:buNone/>
            </a:pPr>
            <a:r>
              <a:rPr lang="en-US" dirty="0" err="1" smtClean="0"/>
              <a:t>GitHub</a:t>
            </a:r>
            <a:r>
              <a:rPr lang="en-US" dirty="0" smtClean="0"/>
              <a:t> REST API Documentation. https</a:t>
            </a:r>
            <a:r>
              <a:rPr lang="en-US" dirty="0"/>
              <a:t>://</a:t>
            </a:r>
            <a:r>
              <a:rPr lang="en-US" dirty="0" smtClean="0"/>
              <a:t>docs.github.com/</a:t>
            </a:r>
            <a:endParaRPr lang="en-US" dirty="0"/>
          </a:p>
        </p:txBody>
      </p:sp>
      <p:sp>
        <p:nvSpPr>
          <p:cNvPr id="3" name="Slide Number Placeholder 2"/>
          <p:cNvSpPr>
            <a:spLocks noGrp="1"/>
          </p:cNvSpPr>
          <p:nvPr>
            <p:ph type="sldNum" sz="quarter" idx="12"/>
          </p:nvPr>
        </p:nvSpPr>
        <p:spPr/>
        <p:txBody>
          <a:bodyPr/>
          <a:lstStyle/>
          <a:p>
            <a:fld id="{F6BFDFCA-CC14-49D8-9F95-F40523FD57F6}" type="slidenum">
              <a:rPr lang="en-US" smtClean="0"/>
              <a:pPr/>
              <a:t>25</a:t>
            </a:fld>
            <a:endParaRPr lang="en-US"/>
          </a:p>
        </p:txBody>
      </p:sp>
      <p:sp>
        <p:nvSpPr>
          <p:cNvPr id="4" name="Title 3"/>
          <p:cNvSpPr>
            <a:spLocks noGrp="1"/>
          </p:cNvSpPr>
          <p:nvPr>
            <p:ph type="title"/>
          </p:nvPr>
        </p:nvSpPr>
        <p:spPr/>
        <p:txBody>
          <a:bodyPr/>
          <a:lstStyle/>
          <a:p>
            <a:r>
              <a:rPr lang="en-US" dirty="0" smtClean="0"/>
              <a:t>References</a:t>
            </a:r>
            <a:endParaRPr lang="en-US" dirty="0"/>
          </a:p>
        </p:txBody>
      </p:sp>
      <p:sp>
        <p:nvSpPr>
          <p:cNvPr id="5" name="Footer Placeholder 4"/>
          <p:cNvSpPr>
            <a:spLocks noGrp="1"/>
          </p:cNvSpPr>
          <p:nvPr>
            <p:ph type="ftr" sz="quarter" idx="11"/>
          </p:nvPr>
        </p:nvSpPr>
        <p:spPr/>
        <p:txBody>
          <a:bodyPr/>
          <a:lstStyle/>
          <a:p>
            <a:r>
              <a:rPr lang="en-US" smtClean="0"/>
              <a:t>Web Programming and Testing</a:t>
            </a:r>
            <a:endParaRPr lang="en-US"/>
          </a:p>
        </p:txBody>
      </p:sp>
    </p:spTree>
    <p:extLst>
      <p:ext uri="{BB962C8B-B14F-4D97-AF65-F5344CB8AC3E}">
        <p14:creationId xmlns:p14="http://schemas.microsoft.com/office/powerpoint/2010/main" val="23954485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6BFDFCA-CC14-49D8-9F95-F40523FD57F6}" type="slidenum">
              <a:rPr lang="en-US" smtClean="0"/>
              <a:pPr/>
              <a:t>26</a:t>
            </a:fld>
            <a:endParaRPr lang="en-US"/>
          </a:p>
        </p:txBody>
      </p:sp>
      <p:sp>
        <p:nvSpPr>
          <p:cNvPr id="3" name="Footer Placeholder 2"/>
          <p:cNvSpPr>
            <a:spLocks noGrp="1"/>
          </p:cNvSpPr>
          <p:nvPr>
            <p:ph type="ftr" sz="quarter" idx="11"/>
          </p:nvPr>
        </p:nvSpPr>
        <p:spPr/>
        <p:txBody>
          <a:bodyPr/>
          <a:lstStyle/>
          <a:p>
            <a:r>
              <a:rPr lang="en-US" smtClean="0"/>
              <a:t>Web Programming and Testing</a:t>
            </a:r>
            <a:endParaRPr lang="en-US" dirty="0"/>
          </a:p>
        </p:txBody>
      </p:sp>
    </p:spTree>
    <p:extLst>
      <p:ext uri="{BB962C8B-B14F-4D97-AF65-F5344CB8AC3E}">
        <p14:creationId xmlns:p14="http://schemas.microsoft.com/office/powerpoint/2010/main" val="29874019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514350" indent="-514350">
              <a:buFont typeface="+mj-lt"/>
              <a:buAutoNum type="arabicPeriod"/>
            </a:pPr>
            <a:r>
              <a:rPr lang="en-US" dirty="0" smtClean="0"/>
              <a:t>Flashback.</a:t>
            </a:r>
          </a:p>
          <a:p>
            <a:pPr marL="514350" indent="-514350">
              <a:buFont typeface="+mj-lt"/>
              <a:buAutoNum type="arabicPeriod"/>
            </a:pPr>
            <a:r>
              <a:rPr lang="en-US" dirty="0" smtClean="0"/>
              <a:t>REST-based service</a:t>
            </a:r>
            <a:r>
              <a:rPr lang="en-US" dirty="0" smtClean="0"/>
              <a:t>.</a:t>
            </a:r>
          </a:p>
          <a:p>
            <a:pPr marL="514350" indent="-514350">
              <a:buFont typeface="+mj-lt"/>
              <a:buAutoNum type="arabicPeriod"/>
            </a:pPr>
            <a:r>
              <a:rPr lang="en-US" dirty="0" smtClean="0"/>
              <a:t>REST services around us.</a:t>
            </a:r>
            <a:endParaRPr lang="en-US" dirty="0"/>
          </a:p>
        </p:txBody>
      </p:sp>
      <p:sp>
        <p:nvSpPr>
          <p:cNvPr id="3" name="Slide Number Placeholder 2"/>
          <p:cNvSpPr>
            <a:spLocks noGrp="1"/>
          </p:cNvSpPr>
          <p:nvPr>
            <p:ph type="sldNum" sz="quarter" idx="12"/>
          </p:nvPr>
        </p:nvSpPr>
        <p:spPr/>
        <p:txBody>
          <a:bodyPr/>
          <a:lstStyle/>
          <a:p>
            <a:fld id="{F6BFDFCA-CC14-49D8-9F95-F40523FD57F6}" type="slidenum">
              <a:rPr lang="en-US" smtClean="0"/>
              <a:pPr/>
              <a:t>3</a:t>
            </a:fld>
            <a:endParaRPr lang="en-US"/>
          </a:p>
        </p:txBody>
      </p:sp>
      <p:sp>
        <p:nvSpPr>
          <p:cNvPr id="4" name="Title 3"/>
          <p:cNvSpPr>
            <a:spLocks noGrp="1"/>
          </p:cNvSpPr>
          <p:nvPr>
            <p:ph type="title"/>
          </p:nvPr>
        </p:nvSpPr>
        <p:spPr/>
        <p:txBody>
          <a:bodyPr/>
          <a:lstStyle/>
          <a:p>
            <a:r>
              <a:rPr lang="en-US" dirty="0" smtClean="0"/>
              <a:t>Outlines</a:t>
            </a:r>
            <a:endParaRPr lang="en-US" dirty="0"/>
          </a:p>
        </p:txBody>
      </p:sp>
      <p:sp>
        <p:nvSpPr>
          <p:cNvPr id="5" name="Footer Placeholder 4"/>
          <p:cNvSpPr>
            <a:spLocks noGrp="1"/>
          </p:cNvSpPr>
          <p:nvPr>
            <p:ph type="ftr" sz="quarter" idx="11"/>
          </p:nvPr>
        </p:nvSpPr>
        <p:spPr/>
        <p:txBody>
          <a:bodyPr/>
          <a:lstStyle/>
          <a:p>
            <a:r>
              <a:rPr lang="en-US" smtClean="0"/>
              <a:t>Web Programming and Testing</a:t>
            </a:r>
            <a:endParaRPr lang="en-US"/>
          </a:p>
        </p:txBody>
      </p:sp>
    </p:spTree>
    <p:extLst>
      <p:ext uri="{BB962C8B-B14F-4D97-AF65-F5344CB8AC3E}">
        <p14:creationId xmlns:p14="http://schemas.microsoft.com/office/powerpoint/2010/main" val="39662045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6BFDFCA-CC14-49D8-9F95-F40523FD57F6}" type="slidenum">
              <a:rPr lang="en-US" smtClean="0"/>
              <a:pPr/>
              <a:t>4</a:t>
            </a:fld>
            <a:endParaRPr lang="en-US"/>
          </a:p>
        </p:txBody>
      </p:sp>
      <p:sp>
        <p:nvSpPr>
          <p:cNvPr id="6" name="Title 5"/>
          <p:cNvSpPr>
            <a:spLocks noGrp="1"/>
          </p:cNvSpPr>
          <p:nvPr>
            <p:ph type="title"/>
          </p:nvPr>
        </p:nvSpPr>
        <p:spPr/>
        <p:txBody>
          <a:bodyPr/>
          <a:lstStyle/>
          <a:p>
            <a:r>
              <a:rPr lang="en-US" dirty="0" smtClean="0"/>
              <a:t>Flashback</a:t>
            </a:r>
            <a:endParaRPr lang="en-US" dirty="0"/>
          </a:p>
        </p:txBody>
      </p:sp>
      <p:sp>
        <p:nvSpPr>
          <p:cNvPr id="5" name="Footer Placeholder 4"/>
          <p:cNvSpPr>
            <a:spLocks noGrp="1"/>
          </p:cNvSpPr>
          <p:nvPr>
            <p:ph type="ftr" sz="quarter" idx="11"/>
          </p:nvPr>
        </p:nvSpPr>
        <p:spPr/>
        <p:txBody>
          <a:bodyPr/>
          <a:lstStyle/>
          <a:p>
            <a:r>
              <a:rPr lang="en-US" smtClean="0"/>
              <a:t>Web Programming and Testing</a:t>
            </a:r>
            <a:endParaRPr lang="en-US"/>
          </a:p>
        </p:txBody>
      </p:sp>
    </p:spTree>
    <p:extLst>
      <p:ext uri="{BB962C8B-B14F-4D97-AF65-F5344CB8AC3E}">
        <p14:creationId xmlns:p14="http://schemas.microsoft.com/office/powerpoint/2010/main" val="33772758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A service is a software program that makes </a:t>
            </a:r>
            <a:r>
              <a:rPr lang="en-US" dirty="0" smtClean="0"/>
              <a:t>its </a:t>
            </a:r>
            <a:r>
              <a:rPr lang="en-US" dirty="0"/>
              <a:t>functionality </a:t>
            </a:r>
            <a:r>
              <a:rPr lang="en-US" dirty="0" smtClean="0"/>
              <a:t/>
            </a:r>
            <a:br>
              <a:rPr lang="en-US" dirty="0" smtClean="0"/>
            </a:br>
            <a:r>
              <a:rPr lang="en-US" dirty="0" smtClean="0"/>
              <a:t>available </a:t>
            </a:r>
            <a:r>
              <a:rPr lang="en-US" dirty="0"/>
              <a:t>via a published </a:t>
            </a:r>
            <a:r>
              <a:rPr lang="en-US" b="1" dirty="0"/>
              <a:t>API</a:t>
            </a:r>
            <a:r>
              <a:rPr lang="en-US" dirty="0"/>
              <a:t> </a:t>
            </a:r>
            <a:r>
              <a:rPr lang="en-US" dirty="0" smtClean="0"/>
              <a:t>that </a:t>
            </a:r>
            <a:r>
              <a:rPr lang="en-US" dirty="0"/>
              <a:t>is part of a service contract.</a:t>
            </a:r>
          </a:p>
          <a:p>
            <a:pPr lvl="1"/>
            <a:endParaRPr lang="en-US" dirty="0"/>
          </a:p>
          <a:p>
            <a:r>
              <a:rPr lang="en-US" dirty="0"/>
              <a:t>The API specification is </a:t>
            </a:r>
            <a:r>
              <a:rPr lang="en-US" dirty="0" smtClean="0"/>
              <a:t>defined </a:t>
            </a:r>
            <a:r>
              <a:rPr lang="en-US" dirty="0"/>
              <a:t>in a contract. </a:t>
            </a:r>
            <a:br>
              <a:rPr lang="en-US" dirty="0"/>
            </a:br>
            <a:r>
              <a:rPr lang="en-US" dirty="0"/>
              <a:t>It contains:</a:t>
            </a:r>
          </a:p>
          <a:p>
            <a:pPr lvl="1"/>
            <a:r>
              <a:rPr lang="en-US" dirty="0"/>
              <a:t>How to consume the API, </a:t>
            </a:r>
          </a:p>
          <a:p>
            <a:pPr lvl="1"/>
            <a:r>
              <a:rPr lang="en-US" dirty="0"/>
              <a:t>The parameters specifications, and </a:t>
            </a:r>
          </a:p>
          <a:p>
            <a:pPr lvl="1"/>
            <a:r>
              <a:rPr lang="en-US" dirty="0"/>
              <a:t>What kind of output is expected.</a:t>
            </a:r>
          </a:p>
          <a:p>
            <a:endParaRPr lang="en-US" dirty="0"/>
          </a:p>
        </p:txBody>
      </p:sp>
      <p:sp>
        <p:nvSpPr>
          <p:cNvPr id="7" name="Slide Number Placeholder 6"/>
          <p:cNvSpPr>
            <a:spLocks noGrp="1"/>
          </p:cNvSpPr>
          <p:nvPr>
            <p:ph type="sldNum" sz="quarter" idx="12"/>
          </p:nvPr>
        </p:nvSpPr>
        <p:spPr/>
        <p:txBody>
          <a:bodyPr/>
          <a:lstStyle/>
          <a:p>
            <a:fld id="{F6BFDFCA-CC14-49D8-9F95-F40523FD57F6}" type="slidenum">
              <a:rPr lang="en-US" smtClean="0"/>
              <a:pPr/>
              <a:t>5</a:t>
            </a:fld>
            <a:endParaRPr lang="en-US"/>
          </a:p>
        </p:txBody>
      </p:sp>
      <p:sp>
        <p:nvSpPr>
          <p:cNvPr id="2" name="Title 1"/>
          <p:cNvSpPr>
            <a:spLocks noGrp="1"/>
          </p:cNvSpPr>
          <p:nvPr>
            <p:ph type="title"/>
          </p:nvPr>
        </p:nvSpPr>
        <p:spPr/>
        <p:txBody>
          <a:bodyPr/>
          <a:lstStyle/>
          <a:p>
            <a:r>
              <a:rPr lang="en-US" dirty="0" smtClean="0"/>
              <a:t>Service</a:t>
            </a:r>
            <a:r>
              <a:rPr lang="en-US" dirty="0"/>
              <a:t> </a:t>
            </a:r>
            <a:r>
              <a:rPr lang="en-US" dirty="0" smtClean="0"/>
              <a:t>and API Contract</a:t>
            </a:r>
            <a:endParaRPr lang="en-US" dirty="0"/>
          </a:p>
        </p:txBody>
      </p:sp>
      <p:sp>
        <p:nvSpPr>
          <p:cNvPr id="6" name="Footer Placeholder 5"/>
          <p:cNvSpPr>
            <a:spLocks noGrp="1"/>
          </p:cNvSpPr>
          <p:nvPr>
            <p:ph type="ftr" sz="quarter" idx="11"/>
          </p:nvPr>
        </p:nvSpPr>
        <p:spPr/>
        <p:txBody>
          <a:bodyPr/>
          <a:lstStyle/>
          <a:p>
            <a:r>
              <a:rPr lang="en-US" smtClean="0"/>
              <a:t>Web Programming and Testing</a:t>
            </a:r>
            <a:endParaRPr lang="en-US" dirty="0"/>
          </a:p>
        </p:txBody>
      </p:sp>
    </p:spTree>
    <p:extLst>
      <p:ext uri="{BB962C8B-B14F-4D97-AF65-F5344CB8AC3E}">
        <p14:creationId xmlns:p14="http://schemas.microsoft.com/office/powerpoint/2010/main" val="25258767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6BFDFCA-CC14-49D8-9F95-F40523FD57F6}" type="slidenum">
              <a:rPr lang="en-US" smtClean="0"/>
              <a:pPr/>
              <a:t>6</a:t>
            </a:fld>
            <a:endParaRPr lang="en-US"/>
          </a:p>
        </p:txBody>
      </p:sp>
      <p:sp>
        <p:nvSpPr>
          <p:cNvPr id="6" name="Title 5"/>
          <p:cNvSpPr>
            <a:spLocks noGrp="1"/>
          </p:cNvSpPr>
          <p:nvPr>
            <p:ph type="title"/>
          </p:nvPr>
        </p:nvSpPr>
        <p:spPr/>
        <p:txBody>
          <a:bodyPr/>
          <a:lstStyle/>
          <a:p>
            <a:r>
              <a:rPr lang="en-US" dirty="0" smtClean="0"/>
              <a:t>REST-based Services</a:t>
            </a:r>
            <a:endParaRPr lang="en-US" dirty="0"/>
          </a:p>
        </p:txBody>
      </p:sp>
      <p:sp>
        <p:nvSpPr>
          <p:cNvPr id="5" name="Footer Placeholder 4"/>
          <p:cNvSpPr>
            <a:spLocks noGrp="1"/>
          </p:cNvSpPr>
          <p:nvPr>
            <p:ph type="ftr" sz="quarter" idx="11"/>
          </p:nvPr>
        </p:nvSpPr>
        <p:spPr/>
        <p:txBody>
          <a:bodyPr/>
          <a:lstStyle/>
          <a:p>
            <a:r>
              <a:rPr lang="en-US" smtClean="0"/>
              <a:t>Web Programming and Testing</a:t>
            </a:r>
            <a:endParaRPr lang="en-US"/>
          </a:p>
        </p:txBody>
      </p:sp>
    </p:spTree>
    <p:extLst>
      <p:ext uri="{BB962C8B-B14F-4D97-AF65-F5344CB8AC3E}">
        <p14:creationId xmlns:p14="http://schemas.microsoft.com/office/powerpoint/2010/main" val="14177730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a:bodyPr>
          <a:lstStyle/>
          <a:p>
            <a:r>
              <a:rPr lang="en-US" dirty="0" smtClean="0"/>
              <a:t>REST: </a:t>
            </a:r>
            <a:r>
              <a:rPr lang="en-US" dirty="0" err="1" smtClean="0"/>
              <a:t>REpresentational</a:t>
            </a:r>
            <a:r>
              <a:rPr lang="en-US" dirty="0" smtClean="0"/>
              <a:t> State Transfer.</a:t>
            </a:r>
          </a:p>
          <a:p>
            <a:pPr lvl="1"/>
            <a:r>
              <a:rPr lang="en-US" dirty="0" smtClean="0"/>
              <a:t>Is an architectural pattern.</a:t>
            </a:r>
          </a:p>
          <a:p>
            <a:pPr lvl="1"/>
            <a:r>
              <a:rPr lang="en-US" dirty="0" smtClean="0"/>
              <a:t>It runs on top of the HTTP infrastructure.</a:t>
            </a:r>
          </a:p>
          <a:p>
            <a:pPr lvl="1"/>
            <a:endParaRPr lang="en-US" dirty="0"/>
          </a:p>
          <a:p>
            <a:r>
              <a:rPr lang="en-US" dirty="0" smtClean="0"/>
              <a:t>REST can be perceived as:</a:t>
            </a:r>
          </a:p>
          <a:p>
            <a:pPr lvl="1"/>
            <a:r>
              <a:rPr lang="en-US" dirty="0" smtClean="0"/>
              <a:t>A mechanism to exchange data.</a:t>
            </a:r>
          </a:p>
          <a:p>
            <a:pPr lvl="1"/>
            <a:r>
              <a:rPr lang="en-US" dirty="0" smtClean="0"/>
              <a:t>The state of the data being exchanged </a:t>
            </a:r>
            <a:br>
              <a:rPr lang="en-US" dirty="0" smtClean="0"/>
            </a:br>
            <a:r>
              <a:rPr lang="en-US" dirty="0" smtClean="0"/>
              <a:t>is represented in a standard format </a:t>
            </a:r>
            <a:br>
              <a:rPr lang="en-US" dirty="0" smtClean="0"/>
            </a:br>
            <a:r>
              <a:rPr lang="en-US" dirty="0" smtClean="0"/>
              <a:t>(e.g. JSON, XML, etc.)</a:t>
            </a:r>
          </a:p>
          <a:p>
            <a:endParaRPr lang="en-US" dirty="0" smtClean="0"/>
          </a:p>
        </p:txBody>
      </p:sp>
      <p:sp>
        <p:nvSpPr>
          <p:cNvPr id="2" name="Slide Number Placeholder 1"/>
          <p:cNvSpPr>
            <a:spLocks noGrp="1"/>
          </p:cNvSpPr>
          <p:nvPr>
            <p:ph type="sldNum" sz="quarter" idx="12"/>
          </p:nvPr>
        </p:nvSpPr>
        <p:spPr/>
        <p:txBody>
          <a:bodyPr/>
          <a:lstStyle/>
          <a:p>
            <a:fld id="{F6BFDFCA-CC14-49D8-9F95-F40523FD57F6}" type="slidenum">
              <a:rPr lang="en-US" smtClean="0"/>
              <a:pPr/>
              <a:t>7</a:t>
            </a:fld>
            <a:endParaRPr lang="en-US"/>
          </a:p>
        </p:txBody>
      </p:sp>
      <p:sp>
        <p:nvSpPr>
          <p:cNvPr id="5" name="Title 4"/>
          <p:cNvSpPr>
            <a:spLocks noGrp="1"/>
          </p:cNvSpPr>
          <p:nvPr>
            <p:ph type="title"/>
          </p:nvPr>
        </p:nvSpPr>
        <p:spPr/>
        <p:txBody>
          <a:bodyPr/>
          <a:lstStyle/>
          <a:p>
            <a:r>
              <a:rPr lang="en-US" dirty="0" smtClean="0"/>
              <a:t>REST</a:t>
            </a:r>
            <a:endParaRPr lang="en-US" dirty="0"/>
          </a:p>
        </p:txBody>
      </p:sp>
      <p:sp>
        <p:nvSpPr>
          <p:cNvPr id="4" name="Footer Placeholder 3"/>
          <p:cNvSpPr>
            <a:spLocks noGrp="1"/>
          </p:cNvSpPr>
          <p:nvPr>
            <p:ph type="ftr" sz="quarter" idx="11"/>
          </p:nvPr>
        </p:nvSpPr>
        <p:spPr/>
        <p:txBody>
          <a:bodyPr/>
          <a:lstStyle/>
          <a:p>
            <a:r>
              <a:rPr lang="en-US" smtClean="0"/>
              <a:t>Web Programming and Testing</a:t>
            </a:r>
            <a:endParaRPr lang="en-US"/>
          </a:p>
        </p:txBody>
      </p:sp>
      <p:pic>
        <p:nvPicPr>
          <p:cNvPr id="7" name="Shape 77"/>
          <p:cNvPicPr preferRelativeResize="0">
            <a:picLocks noChangeAspect="1"/>
          </p:cNvPicPr>
          <p:nvPr/>
        </p:nvPicPr>
        <p:blipFill>
          <a:blip r:embed="rId2">
            <a:alphaModFix/>
          </a:blip>
          <a:stretch>
            <a:fillRect/>
          </a:stretch>
        </p:blipFill>
        <p:spPr>
          <a:xfrm>
            <a:off x="7133420" y="1956522"/>
            <a:ext cx="4822372" cy="3078163"/>
          </a:xfrm>
          <a:prstGeom prst="rect">
            <a:avLst/>
          </a:prstGeom>
          <a:noFill/>
          <a:ln>
            <a:noFill/>
          </a:ln>
        </p:spPr>
      </p:pic>
    </p:spTree>
    <p:extLst>
      <p:ext uri="{BB962C8B-B14F-4D97-AF65-F5344CB8AC3E}">
        <p14:creationId xmlns:p14="http://schemas.microsoft.com/office/powerpoint/2010/main" val="3052873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a:bodyPr>
          <a:lstStyle/>
          <a:p>
            <a:pPr marL="228600" lvl="1">
              <a:spcBef>
                <a:spcPts val="1000"/>
              </a:spcBef>
            </a:pPr>
            <a:r>
              <a:rPr lang="en-US" dirty="0" smtClean="0"/>
              <a:t>Compared </a:t>
            </a:r>
            <a:r>
              <a:rPr lang="en-US" dirty="0"/>
              <a:t>to the traditional approach (e.g. SOAP service), </a:t>
            </a:r>
            <a:br>
              <a:rPr lang="en-US" dirty="0"/>
            </a:br>
            <a:r>
              <a:rPr lang="en-US" dirty="0"/>
              <a:t>REST promotes semantics</a:t>
            </a:r>
            <a:r>
              <a:rPr lang="en-US" dirty="0"/>
              <a:t>. The semantics is reached </a:t>
            </a:r>
            <a:r>
              <a:rPr lang="en-US" dirty="0" smtClean="0"/>
              <a:t>by:</a:t>
            </a:r>
            <a:endParaRPr lang="en-US" dirty="0"/>
          </a:p>
          <a:p>
            <a:pPr lvl="1"/>
            <a:r>
              <a:rPr lang="en-US" dirty="0" smtClean="0"/>
              <a:t>utilizing </a:t>
            </a:r>
            <a:r>
              <a:rPr lang="en-US" dirty="0" smtClean="0"/>
              <a:t>HTTP </a:t>
            </a:r>
            <a:r>
              <a:rPr lang="en-US" dirty="0" smtClean="0"/>
              <a:t>verbs </a:t>
            </a:r>
            <a:r>
              <a:rPr lang="en-US" dirty="0"/>
              <a:t>and HTTP response code </a:t>
            </a:r>
            <a:r>
              <a:rPr lang="en-US" dirty="0" smtClean="0"/>
              <a:t/>
            </a:r>
            <a:br>
              <a:rPr lang="en-US" dirty="0" smtClean="0"/>
            </a:br>
            <a:r>
              <a:rPr lang="en-US" dirty="0" smtClean="0"/>
              <a:t>to </a:t>
            </a:r>
            <a:r>
              <a:rPr lang="en-US" dirty="0" smtClean="0"/>
              <a:t>‘self-explain’ the </a:t>
            </a:r>
            <a:r>
              <a:rPr lang="en-US" dirty="0" smtClean="0"/>
              <a:t>request and the response.</a:t>
            </a:r>
          </a:p>
          <a:p>
            <a:pPr lvl="1"/>
            <a:endParaRPr lang="en-US" dirty="0"/>
          </a:p>
          <a:p>
            <a:r>
              <a:rPr lang="en-US" dirty="0" smtClean="0"/>
              <a:t>HTTP </a:t>
            </a:r>
            <a:r>
              <a:rPr lang="en-US" dirty="0" smtClean="0"/>
              <a:t>verbs are </a:t>
            </a:r>
            <a:r>
              <a:rPr lang="en-US" dirty="0" smtClean="0"/>
              <a:t>methods available </a:t>
            </a:r>
            <a:r>
              <a:rPr lang="en-US" dirty="0" smtClean="0"/>
              <a:t>in the </a:t>
            </a:r>
            <a:r>
              <a:rPr lang="en-US" dirty="0" smtClean="0"/>
              <a:t>protocol.</a:t>
            </a:r>
          </a:p>
          <a:p>
            <a:pPr lvl="1"/>
            <a:r>
              <a:rPr lang="en-US" dirty="0" smtClean="0">
                <a:latin typeface="Consolas" panose="020B0609020204030204" pitchFamily="49" charset="0"/>
              </a:rPr>
              <a:t>GET</a:t>
            </a:r>
            <a:r>
              <a:rPr lang="en-US" dirty="0" smtClean="0"/>
              <a:t>, </a:t>
            </a:r>
            <a:r>
              <a:rPr lang="en-US" dirty="0" smtClean="0">
                <a:latin typeface="Consolas" panose="020B0609020204030204" pitchFamily="49" charset="0"/>
              </a:rPr>
              <a:t>POST</a:t>
            </a:r>
            <a:r>
              <a:rPr lang="en-US" dirty="0" smtClean="0"/>
              <a:t>, </a:t>
            </a:r>
            <a:r>
              <a:rPr lang="en-US" dirty="0" smtClean="0">
                <a:latin typeface="Consolas" panose="020B0609020204030204" pitchFamily="49" charset="0"/>
              </a:rPr>
              <a:t>PUT</a:t>
            </a:r>
            <a:r>
              <a:rPr lang="en-US" dirty="0" smtClean="0"/>
              <a:t>, </a:t>
            </a:r>
            <a:r>
              <a:rPr lang="en-US" dirty="0" smtClean="0">
                <a:latin typeface="Consolas" panose="020B0609020204030204" pitchFamily="49" charset="0"/>
              </a:rPr>
              <a:t>PATCH</a:t>
            </a:r>
            <a:r>
              <a:rPr lang="en-US" dirty="0" smtClean="0"/>
              <a:t>, </a:t>
            </a:r>
            <a:r>
              <a:rPr lang="en-US" dirty="0" smtClean="0">
                <a:latin typeface="Consolas" panose="020B0609020204030204" pitchFamily="49" charset="0"/>
              </a:rPr>
              <a:t>DELETE</a:t>
            </a:r>
            <a:r>
              <a:rPr lang="en-US" dirty="0" smtClean="0"/>
              <a:t>, and </a:t>
            </a:r>
            <a:r>
              <a:rPr lang="en-US" dirty="0" smtClean="0">
                <a:latin typeface="Consolas" panose="020B0609020204030204" pitchFamily="49" charset="0"/>
              </a:rPr>
              <a:t>OPTION</a:t>
            </a:r>
            <a:r>
              <a:rPr lang="en-US" dirty="0" smtClean="0"/>
              <a:t>, etc.</a:t>
            </a:r>
            <a:endParaRPr lang="en-US" dirty="0" smtClean="0"/>
          </a:p>
          <a:p>
            <a:pPr lvl="1"/>
            <a:endParaRPr lang="en-US" dirty="0" smtClean="0">
              <a:latin typeface="+mj-lt"/>
            </a:endParaRPr>
          </a:p>
          <a:p>
            <a:r>
              <a:rPr lang="en-US" dirty="0" smtClean="0">
                <a:latin typeface="+mj-lt"/>
              </a:rPr>
              <a:t>HTTP response code to represent the outcome.</a:t>
            </a:r>
          </a:p>
          <a:p>
            <a:pPr lvl="1"/>
            <a:r>
              <a:rPr lang="en-US" dirty="0" smtClean="0">
                <a:latin typeface="+mj-lt"/>
              </a:rPr>
              <a:t>200 – OK, 403 – Unauthorized, etc.</a:t>
            </a:r>
            <a:endParaRPr lang="en-US" dirty="0" smtClean="0">
              <a:latin typeface="+mj-lt"/>
            </a:endParaRPr>
          </a:p>
        </p:txBody>
      </p:sp>
      <p:sp>
        <p:nvSpPr>
          <p:cNvPr id="2" name="Slide Number Placeholder 1"/>
          <p:cNvSpPr>
            <a:spLocks noGrp="1"/>
          </p:cNvSpPr>
          <p:nvPr>
            <p:ph type="sldNum" sz="quarter" idx="12"/>
          </p:nvPr>
        </p:nvSpPr>
        <p:spPr/>
        <p:txBody>
          <a:bodyPr/>
          <a:lstStyle/>
          <a:p>
            <a:fld id="{F6BFDFCA-CC14-49D8-9F95-F40523FD57F6}" type="slidenum">
              <a:rPr lang="en-US" smtClean="0"/>
              <a:pPr/>
              <a:t>8</a:t>
            </a:fld>
            <a:endParaRPr lang="en-US"/>
          </a:p>
        </p:txBody>
      </p:sp>
      <p:sp>
        <p:nvSpPr>
          <p:cNvPr id="5" name="Title 4"/>
          <p:cNvSpPr>
            <a:spLocks noGrp="1"/>
          </p:cNvSpPr>
          <p:nvPr>
            <p:ph type="title"/>
          </p:nvPr>
        </p:nvSpPr>
        <p:spPr/>
        <p:txBody>
          <a:bodyPr/>
          <a:lstStyle/>
          <a:p>
            <a:r>
              <a:rPr lang="en-US" dirty="0" smtClean="0"/>
              <a:t>REST: Semantics</a:t>
            </a:r>
            <a:endParaRPr lang="en-US" dirty="0"/>
          </a:p>
        </p:txBody>
      </p:sp>
      <p:sp>
        <p:nvSpPr>
          <p:cNvPr id="4" name="Footer Placeholder 3"/>
          <p:cNvSpPr>
            <a:spLocks noGrp="1"/>
          </p:cNvSpPr>
          <p:nvPr>
            <p:ph type="ftr" sz="quarter" idx="11"/>
          </p:nvPr>
        </p:nvSpPr>
        <p:spPr/>
        <p:txBody>
          <a:bodyPr/>
          <a:lstStyle/>
          <a:p>
            <a:r>
              <a:rPr lang="en-US" smtClean="0"/>
              <a:t>Web Programming and Testing</a:t>
            </a:r>
            <a:endParaRPr lang="en-US"/>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40000" y="2439000"/>
            <a:ext cx="1980000" cy="1980000"/>
          </a:xfrm>
          <a:prstGeom prst="rect">
            <a:avLst/>
          </a:prstGeom>
        </p:spPr>
      </p:pic>
    </p:spTree>
    <p:extLst>
      <p:ext uri="{BB962C8B-B14F-4D97-AF65-F5344CB8AC3E}">
        <p14:creationId xmlns:p14="http://schemas.microsoft.com/office/powerpoint/2010/main" val="38587878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a:bodyPr>
          <a:lstStyle/>
          <a:p>
            <a:pPr marL="228600" lvl="1">
              <a:spcBef>
                <a:spcPts val="1000"/>
              </a:spcBef>
            </a:pPr>
            <a:r>
              <a:rPr lang="en-US" sz="2800" dirty="0" smtClean="0"/>
              <a:t>Interaction between the two communicating parties is stateless.</a:t>
            </a:r>
          </a:p>
          <a:p>
            <a:pPr marL="685800" lvl="2">
              <a:spcBef>
                <a:spcPts val="1000"/>
              </a:spcBef>
            </a:pPr>
            <a:r>
              <a:rPr lang="en-US" dirty="0" smtClean="0"/>
              <a:t>Because it runs on top of HTTP which is stateless.</a:t>
            </a:r>
          </a:p>
          <a:p>
            <a:pPr marL="685800" lvl="2">
              <a:spcBef>
                <a:spcPts val="1000"/>
              </a:spcBef>
            </a:pPr>
            <a:r>
              <a:rPr lang="en-US" sz="2000" dirty="0" smtClean="0"/>
              <a:t>No session at all. </a:t>
            </a:r>
            <a:br>
              <a:rPr lang="en-US" sz="2000" dirty="0" smtClean="0"/>
            </a:br>
            <a:r>
              <a:rPr lang="en-US" sz="2000" dirty="0" smtClean="0"/>
              <a:t>The client is the sole party to keep track of its own session.</a:t>
            </a:r>
          </a:p>
          <a:p>
            <a:pPr marL="685800" lvl="2">
              <a:spcBef>
                <a:spcPts val="1000"/>
              </a:spcBef>
            </a:pPr>
            <a:r>
              <a:rPr lang="en-US" dirty="0" smtClean="0"/>
              <a:t>Due to this, in the case of sensitive data request, the client must</a:t>
            </a:r>
            <a:br>
              <a:rPr lang="en-US" dirty="0" smtClean="0"/>
            </a:br>
            <a:r>
              <a:rPr lang="en-US" dirty="0" smtClean="0"/>
              <a:t>embed its authentication token along with the request.</a:t>
            </a:r>
          </a:p>
          <a:p>
            <a:pPr marL="685800" lvl="2">
              <a:spcBef>
                <a:spcPts val="1000"/>
              </a:spcBef>
            </a:pPr>
            <a:endParaRPr lang="en-US" sz="2000" dirty="0"/>
          </a:p>
          <a:p>
            <a:pPr marL="228600" lvl="1">
              <a:spcBef>
                <a:spcPts val="1000"/>
              </a:spcBef>
            </a:pPr>
            <a:r>
              <a:rPr lang="en-US" dirty="0" smtClean="0"/>
              <a:t>In what case statelessness is a good thing?</a:t>
            </a:r>
          </a:p>
          <a:p>
            <a:pPr marL="685800" lvl="2">
              <a:spcBef>
                <a:spcPts val="1000"/>
              </a:spcBef>
            </a:pPr>
            <a:r>
              <a:rPr lang="en-US" sz="2000" dirty="0" smtClean="0"/>
              <a:t>Servers do not need to keep a tab for </a:t>
            </a:r>
            <a:r>
              <a:rPr lang="en-US" dirty="0" smtClean="0"/>
              <a:t>its user.</a:t>
            </a:r>
          </a:p>
          <a:p>
            <a:pPr marL="685800" lvl="2">
              <a:spcBef>
                <a:spcPts val="1000"/>
              </a:spcBef>
            </a:pPr>
            <a:r>
              <a:rPr lang="en-US" dirty="0"/>
              <a:t>It promotes scalability </a:t>
            </a:r>
            <a:r>
              <a:rPr lang="en-US" dirty="0" smtClean="0"/>
              <a:t>since the client is responsible for its own session.</a:t>
            </a:r>
            <a:endParaRPr lang="en-US" sz="2000" dirty="0"/>
          </a:p>
        </p:txBody>
      </p:sp>
      <p:sp>
        <p:nvSpPr>
          <p:cNvPr id="2" name="Slide Number Placeholder 1"/>
          <p:cNvSpPr>
            <a:spLocks noGrp="1"/>
          </p:cNvSpPr>
          <p:nvPr>
            <p:ph type="sldNum" sz="quarter" idx="12"/>
          </p:nvPr>
        </p:nvSpPr>
        <p:spPr/>
        <p:txBody>
          <a:bodyPr/>
          <a:lstStyle/>
          <a:p>
            <a:fld id="{F6BFDFCA-CC14-49D8-9F95-F40523FD57F6}" type="slidenum">
              <a:rPr lang="en-US" smtClean="0"/>
              <a:pPr/>
              <a:t>9</a:t>
            </a:fld>
            <a:endParaRPr lang="en-US"/>
          </a:p>
        </p:txBody>
      </p:sp>
      <p:sp>
        <p:nvSpPr>
          <p:cNvPr id="5" name="Title 4"/>
          <p:cNvSpPr>
            <a:spLocks noGrp="1"/>
          </p:cNvSpPr>
          <p:nvPr>
            <p:ph type="title"/>
          </p:nvPr>
        </p:nvSpPr>
        <p:spPr/>
        <p:txBody>
          <a:bodyPr/>
          <a:lstStyle/>
          <a:p>
            <a:r>
              <a:rPr lang="en-US" dirty="0" smtClean="0"/>
              <a:t>REST: Stateless</a:t>
            </a:r>
            <a:endParaRPr lang="en-US" dirty="0"/>
          </a:p>
        </p:txBody>
      </p:sp>
      <p:sp>
        <p:nvSpPr>
          <p:cNvPr id="4" name="Footer Placeholder 3"/>
          <p:cNvSpPr>
            <a:spLocks noGrp="1"/>
          </p:cNvSpPr>
          <p:nvPr>
            <p:ph type="ftr" sz="quarter" idx="11"/>
          </p:nvPr>
        </p:nvSpPr>
        <p:spPr/>
        <p:txBody>
          <a:bodyPr/>
          <a:lstStyle/>
          <a:p>
            <a:r>
              <a:rPr lang="en-US" smtClean="0"/>
              <a:t>Web Programming and Testing</a:t>
            </a:r>
            <a:endParaRPr lang="en-US"/>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40000" y="2439000"/>
            <a:ext cx="1980000" cy="1980000"/>
          </a:xfrm>
          <a:prstGeom prst="rect">
            <a:avLst/>
          </a:prstGeom>
        </p:spPr>
      </p:pic>
    </p:spTree>
    <p:extLst>
      <p:ext uri="{BB962C8B-B14F-4D97-AF65-F5344CB8AC3E}">
        <p14:creationId xmlns:p14="http://schemas.microsoft.com/office/powerpoint/2010/main" val="35459963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Default">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7495</TotalTime>
  <Words>474</Words>
  <Application>Microsoft Office PowerPoint</Application>
  <PresentationFormat>Widescreen</PresentationFormat>
  <Paragraphs>136</Paragraphs>
  <Slides>26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Consolas</vt:lpstr>
      <vt:lpstr>Segoe UI</vt:lpstr>
      <vt:lpstr>Office Theme</vt:lpstr>
      <vt:lpstr>REST-Based Services</vt:lpstr>
      <vt:lpstr>Objectives</vt:lpstr>
      <vt:lpstr>Outlines</vt:lpstr>
      <vt:lpstr>Flashback</vt:lpstr>
      <vt:lpstr>Service and API Contract</vt:lpstr>
      <vt:lpstr>REST-based Services</vt:lpstr>
      <vt:lpstr>REST</vt:lpstr>
      <vt:lpstr>REST: Semantics</vt:lpstr>
      <vt:lpstr>REST: Stateless</vt:lpstr>
      <vt:lpstr>Where Is The Contract?</vt:lpstr>
      <vt:lpstr>REST Services Around Us</vt:lpstr>
      <vt:lpstr>REST Services Around Us?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Authorized Access</vt:lpstr>
      <vt:lpstr>PowerPoint Presentation</vt:lpstr>
      <vt:lpstr>PowerPoint Presentation</vt:lpstr>
      <vt:lpstr>PowerPoint Presentation</vt:lpstr>
      <vt:lpstr>To-dos</vt:lpstr>
      <vt:lpstr>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Judul Tralala</dc:title>
  <dc:creator>Mario Simaremare</dc:creator>
  <cp:lastModifiedBy>MSS</cp:lastModifiedBy>
  <cp:revision>1186</cp:revision>
  <dcterms:created xsi:type="dcterms:W3CDTF">2020-08-10T12:54:37Z</dcterms:created>
  <dcterms:modified xsi:type="dcterms:W3CDTF">2020-11-12T06:44:55Z</dcterms:modified>
</cp:coreProperties>
</file>