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9" r:id="rId4"/>
    <p:sldId id="403" r:id="rId5"/>
    <p:sldId id="446" r:id="rId6"/>
    <p:sldId id="417" r:id="rId7"/>
    <p:sldId id="453" r:id="rId8"/>
    <p:sldId id="459" r:id="rId9"/>
    <p:sldId id="454" r:id="rId10"/>
    <p:sldId id="457" r:id="rId11"/>
    <p:sldId id="458" r:id="rId12"/>
    <p:sldId id="460" r:id="rId13"/>
    <p:sldId id="423" r:id="rId14"/>
    <p:sldId id="435" r:id="rId15"/>
    <p:sldId id="456" r:id="rId16"/>
    <p:sldId id="461" r:id="rId17"/>
    <p:sldId id="436" r:id="rId18"/>
    <p:sldId id="264" r:id="rId19"/>
    <p:sldId id="28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4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6" r:id="rId5"/>
    <p:sldLayoutId id="2147483665" r:id="rId6"/>
    <p:sldLayoutId id="2147483662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Designing REST Services:</a:t>
            </a:r>
            <a:br>
              <a:rPr lang="en-US" dirty="0" smtClean="0"/>
            </a:br>
            <a:r>
              <a:rPr lang="en-US" dirty="0" smtClean="0"/>
              <a:t>Representational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are wrapped in a nested nodes.</a:t>
            </a:r>
          </a:p>
          <a:p>
            <a:pPr lvl="1"/>
            <a:r>
              <a:rPr lang="en-US" dirty="0" smtClean="0"/>
              <a:t>A node may have one or more attributes.</a:t>
            </a:r>
          </a:p>
          <a:p>
            <a:pPr lvl="1"/>
            <a:r>
              <a:rPr lang="en-US" dirty="0" smtClean="0"/>
              <a:t>No standard tags.</a:t>
            </a:r>
          </a:p>
          <a:p>
            <a:pPr lvl="1"/>
            <a:endParaRPr lang="en-US" dirty="0"/>
          </a:p>
          <a:p>
            <a:r>
              <a:rPr lang="en-US" dirty="0" smtClean="0"/>
              <a:t>A node is written in an open-closed tag.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&lt;tag attribute=“attribute-value”&gt;value&lt;/tag&gt;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Formatting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182880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7100" y="1834244"/>
            <a:ext cx="8080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&lt;profile&gt;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&lt;display&gt;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Sigurita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Tralala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&lt;/display&gt;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&lt;age&gt;22&lt;/age&gt;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favourite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-fruits&gt;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&lt;fruit&gt;Apple&lt;/fruit&gt;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fruit&gt;Cherry&lt;/fruit&gt;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favourite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-fruits&gt;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&lt;phones&gt;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&lt;phone active="true" type="private"&gt;085262211212&lt;/phone&gt;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phone active="true" type="office"&gt;0632331234&lt;/phone&gt;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&lt;/phones&gt;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&lt;/profile&gt;</a:t>
            </a:r>
          </a:p>
        </p:txBody>
      </p:sp>
      <p:sp>
        <p:nvSpPr>
          <p:cNvPr id="8" name="Line Callout 1 (No Border) 7"/>
          <p:cNvSpPr/>
          <p:nvPr/>
        </p:nvSpPr>
        <p:spPr>
          <a:xfrm>
            <a:off x="957707" y="1835347"/>
            <a:ext cx="2009775" cy="261077"/>
          </a:xfrm>
          <a:prstGeom prst="callout1">
            <a:avLst>
              <a:gd name="adj1" fmla="val 91674"/>
              <a:gd name="adj2" fmla="val 80225"/>
              <a:gd name="adj3" fmla="val 176193"/>
              <a:gd name="adj4" fmla="val 12641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Root node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8321189" y="1651393"/>
            <a:ext cx="2222985" cy="619125"/>
          </a:xfrm>
          <a:prstGeom prst="callout1">
            <a:avLst>
              <a:gd name="adj1" fmla="val 62575"/>
              <a:gd name="adj2" fmla="val 22307"/>
              <a:gd name="adj3" fmla="val 136632"/>
              <a:gd name="adj4" fmla="val -6070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An node with </a:t>
            </a:r>
            <a:b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 value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9016515" y="2649762"/>
            <a:ext cx="2009775" cy="619125"/>
          </a:xfrm>
          <a:prstGeom prst="callout1">
            <a:avLst>
              <a:gd name="adj1" fmla="val 71455"/>
              <a:gd name="adj2" fmla="val 18017"/>
              <a:gd name="adj3" fmla="val 75795"/>
              <a:gd name="adj4" fmla="val -13075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An array of values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139" y="999567"/>
            <a:ext cx="371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XML</a:t>
            </a:r>
            <a:r>
              <a:rPr lang="en-US" sz="3200" b="1" dirty="0" smtClean="0">
                <a:solidFill>
                  <a:schemeClr val="bg1"/>
                </a:solidFill>
              </a:rPr>
              <a:t>: </a:t>
            </a:r>
            <a:r>
              <a:rPr lang="en-US" sz="3200" b="1" dirty="0" smtClean="0">
                <a:solidFill>
                  <a:schemeClr val="bg1"/>
                </a:solidFill>
              </a:rPr>
              <a:t>An Example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8578365" y="3237942"/>
            <a:ext cx="2009775" cy="619125"/>
          </a:xfrm>
          <a:prstGeom prst="callout1">
            <a:avLst>
              <a:gd name="adj1" fmla="val 80686"/>
              <a:gd name="adj2" fmla="val 19439"/>
              <a:gd name="adj3" fmla="val 180410"/>
              <a:gd name="adj4" fmla="val -2411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Node attribute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pPr lvl="1"/>
            <a:r>
              <a:rPr lang="en-US" dirty="0" smtClean="0"/>
              <a:t>A way to represent an object in JavaScript.</a:t>
            </a:r>
          </a:p>
          <a:p>
            <a:pPr lvl="1"/>
            <a:r>
              <a:rPr lang="en-US" dirty="0" smtClean="0"/>
              <a:t>Later, it is used as data exchange format.</a:t>
            </a:r>
          </a:p>
          <a:p>
            <a:pPr lvl="1"/>
            <a:endParaRPr lang="en-US" dirty="0"/>
          </a:p>
          <a:p>
            <a:r>
              <a:rPr lang="en-US" dirty="0" smtClean="0"/>
              <a:t>Why </a:t>
            </a:r>
            <a:r>
              <a:rPr lang="en-US" dirty="0" smtClean="0">
                <a:latin typeface="Consolas" panose="020B0609020204030204" pitchFamily="49" charset="0"/>
              </a:rPr>
              <a:t>JSON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Most of the REST clients are in the form of web pages.</a:t>
            </a:r>
            <a:br>
              <a:rPr lang="en-US" dirty="0" smtClean="0"/>
            </a:br>
            <a:r>
              <a:rPr lang="en-US" dirty="0" smtClean="0"/>
              <a:t>This makes </a:t>
            </a:r>
            <a:r>
              <a:rPr lang="en-US" dirty="0" smtClean="0">
                <a:latin typeface="Consolas" panose="020B0609020204030204" pitchFamily="49" charset="0"/>
              </a:rPr>
              <a:t>JSON</a:t>
            </a:r>
            <a:r>
              <a:rPr lang="en-US" dirty="0" smtClean="0"/>
              <a:t> is a friendlier format compared to XML.</a:t>
            </a:r>
          </a:p>
          <a:p>
            <a:pPr lvl="1"/>
            <a:r>
              <a:rPr lang="en-US" dirty="0"/>
              <a:t>Plain and </a:t>
            </a:r>
            <a:r>
              <a:rPr lang="en-US" dirty="0" smtClean="0"/>
              <a:t>interoperable </a:t>
            </a:r>
            <a:r>
              <a:rPr lang="en-US" dirty="0"/>
              <a:t>(cross-platform).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599" y="5788859"/>
            <a:ext cx="4905375" cy="4001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See: https</a:t>
            </a:r>
            <a:r>
              <a:rPr lang="en-US" sz="2000" b="1" dirty="0">
                <a:solidFill>
                  <a:schemeClr val="bg1"/>
                </a:solidFill>
              </a:rPr>
              <a:t>://tools.ietf.org/html/rfc8259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0312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formatting:</a:t>
            </a:r>
          </a:p>
          <a:p>
            <a:pPr lvl="1"/>
            <a:r>
              <a:rPr lang="en-US" dirty="0" smtClean="0"/>
              <a:t>An object is described in a curly braces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Attributes are written in a key-value pair, </a:t>
            </a:r>
            <a:br>
              <a:rPr lang="en-US" dirty="0" smtClean="0"/>
            </a:br>
            <a:r>
              <a:rPr lang="en-US" dirty="0" smtClean="0"/>
              <a:t>with key name written in a double quotes </a:t>
            </a:r>
            <a:r>
              <a:rPr lang="en-US" dirty="0" smtClean="0">
                <a:latin typeface="Consolas" panose="020B0609020204030204" pitchFamily="49" charset="0"/>
              </a:rPr>
              <a:t>""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array of values are written in a square braces 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Nested object and nested array are allowed.</a:t>
            </a:r>
          </a:p>
          <a:p>
            <a:pPr lvl="1"/>
            <a:endParaRPr lang="en-US" dirty="0"/>
          </a:p>
          <a:p>
            <a:r>
              <a:rPr lang="en-US" dirty="0" err="1" smtClean="0"/>
              <a:t>MediaType</a:t>
            </a:r>
            <a:endParaRPr lang="en-US" dirty="0" smtClean="0"/>
          </a:p>
          <a:p>
            <a:pPr lvl="1"/>
            <a:r>
              <a:rPr lang="en-US" dirty="0" smtClean="0"/>
              <a:t>To let another application about the </a:t>
            </a:r>
            <a:r>
              <a:rPr lang="en-US" dirty="0" smtClean="0">
                <a:latin typeface="Consolas" panose="020B0609020204030204" pitchFamily="49" charset="0"/>
              </a:rPr>
              <a:t>JSON</a:t>
            </a:r>
            <a:r>
              <a:rPr lang="en-US" dirty="0" smtClean="0"/>
              <a:t> formatting</a:t>
            </a:r>
            <a:br>
              <a:rPr lang="en-US" dirty="0" smtClean="0"/>
            </a:br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</a:rPr>
              <a:t>application/</a:t>
            </a:r>
            <a:r>
              <a:rPr lang="en-US" dirty="0" err="1" smtClean="0">
                <a:latin typeface="Consolas" panose="020B0609020204030204" pitchFamily="49" charset="0"/>
              </a:rPr>
              <a:t>json</a:t>
            </a:r>
            <a:r>
              <a:rPr lang="en-US" dirty="0" smtClean="0"/>
              <a:t> MIME type.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Formatting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0312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2677" y="357869"/>
            <a:ext cx="71149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"display":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Sigurita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Tralala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github_username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"@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sigurita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"age": 22,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favourite_fruit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"Apple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Cherry"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"phone": [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"no": "085262211212",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"type": "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"active": true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},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"no": "0632331234",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"type": "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office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"active":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5980353" y="171451"/>
            <a:ext cx="2173047" cy="373998"/>
          </a:xfrm>
          <a:prstGeom prst="callout1">
            <a:avLst>
              <a:gd name="adj1" fmla="val 86091"/>
              <a:gd name="adj2" fmla="val 43014"/>
              <a:gd name="adj3" fmla="val 149549"/>
              <a:gd name="adj4" fmla="val 38414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Attribute value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ne Callout 1 (No Border) 7"/>
          <p:cNvSpPr/>
          <p:nvPr/>
        </p:nvSpPr>
        <p:spPr>
          <a:xfrm>
            <a:off x="3252243" y="51310"/>
            <a:ext cx="2009775" cy="261077"/>
          </a:xfrm>
          <a:prstGeom prst="callout1">
            <a:avLst>
              <a:gd name="adj1" fmla="val 91674"/>
              <a:gd name="adj2" fmla="val 80225"/>
              <a:gd name="adj3" fmla="val 260105"/>
              <a:gd name="adj4" fmla="val 9703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Attribute name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8711715" y="1302927"/>
            <a:ext cx="1480036" cy="619125"/>
          </a:xfrm>
          <a:prstGeom prst="callout1">
            <a:avLst>
              <a:gd name="adj1" fmla="val 54883"/>
              <a:gd name="adj2" fmla="val 10738"/>
              <a:gd name="adj3" fmla="val 61247"/>
              <a:gd name="adj4" fmla="val -9287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An array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8711715" y="2278287"/>
            <a:ext cx="2009775" cy="619125"/>
          </a:xfrm>
          <a:prstGeom prst="callout1">
            <a:avLst>
              <a:gd name="adj1" fmla="val 71455"/>
              <a:gd name="adj2" fmla="val 18017"/>
              <a:gd name="adj3" fmla="val 75795"/>
              <a:gd name="adj4" fmla="val -13075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An array of objects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089" y="3857067"/>
            <a:ext cx="371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is possible to have a nested object or nested array.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139" y="999567"/>
            <a:ext cx="371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 smtClean="0">
                <a:solidFill>
                  <a:schemeClr val="bg1"/>
                </a:solidFill>
              </a:rPr>
              <a:t>: An Example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45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#42: JSON Should be the default representational format.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#43: JSON must be well-formed. Follow the standard </a:t>
            </a:r>
            <a:r>
              <a:rPr lang="en-US" dirty="0"/>
              <a:t>described in </a:t>
            </a:r>
            <a:r>
              <a:rPr lang="en-US" dirty="0" smtClean="0"/>
              <a:t>RFC 8259.</a:t>
            </a:r>
          </a:p>
          <a:p>
            <a:endParaRPr lang="en-US" dirty="0"/>
          </a:p>
          <a:p>
            <a:r>
              <a:rPr lang="en-US" dirty="0"/>
              <a:t>Rule #</a:t>
            </a:r>
            <a:r>
              <a:rPr lang="en-US" dirty="0" smtClean="0"/>
              <a:t>44: Other formats, beside JSON are optional to be supported.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time we will discuss REST as a hypermedia.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your REST APIs.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Erl</a:t>
            </a:r>
            <a:r>
              <a:rPr lang="en-US" dirty="0"/>
              <a:t> T. (2016).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</a:t>
            </a:r>
            <a:r>
              <a:rPr lang="en-US" dirty="0" smtClean="0"/>
              <a:t>Pearson</a:t>
            </a:r>
          </a:p>
          <a:p>
            <a:pPr marL="0" indent="0">
              <a:buNone/>
            </a:pPr>
            <a:r>
              <a:rPr lang="en-US" dirty="0" err="1"/>
              <a:t>Massé</a:t>
            </a:r>
            <a:r>
              <a:rPr lang="en-US" dirty="0"/>
              <a:t>, M. (2012). REST API Design Rulebook. </a:t>
            </a:r>
            <a:r>
              <a:rPr lang="en-US" dirty="0" smtClean="0"/>
              <a:t>O’Reilly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session is the following:</a:t>
            </a:r>
          </a:p>
          <a:p>
            <a:pPr lvl="1"/>
            <a:r>
              <a:rPr lang="en-US" dirty="0"/>
              <a:t>The students are able to develop REST-based services.</a:t>
            </a:r>
            <a:br>
              <a:rPr lang="en-US" dirty="0"/>
            </a:br>
            <a:r>
              <a:rPr lang="en-US" dirty="0"/>
              <a:t>On this session, we focus on the design phase especially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/>
              <a:t>representational format.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Semantic in REST Request-Response Interactivity.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Representational Formats.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Representational Rules.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 REST </a:t>
            </a:r>
            <a:br>
              <a:rPr lang="en-US" dirty="0" smtClean="0"/>
            </a:br>
            <a:r>
              <a:rPr lang="en-US" dirty="0" smtClean="0"/>
              <a:t>Request-Response Interactivity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2293" y="4802063"/>
            <a:ext cx="1880964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77" y="3424418"/>
            <a:ext cx="205088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Response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4038" y="2143125"/>
            <a:ext cx="11085513" cy="3230563"/>
            <a:chOff x="349" y="1350"/>
            <a:chExt cx="6983" cy="203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9" y="1350"/>
              <a:ext cx="6982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400" y="3129"/>
              <a:ext cx="44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54" y="2130"/>
              <a:ext cx="57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609" y="1752"/>
              <a:ext cx="972" cy="963"/>
              <a:chOff x="609" y="1752"/>
              <a:chExt cx="972" cy="963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945" y="3129"/>
              <a:ext cx="41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client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692" y="1463"/>
              <a:ext cx="146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web application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6698" y="2306"/>
              <a:ext cx="63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database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251" y="2723"/>
              <a:ext cx="1940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162" y="2604"/>
              <a:ext cx="235" cy="236"/>
            </a:xfrm>
            <a:custGeom>
              <a:avLst/>
              <a:gdLst>
                <a:gd name="T0" fmla="*/ 0 w 235"/>
                <a:gd name="T1" fmla="*/ 0 h 236"/>
                <a:gd name="T2" fmla="*/ 235 w 235"/>
                <a:gd name="T3" fmla="*/ 119 h 236"/>
                <a:gd name="T4" fmla="*/ 0 w 235"/>
                <a:gd name="T5" fmla="*/ 236 h 236"/>
                <a:gd name="T6" fmla="*/ 0 w 235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36">
                  <a:moveTo>
                    <a:pt x="0" y="0"/>
                  </a:moveTo>
                  <a:lnTo>
                    <a:pt x="235" y="119"/>
                  </a:lnTo>
                  <a:lnTo>
                    <a:pt x="0" y="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047" y="2629"/>
              <a:ext cx="553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053" y="2610"/>
              <a:ext cx="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request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2456" y="2038"/>
              <a:ext cx="1941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251" y="1920"/>
              <a:ext cx="234" cy="236"/>
            </a:xfrm>
            <a:custGeom>
              <a:avLst/>
              <a:gdLst>
                <a:gd name="T0" fmla="*/ 234 w 234"/>
                <a:gd name="T1" fmla="*/ 236 h 236"/>
                <a:gd name="T2" fmla="*/ 0 w 234"/>
                <a:gd name="T3" fmla="*/ 118 h 236"/>
                <a:gd name="T4" fmla="*/ 234 w 234"/>
                <a:gd name="T5" fmla="*/ 0 h 236"/>
                <a:gd name="T6" fmla="*/ 234 w 234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36">
                  <a:moveTo>
                    <a:pt x="234" y="236"/>
                  </a:moveTo>
                  <a:lnTo>
                    <a:pt x="0" y="118"/>
                  </a:lnTo>
                  <a:lnTo>
                    <a:pt x="234" y="0"/>
                  </a:lnTo>
                  <a:lnTo>
                    <a:pt x="234" y="23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995" y="1944"/>
              <a:ext cx="657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3001" y="1927"/>
              <a:ext cx="78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response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214" y="2822"/>
              <a:ext cx="38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https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532" y="2822"/>
              <a:ext cx="2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://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72" y="2822"/>
              <a:ext cx="59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example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19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225" y="2822"/>
              <a:ext cx="3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com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493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548" y="2822"/>
              <a:ext cx="23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dir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714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3769" y="2822"/>
              <a:ext cx="4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index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410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4135" y="2822"/>
              <a:ext cx="3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html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" y="1362"/>
              <a:ext cx="59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67" y="2057367"/>
            <a:ext cx="1089059" cy="1089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8594" y="5146758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DELETE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45135" y="1789592"/>
            <a:ext cx="24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1xx</a:t>
            </a:r>
            <a:r>
              <a:rPr lang="en-US" dirty="0" smtClean="0"/>
              <a:t>, 2xx, 3xx, 4xx, 5xx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Formats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resource state is exchanged between the two parties.</a:t>
            </a:r>
          </a:p>
          <a:p>
            <a:pPr lvl="1"/>
            <a:r>
              <a:rPr lang="en-US" dirty="0" smtClean="0"/>
              <a:t>The state describe the resource at a moment in time.</a:t>
            </a:r>
          </a:p>
          <a:p>
            <a:pPr lvl="1"/>
            <a:endParaRPr lang="en-US" dirty="0"/>
          </a:p>
          <a:p>
            <a:r>
              <a:rPr lang="en-US" dirty="0" smtClean="0"/>
              <a:t>In REST, the state are written in a format described</a:t>
            </a:r>
            <a:br>
              <a:rPr lang="en-US" dirty="0" smtClean="0"/>
            </a:br>
            <a:r>
              <a:rPr lang="en-US" dirty="0" smtClean="0"/>
              <a:t>in the contract (documentation).</a:t>
            </a:r>
          </a:p>
          <a:p>
            <a:pPr lvl="1"/>
            <a:r>
              <a:rPr lang="en-US" dirty="0" smtClean="0"/>
              <a:t>The consumers agree with the format.</a:t>
            </a:r>
          </a:p>
          <a:p>
            <a:pPr lvl="1"/>
            <a:endParaRPr lang="en-US" dirty="0"/>
          </a:p>
          <a:p>
            <a:r>
              <a:rPr lang="en-US" dirty="0" smtClean="0"/>
              <a:t>Commonly used representational format: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JSON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XML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Other? </a:t>
            </a:r>
            <a:r>
              <a:rPr lang="en-US" dirty="0" smtClean="0">
                <a:latin typeface="Consolas" panose="020B0609020204030204" pitchFamily="49" charset="0"/>
              </a:rPr>
              <a:t>RDF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YAML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0312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smtClean="0"/>
              <a:t>Traditional state wrapper.</a:t>
            </a:r>
          </a:p>
          <a:p>
            <a:pPr lvl="1"/>
            <a:r>
              <a:rPr lang="en-US" dirty="0" smtClean="0"/>
              <a:t>Commonly used in:</a:t>
            </a:r>
          </a:p>
          <a:p>
            <a:pPr lvl="2"/>
            <a:r>
              <a:rPr lang="en-US" dirty="0" smtClean="0"/>
              <a:t>legacy systems with SOAP-based services.</a:t>
            </a:r>
          </a:p>
          <a:p>
            <a:pPr lvl="2"/>
            <a:r>
              <a:rPr lang="en-US" dirty="0" smtClean="0"/>
              <a:t>configuration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read an XML document, a parser is used.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latin typeface="Consolas" panose="020B0609020204030204" pitchFamily="49" charset="0"/>
              </a:rPr>
              <a:t>XPATH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XSLT</a:t>
            </a:r>
            <a:r>
              <a:rPr lang="en-US" dirty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Xquery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182880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709</Words>
  <Application>Microsoft Office PowerPoint</Application>
  <PresentationFormat>Widescreen</PresentationFormat>
  <Paragraphs>181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Designing REST Services: Representational Format</vt:lpstr>
      <vt:lpstr>Objectives</vt:lpstr>
      <vt:lpstr>Outlines</vt:lpstr>
      <vt:lpstr>Semantic in REST  Request-Response Interactivity</vt:lpstr>
      <vt:lpstr>Request-Response Cycle</vt:lpstr>
      <vt:lpstr>Representational Formats</vt:lpstr>
      <vt:lpstr>State Representation</vt:lpstr>
      <vt:lpstr>XML</vt:lpstr>
      <vt:lpstr>XML</vt:lpstr>
      <vt:lpstr>XML Formatting</vt:lpstr>
      <vt:lpstr>PowerPoint Presentation</vt:lpstr>
      <vt:lpstr>JSON</vt:lpstr>
      <vt:lpstr>JSON</vt:lpstr>
      <vt:lpstr>JSON Formatting</vt:lpstr>
      <vt:lpstr>PowerPoint Presentation</vt:lpstr>
      <vt:lpstr>Representational Rules</vt:lpstr>
      <vt:lpstr>Representational Rules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1514</cp:revision>
  <dcterms:created xsi:type="dcterms:W3CDTF">2020-08-10T12:54:37Z</dcterms:created>
  <dcterms:modified xsi:type="dcterms:W3CDTF">2020-11-25T11:35:49Z</dcterms:modified>
</cp:coreProperties>
</file>