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79" r:id="rId4"/>
    <p:sldId id="403" r:id="rId5"/>
    <p:sldId id="446" r:id="rId6"/>
    <p:sldId id="417" r:id="rId7"/>
    <p:sldId id="453" r:id="rId8"/>
    <p:sldId id="462" r:id="rId9"/>
    <p:sldId id="463" r:id="rId10"/>
    <p:sldId id="464" r:id="rId11"/>
    <p:sldId id="465" r:id="rId12"/>
    <p:sldId id="264" r:id="rId13"/>
    <p:sldId id="28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4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000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6" r:id="rId5"/>
    <p:sldLayoutId id="2147483665" r:id="rId6"/>
    <p:sldLayoutId id="2147483662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Designing REST Services:</a:t>
            </a:r>
            <a:br>
              <a:rPr lang="en-US" dirty="0" smtClean="0"/>
            </a:br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6236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6229" y="971282"/>
            <a:ext cx="7895771" cy="10772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curl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H "Accept: application/vnd.github.v3+json"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H "Authorization: token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05cadb1ff3143817d8a358f4f2c13a4cb12xxxxx" \ </a:t>
            </a:r>
            <a:b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https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://api.github.com/repos/itdel-ppw/20-03-simta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0343" y="2478903"/>
            <a:ext cx="4731657" cy="6463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Consumers are given some options available to do on the follow-up interaction.</a:t>
            </a:r>
          </a:p>
        </p:txBody>
      </p:sp>
    </p:spTree>
    <p:extLst>
      <p:ext uri="{BB962C8B-B14F-4D97-AF65-F5344CB8AC3E}">
        <p14:creationId xmlns:p14="http://schemas.microsoft.com/office/powerpoint/2010/main" val="34915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1895" y="3405052"/>
            <a:ext cx="491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"title": "book title",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"isbn10":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xxxxxxxxxx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"isbn13":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xxxxxxxxxxxxx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"author": "author name",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"description": "book description",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published_year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xxxx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784" y="587829"/>
            <a:ext cx="5236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"title": "book title",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"isbn10":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xxxxxxxxxx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"isbn13":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xxxxxxxxxxxxx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"author": "author name",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author_url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"/authors/{12345}",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"description": "book description",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published_year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xxxx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“,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"links":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"borrow": "/books/{isbn-13}/borrow",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rate": "/books/{isbn-13}/rate",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book_list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": "/books"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Line Callout 1 (No Border) 6"/>
          <p:cNvSpPr/>
          <p:nvPr/>
        </p:nvSpPr>
        <p:spPr>
          <a:xfrm>
            <a:off x="2837282" y="1886724"/>
            <a:ext cx="3041003" cy="797894"/>
          </a:xfrm>
          <a:prstGeom prst="callout1">
            <a:avLst>
              <a:gd name="adj1" fmla="val 82241"/>
              <a:gd name="adj2" fmla="val 78932"/>
              <a:gd name="adj3" fmla="val 178046"/>
              <a:gd name="adj4" fmla="val 11176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Some extra follow-up options for the consumers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ne Callout 1 (No Border) 7"/>
          <p:cNvSpPr/>
          <p:nvPr/>
        </p:nvSpPr>
        <p:spPr>
          <a:xfrm>
            <a:off x="5965366" y="4711335"/>
            <a:ext cx="3041003" cy="711077"/>
          </a:xfrm>
          <a:prstGeom prst="callout1">
            <a:avLst>
              <a:gd name="adj1" fmla="val 37409"/>
              <a:gd name="adj2" fmla="val 2471"/>
              <a:gd name="adj3" fmla="val -5183"/>
              <a:gd name="adj4" fmla="val -6864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Just the resource state, no follow-up option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296" y="631364"/>
            <a:ext cx="343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HATEOAS in Action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3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time we will discuss about </a:t>
            </a:r>
            <a:r>
              <a:rPr lang="en-US" dirty="0" smtClean="0"/>
              <a:t>implementation, </a:t>
            </a:r>
            <a:br>
              <a:rPr lang="en-US" dirty="0" smtClean="0"/>
            </a:br>
            <a:r>
              <a:rPr lang="en-US" dirty="0" smtClean="0"/>
              <a:t>testing </a:t>
            </a:r>
            <a:r>
              <a:rPr lang="en-US" dirty="0" smtClean="0"/>
              <a:t>methods and </a:t>
            </a:r>
            <a:r>
              <a:rPr lang="en-US" dirty="0" smtClean="0"/>
              <a:t>API </a:t>
            </a:r>
            <a:r>
              <a:rPr lang="en-US" dirty="0" smtClean="0"/>
              <a:t>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Incorporate the HATEOAS into </a:t>
            </a:r>
            <a:r>
              <a:rPr lang="en-US" dirty="0" err="1" smtClean="0"/>
              <a:t>yout</a:t>
            </a:r>
            <a:r>
              <a:rPr lang="en-US" dirty="0"/>
              <a:t> API </a:t>
            </a:r>
            <a:r>
              <a:rPr lang="en-US" dirty="0" smtClean="0"/>
              <a:t>design.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</a:t>
            </a:r>
            <a:r>
              <a:rPr lang="en-US" dirty="0" smtClean="0"/>
              <a:t>Pearson</a:t>
            </a:r>
          </a:p>
          <a:p>
            <a:pPr marL="0" indent="0">
              <a:buNone/>
            </a:pPr>
            <a:r>
              <a:rPr lang="en-US" dirty="0" err="1"/>
              <a:t>Massé</a:t>
            </a:r>
            <a:r>
              <a:rPr lang="en-US" dirty="0"/>
              <a:t>, M. (2012). REST API Design Rulebook. </a:t>
            </a:r>
            <a:r>
              <a:rPr lang="en-US" dirty="0" smtClean="0"/>
              <a:t>O’Reilly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session is the following:</a:t>
            </a:r>
          </a:p>
          <a:p>
            <a:pPr lvl="1"/>
            <a:r>
              <a:rPr lang="en-US" dirty="0"/>
              <a:t>The students are able to develop REST-based services.</a:t>
            </a:r>
            <a:br>
              <a:rPr lang="en-US" dirty="0"/>
            </a:br>
            <a:r>
              <a:rPr lang="en-US" dirty="0"/>
              <a:t>On this session, we focus on </a:t>
            </a:r>
            <a:r>
              <a:rPr lang="en-US" dirty="0" smtClean="0"/>
              <a:t>extending REST to provide</a:t>
            </a:r>
            <a:br>
              <a:rPr lang="en-US" dirty="0" smtClean="0"/>
            </a:br>
            <a:r>
              <a:rPr lang="en-US" dirty="0" smtClean="0"/>
              <a:t>more information beyond resource state.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Request-Response 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State: HATEOAS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2293" y="4802063"/>
            <a:ext cx="188096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77" y="3424418"/>
            <a:ext cx="205088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Response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4038" y="2143125"/>
            <a:ext cx="11085513" cy="3230563"/>
            <a:chOff x="349" y="1350"/>
            <a:chExt cx="6983" cy="203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9" y="1350"/>
              <a:ext cx="6982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400" y="3129"/>
              <a:ext cx="44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54" y="2130"/>
              <a:ext cx="57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browser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609" y="1752"/>
              <a:ext cx="972" cy="963"/>
              <a:chOff x="609" y="1752"/>
              <a:chExt cx="972" cy="963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" y="1752"/>
                <a:ext cx="972" cy="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797"/>
              <a:ext cx="1490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2009"/>
              <a:ext cx="1115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" y="1656"/>
              <a:ext cx="66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945" y="3129"/>
              <a:ext cx="4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client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692" y="1463"/>
              <a:ext cx="146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web application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" y="1738"/>
              <a:ext cx="58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6698" y="2306"/>
              <a:ext cx="63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database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251" y="2723"/>
              <a:ext cx="1940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162" y="2604"/>
              <a:ext cx="235" cy="236"/>
            </a:xfrm>
            <a:custGeom>
              <a:avLst/>
              <a:gdLst>
                <a:gd name="T0" fmla="*/ 0 w 235"/>
                <a:gd name="T1" fmla="*/ 0 h 236"/>
                <a:gd name="T2" fmla="*/ 235 w 235"/>
                <a:gd name="T3" fmla="*/ 119 h 236"/>
                <a:gd name="T4" fmla="*/ 0 w 235"/>
                <a:gd name="T5" fmla="*/ 236 h 236"/>
                <a:gd name="T6" fmla="*/ 0 w 235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36">
                  <a:moveTo>
                    <a:pt x="0" y="0"/>
                  </a:moveTo>
                  <a:lnTo>
                    <a:pt x="235" y="119"/>
                  </a:lnTo>
                  <a:lnTo>
                    <a:pt x="0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047" y="2629"/>
              <a:ext cx="553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053" y="2610"/>
              <a:ext cx="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request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2456" y="2038"/>
              <a:ext cx="1941" cy="0"/>
            </a:xfrm>
            <a:prstGeom prst="line">
              <a:avLst/>
            </a:prstGeom>
            <a:noFill/>
            <a:ln w="1254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251" y="1920"/>
              <a:ext cx="234" cy="236"/>
            </a:xfrm>
            <a:custGeom>
              <a:avLst/>
              <a:gdLst>
                <a:gd name="T0" fmla="*/ 234 w 234"/>
                <a:gd name="T1" fmla="*/ 236 h 236"/>
                <a:gd name="T2" fmla="*/ 0 w 234"/>
                <a:gd name="T3" fmla="*/ 118 h 236"/>
                <a:gd name="T4" fmla="*/ 234 w 234"/>
                <a:gd name="T5" fmla="*/ 0 h 236"/>
                <a:gd name="T6" fmla="*/ 234 w 234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236">
                  <a:moveTo>
                    <a:pt x="234" y="236"/>
                  </a:moveTo>
                  <a:lnTo>
                    <a:pt x="0" y="118"/>
                  </a:lnTo>
                  <a:lnTo>
                    <a:pt x="234" y="0"/>
                  </a:lnTo>
                  <a:lnTo>
                    <a:pt x="234" y="23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995" y="1944"/>
              <a:ext cx="657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001" y="1927"/>
              <a:ext cx="78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Segoe UI" panose="020B0502040204020203" pitchFamily="34" charset="0"/>
                </a:rPr>
                <a:t>response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214" y="2822"/>
              <a:ext cx="3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https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532" y="2822"/>
              <a:ext cx="2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://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" y="2822"/>
              <a:ext cx="59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example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19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225" y="2822"/>
              <a:ext cx="34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com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493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48" y="2822"/>
              <a:ext cx="23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dir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" y="2822"/>
              <a:ext cx="12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769" y="2822"/>
              <a:ext cx="4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index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4104" y="2822"/>
              <a:ext cx="1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4135" y="2822"/>
              <a:ext cx="3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html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1362"/>
              <a:ext cx="59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67" y="2057367"/>
            <a:ext cx="1089059" cy="1089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8594" y="5146758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45135" y="1789592"/>
            <a:ext cx="24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1xx</a:t>
            </a:r>
            <a:r>
              <a:rPr lang="en-US" dirty="0" smtClean="0"/>
              <a:t>, 2xx, 3xx, 4xx, 5xx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State: HATEOAS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not only about resource state.</a:t>
            </a:r>
          </a:p>
          <a:p>
            <a:pPr lvl="1"/>
            <a:r>
              <a:rPr lang="en-US" dirty="0" smtClean="0"/>
              <a:t>It also talks about what could the consumers do </a:t>
            </a:r>
            <a:br>
              <a:rPr lang="en-US" dirty="0" smtClean="0"/>
            </a:br>
            <a:r>
              <a:rPr lang="en-US" dirty="0" smtClean="0"/>
              <a:t>to the resource.</a:t>
            </a:r>
          </a:p>
          <a:p>
            <a:pPr lvl="1"/>
            <a:endParaRPr lang="en-US" dirty="0"/>
          </a:p>
          <a:p>
            <a:r>
              <a:rPr lang="en-US" dirty="0" smtClean="0"/>
              <a:t>A continuous interaction between the parties </a:t>
            </a:r>
            <a:br>
              <a:rPr lang="en-US" dirty="0" smtClean="0"/>
            </a:br>
            <a:r>
              <a:rPr lang="en-US" dirty="0" smtClean="0"/>
              <a:t>could be done via REST.</a:t>
            </a:r>
          </a:p>
          <a:p>
            <a:pPr lvl="1"/>
            <a:r>
              <a:rPr lang="en-US" dirty="0" smtClean="0"/>
              <a:t>Imagine browsing a web application but no fancy graphical aspect.</a:t>
            </a:r>
          </a:p>
          <a:p>
            <a:pPr lvl="1"/>
            <a:r>
              <a:rPr lang="en-US" dirty="0" smtClean="0"/>
              <a:t>REST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state</a:t>
            </a:r>
            <a:r>
              <a:rPr lang="en-US" dirty="0" smtClean="0"/>
              <a:t>-oriented.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312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HATEOAS</a:t>
            </a:r>
            <a:r>
              <a:rPr lang="en-US" dirty="0"/>
              <a:t>: </a:t>
            </a:r>
            <a:r>
              <a:rPr lang="en-US" dirty="0" smtClean="0"/>
              <a:t>Hypermedia </a:t>
            </a:r>
            <a:r>
              <a:rPr lang="en-US" dirty="0"/>
              <a:t>as the engine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state.</a:t>
            </a:r>
            <a:endParaRPr lang="en-US" dirty="0"/>
          </a:p>
          <a:p>
            <a:pPr lvl="1"/>
            <a:r>
              <a:rPr lang="en-US" dirty="0"/>
              <a:t>REST could be pushed to a higher </a:t>
            </a:r>
            <a:r>
              <a:rPr lang="en-US" dirty="0" smtClean="0"/>
              <a:t>extend, </a:t>
            </a:r>
            <a:r>
              <a:rPr lang="en-US" dirty="0"/>
              <a:t>to represent</a:t>
            </a:r>
            <a:br>
              <a:rPr lang="en-US" dirty="0"/>
            </a:br>
            <a:r>
              <a:rPr lang="en-US" dirty="0" smtClean="0"/>
              <a:t>beyond the resource state, application </a:t>
            </a:r>
            <a:r>
              <a:rPr lang="en-US" dirty="0"/>
              <a:t>state.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Any data exchanged from the provider is enriched</a:t>
            </a:r>
            <a:br>
              <a:rPr lang="en-US" dirty="0" smtClean="0"/>
            </a:br>
            <a:r>
              <a:rPr lang="en-US" dirty="0" smtClean="0"/>
              <a:t>with options from which the consumer could choose to do</a:t>
            </a:r>
            <a:br>
              <a:rPr lang="en-US" dirty="0" smtClean="0"/>
            </a:br>
            <a:r>
              <a:rPr lang="en-US" dirty="0" smtClean="0"/>
              <a:t>on the next interaction related to the resource.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0312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1"/>
            <a:ext cx="12192000" cy="594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83040" y="3692442"/>
            <a:ext cx="2856412" cy="923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repository has a state and the information is retrieve-able via REST API.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3040" y="5081448"/>
            <a:ext cx="2856412" cy="6463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this page, what can you do next?</a:t>
            </a:r>
          </a:p>
        </p:txBody>
      </p:sp>
    </p:spTree>
    <p:extLst>
      <p:ext uri="{BB962C8B-B14F-4D97-AF65-F5344CB8AC3E}">
        <p14:creationId xmlns:p14="http://schemas.microsoft.com/office/powerpoint/2010/main" val="30031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429</Words>
  <Application>Microsoft Office PowerPoint</Application>
  <PresentationFormat>Widescreen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Wingdings</vt:lpstr>
      <vt:lpstr>Office Theme</vt:lpstr>
      <vt:lpstr>Designing REST Services: HATEOAS</vt:lpstr>
      <vt:lpstr>Objectives</vt:lpstr>
      <vt:lpstr>Outlines</vt:lpstr>
      <vt:lpstr>Request-Response Cycle</vt:lpstr>
      <vt:lpstr>Request-Response Cycle</vt:lpstr>
      <vt:lpstr>Application State: HATEOAS</vt:lpstr>
      <vt:lpstr>State Representation</vt:lpstr>
      <vt:lpstr>Application State</vt:lpstr>
      <vt:lpstr>PowerPoint Presentation</vt:lpstr>
      <vt:lpstr>PowerPoint Presentation</vt:lpstr>
      <vt:lpstr>PowerPoint Presentation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1536</cp:revision>
  <dcterms:created xsi:type="dcterms:W3CDTF">2020-08-10T12:54:37Z</dcterms:created>
  <dcterms:modified xsi:type="dcterms:W3CDTF">2020-11-30T12:15:51Z</dcterms:modified>
</cp:coreProperties>
</file>