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279" r:id="rId4"/>
    <p:sldId id="417" r:id="rId5"/>
    <p:sldId id="453" r:id="rId6"/>
    <p:sldId id="446" r:id="rId7"/>
    <p:sldId id="403" r:id="rId8"/>
    <p:sldId id="462" r:id="rId9"/>
    <p:sldId id="466" r:id="rId10"/>
    <p:sldId id="467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0040"/>
    <a:srgbClr val="303030"/>
    <a:srgbClr val="097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7" autoAdjust="0"/>
    <p:restoredTop sz="94660"/>
  </p:normalViewPr>
  <p:slideViewPr>
    <p:cSldViewPr snapToGrid="0">
      <p:cViewPr>
        <p:scale>
          <a:sx n="75" d="100"/>
          <a:sy n="75" d="100"/>
        </p:scale>
        <p:origin x="144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7242-7A60-4CAF-8941-5C796C15B2C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D6F6-B94A-4BAF-8E62-6EDB3C36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1306519"/>
            <a:ext cx="11387667" cy="927927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2479730"/>
            <a:ext cx="11387667" cy="520240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7" y="3183383"/>
            <a:ext cx="3029930" cy="303371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 userDrawn="1"/>
        </p:nvSpPr>
        <p:spPr>
          <a:xfrm>
            <a:off x="3434244" y="4123690"/>
            <a:ext cx="630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 dirty="0" smtClean="0">
                <a:solidFill>
                  <a:schemeClr val="bg1"/>
                </a:solidFill>
              </a:rPr>
              <a:t>Mario Simaremare, </a:t>
            </a:r>
            <a:r>
              <a:rPr lang="en-US" sz="3200" b="0" dirty="0" err="1" smtClean="0">
                <a:solidFill>
                  <a:schemeClr val="bg1"/>
                </a:solidFill>
              </a:rPr>
              <a:t>S.Kom</a:t>
            </a:r>
            <a:r>
              <a:rPr lang="en-US" sz="3200" b="0" dirty="0" smtClean="0">
                <a:solidFill>
                  <a:schemeClr val="bg1"/>
                </a:solidFill>
              </a:rPr>
              <a:t>., M.Sc.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5049" y="4655427"/>
            <a:ext cx="576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Program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Studi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Sarjana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Informasi</a:t>
            </a:r>
            <a:endParaRPr lang="en-US" sz="2400" b="0" baseline="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Institut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Teknologi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Del</a:t>
            </a:r>
            <a:endParaRPr lang="en-US" sz="2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13" y="4088159"/>
            <a:ext cx="1395987" cy="15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7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rgbClr val="000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85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19276" y="2524265"/>
            <a:ext cx="2857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dirty="0" smtClean="0">
                <a:solidFill>
                  <a:schemeClr val="bg1"/>
                </a:solidFill>
              </a:rPr>
              <a:t>Thank</a:t>
            </a:r>
            <a:br>
              <a:rPr lang="en-US" sz="6000" b="0" dirty="0" smtClean="0">
                <a:solidFill>
                  <a:schemeClr val="bg1"/>
                </a:solidFill>
              </a:rPr>
            </a:br>
            <a:r>
              <a:rPr lang="en-US" sz="6000" b="0" dirty="0" smtClean="0">
                <a:solidFill>
                  <a:schemeClr val="bg1"/>
                </a:solidFill>
              </a:rPr>
              <a:t>you</a:t>
            </a:r>
            <a:endParaRPr lang="en-US" sz="60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66" y="2741515"/>
            <a:ext cx="1395987" cy="150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68" y="908136"/>
            <a:ext cx="5416464" cy="5416464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0500" y="6356350"/>
            <a:ext cx="10033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43204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77059"/>
            <a:ext cx="6503882" cy="650388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5812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8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85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05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  <p:sldLayoutId id="2147483666" r:id="rId5"/>
    <p:sldLayoutId id="2147483665" r:id="rId6"/>
    <p:sldLayoutId id="2147483662" r:id="rId7"/>
    <p:sldLayoutId id="2147483661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png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775064"/>
            <a:ext cx="11387667" cy="1704666"/>
          </a:xfrm>
        </p:spPr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smtClean="0"/>
              <a:t>REST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Web Programming and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6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6109" y="1"/>
            <a:ext cx="12938109" cy="652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your API design.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Next </a:t>
            </a:r>
            <a:r>
              <a:rPr lang="en-US" dirty="0" smtClean="0"/>
              <a:t>time we will discuss </a:t>
            </a:r>
            <a:r>
              <a:rPr lang="en-US" dirty="0" smtClean="0"/>
              <a:t>about testing </a:t>
            </a:r>
            <a:r>
              <a:rPr lang="en-US" dirty="0" smtClean="0"/>
              <a:t>methods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/>
              <a:t>API testing.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session is the following:</a:t>
            </a:r>
          </a:p>
          <a:p>
            <a:pPr lvl="1"/>
            <a:r>
              <a:rPr lang="en-US" dirty="0"/>
              <a:t>The students are able to develop REST-based services.</a:t>
            </a:r>
            <a:br>
              <a:rPr lang="en-US" dirty="0"/>
            </a:br>
            <a:r>
              <a:rPr lang="en-US" dirty="0"/>
              <a:t>On this session, we focus on </a:t>
            </a:r>
            <a:r>
              <a:rPr lang="en-US" dirty="0" smtClean="0"/>
              <a:t>implementing API design.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Case Study.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9491" y="1834334"/>
            <a:ext cx="10515600" cy="4351338"/>
          </a:xfrm>
        </p:spPr>
        <p:txBody>
          <a:bodyPr/>
          <a:lstStyle/>
          <a:p>
            <a:r>
              <a:rPr lang="en-US" dirty="0" smtClean="0"/>
              <a:t>Simple Bank exposes some APIs: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see the detail of </a:t>
            </a:r>
            <a:r>
              <a:rPr lang="en-US" dirty="0" smtClean="0"/>
              <a:t>a specific </a:t>
            </a:r>
            <a:r>
              <a:rPr lang="en-US" dirty="0"/>
              <a:t>account ;</a:t>
            </a:r>
            <a:endParaRPr lang="en-US" dirty="0" smtClean="0"/>
          </a:p>
          <a:p>
            <a:pPr lvl="1"/>
            <a:r>
              <a:rPr lang="en-US" dirty="0" smtClean="0"/>
              <a:t>To issue a transaction;</a:t>
            </a:r>
          </a:p>
          <a:p>
            <a:pPr lvl="1"/>
            <a:r>
              <a:rPr lang="en-US" dirty="0" smtClean="0"/>
              <a:t>To see the detail of a specific transaction;</a:t>
            </a:r>
          </a:p>
          <a:p>
            <a:pPr lvl="1"/>
            <a:r>
              <a:rPr lang="en-US" dirty="0" smtClean="0"/>
              <a:t>To retrieve all transactions related to a customer;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Provider: Simple Bank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42903" y="5756376"/>
            <a:ext cx="7106194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See https://github.com/itdel-ppw/simple-bank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" t="7602" r="14258" b="35432"/>
          <a:stretch/>
        </p:blipFill>
        <p:spPr>
          <a:xfrm>
            <a:off x="2787903" y="3840480"/>
            <a:ext cx="6616194" cy="18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Request-Response Cycle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42293" y="4802063"/>
            <a:ext cx="1880964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HTTP Request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4577" y="3424418"/>
            <a:ext cx="2050882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HTTP Response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54038" y="2143125"/>
            <a:ext cx="11085513" cy="3230563"/>
            <a:chOff x="349" y="1350"/>
            <a:chExt cx="6983" cy="2035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349" y="1350"/>
              <a:ext cx="6982" cy="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208" y="3129"/>
              <a:ext cx="7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simple-bank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854" y="2130"/>
              <a:ext cx="57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browser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609" y="1752"/>
              <a:ext cx="972" cy="963"/>
              <a:chOff x="609" y="1752"/>
              <a:chExt cx="972" cy="963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" y="1752"/>
                <a:ext cx="972" cy="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" y="1752"/>
                <a:ext cx="972" cy="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" y="1797"/>
              <a:ext cx="1490" cy="1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" y="1797"/>
              <a:ext cx="1490" cy="1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" y="2009"/>
              <a:ext cx="1115" cy="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" y="2009"/>
              <a:ext cx="1115" cy="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5" y="1656"/>
              <a:ext cx="669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5" y="1656"/>
              <a:ext cx="669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513" y="3129"/>
              <a:ext cx="119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simple-bank-client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5692" y="1463"/>
              <a:ext cx="146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web application server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" y="1738"/>
              <a:ext cx="587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" y="1738"/>
              <a:ext cx="587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6698" y="2306"/>
              <a:ext cx="63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database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2251" y="2723"/>
              <a:ext cx="1940" cy="0"/>
            </a:xfrm>
            <a:prstGeom prst="line">
              <a:avLst/>
            </a:prstGeom>
            <a:noFill/>
            <a:ln w="1254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4162" y="2604"/>
              <a:ext cx="235" cy="236"/>
            </a:xfrm>
            <a:custGeom>
              <a:avLst/>
              <a:gdLst>
                <a:gd name="T0" fmla="*/ 0 w 235"/>
                <a:gd name="T1" fmla="*/ 0 h 236"/>
                <a:gd name="T2" fmla="*/ 235 w 235"/>
                <a:gd name="T3" fmla="*/ 119 h 236"/>
                <a:gd name="T4" fmla="*/ 0 w 235"/>
                <a:gd name="T5" fmla="*/ 236 h 236"/>
                <a:gd name="T6" fmla="*/ 0 w 235"/>
                <a:gd name="T7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236">
                  <a:moveTo>
                    <a:pt x="0" y="0"/>
                  </a:moveTo>
                  <a:lnTo>
                    <a:pt x="235" y="119"/>
                  </a:lnTo>
                  <a:lnTo>
                    <a:pt x="0" y="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3047" y="2629"/>
              <a:ext cx="553" cy="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3053" y="2610"/>
              <a:ext cx="68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Segoe UI" panose="020B0502040204020203" pitchFamily="34" charset="0"/>
                </a:rPr>
                <a:t>request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2456" y="2038"/>
              <a:ext cx="1941" cy="0"/>
            </a:xfrm>
            <a:prstGeom prst="line">
              <a:avLst/>
            </a:prstGeom>
            <a:noFill/>
            <a:ln w="1254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2251" y="1920"/>
              <a:ext cx="234" cy="236"/>
            </a:xfrm>
            <a:custGeom>
              <a:avLst/>
              <a:gdLst>
                <a:gd name="T0" fmla="*/ 234 w 234"/>
                <a:gd name="T1" fmla="*/ 236 h 236"/>
                <a:gd name="T2" fmla="*/ 0 w 234"/>
                <a:gd name="T3" fmla="*/ 118 h 236"/>
                <a:gd name="T4" fmla="*/ 234 w 234"/>
                <a:gd name="T5" fmla="*/ 0 h 236"/>
                <a:gd name="T6" fmla="*/ 234 w 234"/>
                <a:gd name="T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" h="236">
                  <a:moveTo>
                    <a:pt x="234" y="236"/>
                  </a:moveTo>
                  <a:lnTo>
                    <a:pt x="0" y="118"/>
                  </a:lnTo>
                  <a:lnTo>
                    <a:pt x="234" y="0"/>
                  </a:lnTo>
                  <a:lnTo>
                    <a:pt x="234" y="236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2995" y="1944"/>
              <a:ext cx="657" cy="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3001" y="1927"/>
              <a:ext cx="78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Segoe UI" panose="020B0502040204020203" pitchFamily="34" charset="0"/>
                </a:rPr>
                <a:t>response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2214" y="2822"/>
              <a:ext cx="38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https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2532" y="2822"/>
              <a:ext cx="21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://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2672" y="2822"/>
              <a:ext cx="59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example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3194" y="2822"/>
              <a:ext cx="10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3225" y="2822"/>
              <a:ext cx="34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com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3493" y="2822"/>
              <a:ext cx="12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/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3548" y="2822"/>
              <a:ext cx="23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dir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3714" y="2822"/>
              <a:ext cx="12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/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3769" y="2822"/>
              <a:ext cx="41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index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4104" y="2822"/>
              <a:ext cx="10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4135" y="2822"/>
              <a:ext cx="35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html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64" name="Picture 4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3" y="1362"/>
              <a:ext cx="598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67" y="2057367"/>
            <a:ext cx="1089059" cy="10890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48594" y="5146758"/>
            <a:ext cx="346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HEAD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GET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POST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PUT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DELETE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45135" y="1789592"/>
            <a:ext cx="240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1xx</a:t>
            </a:r>
            <a:r>
              <a:rPr lang="en-US" dirty="0" smtClean="0"/>
              <a:t>, 2xx, 3xx, 4xx, 5xx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2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was developed on top of Lumen,</a:t>
            </a:r>
            <a:br>
              <a:rPr lang="en-US" dirty="0" smtClean="0"/>
            </a:br>
            <a:r>
              <a:rPr lang="en-US" dirty="0" smtClean="0"/>
              <a:t>a PHP-based framework.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client (service consumer) was developed </a:t>
            </a:r>
            <a:br>
              <a:rPr lang="en-US" dirty="0" smtClean="0"/>
            </a:br>
            <a:r>
              <a:rPr lang="en-US" dirty="0" smtClean="0"/>
              <a:t>on top of Guzzle HTTP client.</a:t>
            </a:r>
          </a:p>
          <a:p>
            <a:pPr lvl="1"/>
            <a:r>
              <a:rPr lang="en-US" dirty="0" smtClean="0"/>
              <a:t>See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103120"/>
            <a:ext cx="2103120" cy="21031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7955" y="5756376"/>
            <a:ext cx="7916091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See https</a:t>
            </a:r>
            <a:r>
              <a:rPr lang="en-US" sz="2400" b="1" dirty="0">
                <a:solidFill>
                  <a:schemeClr val="bg1"/>
                </a:solidFill>
              </a:rPr>
              <a:t>://github.com/itdel-ppw/simple-bank-client</a:t>
            </a:r>
          </a:p>
        </p:txBody>
      </p:sp>
    </p:spTree>
    <p:extLst>
      <p:ext uri="{BB962C8B-B14F-4D97-AF65-F5344CB8AC3E}">
        <p14:creationId xmlns:p14="http://schemas.microsoft.com/office/powerpoint/2010/main" val="28123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251315" cy="61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9431</TotalTime>
  <Words>215</Words>
  <Application>Microsoft Office PowerPoint</Application>
  <PresentationFormat>Widescreen</PresentationFormat>
  <Paragraphs>74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Office Theme</vt:lpstr>
      <vt:lpstr>Implementing REST Services</vt:lpstr>
      <vt:lpstr>Objectives</vt:lpstr>
      <vt:lpstr>Outlines</vt:lpstr>
      <vt:lpstr>Case Study</vt:lpstr>
      <vt:lpstr>Service Provider: Simple Bank</vt:lpstr>
      <vt:lpstr>Request-Response Cycle</vt:lpstr>
      <vt:lpstr>Limitations</vt:lpstr>
      <vt:lpstr>Limitations</vt:lpstr>
      <vt:lpstr>PowerPoint Presentation</vt:lpstr>
      <vt:lpstr>PowerPoint Presentation</vt:lpstr>
      <vt:lpstr>To-dos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Tralala</dc:title>
  <dc:creator>Mario Simaremare</dc:creator>
  <cp:lastModifiedBy>MSS</cp:lastModifiedBy>
  <cp:revision>1550</cp:revision>
  <dcterms:created xsi:type="dcterms:W3CDTF">2020-08-10T12:54:37Z</dcterms:created>
  <dcterms:modified xsi:type="dcterms:W3CDTF">2020-12-03T12:28:59Z</dcterms:modified>
</cp:coreProperties>
</file>