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79" r:id="rId4"/>
    <p:sldId id="282" r:id="rId5"/>
    <p:sldId id="257" r:id="rId6"/>
    <p:sldId id="283" r:id="rId7"/>
    <p:sldId id="293" r:id="rId8"/>
    <p:sldId id="267" r:id="rId9"/>
    <p:sldId id="270" r:id="rId10"/>
    <p:sldId id="292" r:id="rId11"/>
    <p:sldId id="287" r:id="rId12"/>
    <p:sldId id="288" r:id="rId13"/>
    <p:sldId id="289" r:id="rId14"/>
    <p:sldId id="265" r:id="rId15"/>
    <p:sldId id="258" r:id="rId16"/>
    <p:sldId id="291" r:id="rId17"/>
    <p:sldId id="272" r:id="rId18"/>
    <p:sldId id="264" r:id="rId19"/>
    <p:sldId id="281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27242-7A60-4CAF-8941-5C796C15B2C1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8D6F6-B94A-4BAF-8E62-6EDB3C36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8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5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0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1306519"/>
            <a:ext cx="11387667" cy="927927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333" y="2602190"/>
            <a:ext cx="11387667" cy="520240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7" y="3183383"/>
            <a:ext cx="3029930" cy="303371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/>
          <p:cNvSpPr txBox="1"/>
          <p:nvPr userDrawn="1"/>
        </p:nvSpPr>
        <p:spPr>
          <a:xfrm>
            <a:off x="3434244" y="4123690"/>
            <a:ext cx="6306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 dirty="0" smtClean="0">
                <a:solidFill>
                  <a:schemeClr val="bg1"/>
                </a:solidFill>
              </a:rPr>
              <a:t>Mario Simaremare, </a:t>
            </a:r>
            <a:r>
              <a:rPr lang="en-US" sz="3200" b="0" dirty="0" err="1" smtClean="0">
                <a:solidFill>
                  <a:schemeClr val="bg1"/>
                </a:solidFill>
              </a:rPr>
              <a:t>S.Kom</a:t>
            </a:r>
            <a:r>
              <a:rPr lang="en-US" sz="3200" b="0" dirty="0" smtClean="0">
                <a:solidFill>
                  <a:schemeClr val="bg1"/>
                </a:solidFill>
              </a:rPr>
              <a:t>., M.Sc.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995049" y="4655427"/>
            <a:ext cx="576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Program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Studi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Sarjana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Informasi</a:t>
            </a:r>
            <a:endParaRPr lang="en-US" sz="2400" b="0" baseline="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Institut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Teknologi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Del</a:t>
            </a:r>
            <a:endParaRPr lang="en-US" sz="2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13" y="4088159"/>
            <a:ext cx="1395987" cy="15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9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57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1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1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5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8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28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8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7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819276" y="2524265"/>
            <a:ext cx="2857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0" dirty="0" smtClean="0">
                <a:solidFill>
                  <a:schemeClr val="bg1"/>
                </a:solidFill>
              </a:rPr>
              <a:t>Thank</a:t>
            </a:r>
            <a:br>
              <a:rPr lang="en-US" sz="6000" b="0" dirty="0" smtClean="0">
                <a:solidFill>
                  <a:schemeClr val="bg1"/>
                </a:solidFill>
              </a:rPr>
            </a:br>
            <a:r>
              <a:rPr lang="en-US" sz="6000" b="0" dirty="0" smtClean="0">
                <a:solidFill>
                  <a:schemeClr val="bg1"/>
                </a:solidFill>
              </a:rPr>
              <a:t>you</a:t>
            </a:r>
            <a:endParaRPr lang="en-US" sz="6000" b="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66" y="2741515"/>
            <a:ext cx="1395987" cy="150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68" y="908136"/>
            <a:ext cx="5416464" cy="5416464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0500" y="6356350"/>
            <a:ext cx="10033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43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43204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177059"/>
            <a:ext cx="6503882" cy="650388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58127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7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1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81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785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0500" y="6356350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4" r:id="rId4"/>
    <p:sldLayoutId id="2147483665" r:id="rId5"/>
    <p:sldLayoutId id="2147483662" r:id="rId6"/>
    <p:sldLayoutId id="2147483661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Internet and Web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Web Programming and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68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URI and URL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URI is a unique string sequence </a:t>
            </a:r>
            <a:r>
              <a:rPr lang="en-US" dirty="0" smtClean="0"/>
              <a:t>used to </a:t>
            </a:r>
            <a:r>
              <a:rPr lang="en-US" dirty="0" smtClean="0"/>
              <a:t>identify a resource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smtClean="0"/>
              <a:t>the network.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Resource Identifier (URI)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1026" name="Picture 2" descr="URI syntax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7" y="4425949"/>
            <a:ext cx="11828986" cy="110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50900" y="5926997"/>
            <a:ext cx="5053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source: </a:t>
            </a:r>
            <a:r>
              <a:rPr lang="en-US" sz="1200" dirty="0"/>
              <a:t>https://en.wikipedia.org/wiki/Uniform_Resource_Identifier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2735084"/>
            <a:ext cx="9217588" cy="461665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 = scheme:[//authority]path[?query][#fragment]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3381" y="3740339"/>
            <a:ext cx="6452407" cy="461665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authority = [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userinfo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@]host[:port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9572" y="3196749"/>
            <a:ext cx="9054" cy="5229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67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 is basically a subtype of URI.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Resource Locator (URL)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1248" y="2508883"/>
            <a:ext cx="8106835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Q: </a:t>
            </a:r>
            <a:r>
              <a:rPr lang="en-US" sz="2800" b="1" dirty="0">
                <a:solidFill>
                  <a:schemeClr val="bg1"/>
                </a:solidFill>
              </a:rPr>
              <a:t>What </a:t>
            </a:r>
            <a:r>
              <a:rPr lang="en-US" sz="2800" b="1" dirty="0" smtClean="0">
                <a:solidFill>
                  <a:schemeClr val="bg1"/>
                </a:solidFill>
              </a:rPr>
              <a:t>are </a:t>
            </a:r>
            <a:r>
              <a:rPr lang="en-US" sz="2800" b="1" dirty="0">
                <a:solidFill>
                  <a:schemeClr val="bg1"/>
                </a:solidFill>
              </a:rPr>
              <a:t>the difference </a:t>
            </a:r>
            <a:r>
              <a:rPr lang="en-US" sz="2800" b="1" dirty="0" smtClean="0">
                <a:solidFill>
                  <a:schemeClr val="bg1"/>
                </a:solidFill>
              </a:rPr>
              <a:t>between </a:t>
            </a:r>
            <a:r>
              <a:rPr lang="en-US" sz="2800" b="1" dirty="0">
                <a:solidFill>
                  <a:schemeClr val="bg1"/>
                </a:solidFill>
              </a:rPr>
              <a:t>these two</a:t>
            </a:r>
            <a:r>
              <a:rPr lang="en-US" sz="2800" b="1" dirty="0" smtClean="0">
                <a:solidFill>
                  <a:schemeClr val="bg1"/>
                </a:solidFill>
              </a:rPr>
              <a:t>?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773" y="3181536"/>
            <a:ext cx="5368455" cy="294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HTTP/S Protocol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Many protocols are running on top of the application layer:</a:t>
            </a:r>
          </a:p>
          <a:p>
            <a:pPr lvl="1"/>
            <a:r>
              <a:rPr lang="en-US" dirty="0"/>
              <a:t>HTTP (Hypertext Transfer Protocol) / HTTPS </a:t>
            </a:r>
            <a:r>
              <a:rPr lang="en-US" dirty="0" smtClean="0"/>
              <a:t>(secure).</a:t>
            </a:r>
          </a:p>
          <a:p>
            <a:pPr lvl="1"/>
            <a:r>
              <a:rPr lang="en-US" dirty="0" smtClean="0"/>
              <a:t>FTP </a:t>
            </a:r>
            <a:r>
              <a:rPr lang="en-US" dirty="0"/>
              <a:t>(File Transfer Protocol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SMTP </a:t>
            </a:r>
            <a:r>
              <a:rPr lang="en-US" dirty="0"/>
              <a:t>(Simple Mail Transfer Protocol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many </a:t>
            </a:r>
            <a:r>
              <a:rPr lang="en-US" dirty="0" smtClean="0"/>
              <a:t>more …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To avoid conflicts, each has its predefined port number.</a:t>
            </a:r>
          </a:p>
          <a:p>
            <a:pPr lvl="1"/>
            <a:r>
              <a:rPr lang="en-US" dirty="0" smtClean="0"/>
              <a:t>HTTP uses port 80, HTTPS </a:t>
            </a:r>
            <a:r>
              <a:rPr lang="en-US" dirty="0"/>
              <a:t>uses port</a:t>
            </a:r>
            <a:r>
              <a:rPr lang="en-US" dirty="0" smtClean="0"/>
              <a:t> 443, </a:t>
            </a:r>
            <a:br>
              <a:rPr lang="en-US" dirty="0" smtClean="0"/>
            </a:br>
            <a:r>
              <a:rPr lang="en-US" dirty="0" smtClean="0"/>
              <a:t>FTP </a:t>
            </a:r>
            <a:r>
              <a:rPr lang="en-US" dirty="0"/>
              <a:t>uses port</a:t>
            </a:r>
            <a:r>
              <a:rPr lang="en-US" dirty="0" smtClean="0"/>
              <a:t> 21, SMTP uses port 25, etc.</a:t>
            </a:r>
          </a:p>
          <a:p>
            <a:pPr lvl="1"/>
            <a:r>
              <a:rPr lang="en-US" dirty="0" smtClean="0"/>
              <a:t>The default port can be changed if necessary.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 at the Application Layer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453637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0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utilizes </a:t>
            </a:r>
            <a:r>
              <a:rPr lang="en-US" dirty="0" smtClean="0"/>
              <a:t>TCP/IP </a:t>
            </a:r>
            <a:r>
              <a:rPr lang="en-US" dirty="0"/>
              <a:t>to transfer </a:t>
            </a:r>
            <a:r>
              <a:rPr lang="en-US" dirty="0" smtClean="0"/>
              <a:t>data.</a:t>
            </a:r>
            <a:endParaRPr lang="en-US" dirty="0"/>
          </a:p>
          <a:p>
            <a:pPr lvl="1"/>
            <a:r>
              <a:rPr lang="en-US" dirty="0"/>
              <a:t>It </a:t>
            </a:r>
            <a:r>
              <a:rPr lang="en-US" dirty="0" smtClean="0"/>
              <a:t>is capable to handle text and binary data.</a:t>
            </a:r>
          </a:p>
          <a:p>
            <a:pPr lvl="1"/>
            <a:endParaRPr lang="en-US" dirty="0"/>
          </a:p>
          <a:p>
            <a:r>
              <a:rPr lang="en-US" dirty="0"/>
              <a:t>Dynamic connection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Every communication is done in a single</a:t>
            </a:r>
            <a:r>
              <a:rPr lang="en-US" b="1" dirty="0" smtClean="0"/>
              <a:t> request-response cycle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connection is gone once the cycle finish.</a:t>
            </a:r>
          </a:p>
          <a:p>
            <a:pPr lvl="1"/>
            <a:r>
              <a:rPr lang="en-US" dirty="0" smtClean="0"/>
              <a:t>A new communication will use a new connection.</a:t>
            </a:r>
          </a:p>
          <a:p>
            <a:pPr lvl="1"/>
            <a:r>
              <a:rPr lang="en-US" b="1" dirty="0" smtClean="0"/>
              <a:t>Do it and forget</a:t>
            </a:r>
            <a:r>
              <a:rPr lang="en-US" dirty="0" smtClean="0"/>
              <a:t> (no state is handled or stored).</a:t>
            </a:r>
          </a:p>
          <a:p>
            <a:pPr lvl="1"/>
            <a:r>
              <a:rPr lang="en-US" dirty="0" smtClean="0"/>
              <a:t>Platform </a:t>
            </a:r>
            <a:r>
              <a:rPr lang="en-US" dirty="0"/>
              <a:t>agnostic </a:t>
            </a:r>
            <a:r>
              <a:rPr lang="en-US" dirty="0" smtClean="0"/>
              <a:t>(platform independent</a:t>
            </a:r>
            <a:r>
              <a:rPr lang="en-US" dirty="0"/>
              <a:t>).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HTTP/S Protocol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453637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Request-Response Cycle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46" y="2143436"/>
            <a:ext cx="11083508" cy="323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HTTP/S is a dynamic protocol, it </a:t>
            </a:r>
            <a:r>
              <a:rPr lang="en-US" b="1" dirty="0" smtClean="0"/>
              <a:t>does not</a:t>
            </a:r>
            <a:r>
              <a:rPr lang="en-US" dirty="0" smtClean="0"/>
              <a:t> store any state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made at </a:t>
            </a:r>
            <a:r>
              <a:rPr lang="en-US" dirty="0" smtClean="0"/>
              <a:t>the previous communication.</a:t>
            </a:r>
          </a:p>
          <a:p>
            <a:pPr lvl="1"/>
            <a:endParaRPr lang="en-US" dirty="0"/>
          </a:p>
          <a:p>
            <a:r>
              <a:rPr lang="en-US" dirty="0" smtClean="0"/>
              <a:t>This causes any application that runs on top of it</a:t>
            </a:r>
            <a:br>
              <a:rPr lang="en-US" dirty="0" smtClean="0"/>
            </a:br>
            <a:r>
              <a:rPr lang="en-US" dirty="0" smtClean="0"/>
              <a:t>to be </a:t>
            </a:r>
            <a:r>
              <a:rPr lang="en-US" b="1" dirty="0" smtClean="0"/>
              <a:t>stateless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Hence, state must be handled by the participants.</a:t>
            </a:r>
          </a:p>
          <a:p>
            <a:pPr lvl="1"/>
            <a:r>
              <a:rPr lang="en-US" dirty="0" smtClean="0"/>
              <a:t>Either the client or the server, or both of them.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HTTP/S: Statelessness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2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 the difference between: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URI and URL.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Server and Web Application Server.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Client and Browser.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 the role of: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IP address and its relationship to port number.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Domain name and DNS.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 the request-response interaction.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Srinivasan, M. (2012). Web Technology: Theory and Practice. Pearson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RFC3986. Uniform </a:t>
            </a:r>
            <a:r>
              <a:rPr lang="en-US" dirty="0"/>
              <a:t>Resource Identifier (URI): Generic </a:t>
            </a:r>
            <a:r>
              <a:rPr lang="en-US" dirty="0" smtClean="0"/>
              <a:t>Syntax.</a:t>
            </a:r>
            <a:br>
              <a:rPr lang="en-US" dirty="0" smtClean="0"/>
            </a:br>
            <a:r>
              <a:rPr lang="en-US" dirty="0" smtClean="0"/>
              <a:t>https</a:t>
            </a:r>
            <a:r>
              <a:rPr lang="en-US" dirty="0"/>
              <a:t>://tools.ietf.org/html/rfc3986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objective </a:t>
            </a:r>
            <a:r>
              <a:rPr lang="en-US" dirty="0" smtClean="0"/>
              <a:t>of this session </a:t>
            </a:r>
            <a:r>
              <a:rPr lang="en-US" dirty="0" smtClean="0"/>
              <a:t>is </a:t>
            </a:r>
            <a:r>
              <a:rPr lang="en-US" dirty="0" smtClean="0"/>
              <a:t>the following:</a:t>
            </a:r>
          </a:p>
          <a:p>
            <a:pPr lvl="1"/>
            <a:r>
              <a:rPr lang="en-US" dirty="0" smtClean="0"/>
              <a:t>The students are </a:t>
            </a:r>
            <a:r>
              <a:rPr lang="en-US" dirty="0"/>
              <a:t>able to elaborate the basic concepts of </a:t>
            </a:r>
            <a:r>
              <a:rPr lang="en-US" dirty="0" smtClean="0"/>
              <a:t>internet, </a:t>
            </a:r>
            <a:br>
              <a:rPr lang="en-US" dirty="0" smtClean="0"/>
            </a:br>
            <a:r>
              <a:rPr lang="en-US" dirty="0" smtClean="0"/>
              <a:t>how it works under the hood, and web </a:t>
            </a:r>
            <a:r>
              <a:rPr lang="en-US" dirty="0"/>
              <a:t>application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Network &amp; the Internet protocols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IP address &amp; domain name.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HTTP/S Protocol.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all starts with </a:t>
            </a:r>
            <a:br>
              <a:rPr lang="en-US" dirty="0" smtClean="0"/>
            </a:br>
            <a:r>
              <a:rPr lang="en-US" dirty="0" smtClean="0"/>
              <a:t>Computer Network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Today, almost everything is connected via Internet.</a:t>
            </a:r>
          </a:p>
          <a:p>
            <a:pPr lvl="1"/>
            <a:r>
              <a:rPr lang="en-US" dirty="0" smtClean="0"/>
              <a:t>A world-wide scaled computer network.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Network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1248" y="3215896"/>
            <a:ext cx="8392297" cy="954107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Q: Why do we need to connect and be connected</a:t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at the first place?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4349390"/>
            <a:ext cx="6665736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A: Data exchange. And we want it fast.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Network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1248" y="2504696"/>
            <a:ext cx="5743367" cy="954107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Q: What the world would be like </a:t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if Internet was never invented?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3536590"/>
            <a:ext cx="6229782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A: We </a:t>
            </a:r>
            <a:r>
              <a:rPr lang="en-US" sz="2800" b="1" dirty="0" smtClean="0">
                <a:solidFill>
                  <a:schemeClr val="bg1"/>
                </a:solidFill>
              </a:rPr>
              <a:t>won’t </a:t>
            </a:r>
            <a:r>
              <a:rPr lang="en-US" sz="2800" b="1" dirty="0" smtClean="0">
                <a:solidFill>
                  <a:schemeClr val="bg1"/>
                </a:solidFill>
              </a:rPr>
              <a:t>be meeting in this way.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0900" y="4146190"/>
            <a:ext cx="6248249" cy="954107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A: You will send data via flash drive </a:t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with the help of courier services.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4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54424" y="1825625"/>
            <a:ext cx="5999375" cy="4351338"/>
          </a:xfrm>
        </p:spPr>
        <p:txBody>
          <a:bodyPr/>
          <a:lstStyle/>
          <a:p>
            <a:r>
              <a:rPr lang="en-US" dirty="0"/>
              <a:t>Transmission Control Protocol/ Internet Protocol (TCP/IP)</a:t>
            </a:r>
          </a:p>
          <a:p>
            <a:pPr lvl="1"/>
            <a:endParaRPr lang="en-US" dirty="0"/>
          </a:p>
          <a:p>
            <a:r>
              <a:rPr lang="en-US" dirty="0"/>
              <a:t>The protocol enables computers:</a:t>
            </a:r>
          </a:p>
          <a:p>
            <a:pPr lvl="1"/>
            <a:r>
              <a:rPr lang="en-US" dirty="0"/>
              <a:t>to </a:t>
            </a:r>
            <a:r>
              <a:rPr lang="en-US" b="1" dirty="0"/>
              <a:t>connect</a:t>
            </a:r>
            <a:r>
              <a:rPr lang="en-US" dirty="0"/>
              <a:t> and </a:t>
            </a:r>
            <a:r>
              <a:rPr lang="en-US" b="1" dirty="0"/>
              <a:t>exchange data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to identify the corresponding host.</a:t>
            </a:r>
          </a:p>
          <a:p>
            <a:pPr lvl="2"/>
            <a:r>
              <a:rPr lang="en-US" dirty="0"/>
              <a:t>E.g. </a:t>
            </a:r>
            <a:r>
              <a:rPr lang="en-US" dirty="0" smtClean="0"/>
              <a:t>118.97.23.107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2" descr="TCP/IP against the OSI lay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37" y="1825625"/>
            <a:ext cx="4432300" cy="440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09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address is a </a:t>
            </a:r>
            <a:r>
              <a:rPr lang="en-US" b="1" dirty="0" smtClean="0"/>
              <a:t>unique host identity</a:t>
            </a:r>
            <a:r>
              <a:rPr lang="en-US" dirty="0" smtClean="0"/>
              <a:t> in a network.</a:t>
            </a:r>
          </a:p>
          <a:p>
            <a:pPr lvl="1"/>
            <a:r>
              <a:rPr lang="en-US" dirty="0"/>
              <a:t>E.g. </a:t>
            </a:r>
            <a:r>
              <a:rPr lang="en-US" dirty="0" smtClean="0"/>
              <a:t>118.97.23.107 is the identity for IT </a:t>
            </a:r>
            <a:r>
              <a:rPr lang="en-US" dirty="0" smtClean="0"/>
              <a:t>Del.</a:t>
            </a:r>
            <a:endParaRPr lang="en-US" dirty="0" smtClean="0"/>
          </a:p>
          <a:p>
            <a:pPr lvl="1"/>
            <a:r>
              <a:rPr lang="en-US" dirty="0" smtClean="0"/>
              <a:t>Unfortunately, it is hard to remember IP address.</a:t>
            </a:r>
          </a:p>
          <a:p>
            <a:pPr lvl="2"/>
            <a:r>
              <a:rPr lang="en-US" dirty="0" smtClean="0"/>
              <a:t>Prone to error when typing it down.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 domain name is an </a:t>
            </a:r>
            <a:r>
              <a:rPr lang="en-US" b="1" dirty="0" smtClean="0"/>
              <a:t>alias</a:t>
            </a:r>
            <a:r>
              <a:rPr lang="en-US" dirty="0" smtClean="0"/>
              <a:t> for an IP address.</a:t>
            </a:r>
          </a:p>
          <a:p>
            <a:pPr lvl="1"/>
            <a:r>
              <a:rPr lang="en-US" dirty="0" smtClean="0"/>
              <a:t>E.g. del.ac.id, si-playground.com, youtube.com, etc.</a:t>
            </a:r>
          </a:p>
          <a:p>
            <a:pPr lvl="1"/>
            <a:r>
              <a:rPr lang="en-US" dirty="0" smtClean="0"/>
              <a:t>Much easier to memorize.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 and Domain Name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The network protocol is not designed to work with </a:t>
            </a:r>
            <a:br>
              <a:rPr lang="en-US" dirty="0" smtClean="0"/>
            </a:br>
            <a:r>
              <a:rPr lang="en-US" dirty="0" smtClean="0"/>
              <a:t>domain </a:t>
            </a:r>
            <a:r>
              <a:rPr lang="en-US" dirty="0" smtClean="0"/>
              <a:t>names </a:t>
            </a:r>
            <a:r>
              <a:rPr lang="en-US" dirty="0" smtClean="0"/>
              <a:t>to identify hosts.</a:t>
            </a:r>
          </a:p>
          <a:p>
            <a:pPr lvl="1"/>
            <a:r>
              <a:rPr lang="en-US" dirty="0" smtClean="0"/>
              <a:t>On the contrary, humans are bad in memorizing IP </a:t>
            </a:r>
            <a:r>
              <a:rPr lang="en-US" dirty="0" smtClean="0"/>
              <a:t>addresses.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This is where DNS comes and plays its role.</a:t>
            </a:r>
          </a:p>
          <a:p>
            <a:pPr lvl="1"/>
            <a:r>
              <a:rPr lang="en-US" b="1" dirty="0" smtClean="0"/>
              <a:t>Translating</a:t>
            </a:r>
            <a:r>
              <a:rPr lang="en-US" dirty="0" smtClean="0"/>
              <a:t> domain </a:t>
            </a:r>
            <a:r>
              <a:rPr lang="en-US" dirty="0" smtClean="0"/>
              <a:t>names </a:t>
            </a:r>
            <a:r>
              <a:rPr lang="en-US" dirty="0" smtClean="0"/>
              <a:t>to IP </a:t>
            </a:r>
            <a:r>
              <a:rPr lang="en-US" dirty="0" smtClean="0"/>
              <a:t>addresses.</a:t>
            </a:r>
            <a:endParaRPr lang="en-US" dirty="0" smtClean="0"/>
          </a:p>
          <a:p>
            <a:pPr lvl="1"/>
            <a:r>
              <a:rPr lang="en-US" dirty="0" smtClean="0"/>
              <a:t>Humans and the computers are now </a:t>
            </a:r>
            <a:r>
              <a:rPr lang="en-US" b="1" dirty="0" smtClean="0"/>
              <a:t>happy</a:t>
            </a:r>
            <a:r>
              <a:rPr lang="en-US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Name System (DNS)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622</Words>
  <Application>Microsoft Office PowerPoint</Application>
  <PresentationFormat>Widescreen</PresentationFormat>
  <Paragraphs>132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Segoe UI</vt:lpstr>
      <vt:lpstr>Office Theme</vt:lpstr>
      <vt:lpstr>Internet and Web Application</vt:lpstr>
      <vt:lpstr>Objectives</vt:lpstr>
      <vt:lpstr>Outlines</vt:lpstr>
      <vt:lpstr>It all starts with  Computer Network</vt:lpstr>
      <vt:lpstr>Computer Network</vt:lpstr>
      <vt:lpstr>Computer Network</vt:lpstr>
      <vt:lpstr>TCP/IP</vt:lpstr>
      <vt:lpstr>IP Address and Domain Name</vt:lpstr>
      <vt:lpstr>Domain Name System (DNS)</vt:lpstr>
      <vt:lpstr>URI and URL</vt:lpstr>
      <vt:lpstr>Uniform Resource Identifier (URI)</vt:lpstr>
      <vt:lpstr>Uniform Resource Locator (URL)</vt:lpstr>
      <vt:lpstr>HTTP/S Protocol</vt:lpstr>
      <vt:lpstr>Protocols at the Application Layer</vt:lpstr>
      <vt:lpstr>HTTP/S Protocol</vt:lpstr>
      <vt:lpstr>Request-Response Cycle</vt:lpstr>
      <vt:lpstr>HTTP/S: Statelessness</vt:lpstr>
      <vt:lpstr>To-dos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Tralala</dc:title>
  <dc:creator>Mario Simaremare</dc:creator>
  <cp:lastModifiedBy>MSS</cp:lastModifiedBy>
  <cp:revision>287</cp:revision>
  <dcterms:created xsi:type="dcterms:W3CDTF">2020-08-10T12:54:37Z</dcterms:created>
  <dcterms:modified xsi:type="dcterms:W3CDTF">2021-08-23T08:39:12Z</dcterms:modified>
</cp:coreProperties>
</file>