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9" r:id="rId4"/>
    <p:sldId id="282" r:id="rId5"/>
    <p:sldId id="257" r:id="rId6"/>
    <p:sldId id="296" r:id="rId7"/>
    <p:sldId id="298" r:id="rId8"/>
    <p:sldId id="299" r:id="rId9"/>
    <p:sldId id="300" r:id="rId10"/>
    <p:sldId id="308" r:id="rId11"/>
    <p:sldId id="301" r:id="rId12"/>
    <p:sldId id="310" r:id="rId13"/>
    <p:sldId id="302" r:id="rId14"/>
    <p:sldId id="303" r:id="rId15"/>
    <p:sldId id="304" r:id="rId16"/>
    <p:sldId id="305" r:id="rId17"/>
    <p:sldId id="307" r:id="rId18"/>
    <p:sldId id="311" r:id="rId19"/>
    <p:sldId id="306" r:id="rId20"/>
    <p:sldId id="297" r:id="rId21"/>
    <p:sldId id="264" r:id="rId22"/>
    <p:sldId id="281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97BED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and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discuss about the HTTP Response Codes a little bit later.</a:t>
            </a:r>
          </a:p>
          <a:p>
            <a:pPr lvl="1"/>
            <a:r>
              <a:rPr lang="en-US" dirty="0" smtClean="0"/>
              <a:t>For those who are impatient, please see: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://developer.mozilla.org/en-US/docs/Web/HTTP/Status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Codes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1" y="-444500"/>
            <a:ext cx="12245188" cy="784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4470" y="4991100"/>
            <a:ext cx="2005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Response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6981" y="2768600"/>
            <a:ext cx="1732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Request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Hypertext Markup Language (HTML)</a:t>
            </a:r>
          </a:p>
          <a:p>
            <a:pPr lvl="1"/>
            <a:r>
              <a:rPr lang="en-US" dirty="0" smtClean="0"/>
              <a:t>Is a language to structure information.</a:t>
            </a:r>
          </a:p>
          <a:p>
            <a:pPr lvl="1"/>
            <a:r>
              <a:rPr lang="en-US" dirty="0" smtClean="0"/>
              <a:t>It marks up (styles) the look and feel.</a:t>
            </a:r>
          </a:p>
          <a:p>
            <a:pPr lvl="1"/>
            <a:r>
              <a:rPr lang="en-US" dirty="0" smtClean="0"/>
              <a:t>The today’s version is called HTML5.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1248" y="4329450"/>
            <a:ext cx="11509882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The language is very similar to XML (</a:t>
            </a:r>
            <a:r>
              <a:rPr lang="en-US" sz="2800" b="1" dirty="0" err="1" smtClean="0">
                <a:solidFill>
                  <a:schemeClr val="bg1"/>
                </a:solidFill>
              </a:rPr>
              <a:t>eXtensible</a:t>
            </a:r>
            <a:r>
              <a:rPr lang="en-US" sz="2800" b="1" dirty="0" smtClean="0">
                <a:solidFill>
                  <a:schemeClr val="bg1"/>
                </a:solidFill>
              </a:rPr>
              <a:t> Markup Language)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955966"/>
            <a:ext cx="68196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Unlike XML, HTML tags are predefined.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6442"/>
            <a:ext cx="18120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0" y="1825625"/>
            <a:ext cx="661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are structured in elements.</a:t>
            </a:r>
          </a:p>
          <a:p>
            <a:pPr lvl="1"/>
            <a:r>
              <a:rPr lang="en-US" dirty="0" smtClean="0"/>
              <a:t>An element may have one or more </a:t>
            </a:r>
            <a:br>
              <a:rPr lang="en-US" dirty="0" smtClean="0"/>
            </a:br>
            <a:r>
              <a:rPr lang="en-US" dirty="0" smtClean="0"/>
              <a:t>child elements.</a:t>
            </a:r>
          </a:p>
          <a:p>
            <a:pPr lvl="1"/>
            <a:r>
              <a:rPr lang="en-US" dirty="0" smtClean="0"/>
              <a:t>The structure may looks like a tree.</a:t>
            </a:r>
          </a:p>
          <a:p>
            <a:pPr lvl="1"/>
            <a:r>
              <a:rPr lang="en-US" dirty="0" smtClean="0"/>
              <a:t>An element is written in a tag.</a:t>
            </a:r>
          </a:p>
          <a:p>
            <a:pPr lvl="1"/>
            <a:r>
              <a:rPr lang="en-US" dirty="0" smtClean="0"/>
              <a:t>A tag may have one or more attributes.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34148"/>
            <a:ext cx="3787775" cy="318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41248" y="5332750"/>
            <a:ext cx="7959230" cy="43088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&lt;tag 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attribute="</a:t>
            </a: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attributevalue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elementvalue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28631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2851"/>
          <a:stretch/>
        </p:blipFill>
        <p:spPr>
          <a:xfrm>
            <a:off x="1" y="0"/>
            <a:ext cx="12230099" cy="6853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100" y="5803900"/>
            <a:ext cx="5299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 Simple HTML Document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HTML document may refers to one or more </a:t>
            </a:r>
            <a:br>
              <a:rPr lang="en-US" dirty="0" smtClean="0"/>
            </a:br>
            <a:r>
              <a:rPr lang="en-US" dirty="0" smtClean="0"/>
              <a:t>external resources.</a:t>
            </a:r>
          </a:p>
          <a:p>
            <a:pPr lvl="1"/>
            <a:r>
              <a:rPr lang="en-US" dirty="0" smtClean="0"/>
              <a:t>CSS styling, JS, or a set of images.</a:t>
            </a:r>
          </a:p>
          <a:p>
            <a:pPr lvl="1"/>
            <a:endParaRPr lang="en-US" dirty="0"/>
          </a:p>
          <a:p>
            <a:r>
              <a:rPr lang="en-US" dirty="0" smtClean="0"/>
              <a:t>What would happen if the external resources </a:t>
            </a:r>
            <a:br>
              <a:rPr lang="en-US" dirty="0" smtClean="0"/>
            </a:br>
            <a:r>
              <a:rPr lang="en-US" dirty="0" smtClean="0"/>
              <a:t>are unavailable?</a:t>
            </a:r>
          </a:p>
          <a:p>
            <a:pPr lvl="1"/>
            <a:r>
              <a:rPr lang="en-US" dirty="0" smtClean="0"/>
              <a:t>The page will still be loaded, but:</a:t>
            </a:r>
          </a:p>
          <a:p>
            <a:pPr lvl="2"/>
            <a:r>
              <a:rPr lang="en-US" dirty="0" smtClean="0"/>
              <a:t>Doesn’t look pretty.</a:t>
            </a:r>
          </a:p>
          <a:p>
            <a:pPr lvl="2"/>
            <a:r>
              <a:rPr lang="en-US" dirty="0" smtClean="0"/>
              <a:t>Doesn’t have a fancy features.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HTML document is loaded by a browser,</a:t>
            </a:r>
            <a:br>
              <a:rPr lang="en-US" dirty="0" smtClean="0"/>
            </a:br>
            <a:r>
              <a:rPr lang="en-US" dirty="0" smtClean="0"/>
              <a:t>it creates an abstract model that structures the page.</a:t>
            </a:r>
          </a:p>
          <a:p>
            <a:pPr lvl="1"/>
            <a:r>
              <a:rPr lang="en-US" dirty="0" smtClean="0"/>
              <a:t>This abstract model is called as </a:t>
            </a:r>
            <a:r>
              <a:rPr lang="en-US" b="1" dirty="0" smtClean="0"/>
              <a:t>Document Object 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 simply DOM.</a:t>
            </a:r>
          </a:p>
          <a:p>
            <a:pPr lvl="1"/>
            <a:endParaRPr lang="en-US" dirty="0"/>
          </a:p>
          <a:p>
            <a:r>
              <a:rPr lang="en-US" dirty="0" smtClean="0"/>
              <a:t>When there is a dynamic manipulation,</a:t>
            </a:r>
            <a:br>
              <a:rPr lang="en-US" dirty="0" smtClean="0"/>
            </a:br>
            <a:r>
              <a:rPr lang="en-US" dirty="0" smtClean="0"/>
              <a:t>the browser manipulates the DOM.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Object Model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vs 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to </a:t>
            </a:r>
            <a:r>
              <a:rPr lang="en-US" dirty="0" smtClean="0"/>
              <a:t>distinguish </a:t>
            </a:r>
            <a:r>
              <a:rPr lang="en-US" dirty="0"/>
              <a:t>the </a:t>
            </a:r>
            <a:r>
              <a:rPr lang="en-US" dirty="0" smtClean="0"/>
              <a:t>role of HTTP and HTML.</a:t>
            </a:r>
          </a:p>
          <a:p>
            <a:pPr lvl="1"/>
            <a:r>
              <a:rPr lang="en-US" dirty="0"/>
              <a:t>The students are able to </a:t>
            </a:r>
            <a:r>
              <a:rPr lang="en-US" dirty="0" smtClean="0"/>
              <a:t>elaborate the role of HTML.</a:t>
            </a:r>
          </a:p>
          <a:p>
            <a:pPr lvl="1"/>
            <a:r>
              <a:rPr lang="en-US" dirty="0"/>
              <a:t>The students are able to </a:t>
            </a:r>
            <a:r>
              <a:rPr lang="en-US" dirty="0" smtClean="0"/>
              <a:t>structure information using HTML.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is about the data transmission between hosts.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HTML is about structuring and formatting information.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vs. HTML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1248" y="4329450"/>
            <a:ext cx="5347298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HTTP is the mailing ecosystem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955966"/>
            <a:ext cx="4903907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HTML is the mail being sent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6442"/>
            <a:ext cx="18120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role of:</a:t>
            </a:r>
          </a:p>
          <a:p>
            <a:pPr lvl="1"/>
            <a:r>
              <a:rPr lang="en-US" dirty="0" smtClean="0"/>
              <a:t>HTTP and HTML in a web application.</a:t>
            </a:r>
          </a:p>
          <a:p>
            <a:pPr lvl="1"/>
            <a:r>
              <a:rPr lang="en-US" dirty="0" smtClean="0"/>
              <a:t>Element value and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out the feature that:</a:t>
            </a:r>
          </a:p>
          <a:p>
            <a:pPr lvl="1"/>
            <a:r>
              <a:rPr lang="en-US" dirty="0" smtClean="0"/>
              <a:t>The HTTP/2 has but HTTP/1.1 doesn’t.</a:t>
            </a:r>
          </a:p>
          <a:p>
            <a:pPr lvl="1"/>
            <a:r>
              <a:rPr lang="en-US" dirty="0" smtClean="0"/>
              <a:t>The HTML5 has but HTML4 doesn’t.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some basic tags by building a simple page.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RFC7303</a:t>
            </a:r>
            <a:r>
              <a:rPr lang="en-US" dirty="0"/>
              <a:t>. XML Media Types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www.rfc-editor.org/rfc/rfc7303.txt</a:t>
            </a:r>
          </a:p>
          <a:p>
            <a:pPr marL="0" indent="0">
              <a:buNone/>
            </a:pPr>
            <a:r>
              <a:rPr lang="en-US" dirty="0" smtClean="0"/>
              <a:t>HTML </a:t>
            </a:r>
            <a:r>
              <a:rPr lang="en-US" dirty="0"/>
              <a:t>Standard https://html.spec.whatwg.org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/>
              <a:t>HTML5 Differences from </a:t>
            </a:r>
            <a:r>
              <a:rPr lang="en-US" dirty="0" smtClean="0"/>
              <a:t>HTML4.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://www.w3.org/TR/html5-diff/</a:t>
            </a:r>
          </a:p>
          <a:p>
            <a:pPr marL="0" indent="0">
              <a:buNone/>
            </a:pPr>
            <a:r>
              <a:rPr lang="en-US" dirty="0" smtClean="0"/>
              <a:t>Mozilla. HTML Element Reference. 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://developer.mozilla.org/en-US/docs/Web/HTML/Element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A Little Deeper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Hypertext Transfer Protocol (HTTP).</a:t>
            </a:r>
          </a:p>
          <a:p>
            <a:pPr lvl="1"/>
            <a:r>
              <a:rPr lang="en-US" dirty="0" smtClean="0"/>
              <a:t>It runs on top of TCP/IP’s Application Layer.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HTTP/2 compared to HTTP/1.1:</a:t>
            </a:r>
          </a:p>
          <a:p>
            <a:pPr lvl="1"/>
            <a:r>
              <a:rPr lang="en-US" dirty="0" smtClean="0"/>
              <a:t>It has compression and reuse connection features.</a:t>
            </a:r>
          </a:p>
          <a:p>
            <a:pPr lvl="1"/>
            <a:r>
              <a:rPr lang="en-US" dirty="0" smtClean="0"/>
              <a:t>HTTP/1.1 is the default protocol.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955966"/>
            <a:ext cx="9419310" cy="95410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Hypertext: meaningful text, it may have links to create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a chain of information.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828800"/>
            <a:ext cx="24830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is responsible to handle </a:t>
            </a:r>
            <a:r>
              <a:rPr lang="en-US" b="1" dirty="0" smtClean="0"/>
              <a:t>data exchange</a:t>
            </a:r>
            <a:r>
              <a:rPr lang="en-US" dirty="0" smtClean="0"/>
              <a:t> in the </a:t>
            </a:r>
            <a:br>
              <a:rPr lang="en-US" dirty="0" smtClean="0"/>
            </a:br>
            <a:r>
              <a:rPr lang="en-US" dirty="0" smtClean="0"/>
              <a:t>form of hypertext.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HTTPS </a:t>
            </a:r>
            <a:r>
              <a:rPr lang="en-US" dirty="0"/>
              <a:t>is the </a:t>
            </a:r>
            <a:r>
              <a:rPr lang="en-US" b="1" dirty="0"/>
              <a:t>secure</a:t>
            </a:r>
            <a:r>
              <a:rPr lang="en-US" dirty="0"/>
              <a:t> version of HTTP.</a:t>
            </a:r>
          </a:p>
          <a:p>
            <a:pPr lvl="1"/>
            <a:r>
              <a:rPr lang="en-US" dirty="0"/>
              <a:t>It encrypts the transmitted </a:t>
            </a:r>
            <a:r>
              <a:rPr lang="en-US" dirty="0" smtClean="0"/>
              <a:t>data with RSA.</a:t>
            </a:r>
            <a:endParaRPr lang="en-US" dirty="0"/>
          </a:p>
          <a:p>
            <a:pPr lvl="1"/>
            <a:r>
              <a:rPr lang="en-US" dirty="0"/>
              <a:t>HTTP uses port number 80, whereas HTTPS uses 443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489366"/>
            <a:ext cx="10856370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Use the combination of HTTPS and HTTP/2 every time possible.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828800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5" y="4481842"/>
            <a:ext cx="10297570" cy="8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: to retrieve a resource.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: to store a new </a:t>
            </a:r>
            <a:r>
              <a:rPr lang="en-US" dirty="0"/>
              <a:t>resource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PUT</a:t>
            </a:r>
            <a:r>
              <a:rPr lang="en-US" dirty="0" smtClean="0"/>
              <a:t>: to replace an existing </a:t>
            </a:r>
            <a:r>
              <a:rPr lang="en-US" dirty="0"/>
              <a:t>resource</a:t>
            </a:r>
            <a:r>
              <a:rPr lang="en-US" dirty="0" smtClean="0"/>
              <a:t>(partially or wholly).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PATCH</a:t>
            </a:r>
            <a:r>
              <a:rPr lang="en-US" dirty="0" smtClean="0"/>
              <a:t>: to modify an existing </a:t>
            </a:r>
            <a:r>
              <a:rPr lang="en-US" dirty="0"/>
              <a:t>resource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DELETE</a:t>
            </a:r>
            <a:r>
              <a:rPr lang="en-US" dirty="0" smtClean="0"/>
              <a:t>: to remove an existing </a:t>
            </a:r>
            <a:r>
              <a:rPr lang="en-US" dirty="0"/>
              <a:t>resource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HEAD</a:t>
            </a:r>
            <a:r>
              <a:rPr lang="en-US" dirty="0" smtClean="0"/>
              <a:t>: to retrieve the head-only response.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OPTIONS</a:t>
            </a:r>
            <a:r>
              <a:rPr lang="en-US" dirty="0" smtClean="0"/>
              <a:t>: to get the available methods for a specific </a:t>
            </a:r>
            <a:r>
              <a:rPr lang="en-US" dirty="0"/>
              <a:t>resource</a:t>
            </a:r>
            <a:r>
              <a:rPr lang="en-US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490111"/>
            <a:ext cx="10468315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In general context,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 smtClean="0">
                <a:solidFill>
                  <a:schemeClr val="bg1"/>
                </a:solidFill>
              </a:rPr>
              <a:t> and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800" b="1" dirty="0" smtClean="0">
                <a:solidFill>
                  <a:schemeClr val="bg1"/>
                </a:solidFill>
              </a:rPr>
              <a:t> are the most used methods.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8288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Cycle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46" y="2143436"/>
            <a:ext cx="11083508" cy="3231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2293" y="4802063"/>
            <a:ext cx="1880964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Request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77" y="3424418"/>
            <a:ext cx="2050882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8166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Request and HTTP Response are ‘</a:t>
            </a:r>
            <a:r>
              <a:rPr lang="en-US" i="1" dirty="0" smtClean="0"/>
              <a:t>mails</a:t>
            </a:r>
            <a:r>
              <a:rPr lang="en-US" dirty="0" smtClean="0"/>
              <a:t>’, they have:</a:t>
            </a:r>
          </a:p>
          <a:p>
            <a:pPr lvl="1"/>
            <a:r>
              <a:rPr lang="en-US" dirty="0" smtClean="0"/>
              <a:t>The metadata contains information about both </a:t>
            </a:r>
            <a:br>
              <a:rPr lang="en-US" dirty="0" smtClean="0"/>
            </a:br>
            <a:r>
              <a:rPr lang="en-US" dirty="0" smtClean="0"/>
              <a:t>the sender and the targeted recipient (</a:t>
            </a:r>
            <a:r>
              <a:rPr lang="en-US" b="1" dirty="0" smtClean="0"/>
              <a:t>header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 payload to store the actual data being transmitted (</a:t>
            </a:r>
            <a:r>
              <a:rPr lang="en-US" b="1" dirty="0" smtClean="0"/>
              <a:t>body</a:t>
            </a:r>
            <a:r>
              <a:rPr lang="en-US" dirty="0" smtClean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and Response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4143166"/>
            <a:ext cx="7409401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body can be empty sometimes. When?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900" y="4778166"/>
            <a:ext cx="10163423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Is it possible to send an HTTP Request without any header?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610</Words>
  <Application>Microsoft Office PowerPoint</Application>
  <PresentationFormat>Widescreen</PresentationFormat>
  <Paragraphs>147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Office Theme</vt:lpstr>
      <vt:lpstr>HTTP and HTML</vt:lpstr>
      <vt:lpstr>Objectives</vt:lpstr>
      <vt:lpstr>Outlines</vt:lpstr>
      <vt:lpstr>HTTP: A Little Deeper</vt:lpstr>
      <vt:lpstr>HTTP</vt:lpstr>
      <vt:lpstr>HTTP</vt:lpstr>
      <vt:lpstr>HTTP Methods</vt:lpstr>
      <vt:lpstr>Request-Response Cycle</vt:lpstr>
      <vt:lpstr>HTTP Request and Response</vt:lpstr>
      <vt:lpstr>HTTP Response Codes</vt:lpstr>
      <vt:lpstr>PowerPoint Presentation</vt:lpstr>
      <vt:lpstr>PowerPoint Presentation</vt:lpstr>
      <vt:lpstr>HTML</vt:lpstr>
      <vt:lpstr>HTML</vt:lpstr>
      <vt:lpstr>HTML Element</vt:lpstr>
      <vt:lpstr>PowerPoint Presentation</vt:lpstr>
      <vt:lpstr>External Resources</vt:lpstr>
      <vt:lpstr>HTML Document Object Model</vt:lpstr>
      <vt:lpstr>HTTP vs HTML</vt:lpstr>
      <vt:lpstr>HTTP vs. HTML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402</cp:revision>
  <dcterms:created xsi:type="dcterms:W3CDTF">2020-08-10T12:54:37Z</dcterms:created>
  <dcterms:modified xsi:type="dcterms:W3CDTF">2021-08-31T06:57:53Z</dcterms:modified>
</cp:coreProperties>
</file>