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79" r:id="rId4"/>
    <p:sldId id="282" r:id="rId5"/>
    <p:sldId id="330" r:id="rId6"/>
    <p:sldId id="332" r:id="rId7"/>
    <p:sldId id="334" r:id="rId8"/>
    <p:sldId id="329" r:id="rId9"/>
    <p:sldId id="339" r:id="rId10"/>
    <p:sldId id="350" r:id="rId11"/>
    <p:sldId id="351" r:id="rId12"/>
    <p:sldId id="335" r:id="rId13"/>
    <p:sldId id="340" r:id="rId14"/>
    <p:sldId id="341" r:id="rId15"/>
    <p:sldId id="337" r:id="rId16"/>
    <p:sldId id="312" r:id="rId17"/>
    <p:sldId id="313" r:id="rId18"/>
    <p:sldId id="343" r:id="rId19"/>
    <p:sldId id="344" r:id="rId20"/>
    <p:sldId id="345" r:id="rId21"/>
    <p:sldId id="342" r:id="rId22"/>
    <p:sldId id="346" r:id="rId23"/>
    <p:sldId id="347" r:id="rId24"/>
    <p:sldId id="348" r:id="rId25"/>
    <p:sldId id="349" r:id="rId26"/>
    <p:sldId id="264" r:id="rId27"/>
    <p:sldId id="281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75" d="100"/>
          <a:sy n="75" d="100"/>
        </p:scale>
        <p:origin x="136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"/>
            <a:ext cx="10350500" cy="688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selector will be applied to any element with matched </a:t>
            </a:r>
            <a:r>
              <a:rPr lang="en-US" dirty="0" smtClean="0">
                <a:latin typeface="Consolas" panose="020B0609020204030204" pitchFamily="49" charset="0"/>
              </a:rPr>
              <a:t>class</a:t>
            </a:r>
            <a:r>
              <a:rPr lang="en-US" dirty="0" smtClean="0"/>
              <a:t> attribute value.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the example:</a:t>
            </a:r>
          </a:p>
          <a:p>
            <a:pPr lvl="1"/>
            <a:r>
              <a:rPr lang="en-US" dirty="0" smtClean="0"/>
              <a:t>The style will be applied to elements with class value </a:t>
            </a:r>
            <a:r>
              <a:rPr lang="en-US" dirty="0" smtClean="0">
                <a:latin typeface="Consolas" panose="020B0609020204030204" pitchFamily="49" charset="0"/>
              </a:rPr>
              <a:t>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style will target </a:t>
            </a:r>
            <a:r>
              <a:rPr lang="en-US" dirty="0" smtClean="0">
                <a:latin typeface="Consolas" panose="020B0609020204030204" pitchFamily="49" charset="0"/>
              </a:rPr>
              <a:t>background-color</a:t>
            </a:r>
            <a:r>
              <a:rPr lang="en-US" dirty="0" smtClean="0"/>
              <a:t> attributes.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 Selector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3638" y="4411992"/>
            <a:ext cx="3993401" cy="1015663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background-color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tomato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929" y="4401435"/>
            <a:ext cx="5630067" cy="1477328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&lt;q class="red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is better to keep your mouth closed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people think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you are a fool than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to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open it and remove all doubt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q&gt;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2154" y="5905812"/>
            <a:ext cx="9367693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Source</a:t>
            </a:r>
            <a:r>
              <a:rPr lang="en-US" sz="1600" i="1" dirty="0">
                <a:solidFill>
                  <a:schemeClr val="bg1"/>
                </a:solidFill>
              </a:rPr>
              <a:t>: Dean, J. (2018). Web Programming with HTML5, CSS, and JavaScript. Jones &amp; Bartlett Learning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0"/>
            <a:ext cx="6759574" cy="51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selector will be applied to any element with matched </a:t>
            </a:r>
            <a:r>
              <a:rPr lang="en-US" dirty="0" smtClean="0">
                <a:latin typeface="Consolas" panose="020B0609020204030204" pitchFamily="49" charset="0"/>
              </a:rPr>
              <a:t>class</a:t>
            </a:r>
            <a:r>
              <a:rPr lang="en-US" dirty="0" smtClean="0"/>
              <a:t> attribute value.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 the example:</a:t>
            </a:r>
          </a:p>
          <a:p>
            <a:pPr lvl="1"/>
            <a:r>
              <a:rPr lang="en-US" dirty="0" smtClean="0"/>
              <a:t>The style will be applied to elements with class value </a:t>
            </a:r>
            <a:r>
              <a:rPr lang="en-US" dirty="0" smtClean="0">
                <a:latin typeface="Consolas" panose="020B0609020204030204" pitchFamily="49" charset="0"/>
              </a:rPr>
              <a:t>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style will target </a:t>
            </a:r>
            <a:r>
              <a:rPr lang="en-US" dirty="0" smtClean="0">
                <a:latin typeface="Consolas" panose="020B0609020204030204" pitchFamily="49" charset="0"/>
              </a:rPr>
              <a:t>background-color</a:t>
            </a:r>
            <a:r>
              <a:rPr lang="en-US" dirty="0" smtClean="0"/>
              <a:t> attributes.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ID Selector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5117" y="4457257"/>
            <a:ext cx="2582758" cy="1015663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#lizards-lounge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color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green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832" y="4464808"/>
            <a:ext cx="6250429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&lt;h3 id="lizards-lounge"&gt;Lizards Lounge&lt;/h3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2154" y="5905812"/>
            <a:ext cx="9367693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Source</a:t>
            </a:r>
            <a:r>
              <a:rPr lang="en-US" sz="1600" i="1" dirty="0">
                <a:solidFill>
                  <a:schemeClr val="bg1"/>
                </a:solidFill>
              </a:rPr>
              <a:t>: Dean, J. (2018). Web Programming with HTML5, CSS, and JavaScript. Jones &amp; Bartlett Learning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can be defined right at the element.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latin typeface="Consolas" panose="020B0609020204030204" pitchFamily="49" charset="0"/>
              </a:rPr>
              <a:t>style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This styling </a:t>
            </a:r>
            <a:r>
              <a:rPr lang="en-US" dirty="0" smtClean="0"/>
              <a:t>is the highest priority.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Styling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2732" y="3801239"/>
            <a:ext cx="8789586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tag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style=“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attribute1:value1; attribute2:value2;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"&gt;...&lt;/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tag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</a:t>
            </a:r>
            <a:r>
              <a:rPr lang="en-US" dirty="0" smtClean="0"/>
              <a:t>are specified outside the targeted elements.</a:t>
            </a:r>
            <a:endParaRPr lang="en-US" dirty="0" smtClean="0"/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latin typeface="Consolas" panose="020B0609020204030204" pitchFamily="49" charset="0"/>
              </a:rPr>
              <a:t>style</a:t>
            </a:r>
            <a:r>
              <a:rPr lang="en-US" dirty="0" smtClean="0"/>
              <a:t> container.</a:t>
            </a:r>
          </a:p>
          <a:p>
            <a:pPr lvl="1"/>
            <a:r>
              <a:rPr lang="en-US" dirty="0" smtClean="0"/>
              <a:t>The styles reside inside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Styling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2732" y="3801239"/>
            <a:ext cx="7661072" cy="132343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selector(s)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</a:rPr>
              <a:t>attribute1:value1; attribute2:value2;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...   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</a:rPr>
              <a:t>attribute1:value1; attribute2:value2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6990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 </a:t>
            </a:r>
            <a:r>
              <a:rPr lang="en-US" dirty="0" smtClean="0"/>
              <a:t>are specified independent from any page.</a:t>
            </a:r>
            <a:endParaRPr lang="en-US" dirty="0" smtClean="0"/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latin typeface="Consolas" panose="020B0609020204030204" pitchFamily="49" charset="0"/>
              </a:rPr>
              <a:t>style</a:t>
            </a:r>
            <a:r>
              <a:rPr lang="en-US" dirty="0" smtClean="0"/>
              <a:t> container.</a:t>
            </a:r>
          </a:p>
          <a:p>
            <a:pPr lvl="1"/>
            <a:r>
              <a:rPr lang="en-US" dirty="0" smtClean="0"/>
              <a:t>To apply the styles a linking needs to be made.</a:t>
            </a:r>
          </a:p>
          <a:p>
            <a:pPr lvl="1"/>
            <a:r>
              <a:rPr lang="en-US" dirty="0" smtClean="0"/>
              <a:t>The URL could be relative or absolute.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Styling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2732" y="3801239"/>
            <a:ext cx="9071714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external-</a:t>
            </a:r>
            <a:r>
              <a:rPr lang="en-US" sz="2000" i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0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-URL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type="text/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164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</a:t>
            </a:r>
            <a:r>
              <a:rPr lang="en-US" dirty="0" smtClean="0"/>
              <a:t>the role of CSS.</a:t>
            </a:r>
          </a:p>
          <a:p>
            <a:pPr lvl="1"/>
            <a:r>
              <a:rPr lang="en-US" dirty="0" smtClean="0"/>
              <a:t>The students are able to distinguish the difference</a:t>
            </a:r>
            <a:br>
              <a:rPr lang="en-US" dirty="0" smtClean="0"/>
            </a:br>
            <a:r>
              <a:rPr lang="en-US" dirty="0" smtClean="0"/>
              <a:t>of CSS selector.</a:t>
            </a:r>
          </a:p>
          <a:p>
            <a:pPr lvl="1"/>
            <a:r>
              <a:rPr lang="en-US" dirty="0"/>
              <a:t>The students are able to </a:t>
            </a:r>
            <a:r>
              <a:rPr lang="en-US" dirty="0" smtClean="0"/>
              <a:t>style web pages by using CSS.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62065"/>
            <a:ext cx="7357535" cy="2136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186" y="2678315"/>
            <a:ext cx="5583981" cy="2147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12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frameworks enable developer to:</a:t>
            </a:r>
          </a:p>
          <a:p>
            <a:pPr lvl="1"/>
            <a:r>
              <a:rPr lang="en-US" dirty="0" smtClean="0"/>
              <a:t>Use it immediately.</a:t>
            </a:r>
          </a:p>
          <a:p>
            <a:pPr lvl="1"/>
            <a:r>
              <a:rPr lang="en-US" dirty="0" smtClean="0"/>
              <a:t>Have some standards.</a:t>
            </a:r>
          </a:p>
          <a:p>
            <a:pPr lvl="1"/>
            <a:endParaRPr lang="en-US" dirty="0"/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Increase project dependency.</a:t>
            </a:r>
          </a:p>
          <a:p>
            <a:pPr lvl="1"/>
            <a:r>
              <a:rPr lang="en-US" dirty="0" smtClean="0"/>
              <a:t>Might be too much for small projects.</a:t>
            </a:r>
          </a:p>
          <a:p>
            <a:pPr lvl="1"/>
            <a:endParaRPr lang="en-US" dirty="0"/>
          </a:p>
          <a:p>
            <a:r>
              <a:rPr lang="en-US" dirty="0" smtClean="0"/>
              <a:t>Very common CSS frameworks:</a:t>
            </a:r>
          </a:p>
          <a:p>
            <a:pPr lvl="1"/>
            <a:r>
              <a:rPr lang="en-US" dirty="0" smtClean="0"/>
              <a:t>Bootstrap, </a:t>
            </a:r>
            <a:r>
              <a:rPr lang="en-US" dirty="0" err="1" smtClean="0"/>
              <a:t>Bulma</a:t>
            </a:r>
            <a:r>
              <a:rPr lang="en-US" dirty="0" smtClean="0"/>
              <a:t>, and </a:t>
            </a:r>
            <a:r>
              <a:rPr lang="en-US" dirty="0" err="1" smtClean="0"/>
              <a:t>Zurb</a:t>
            </a:r>
            <a:r>
              <a:rPr lang="en-US" dirty="0" smtClean="0"/>
              <a:t> Foundation.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Frameworks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974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differences between:</a:t>
            </a:r>
          </a:p>
          <a:p>
            <a:pPr lvl="1"/>
            <a:r>
              <a:rPr lang="en-US" dirty="0" smtClean="0"/>
              <a:t>Element’s </a:t>
            </a:r>
            <a:r>
              <a:rPr lang="en-US" dirty="0" smtClean="0">
                <a:latin typeface="Consolas" panose="020B0609020204030204" pitchFamily="49" charset="0"/>
              </a:rPr>
              <a:t>class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id</a:t>
            </a:r>
            <a:r>
              <a:rPr lang="en-US" dirty="0" smtClean="0"/>
              <a:t> attribute?</a:t>
            </a:r>
          </a:p>
          <a:p>
            <a:pPr lvl="1"/>
            <a:r>
              <a:rPr lang="en-US" dirty="0" smtClean="0"/>
              <a:t>Absolute and relative URL.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benefit of using:</a:t>
            </a:r>
          </a:p>
          <a:p>
            <a:pPr lvl="1"/>
            <a:r>
              <a:rPr lang="en-US" dirty="0" smtClean="0"/>
              <a:t>Embedded styling compared to inline styling?</a:t>
            </a:r>
          </a:p>
          <a:p>
            <a:pPr lvl="1"/>
            <a:r>
              <a:rPr lang="en-US" dirty="0" smtClean="0"/>
              <a:t>External styling compared to embedded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if you create two exact styling?</a:t>
            </a:r>
          </a:p>
          <a:p>
            <a:pPr lvl="1"/>
            <a:r>
              <a:rPr lang="en-US" dirty="0" smtClean="0"/>
              <a:t>What should we expect to happen?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if </a:t>
            </a:r>
            <a:r>
              <a:rPr lang="en-US" dirty="0" smtClean="0"/>
              <a:t>the external styling is missing?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Dean</a:t>
            </a:r>
            <a:r>
              <a:rPr lang="en-US" dirty="0"/>
              <a:t>, J. (2018). Web Programming with HTML5, CSS, and JavaScript. Jones &amp; Bartlett </a:t>
            </a:r>
            <a:r>
              <a:rPr lang="en-US" dirty="0" smtClean="0"/>
              <a:t>Learning.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Mozilla. HTML Element Reference.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://developer.mozilla.org/en-US/docs/Web/HTML/Element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 and CSS Selectors.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Styling Methods.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 Framework.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and CSS Selectors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is a way to style HTML page.</a:t>
            </a:r>
          </a:p>
          <a:p>
            <a:pPr lvl="1"/>
            <a:r>
              <a:rPr lang="en-US" dirty="0" smtClean="0"/>
              <a:t>The browser is responsible to read and apply the rules.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style is written in rules.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style can be applied to one or more type selectors.</a:t>
            </a:r>
          </a:p>
          <a:p>
            <a:pPr lvl="1"/>
            <a:r>
              <a:rPr lang="en-US" dirty="0"/>
              <a:t>A type selector might be use multiple styles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 (CSS)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selector is a patterns used to select element(s) </a:t>
            </a:r>
            <a:br>
              <a:rPr lang="en-US" dirty="0" smtClean="0"/>
            </a:br>
            <a:r>
              <a:rPr lang="en-US" dirty="0" smtClean="0"/>
              <a:t>to which the style is going to be applied.</a:t>
            </a:r>
          </a:p>
          <a:p>
            <a:pPr lvl="1"/>
            <a:endParaRPr lang="en-US" dirty="0"/>
          </a:p>
          <a:p>
            <a:r>
              <a:rPr lang="en-US" dirty="0" smtClean="0"/>
              <a:t>Selector could be in the form of:</a:t>
            </a:r>
          </a:p>
          <a:p>
            <a:pPr lvl="1"/>
            <a:r>
              <a:rPr lang="en-US" dirty="0" smtClean="0"/>
              <a:t>Type selector: based on the element tag name.</a:t>
            </a:r>
          </a:p>
          <a:p>
            <a:pPr lvl="1"/>
            <a:r>
              <a:rPr lang="en-US" dirty="0" smtClean="0"/>
              <a:t>ID selector: based on the element’s </a:t>
            </a:r>
            <a:r>
              <a:rPr lang="en-US" dirty="0" smtClean="0">
                <a:latin typeface="Consolas" panose="020B0609020204030204" pitchFamily="49" charset="0"/>
              </a:rPr>
              <a:t>id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Class selector: based on the element’s </a:t>
            </a:r>
            <a:r>
              <a:rPr lang="en-US" dirty="0" smtClean="0">
                <a:latin typeface="Consolas" panose="020B0609020204030204" pitchFamily="49" charset="0"/>
              </a:rPr>
              <a:t>class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2154" y="5806228"/>
            <a:ext cx="7412222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Please visit: https://www.w3schools.com/cssref/css_selectors.asp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12154" y="5905812"/>
            <a:ext cx="9367693" cy="338554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Source</a:t>
            </a:r>
            <a:r>
              <a:rPr lang="en-US" sz="1600" i="1" dirty="0">
                <a:solidFill>
                  <a:schemeClr val="bg1"/>
                </a:solidFill>
              </a:rPr>
              <a:t>: Dean, J. (2018). Web Programming with HTML5, CSS, and JavaScript. Jones &amp; Bartlett Learning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learning.oreilly.com/library/view/web-programming-with/9781284091809/images/9781284093698_CH03_UN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090738"/>
            <a:ext cx="79724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element type selector is used for matching element tag.</a:t>
            </a:r>
          </a:p>
          <a:p>
            <a:pPr lvl="1"/>
            <a:r>
              <a:rPr lang="en-US" dirty="0" smtClean="0"/>
              <a:t>The style will be applied to any matched elements.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On the example:</a:t>
            </a:r>
          </a:p>
          <a:p>
            <a:pPr lvl="1"/>
            <a:r>
              <a:rPr lang="en-US" dirty="0" smtClean="0"/>
              <a:t>The style will be applied to </a:t>
            </a:r>
            <a:r>
              <a:rPr lang="en-US" dirty="0" smtClean="0">
                <a:latin typeface="Consolas" panose="020B0609020204030204" pitchFamily="49" charset="0"/>
              </a:rPr>
              <a:t>h2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dirty="0" smtClean="0"/>
              <a:t> tags on the page.</a:t>
            </a:r>
          </a:p>
          <a:p>
            <a:pPr lvl="1"/>
            <a:r>
              <a:rPr lang="en-US" dirty="0" smtClean="0"/>
              <a:t>The style will target both </a:t>
            </a:r>
            <a:r>
              <a:rPr lang="en-US" dirty="0" smtClean="0">
                <a:latin typeface="Consolas" panose="020B0609020204030204" pitchFamily="49" charset="0"/>
              </a:rPr>
              <a:t>font-style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color</a:t>
            </a:r>
            <a:r>
              <a:rPr lang="en-US" dirty="0" smtClean="0"/>
              <a:t> attributes.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Type Selector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5117" y="4457257"/>
            <a:ext cx="3147015" cy="132343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h2, p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font-style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 italic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blue;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21" y="-1"/>
            <a:ext cx="6663579" cy="44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806</Words>
  <Application>Microsoft Office PowerPoint</Application>
  <PresentationFormat>Widescreen</PresentationFormat>
  <Paragraphs>168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Office Theme</vt:lpstr>
      <vt:lpstr>HTML and CSS</vt:lpstr>
      <vt:lpstr>Objectives</vt:lpstr>
      <vt:lpstr>Outlines</vt:lpstr>
      <vt:lpstr>CSS and CSS Selectors</vt:lpstr>
      <vt:lpstr>Cascading Style Sheet (CSS)</vt:lpstr>
      <vt:lpstr>CSS Selectors</vt:lpstr>
      <vt:lpstr>CSS Rule</vt:lpstr>
      <vt:lpstr>CSS Type Selector</vt:lpstr>
      <vt:lpstr>PowerPoint Presentation</vt:lpstr>
      <vt:lpstr>PowerPoint Presentation</vt:lpstr>
      <vt:lpstr>PowerPoint Presentation</vt:lpstr>
      <vt:lpstr>CSS Class Selector</vt:lpstr>
      <vt:lpstr>PowerPoint Presentation</vt:lpstr>
      <vt:lpstr>PowerPoint Presentation</vt:lpstr>
      <vt:lpstr>CSS ID Selector</vt:lpstr>
      <vt:lpstr>Styling Method</vt:lpstr>
      <vt:lpstr>Inline Styling Method</vt:lpstr>
      <vt:lpstr>Embedded Styling Method</vt:lpstr>
      <vt:lpstr>External Styling Method</vt:lpstr>
      <vt:lpstr>PowerPoint Presentation</vt:lpstr>
      <vt:lpstr>PowerPoint Presentation</vt:lpstr>
      <vt:lpstr>CSS Frameworks</vt:lpstr>
      <vt:lpstr>CSS Frameworks</vt:lpstr>
      <vt:lpstr>PowerPoint Presentation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Mario Simaremare</cp:lastModifiedBy>
  <cp:revision>610</cp:revision>
  <dcterms:created xsi:type="dcterms:W3CDTF">2020-08-10T12:54:37Z</dcterms:created>
  <dcterms:modified xsi:type="dcterms:W3CDTF">2020-09-22T14:04:09Z</dcterms:modified>
</cp:coreProperties>
</file>