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279" r:id="rId4"/>
    <p:sldId id="282" r:id="rId5"/>
    <p:sldId id="330" r:id="rId6"/>
    <p:sldId id="352" r:id="rId7"/>
    <p:sldId id="353" r:id="rId8"/>
    <p:sldId id="332" r:id="rId9"/>
    <p:sldId id="363" r:id="rId10"/>
    <p:sldId id="368" r:id="rId11"/>
    <p:sldId id="329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4" r:id="rId22"/>
    <p:sldId id="367" r:id="rId23"/>
    <p:sldId id="365" r:id="rId24"/>
    <p:sldId id="366" r:id="rId25"/>
    <p:sldId id="369" r:id="rId26"/>
    <p:sldId id="264" r:id="rId27"/>
    <p:sldId id="281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97BED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Server-side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codes are embeddable.</a:t>
            </a:r>
          </a:p>
          <a:p>
            <a:pPr lvl="1"/>
            <a:r>
              <a:rPr lang="en-US" dirty="0" smtClean="0"/>
              <a:t>It can be inserted any where.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PHP codes are written inside the PHP tag.</a:t>
            </a:r>
          </a:p>
          <a:p>
            <a:pPr lvl="1"/>
            <a:r>
              <a:rPr lang="en-US" dirty="0" smtClean="0"/>
              <a:t>The parser would search for the tag and </a:t>
            </a:r>
            <a:br>
              <a:rPr lang="en-US" dirty="0" smtClean="0"/>
            </a:br>
            <a:r>
              <a:rPr lang="en-US" dirty="0" smtClean="0"/>
              <a:t>execute the codes inside the tag.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PHP, A Scripting Language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29303" y="3228475"/>
            <a:ext cx="3243549" cy="12003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php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// codes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?&gt;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r>
              <a:rPr lang="en-US" dirty="0"/>
              <a:t>, operators, data type.</a:t>
            </a:r>
          </a:p>
          <a:p>
            <a:r>
              <a:rPr lang="en-US" dirty="0"/>
              <a:t>Control </a:t>
            </a:r>
            <a:r>
              <a:rPr lang="en-US" dirty="0" smtClean="0"/>
              <a:t>structure (branching &amp; iteration).</a:t>
            </a:r>
            <a:endParaRPr lang="en-US" dirty="0"/>
          </a:p>
          <a:p>
            <a:r>
              <a:rPr lang="en-US" dirty="0" smtClean="0"/>
              <a:t>Function, magic </a:t>
            </a:r>
            <a:r>
              <a:rPr lang="en-US" dirty="0"/>
              <a:t>methods, </a:t>
            </a:r>
            <a:r>
              <a:rPr lang="en-US" dirty="0" err="1"/>
              <a:t>namespacing</a:t>
            </a:r>
            <a:r>
              <a:rPr lang="en-US" dirty="0"/>
              <a:t>, etc.</a:t>
            </a:r>
          </a:p>
          <a:p>
            <a:r>
              <a:rPr lang="en-US" dirty="0"/>
              <a:t>File manipulation, </a:t>
            </a:r>
            <a:r>
              <a:rPr lang="en-US" dirty="0" smtClean="0"/>
              <a:t>accepting user input, and state management.</a:t>
            </a:r>
          </a:p>
          <a:p>
            <a:r>
              <a:rPr lang="en-US" dirty="0" smtClean="0"/>
              <a:t>Database </a:t>
            </a:r>
            <a:r>
              <a:rPr lang="en-US" dirty="0"/>
              <a:t>connectivity</a:t>
            </a:r>
            <a:r>
              <a:rPr lang="en-US" dirty="0" smtClean="0"/>
              <a:t>.</a:t>
            </a:r>
          </a:p>
          <a:p>
            <a:r>
              <a:rPr lang="en-US" dirty="0"/>
              <a:t>It supports both procedural and OO paradigm.</a:t>
            </a:r>
          </a:p>
          <a:p>
            <a:r>
              <a:rPr lang="en-US" dirty="0" smtClean="0"/>
              <a:t>Dependency </a:t>
            </a:r>
            <a:r>
              <a:rPr lang="en-US" dirty="0"/>
              <a:t>management (Composer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variable identifier follows these rules:</a:t>
            </a:r>
          </a:p>
          <a:p>
            <a:pPr lvl="1"/>
            <a:r>
              <a:rPr lang="en-US" dirty="0"/>
              <a:t>Started with a dollar (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/>
              <a:t>) sign.</a:t>
            </a:r>
          </a:p>
          <a:p>
            <a:pPr lvl="1"/>
            <a:r>
              <a:rPr lang="en-US" dirty="0"/>
              <a:t>The first character of the identifier must be any alphabetic character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underscore.</a:t>
            </a:r>
          </a:p>
          <a:p>
            <a:pPr lvl="1"/>
            <a:r>
              <a:rPr lang="en-US" dirty="0"/>
              <a:t>The next character could be any alphanumeric character or underscore, but not white space character (tab, space, carriage-return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Not case-sensitive.</a:t>
            </a:r>
            <a:endParaRPr lang="en-US" dirty="0"/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$name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$_</a:t>
            </a:r>
            <a:r>
              <a:rPr lang="en-US" dirty="0" err="1">
                <a:latin typeface="Consolas" panose="020B0609020204030204" pitchFamily="49" charset="0"/>
              </a:rPr>
              <a:t>last_name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$_58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scalar types: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, integer, float (or double), and string.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Four </a:t>
            </a:r>
            <a:r>
              <a:rPr lang="en-US" dirty="0"/>
              <a:t>compound types:</a:t>
            </a:r>
          </a:p>
          <a:p>
            <a:pPr lvl="1"/>
            <a:r>
              <a:rPr lang="en-US" dirty="0" smtClean="0"/>
              <a:t>array, object, callable (and callback), </a:t>
            </a:r>
            <a:r>
              <a:rPr lang="en-US" dirty="0" err="1" smtClean="0"/>
              <a:t>iterable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Two </a:t>
            </a:r>
            <a:r>
              <a:rPr lang="en-US" dirty="0"/>
              <a:t>special </a:t>
            </a:r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esource, NULL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83926" cy="4351338"/>
          </a:xfrm>
        </p:spPr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Error Control Operators</a:t>
            </a:r>
          </a:p>
          <a:p>
            <a:r>
              <a:rPr lang="en-US" dirty="0"/>
              <a:t>Execution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122126" y="1829978"/>
            <a:ext cx="52273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Incrementing/</a:t>
            </a:r>
            <a:br>
              <a:rPr lang="en-US" dirty="0" smtClean="0"/>
            </a:br>
            <a:r>
              <a:rPr lang="en-US" dirty="0" smtClean="0"/>
              <a:t>Decrementing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String Operators</a:t>
            </a:r>
          </a:p>
          <a:p>
            <a:r>
              <a:rPr lang="en-US" dirty="0" smtClean="0"/>
              <a:t>Array Operators</a:t>
            </a:r>
          </a:p>
          <a:p>
            <a:r>
              <a:rPr lang="en-US" dirty="0" smtClean="0"/>
              <a:t>Type Operators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Operator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PHP, array is designed to be very flexible.</a:t>
            </a:r>
          </a:p>
          <a:p>
            <a:pPr lvl="1"/>
            <a:r>
              <a:rPr lang="en-US" dirty="0" smtClean="0"/>
              <a:t>It support indexed, associative, or mixed array.</a:t>
            </a:r>
          </a:p>
          <a:p>
            <a:pPr lvl="1"/>
            <a:r>
              <a:rPr lang="en-US" dirty="0" smtClean="0"/>
              <a:t>It accepts multiple data types.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9605" y="3237180"/>
            <a:ext cx="5282215" cy="2677656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“age” =&gt; 34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[1] = 2;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[“name”] = “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Jaka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Sembung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”;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= [];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[2][]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“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Nasi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Padang”;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supports </a:t>
            </a:r>
            <a:r>
              <a:rPr lang="en-US" dirty="0" smtClean="0">
                <a:latin typeface="Consolas" panose="020B0609020204030204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switch-case</a:t>
            </a:r>
            <a:r>
              <a:rPr lang="en-US" dirty="0" smtClean="0"/>
              <a:t> variants.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Structure: Branching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9605" y="2401153"/>
            <a:ext cx="6250429" cy="255454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$x = true;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$y = ...;</a:t>
            </a:r>
          </a:p>
          <a:p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if($x &amp;&amp; $y === 0){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 $y is a numeric with value equals to 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else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 something else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1954" y="2405506"/>
            <a:ext cx="4235771" cy="378565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$x = true;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$y = ...;</a:t>
            </a:r>
          </a:p>
          <a:p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switch($y){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case 0: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// $y is 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case 1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// $y is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default: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//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other things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supports </a:t>
            </a:r>
            <a:r>
              <a:rPr lang="en-US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foreach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while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do-while</a:t>
            </a:r>
            <a:r>
              <a:rPr lang="en-US" dirty="0" smtClean="0"/>
              <a:t> </a:t>
            </a:r>
            <a:r>
              <a:rPr lang="en-US" dirty="0" smtClean="0"/>
              <a:t>variants.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foreach</a:t>
            </a:r>
            <a:r>
              <a:rPr lang="en-US" dirty="0" smtClean="0"/>
              <a:t> variant is very useful to iterate an array </a:t>
            </a:r>
            <a:br>
              <a:rPr lang="en-US" dirty="0" smtClean="0"/>
            </a:br>
            <a:r>
              <a:rPr lang="en-US" dirty="0" smtClean="0"/>
              <a:t>with key and value entry set.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Structure: Iteration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9605" y="3141382"/>
            <a:ext cx="4416594" cy="193899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filling $x with some values</a:t>
            </a:r>
          </a:p>
          <a:p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as $key=&gt;$value){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echo(“{$key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}:{$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alue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}”);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0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is a callable type.</a:t>
            </a:r>
          </a:p>
          <a:p>
            <a:pPr lvl="1"/>
            <a:r>
              <a:rPr lang="en-US" dirty="0" smtClean="0"/>
              <a:t>A function may have parameters (with type hinting).</a:t>
            </a:r>
          </a:p>
          <a:p>
            <a:pPr lvl="1"/>
            <a:r>
              <a:rPr lang="en-US" dirty="0" smtClean="0"/>
              <a:t>Some parameters could have its default value.</a:t>
            </a:r>
          </a:p>
          <a:p>
            <a:pPr lvl="2"/>
            <a:r>
              <a:rPr lang="en-US" dirty="0" smtClean="0"/>
              <a:t>Such parameters are specified later in the parameter list.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9605" y="3420052"/>
            <a:ext cx="6250429" cy="1631216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function f(string $_param1, $_param2 = []){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// do something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f(“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Jaka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Sembung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”);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is a callable type.</a:t>
            </a:r>
          </a:p>
          <a:p>
            <a:pPr lvl="1"/>
            <a:r>
              <a:rPr lang="en-US" dirty="0" smtClean="0"/>
              <a:t>Anonymous function.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9605" y="2906243"/>
            <a:ext cx="4557658" cy="2246769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$g = function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(...$_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($_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as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$value){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do something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$g(1, “hallo”, true, 3.14,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session is the following:</a:t>
            </a:r>
          </a:p>
          <a:p>
            <a:pPr lvl="1"/>
            <a:r>
              <a:rPr lang="en-US" dirty="0" smtClean="0"/>
              <a:t>The students are </a:t>
            </a:r>
            <a:r>
              <a:rPr lang="en-US" dirty="0"/>
              <a:t>able to </a:t>
            </a:r>
            <a:r>
              <a:rPr lang="en-US" dirty="0" smtClean="0"/>
              <a:t>elaborate the role of </a:t>
            </a:r>
            <a:br>
              <a:rPr lang="en-US" dirty="0" smtClean="0"/>
            </a:br>
            <a:r>
              <a:rPr lang="en-US" dirty="0" smtClean="0"/>
              <a:t>server-side processing.</a:t>
            </a:r>
          </a:p>
          <a:p>
            <a:pPr lvl="1"/>
            <a:r>
              <a:rPr lang="en-US" dirty="0" smtClean="0"/>
              <a:t>The students get to know one instance of </a:t>
            </a:r>
            <a:br>
              <a:rPr lang="en-US" dirty="0" smtClean="0"/>
            </a:br>
            <a:r>
              <a:rPr lang="en-US" dirty="0" smtClean="0"/>
              <a:t>server-side programming language.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is a callable type.</a:t>
            </a:r>
          </a:p>
          <a:p>
            <a:pPr lvl="1"/>
            <a:r>
              <a:rPr lang="en-US" dirty="0" smtClean="0"/>
              <a:t>Callback function.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9605" y="2810447"/>
            <a:ext cx="3993401" cy="286232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$g = function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(...$_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// do something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function 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($_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$_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f($g);</a:t>
            </a:r>
          </a:p>
        </p:txBody>
      </p:sp>
    </p:spTree>
    <p:extLst>
      <p:ext uri="{BB962C8B-B14F-4D97-AF65-F5344CB8AC3E}">
        <p14:creationId xmlns:p14="http://schemas.microsoft.com/office/powerpoint/2010/main" val="2204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file content.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</a:rPr>
              <a:t>file_get_contents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</a:rPr>
              <a:t>fopen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… and many more.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/>
              <a:t>string into file.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file_put_contents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</a:rPr>
              <a:t>fwrite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… </a:t>
            </a:r>
            <a:r>
              <a:rPr lang="en-US" dirty="0"/>
              <a:t>and many more.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PHP was not designed to be used in OO approach.</a:t>
            </a:r>
          </a:p>
          <a:p>
            <a:pPr lvl="1"/>
            <a:r>
              <a:rPr lang="en-US" dirty="0" smtClean="0"/>
              <a:t>As time goes, it now fully supports OO without </a:t>
            </a:r>
            <a:br>
              <a:rPr lang="en-US" dirty="0" smtClean="0"/>
            </a:br>
            <a:r>
              <a:rPr lang="en-US" dirty="0" smtClean="0"/>
              <a:t>leaving out procedural approach.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OO principles are applicable.</a:t>
            </a:r>
          </a:p>
          <a:p>
            <a:pPr lvl="2"/>
            <a:r>
              <a:rPr lang="en-US" dirty="0" smtClean="0"/>
              <a:t>Encapsulation, polymorphism, and inheritance.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Capability to interact with database is crucial.</a:t>
            </a:r>
          </a:p>
          <a:p>
            <a:pPr lvl="1"/>
            <a:r>
              <a:rPr lang="en-US" dirty="0" smtClean="0"/>
              <a:t>PHP supports tons of industry standard database platforms.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8264"/>
          <a:stretch/>
        </p:blipFill>
        <p:spPr>
          <a:xfrm>
            <a:off x="6365058" y="2821577"/>
            <a:ext cx="5809524" cy="3355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" b="51969"/>
          <a:stretch/>
        </p:blipFill>
        <p:spPr>
          <a:xfrm>
            <a:off x="838200" y="2841578"/>
            <a:ext cx="5809524" cy="31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can be achieved via two approach:</a:t>
            </a:r>
          </a:p>
          <a:p>
            <a:pPr lvl="1"/>
            <a:r>
              <a:rPr lang="en-US" dirty="0" smtClean="0"/>
              <a:t>Native driver, plainly using the vendor’s library.</a:t>
            </a:r>
          </a:p>
          <a:p>
            <a:pPr lvl="1"/>
            <a:r>
              <a:rPr lang="en-US" dirty="0" smtClean="0"/>
              <a:t>PDO (PHP Data Object), an extra layer on top of the native driver </a:t>
            </a:r>
            <a:br>
              <a:rPr lang="en-US" dirty="0" smtClean="0"/>
            </a:br>
            <a:r>
              <a:rPr lang="en-US" dirty="0" smtClean="0"/>
              <a:t>to promote higher level of abstraction.</a:t>
            </a:r>
          </a:p>
          <a:p>
            <a:pPr lvl="1"/>
            <a:endParaRPr lang="en-US" dirty="0"/>
          </a:p>
          <a:p>
            <a:r>
              <a:rPr lang="en-US" dirty="0" smtClean="0"/>
              <a:t>Benefit of using PDO:</a:t>
            </a:r>
          </a:p>
          <a:p>
            <a:pPr lvl="1"/>
            <a:r>
              <a:rPr lang="en-US" dirty="0" smtClean="0"/>
              <a:t>Feature rich</a:t>
            </a:r>
            <a:r>
              <a:rPr lang="en-US" dirty="0"/>
              <a:t> </a:t>
            </a:r>
            <a:r>
              <a:rPr lang="en-US" dirty="0" smtClean="0"/>
              <a:t>and vendor agnostic.</a:t>
            </a:r>
          </a:p>
          <a:p>
            <a:pPr lvl="1"/>
            <a:r>
              <a:rPr lang="en-US" dirty="0" smtClean="0"/>
              <a:t>Fully object-oriented, foundation for </a:t>
            </a:r>
            <a:br>
              <a:rPr lang="en-US" dirty="0" smtClean="0"/>
            </a:br>
            <a:r>
              <a:rPr lang="en-US" dirty="0" smtClean="0"/>
              <a:t>Object </a:t>
            </a:r>
            <a:r>
              <a:rPr lang="en-US" dirty="0"/>
              <a:t>relational mapping (ORM</a:t>
            </a:r>
            <a:r>
              <a:rPr lang="en-US" dirty="0" smtClean="0"/>
              <a:t>).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Debugging: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var_dump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– to see what’s inside a variable.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print_r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like </a:t>
            </a:r>
            <a:r>
              <a:rPr lang="en-US" dirty="0" err="1">
                <a:latin typeface="Consolas" panose="020B0609020204030204" pitchFamily="49" charset="0"/>
              </a:rPr>
              <a:t>var_dump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with a better formatting.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die()</a:t>
            </a:r>
            <a:r>
              <a:rPr lang="en-US" dirty="0" smtClean="0"/>
              <a:t> to stop script execution.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Sending HTTP Header: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header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– to send HTTP Header to the client.</a:t>
            </a:r>
          </a:p>
          <a:p>
            <a:pPr lvl="2"/>
            <a:r>
              <a:rPr lang="en-US" dirty="0" smtClean="0"/>
              <a:t>E.g. 'Location</a:t>
            </a:r>
            <a:r>
              <a:rPr lang="en-US" dirty="0"/>
              <a:t>: http://</a:t>
            </a:r>
            <a:r>
              <a:rPr lang="en-US" dirty="0" smtClean="0"/>
              <a:t>www.example.com/index.php');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how the server-side processing works.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Dig the documentation.</a:t>
            </a:r>
          </a:p>
          <a:p>
            <a:pPr lvl="1"/>
            <a:r>
              <a:rPr lang="en-US" dirty="0" smtClean="0"/>
              <a:t>This session is surely not enough.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near feature:</a:t>
            </a:r>
            <a:endParaRPr lang="en-US" dirty="0"/>
          </a:p>
          <a:p>
            <a:pPr lvl="1"/>
            <a:r>
              <a:rPr lang="en-US" dirty="0" smtClean="0"/>
              <a:t>We will use some frameworks.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Tatroe</a:t>
            </a:r>
            <a:r>
              <a:rPr lang="en-US" dirty="0"/>
              <a:t>, K., et. al. (2020). Programming PHP. O'Reilly.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PHP Manual https://www.php.net/manual/en/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Server-side Programming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2.0 is minimal: dynamic content.</a:t>
            </a:r>
          </a:p>
          <a:p>
            <a:pPr lvl="1"/>
            <a:r>
              <a:rPr lang="en-US" dirty="0" smtClean="0"/>
              <a:t>User should be able to contribute.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processing is needed.</a:t>
            </a:r>
          </a:p>
          <a:p>
            <a:pPr lvl="1"/>
            <a:r>
              <a:rPr lang="en-US" dirty="0" smtClean="0"/>
              <a:t>+ persistence data storage.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Interactivity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828800"/>
            <a:ext cx="24830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5" y="1773860"/>
            <a:ext cx="11600589" cy="41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Programming Language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numerous programming languages that can work </a:t>
            </a:r>
            <a:br>
              <a:rPr lang="en-US" dirty="0" smtClean="0"/>
            </a:br>
            <a:r>
              <a:rPr lang="en-US" dirty="0" smtClean="0"/>
              <a:t>as server-side processor.</a:t>
            </a:r>
          </a:p>
          <a:p>
            <a:pPr lvl="1"/>
            <a:endParaRPr lang="en-US" dirty="0"/>
          </a:p>
          <a:p>
            <a:r>
              <a:rPr lang="en-US" dirty="0" smtClean="0"/>
              <a:t>In this course, we will use PHP.</a:t>
            </a:r>
          </a:p>
          <a:p>
            <a:pPr lvl="1"/>
            <a:r>
              <a:rPr lang="en-US" dirty="0" smtClean="0"/>
              <a:t>You can use other language.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Other platform offers a more broader ecosystem.</a:t>
            </a:r>
          </a:p>
          <a:p>
            <a:pPr lvl="1"/>
            <a:r>
              <a:rPr lang="en-US" dirty="0" smtClean="0"/>
              <a:t>Jakarta EE, .NET, Node.JS, </a:t>
            </a:r>
            <a:r>
              <a:rPr lang="en-US" dirty="0" err="1" smtClean="0"/>
              <a:t>Phyton</a:t>
            </a:r>
            <a:r>
              <a:rPr lang="en-US" dirty="0" smtClean="0"/>
              <a:t>, Dart, etc.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Programming Language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60202" y="4003551"/>
            <a:ext cx="6292364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Brace yourself, this course is </a:t>
            </a:r>
            <a:r>
              <a:rPr lang="en-US" sz="2400" b="1" dirty="0" smtClean="0">
                <a:solidFill>
                  <a:schemeClr val="bg1"/>
                </a:solidFill>
              </a:rPr>
              <a:t>NOT</a:t>
            </a:r>
            <a:r>
              <a:rPr lang="en-US" sz="2400" dirty="0" smtClean="0">
                <a:solidFill>
                  <a:schemeClr val="bg1"/>
                </a:solidFill>
              </a:rPr>
              <a:t> about PHP.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Hypertext Preprocessor.</a:t>
            </a:r>
          </a:p>
          <a:p>
            <a:pPr lvl="1"/>
            <a:r>
              <a:rPr lang="en-US" dirty="0" smtClean="0"/>
              <a:t>It is considered as relatively easy to learn.</a:t>
            </a:r>
          </a:p>
          <a:p>
            <a:pPr lvl="1"/>
            <a:r>
              <a:rPr lang="en-US" dirty="0" smtClean="0"/>
              <a:t>Used in more than 60% web applications.</a:t>
            </a:r>
          </a:p>
          <a:p>
            <a:pPr lvl="1"/>
            <a:endParaRPr lang="en-US" dirty="0"/>
          </a:p>
          <a:p>
            <a:r>
              <a:rPr lang="en-US" dirty="0" smtClean="0"/>
              <a:t>PHP module is registered in the web server.</a:t>
            </a:r>
          </a:p>
          <a:p>
            <a:pPr lvl="1"/>
            <a:r>
              <a:rPr lang="en-US" dirty="0" smtClean="0"/>
              <a:t>Files with 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php</a:t>
            </a:r>
            <a:r>
              <a:rPr lang="en-US" dirty="0" smtClean="0"/>
              <a:t> extension will be preprocessed.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PHP, A Scripting Language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2154" y="5719141"/>
            <a:ext cx="4696222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Please visit: https://www.php.net/</a:t>
            </a:r>
          </a:p>
        </p:txBody>
      </p:sp>
    </p:spTree>
    <p:extLst>
      <p:ext uri="{BB962C8B-B14F-4D97-AF65-F5344CB8AC3E}">
        <p14:creationId xmlns:p14="http://schemas.microsoft.com/office/powerpoint/2010/main" val="23199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1025</Words>
  <Application>Microsoft Office PowerPoint</Application>
  <PresentationFormat>Widescreen</PresentationFormat>
  <Paragraphs>259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Office Theme</vt:lpstr>
      <vt:lpstr>Server-side Processing</vt:lpstr>
      <vt:lpstr>Objectives</vt:lpstr>
      <vt:lpstr>Outlines</vt:lpstr>
      <vt:lpstr>Motivation</vt:lpstr>
      <vt:lpstr>Web 2.0: Interactivity</vt:lpstr>
      <vt:lpstr>General Workflow</vt:lpstr>
      <vt:lpstr>Server-side Programming Language</vt:lpstr>
      <vt:lpstr>Server-side Programming Language</vt:lpstr>
      <vt:lpstr>PHP, A Scripting Language</vt:lpstr>
      <vt:lpstr>PHP, A Scripting Language</vt:lpstr>
      <vt:lpstr>Language Features</vt:lpstr>
      <vt:lpstr>Variables</vt:lpstr>
      <vt:lpstr>Data Types</vt:lpstr>
      <vt:lpstr>Operators</vt:lpstr>
      <vt:lpstr>Array</vt:lpstr>
      <vt:lpstr>Control Structure: Branching</vt:lpstr>
      <vt:lpstr>Control Structure: Iteration</vt:lpstr>
      <vt:lpstr>Function</vt:lpstr>
      <vt:lpstr>Function</vt:lpstr>
      <vt:lpstr>Function</vt:lpstr>
      <vt:lpstr>File Handling</vt:lpstr>
      <vt:lpstr>Object-Orientation</vt:lpstr>
      <vt:lpstr>Database Connectivity</vt:lpstr>
      <vt:lpstr>Database Connectivity</vt:lpstr>
      <vt:lpstr>Some Useful Function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732</cp:revision>
  <dcterms:created xsi:type="dcterms:W3CDTF">2020-08-10T12:54:37Z</dcterms:created>
  <dcterms:modified xsi:type="dcterms:W3CDTF">2020-10-01T04:49:03Z</dcterms:modified>
</cp:coreProperties>
</file>