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9" r:id="rId4"/>
    <p:sldId id="386" r:id="rId5"/>
    <p:sldId id="387" r:id="rId6"/>
    <p:sldId id="282" r:id="rId7"/>
    <p:sldId id="330" r:id="rId8"/>
    <p:sldId id="372" r:id="rId9"/>
    <p:sldId id="371" r:id="rId10"/>
    <p:sldId id="382" r:id="rId11"/>
    <p:sldId id="374" r:id="rId12"/>
    <p:sldId id="389" r:id="rId13"/>
    <p:sldId id="383" r:id="rId14"/>
    <p:sldId id="390" r:id="rId15"/>
    <p:sldId id="353" r:id="rId16"/>
    <p:sldId id="379" r:id="rId17"/>
    <p:sldId id="380" r:id="rId18"/>
    <p:sldId id="384" r:id="rId19"/>
    <p:sldId id="385" r:id="rId20"/>
    <p:sldId id="264" r:id="rId21"/>
    <p:sldId id="28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Modularity &amp;</a:t>
            </a:r>
            <a:br>
              <a:rPr lang="en-US" dirty="0" smtClean="0"/>
            </a:br>
            <a:r>
              <a:rPr lang="en-US" dirty="0" smtClean="0"/>
              <a:t>External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functions can be redesigned and grouped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fully-equipped classes.</a:t>
            </a:r>
          </a:p>
          <a:p>
            <a:pPr lvl="1"/>
            <a:r>
              <a:rPr lang="en-US" dirty="0"/>
              <a:t>All OO concepts are applicable in PHP.</a:t>
            </a:r>
          </a:p>
          <a:p>
            <a:pPr lvl="1"/>
            <a:r>
              <a:rPr lang="en-US" dirty="0"/>
              <a:t>With different syntax and sugar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Later, a class can be </a:t>
            </a:r>
            <a:r>
              <a:rPr lang="en-US" dirty="0" err="1"/>
              <a:t>namespaced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Virtually, similar to package in Java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slightly </a:t>
            </a:r>
            <a:r>
              <a:rPr lang="en-US" dirty="0"/>
              <a:t>different concept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in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sake of modularity codes could be:</a:t>
            </a:r>
          </a:p>
          <a:p>
            <a:pPr lvl="1"/>
            <a:r>
              <a:rPr lang="en-US" dirty="0"/>
              <a:t>written into functions and classes,</a:t>
            </a:r>
          </a:p>
          <a:p>
            <a:pPr lvl="1"/>
            <a:r>
              <a:rPr lang="en-US" dirty="0"/>
              <a:t>stored in different files (&amp; different directory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To use the codes, functions and classes stored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other files, an import is required.</a:t>
            </a:r>
          </a:p>
          <a:p>
            <a:pPr lvl="1"/>
            <a:r>
              <a:rPr lang="en-US" dirty="0"/>
              <a:t>PHP provides two options with two variants for every option.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include()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include_once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require()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require_one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34943" y="1811968"/>
            <a:ext cx="6587434" cy="2061742"/>
            <a:chOff x="2874750" y="2439000"/>
            <a:chExt cx="6922114" cy="2284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64" y="2439000"/>
              <a:ext cx="1980000" cy="19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64" y="2591400"/>
              <a:ext cx="1980000" cy="198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864" y="2743800"/>
              <a:ext cx="1980000" cy="198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750" y="2513023"/>
              <a:ext cx="1980000" cy="1980000"/>
            </a:xfrm>
            <a:prstGeom prst="rect">
              <a:avLst/>
            </a:prstGeom>
          </p:spPr>
        </p:pic>
        <p:sp>
          <p:nvSpPr>
            <p:cNvPr id="10" name="Left Arrow 9"/>
            <p:cNvSpPr/>
            <p:nvPr/>
          </p:nvSpPr>
          <p:spPr>
            <a:xfrm>
              <a:off x="5016133" y="3196046"/>
              <a:ext cx="2029097" cy="984068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nsolas" panose="020B0609020204030204" pitchFamily="49" charset="0"/>
                </a:rPr>
                <a:t>include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26" y="3873710"/>
            <a:ext cx="5884269" cy="23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r>
              <a:rPr lang="en-US" dirty="0"/>
              <a:t> is simply a way to group units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unique alias or name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Multiple classes could be registered </a:t>
            </a:r>
            <a:r>
              <a:rPr lang="en-US" dirty="0" smtClean="0"/>
              <a:t>under 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namespace.</a:t>
            </a:r>
          </a:p>
          <a:p>
            <a:pPr lvl="1"/>
            <a:r>
              <a:rPr lang="en-US" dirty="0"/>
              <a:t>Classes with the same namespace are not necessarily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live in </a:t>
            </a:r>
            <a:r>
              <a:rPr lang="en-US" dirty="0"/>
              <a:t>the same directory.</a:t>
            </a:r>
          </a:p>
          <a:p>
            <a:pPr lvl="2"/>
            <a:r>
              <a:rPr lang="en-US" dirty="0"/>
              <a:t>But encouraged to.</a:t>
            </a:r>
          </a:p>
          <a:p>
            <a:pPr lvl="1"/>
            <a:r>
              <a:rPr lang="en-US" dirty="0"/>
              <a:t>Classes, registered in a namespace, must be uniquely named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34943" y="1811968"/>
            <a:ext cx="6587434" cy="2061742"/>
            <a:chOff x="2874750" y="2439000"/>
            <a:chExt cx="6922114" cy="2284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64" y="2439000"/>
              <a:ext cx="1980000" cy="19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64" y="2591400"/>
              <a:ext cx="1980000" cy="198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864" y="2743800"/>
              <a:ext cx="1980000" cy="198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750" y="2513023"/>
              <a:ext cx="1980000" cy="1980000"/>
            </a:xfrm>
            <a:prstGeom prst="rect">
              <a:avLst/>
            </a:prstGeom>
          </p:spPr>
        </p:pic>
        <p:sp>
          <p:nvSpPr>
            <p:cNvPr id="10" name="Left Arrow 9"/>
            <p:cNvSpPr/>
            <p:nvPr/>
          </p:nvSpPr>
          <p:spPr>
            <a:xfrm>
              <a:off x="5016133" y="3196046"/>
              <a:ext cx="2029097" cy="984068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nsolas" panose="020B0609020204030204" pitchFamily="49" charset="0"/>
                </a:rPr>
                <a:t>include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8472" y="3873710"/>
            <a:ext cx="10595056" cy="2352009"/>
            <a:chOff x="1053219" y="3873710"/>
            <a:chExt cx="10595056" cy="23520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219" y="3873710"/>
              <a:ext cx="5884269" cy="23520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846" y="3883178"/>
              <a:ext cx="4571429" cy="16714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02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Library &amp; 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smtClean="0"/>
              <a:t>Dependency Management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Avoiding code rewriting (reuse).</a:t>
            </a:r>
          </a:p>
          <a:p>
            <a:pPr lvl="1"/>
            <a:r>
              <a:rPr lang="en-US" dirty="0"/>
              <a:t>Best practices done by the community.</a:t>
            </a:r>
          </a:p>
          <a:p>
            <a:pPr lvl="1"/>
            <a:r>
              <a:rPr lang="en-US" dirty="0"/>
              <a:t>Faster development.</a:t>
            </a:r>
          </a:p>
          <a:p>
            <a:pPr lvl="1"/>
            <a:endParaRPr lang="en-US" dirty="0"/>
          </a:p>
          <a:p>
            <a:r>
              <a:rPr lang="en-US" dirty="0"/>
              <a:t>Drawbacks:</a:t>
            </a:r>
          </a:p>
          <a:p>
            <a:pPr lvl="1"/>
            <a:r>
              <a:rPr lang="en-US" dirty="0" smtClean="0"/>
              <a:t>Extra learning </a:t>
            </a:r>
            <a:r>
              <a:rPr lang="en-US" dirty="0"/>
              <a:t>curve.</a:t>
            </a:r>
          </a:p>
          <a:p>
            <a:pPr lvl="1"/>
            <a:r>
              <a:rPr lang="en-US" dirty="0"/>
              <a:t>Dependency (tight-coupling).</a:t>
            </a:r>
          </a:p>
          <a:p>
            <a:pPr lvl="1"/>
            <a:r>
              <a:rPr lang="en-US" dirty="0"/>
              <a:t>Additional layer of processing &amp; complexity.</a:t>
            </a:r>
          </a:p>
          <a:p>
            <a:pPr lvl="1"/>
            <a:r>
              <a:rPr lang="en-US" dirty="0"/>
              <a:t>No silver bullet.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43043"/>
            <a:ext cx="10515600" cy="4351338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Guarantee all the required libraries are available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application to live </a:t>
            </a:r>
            <a:r>
              <a:rPr lang="en-US" dirty="0" smtClean="0"/>
              <a:t>flawlessly.</a:t>
            </a:r>
            <a:endParaRPr lang="en-US" dirty="0"/>
          </a:p>
          <a:p>
            <a:pPr lvl="1"/>
            <a:r>
              <a:rPr lang="en-US" dirty="0"/>
              <a:t>Ensure that the project is always using the current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/>
              <a:t>of library.</a:t>
            </a:r>
          </a:p>
          <a:p>
            <a:pPr lvl="1"/>
            <a:r>
              <a:rPr lang="en-US" dirty="0"/>
              <a:t>Avoid conflict between libraries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Package manager.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NuGet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pip, Composer.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Dependency Management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dependency managers: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PEAR</a:t>
            </a:r>
            <a:r>
              <a:rPr lang="en-US" dirty="0"/>
              <a:t> (PHP Extension and Application Repository),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PECL</a:t>
            </a:r>
            <a:r>
              <a:rPr lang="en-US" dirty="0"/>
              <a:t> (PHP Extension Community Library),</a:t>
            </a:r>
          </a:p>
          <a:p>
            <a:pPr lvl="1"/>
            <a:r>
              <a:rPr lang="en-US" dirty="0"/>
              <a:t>Composer (the most popular at the moment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Composer is a project-level dependency manager.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/>
              <a:t>similar </a:t>
            </a:r>
            <a:r>
              <a:rPr lang="en-US" dirty="0" smtClean="0"/>
              <a:t>to </a:t>
            </a:r>
            <a:r>
              <a:rPr lang="en-US" dirty="0" smtClean="0">
                <a:latin typeface="Consolas" panose="020B0609020204030204" pitchFamily="49" charset="0"/>
              </a:rPr>
              <a:t>pip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bundler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manager for PHP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package dependency manager that:</a:t>
            </a:r>
          </a:p>
          <a:p>
            <a:pPr lvl="1"/>
            <a:r>
              <a:rPr lang="en-US" dirty="0"/>
              <a:t>takes care the required package in a project.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all required package are in place and ready to use.</a:t>
            </a:r>
          </a:p>
          <a:p>
            <a:pPr lvl="1"/>
            <a:r>
              <a:rPr lang="en-US" dirty="0"/>
              <a:t>is configurable through a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file.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composer.json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different configuration </a:t>
            </a:r>
            <a:r>
              <a:rPr lang="en-US" dirty="0" smtClean="0"/>
              <a:t>for production </a:t>
            </a:r>
            <a:r>
              <a:rPr lang="en-US" dirty="0"/>
              <a:t>and </a:t>
            </a:r>
            <a:r>
              <a:rPr lang="en-US" dirty="0" smtClean="0"/>
              <a:t>development </a:t>
            </a:r>
            <a:r>
              <a:rPr lang="en-US" dirty="0" err="1" smtClean="0"/>
              <a:t>envs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439000"/>
            <a:ext cx="1980000" cy="19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08" y="4136984"/>
            <a:ext cx="4247619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benefit of developing</a:t>
            </a:r>
            <a:br>
              <a:rPr lang="en-US" dirty="0" smtClean="0"/>
            </a:br>
            <a:r>
              <a:rPr lang="en-US" dirty="0" smtClean="0"/>
              <a:t>solution in modular manner.</a:t>
            </a:r>
          </a:p>
          <a:p>
            <a:pPr lvl="1"/>
            <a:r>
              <a:rPr lang="en-US" dirty="0" smtClean="0"/>
              <a:t>The students are able to select and use external library</a:t>
            </a:r>
            <a:br>
              <a:rPr lang="en-US" dirty="0" smtClean="0"/>
            </a:br>
            <a:r>
              <a:rPr lang="en-US" dirty="0" smtClean="0"/>
              <a:t>to speed up development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deeply the </a:t>
            </a:r>
            <a:r>
              <a:rPr lang="en-US" dirty="0" smtClean="0"/>
              <a:t>benefit of practicing code modularity.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some external library, such as:</a:t>
            </a:r>
          </a:p>
          <a:p>
            <a:pPr lvl="1"/>
            <a:r>
              <a:rPr lang="en-US" dirty="0" smtClean="0"/>
              <a:t>Twig template engine.</a:t>
            </a:r>
            <a:endParaRPr lang="en-US" dirty="0" smtClean="0"/>
          </a:p>
          <a:p>
            <a:pPr lvl="1"/>
            <a:r>
              <a:rPr lang="en-US" dirty="0" err="1" smtClean="0"/>
              <a:t>Medoo</a:t>
            </a:r>
            <a:r>
              <a:rPr lang="en-US" dirty="0" smtClean="0"/>
              <a:t> PDO-related library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time, web framework.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Tatroe</a:t>
            </a:r>
            <a:r>
              <a:rPr lang="en-US" dirty="0"/>
              <a:t>, K., et. al. (2020). Programming PHP. O'Reilly.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PHP Manual https://www.php.net/manual/en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/>
              <a:t>Composer documentation. https://getcomposer.org/doc/</a:t>
            </a:r>
          </a:p>
          <a:p>
            <a:pPr marL="0" indent="0">
              <a:buNone/>
            </a:pPr>
            <a:r>
              <a:rPr lang="en-US" dirty="0" smtClean="0"/>
              <a:t>Twig documentation</a:t>
            </a:r>
            <a:r>
              <a:rPr lang="en-US" dirty="0"/>
              <a:t>. https://twig.symfony.com/doc/2.x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err="1" smtClean="0"/>
              <a:t>Medoo</a:t>
            </a:r>
            <a:r>
              <a:rPr lang="en-US" dirty="0"/>
              <a:t> documentation. https://medoo.in/doc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modularity.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 library and code dependency.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Note: we use PHP to show examples.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very likely to have a complex solution to tackle</a:t>
            </a:r>
            <a:br>
              <a:rPr lang="en-US" dirty="0" smtClean="0"/>
            </a:br>
            <a:r>
              <a:rPr lang="en-US" dirty="0" smtClean="0"/>
              <a:t>complex problem.</a:t>
            </a:r>
          </a:p>
          <a:p>
            <a:pPr lvl="1"/>
            <a:r>
              <a:rPr lang="en-US" dirty="0" smtClean="0"/>
              <a:t>Much harder to maintain (adding or modify features).</a:t>
            </a:r>
          </a:p>
          <a:p>
            <a:pPr lvl="1"/>
            <a:r>
              <a:rPr lang="en-US" dirty="0" smtClean="0"/>
              <a:t>Bug-fixing could be a nightmare.</a:t>
            </a:r>
          </a:p>
          <a:p>
            <a:pPr lvl="1"/>
            <a:r>
              <a:rPr lang="en-US" dirty="0" smtClean="0"/>
              <a:t>Less reusable.</a:t>
            </a:r>
          </a:p>
          <a:p>
            <a:pPr lvl="1"/>
            <a:endParaRPr lang="en-US" dirty="0"/>
          </a:p>
          <a:p>
            <a:r>
              <a:rPr lang="en-US" dirty="0" smtClean="0"/>
              <a:t>Who in the world would like to continue </a:t>
            </a:r>
            <a:br>
              <a:rPr lang="en-US" dirty="0" smtClean="0"/>
            </a:br>
            <a:r>
              <a:rPr lang="en-US" dirty="0" smtClean="0"/>
              <a:t>a messed up project?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is </a:t>
            </a:r>
            <a:r>
              <a:rPr lang="en-US" dirty="0"/>
              <a:t>a degree where codes are written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group of independent units.</a:t>
            </a:r>
          </a:p>
          <a:p>
            <a:pPr lvl="1"/>
            <a:r>
              <a:rPr lang="en-US" dirty="0"/>
              <a:t>The unit can be in the form of functions, classes,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modules</a:t>
            </a:r>
            <a:r>
              <a:rPr lang="en-US" dirty="0"/>
              <a:t>, library, etc.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modular system or software should be:</a:t>
            </a:r>
          </a:p>
          <a:p>
            <a:pPr lvl="1"/>
            <a:r>
              <a:rPr lang="en-US" dirty="0"/>
              <a:t>low in coupling or dependency between units.</a:t>
            </a:r>
          </a:p>
          <a:p>
            <a:pPr lvl="1"/>
            <a:r>
              <a:rPr lang="en-US" dirty="0"/>
              <a:t>high in cohesion inside the unit.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maintainable.</a:t>
            </a:r>
          </a:p>
          <a:p>
            <a:pPr lvl="1"/>
            <a:r>
              <a:rPr lang="en-US" dirty="0"/>
              <a:t>Small-scaled problem domain.</a:t>
            </a:r>
          </a:p>
          <a:p>
            <a:pPr lvl="1"/>
            <a:r>
              <a:rPr lang="en-US" dirty="0"/>
              <a:t>Easier for testing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Much more reusable.</a:t>
            </a:r>
          </a:p>
          <a:p>
            <a:pPr lvl="1"/>
            <a:r>
              <a:rPr lang="en-US" dirty="0"/>
              <a:t>Less duplicate codes.</a:t>
            </a:r>
          </a:p>
          <a:p>
            <a:pPr lvl="1"/>
            <a:r>
              <a:rPr lang="en-US" dirty="0"/>
              <a:t>The module can be exported into useful library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other project development.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Modularity: Benefit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routines should be written into functions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specific usage.</a:t>
            </a:r>
          </a:p>
          <a:p>
            <a:pPr lvl="1"/>
            <a:r>
              <a:rPr lang="en-US" dirty="0"/>
              <a:t>Enrich the function behaviors via parameters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Function parameters in PHP.</a:t>
            </a:r>
          </a:p>
          <a:p>
            <a:pPr lvl="1"/>
            <a:r>
              <a:rPr lang="en-US" dirty="0"/>
              <a:t>Accepts ordinary data type or special type.</a:t>
            </a:r>
          </a:p>
          <a:p>
            <a:pPr lvl="2"/>
            <a:r>
              <a:rPr lang="en-US" dirty="0"/>
              <a:t>Like: numbering, string, object, function, etc.</a:t>
            </a:r>
          </a:p>
          <a:p>
            <a:pPr lvl="1"/>
            <a:r>
              <a:rPr lang="en-US" dirty="0"/>
              <a:t>Forcing strictness.</a:t>
            </a:r>
          </a:p>
          <a:p>
            <a:pPr lvl="2"/>
            <a:r>
              <a:rPr lang="en-US" dirty="0"/>
              <a:t>Anonymously, strictly.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in Functions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509</Words>
  <Application>Microsoft Office PowerPoint</Application>
  <PresentationFormat>Widescreen</PresentationFormat>
  <Paragraphs>163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Office Theme</vt:lpstr>
      <vt:lpstr>Code Modularity &amp; External Library</vt:lpstr>
      <vt:lpstr>Objectives</vt:lpstr>
      <vt:lpstr>Outlines</vt:lpstr>
      <vt:lpstr>Motivation</vt:lpstr>
      <vt:lpstr>Complexity</vt:lpstr>
      <vt:lpstr>Modularity</vt:lpstr>
      <vt:lpstr>Modularity</vt:lpstr>
      <vt:lpstr>Modularity: Benefit</vt:lpstr>
      <vt:lpstr>Modularity in Functions</vt:lpstr>
      <vt:lpstr>Modularity in Classes</vt:lpstr>
      <vt:lpstr>Importing Files</vt:lpstr>
      <vt:lpstr>Importing Files</vt:lpstr>
      <vt:lpstr>Namespacing</vt:lpstr>
      <vt:lpstr>Namespacing</vt:lpstr>
      <vt:lpstr>External Library &amp;  Code Dependency Management</vt:lpstr>
      <vt:lpstr>Benefits and Drawbacks</vt:lpstr>
      <vt:lpstr>Code Dependency Management</vt:lpstr>
      <vt:lpstr>Dependency manager for PHP</vt:lpstr>
      <vt:lpstr>Composer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933</cp:revision>
  <dcterms:created xsi:type="dcterms:W3CDTF">2020-08-10T12:54:37Z</dcterms:created>
  <dcterms:modified xsi:type="dcterms:W3CDTF">2020-10-14T15:50:08Z</dcterms:modified>
</cp:coreProperties>
</file>