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79" r:id="rId4"/>
    <p:sldId id="282" r:id="rId5"/>
    <p:sldId id="330" r:id="rId6"/>
    <p:sldId id="353" r:id="rId7"/>
    <p:sldId id="399" r:id="rId8"/>
    <p:sldId id="379" r:id="rId9"/>
    <p:sldId id="380" r:id="rId10"/>
    <p:sldId id="394" r:id="rId11"/>
    <p:sldId id="264" r:id="rId12"/>
    <p:sldId id="28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303030"/>
    <a:srgbClr val="097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5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775064"/>
            <a:ext cx="11387667" cy="1704666"/>
          </a:xfrm>
        </p:spPr>
        <p:txBody>
          <a:bodyPr/>
          <a:lstStyle/>
          <a:p>
            <a:r>
              <a:rPr lang="en-US" dirty="0" smtClean="0"/>
              <a:t>SOAP-Based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Workflow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6647" y="1690094"/>
            <a:ext cx="7838707" cy="445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06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SOAP-based services are commonly found in legacy</a:t>
            </a:r>
            <a:br>
              <a:rPr lang="en-US" dirty="0" smtClean="0"/>
            </a:br>
            <a:r>
              <a:rPr lang="en-US" dirty="0" smtClean="0"/>
              <a:t>applications and rarely in newly developed ones.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smtClean="0"/>
              <a:t>the next meeting we would discuss about </a:t>
            </a:r>
            <a:br>
              <a:rPr lang="en-US" dirty="0" smtClean="0"/>
            </a:br>
            <a:r>
              <a:rPr lang="en-US" dirty="0" smtClean="0"/>
              <a:t>REST-based services.</a:t>
            </a:r>
          </a:p>
          <a:p>
            <a:pPr lvl="1"/>
            <a:r>
              <a:rPr lang="en-US" dirty="0" smtClean="0"/>
              <a:t>Your project will go to this direction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Erl</a:t>
            </a:r>
            <a:r>
              <a:rPr lang="en-US" dirty="0"/>
              <a:t> T. (2016). Service-Oriented Architecture: Analysis and Design for Services and </a:t>
            </a:r>
            <a:r>
              <a:rPr lang="en-US" dirty="0" err="1"/>
              <a:t>Microservices</a:t>
            </a:r>
            <a:r>
              <a:rPr lang="en-US" dirty="0"/>
              <a:t>. Pearson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session is the following:</a:t>
            </a:r>
          </a:p>
          <a:p>
            <a:pPr lvl="1"/>
            <a:r>
              <a:rPr lang="en-US" dirty="0" smtClean="0"/>
              <a:t>The students are </a:t>
            </a:r>
            <a:r>
              <a:rPr lang="en-US" dirty="0"/>
              <a:t>able to </a:t>
            </a:r>
            <a:r>
              <a:rPr lang="en-US" dirty="0" smtClean="0"/>
              <a:t>elaborate the use of services</a:t>
            </a:r>
            <a:br>
              <a:rPr lang="en-US" dirty="0" smtClean="0"/>
            </a:br>
            <a:r>
              <a:rPr lang="en-US" dirty="0" smtClean="0"/>
              <a:t>and the motivation behind </a:t>
            </a:r>
            <a:r>
              <a:rPr lang="en-US" smtClean="0"/>
              <a:t>it.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Flashback.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SOAP-based service.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Flashback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service is a software program that makes </a:t>
            </a:r>
            <a:r>
              <a:rPr lang="en-US" dirty="0" smtClean="0"/>
              <a:t>its </a:t>
            </a:r>
            <a:r>
              <a:rPr lang="en-US" dirty="0"/>
              <a:t>functionality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available </a:t>
            </a:r>
            <a:r>
              <a:rPr lang="en-US" dirty="0"/>
              <a:t>via a published </a:t>
            </a:r>
            <a:r>
              <a:rPr lang="en-US" b="1" dirty="0"/>
              <a:t>API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is part of a service contract.</a:t>
            </a:r>
          </a:p>
          <a:p>
            <a:pPr lvl="1"/>
            <a:endParaRPr lang="en-US" dirty="0"/>
          </a:p>
          <a:p>
            <a:r>
              <a:rPr lang="en-US" dirty="0"/>
              <a:t>The API specification is </a:t>
            </a:r>
            <a:r>
              <a:rPr lang="en-US" dirty="0" smtClean="0"/>
              <a:t>defined </a:t>
            </a:r>
            <a:r>
              <a:rPr lang="en-US" dirty="0"/>
              <a:t>in a contract. </a:t>
            </a:r>
            <a:br>
              <a:rPr lang="en-US" dirty="0"/>
            </a:br>
            <a:r>
              <a:rPr lang="en-US" dirty="0"/>
              <a:t>It contains:</a:t>
            </a:r>
          </a:p>
          <a:p>
            <a:pPr lvl="1"/>
            <a:r>
              <a:rPr lang="en-US" dirty="0"/>
              <a:t>How to consume the API, </a:t>
            </a:r>
          </a:p>
          <a:p>
            <a:pPr lvl="1"/>
            <a:r>
              <a:rPr lang="en-US" dirty="0"/>
              <a:t>The parameters specifications, and </a:t>
            </a:r>
          </a:p>
          <a:p>
            <a:pPr lvl="1"/>
            <a:r>
              <a:rPr lang="en-US" dirty="0"/>
              <a:t>What kind of output is expected.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dirty="0"/>
              <a:t> </a:t>
            </a:r>
            <a:r>
              <a:rPr lang="en-US" dirty="0" smtClean="0"/>
              <a:t>and API Contract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SOAP-based Services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SOAP: Simple Object Access Protocol.</a:t>
            </a:r>
          </a:p>
          <a:p>
            <a:pPr lvl="1"/>
            <a:r>
              <a:rPr lang="en-US" dirty="0" smtClean="0"/>
              <a:t>Services that complies to SOAP specification (guideline).</a:t>
            </a:r>
          </a:p>
          <a:p>
            <a:pPr lvl="1"/>
            <a:r>
              <a:rPr lang="en-US" dirty="0" smtClean="0"/>
              <a:t>The specification is defined in W3C.</a:t>
            </a:r>
          </a:p>
          <a:p>
            <a:pPr lvl="2"/>
            <a:r>
              <a:rPr lang="en-US" dirty="0"/>
              <a:t>https://www.w3.org/TR/soap12</a:t>
            </a:r>
            <a:r>
              <a:rPr lang="en-US" dirty="0" smtClean="0"/>
              <a:t>/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What’s in the specs?</a:t>
            </a:r>
          </a:p>
          <a:p>
            <a:pPr lvl="1"/>
            <a:r>
              <a:rPr lang="en-US" dirty="0" smtClean="0"/>
              <a:t>Basic: SOAP, WSDL, and UDDI </a:t>
            </a:r>
            <a:r>
              <a:rPr lang="en-US" sz="2000" dirty="0" smtClean="0">
                <a:sym typeface="Wingdings" panose="05000000000000000000" pitchFamily="2" charset="2"/>
              </a:rPr>
              <a:t></a:t>
            </a:r>
            <a:r>
              <a:rPr lang="en-US" dirty="0" smtClean="0">
                <a:sym typeface="Wingdings" panose="05000000000000000000" pitchFamily="2" charset="2"/>
              </a:rPr>
              <a:t> our focus</a:t>
            </a:r>
            <a:endParaRPr lang="en-US" dirty="0" smtClean="0"/>
          </a:p>
          <a:p>
            <a:pPr lvl="1"/>
            <a:r>
              <a:rPr lang="en-US" dirty="0" smtClean="0"/>
              <a:t>Extended: WS-Security, WS-Policy, WS-I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Specification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000" y="2439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SOAP Messages</a:t>
            </a:r>
            <a:endParaRPr lang="en-US" dirty="0"/>
          </a:p>
          <a:p>
            <a:pPr lvl="1"/>
            <a:r>
              <a:rPr lang="en-US" dirty="0" smtClean="0"/>
              <a:t>Both </a:t>
            </a:r>
            <a:r>
              <a:rPr lang="en-US" dirty="0" smtClean="0"/>
              <a:t>request and response are enveloped (formatted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in a well defined XML-format.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Message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6857" y="3164552"/>
            <a:ext cx="5878286" cy="281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63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43043"/>
            <a:ext cx="10515600" cy="4351338"/>
          </a:xfrm>
        </p:spPr>
        <p:txBody>
          <a:bodyPr/>
          <a:lstStyle/>
          <a:p>
            <a:r>
              <a:rPr lang="en-US" dirty="0"/>
              <a:t>WSDL: Web service Definition Language.</a:t>
            </a:r>
          </a:p>
          <a:p>
            <a:pPr lvl="1"/>
            <a:r>
              <a:rPr lang="en-US" dirty="0"/>
              <a:t>Defines the end point service.</a:t>
            </a:r>
          </a:p>
          <a:p>
            <a:pPr lvl="1"/>
            <a:r>
              <a:rPr lang="en-US" dirty="0"/>
              <a:t>Contains the specification of the service (the contract).</a:t>
            </a:r>
          </a:p>
          <a:p>
            <a:pPr lvl="1"/>
            <a:r>
              <a:rPr lang="en-US" dirty="0"/>
              <a:t>The available operations, the required parameters, </a:t>
            </a:r>
            <a:br>
              <a:rPr lang="en-US" dirty="0"/>
            </a:br>
            <a:r>
              <a:rPr lang="en-US" dirty="0"/>
              <a:t>type of the return value, the end point address, etc.</a:t>
            </a:r>
          </a:p>
          <a:p>
            <a:pPr lvl="1"/>
            <a:r>
              <a:rPr lang="en-US" dirty="0"/>
              <a:t>Also XML-based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WSDL is mandatory to develop a SOAP-WS client.</a:t>
            </a:r>
          </a:p>
          <a:p>
            <a:pPr lvl="1"/>
            <a:r>
              <a:rPr lang="en-US" dirty="0"/>
              <a:t>In most cases, the client’s stub is generated from the WSDL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469" y="2439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7103</TotalTime>
  <Words>253</Words>
  <Application>Microsoft Office PowerPoint</Application>
  <PresentationFormat>Widescreen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Wingdings</vt:lpstr>
      <vt:lpstr>Office Theme</vt:lpstr>
      <vt:lpstr>SOAP-Based Services</vt:lpstr>
      <vt:lpstr>Objectives</vt:lpstr>
      <vt:lpstr>Outlines</vt:lpstr>
      <vt:lpstr>Flashback</vt:lpstr>
      <vt:lpstr>Service and API Contract</vt:lpstr>
      <vt:lpstr>SOAP-based Services</vt:lpstr>
      <vt:lpstr>SOAP Specification</vt:lpstr>
      <vt:lpstr>SOAP Message</vt:lpstr>
      <vt:lpstr>WSDL</vt:lpstr>
      <vt:lpstr>General Workflow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MSS</cp:lastModifiedBy>
  <cp:revision>1110</cp:revision>
  <dcterms:created xsi:type="dcterms:W3CDTF">2020-08-10T12:54:37Z</dcterms:created>
  <dcterms:modified xsi:type="dcterms:W3CDTF">2020-11-09T14:12:51Z</dcterms:modified>
</cp:coreProperties>
</file>