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77" r:id="rId3"/>
    <p:sldId id="279" r:id="rId4"/>
    <p:sldId id="282" r:id="rId5"/>
    <p:sldId id="330" r:id="rId6"/>
    <p:sldId id="400" r:id="rId7"/>
    <p:sldId id="403" r:id="rId8"/>
    <p:sldId id="404" r:id="rId9"/>
    <p:sldId id="427" r:id="rId10"/>
    <p:sldId id="405" r:id="rId11"/>
    <p:sldId id="406" r:id="rId12"/>
    <p:sldId id="407" r:id="rId13"/>
    <p:sldId id="408" r:id="rId14"/>
    <p:sldId id="409" r:id="rId15"/>
    <p:sldId id="411" r:id="rId16"/>
    <p:sldId id="413" r:id="rId17"/>
    <p:sldId id="414" r:id="rId18"/>
    <p:sldId id="415" r:id="rId19"/>
    <p:sldId id="416" r:id="rId20"/>
    <p:sldId id="417" r:id="rId21"/>
    <p:sldId id="418" r:id="rId22"/>
    <p:sldId id="423" r:id="rId23"/>
    <p:sldId id="424" r:id="rId24"/>
    <p:sldId id="425" r:id="rId25"/>
    <p:sldId id="426" r:id="rId26"/>
    <p:sldId id="419" r:id="rId27"/>
    <p:sldId id="420" r:id="rId28"/>
    <p:sldId id="421" r:id="rId29"/>
    <p:sldId id="422" r:id="rId30"/>
    <p:sldId id="264" r:id="rId31"/>
    <p:sldId id="281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>
                <a:solidFill>
                  <a:schemeClr val="bg1"/>
                </a:solidFill>
              </a:rPr>
              <a:t>S.Kom</a:t>
            </a:r>
            <a:r>
              <a:rPr lang="en-US" sz="3200" b="0" dirty="0">
                <a:solidFill>
                  <a:schemeClr val="bg1"/>
                </a:solidFill>
              </a:rPr>
              <a:t>., M.Sc.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>
                <a:solidFill>
                  <a:schemeClr val="bg1"/>
                </a:solidFill>
              </a:rPr>
              <a:t>Thank</a:t>
            </a:r>
            <a:br>
              <a:rPr lang="en-US" sz="6000" b="0" dirty="0">
                <a:solidFill>
                  <a:schemeClr val="bg1"/>
                </a:solidFill>
              </a:rPr>
            </a:br>
            <a:r>
              <a:rPr lang="en-US" sz="6000" b="0" dirty="0">
                <a:solidFill>
                  <a:schemeClr val="bg1"/>
                </a:solidFill>
              </a:rPr>
              <a:t>you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Web Programming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/>
              <a:t>Designing REST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Resource Identifier.</a:t>
            </a:r>
          </a:p>
          <a:p>
            <a:pPr lvl="1"/>
            <a:r>
              <a:rPr lang="en-US" b="1" dirty="0"/>
              <a:t>Resource</a:t>
            </a:r>
            <a:r>
              <a:rPr lang="en-US" dirty="0"/>
              <a:t>: any concept or interact-able object.</a:t>
            </a:r>
          </a:p>
          <a:p>
            <a:pPr lvl="1"/>
            <a:r>
              <a:rPr lang="en-US" b="1" dirty="0"/>
              <a:t>Resource Identifier</a:t>
            </a:r>
            <a:r>
              <a:rPr lang="en-US" dirty="0"/>
              <a:t>: a unique naming given to a particular </a:t>
            </a:r>
            <a:br>
              <a:rPr lang="en-US" dirty="0"/>
            </a:br>
            <a:r>
              <a:rPr lang="en-US" dirty="0"/>
              <a:t>resource that make it addressable.</a:t>
            </a:r>
          </a:p>
          <a:p>
            <a:pPr lvl="1"/>
            <a:r>
              <a:rPr lang="en-US" b="1" dirty="0"/>
              <a:t>URI</a:t>
            </a:r>
            <a:r>
              <a:rPr lang="en-US" dirty="0"/>
              <a:t>: a format to uniquely identify resources.</a:t>
            </a:r>
          </a:p>
          <a:p>
            <a:endParaRPr lang="en-US" dirty="0"/>
          </a:p>
          <a:p>
            <a:r>
              <a:rPr lang="en-US" dirty="0"/>
              <a:t>What is URL? How it is different to URI?</a:t>
            </a:r>
          </a:p>
          <a:p>
            <a:pPr lvl="1"/>
            <a:r>
              <a:rPr lang="en-US" dirty="0"/>
              <a:t>URI is about the resource naming.</a:t>
            </a:r>
          </a:p>
          <a:p>
            <a:pPr lvl="1"/>
            <a:r>
              <a:rPr lang="en-US" dirty="0"/>
              <a:t>URL is about how to access the resource.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vs. URL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6279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designed for machines to use </a:t>
            </a:r>
            <a:br>
              <a:rPr lang="en-US" dirty="0"/>
            </a:br>
            <a:r>
              <a:rPr lang="en-US" dirty="0"/>
              <a:t>and humans to understand.</a:t>
            </a:r>
          </a:p>
          <a:p>
            <a:endParaRPr lang="en-US" dirty="0"/>
          </a:p>
          <a:p>
            <a:r>
              <a:rPr lang="en-US" dirty="0"/>
              <a:t>URI format: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scheme</a:t>
            </a:r>
            <a:r>
              <a:rPr lang="en-US" dirty="0"/>
              <a:t> could be </a:t>
            </a:r>
            <a:r>
              <a:rPr lang="en-US" dirty="0">
                <a:latin typeface="Consolas" panose="020B0609020204030204" pitchFamily="49" charset="0"/>
              </a:rPr>
              <a:t>HTTP/S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FTP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query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fragment</a:t>
            </a:r>
            <a:r>
              <a:rPr lang="en-US" dirty="0"/>
              <a:t> are optional.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Format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725779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scheme://domainname/path[?query][#fragment]</a:t>
            </a:r>
          </a:p>
        </p:txBody>
      </p:sp>
    </p:spTree>
    <p:extLst>
      <p:ext uri="{BB962C8B-B14F-4D97-AF65-F5344CB8AC3E}">
        <p14:creationId xmlns:p14="http://schemas.microsoft.com/office/powerpoint/2010/main" val="274282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the following examples: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one of the above URIs is …</a:t>
            </a:r>
          </a:p>
          <a:p>
            <a:pPr lvl="1"/>
            <a:r>
              <a:rPr lang="en-US" dirty="0"/>
              <a:t>Suitable for machines?</a:t>
            </a:r>
          </a:p>
          <a:p>
            <a:pPr lvl="1"/>
            <a:r>
              <a:rPr lang="en-US" dirty="0"/>
              <a:t>Suitable for humans?</a:t>
            </a:r>
          </a:p>
          <a:p>
            <a:pPr lvl="1"/>
            <a:r>
              <a:rPr lang="en-US" dirty="0"/>
              <a:t>What about for both? Machines and humans?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URI: For Machines or Humans?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342601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847705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api.lib.si-playground.com/7e1a-43da-4925-8238-d579</a:t>
            </a:r>
          </a:p>
        </p:txBody>
      </p:sp>
    </p:spTree>
    <p:extLst>
      <p:ext uri="{BB962C8B-B14F-4D97-AF65-F5344CB8AC3E}">
        <p14:creationId xmlns:p14="http://schemas.microsoft.com/office/powerpoint/2010/main" val="374513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Design: General URI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88137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#1: Forward slash “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” indicates resource </a:t>
            </a:r>
            <a:br>
              <a:rPr lang="en-US" dirty="0"/>
            </a:br>
            <a:r>
              <a:rPr lang="en-US" dirty="0"/>
              <a:t>hierarchical relationships.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Rule #2: No trailing forward slash “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”.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URI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699655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api.lib.si-playground.com/books/1449310508/chapters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209108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api.github.com/repos/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sigurita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/hello-world/commits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4376044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api.lib.si-playground.com/books/1449310508/borrow/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4885497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api.github.com/repos/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sigurita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/hello-world/commits/</a:t>
            </a:r>
          </a:p>
        </p:txBody>
      </p:sp>
    </p:spTree>
    <p:extLst>
      <p:ext uri="{BB962C8B-B14F-4D97-AF65-F5344CB8AC3E}">
        <p14:creationId xmlns:p14="http://schemas.microsoft.com/office/powerpoint/2010/main" val="267140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#3: Hyphens “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” for a better readability.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Rule #4: Underscore “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” should be avoided.</a:t>
            </a:r>
          </a:p>
          <a:p>
            <a:pPr lvl="1"/>
            <a:r>
              <a:rPr lang="en-US" dirty="0"/>
              <a:t>Visually, underscore is “unseen” in hyperlink output.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URI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40356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books?q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=restful-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85" y="4438148"/>
            <a:ext cx="3686915" cy="4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#5: Use lowercase in the URI </a:t>
            </a:r>
            <a:r>
              <a:rPr lang="en-US" b="1" dirty="0"/>
              <a:t>path</a:t>
            </a:r>
            <a:r>
              <a:rPr lang="en-US" dirty="0"/>
              <a:t> for consistency.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#1 is fine.</a:t>
            </a:r>
          </a:p>
          <a:p>
            <a:pPr lvl="1"/>
            <a:r>
              <a:rPr lang="en-US" dirty="0"/>
              <a:t>#2 is identical to #1.</a:t>
            </a:r>
          </a:p>
          <a:p>
            <a:pPr lvl="1"/>
            <a:r>
              <a:rPr lang="en-US" dirty="0"/>
              <a:t>#3 is not identical to neither #1 nor #2.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URI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40356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2913013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3405048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800" y="2438398"/>
            <a:ext cx="293920" cy="3156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2947849"/>
            <a:ext cx="293920" cy="3156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0" y="3461664"/>
            <a:ext cx="293920" cy="3156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1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6: Extension should not be included.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URI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40356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api.lib.si-playground.com/books/1449310508.json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4018" y="2442749"/>
            <a:ext cx="777245" cy="3156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Design: Domain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37985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#7: Consistent subdomain names.</a:t>
            </a:r>
          </a:p>
          <a:p>
            <a:pPr lvl="1"/>
            <a:r>
              <a:rPr lang="en-US" dirty="0"/>
              <a:t>Changing subdomain will surely affect the existing endpoints.</a:t>
            </a:r>
          </a:p>
          <a:p>
            <a:pPr lvl="1"/>
            <a:endParaRPr lang="en-US" dirty="0"/>
          </a:p>
          <a:p>
            <a:r>
              <a:rPr lang="en-US" dirty="0"/>
              <a:t>Rule #8: Consistent subdomains names for developer portal (documentations are essential in REST-based services).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71707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400158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docs.github.com</a:t>
            </a:r>
          </a:p>
        </p:txBody>
      </p:sp>
    </p:spTree>
    <p:extLst>
      <p:ext uri="{BB962C8B-B14F-4D97-AF65-F5344CB8AC3E}">
        <p14:creationId xmlns:p14="http://schemas.microsoft.com/office/powerpoint/2010/main" val="33383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develop REST-based services.</a:t>
            </a:r>
            <a:br>
              <a:rPr lang="en-US" dirty="0"/>
            </a:br>
            <a:r>
              <a:rPr lang="en-US" dirty="0"/>
              <a:t>On this session, we focus on the design phase</a:t>
            </a:r>
            <a:br>
              <a:rPr lang="en-US" dirty="0"/>
            </a:br>
            <a:r>
              <a:rPr lang="en-US" dirty="0"/>
              <a:t>especially the URI and resource hierarchy.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Design: Resource Modeling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types of resource:</a:t>
            </a:r>
          </a:p>
          <a:p>
            <a:pPr lvl="1"/>
            <a:r>
              <a:rPr lang="en-US" dirty="0"/>
              <a:t>Document: a unique record or an instance.</a:t>
            </a:r>
          </a:p>
          <a:p>
            <a:pPr lvl="1"/>
            <a:r>
              <a:rPr lang="en-US" dirty="0"/>
              <a:t>Collection: a grouped of documents (like directory) managed by the service provider.</a:t>
            </a:r>
          </a:p>
          <a:p>
            <a:pPr lvl="1"/>
            <a:r>
              <a:rPr lang="en-US" dirty="0"/>
              <a:t>Store: similar to collection but managed by the service consumer.</a:t>
            </a:r>
          </a:p>
          <a:p>
            <a:pPr lvl="1"/>
            <a:r>
              <a:rPr lang="en-US" dirty="0"/>
              <a:t>Controller: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41229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represents a unique record or an instance.</a:t>
            </a:r>
          </a:p>
          <a:p>
            <a:pPr lvl="1"/>
            <a:r>
              <a:rPr lang="en-US" dirty="0"/>
              <a:t>It may contains a sub-concept or resources.</a:t>
            </a:r>
          </a:p>
          <a:p>
            <a:pPr lvl="1"/>
            <a:r>
              <a:rPr lang="en-US" dirty="0"/>
              <a:t>e.g. a specific book is a document, yet it has multiple chapters in it.</a:t>
            </a:r>
            <a:br>
              <a:rPr lang="en-US" dirty="0"/>
            </a:br>
            <a:r>
              <a:rPr lang="en-US" dirty="0"/>
              <a:t>Each chapter is a distinct sub-concept.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Hierarchy: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3622749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4106075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api.lib.si-playground.com/books/1449310508/chapters/3</a:t>
            </a:r>
          </a:p>
        </p:txBody>
      </p:sp>
    </p:spTree>
    <p:extLst>
      <p:ext uri="{BB962C8B-B14F-4D97-AF65-F5344CB8AC3E}">
        <p14:creationId xmlns:p14="http://schemas.microsoft.com/office/powerpoint/2010/main" val="56516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is a resource ‘directory’ managed by the provider.</a:t>
            </a:r>
          </a:p>
          <a:p>
            <a:pPr lvl="1"/>
            <a:r>
              <a:rPr lang="en-US" dirty="0"/>
              <a:t>It may contains a sub-collection.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example.</a:t>
            </a:r>
          </a:p>
          <a:p>
            <a:pPr lvl="2"/>
            <a:r>
              <a:rPr lang="en-US" dirty="0"/>
              <a:t>A library provides a collection of book information wrapped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latin typeface="Consolas" panose="020B0609020204030204" pitchFamily="49" charset="0"/>
              </a:rPr>
              <a:t>/books</a:t>
            </a:r>
            <a:r>
              <a:rPr lang="en-US" dirty="0"/>
              <a:t> path.</a:t>
            </a:r>
          </a:p>
          <a:p>
            <a:pPr lvl="2"/>
            <a:r>
              <a:rPr lang="en-US" dirty="0"/>
              <a:t>A book author may offer his/her new book information to be stored </a:t>
            </a:r>
            <a:br>
              <a:rPr lang="en-US" dirty="0"/>
            </a:br>
            <a:r>
              <a:rPr lang="en-US" dirty="0"/>
              <a:t>in the collection.</a:t>
            </a:r>
          </a:p>
          <a:p>
            <a:pPr lvl="2"/>
            <a:r>
              <a:rPr lang="en-US" dirty="0"/>
              <a:t>Since the collection is managed by the provider, the consumer </a:t>
            </a:r>
            <a:br>
              <a:rPr lang="en-US" dirty="0"/>
            </a:br>
            <a:r>
              <a:rPr lang="en-US" dirty="0"/>
              <a:t>has no control over the acceptance of the offer.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Hierarchy: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664811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</a:t>
            </a:r>
          </a:p>
        </p:txBody>
      </p:sp>
    </p:spTree>
    <p:extLst>
      <p:ext uri="{BB962C8B-B14F-4D97-AF65-F5344CB8AC3E}">
        <p14:creationId xmlns:p14="http://schemas.microsoft.com/office/powerpoint/2010/main" val="389819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 is a resource ‘directory’ managed by the consumer.</a:t>
            </a:r>
          </a:p>
          <a:p>
            <a:pPr lvl="1"/>
            <a:r>
              <a:rPr lang="en-US" dirty="0"/>
              <a:t>Similar to collection, a store may contains a sub-store.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example.</a:t>
            </a:r>
          </a:p>
          <a:p>
            <a:pPr lvl="2"/>
            <a:r>
              <a:rPr lang="en-US" dirty="0"/>
              <a:t>A book author may add or remove any chapter of his/her book</a:t>
            </a:r>
            <a:br>
              <a:rPr lang="en-US" dirty="0"/>
            </a:br>
            <a:r>
              <a:rPr lang="en-US" dirty="0"/>
              <a:t>registered in the library.</a:t>
            </a:r>
          </a:p>
          <a:p>
            <a:pPr lvl="2"/>
            <a:r>
              <a:rPr lang="en-US" dirty="0"/>
              <a:t>The author has a complete control over its resource.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Hierarchy: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664811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api.lib.si-playground.com/books/1449310508/chapters</a:t>
            </a:r>
          </a:p>
        </p:txBody>
      </p:sp>
    </p:spTree>
    <p:extLst>
      <p:ext uri="{BB962C8B-B14F-4D97-AF65-F5344CB8AC3E}">
        <p14:creationId xmlns:p14="http://schemas.microsoft.com/office/powerpoint/2010/main" val="246539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is a procedural concept or action executed </a:t>
            </a:r>
            <a:br>
              <a:rPr lang="en-US" dirty="0"/>
            </a:br>
            <a:r>
              <a:rPr lang="en-US" dirty="0"/>
              <a:t>on the resource-level.</a:t>
            </a:r>
          </a:p>
          <a:p>
            <a:pPr lvl="1"/>
            <a:r>
              <a:rPr lang="en-US" dirty="0"/>
              <a:t>It specifies what the consumer could do over the resource.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Hierarchy: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3169909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POST /books/1449310508/request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679365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PATCH /books/1449310508/borrow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4201882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PATCH /books/1449310508/return</a:t>
            </a:r>
          </a:p>
        </p:txBody>
      </p:sp>
    </p:spTree>
    <p:extLst>
      <p:ext uri="{BB962C8B-B14F-4D97-AF65-F5344CB8AC3E}">
        <p14:creationId xmlns:p14="http://schemas.microsoft.com/office/powerpoint/2010/main" val="310446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#9: Singular noun for document.</a:t>
            </a:r>
          </a:p>
          <a:p>
            <a:r>
              <a:rPr lang="en-US" dirty="0"/>
              <a:t>Rule #10: Plural noun for collection.</a:t>
            </a:r>
          </a:p>
          <a:p>
            <a:r>
              <a:rPr lang="en-US" dirty="0"/>
              <a:t>Rule #11: Plural noun for store.</a:t>
            </a:r>
          </a:p>
          <a:p>
            <a:r>
              <a:rPr lang="en-US" dirty="0"/>
              <a:t>Rule #12: Verb or verb phrase for controller.</a:t>
            </a:r>
          </a:p>
          <a:p>
            <a:r>
              <a:rPr lang="en-US" dirty="0"/>
              <a:t>Rule #13: Identity may be used in the store.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Naming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4423962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api.lib.si-playground.com/books/{ISBN-10}/chapters</a:t>
            </a:r>
          </a:p>
        </p:txBody>
      </p:sp>
    </p:spTree>
    <p:extLst>
      <p:ext uri="{BB962C8B-B14F-4D97-AF65-F5344CB8AC3E}">
        <p14:creationId xmlns:p14="http://schemas.microsoft.com/office/powerpoint/2010/main" val="32640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#14: CRUD controller should be avoided.</a:t>
            </a:r>
          </a:p>
          <a:p>
            <a:pPr lvl="1"/>
            <a:r>
              <a:rPr lang="en-US" dirty="0"/>
              <a:t>This example should not be followed.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use the corresponding HTTP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Naming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682234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api.lib.si-playground.com/books/1449310508/update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470350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PUT /books/1449310508</a:t>
            </a:r>
          </a:p>
        </p:txBody>
      </p:sp>
    </p:spTree>
    <p:extLst>
      <p:ext uri="{BB962C8B-B14F-4D97-AF65-F5344CB8AC3E}">
        <p14:creationId xmlns:p14="http://schemas.microsoft.com/office/powerpoint/2010/main" val="51557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Design: Query String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96488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is used for specifying extra parameters while </a:t>
            </a:r>
            <a:br>
              <a:rPr lang="en-US" dirty="0"/>
            </a:br>
            <a:r>
              <a:rPr lang="en-US" dirty="0"/>
              <a:t>consuming a service.</a:t>
            </a:r>
          </a:p>
          <a:p>
            <a:pPr lvl="1"/>
            <a:r>
              <a:rPr lang="en-US" dirty="0"/>
              <a:t>It is occasionally used for document filtering.</a:t>
            </a:r>
          </a:p>
          <a:p>
            <a:pPr lvl="1"/>
            <a:r>
              <a:rPr lang="en-US" dirty="0"/>
              <a:t>It is located right after the path section.</a:t>
            </a:r>
          </a:p>
          <a:p>
            <a:pPr lvl="1"/>
            <a:r>
              <a:rPr lang="en-US" dirty="0"/>
              <a:t>Behind the controller.</a:t>
            </a:r>
          </a:p>
          <a:p>
            <a:pPr lvl="1"/>
            <a:endParaRPr lang="en-US" dirty="0"/>
          </a:p>
          <a:p>
            <a:r>
              <a:rPr lang="en-US" dirty="0"/>
              <a:t>Rule #15: Use the query to set the pagination, filtering criteria, or some other things.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3849187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scheme://domainname/path[?query][#fragment]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5133703"/>
            <a:ext cx="10202092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api.lib.si-playground.com/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books?q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restful-api&amp;page-size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373743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Flashback.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phase.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URI Design:</a:t>
            </a:r>
          </a:p>
          <a:p>
            <a:pPr lvl="1"/>
            <a:r>
              <a:rPr lang="it-IT" dirty="0"/>
              <a:t>General URI 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Domain Rules.</a:t>
            </a:r>
          </a:p>
          <a:p>
            <a:pPr lvl="1"/>
            <a:r>
              <a:rPr lang="en-US" dirty="0"/>
              <a:t>Resource Modeling.</a:t>
            </a:r>
          </a:p>
          <a:p>
            <a:pPr lvl="1"/>
            <a:r>
              <a:rPr lang="en-US" dirty="0"/>
              <a:t>Query String.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Next time we will discuss more on the semantic aspects,</a:t>
            </a:r>
            <a:br>
              <a:rPr lang="en-US" dirty="0"/>
            </a:br>
            <a:r>
              <a:rPr lang="en-US" dirty="0"/>
              <a:t>both the HTTP request verbs and HTTP response codes.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Afterwards, we will discuss about </a:t>
            </a:r>
            <a:br>
              <a:rPr lang="en-US" dirty="0"/>
            </a:br>
            <a:r>
              <a:rPr lang="en-US" dirty="0"/>
              <a:t>the representational aspect.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the </a:t>
            </a:r>
            <a:r>
              <a:rPr lang="en-US" dirty="0" err="1"/>
              <a:t>GitHub</a:t>
            </a:r>
            <a:r>
              <a:rPr lang="en-US" dirty="0"/>
              <a:t> APIs.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pic>
        <p:nvPicPr>
          <p:cNvPr id="7" name="Shape 7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3420" y="2792553"/>
            <a:ext cx="4822372" cy="307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Pearson</a:t>
            </a:r>
          </a:p>
          <a:p>
            <a:pPr marL="0" indent="0">
              <a:buNone/>
            </a:pPr>
            <a:r>
              <a:rPr lang="en-US" dirty="0" err="1"/>
              <a:t>Massé</a:t>
            </a:r>
            <a:r>
              <a:rPr lang="en-US" dirty="0"/>
              <a:t>, M. (2012). REST API Design Rulebook. O’Reilly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REST API Documentation. https://docs.github.com/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is a software program that makes its functionality </a:t>
            </a:r>
            <a:br>
              <a:rPr lang="en-US" dirty="0"/>
            </a:br>
            <a:r>
              <a:rPr lang="en-US" dirty="0"/>
              <a:t>available via a published </a:t>
            </a:r>
            <a:r>
              <a:rPr lang="en-US" b="1" dirty="0"/>
              <a:t>API</a:t>
            </a:r>
            <a:r>
              <a:rPr lang="en-US" dirty="0"/>
              <a:t> that is part of a service contract.</a:t>
            </a:r>
          </a:p>
          <a:p>
            <a:pPr lvl="1"/>
            <a:endParaRPr lang="en-US" dirty="0"/>
          </a:p>
          <a:p>
            <a:r>
              <a:rPr lang="en-US" dirty="0"/>
              <a:t>The API specification is defined in a contract. </a:t>
            </a:r>
            <a:br>
              <a:rPr lang="en-US" dirty="0"/>
            </a:br>
            <a:r>
              <a:rPr lang="en-US" dirty="0"/>
              <a:t>It contains:</a:t>
            </a:r>
          </a:p>
          <a:p>
            <a:pPr lvl="1"/>
            <a:r>
              <a:rPr lang="en-US" dirty="0"/>
              <a:t>How to consume the API, </a:t>
            </a:r>
          </a:p>
          <a:p>
            <a:pPr lvl="1"/>
            <a:r>
              <a:rPr lang="en-US" dirty="0"/>
              <a:t>The parameters specifications, and </a:t>
            </a:r>
          </a:p>
          <a:p>
            <a:pPr lvl="1"/>
            <a:r>
              <a:rPr lang="en-US" dirty="0"/>
              <a:t>What kind of output is expected.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and API Contract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REST: </a:t>
            </a:r>
            <a:r>
              <a:rPr lang="en-US" dirty="0" err="1"/>
              <a:t>REpresentational</a:t>
            </a:r>
            <a:r>
              <a:rPr lang="en-US" dirty="0"/>
              <a:t> State Transfer.</a:t>
            </a:r>
          </a:p>
          <a:p>
            <a:pPr lvl="1"/>
            <a:r>
              <a:rPr lang="en-US" dirty="0"/>
              <a:t>Is an architectural pattern.</a:t>
            </a:r>
          </a:p>
          <a:p>
            <a:pPr lvl="1"/>
            <a:r>
              <a:rPr lang="en-US" dirty="0"/>
              <a:t>It runs on top of the HTTP infrastructure.</a:t>
            </a:r>
          </a:p>
          <a:p>
            <a:pPr lvl="1"/>
            <a:endParaRPr lang="en-US" dirty="0"/>
          </a:p>
          <a:p>
            <a:r>
              <a:rPr lang="en-US" dirty="0"/>
              <a:t>To be discussed:</a:t>
            </a:r>
          </a:p>
          <a:p>
            <a:pPr lvl="1"/>
            <a:r>
              <a:rPr lang="en-US" dirty="0"/>
              <a:t>The resource and identifiers.</a:t>
            </a:r>
          </a:p>
          <a:p>
            <a:pPr lvl="1"/>
            <a:r>
              <a:rPr lang="en-US" dirty="0"/>
              <a:t>Representation: XML, JSON, etc. </a:t>
            </a:r>
          </a:p>
          <a:p>
            <a:pPr lvl="1"/>
            <a:r>
              <a:rPr lang="en-US" dirty="0"/>
              <a:t>Semantics: HTTP verbs (methods) and </a:t>
            </a:r>
            <a:br>
              <a:rPr lang="en-US" dirty="0"/>
            </a:br>
            <a:r>
              <a:rPr lang="en-US" dirty="0"/>
              <a:t>HTTP response codes.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pic>
        <p:nvPicPr>
          <p:cNvPr id="7" name="Shape 7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3420" y="1956522"/>
            <a:ext cx="4822372" cy="307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8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Phase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is published for other parties.</a:t>
            </a:r>
          </a:p>
          <a:p>
            <a:pPr lvl="1"/>
            <a:r>
              <a:rPr lang="en-US" dirty="0"/>
              <a:t>In some case, the developer does not have any idea how many consumers would actually use it.</a:t>
            </a:r>
          </a:p>
          <a:p>
            <a:pPr lvl="1"/>
            <a:endParaRPr lang="en-US" dirty="0"/>
          </a:p>
          <a:p>
            <a:r>
              <a:rPr lang="en-US" b="1" dirty="0"/>
              <a:t>Changing</a:t>
            </a:r>
            <a:r>
              <a:rPr lang="en-US" dirty="0"/>
              <a:t> a published service could be a true </a:t>
            </a:r>
            <a:r>
              <a:rPr lang="en-US" b="1" dirty="0"/>
              <a:t>nightmare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consumers sometimes.</a:t>
            </a:r>
          </a:p>
          <a:p>
            <a:pPr lvl="1"/>
            <a:r>
              <a:rPr lang="en-US" dirty="0"/>
              <a:t>A carefully crafted service would last.</a:t>
            </a:r>
          </a:p>
          <a:p>
            <a:pPr lvl="1"/>
            <a:r>
              <a:rPr lang="en-US" dirty="0"/>
              <a:t>However, a changing behavior is a normal thing.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 is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69900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Changes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 and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943" y="1994263"/>
            <a:ext cx="8752114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transferFund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(String _target,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BigInteger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_amount){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9943" y="4367627"/>
            <a:ext cx="8752114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transferFund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BigInteger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_amount, String _target){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Down Arrow 8"/>
          <p:cNvSpPr/>
          <p:nvPr/>
        </p:nvSpPr>
        <p:spPr>
          <a:xfrm>
            <a:off x="5573486" y="3252081"/>
            <a:ext cx="1045029" cy="99770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1539</Words>
  <Application>Microsoft Office PowerPoint</Application>
  <PresentationFormat>Widescreen</PresentationFormat>
  <Paragraphs>250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Segoe UI</vt:lpstr>
      <vt:lpstr>Office Theme</vt:lpstr>
      <vt:lpstr>Designing REST Services</vt:lpstr>
      <vt:lpstr>Objectives</vt:lpstr>
      <vt:lpstr>Outlines</vt:lpstr>
      <vt:lpstr>Flashback</vt:lpstr>
      <vt:lpstr>Service and API Contract</vt:lpstr>
      <vt:lpstr>REST</vt:lpstr>
      <vt:lpstr>The Design Phase</vt:lpstr>
      <vt:lpstr>Design Phase is Important</vt:lpstr>
      <vt:lpstr>Fatal Changes</vt:lpstr>
      <vt:lpstr>URI vs. URL</vt:lpstr>
      <vt:lpstr>URI Format</vt:lpstr>
      <vt:lpstr>URI: For Machines or Humans?</vt:lpstr>
      <vt:lpstr>URI Design: General URI Rules</vt:lpstr>
      <vt:lpstr>General URI Rules</vt:lpstr>
      <vt:lpstr>General URI Rules</vt:lpstr>
      <vt:lpstr>General URI Rules</vt:lpstr>
      <vt:lpstr>General URI Rules</vt:lpstr>
      <vt:lpstr>URI Design: Domain Rules</vt:lpstr>
      <vt:lpstr>Domain Rules</vt:lpstr>
      <vt:lpstr>URI Design: Resource Modeling</vt:lpstr>
      <vt:lpstr>Resource Hierarchy</vt:lpstr>
      <vt:lpstr>Resource Hierarchy: Document</vt:lpstr>
      <vt:lpstr>Resource Hierarchy: Collection</vt:lpstr>
      <vt:lpstr>Resource Hierarchy: Store</vt:lpstr>
      <vt:lpstr>Resource Hierarchy: Controller</vt:lpstr>
      <vt:lpstr>Resource Naming Rules</vt:lpstr>
      <vt:lpstr>Resource Naming Rules</vt:lpstr>
      <vt:lpstr>URI Design: Query String</vt:lpstr>
      <vt:lpstr>Query String Rules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Mario Simaremare</cp:lastModifiedBy>
  <cp:revision>1359</cp:revision>
  <dcterms:created xsi:type="dcterms:W3CDTF">2020-08-10T12:54:37Z</dcterms:created>
  <dcterms:modified xsi:type="dcterms:W3CDTF">2021-10-26T01:59:20Z</dcterms:modified>
</cp:coreProperties>
</file>