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9" r:id="rId4"/>
    <p:sldId id="403" r:id="rId5"/>
    <p:sldId id="444" r:id="rId6"/>
    <p:sldId id="446" r:id="rId7"/>
    <p:sldId id="447" r:id="rId8"/>
    <p:sldId id="448" r:id="rId9"/>
    <p:sldId id="451" r:id="rId10"/>
    <p:sldId id="434" r:id="rId11"/>
    <p:sldId id="452" r:id="rId12"/>
    <p:sldId id="431" r:id="rId13"/>
    <p:sldId id="432" r:id="rId14"/>
    <p:sldId id="433" r:id="rId15"/>
    <p:sldId id="264" r:id="rId16"/>
    <p:sldId id="28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4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6" r:id="rId5"/>
    <p:sldLayoutId id="2147483665" r:id="rId6"/>
    <p:sldLayoutId id="2147483662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Designing REST Services:</a:t>
            </a:r>
            <a:br>
              <a:rPr lang="en-US" dirty="0" smtClean="0"/>
            </a:br>
            <a:r>
              <a:rPr lang="en-US" dirty="0" smtClean="0"/>
              <a:t>HTTP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7337" y="5547368"/>
            <a:ext cx="581732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https://www.rfc-editor.org/rfc/rfc2616.txt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8557"/>
              </p:ext>
            </p:extLst>
          </p:nvPr>
        </p:nvGraphicFramePr>
        <p:xfrm>
          <a:off x="2024126" y="684833"/>
          <a:ext cx="814374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64"/>
                <a:gridCol w="6348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 Verb</a:t>
                      </a:r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HEAD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Retrieve</a:t>
                      </a:r>
                      <a:r>
                        <a:rPr lang="en-US" sz="2400" baseline="0" dirty="0" smtClean="0">
                          <a:latin typeface="+mn-lt"/>
                        </a:rPr>
                        <a:t> the resource state meta data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Retrieve the resource state and its meta data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POST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Create a new resource in a </a:t>
                      </a:r>
                      <a:r>
                        <a:rPr lang="en-US" sz="2400" u="sng" dirty="0" smtClean="0">
                          <a:latin typeface="+mn-lt"/>
                        </a:rPr>
                        <a:t>collection</a:t>
                      </a:r>
                      <a:endParaRPr lang="en-US" sz="2400" u="sng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PUT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Create or modify a resource in a </a:t>
                      </a:r>
                      <a:r>
                        <a:rPr lang="en-US" sz="2400" u="sng" dirty="0" smtClean="0">
                          <a:latin typeface="+mn-lt"/>
                        </a:rPr>
                        <a:t>store</a:t>
                      </a:r>
                      <a:endParaRPr lang="en-US" sz="2400" u="sng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PATCH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Similar to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en-US" sz="2400" dirty="0" smtClean="0">
                          <a:latin typeface="+mn-lt"/>
                        </a:rPr>
                        <a:t> but for partial modification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Remove a resource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OPTIONS</a:t>
                      </a:r>
                      <a:endParaRPr lang="en-US" sz="24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Retrieve the resource</a:t>
                      </a:r>
                      <a:r>
                        <a:rPr lang="en-US" sz="2400" baseline="0" dirty="0" smtClean="0">
                          <a:latin typeface="+mn-lt"/>
                        </a:rPr>
                        <a:t> availability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TRACE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Sending</a:t>
                      </a:r>
                      <a:r>
                        <a:rPr lang="en-US" sz="2400" baseline="0" dirty="0" smtClean="0">
                          <a:latin typeface="+mn-lt"/>
                        </a:rPr>
                        <a:t> a loopback, for debugging purposes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smtClean="0"/>
              <a:t>#16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should not be used to tunnel other request methods.</a:t>
            </a:r>
          </a:p>
          <a:p>
            <a:pPr lvl="1"/>
            <a:r>
              <a:rPr lang="en-US" dirty="0" smtClean="0"/>
              <a:t>e.g. Using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request to remove a </a:t>
            </a:r>
            <a:r>
              <a:rPr lang="en-US" dirty="0" smtClean="0"/>
              <a:t>resource or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to </a:t>
            </a:r>
            <a:r>
              <a:rPr lang="en-US" dirty="0"/>
              <a:t>modify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/>
              <a:t>#</a:t>
            </a:r>
            <a:r>
              <a:rPr lang="en-US" dirty="0" smtClean="0"/>
              <a:t>17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method must be used to retrieve a resource’s state representation.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request consists of header only without any payload (body</a:t>
            </a:r>
            <a:r>
              <a:rPr lang="en-US" dirty="0" smtClean="0"/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smtClean="0"/>
              <a:t>#18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 should </a:t>
            </a:r>
            <a:r>
              <a:rPr lang="en-US" dirty="0" smtClean="0"/>
              <a:t>only be used </a:t>
            </a:r>
            <a:r>
              <a:rPr lang="en-US" dirty="0"/>
              <a:t>to retrieve a resource state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meta data not the whole state.</a:t>
            </a:r>
            <a:endParaRPr lang="en-US" dirty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request but expecting the header section only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#19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must be used </a:t>
            </a:r>
            <a:r>
              <a:rPr lang="en-US" dirty="0" smtClean="0"/>
              <a:t>in the case of creating </a:t>
            </a:r>
            <a:r>
              <a:rPr lang="en-US" dirty="0"/>
              <a:t>new resource in a collection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Very likely to attach the corresponding data along with the request.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#20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must be used to invoke a controller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particular </a:t>
            </a:r>
            <a:r>
              <a:rPr lang="en-US" dirty="0"/>
              <a:t>resource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smtClean="0"/>
              <a:t>#21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PUT</a:t>
            </a:r>
            <a:r>
              <a:rPr lang="en-US" dirty="0"/>
              <a:t> must be used to both create or modify a resource in a store.</a:t>
            </a:r>
          </a:p>
          <a:p>
            <a:pPr lvl="1"/>
            <a:r>
              <a:rPr lang="en-US" dirty="0" smtClean="0"/>
              <a:t>Very likely to attach the corresponding data along </a:t>
            </a:r>
            <a:r>
              <a:rPr lang="en-US" dirty="0"/>
              <a:t>with the request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#22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PATCH</a:t>
            </a:r>
            <a:r>
              <a:rPr lang="en-US" dirty="0"/>
              <a:t> is an alternative to the </a:t>
            </a:r>
            <a:r>
              <a:rPr lang="en-US" dirty="0">
                <a:latin typeface="Consolas" panose="020B0609020204030204" pitchFamily="49" charset="0"/>
              </a:rPr>
              <a:t>PUT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when the modification is partial.</a:t>
            </a:r>
          </a:p>
          <a:p>
            <a:pPr lvl="1"/>
            <a:r>
              <a:rPr lang="en-US" dirty="0"/>
              <a:t>Will cause a small traffic compared to the </a:t>
            </a:r>
            <a:r>
              <a:rPr lang="en-US" dirty="0">
                <a:latin typeface="Consolas" panose="020B0609020204030204" pitchFamily="49" charset="0"/>
              </a:rPr>
              <a:t>PUT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#23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should be used to remove a resource or to make it unavailable.</a:t>
            </a:r>
          </a:p>
          <a:p>
            <a:pPr lvl="1"/>
            <a:r>
              <a:rPr lang="en-US" dirty="0"/>
              <a:t>Applicable to resource that resides in both collection or store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#24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OPTIONS</a:t>
            </a:r>
            <a:r>
              <a:rPr lang="en-US" dirty="0"/>
              <a:t> request should be used to retrieve metadata that describe a resource’s available interactions.</a:t>
            </a:r>
          </a:p>
          <a:p>
            <a:pPr lvl="1"/>
            <a:r>
              <a:rPr lang="en-US" dirty="0"/>
              <a:t>The response may include a payload </a:t>
            </a:r>
            <a:r>
              <a:rPr lang="en-US" dirty="0" smtClean="0"/>
              <a:t>to </a:t>
            </a:r>
            <a:r>
              <a:rPr lang="en-US" dirty="0"/>
              <a:t>further describe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/>
              <a:t>interaction.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 we will discuss more on the semantic aspects,</a:t>
            </a:r>
            <a:br>
              <a:rPr lang="en-US" dirty="0" smtClean="0"/>
            </a:br>
            <a:r>
              <a:rPr lang="en-US" dirty="0" smtClean="0"/>
              <a:t>both the </a:t>
            </a:r>
            <a:r>
              <a:rPr lang="en-US" dirty="0" smtClean="0"/>
              <a:t>HTTP </a:t>
            </a:r>
            <a:r>
              <a:rPr lang="en-US" dirty="0" smtClean="0"/>
              <a:t>response codes.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Afterwards, we will discuss about </a:t>
            </a:r>
            <a:br>
              <a:rPr lang="en-US" dirty="0" smtClean="0"/>
            </a:br>
            <a:r>
              <a:rPr lang="en-US" dirty="0" smtClean="0"/>
              <a:t>the representational aspect.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the </a:t>
            </a:r>
            <a:r>
              <a:rPr lang="en-US" dirty="0" err="1" smtClean="0"/>
              <a:t>GitHub</a:t>
            </a:r>
            <a:r>
              <a:rPr lang="en-US" dirty="0" smtClean="0"/>
              <a:t> APIs.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Shape 7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3420" y="2792553"/>
            <a:ext cx="4822372" cy="307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</a:t>
            </a:r>
            <a:r>
              <a:rPr lang="en-US" dirty="0" smtClean="0"/>
              <a:t>Pearson</a:t>
            </a:r>
          </a:p>
          <a:p>
            <a:pPr marL="0" indent="0">
              <a:buNone/>
            </a:pPr>
            <a:r>
              <a:rPr lang="en-US" dirty="0" err="1"/>
              <a:t>Massé</a:t>
            </a:r>
            <a:r>
              <a:rPr lang="en-US" dirty="0"/>
              <a:t>, M. (2012). REST API Design Rulebook. O’Reilly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REST API Documentation. https</a:t>
            </a:r>
            <a:r>
              <a:rPr lang="en-US" dirty="0"/>
              <a:t>://</a:t>
            </a:r>
            <a:r>
              <a:rPr lang="en-US" dirty="0" smtClean="0"/>
              <a:t>docs.github.com/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</a:t>
            </a:r>
            <a:r>
              <a:rPr lang="en-US" dirty="0" smtClean="0"/>
              <a:t>to develop REST-based services.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this session, we focus on the design phase especially </a:t>
            </a:r>
            <a:br>
              <a:rPr lang="en-US" dirty="0" smtClean="0"/>
            </a:br>
            <a:r>
              <a:rPr lang="en-US" dirty="0" smtClean="0"/>
              <a:t>the use of HTTP verbs.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</a:t>
            </a:r>
            <a:r>
              <a:rPr lang="en-US" dirty="0"/>
              <a:t>in REST </a:t>
            </a:r>
            <a:r>
              <a:rPr lang="en-US" dirty="0" smtClean="0"/>
              <a:t>Request-Response Interactivity.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Verb </a:t>
            </a:r>
            <a:r>
              <a:rPr lang="en-US" dirty="0" smtClean="0"/>
              <a:t>Rules.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 REST </a:t>
            </a:r>
            <a:br>
              <a:rPr lang="en-US" dirty="0" smtClean="0"/>
            </a:br>
            <a:r>
              <a:rPr lang="en-US" dirty="0" smtClean="0"/>
              <a:t>Request-Response Interactivity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APIs are meant to be easily understood and </a:t>
            </a:r>
            <a:br>
              <a:rPr lang="en-US" dirty="0" smtClean="0"/>
            </a:br>
            <a:r>
              <a:rPr lang="en-US" dirty="0" smtClean="0"/>
              <a:t>more self-explanatory.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achieve such thing, HTTP request verbs and </a:t>
            </a:r>
            <a:br>
              <a:rPr lang="en-US" dirty="0" smtClean="0"/>
            </a:br>
            <a:r>
              <a:rPr lang="en-US" dirty="0" smtClean="0"/>
              <a:t>response codes are utilized.</a:t>
            </a:r>
          </a:p>
          <a:p>
            <a:pPr lvl="1"/>
            <a:endParaRPr lang="en-US" dirty="0"/>
          </a:p>
          <a:p>
            <a:r>
              <a:rPr lang="en-US" dirty="0" smtClean="0"/>
              <a:t>Another level of semantic, hypermedia, </a:t>
            </a:r>
            <a:br>
              <a:rPr lang="en-US" dirty="0" smtClean="0"/>
            </a:br>
            <a:r>
              <a:rPr lang="en-US" dirty="0" smtClean="0"/>
              <a:t>is spared for a later discussion.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4038" y="2143125"/>
            <a:ext cx="11085513" cy="3230563"/>
            <a:chOff x="349" y="1350"/>
            <a:chExt cx="6983" cy="203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350"/>
              <a:ext cx="6982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400" y="3129"/>
              <a:ext cx="44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54" y="2130"/>
              <a:ext cx="57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609" y="1752"/>
              <a:ext cx="972" cy="963"/>
              <a:chOff x="609" y="1752"/>
              <a:chExt cx="972" cy="963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945" y="3129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client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92" y="1463"/>
              <a:ext cx="146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application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6698" y="2306"/>
              <a:ext cx="6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database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251" y="2723"/>
              <a:ext cx="1940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162" y="2604"/>
              <a:ext cx="235" cy="236"/>
            </a:xfrm>
            <a:custGeom>
              <a:avLst/>
              <a:gdLst>
                <a:gd name="T0" fmla="*/ 0 w 235"/>
                <a:gd name="T1" fmla="*/ 0 h 236"/>
                <a:gd name="T2" fmla="*/ 235 w 235"/>
                <a:gd name="T3" fmla="*/ 119 h 236"/>
                <a:gd name="T4" fmla="*/ 0 w 235"/>
                <a:gd name="T5" fmla="*/ 236 h 236"/>
                <a:gd name="T6" fmla="*/ 0 w 23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36">
                  <a:moveTo>
                    <a:pt x="0" y="0"/>
                  </a:moveTo>
                  <a:lnTo>
                    <a:pt x="235" y="119"/>
                  </a:lnTo>
                  <a:lnTo>
                    <a:pt x="0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047" y="2629"/>
              <a:ext cx="55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053" y="2610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request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456" y="2038"/>
              <a:ext cx="1941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51" y="1920"/>
              <a:ext cx="234" cy="236"/>
            </a:xfrm>
            <a:custGeom>
              <a:avLst/>
              <a:gdLst>
                <a:gd name="T0" fmla="*/ 234 w 234"/>
                <a:gd name="T1" fmla="*/ 236 h 236"/>
                <a:gd name="T2" fmla="*/ 0 w 234"/>
                <a:gd name="T3" fmla="*/ 118 h 236"/>
                <a:gd name="T4" fmla="*/ 234 w 234"/>
                <a:gd name="T5" fmla="*/ 0 h 236"/>
                <a:gd name="T6" fmla="*/ 234 w 234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36">
                  <a:moveTo>
                    <a:pt x="234" y="236"/>
                  </a:moveTo>
                  <a:lnTo>
                    <a:pt x="0" y="118"/>
                  </a:lnTo>
                  <a:lnTo>
                    <a:pt x="234" y="0"/>
                  </a:lnTo>
                  <a:lnTo>
                    <a:pt x="234" y="23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995" y="1944"/>
              <a:ext cx="657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01" y="1927"/>
              <a:ext cx="78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response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4" y="2822"/>
              <a:ext cx="3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https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32" y="2822"/>
              <a:ext cx="2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://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" y="2822"/>
              <a:ext cx="185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solidFill>
                    <a:srgbClr val="000000"/>
                  </a:solidFill>
                  <a:latin typeface="Segoe UI" panose="020B0502040204020203" pitchFamily="34" charset="0"/>
                </a:rPr>
                <a:t>a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pi.example.com/</a:t>
              </a: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path?query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19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10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1362"/>
              <a:ext cx="59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7" y="2057367"/>
            <a:ext cx="1089059" cy="10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677" y="1262744"/>
            <a:ext cx="7114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GET /users/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HTTP/1.1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Host: api.github.com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User-Agent: curl/7.55.1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Accept: application/vnd.github.v3+json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5617847" y="209262"/>
            <a:ext cx="2009775" cy="619125"/>
          </a:xfrm>
          <a:prstGeom prst="callout1">
            <a:avLst>
              <a:gd name="adj1" fmla="val 86091"/>
              <a:gd name="adj2" fmla="val 43014"/>
              <a:gd name="adj3" fmla="val 182962"/>
              <a:gd name="adj4" fmla="val 3271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(No Border) 6"/>
          <p:cNvSpPr/>
          <p:nvPr/>
        </p:nvSpPr>
        <p:spPr>
          <a:xfrm>
            <a:off x="7990128" y="274576"/>
            <a:ext cx="2009775" cy="619125"/>
          </a:xfrm>
          <a:prstGeom prst="callout1">
            <a:avLst>
              <a:gd name="adj1" fmla="val 86091"/>
              <a:gd name="adj2" fmla="val 43014"/>
              <a:gd name="adj3" fmla="val 164676"/>
              <a:gd name="adj4" fmla="val 671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version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2905127" y="274575"/>
            <a:ext cx="2009775" cy="619125"/>
          </a:xfrm>
          <a:prstGeom prst="callout1">
            <a:avLst>
              <a:gd name="adj1" fmla="val 73432"/>
              <a:gd name="adj2" fmla="val 70746"/>
              <a:gd name="adj3" fmla="val 168896"/>
              <a:gd name="adj4" fmla="val 9987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verb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8713736" y="1382283"/>
            <a:ext cx="2009775" cy="619125"/>
          </a:xfrm>
          <a:prstGeom prst="callout1">
            <a:avLst>
              <a:gd name="adj1" fmla="val 57960"/>
              <a:gd name="adj2" fmla="val 11382"/>
              <a:gd name="adj3" fmla="val 53555"/>
              <a:gd name="adj4" fmla="val -6391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Host domain name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9958823" y="2122954"/>
            <a:ext cx="2009775" cy="619125"/>
          </a:xfrm>
          <a:prstGeom prst="callout1">
            <a:avLst>
              <a:gd name="adj1" fmla="val 45301"/>
              <a:gd name="adj2" fmla="val 11382"/>
              <a:gd name="adj3" fmla="val 29642"/>
              <a:gd name="adj4" fmla="val -13214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Additional header key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089" y="3857067"/>
            <a:ext cx="3713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 uses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method, meaning it will not cause state change the </a:t>
            </a:r>
            <a:r>
              <a:rPr lang="en-US" dirty="0" smtClean="0">
                <a:solidFill>
                  <a:schemeClr val="bg1"/>
                </a:solidFill>
              </a:rPr>
              <a:t>requested </a:t>
            </a:r>
            <a:r>
              <a:rPr lang="en-US" dirty="0" smtClean="0">
                <a:solidFill>
                  <a:schemeClr val="bg1"/>
                </a:solidFill>
              </a:rPr>
              <a:t>resource.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In this example, the request does not attach any data in the body payload.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2677" y="2687818"/>
            <a:ext cx="5207712" cy="74495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body payload is empty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Decomposing HTTP Request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0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677" y="1262744"/>
            <a:ext cx="7114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HTTP/1.1 200 OK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date: Thu, 19 Nov 2020 02:15:20 GMT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content-type: application/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charset=utf-8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server: GitHub.com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status: 200 OK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Accept-Ranges: bytes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Content-Length: 1318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"login":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"id": 35382893,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node_id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"MDQ6VXNlcjM1MzgyODkz",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omitted ...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created_at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"2018-01-12T20:52:23Z",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updated_at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"2020-11-12T03:47:23Z"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5617847" y="209262"/>
            <a:ext cx="2009775" cy="619125"/>
          </a:xfrm>
          <a:prstGeom prst="callout1">
            <a:avLst>
              <a:gd name="adj1" fmla="val 67805"/>
              <a:gd name="adj2" fmla="val 30448"/>
              <a:gd name="adj3" fmla="val 180149"/>
              <a:gd name="adj4" fmla="val 2405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status code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(No Border) 6"/>
          <p:cNvSpPr/>
          <p:nvPr/>
        </p:nvSpPr>
        <p:spPr>
          <a:xfrm>
            <a:off x="9799075" y="3776223"/>
            <a:ext cx="2009775" cy="619125"/>
          </a:xfrm>
          <a:prstGeom prst="callout1">
            <a:avLst>
              <a:gd name="adj1" fmla="val 76245"/>
              <a:gd name="adj2" fmla="val 8349"/>
              <a:gd name="adj3" fmla="val 112083"/>
              <a:gd name="adj4" fmla="val -78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Data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2905127" y="274575"/>
            <a:ext cx="2009775" cy="619125"/>
          </a:xfrm>
          <a:prstGeom prst="callout1">
            <a:avLst>
              <a:gd name="adj1" fmla="val 73432"/>
              <a:gd name="adj2" fmla="val 70746"/>
              <a:gd name="adj3" fmla="val 168896"/>
              <a:gd name="adj4" fmla="val 9987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version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9265921" y="768660"/>
            <a:ext cx="2769326" cy="619125"/>
          </a:xfrm>
          <a:prstGeom prst="callout1">
            <a:avLst>
              <a:gd name="adj1" fmla="val 98751"/>
              <a:gd name="adj2" fmla="val 20816"/>
              <a:gd name="adj3" fmla="val 178742"/>
              <a:gd name="adj4" fmla="val 306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 data format used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9069687" y="2384513"/>
            <a:ext cx="2739163" cy="619125"/>
          </a:xfrm>
          <a:prstGeom prst="callout1">
            <a:avLst>
              <a:gd name="adj1" fmla="val 48114"/>
              <a:gd name="adj2" fmla="val 2797"/>
              <a:gd name="adj3" fmla="val 111224"/>
              <a:gd name="adj4" fmla="val -6281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 size of the data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089" y="3857067"/>
            <a:ext cx="3713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response </a:t>
            </a:r>
            <a:r>
              <a:rPr lang="en-US" dirty="0" err="1" smtClean="0">
                <a:solidFill>
                  <a:schemeClr val="bg1"/>
                </a:solidFill>
              </a:rPr>
              <a:t>retuns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dirty="0" smtClean="0">
                <a:solidFill>
                  <a:schemeClr val="bg1"/>
                </a:solidFill>
              </a:rPr>
              <a:t> status code, meaning everything goes fine (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The response also bring the state of the requested resource in the form of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2677" y="3497722"/>
            <a:ext cx="5207712" cy="228933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Decomposing HTTP Response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701</Words>
  <Application>Microsoft Office PowerPoint</Application>
  <PresentationFormat>Widescreen</PresentationFormat>
  <Paragraphs>158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Office Theme</vt:lpstr>
      <vt:lpstr>Designing REST Services: HTTP Verbs</vt:lpstr>
      <vt:lpstr>Objectives</vt:lpstr>
      <vt:lpstr>Outlines</vt:lpstr>
      <vt:lpstr>Semantic in REST  Request-Response Interactivity</vt:lpstr>
      <vt:lpstr>Semantic?</vt:lpstr>
      <vt:lpstr>Request-Response Cycle</vt:lpstr>
      <vt:lpstr>PowerPoint Presentation</vt:lpstr>
      <vt:lpstr>PowerPoint Presentation</vt:lpstr>
      <vt:lpstr>HTTP Verb Rules</vt:lpstr>
      <vt:lpstr>PowerPoint Presentation</vt:lpstr>
      <vt:lpstr>HTTP Verb Rules</vt:lpstr>
      <vt:lpstr>HTTP Verb Rules</vt:lpstr>
      <vt:lpstr>HTTP Verb Rules</vt:lpstr>
      <vt:lpstr>HTTP Verb Rules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1458</cp:revision>
  <dcterms:created xsi:type="dcterms:W3CDTF">2020-08-10T12:54:37Z</dcterms:created>
  <dcterms:modified xsi:type="dcterms:W3CDTF">2020-11-19T05:55:28Z</dcterms:modified>
</cp:coreProperties>
</file>