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77" r:id="rId3"/>
    <p:sldId id="279" r:id="rId4"/>
    <p:sldId id="403" r:id="rId5"/>
    <p:sldId id="446" r:id="rId6"/>
    <p:sldId id="447" r:id="rId7"/>
    <p:sldId id="448" r:id="rId8"/>
    <p:sldId id="417" r:id="rId9"/>
    <p:sldId id="453" r:id="rId10"/>
    <p:sldId id="418" r:id="rId11"/>
    <p:sldId id="423" r:id="rId12"/>
    <p:sldId id="435" r:id="rId13"/>
    <p:sldId id="436" r:id="rId14"/>
    <p:sldId id="437" r:id="rId15"/>
    <p:sldId id="438" r:id="rId16"/>
    <p:sldId id="439" r:id="rId17"/>
    <p:sldId id="440" r:id="rId18"/>
    <p:sldId id="441" r:id="rId19"/>
    <p:sldId id="442" r:id="rId20"/>
    <p:sldId id="443" r:id="rId21"/>
    <p:sldId id="264" r:id="rId22"/>
    <p:sldId id="281" r:id="rId23"/>
    <p:sldId id="26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000040"/>
    <a:srgbClr val="303030"/>
    <a:srgbClr val="097B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27242-7A60-4CAF-8941-5C796C15B2C1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8D6F6-B94A-4BAF-8E62-6EDB3C368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86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D6F6-B94A-4BAF-8E62-6EDB3C3683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57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D6F6-B94A-4BAF-8E62-6EDB3C3683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08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3333" y="1306519"/>
            <a:ext cx="11387667" cy="927927"/>
          </a:xfrm>
          <a:ln w="44450" cap="rnd">
            <a:noFill/>
          </a:ln>
        </p:spPr>
        <p:txBody>
          <a:bodyPr anchor="ctr" anchorCtr="0">
            <a:noAutofit/>
          </a:bodyPr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3333" y="2479730"/>
            <a:ext cx="11387667" cy="520240"/>
          </a:xfrm>
          <a:ln w="44450" cap="rnd"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37" y="3183383"/>
            <a:ext cx="3029930" cy="3033713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TextBox 8"/>
          <p:cNvSpPr txBox="1"/>
          <p:nvPr userDrawn="1"/>
        </p:nvSpPr>
        <p:spPr>
          <a:xfrm>
            <a:off x="3434244" y="4123690"/>
            <a:ext cx="6306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0" dirty="0" smtClean="0">
                <a:solidFill>
                  <a:schemeClr val="bg1"/>
                </a:solidFill>
              </a:rPr>
              <a:t>Mario Simaremare, </a:t>
            </a:r>
            <a:r>
              <a:rPr lang="en-US" sz="3200" b="0" dirty="0" err="1" smtClean="0">
                <a:solidFill>
                  <a:schemeClr val="bg1"/>
                </a:solidFill>
              </a:rPr>
              <a:t>S.Kom</a:t>
            </a:r>
            <a:r>
              <a:rPr lang="en-US" sz="3200" b="0" dirty="0" smtClean="0">
                <a:solidFill>
                  <a:schemeClr val="bg1"/>
                </a:solidFill>
              </a:rPr>
              <a:t>., M.Sc.</a:t>
            </a:r>
            <a:endParaRPr lang="en-US" sz="3200" b="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995049" y="4655427"/>
            <a:ext cx="5762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Program </a:t>
            </a:r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Studi</a:t>
            </a:r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Sarjana</a:t>
            </a:r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Sistem</a:t>
            </a:r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Informasi</a:t>
            </a:r>
            <a:endParaRPr lang="en-US" sz="2400" b="0" baseline="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Institut</a:t>
            </a:r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Teknologi</a:t>
            </a:r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 Del</a:t>
            </a:r>
            <a:endParaRPr lang="en-US" sz="2400" b="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813" y="4088159"/>
            <a:ext cx="1395987" cy="150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097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26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57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12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15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51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95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18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1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12699"/>
            <a:ext cx="12192000" cy="163353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28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12699"/>
            <a:ext cx="12192000" cy="163353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85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17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bg>
      <p:bgPr>
        <a:solidFill>
          <a:srgbClr val="000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85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49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1819276" y="2524265"/>
            <a:ext cx="28574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0" dirty="0" smtClean="0">
                <a:solidFill>
                  <a:schemeClr val="bg1"/>
                </a:solidFill>
              </a:rPr>
              <a:t>Thank</a:t>
            </a:r>
            <a:br>
              <a:rPr lang="en-US" sz="6000" b="0" dirty="0" smtClean="0">
                <a:solidFill>
                  <a:schemeClr val="bg1"/>
                </a:solidFill>
              </a:rPr>
            </a:br>
            <a:r>
              <a:rPr lang="en-US" sz="6000" b="0" dirty="0" smtClean="0">
                <a:solidFill>
                  <a:schemeClr val="bg1"/>
                </a:solidFill>
              </a:rPr>
              <a:t>you</a:t>
            </a:r>
            <a:endParaRPr lang="en-US" sz="6000" b="0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166" y="2741515"/>
            <a:ext cx="1395987" cy="15026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768" y="908136"/>
            <a:ext cx="5416464" cy="5416464"/>
          </a:xfrm>
          <a:prstGeom prst="rect">
            <a:avLst/>
          </a:prstGeom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0500" y="6356350"/>
            <a:ext cx="10033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43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2432049"/>
            <a:ext cx="12192000" cy="163353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059" y="177059"/>
            <a:ext cx="6503882" cy="6503882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258127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572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71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781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785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0500" y="6356350"/>
            <a:ext cx="1003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6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64" r:id="rId4"/>
    <p:sldLayoutId id="2147483666" r:id="rId5"/>
    <p:sldLayoutId id="2147483665" r:id="rId6"/>
    <p:sldLayoutId id="2147483662" r:id="rId7"/>
    <p:sldLayoutId id="2147483661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image" Target="../media/image18.png"/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12" Type="http://schemas.openxmlformats.org/officeDocument/2006/relationships/image" Target="../media/image17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emf"/><Relationship Id="rId11" Type="http://schemas.openxmlformats.org/officeDocument/2006/relationships/image" Target="../media/image16.emf"/><Relationship Id="rId5" Type="http://schemas.openxmlformats.org/officeDocument/2006/relationships/image" Target="../media/image10.emf"/><Relationship Id="rId10" Type="http://schemas.openxmlformats.org/officeDocument/2006/relationships/image" Target="../media/image15.emf"/><Relationship Id="rId4" Type="http://schemas.openxmlformats.org/officeDocument/2006/relationships/image" Target="../media/image9.emf"/><Relationship Id="rId9" Type="http://schemas.openxmlformats.org/officeDocument/2006/relationships/image" Target="../media/image1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3333" y="775064"/>
            <a:ext cx="11387667" cy="1704666"/>
          </a:xfrm>
        </p:spPr>
        <p:txBody>
          <a:bodyPr/>
          <a:lstStyle/>
          <a:p>
            <a:r>
              <a:rPr lang="en-US" dirty="0" smtClean="0"/>
              <a:t>Designing REST Services:</a:t>
            </a:r>
            <a:br>
              <a:rPr lang="en-US" dirty="0" smtClean="0"/>
            </a:br>
            <a:r>
              <a:rPr lang="en-US" dirty="0" smtClean="0"/>
              <a:t>HTTP Status Codes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Web Programming and Testing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0683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137010"/>
              </p:ext>
            </p:extLst>
          </p:nvPr>
        </p:nvGraphicFramePr>
        <p:xfrm>
          <a:off x="1894618" y="1357841"/>
          <a:ext cx="8402765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4373"/>
                <a:gridCol w="643839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Status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Code</a:t>
                      </a:r>
                      <a:endParaRPr lang="en-US" sz="24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Meaning</a:t>
                      </a:r>
                      <a:endParaRPr lang="en-US" sz="24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1xx</a:t>
                      </a:r>
                      <a:endParaRPr lang="en-US" sz="2400" dirty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Informational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2xx</a:t>
                      </a:r>
                      <a:endParaRPr lang="en-US" sz="2400" dirty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Successful execution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3xx</a:t>
                      </a:r>
                      <a:endParaRPr lang="en-US" sz="2400" dirty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Redirection</a:t>
                      </a:r>
                      <a:endParaRPr lang="en-US" sz="2400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4xx</a:t>
                      </a:r>
                      <a:endParaRPr lang="en-US" sz="2400" dirty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Unsuccessful</a:t>
                      </a:r>
                      <a:r>
                        <a:rPr lang="en-US" sz="2400" baseline="0" dirty="0" smtClean="0"/>
                        <a:t> request caused by the consumer</a:t>
                      </a:r>
                      <a:endParaRPr lang="en-US" sz="2400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5xx</a:t>
                      </a:r>
                      <a:endParaRPr lang="en-US" sz="2400" dirty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Unsuccessful</a:t>
                      </a:r>
                      <a:r>
                        <a:rPr lang="en-US" sz="2400" baseline="0" dirty="0" smtClean="0"/>
                        <a:t> request caused by the provider</a:t>
                      </a:r>
                      <a:endParaRPr lang="en-US" sz="2400" u="sng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187337" y="5547368"/>
            <a:ext cx="5817326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https://www.rfc-editor.org/rfc/rfc2616.txt</a:t>
            </a:r>
          </a:p>
        </p:txBody>
      </p:sp>
    </p:spTree>
    <p:extLst>
      <p:ext uri="{BB962C8B-B14F-4D97-AF65-F5344CB8AC3E}">
        <p14:creationId xmlns:p14="http://schemas.microsoft.com/office/powerpoint/2010/main" val="241229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 </a:t>
            </a:r>
            <a:r>
              <a:rPr lang="en-US" dirty="0" smtClean="0"/>
              <a:t>#25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</a:rPr>
              <a:t>200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OK</a:t>
            </a:r>
            <a:r>
              <a:rPr lang="en-US" dirty="0"/>
              <a:t>) indicates that the request </a:t>
            </a:r>
            <a:r>
              <a:rPr lang="en-US" dirty="0" smtClean="0"/>
              <a:t>is </a:t>
            </a:r>
            <a:r>
              <a:rPr lang="en-US" dirty="0"/>
              <a:t>completely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executed </a:t>
            </a:r>
            <a:r>
              <a:rPr lang="en-US" dirty="0" smtClean="0"/>
              <a:t>without problems.</a:t>
            </a:r>
            <a:endParaRPr lang="en-US" dirty="0"/>
          </a:p>
          <a:p>
            <a:pPr lvl="1"/>
            <a:r>
              <a:rPr lang="en-US" dirty="0"/>
              <a:t>Response to general </a:t>
            </a:r>
            <a:r>
              <a:rPr lang="en-US" dirty="0">
                <a:latin typeface="Consolas" panose="020B0609020204030204" pitchFamily="49" charset="0"/>
              </a:rPr>
              <a:t>GET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HEAD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DELETE</a:t>
            </a:r>
            <a:r>
              <a:rPr lang="en-US" dirty="0"/>
              <a:t>, and </a:t>
            </a:r>
            <a:r>
              <a:rPr lang="en-US" dirty="0">
                <a:latin typeface="Consolas" panose="020B0609020204030204" pitchFamily="49" charset="0"/>
              </a:rPr>
              <a:t>OPTIONS</a:t>
            </a:r>
            <a:r>
              <a:rPr lang="en-US" dirty="0"/>
              <a:t> methods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Rule </a:t>
            </a:r>
            <a:r>
              <a:rPr lang="en-US" dirty="0" smtClean="0"/>
              <a:t>#26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</a:rPr>
              <a:t>201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Created</a:t>
            </a:r>
            <a:r>
              <a:rPr lang="en-US" dirty="0"/>
              <a:t>) indicates that a resource </a:t>
            </a:r>
            <a:r>
              <a:rPr lang="en-US" dirty="0" smtClean="0"/>
              <a:t>is </a:t>
            </a:r>
            <a:br>
              <a:rPr lang="en-US" dirty="0" smtClean="0"/>
            </a:br>
            <a:r>
              <a:rPr lang="en-US" dirty="0" smtClean="0"/>
              <a:t>successfully </a:t>
            </a:r>
            <a:r>
              <a:rPr lang="en-US" dirty="0"/>
              <a:t>created.</a:t>
            </a:r>
          </a:p>
          <a:p>
            <a:pPr lvl="1"/>
            <a:r>
              <a:rPr lang="en-US" dirty="0"/>
              <a:t>Response to </a:t>
            </a:r>
            <a:r>
              <a:rPr lang="en-US" dirty="0">
                <a:latin typeface="Consolas" panose="020B0609020204030204" pitchFamily="49" charset="0"/>
              </a:rPr>
              <a:t>POST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PUT</a:t>
            </a:r>
            <a:r>
              <a:rPr lang="en-US" dirty="0"/>
              <a:t> methods.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Status Code Rules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6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 </a:t>
            </a:r>
            <a:r>
              <a:rPr lang="en-US" dirty="0" smtClean="0"/>
              <a:t>#27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</a:rPr>
              <a:t>202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Accepted</a:t>
            </a:r>
            <a:r>
              <a:rPr lang="en-US" dirty="0"/>
              <a:t>) indicates a successful start of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 </a:t>
            </a:r>
            <a:r>
              <a:rPr lang="en-US" dirty="0"/>
              <a:t>asynchronous action.</a:t>
            </a:r>
          </a:p>
          <a:p>
            <a:pPr lvl="1"/>
            <a:r>
              <a:rPr lang="en-US" dirty="0" smtClean="0"/>
              <a:t>It could also mean the request has been inserted to the queue.</a:t>
            </a:r>
          </a:p>
          <a:p>
            <a:pPr lvl="1"/>
            <a:r>
              <a:rPr lang="en-US" dirty="0"/>
              <a:t>Used in AJAX call (discussed later).</a:t>
            </a:r>
          </a:p>
          <a:p>
            <a:pPr lvl="1"/>
            <a:endParaRPr lang="en-US" dirty="0"/>
          </a:p>
          <a:p>
            <a:r>
              <a:rPr lang="en-US" dirty="0"/>
              <a:t>Rule </a:t>
            </a:r>
            <a:r>
              <a:rPr lang="en-US" dirty="0" smtClean="0"/>
              <a:t>#28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</a:rPr>
              <a:t>204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No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Content</a:t>
            </a:r>
            <a:r>
              <a:rPr lang="en-US" dirty="0"/>
              <a:t>) should be used when the payload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intentionally left out.</a:t>
            </a:r>
          </a:p>
          <a:p>
            <a:pPr lvl="1"/>
            <a:r>
              <a:rPr lang="en-US" dirty="0"/>
              <a:t>The API decides to </a:t>
            </a:r>
            <a:r>
              <a:rPr lang="en-US" dirty="0" smtClean="0"/>
              <a:t>not </a:t>
            </a:r>
            <a:r>
              <a:rPr lang="en-US" dirty="0"/>
              <a:t>sending any </a:t>
            </a:r>
            <a:r>
              <a:rPr lang="en-US" dirty="0" smtClean="0"/>
              <a:t>data in the payload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Incomplete or no representational resource available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Used when deleting or removing a resource.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Status Code Rules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9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 </a:t>
            </a:r>
            <a:r>
              <a:rPr lang="en-US" dirty="0" smtClean="0"/>
              <a:t>#29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</a:rPr>
              <a:t>301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Moved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Permanently</a:t>
            </a:r>
            <a:r>
              <a:rPr lang="en-US" dirty="0"/>
              <a:t>) indicates the </a:t>
            </a:r>
            <a:r>
              <a:rPr lang="en-US" dirty="0" smtClean="0"/>
              <a:t>targeted resource has </a:t>
            </a:r>
            <a:r>
              <a:rPr lang="en-US" dirty="0"/>
              <a:t>been </a:t>
            </a:r>
            <a:r>
              <a:rPr lang="en-US" dirty="0" smtClean="0"/>
              <a:t>moved to another path (URI).</a:t>
            </a:r>
            <a:endParaRPr lang="en-US" dirty="0"/>
          </a:p>
          <a:p>
            <a:pPr lvl="1"/>
            <a:r>
              <a:rPr lang="en-US" dirty="0"/>
              <a:t>A new URI should be returned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The next request should not use the moved URI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Rule </a:t>
            </a:r>
            <a:r>
              <a:rPr lang="en-US" dirty="0" smtClean="0"/>
              <a:t>#30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</a:rPr>
              <a:t>302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Found</a:t>
            </a:r>
            <a:r>
              <a:rPr lang="en-US" dirty="0"/>
              <a:t>) the URI is working </a:t>
            </a:r>
            <a:r>
              <a:rPr lang="en-US" dirty="0" smtClean="0"/>
              <a:t>but the </a:t>
            </a:r>
            <a:r>
              <a:rPr lang="en-US" dirty="0" smtClean="0"/>
              <a:t>requested resource is not available at the moment, it was moved for another path</a:t>
            </a:r>
            <a:r>
              <a:rPr lang="en-US" dirty="0" smtClean="0"/>
              <a:t> (URI).</a:t>
            </a:r>
            <a:endParaRPr lang="en-US" dirty="0"/>
          </a:p>
          <a:p>
            <a:pPr lvl="1"/>
            <a:r>
              <a:rPr lang="en-US" dirty="0" smtClean="0"/>
              <a:t>The URI should work again in the future.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is a general option of </a:t>
            </a:r>
            <a:r>
              <a:rPr lang="en-US" dirty="0">
                <a:latin typeface="Consolas" panose="020B0609020204030204" pitchFamily="49" charset="0"/>
              </a:rPr>
              <a:t>303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307</a:t>
            </a:r>
            <a:r>
              <a:rPr lang="en-US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Status Code Rules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5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 </a:t>
            </a:r>
            <a:r>
              <a:rPr lang="en-US" dirty="0" smtClean="0"/>
              <a:t>#31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</a:rPr>
              <a:t>303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See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Other</a:t>
            </a:r>
            <a:r>
              <a:rPr lang="en-US" dirty="0"/>
              <a:t>) indicates the URI is working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as </a:t>
            </a:r>
            <a:r>
              <a:rPr lang="en-US" dirty="0"/>
              <a:t>intended with a URI as the response resource.</a:t>
            </a:r>
          </a:p>
          <a:p>
            <a:pPr lvl="1"/>
            <a:r>
              <a:rPr lang="en-US" dirty="0"/>
              <a:t>The consumer may create a new request to the response URI.</a:t>
            </a:r>
          </a:p>
          <a:p>
            <a:pPr lvl="1"/>
            <a:r>
              <a:rPr lang="en-US" dirty="0" smtClean="0"/>
              <a:t>e.g</a:t>
            </a:r>
            <a:r>
              <a:rPr lang="en-US" dirty="0"/>
              <a:t>. when a payment is done then a URI to the receipt resource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returned to the consumer.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Status Code Rules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4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 </a:t>
            </a:r>
            <a:r>
              <a:rPr lang="en-US" dirty="0" smtClean="0"/>
              <a:t>#32</a:t>
            </a:r>
            <a:r>
              <a:rPr lang="en-US" dirty="0"/>
              <a:t>: 304 (Not Modified) indicates that the consumer already has the latest version of the resource state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Rule </a:t>
            </a:r>
            <a:r>
              <a:rPr lang="en-US" dirty="0" smtClean="0"/>
              <a:t>#33</a:t>
            </a:r>
            <a:r>
              <a:rPr lang="en-US" dirty="0"/>
              <a:t>: 307 (Temporary Redirect) the given URI is not available at the moment as a temporary replacement, another URI is given to the consumer.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Status Code Rules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1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 </a:t>
            </a:r>
            <a:r>
              <a:rPr lang="en-US" dirty="0" smtClean="0"/>
              <a:t>#34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</a:rPr>
              <a:t>400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Bad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Request</a:t>
            </a:r>
            <a:r>
              <a:rPr lang="en-US" dirty="0"/>
              <a:t>) indicates a general failure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 is caused </a:t>
            </a:r>
            <a:r>
              <a:rPr lang="en-US" dirty="0"/>
              <a:t>by the consumer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e.g. incomplete or incorrect data fails the validation process.</a:t>
            </a:r>
          </a:p>
          <a:p>
            <a:pPr lvl="1"/>
            <a:endParaRPr lang="en-US" dirty="0"/>
          </a:p>
          <a:p>
            <a:r>
              <a:rPr lang="en-US" dirty="0"/>
              <a:t>Rule </a:t>
            </a:r>
            <a:r>
              <a:rPr lang="en-US" dirty="0" smtClean="0"/>
              <a:t>#35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</a:rPr>
              <a:t>401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Unauthorized</a:t>
            </a:r>
            <a:r>
              <a:rPr lang="en-US" dirty="0"/>
              <a:t>) indicates that the consumer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has </a:t>
            </a:r>
            <a:r>
              <a:rPr lang="en-US" dirty="0"/>
              <a:t>no rights to access the resource due its wrong credential.</a:t>
            </a:r>
          </a:p>
          <a:p>
            <a:pPr lvl="1"/>
            <a:r>
              <a:rPr lang="en-US" dirty="0"/>
              <a:t>Invalid </a:t>
            </a:r>
            <a:r>
              <a:rPr lang="en-US" dirty="0" smtClean="0"/>
              <a:t>credential.</a:t>
            </a:r>
            <a:endParaRPr lang="en-US" dirty="0"/>
          </a:p>
          <a:p>
            <a:pPr lvl="1"/>
            <a:r>
              <a:rPr lang="en-US" dirty="0"/>
              <a:t>Expired access token.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Status Code Rules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1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 </a:t>
            </a:r>
            <a:r>
              <a:rPr lang="en-US" dirty="0" smtClean="0"/>
              <a:t>#36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</a:rPr>
              <a:t>403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Forbidden</a:t>
            </a:r>
            <a:r>
              <a:rPr lang="en-US" dirty="0"/>
              <a:t>) indicates that the consumer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has </a:t>
            </a:r>
            <a:r>
              <a:rPr lang="en-US" dirty="0"/>
              <a:t>no rights to access the resource due its permission.</a:t>
            </a:r>
          </a:p>
          <a:p>
            <a:pPr lvl="1"/>
            <a:r>
              <a:rPr lang="en-US" dirty="0"/>
              <a:t>Incompatible role, permission, and resource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Rule </a:t>
            </a:r>
            <a:r>
              <a:rPr lang="en-US" dirty="0" smtClean="0"/>
              <a:t>#37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</a:rPr>
              <a:t>404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Not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Found</a:t>
            </a:r>
            <a:r>
              <a:rPr lang="en-US" dirty="0"/>
              <a:t>) indicates that the URI is not </a:t>
            </a:r>
            <a:r>
              <a:rPr lang="en-US" dirty="0" smtClean="0"/>
              <a:t>valid</a:t>
            </a:r>
            <a:br>
              <a:rPr lang="en-US" dirty="0" smtClean="0"/>
            </a:br>
            <a:r>
              <a:rPr lang="en-US" dirty="0" smtClean="0"/>
              <a:t>or </a:t>
            </a:r>
            <a:r>
              <a:rPr lang="en-US" dirty="0"/>
              <a:t>simply does not exist.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Status Code Rules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8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 </a:t>
            </a:r>
            <a:r>
              <a:rPr lang="en-US" dirty="0" smtClean="0"/>
              <a:t>#38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</a:rPr>
              <a:t>405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Method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Not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Allowed</a:t>
            </a:r>
            <a:r>
              <a:rPr lang="en-US" dirty="0"/>
              <a:t>) indicates that the request method is not available for the URI.</a:t>
            </a:r>
          </a:p>
          <a:p>
            <a:pPr lvl="1"/>
            <a:r>
              <a:rPr lang="en-US" dirty="0" smtClean="0"/>
              <a:t>e.g</a:t>
            </a:r>
            <a:r>
              <a:rPr lang="en-US" dirty="0"/>
              <a:t>. invoking a controller URI with GET method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Rule </a:t>
            </a:r>
            <a:r>
              <a:rPr lang="en-US" dirty="0" smtClean="0"/>
              <a:t>#39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</a:rPr>
              <a:t>406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Not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Acceptable</a:t>
            </a:r>
            <a:r>
              <a:rPr lang="en-US" dirty="0"/>
              <a:t>) indicates that the requested media type is not available.</a:t>
            </a:r>
          </a:p>
          <a:p>
            <a:pPr lvl="1"/>
            <a:r>
              <a:rPr lang="en-US" dirty="0" smtClean="0"/>
              <a:t>e.g</a:t>
            </a:r>
            <a:r>
              <a:rPr lang="en-US" dirty="0"/>
              <a:t>. the consumer asks for a representational of a resource in XML, but the provider cannot produce such format.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Status Code Rules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38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 </a:t>
            </a:r>
            <a:r>
              <a:rPr lang="en-US" dirty="0" smtClean="0"/>
              <a:t>#40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</a:rPr>
              <a:t>415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Unsupported Media Type</a:t>
            </a:r>
            <a:r>
              <a:rPr lang="en-US" dirty="0"/>
              <a:t>) indicates that the payload attach on the request is not supported.</a:t>
            </a:r>
          </a:p>
          <a:p>
            <a:pPr lvl="1"/>
            <a:r>
              <a:rPr lang="en-US" dirty="0" smtClean="0"/>
              <a:t>e.g</a:t>
            </a:r>
            <a:r>
              <a:rPr lang="en-US" dirty="0"/>
              <a:t>. the consumer sends an </a:t>
            </a:r>
            <a:r>
              <a:rPr lang="en-US" dirty="0">
                <a:latin typeface="Consolas" panose="020B0609020204030204" pitchFamily="49" charset="0"/>
              </a:rPr>
              <a:t>XML</a:t>
            </a:r>
            <a:r>
              <a:rPr lang="en-US" dirty="0"/>
              <a:t> formatted payload, but the provider only accept </a:t>
            </a:r>
            <a:r>
              <a:rPr lang="en-US" dirty="0">
                <a:latin typeface="Consolas" panose="020B0609020204030204" pitchFamily="49" charset="0"/>
              </a:rPr>
              <a:t>JSON</a:t>
            </a:r>
            <a:r>
              <a:rPr lang="en-US" dirty="0"/>
              <a:t>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/>
              <a:t>more </a:t>
            </a:r>
            <a:r>
              <a:rPr lang="en-US" dirty="0">
                <a:latin typeface="Consolas" panose="020B0609020204030204" pitchFamily="49" charset="0"/>
              </a:rPr>
              <a:t>4xx</a:t>
            </a:r>
            <a:r>
              <a:rPr lang="en-US" dirty="0"/>
              <a:t> status codes.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409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Conflict</a:t>
            </a:r>
            <a:r>
              <a:rPr lang="en-US" dirty="0"/>
              <a:t>).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412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Precondition Failed</a:t>
            </a:r>
            <a:r>
              <a:rPr lang="en-US" dirty="0"/>
              <a:t>).</a:t>
            </a:r>
          </a:p>
          <a:p>
            <a:pPr lvl="1"/>
            <a:r>
              <a:rPr lang="en-US" dirty="0" smtClean="0"/>
              <a:t>etc</a:t>
            </a:r>
            <a:r>
              <a:rPr lang="en-US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Status Code Rules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0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objective of this session is the following:</a:t>
            </a:r>
          </a:p>
          <a:p>
            <a:pPr lvl="1"/>
            <a:r>
              <a:rPr lang="en-US" dirty="0"/>
              <a:t>The students are able to develop REST-based services.</a:t>
            </a:r>
            <a:br>
              <a:rPr lang="en-US" dirty="0"/>
            </a:br>
            <a:r>
              <a:rPr lang="en-US" dirty="0"/>
              <a:t>On this session, we focus on the design phase especially </a:t>
            </a:r>
            <a:br>
              <a:rPr lang="en-US" dirty="0"/>
            </a:br>
            <a:r>
              <a:rPr lang="en-US" dirty="0"/>
              <a:t>the use of HTTP </a:t>
            </a:r>
            <a:r>
              <a:rPr lang="en-US" dirty="0" smtClean="0"/>
              <a:t>status codes.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25146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4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 </a:t>
            </a:r>
            <a:r>
              <a:rPr lang="en-US" dirty="0" smtClean="0"/>
              <a:t>#41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</a:rPr>
              <a:t>500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Internal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Server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Error</a:t>
            </a:r>
            <a:r>
              <a:rPr lang="en-US" dirty="0"/>
              <a:t>) indicates that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API fails due to problems on the provider side.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Status Code Rules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1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Next time we will discuss the representational aspect.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Explore the </a:t>
            </a:r>
            <a:r>
              <a:rPr lang="en-US" dirty="0" err="1" smtClean="0"/>
              <a:t>GitHub</a:t>
            </a:r>
            <a:r>
              <a:rPr lang="en-US" dirty="0" smtClean="0"/>
              <a:t> APIs.</a:t>
            </a:r>
          </a:p>
          <a:p>
            <a:pPr lvl="1"/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To-dos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pic>
        <p:nvPicPr>
          <p:cNvPr id="7" name="Shape 77"/>
          <p:cNvPicPr preferRelativeResize="0"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33420" y="2792553"/>
            <a:ext cx="4822372" cy="30781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646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Srinivasan, M. (2012). Web Technology: Theory and Practice. Pearson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/>
              <a:t>Erl</a:t>
            </a:r>
            <a:r>
              <a:rPr lang="en-US" dirty="0"/>
              <a:t> T. (2016). Service-Oriented Architecture: Analysis and Design for Services and </a:t>
            </a:r>
            <a:r>
              <a:rPr lang="en-US" dirty="0" err="1"/>
              <a:t>Microservices</a:t>
            </a:r>
            <a:r>
              <a:rPr lang="en-US" dirty="0"/>
              <a:t>. </a:t>
            </a:r>
            <a:r>
              <a:rPr lang="en-US" dirty="0" smtClean="0"/>
              <a:t>Pearson</a:t>
            </a:r>
          </a:p>
          <a:p>
            <a:pPr marL="0" indent="0">
              <a:buNone/>
            </a:pPr>
            <a:r>
              <a:rPr lang="en-US" dirty="0" err="1"/>
              <a:t>Massé</a:t>
            </a:r>
            <a:r>
              <a:rPr lang="en-US" dirty="0"/>
              <a:t>, M. (2012). REST API Design Rulebook. O’Reilly</a:t>
            </a:r>
          </a:p>
          <a:p>
            <a:pPr marL="0" indent="0">
              <a:buNone/>
            </a:pPr>
            <a:r>
              <a:rPr lang="en-US" dirty="0" err="1" smtClean="0"/>
              <a:t>GitHub</a:t>
            </a:r>
            <a:r>
              <a:rPr lang="en-US" dirty="0" smtClean="0"/>
              <a:t> REST API Documentation. https</a:t>
            </a:r>
            <a:r>
              <a:rPr lang="en-US" dirty="0"/>
              <a:t>://</a:t>
            </a:r>
            <a:r>
              <a:rPr lang="en-US" dirty="0" smtClean="0"/>
              <a:t>docs.github.com/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4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0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Semantic in REST Request-Response Interactivity.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HTTP </a:t>
            </a:r>
            <a:r>
              <a:rPr lang="en-US" dirty="0" smtClean="0"/>
              <a:t>Status Codes.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0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in REST </a:t>
            </a:r>
            <a:br>
              <a:rPr lang="en-US" dirty="0" smtClean="0"/>
            </a:br>
            <a:r>
              <a:rPr lang="en-US" dirty="0" smtClean="0"/>
              <a:t>Request-Response Interactivity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4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Request-Response Cycle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42293" y="4802063"/>
            <a:ext cx="1880964" cy="400110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HTTP Request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04577" y="3424418"/>
            <a:ext cx="2050882" cy="400110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HTTP Response</a:t>
            </a: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554038" y="2143125"/>
            <a:ext cx="11085513" cy="3230563"/>
            <a:chOff x="349" y="1350"/>
            <a:chExt cx="6983" cy="2035"/>
          </a:xfrm>
        </p:grpSpPr>
        <p:sp>
          <p:nvSpPr>
            <p:cNvPr id="4" name="AutoShape 3"/>
            <p:cNvSpPr>
              <a:spLocks noChangeAspect="1" noChangeArrowheads="1" noTextEdit="1"/>
            </p:cNvSpPr>
            <p:nvPr/>
          </p:nvSpPr>
          <p:spPr bwMode="auto">
            <a:xfrm>
              <a:off x="349" y="1350"/>
              <a:ext cx="6982" cy="2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5400" y="3129"/>
              <a:ext cx="446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server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854" y="2130"/>
              <a:ext cx="575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browser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2" name="Group 9"/>
            <p:cNvGrpSpPr>
              <a:grpSpLocks/>
            </p:cNvGrpSpPr>
            <p:nvPr/>
          </p:nvGrpSpPr>
          <p:grpSpPr bwMode="auto">
            <a:xfrm>
              <a:off x="609" y="1752"/>
              <a:ext cx="972" cy="963"/>
              <a:chOff x="609" y="1752"/>
              <a:chExt cx="972" cy="963"/>
            </a:xfrm>
          </p:grpSpPr>
          <p:pic>
            <p:nvPicPr>
              <p:cNvPr id="1031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9" y="1752"/>
                <a:ext cx="972" cy="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2" name="Picture 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9" y="1752"/>
                <a:ext cx="972" cy="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" y="1797"/>
              <a:ext cx="1490" cy="1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5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" y="1797"/>
              <a:ext cx="1490" cy="1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6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1" y="2009"/>
              <a:ext cx="1115" cy="1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7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1" y="2009"/>
              <a:ext cx="1115" cy="1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8" name="Picture 1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5" y="1656"/>
              <a:ext cx="669" cy="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9" name="Picture 1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5" y="1656"/>
              <a:ext cx="669" cy="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16"/>
            <p:cNvSpPr>
              <a:spLocks noChangeArrowheads="1"/>
            </p:cNvSpPr>
            <p:nvPr/>
          </p:nvSpPr>
          <p:spPr bwMode="auto">
            <a:xfrm>
              <a:off x="945" y="3129"/>
              <a:ext cx="410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client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7"/>
            <p:cNvSpPr>
              <a:spLocks noChangeArrowheads="1"/>
            </p:cNvSpPr>
            <p:nvPr/>
          </p:nvSpPr>
          <p:spPr bwMode="auto">
            <a:xfrm>
              <a:off x="5692" y="1463"/>
              <a:ext cx="1467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web application server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42" name="Picture 18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2" y="1738"/>
              <a:ext cx="587" cy="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3" name="Picture 19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2" y="1738"/>
              <a:ext cx="587" cy="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ctangle 20"/>
            <p:cNvSpPr>
              <a:spLocks noChangeArrowheads="1"/>
            </p:cNvSpPr>
            <p:nvPr/>
          </p:nvSpPr>
          <p:spPr bwMode="auto">
            <a:xfrm>
              <a:off x="6698" y="2306"/>
              <a:ext cx="634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database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auto">
            <a:xfrm>
              <a:off x="2251" y="2723"/>
              <a:ext cx="1940" cy="0"/>
            </a:xfrm>
            <a:prstGeom prst="line">
              <a:avLst/>
            </a:prstGeom>
            <a:noFill/>
            <a:ln w="125413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2"/>
            <p:cNvSpPr>
              <a:spLocks/>
            </p:cNvSpPr>
            <p:nvPr/>
          </p:nvSpPr>
          <p:spPr bwMode="auto">
            <a:xfrm>
              <a:off x="4162" y="2604"/>
              <a:ext cx="235" cy="236"/>
            </a:xfrm>
            <a:custGeom>
              <a:avLst/>
              <a:gdLst>
                <a:gd name="T0" fmla="*/ 0 w 235"/>
                <a:gd name="T1" fmla="*/ 0 h 236"/>
                <a:gd name="T2" fmla="*/ 235 w 235"/>
                <a:gd name="T3" fmla="*/ 119 h 236"/>
                <a:gd name="T4" fmla="*/ 0 w 235"/>
                <a:gd name="T5" fmla="*/ 236 h 236"/>
                <a:gd name="T6" fmla="*/ 0 w 235"/>
                <a:gd name="T7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5" h="236">
                  <a:moveTo>
                    <a:pt x="0" y="0"/>
                  </a:moveTo>
                  <a:lnTo>
                    <a:pt x="235" y="119"/>
                  </a:lnTo>
                  <a:lnTo>
                    <a:pt x="0" y="2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23"/>
            <p:cNvSpPr>
              <a:spLocks noChangeArrowheads="1"/>
            </p:cNvSpPr>
            <p:nvPr/>
          </p:nvSpPr>
          <p:spPr bwMode="auto">
            <a:xfrm>
              <a:off x="3047" y="2629"/>
              <a:ext cx="553" cy="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24"/>
            <p:cNvSpPr>
              <a:spLocks noChangeArrowheads="1"/>
            </p:cNvSpPr>
            <p:nvPr/>
          </p:nvSpPr>
          <p:spPr bwMode="auto">
            <a:xfrm>
              <a:off x="3053" y="2610"/>
              <a:ext cx="68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900" b="1" i="0" u="none" strike="noStrike" cap="none" normalizeH="0" baseline="0" smtClean="0">
                  <a:ln>
                    <a:noFill/>
                  </a:ln>
                  <a:solidFill>
                    <a:srgbClr val="4F88BB"/>
                  </a:solidFill>
                  <a:effectLst/>
                  <a:latin typeface="Segoe UI" panose="020B0502040204020203" pitchFamily="34" charset="0"/>
                </a:rPr>
                <a:t>request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Line 25"/>
            <p:cNvSpPr>
              <a:spLocks noChangeShapeType="1"/>
            </p:cNvSpPr>
            <p:nvPr/>
          </p:nvSpPr>
          <p:spPr bwMode="auto">
            <a:xfrm>
              <a:off x="2456" y="2038"/>
              <a:ext cx="1941" cy="0"/>
            </a:xfrm>
            <a:prstGeom prst="line">
              <a:avLst/>
            </a:prstGeom>
            <a:noFill/>
            <a:ln w="125413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6"/>
            <p:cNvSpPr>
              <a:spLocks/>
            </p:cNvSpPr>
            <p:nvPr/>
          </p:nvSpPr>
          <p:spPr bwMode="auto">
            <a:xfrm>
              <a:off x="2251" y="1920"/>
              <a:ext cx="234" cy="236"/>
            </a:xfrm>
            <a:custGeom>
              <a:avLst/>
              <a:gdLst>
                <a:gd name="T0" fmla="*/ 234 w 234"/>
                <a:gd name="T1" fmla="*/ 236 h 236"/>
                <a:gd name="T2" fmla="*/ 0 w 234"/>
                <a:gd name="T3" fmla="*/ 118 h 236"/>
                <a:gd name="T4" fmla="*/ 234 w 234"/>
                <a:gd name="T5" fmla="*/ 0 h 236"/>
                <a:gd name="T6" fmla="*/ 234 w 234"/>
                <a:gd name="T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4" h="236">
                  <a:moveTo>
                    <a:pt x="234" y="236"/>
                  </a:moveTo>
                  <a:lnTo>
                    <a:pt x="0" y="118"/>
                  </a:lnTo>
                  <a:lnTo>
                    <a:pt x="234" y="0"/>
                  </a:lnTo>
                  <a:lnTo>
                    <a:pt x="234" y="236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7"/>
            <p:cNvSpPr>
              <a:spLocks noChangeArrowheads="1"/>
            </p:cNvSpPr>
            <p:nvPr/>
          </p:nvSpPr>
          <p:spPr bwMode="auto">
            <a:xfrm>
              <a:off x="2995" y="1944"/>
              <a:ext cx="657" cy="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8"/>
            <p:cNvSpPr>
              <a:spLocks noChangeArrowheads="1"/>
            </p:cNvSpPr>
            <p:nvPr/>
          </p:nvSpPr>
          <p:spPr bwMode="auto">
            <a:xfrm>
              <a:off x="3001" y="1927"/>
              <a:ext cx="786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900" b="1" i="0" u="none" strike="noStrike" cap="none" normalizeH="0" baseline="0" smtClean="0">
                  <a:ln>
                    <a:noFill/>
                  </a:ln>
                  <a:solidFill>
                    <a:srgbClr val="4F88BB"/>
                  </a:solidFill>
                  <a:effectLst/>
                  <a:latin typeface="Segoe UI" panose="020B0502040204020203" pitchFamily="34" charset="0"/>
                </a:rPr>
                <a:t>response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29"/>
            <p:cNvSpPr>
              <a:spLocks noChangeArrowheads="1"/>
            </p:cNvSpPr>
            <p:nvPr/>
          </p:nvSpPr>
          <p:spPr bwMode="auto">
            <a:xfrm>
              <a:off x="2214" y="2822"/>
              <a:ext cx="388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https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30"/>
            <p:cNvSpPr>
              <a:spLocks noChangeArrowheads="1"/>
            </p:cNvSpPr>
            <p:nvPr/>
          </p:nvSpPr>
          <p:spPr bwMode="auto">
            <a:xfrm>
              <a:off x="2532" y="2822"/>
              <a:ext cx="211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://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31"/>
            <p:cNvSpPr>
              <a:spLocks noChangeArrowheads="1"/>
            </p:cNvSpPr>
            <p:nvPr/>
          </p:nvSpPr>
          <p:spPr bwMode="auto">
            <a:xfrm>
              <a:off x="2672" y="2822"/>
              <a:ext cx="59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example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32"/>
            <p:cNvSpPr>
              <a:spLocks noChangeArrowheads="1"/>
            </p:cNvSpPr>
            <p:nvPr/>
          </p:nvSpPr>
          <p:spPr bwMode="auto">
            <a:xfrm>
              <a:off x="3194" y="2822"/>
              <a:ext cx="106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.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33"/>
            <p:cNvSpPr>
              <a:spLocks noChangeArrowheads="1"/>
            </p:cNvSpPr>
            <p:nvPr/>
          </p:nvSpPr>
          <p:spPr bwMode="auto">
            <a:xfrm>
              <a:off x="3225" y="2822"/>
              <a:ext cx="340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com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34"/>
            <p:cNvSpPr>
              <a:spLocks noChangeArrowheads="1"/>
            </p:cNvSpPr>
            <p:nvPr/>
          </p:nvSpPr>
          <p:spPr bwMode="auto">
            <a:xfrm>
              <a:off x="3493" y="2822"/>
              <a:ext cx="12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/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35"/>
            <p:cNvSpPr>
              <a:spLocks noChangeArrowheads="1"/>
            </p:cNvSpPr>
            <p:nvPr/>
          </p:nvSpPr>
          <p:spPr bwMode="auto">
            <a:xfrm>
              <a:off x="3548" y="2822"/>
              <a:ext cx="235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dir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36"/>
            <p:cNvSpPr>
              <a:spLocks noChangeArrowheads="1"/>
            </p:cNvSpPr>
            <p:nvPr/>
          </p:nvSpPr>
          <p:spPr bwMode="auto">
            <a:xfrm>
              <a:off x="3714" y="2822"/>
              <a:ext cx="12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/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37"/>
            <p:cNvSpPr>
              <a:spLocks noChangeArrowheads="1"/>
            </p:cNvSpPr>
            <p:nvPr/>
          </p:nvSpPr>
          <p:spPr bwMode="auto">
            <a:xfrm>
              <a:off x="3769" y="2822"/>
              <a:ext cx="411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index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angle 38"/>
            <p:cNvSpPr>
              <a:spLocks noChangeArrowheads="1"/>
            </p:cNvSpPr>
            <p:nvPr/>
          </p:nvSpPr>
          <p:spPr bwMode="auto">
            <a:xfrm>
              <a:off x="4104" y="2822"/>
              <a:ext cx="106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.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39"/>
            <p:cNvSpPr>
              <a:spLocks noChangeArrowheads="1"/>
            </p:cNvSpPr>
            <p:nvPr/>
          </p:nvSpPr>
          <p:spPr bwMode="auto">
            <a:xfrm>
              <a:off x="4135" y="2822"/>
              <a:ext cx="35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html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64" name="Picture 40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3" y="1362"/>
              <a:ext cx="598" cy="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367" y="2057367"/>
            <a:ext cx="1089059" cy="10890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48594" y="5146758"/>
            <a:ext cx="3466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HEAD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</a:rPr>
              <a:t>GET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</a:rPr>
              <a:t>POST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</a:rPr>
              <a:t>PUT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</a:rPr>
              <a:t>DELETE</a:t>
            </a:r>
            <a:r>
              <a:rPr lang="en-US" dirty="0" smtClean="0"/>
              <a:t>, …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45135" y="1789592"/>
            <a:ext cx="240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1xx</a:t>
            </a:r>
            <a:r>
              <a:rPr lang="en-US" dirty="0" smtClean="0"/>
              <a:t>, 2xx, 3xx, 4xx, 5xx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92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432677" y="1262744"/>
            <a:ext cx="71149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&gt; GET /users/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sigurita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HTTP/1.1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&gt; Host: api.github.com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&gt; User-Agent: curl/7.55.1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&gt; Accept: application/vnd.github.v3+json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" name="Line Callout 1 (No Border) 5"/>
          <p:cNvSpPr/>
          <p:nvPr/>
        </p:nvSpPr>
        <p:spPr>
          <a:xfrm>
            <a:off x="5617847" y="209262"/>
            <a:ext cx="2009775" cy="619125"/>
          </a:xfrm>
          <a:prstGeom prst="callout1">
            <a:avLst>
              <a:gd name="adj1" fmla="val 86091"/>
              <a:gd name="adj2" fmla="val 43014"/>
              <a:gd name="adj3" fmla="val 182962"/>
              <a:gd name="adj4" fmla="val 32716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Path</a:t>
            </a:r>
            <a:endParaRPr lang="en-U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Line Callout 1 (No Border) 6"/>
          <p:cNvSpPr/>
          <p:nvPr/>
        </p:nvSpPr>
        <p:spPr>
          <a:xfrm>
            <a:off x="7990128" y="274576"/>
            <a:ext cx="2009775" cy="619125"/>
          </a:xfrm>
          <a:prstGeom prst="callout1">
            <a:avLst>
              <a:gd name="adj1" fmla="val 86091"/>
              <a:gd name="adj2" fmla="val 43014"/>
              <a:gd name="adj3" fmla="val 164676"/>
              <a:gd name="adj4" fmla="val 6717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HTTP version</a:t>
            </a:r>
            <a:endParaRPr lang="en-U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Line Callout 1 (No Border) 7"/>
          <p:cNvSpPr/>
          <p:nvPr/>
        </p:nvSpPr>
        <p:spPr>
          <a:xfrm>
            <a:off x="2905127" y="274575"/>
            <a:ext cx="2009775" cy="619125"/>
          </a:xfrm>
          <a:prstGeom prst="callout1">
            <a:avLst>
              <a:gd name="adj1" fmla="val 73432"/>
              <a:gd name="adj2" fmla="val 70746"/>
              <a:gd name="adj3" fmla="val 168896"/>
              <a:gd name="adj4" fmla="val 99879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HTTP verb</a:t>
            </a:r>
            <a:endParaRPr lang="en-U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Line Callout 1 (No Border) 8"/>
          <p:cNvSpPr/>
          <p:nvPr/>
        </p:nvSpPr>
        <p:spPr>
          <a:xfrm>
            <a:off x="8713736" y="1382283"/>
            <a:ext cx="2009775" cy="619125"/>
          </a:xfrm>
          <a:prstGeom prst="callout1">
            <a:avLst>
              <a:gd name="adj1" fmla="val 57960"/>
              <a:gd name="adj2" fmla="val 11382"/>
              <a:gd name="adj3" fmla="val 53555"/>
              <a:gd name="adj4" fmla="val -63912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Host domain name</a:t>
            </a:r>
            <a:endParaRPr lang="en-U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Line Callout 1 (No Border) 9"/>
          <p:cNvSpPr/>
          <p:nvPr/>
        </p:nvSpPr>
        <p:spPr>
          <a:xfrm>
            <a:off x="9958823" y="2122954"/>
            <a:ext cx="2009775" cy="619125"/>
          </a:xfrm>
          <a:prstGeom prst="callout1">
            <a:avLst>
              <a:gd name="adj1" fmla="val 45301"/>
              <a:gd name="adj2" fmla="val 11382"/>
              <a:gd name="adj3" fmla="val 29642"/>
              <a:gd name="adj4" fmla="val -13214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Additional header key</a:t>
            </a:r>
            <a:endParaRPr lang="en-U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8089" y="3857067"/>
            <a:ext cx="37133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request uses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dirty="0" smtClean="0">
                <a:solidFill>
                  <a:schemeClr val="bg1"/>
                </a:solidFill>
              </a:rPr>
              <a:t> method, meaning it will not cause state change the </a:t>
            </a:r>
            <a:r>
              <a:rPr lang="en-US" dirty="0" err="1" smtClean="0">
                <a:solidFill>
                  <a:schemeClr val="bg1"/>
                </a:solidFill>
              </a:rPr>
              <a:t>the</a:t>
            </a:r>
            <a:r>
              <a:rPr lang="en-US" dirty="0" smtClean="0">
                <a:solidFill>
                  <a:schemeClr val="bg1"/>
                </a:solidFill>
              </a:rPr>
              <a:t> requested resource.</a:t>
            </a:r>
          </a:p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In this example, the request does not attach any data in the body payload.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32677" y="2687818"/>
            <a:ext cx="5207712" cy="744957"/>
          </a:xfrm>
          <a:prstGeom prst="rect">
            <a:avLst/>
          </a:prstGeom>
          <a:noFill/>
          <a:ln w="1905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body payload is empty</a:t>
            </a:r>
            <a:endParaRPr lang="en-US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477139" y="999567"/>
            <a:ext cx="37133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Decomposing HTTP Request</a:t>
            </a:r>
            <a:endParaRPr lang="en-US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063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432677" y="1262744"/>
            <a:ext cx="71149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&lt; HTTP/1.1 200 OK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&lt; date: Thu, 19 Nov 2020 02:15:20 GMT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&lt; content-type: application/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 charset=utf-8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&lt; server: GitHub.com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&lt; status: 200 OK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&lt; Accept-Ranges: bytes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&lt; Content-Length: 1318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"login": "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sigurita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"id": 35382893,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"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node_id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": "MDQ6VXNlcjM1MzgyODkz",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// omitted ...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"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created_at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": "2018-01-12T20:52:23Z",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"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updated_at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": "2020-11-12T03:47:23Z"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Line Callout 1 (No Border) 5"/>
          <p:cNvSpPr/>
          <p:nvPr/>
        </p:nvSpPr>
        <p:spPr>
          <a:xfrm>
            <a:off x="5617847" y="209262"/>
            <a:ext cx="2009775" cy="619125"/>
          </a:xfrm>
          <a:prstGeom prst="callout1">
            <a:avLst>
              <a:gd name="adj1" fmla="val 67805"/>
              <a:gd name="adj2" fmla="val 30448"/>
              <a:gd name="adj3" fmla="val 180149"/>
              <a:gd name="adj4" fmla="val 2405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HTTP status code</a:t>
            </a:r>
            <a:endParaRPr lang="en-U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Line Callout 1 (No Border) 6"/>
          <p:cNvSpPr/>
          <p:nvPr/>
        </p:nvSpPr>
        <p:spPr>
          <a:xfrm>
            <a:off x="9799075" y="3776223"/>
            <a:ext cx="2009775" cy="619125"/>
          </a:xfrm>
          <a:prstGeom prst="callout1">
            <a:avLst>
              <a:gd name="adj1" fmla="val 76245"/>
              <a:gd name="adj2" fmla="val 8349"/>
              <a:gd name="adj3" fmla="val 112083"/>
              <a:gd name="adj4" fmla="val -7857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Data in the body payload</a:t>
            </a:r>
            <a:endParaRPr lang="en-U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Line Callout 1 (No Border) 7"/>
          <p:cNvSpPr/>
          <p:nvPr/>
        </p:nvSpPr>
        <p:spPr>
          <a:xfrm>
            <a:off x="2905127" y="274575"/>
            <a:ext cx="2009775" cy="619125"/>
          </a:xfrm>
          <a:prstGeom prst="callout1">
            <a:avLst>
              <a:gd name="adj1" fmla="val 73432"/>
              <a:gd name="adj2" fmla="val 70746"/>
              <a:gd name="adj3" fmla="val 168896"/>
              <a:gd name="adj4" fmla="val 99879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HTTP version</a:t>
            </a:r>
            <a:endParaRPr lang="en-U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Line Callout 1 (No Border) 8"/>
          <p:cNvSpPr/>
          <p:nvPr/>
        </p:nvSpPr>
        <p:spPr>
          <a:xfrm>
            <a:off x="9265921" y="768660"/>
            <a:ext cx="2769326" cy="619125"/>
          </a:xfrm>
          <a:prstGeom prst="callout1">
            <a:avLst>
              <a:gd name="adj1" fmla="val 98751"/>
              <a:gd name="adj2" fmla="val 20816"/>
              <a:gd name="adj3" fmla="val 178742"/>
              <a:gd name="adj4" fmla="val 3069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The data format used in the body payload</a:t>
            </a:r>
            <a:endParaRPr lang="en-U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Line Callout 1 (No Border) 9"/>
          <p:cNvSpPr/>
          <p:nvPr/>
        </p:nvSpPr>
        <p:spPr>
          <a:xfrm>
            <a:off x="9069687" y="2384513"/>
            <a:ext cx="2739163" cy="619125"/>
          </a:xfrm>
          <a:prstGeom prst="callout1">
            <a:avLst>
              <a:gd name="adj1" fmla="val 48114"/>
              <a:gd name="adj2" fmla="val 2797"/>
              <a:gd name="adj3" fmla="val 111224"/>
              <a:gd name="adj4" fmla="val -62812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The size of the data in the body payload</a:t>
            </a:r>
            <a:endParaRPr lang="en-U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8089" y="3857067"/>
            <a:ext cx="37133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response </a:t>
            </a:r>
            <a:r>
              <a:rPr lang="en-US" dirty="0" err="1" smtClean="0">
                <a:solidFill>
                  <a:schemeClr val="bg1"/>
                </a:solidFill>
              </a:rPr>
              <a:t>retuns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200</a:t>
            </a:r>
            <a:r>
              <a:rPr lang="en-US" dirty="0" smtClean="0">
                <a:solidFill>
                  <a:schemeClr val="bg1"/>
                </a:solidFill>
              </a:rPr>
              <a:t> status code, meaning everything goes fine (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US" dirty="0" smtClean="0">
                <a:solidFill>
                  <a:schemeClr val="bg1"/>
                </a:solidFill>
              </a:rPr>
              <a:t>).</a:t>
            </a:r>
          </a:p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The response also bring the state of the requested resource in the form of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.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32677" y="3497722"/>
            <a:ext cx="5207712" cy="2289337"/>
          </a:xfrm>
          <a:prstGeom prst="rect">
            <a:avLst/>
          </a:prstGeom>
          <a:noFill/>
          <a:ln w="1905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477139" y="999567"/>
            <a:ext cx="37133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Decomposing HTTP Response</a:t>
            </a:r>
            <a:endParaRPr lang="en-US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944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Status Codes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2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response </a:t>
            </a:r>
            <a:r>
              <a:rPr lang="en-US" dirty="0" smtClean="0"/>
              <a:t>is </a:t>
            </a:r>
            <a:r>
              <a:rPr lang="en-US" dirty="0"/>
              <a:t>summarized in the form of HTTP status </a:t>
            </a:r>
            <a:r>
              <a:rPr lang="en-US" dirty="0" smtClean="0"/>
              <a:t>code. </a:t>
            </a:r>
          </a:p>
          <a:p>
            <a:pPr lvl="1"/>
            <a:r>
              <a:rPr lang="en-US" dirty="0" smtClean="0"/>
              <a:t>The status code is added in the response header.</a:t>
            </a:r>
          </a:p>
          <a:p>
            <a:pPr lvl="1"/>
            <a:endParaRPr lang="en-US" dirty="0"/>
          </a:p>
          <a:p>
            <a:r>
              <a:rPr lang="en-US" dirty="0" smtClean="0"/>
              <a:t>HTTP status codes:</a:t>
            </a:r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100</a:t>
            </a:r>
            <a:r>
              <a:rPr lang="en-US" dirty="0"/>
              <a:t> family </a:t>
            </a:r>
            <a:r>
              <a:rPr lang="en-US" dirty="0" smtClean="0"/>
              <a:t>is used for informational purposes.</a:t>
            </a:r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200</a:t>
            </a:r>
            <a:r>
              <a:rPr lang="en-US" dirty="0"/>
              <a:t> family </a:t>
            </a:r>
            <a:r>
              <a:rPr lang="en-US" dirty="0" smtClean="0"/>
              <a:t>is used when things go as expected.</a:t>
            </a:r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300</a:t>
            </a:r>
            <a:r>
              <a:rPr lang="en-US" dirty="0"/>
              <a:t> family </a:t>
            </a:r>
            <a:r>
              <a:rPr lang="en-US" dirty="0" smtClean="0"/>
              <a:t>for redirections.</a:t>
            </a:r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400</a:t>
            </a:r>
            <a:r>
              <a:rPr lang="en-US" dirty="0"/>
              <a:t> family </a:t>
            </a:r>
            <a:r>
              <a:rPr lang="en-US" dirty="0" smtClean="0"/>
              <a:t>is used to indicate errors </a:t>
            </a:r>
            <a:r>
              <a:rPr lang="en-US" dirty="0"/>
              <a:t>caused by the </a:t>
            </a:r>
            <a:r>
              <a:rPr lang="en-US" dirty="0" smtClean="0"/>
              <a:t>client.</a:t>
            </a:r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500</a:t>
            </a:r>
            <a:r>
              <a:rPr lang="en-US" dirty="0"/>
              <a:t> family </a:t>
            </a:r>
            <a:r>
              <a:rPr lang="en-US" dirty="0" smtClean="0"/>
              <a:t>is used to indicate </a:t>
            </a:r>
            <a:r>
              <a:rPr lang="en-US" dirty="0"/>
              <a:t>errors caused by the server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Status Code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6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8606</TotalTime>
  <Words>975</Words>
  <Application>Microsoft Office PowerPoint</Application>
  <PresentationFormat>Widescreen</PresentationFormat>
  <Paragraphs>207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Consolas</vt:lpstr>
      <vt:lpstr>Courier New</vt:lpstr>
      <vt:lpstr>Segoe UI</vt:lpstr>
      <vt:lpstr>Office Theme</vt:lpstr>
      <vt:lpstr>Designing REST Services: HTTP Status Codes</vt:lpstr>
      <vt:lpstr>Objectives</vt:lpstr>
      <vt:lpstr>Outlines</vt:lpstr>
      <vt:lpstr>Semantic in REST  Request-Response Interactivity</vt:lpstr>
      <vt:lpstr>Request-Response Cycle</vt:lpstr>
      <vt:lpstr>PowerPoint Presentation</vt:lpstr>
      <vt:lpstr>PowerPoint Presentation</vt:lpstr>
      <vt:lpstr>HTTP Status Codes</vt:lpstr>
      <vt:lpstr>HTTP Status Code</vt:lpstr>
      <vt:lpstr>PowerPoint Presentation</vt:lpstr>
      <vt:lpstr>HTTP Status Code Rules</vt:lpstr>
      <vt:lpstr>HTTP Status Code Rules</vt:lpstr>
      <vt:lpstr>HTTP Status Code Rules</vt:lpstr>
      <vt:lpstr>HTTP Status Code Rules</vt:lpstr>
      <vt:lpstr>HTTP Status Code Rules</vt:lpstr>
      <vt:lpstr>HTTP Status Code Rules</vt:lpstr>
      <vt:lpstr>HTTP Status Code Rules</vt:lpstr>
      <vt:lpstr>HTTP Status Code Rules</vt:lpstr>
      <vt:lpstr>HTTP Status Code Rules</vt:lpstr>
      <vt:lpstr>HTTP Status Code Rules</vt:lpstr>
      <vt:lpstr>To-dos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Judul Tralala</dc:title>
  <dc:creator>Mario Simaremare</dc:creator>
  <cp:lastModifiedBy>MSS</cp:lastModifiedBy>
  <cp:revision>1460</cp:revision>
  <dcterms:created xsi:type="dcterms:W3CDTF">2020-08-10T12:54:37Z</dcterms:created>
  <dcterms:modified xsi:type="dcterms:W3CDTF">2020-11-22T12:15:11Z</dcterms:modified>
</cp:coreProperties>
</file>