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79" r:id="rId4"/>
    <p:sldId id="403" r:id="rId5"/>
    <p:sldId id="466" r:id="rId6"/>
    <p:sldId id="468" r:id="rId7"/>
    <p:sldId id="470" r:id="rId8"/>
    <p:sldId id="471" r:id="rId9"/>
    <p:sldId id="472" r:id="rId10"/>
    <p:sldId id="417" r:id="rId11"/>
    <p:sldId id="467" r:id="rId12"/>
    <p:sldId id="475" r:id="rId13"/>
    <p:sldId id="479" r:id="rId14"/>
    <p:sldId id="476" r:id="rId15"/>
    <p:sldId id="477" r:id="rId16"/>
    <p:sldId id="481" r:id="rId17"/>
    <p:sldId id="478" r:id="rId18"/>
    <p:sldId id="480" r:id="rId19"/>
    <p:sldId id="453" r:id="rId20"/>
    <p:sldId id="264" r:id="rId21"/>
    <p:sldId id="281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303030"/>
    <a:srgbClr val="000040"/>
    <a:srgbClr val="097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69900"/>
            <a:ext cx="5181600" cy="570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69900"/>
            <a:ext cx="5181600" cy="570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rgbClr val="000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85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7" r:id="rId5"/>
    <p:sldLayoutId id="2147483666" r:id="rId6"/>
    <p:sldLayoutId id="2147483665" r:id="rId7"/>
    <p:sldLayoutId id="2147483662" r:id="rId8"/>
    <p:sldLayoutId id="2147483661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775064"/>
            <a:ext cx="11387667" cy="1704666"/>
          </a:xfrm>
        </p:spPr>
        <p:txBody>
          <a:bodyPr/>
          <a:lstStyle/>
          <a:p>
            <a:r>
              <a:rPr lang="en-US" dirty="0" smtClean="0"/>
              <a:t>Testin</a:t>
            </a:r>
            <a:r>
              <a:rPr lang="en-US" dirty="0" smtClean="0"/>
              <a:t>g: </a:t>
            </a:r>
            <a:br>
              <a:rPr lang="en-US" dirty="0" smtClean="0"/>
            </a:br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232819"/>
            <a:ext cx="10515600" cy="1325563"/>
          </a:xfrm>
        </p:spPr>
        <p:txBody>
          <a:bodyPr/>
          <a:lstStyle/>
          <a:p>
            <a:r>
              <a:rPr lang="en-US" dirty="0" smtClean="0"/>
              <a:t>What is the reason </a:t>
            </a:r>
            <a:br>
              <a:rPr lang="en-US" dirty="0" smtClean="0"/>
            </a:br>
            <a:r>
              <a:rPr lang="en-US" dirty="0" smtClean="0"/>
              <a:t>to conduct testing?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57350" y="3657600"/>
            <a:ext cx="887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 fault brings consequences, 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sometimes they are life threatening.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Error</a:t>
            </a:r>
            <a:r>
              <a:rPr lang="en-US" dirty="0"/>
              <a:t>: </a:t>
            </a:r>
            <a:r>
              <a:rPr lang="en-US" dirty="0" smtClean="0"/>
              <a:t>something that occurs unintendedly and leads to one </a:t>
            </a:r>
            <a:br>
              <a:rPr lang="en-US" dirty="0" smtClean="0"/>
            </a:br>
            <a:r>
              <a:rPr lang="en-US" dirty="0" smtClean="0"/>
              <a:t>or more faulty or defective spots (incorrect codes).</a:t>
            </a:r>
            <a:endParaRPr lang="en-US" dirty="0"/>
          </a:p>
          <a:p>
            <a:r>
              <a:rPr lang="en-US" b="1" dirty="0" smtClean="0"/>
              <a:t>Fault</a:t>
            </a:r>
            <a:r>
              <a:rPr lang="en-US" dirty="0" smtClean="0"/>
              <a:t>: a </a:t>
            </a:r>
            <a:r>
              <a:rPr lang="en-US" dirty="0"/>
              <a:t>static defect in the software </a:t>
            </a:r>
            <a:r>
              <a:rPr lang="en-US" dirty="0" smtClean="0"/>
              <a:t>(also known as </a:t>
            </a:r>
            <a:r>
              <a:rPr lang="en-US" b="1" dirty="0" smtClean="0"/>
              <a:t>bug</a:t>
            </a:r>
            <a:r>
              <a:rPr lang="en-US" dirty="0"/>
              <a:t>). </a:t>
            </a:r>
          </a:p>
          <a:p>
            <a:r>
              <a:rPr lang="en-US" b="1" dirty="0" smtClean="0"/>
              <a:t>Failure</a:t>
            </a:r>
            <a:r>
              <a:rPr lang="en-US" dirty="0"/>
              <a:t>: </a:t>
            </a:r>
            <a:r>
              <a:rPr lang="en-US" dirty="0" smtClean="0"/>
              <a:t>an external </a:t>
            </a:r>
            <a:r>
              <a:rPr lang="en-US" dirty="0"/>
              <a:t>incorrect behavior with respect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requirements or another description of the expected behavior</a:t>
            </a:r>
            <a:r>
              <a:rPr lang="en-US" dirty="0" smtClean="0"/>
              <a:t>. A failure is raised when a faulty spot is executed.</a:t>
            </a:r>
            <a:endParaRPr lang="en-US" dirty="0"/>
          </a:p>
          <a:p>
            <a:r>
              <a:rPr lang="en-US" b="1" dirty="0"/>
              <a:t>Latent fault</a:t>
            </a:r>
            <a:r>
              <a:rPr lang="en-US" dirty="0"/>
              <a:t>: </a:t>
            </a:r>
            <a:r>
              <a:rPr lang="en-US" dirty="0" smtClean="0"/>
              <a:t>a </a:t>
            </a:r>
            <a:r>
              <a:rPr lang="en-US" dirty="0"/>
              <a:t>fault that hasn’t produced a failure yet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 programmer writes a program. An </a:t>
            </a:r>
            <a:r>
              <a:rPr lang="en-US" sz="3000" b="1" dirty="0"/>
              <a:t>error</a:t>
            </a:r>
            <a:r>
              <a:rPr lang="en-US" sz="3000" dirty="0"/>
              <a:t> occurs in the process of writing a program. A </a:t>
            </a:r>
            <a:r>
              <a:rPr lang="en-US" sz="3000" b="1" dirty="0"/>
              <a:t>fault</a:t>
            </a:r>
            <a:r>
              <a:rPr lang="en-US" sz="3000" dirty="0"/>
              <a:t> is the manifestation of one or more errors. A </a:t>
            </a:r>
            <a:r>
              <a:rPr lang="en-US" sz="3000" b="1" dirty="0"/>
              <a:t>failure</a:t>
            </a:r>
            <a:r>
              <a:rPr lang="en-US" sz="3000" dirty="0"/>
              <a:t> occurs when a faulty piece of code is executed leading to an incorrect state that propagates to the program’s </a:t>
            </a:r>
            <a:r>
              <a:rPr lang="en-US" sz="3000" dirty="0" smtClean="0"/>
              <a:t>output. </a:t>
            </a:r>
          </a:p>
          <a:p>
            <a:pPr marL="0" indent="0">
              <a:buNone/>
            </a:pPr>
            <a:r>
              <a:rPr lang="en-US" sz="3000" dirty="0" smtClean="0"/>
              <a:t>The </a:t>
            </a:r>
            <a:r>
              <a:rPr lang="en-US" sz="3000" dirty="0"/>
              <a:t>programmer might misinterpret the requirements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and </a:t>
            </a:r>
            <a:r>
              <a:rPr lang="en-US" sz="3000" dirty="0"/>
              <a:t>consequently write incorrect code. Upon execution,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the </a:t>
            </a:r>
            <a:r>
              <a:rPr lang="en-US" sz="3000" dirty="0"/>
              <a:t>program might display behavior that </a:t>
            </a:r>
            <a:r>
              <a:rPr lang="en-US" sz="3000" dirty="0" smtClean="0"/>
              <a:t>does not match with </a:t>
            </a:r>
            <a:r>
              <a:rPr lang="en-US" sz="3000" dirty="0"/>
              <a:t>the expected behavior implying thereby that a failure has </a:t>
            </a:r>
            <a:r>
              <a:rPr lang="en-US" sz="3000" dirty="0" smtClean="0"/>
              <a:t>occurred.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Illustration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1026" name="Picture 2" descr="Figure 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474661"/>
            <a:ext cx="4928322" cy="56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80100" y="703261"/>
            <a:ext cx="5816600" cy="156966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/>
                </a:solidFill>
              </a:rPr>
              <a:t>Errors, Faults, </a:t>
            </a:r>
            <a:r>
              <a:rPr lang="en-US" sz="3200" b="1" dirty="0">
                <a:solidFill>
                  <a:schemeClr val="bg1"/>
                </a:solidFill>
              </a:rPr>
              <a:t>and Failures in the process of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28846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is the process of comparing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it is with what </a:t>
            </a:r>
            <a:r>
              <a:rPr lang="en-US" dirty="0" smtClean="0"/>
              <a:t>it ought </a:t>
            </a:r>
            <a:r>
              <a:rPr lang="en-US" dirty="0"/>
              <a:t>to be.</a:t>
            </a:r>
          </a:p>
          <a:p>
            <a:r>
              <a:rPr lang="en-US" dirty="0"/>
              <a:t>Testing can show only the presence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failures, </a:t>
            </a:r>
            <a:r>
              <a:rPr lang="en-US" dirty="0" smtClean="0"/>
              <a:t>not </a:t>
            </a:r>
            <a:r>
              <a:rPr lang="en-US" dirty="0"/>
              <a:t>their absence.</a:t>
            </a:r>
          </a:p>
          <a:p>
            <a:r>
              <a:rPr lang="en-US" dirty="0"/>
              <a:t>System under test (SUT).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Testing, Really?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Picture 2" descr="Gym expectations vs real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5701" y="1692275"/>
            <a:ext cx="4038600" cy="4038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341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676400" y="1905000"/>
            <a:ext cx="8839200" cy="4267200"/>
            <a:chOff x="152400" y="1905000"/>
            <a:chExt cx="8839200" cy="4267200"/>
          </a:xfrm>
        </p:grpSpPr>
        <p:grpSp>
          <p:nvGrpSpPr>
            <p:cNvPr id="6" name="Group 5"/>
            <p:cNvGrpSpPr/>
            <p:nvPr/>
          </p:nvGrpSpPr>
          <p:grpSpPr>
            <a:xfrm>
              <a:off x="152400" y="1905000"/>
              <a:ext cx="8839200" cy="1247728"/>
              <a:chOff x="152400" y="1905000"/>
              <a:chExt cx="8839200" cy="1247728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2400" y="2085975"/>
                <a:ext cx="2743200" cy="1031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248400" y="1905000"/>
                <a:ext cx="2743200" cy="1247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533400" y="4213224"/>
              <a:ext cx="8077200" cy="1958976"/>
              <a:chOff x="533400" y="4213224"/>
              <a:chExt cx="8077200" cy="19589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33400" y="5105400"/>
                <a:ext cx="3429000" cy="5334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As expected</a:t>
                </a:r>
                <a:endPara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181600" y="5105400"/>
                <a:ext cx="3429000" cy="1066800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Not as expected.</a:t>
                </a:r>
              </a:p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A failure has occurred</a:t>
                </a:r>
                <a:endPara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2" name="Shape 34"/>
              <p:cNvCxnSpPr>
                <a:stCxn id="15" idx="3"/>
                <a:endCxn id="11" idx="0"/>
              </p:cNvCxnSpPr>
              <p:nvPr/>
            </p:nvCxnSpPr>
            <p:spPr>
              <a:xfrm>
                <a:off x="5786438" y="4213225"/>
                <a:ext cx="1109662" cy="892175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hape 35"/>
              <p:cNvCxnSpPr>
                <a:stCxn id="15" idx="1"/>
                <a:endCxn id="10" idx="0"/>
              </p:cNvCxnSpPr>
              <p:nvPr/>
            </p:nvCxnSpPr>
            <p:spPr>
              <a:xfrm rot="10800000" flipV="1">
                <a:off x="2247900" y="4213224"/>
                <a:ext cx="1119188" cy="892175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3367088" y="3048000"/>
              <a:ext cx="2419350" cy="1873250"/>
              <a:chOff x="3367088" y="3048000"/>
              <a:chExt cx="2419350" cy="1873250"/>
            </a:xfrm>
          </p:grpSpPr>
          <p:sp>
            <p:nvSpPr>
              <p:cNvPr id="15" name="Diamond 14"/>
              <p:cNvSpPr/>
              <p:nvPr/>
            </p:nvSpPr>
            <p:spPr>
              <a:xfrm>
                <a:off x="3367088" y="3505200"/>
                <a:ext cx="2419350" cy="1416050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Equal?</a:t>
                </a:r>
                <a:endPara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6" name="Shape 17"/>
              <p:cNvCxnSpPr>
                <a:stCxn id="18" idx="2"/>
                <a:endCxn id="15" idx="0"/>
              </p:cNvCxnSpPr>
              <p:nvPr/>
            </p:nvCxnSpPr>
            <p:spPr>
              <a:xfrm rot="16200000" flipH="1">
                <a:off x="4345781" y="3274218"/>
                <a:ext cx="457200" cy="476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71800" y="2133600"/>
              <a:ext cx="3200400" cy="914400"/>
              <a:chOff x="2971800" y="2133600"/>
              <a:chExt cx="3200400" cy="9144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733800" y="2133600"/>
                <a:ext cx="1676400" cy="9144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Compare</a:t>
                </a:r>
                <a:endPara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9" name="Shape 20"/>
              <p:cNvCxnSpPr>
                <a:endCxn id="18" idx="1"/>
              </p:cNvCxnSpPr>
              <p:nvPr/>
            </p:nvCxnSpPr>
            <p:spPr>
              <a:xfrm>
                <a:off x="2971800" y="2590800"/>
                <a:ext cx="762000" cy="158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hape 20"/>
              <p:cNvCxnSpPr>
                <a:endCxn id="18" idx="3"/>
              </p:cNvCxnSpPr>
              <p:nvPr/>
            </p:nvCxnSpPr>
            <p:spPr>
              <a:xfrm rot="10800000">
                <a:off x="5410200" y="2590800"/>
                <a:ext cx="762000" cy="158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itle 4"/>
          <p:cNvSpPr txBox="1">
            <a:spLocks/>
          </p:cNvSpPr>
          <p:nvPr/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Basic Testing Process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solidFill>
            <a:srgbClr val="303030"/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Testing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 find bugs (fault) by checking its behavior.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Can be done without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design </a:t>
            </a:r>
            <a:r>
              <a:rPr lang="en-US" dirty="0">
                <a:solidFill>
                  <a:schemeClr val="bg1"/>
                </a:solidFill>
              </a:rPr>
              <a:t>knowledge.</a:t>
            </a:r>
          </a:p>
          <a:p>
            <a:r>
              <a:rPr lang="en-US" dirty="0">
                <a:solidFill>
                  <a:schemeClr val="bg1"/>
                </a:solidFill>
              </a:rPr>
              <a:t>Can be automated.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rgbClr val="00B050"/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Debugging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fix (remove) bugs.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Can’t be done without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design </a:t>
            </a:r>
            <a:r>
              <a:rPr lang="en-US" dirty="0">
                <a:solidFill>
                  <a:schemeClr val="bg1"/>
                </a:solidFill>
              </a:rPr>
              <a:t>knowledge.</a:t>
            </a:r>
          </a:p>
          <a:p>
            <a:r>
              <a:rPr lang="en-US" dirty="0">
                <a:solidFill>
                  <a:schemeClr val="bg1"/>
                </a:solidFill>
              </a:rPr>
              <a:t>Automation is </a:t>
            </a:r>
            <a:r>
              <a:rPr lang="en-US" dirty="0" smtClean="0">
                <a:solidFill>
                  <a:schemeClr val="bg1"/>
                </a:solidFill>
              </a:rPr>
              <a:t>not possible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84" y="3594100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63775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80100" y="703261"/>
            <a:ext cx="5816600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/>
                </a:solidFill>
              </a:rPr>
              <a:t>Testing and Debugging Cycle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Figure 1.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1" y="19464"/>
            <a:ext cx="4301345" cy="621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is tagged with correct when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b="1" dirty="0"/>
              <a:t>consistent</a:t>
            </a:r>
            <a:r>
              <a:rPr lang="en-US" dirty="0"/>
              <a:t> to the specification.</a:t>
            </a:r>
          </a:p>
          <a:p>
            <a:r>
              <a:rPr lang="en-US" dirty="0"/>
              <a:t>Correctness can be verified by testing all the possible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 </a:t>
            </a:r>
            <a:r>
              <a:rPr lang="en-US" dirty="0"/>
              <a:t>configurations for all possible conditions.</a:t>
            </a:r>
          </a:p>
          <a:p>
            <a:r>
              <a:rPr lang="en-US" dirty="0"/>
              <a:t>Unfortunately this is </a:t>
            </a:r>
            <a:r>
              <a:rPr lang="en-US" b="1" dirty="0"/>
              <a:t>not</a:t>
            </a:r>
            <a:r>
              <a:rPr lang="en-US" dirty="0"/>
              <a:t> always practical.</a:t>
            </a:r>
          </a:p>
          <a:p>
            <a:r>
              <a:rPr lang="en-US" dirty="0"/>
              <a:t>Testing increase the confidence in the software’s correctness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Correctness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067" y="2057367"/>
            <a:ext cx="2032033" cy="20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session is the following:</a:t>
            </a:r>
          </a:p>
          <a:p>
            <a:pPr lvl="1"/>
            <a:r>
              <a:rPr lang="en-US" dirty="0"/>
              <a:t>The students are able to </a:t>
            </a:r>
            <a:r>
              <a:rPr lang="en-US" dirty="0" smtClean="0"/>
              <a:t>reason the importance of testing.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Next time we will discuss about testing methods,</a:t>
            </a:r>
            <a:br>
              <a:rPr lang="en-US" dirty="0" smtClean="0"/>
            </a:br>
            <a:r>
              <a:rPr lang="en-US" dirty="0" smtClean="0"/>
              <a:t>test generation approaches, and API testing.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some possible impacts when your APIs</a:t>
            </a:r>
            <a:br>
              <a:rPr lang="en-US" dirty="0" smtClean="0"/>
            </a:br>
            <a:r>
              <a:rPr lang="en-US" dirty="0" smtClean="0"/>
              <a:t>are left untested.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Mathur</a:t>
            </a:r>
            <a:r>
              <a:rPr lang="en-US" dirty="0" smtClean="0"/>
              <a:t>, A. P. (2013). Foundations </a:t>
            </a:r>
            <a:r>
              <a:rPr lang="en-US" dirty="0"/>
              <a:t>of Software </a:t>
            </a:r>
            <a:r>
              <a:rPr lang="en-US" dirty="0" smtClean="0"/>
              <a:t>Testing. Pearson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Things Went Wrong.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Testing.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Things Went Wrong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Things Went Wrong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959963" y="2114006"/>
            <a:ext cx="8306911" cy="2514600"/>
            <a:chOff x="1959963" y="2114006"/>
            <a:chExt cx="8306911" cy="25146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59963" y="2114006"/>
              <a:ext cx="8306911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3483429" y="3361509"/>
              <a:ext cx="5242560" cy="25254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08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Went Wrong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769" y="2082983"/>
            <a:ext cx="8780463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0020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Went Wrong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1007" y="1802606"/>
            <a:ext cx="8789987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635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Went Wrong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681" y="2194927"/>
            <a:ext cx="8656639" cy="33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1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ride an untested autonomous vehicle?</a:t>
            </a:r>
          </a:p>
          <a:p>
            <a:r>
              <a:rPr lang="en-US" dirty="0"/>
              <a:t>sit on an untested auto-piloted plane?</a:t>
            </a:r>
          </a:p>
          <a:p>
            <a:r>
              <a:rPr lang="en-US" dirty="0"/>
              <a:t>use an untested ATM machine?</a:t>
            </a:r>
          </a:p>
          <a:p>
            <a:r>
              <a:rPr lang="en-US" dirty="0"/>
              <a:t>be okay to be injected an untested vaccine?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You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44340" y="4051298"/>
            <a:ext cx="370332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If I know, I won’t.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2270" y="4750164"/>
            <a:ext cx="126746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Why?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9948" y="5456888"/>
            <a:ext cx="8672104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 am not sure it might not work as expected.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9532</TotalTime>
  <Words>418</Words>
  <Application>Microsoft Office PowerPoint</Application>
  <PresentationFormat>Widescreen</PresentationFormat>
  <Paragraphs>107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Office Theme</vt:lpstr>
      <vt:lpstr>Testing:  An Introduction</vt:lpstr>
      <vt:lpstr>Objectives</vt:lpstr>
      <vt:lpstr>Outlines</vt:lpstr>
      <vt:lpstr>When Things Went Wrong</vt:lpstr>
      <vt:lpstr>When Things Went Wrong</vt:lpstr>
      <vt:lpstr>When Things Went Wrong</vt:lpstr>
      <vt:lpstr>When Things Went Wrong</vt:lpstr>
      <vt:lpstr>When Things Went Wrong</vt:lpstr>
      <vt:lpstr>Will You …</vt:lpstr>
      <vt:lpstr>What is the reason  to conduct testing?</vt:lpstr>
      <vt:lpstr>Some Terminologies</vt:lpstr>
      <vt:lpstr>An Illustration</vt:lpstr>
      <vt:lpstr>PowerPoint Presentation</vt:lpstr>
      <vt:lpstr>Testing</vt:lpstr>
      <vt:lpstr>What Is Testing, Really?</vt:lpstr>
      <vt:lpstr>PowerPoint Presentation</vt:lpstr>
      <vt:lpstr>PowerPoint Presentation</vt:lpstr>
      <vt:lpstr>PowerPoint Presentation</vt:lpstr>
      <vt:lpstr>Software Correctness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MSS</cp:lastModifiedBy>
  <cp:revision>1580</cp:revision>
  <dcterms:created xsi:type="dcterms:W3CDTF">2020-08-10T12:54:37Z</dcterms:created>
  <dcterms:modified xsi:type="dcterms:W3CDTF">2020-12-10T04:53:47Z</dcterms:modified>
</cp:coreProperties>
</file>