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9" r:id="rId4"/>
    <p:sldId id="403" r:id="rId5"/>
    <p:sldId id="488" r:id="rId6"/>
    <p:sldId id="483" r:id="rId7"/>
    <p:sldId id="484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8" r:id="rId20"/>
    <p:sldId id="497" r:id="rId21"/>
    <p:sldId id="500" r:id="rId22"/>
    <p:sldId id="501" r:id="rId23"/>
    <p:sldId id="264" r:id="rId24"/>
    <p:sldId id="28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072C3E-6D3B-4731-AB2E-12D9C50E7B0B}">
          <p14:sldIdLst>
            <p14:sldId id="256"/>
            <p14:sldId id="277"/>
            <p14:sldId id="279"/>
            <p14:sldId id="403"/>
          </p14:sldIdLst>
        </p14:section>
        <p14:section name="Untitled Section" id="{2D42B7D8-AE02-4ACC-86BB-D98567D5093F}">
          <p14:sldIdLst>
            <p14:sldId id="488"/>
            <p14:sldId id="483"/>
            <p14:sldId id="484"/>
            <p14:sldId id="485"/>
            <p14:sldId id="486"/>
            <p14:sldId id="487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497"/>
            <p14:sldId id="500"/>
            <p14:sldId id="501"/>
            <p14:sldId id="264"/>
            <p14:sldId id="28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0004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66" d="100"/>
          <a:sy n="66" d="100"/>
        </p:scale>
        <p:origin x="172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9900"/>
            <a:ext cx="5181600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9900"/>
            <a:ext cx="5181600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3" r:id="rId4"/>
    <p:sldLayoutId id="2147483664" r:id="rId5"/>
    <p:sldLayoutId id="2147483667" r:id="rId6"/>
    <p:sldLayoutId id="2147483666" r:id="rId7"/>
    <p:sldLayoutId id="2147483665" r:id="rId8"/>
    <p:sldLayoutId id="2147483662" r:id="rId9"/>
    <p:sldLayoutId id="2147483661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important!</a:t>
            </a:r>
          </a:p>
          <a:p>
            <a:pPr lvl="1"/>
            <a:r>
              <a:rPr lang="en-US" dirty="0" smtClean="0"/>
              <a:t>Enough TCs increase our confidence.</a:t>
            </a:r>
          </a:p>
          <a:p>
            <a:pPr lvl="1"/>
            <a:r>
              <a:rPr lang="en-US" dirty="0" smtClean="0"/>
              <a:t>When is enough?</a:t>
            </a:r>
          </a:p>
          <a:p>
            <a:pPr lvl="1"/>
            <a:r>
              <a:rPr lang="en-US" dirty="0" smtClean="0"/>
              <a:t>How to generate the required TCs?</a:t>
            </a:r>
          </a:p>
          <a:p>
            <a:pPr lvl="1"/>
            <a:endParaRPr lang="en-US" dirty="0"/>
          </a:p>
          <a:p>
            <a:r>
              <a:rPr lang="en-US" dirty="0" smtClean="0"/>
              <a:t>Key success factor: </a:t>
            </a:r>
            <a:r>
              <a:rPr lang="en-US" b="1" u="sng" dirty="0" smtClean="0"/>
              <a:t>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software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when it does exactly what it is expected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to do without any failure. Perfecto!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TCs are required?</a:t>
            </a:r>
          </a:p>
          <a:p>
            <a:pPr lvl="1"/>
            <a:r>
              <a:rPr lang="en-US" dirty="0" smtClean="0"/>
              <a:t>Depends on the </a:t>
            </a:r>
            <a:r>
              <a:rPr lang="en-US" dirty="0" err="1" smtClean="0"/>
              <a:t>requirment’s</a:t>
            </a:r>
            <a:r>
              <a:rPr lang="en-US" dirty="0" smtClean="0"/>
              <a:t> complexity.</a:t>
            </a:r>
          </a:p>
          <a:p>
            <a:pPr lvl="1"/>
            <a:r>
              <a:rPr lang="en-US" dirty="0" smtClean="0"/>
              <a:t>When every possible input-output configurations </a:t>
            </a:r>
            <a:br>
              <a:rPr lang="en-US" dirty="0" smtClean="0"/>
            </a:br>
            <a:r>
              <a:rPr lang="en-US" dirty="0" smtClean="0"/>
              <a:t>are tested flawlessly.</a:t>
            </a:r>
          </a:p>
          <a:p>
            <a:pPr lvl="2"/>
            <a:r>
              <a:rPr lang="en-US" dirty="0" smtClean="0"/>
              <a:t>Sometimes it is possible, sometimes it is </a:t>
            </a:r>
            <a:r>
              <a:rPr lang="en-US" b="1" u="sng" dirty="0" smtClean="0"/>
              <a:t>not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When it is not possible:</a:t>
            </a:r>
          </a:p>
          <a:p>
            <a:pPr lvl="3"/>
            <a:r>
              <a:rPr lang="en-US" dirty="0" smtClean="0"/>
              <a:t>Could the testers find some configurations </a:t>
            </a:r>
            <a:br>
              <a:rPr lang="en-US" dirty="0" smtClean="0"/>
            </a:br>
            <a:r>
              <a:rPr lang="en-US" dirty="0" smtClean="0"/>
              <a:t>that represent the while possibility? </a:t>
            </a:r>
            <a:r>
              <a:rPr lang="en-US" b="1" u="sng" dirty="0" smtClean="0"/>
              <a:t>Yes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Generation: Approach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generated (Random Testing).</a:t>
            </a:r>
          </a:p>
          <a:p>
            <a:pPr lvl="1"/>
            <a:r>
              <a:rPr lang="en-US" dirty="0" smtClean="0"/>
              <a:t>The inputs are generated randomly (naïve approach).</a:t>
            </a:r>
          </a:p>
          <a:p>
            <a:r>
              <a:rPr lang="en-US" dirty="0" smtClean="0"/>
              <a:t>Boundary </a:t>
            </a:r>
            <a:r>
              <a:rPr lang="en-US" dirty="0"/>
              <a:t>value </a:t>
            </a:r>
            <a:r>
              <a:rPr lang="en-US" dirty="0" smtClean="0"/>
              <a:t>analysis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our focus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Testing stuffs around the boundaries.</a:t>
            </a:r>
          </a:p>
          <a:p>
            <a:r>
              <a:rPr lang="en-US" dirty="0" smtClean="0"/>
              <a:t>Equivalence partitioning.</a:t>
            </a:r>
          </a:p>
          <a:p>
            <a:pPr lvl="1"/>
            <a:r>
              <a:rPr lang="en-US" dirty="0" smtClean="0"/>
              <a:t>When there is a set of classification, or category or partition </a:t>
            </a:r>
            <a:br>
              <a:rPr lang="en-US" dirty="0" smtClean="0"/>
            </a:br>
            <a:r>
              <a:rPr lang="en-US" dirty="0" smtClean="0"/>
              <a:t>dividing the input domain.</a:t>
            </a:r>
          </a:p>
          <a:p>
            <a:pPr lvl="2"/>
            <a:r>
              <a:rPr lang="en-US" dirty="0" smtClean="0"/>
              <a:t>E.g. kids, teenager, adult, etc.</a:t>
            </a:r>
          </a:p>
          <a:p>
            <a:r>
              <a:rPr lang="en-US" dirty="0" smtClean="0"/>
              <a:t>… and many more.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Bugs lurk in corners and congregate at </a:t>
            </a:r>
            <a:r>
              <a:rPr lang="en-US" i="1" dirty="0" smtClean="0"/>
              <a:t>boundaries</a:t>
            </a:r>
            <a:r>
              <a:rPr lang="en-US" dirty="0" smtClean="0"/>
              <a:t>“– Boris </a:t>
            </a:r>
            <a:r>
              <a:rPr lang="en-US" dirty="0" err="1" smtClean="0"/>
              <a:t>Beizer</a:t>
            </a:r>
            <a:endParaRPr lang="en-US" dirty="0"/>
          </a:p>
          <a:p>
            <a:r>
              <a:rPr lang="en-US" dirty="0"/>
              <a:t>The fact is most bugs were </a:t>
            </a:r>
            <a:r>
              <a:rPr lang="en-US" dirty="0" smtClean="0"/>
              <a:t>simply </a:t>
            </a:r>
            <a:r>
              <a:rPr lang="en-US" dirty="0"/>
              <a:t>faulty boundary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Say </a:t>
            </a:r>
            <a:r>
              <a:rPr lang="en-US" dirty="0"/>
              <a:t>there is an input variable,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domain value is {</a:t>
            </a:r>
            <a:r>
              <a:rPr lang="en-US" dirty="0" err="1">
                <a:latin typeface="Consolas" panose="020B0609020204030204" pitchFamily="49" charset="0"/>
              </a:rPr>
              <a:t>x</a:t>
            </a:r>
            <a:r>
              <a:rPr lang="en-US" baseline="-25000" dirty="0" err="1">
                <a:latin typeface="Consolas" panose="020B0609020204030204" pitchFamily="49" charset="0"/>
              </a:rPr>
              <a:t>min</a:t>
            </a:r>
            <a:r>
              <a:rPr lang="en-US" dirty="0"/>
              <a:t>, …,  </a:t>
            </a:r>
            <a:r>
              <a:rPr lang="en-US" dirty="0" err="1">
                <a:latin typeface="Consolas" panose="020B0609020204030204" pitchFamily="49" charset="0"/>
              </a:rPr>
              <a:t>x</a:t>
            </a:r>
            <a:r>
              <a:rPr lang="en-US" baseline="-25000" dirty="0" err="1">
                <a:latin typeface="Consolas" panose="020B0609020204030204" pitchFamily="49" charset="0"/>
              </a:rPr>
              <a:t>max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58729" y="4399982"/>
            <a:ext cx="4674543" cy="13849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>
              <a:buSzPts val="4000"/>
            </a:pP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1,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+ 1</a:t>
            </a: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SzPts val="4000"/>
            </a:pP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1,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buSzPts val="4000"/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b="1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)/2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Example, say a variable </a:t>
            </a:r>
            <a:r>
              <a:rPr lang="en-US" dirty="0" err="1" smtClean="0">
                <a:latin typeface="Consolas" panose="020B0609020204030204" pitchFamily="49" charset="0"/>
              </a:rPr>
              <a:t>hh</a:t>
            </a:r>
            <a:r>
              <a:rPr lang="en-US" dirty="0" smtClean="0"/>
              <a:t> is aimed to represent a 24-hour.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hh</a:t>
            </a:r>
            <a:r>
              <a:rPr lang="en-US" baseline="-25000" dirty="0" err="1" smtClean="0">
                <a:latin typeface="Consolas" panose="020B0609020204030204" pitchFamily="49" charset="0"/>
              </a:rPr>
              <a:t>min</a:t>
            </a:r>
            <a:r>
              <a:rPr lang="en-US" dirty="0" smtClean="0"/>
              <a:t> =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hh</a:t>
            </a:r>
            <a:r>
              <a:rPr lang="en-US" baseline="-25000" dirty="0" err="1" smtClean="0">
                <a:latin typeface="Consolas" panose="020B0609020204030204" pitchFamily="49" charset="0"/>
              </a:rPr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onsolas" panose="020B0609020204030204" pitchFamily="49" charset="0"/>
              </a:rPr>
              <a:t>23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Our test data would be: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3403" y="4189164"/>
            <a:ext cx="4932597" cy="13849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>
              <a:buSzPts val="4000"/>
            </a:pP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1,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+ 1</a:t>
            </a: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SzPts val="4000"/>
            </a:pP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1,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buSzPts val="4000"/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800" b="1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)/2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0472" y="4189164"/>
            <a:ext cx="2317682" cy="13849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>
              <a:buSzPts val="4000"/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-1, 0, 1</a:t>
            </a:r>
          </a:p>
          <a:p>
            <a:pPr>
              <a:buSzPts val="4000"/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22, 23, 24</a:t>
            </a:r>
          </a:p>
          <a:p>
            <a:pPr>
              <a:buSzPts val="4000"/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319319" y="4436204"/>
            <a:ext cx="814812" cy="86007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multiple variables.</a:t>
            </a:r>
          </a:p>
          <a:p>
            <a:pPr lvl="1"/>
            <a:r>
              <a:rPr lang="en-US" dirty="0" smtClean="0"/>
              <a:t>Say </a:t>
            </a: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input </a:t>
            </a:r>
            <a:r>
              <a:rPr lang="en-US" dirty="0" smtClean="0"/>
              <a:t>variables, </a:t>
            </a:r>
            <a:r>
              <a:rPr lang="en-US" dirty="0" smtClean="0">
                <a:latin typeface="Consolas" panose="020B0609020204030204" pitchFamily="49" charset="0"/>
              </a:rPr>
              <a:t>x1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x2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domain </a:t>
            </a:r>
            <a:r>
              <a:rPr lang="en-US" dirty="0" smtClean="0"/>
              <a:t>values are </a:t>
            </a:r>
            <a:r>
              <a:rPr lang="en-US" dirty="0"/>
              <a:t>{</a:t>
            </a:r>
            <a:r>
              <a:rPr lang="en-US" dirty="0" smtClean="0">
                <a:latin typeface="Consolas" panose="020B0609020204030204" pitchFamily="49" charset="0"/>
              </a:rPr>
              <a:t>x1</a:t>
            </a:r>
            <a:r>
              <a:rPr lang="en-US" baseline="-25000" dirty="0" smtClean="0">
                <a:latin typeface="Consolas" panose="020B0609020204030204" pitchFamily="49" charset="0"/>
              </a:rPr>
              <a:t>min</a:t>
            </a:r>
            <a:r>
              <a:rPr lang="en-US" dirty="0"/>
              <a:t>, …,  </a:t>
            </a:r>
            <a:r>
              <a:rPr lang="en-US" dirty="0" smtClean="0">
                <a:latin typeface="Consolas" panose="020B0609020204030204" pitchFamily="49" charset="0"/>
              </a:rPr>
              <a:t>x1</a:t>
            </a:r>
            <a:r>
              <a:rPr lang="en-US" baseline="-25000" dirty="0" smtClean="0">
                <a:latin typeface="Consolas" panose="020B0609020204030204" pitchFamily="49" charset="0"/>
              </a:rPr>
              <a:t>max</a:t>
            </a:r>
            <a:r>
              <a:rPr lang="en-US" dirty="0" smtClean="0"/>
              <a:t>} and </a:t>
            </a:r>
            <a:r>
              <a:rPr lang="en-US" dirty="0"/>
              <a:t>{</a:t>
            </a:r>
            <a:r>
              <a:rPr lang="en-US" dirty="0" smtClean="0">
                <a:latin typeface="Consolas" panose="020B0609020204030204" pitchFamily="49" charset="0"/>
              </a:rPr>
              <a:t>x2</a:t>
            </a:r>
            <a:r>
              <a:rPr lang="en-US" baseline="-25000" dirty="0" smtClean="0">
                <a:latin typeface="Consolas" panose="020B0609020204030204" pitchFamily="49" charset="0"/>
              </a:rPr>
              <a:t>min</a:t>
            </a:r>
            <a:r>
              <a:rPr lang="en-US" dirty="0"/>
              <a:t>, …,  </a:t>
            </a:r>
            <a:r>
              <a:rPr lang="en-US" dirty="0" smtClean="0">
                <a:latin typeface="Consolas" panose="020B0609020204030204" pitchFamily="49" charset="0"/>
              </a:rPr>
              <a:t>x2</a:t>
            </a:r>
            <a:r>
              <a:rPr lang="en-US" baseline="-25000" dirty="0" smtClean="0">
                <a:latin typeface="Consolas" panose="020B0609020204030204" pitchFamily="49" charset="0"/>
              </a:rPr>
              <a:t>max</a:t>
            </a:r>
            <a:r>
              <a:rPr lang="en-US" dirty="0"/>
              <a:t>}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91341" y="3261522"/>
            <a:ext cx="8809319" cy="2497455"/>
            <a:chOff x="182281" y="3886200"/>
            <a:chExt cx="8809319" cy="249745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281" y="3886200"/>
              <a:ext cx="4353255" cy="2468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20957" y="3914775"/>
              <a:ext cx="4170643" cy="2468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470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There are three variables, </a:t>
            </a:r>
            <a:r>
              <a:rPr lang="en-US" dirty="0" err="1" smtClean="0">
                <a:latin typeface="Consolas" panose="020B0609020204030204" pitchFamily="49" charset="0"/>
              </a:rPr>
              <a:t>hh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mm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ss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hh</a:t>
            </a:r>
            <a:r>
              <a:rPr lang="en-US" dirty="0" smtClean="0"/>
              <a:t> represents a 24-hours;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m</a:t>
            </a:r>
            <a:r>
              <a:rPr lang="en-US" dirty="0" smtClean="0"/>
              <a:t> represents a 60-minutes; 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ss</a:t>
            </a:r>
            <a:r>
              <a:rPr lang="en-US" dirty="0" smtClean="0"/>
              <a:t> </a:t>
            </a:r>
            <a:r>
              <a:rPr lang="en-US" dirty="0"/>
              <a:t>represents a </a:t>
            </a:r>
            <a:r>
              <a:rPr lang="en-US" dirty="0" smtClean="0"/>
              <a:t>60-seconds.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input combinations?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our hands dirty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test case should mention:</a:t>
            </a:r>
          </a:p>
          <a:p>
            <a:pPr lvl="1"/>
            <a:r>
              <a:rPr lang="en-US" dirty="0" smtClean="0"/>
              <a:t>The test case identifier.</a:t>
            </a:r>
          </a:p>
          <a:p>
            <a:pPr lvl="1"/>
            <a:r>
              <a:rPr lang="en-US" dirty="0" smtClean="0"/>
              <a:t>The input configuration and the expected output.</a:t>
            </a:r>
          </a:p>
          <a:p>
            <a:pPr lvl="1"/>
            <a:r>
              <a:rPr lang="en-US" dirty="0" smtClean="0"/>
              <a:t>The step-by-step procedures.</a:t>
            </a:r>
          </a:p>
          <a:p>
            <a:pPr lvl="1"/>
            <a:r>
              <a:rPr lang="en-US" dirty="0" smtClean="0"/>
              <a:t>Some description about the test.</a:t>
            </a:r>
          </a:p>
          <a:p>
            <a:pPr lvl="1"/>
            <a:r>
              <a:rPr lang="en-US" dirty="0" smtClean="0"/>
              <a:t>Also, if there is a assumption, say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During the test, note:</a:t>
            </a:r>
          </a:p>
          <a:p>
            <a:pPr lvl="1"/>
            <a:r>
              <a:rPr lang="en-US" dirty="0" smtClean="0"/>
              <a:t>The actual output and the verdict (passed or failed).</a:t>
            </a:r>
          </a:p>
          <a:p>
            <a:pPr lvl="1"/>
            <a:r>
              <a:rPr lang="en-US" dirty="0" smtClean="0"/>
              <a:t>Also, mention who did the test, and when he/she did it.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</a:t>
            </a:r>
            <a:r>
              <a:rPr lang="en-US" dirty="0" smtClean="0"/>
              <a:t>generate test cases based on</a:t>
            </a:r>
            <a:br>
              <a:rPr lang="en-US" dirty="0" smtClean="0"/>
            </a:br>
            <a:r>
              <a:rPr lang="en-US" dirty="0" smtClean="0"/>
              <a:t>the requirements.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requirement:</a:t>
            </a:r>
          </a:p>
          <a:p>
            <a:pPr lvl="1"/>
            <a:r>
              <a:rPr lang="en-US" dirty="0" smtClean="0"/>
              <a:t>The customer should be able to login with their credentials (combination of email and password).</a:t>
            </a:r>
          </a:p>
          <a:p>
            <a:pPr lvl="1"/>
            <a:r>
              <a:rPr lang="en-US" dirty="0" smtClean="0"/>
              <a:t>Only customers who have confirmed their emails are allowed to login.</a:t>
            </a:r>
          </a:p>
          <a:p>
            <a:pPr lvl="1"/>
            <a:endParaRPr lang="en-US" dirty="0"/>
          </a:p>
          <a:p>
            <a:r>
              <a:rPr lang="en-US" dirty="0" smtClean="0"/>
              <a:t>Based on the requirement, how should your test cases look like?</a:t>
            </a:r>
          </a:p>
          <a:p>
            <a:pPr lvl="1"/>
            <a:r>
              <a:rPr lang="en-US" dirty="0" smtClean="0"/>
              <a:t>Or what should be tested, where to start?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10058400" cy="59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4" y="1"/>
            <a:ext cx="9984572" cy="58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some test cases for your APIs.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Conduct the testing.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Mathur</a:t>
            </a:r>
            <a:r>
              <a:rPr lang="en-US" dirty="0" smtClean="0"/>
              <a:t>, A. P. (2013). Foundations </a:t>
            </a:r>
            <a:r>
              <a:rPr lang="en-US" dirty="0"/>
              <a:t>of Software </a:t>
            </a:r>
            <a:r>
              <a:rPr lang="en-US" dirty="0" smtClean="0"/>
              <a:t>Testing. Pearson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Types of </a:t>
            </a:r>
            <a:r>
              <a:rPr lang="en-US" dirty="0" smtClean="0"/>
              <a:t>testing.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Generation: </a:t>
            </a:r>
            <a:r>
              <a:rPr lang="en-US" dirty="0" smtClean="0"/>
              <a:t>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our hands dirty.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SDLC: V-Model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step has its own testing.</a:t>
            </a:r>
          </a:p>
          <a:p>
            <a:pPr lvl="1"/>
            <a:r>
              <a:rPr lang="en-US" dirty="0" smtClean="0"/>
              <a:t>Formal &amp; rigorous.</a:t>
            </a:r>
          </a:p>
          <a:p>
            <a:pPr lvl="1"/>
            <a:r>
              <a:rPr lang="en-US" dirty="0" smtClean="0"/>
              <a:t>High quality solutions.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others:</a:t>
            </a:r>
          </a:p>
          <a:p>
            <a:pPr lvl="1"/>
            <a:r>
              <a:rPr lang="en-US" dirty="0" smtClean="0"/>
              <a:t>Waterfall, spiral, agile.</a:t>
            </a:r>
            <a:endParaRPr lang="en-US" dirty="0"/>
          </a:p>
        </p:txBody>
      </p:sp>
      <p:pic>
        <p:nvPicPr>
          <p:cNvPr id="1026" name="Picture 2" descr="https://learning.oreilly.com/library/view/foundations-of-software/9788131794760/images/page5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17" y="1862261"/>
            <a:ext cx="4680288" cy="368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Static Testing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not require code </a:t>
            </a:r>
            <a:r>
              <a:rPr lang="en-US" sz="2400" dirty="0" smtClean="0"/>
              <a:t>execution.</a:t>
            </a:r>
            <a:endParaRPr lang="en-US" sz="2400" dirty="0"/>
          </a:p>
          <a:p>
            <a:r>
              <a:rPr lang="en-US" sz="2400" dirty="0" smtClean="0"/>
              <a:t>High labor (expensive).</a:t>
            </a:r>
          </a:p>
          <a:p>
            <a:r>
              <a:rPr lang="en-US" sz="2400" dirty="0" smtClean="0"/>
              <a:t>Might reveal inefficient routines.</a:t>
            </a:r>
          </a:p>
          <a:p>
            <a:r>
              <a:rPr lang="en-US" sz="2400" dirty="0" smtClean="0"/>
              <a:t>Ends in a high quality codes.</a:t>
            </a:r>
            <a:endParaRPr lang="en-US" sz="2400" dirty="0"/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Techniques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Peer review, code complexity measurement, etc.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Dynamic Testing</a:t>
            </a:r>
          </a:p>
          <a:p>
            <a:r>
              <a:rPr lang="en-US" sz="2400" dirty="0" smtClean="0"/>
              <a:t>Requires code executions.</a:t>
            </a:r>
          </a:p>
          <a:p>
            <a:r>
              <a:rPr lang="en-US" sz="2400" dirty="0" smtClean="0"/>
              <a:t>Cheaper, since it can be designed to be automated, randomized, …</a:t>
            </a:r>
          </a:p>
          <a:p>
            <a:r>
              <a:rPr lang="en-US" sz="2400" dirty="0" smtClean="0"/>
              <a:t>Checks the effectiveness of </a:t>
            </a:r>
            <a:br>
              <a:rPr lang="en-US" sz="2400" dirty="0" smtClean="0"/>
            </a:br>
            <a:r>
              <a:rPr lang="en-US" sz="2400" dirty="0" smtClean="0"/>
              <a:t>the solution being tested.	</a:t>
            </a:r>
          </a:p>
          <a:p>
            <a:pPr lvl="1"/>
            <a:endParaRPr lang="en-US" sz="2000" dirty="0"/>
          </a:p>
          <a:p>
            <a:r>
              <a:rPr lang="en-US" sz="2400" b="1" dirty="0" smtClean="0"/>
              <a:t>Techniques</a:t>
            </a:r>
            <a:r>
              <a:rPr lang="en-US" sz="2400" dirty="0" smtClean="0"/>
              <a:t>:	</a:t>
            </a:r>
            <a:br>
              <a:rPr lang="en-US" sz="2400" dirty="0" smtClean="0"/>
            </a:br>
            <a:r>
              <a:rPr lang="en-US" sz="2400" dirty="0" smtClean="0"/>
              <a:t>Black-box and white-box testing, model-based specification,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3351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course, we put our focus on:</a:t>
            </a:r>
          </a:p>
          <a:p>
            <a:pPr lvl="1"/>
            <a:r>
              <a:rPr lang="en-US" dirty="0" smtClean="0"/>
              <a:t>Achieving a correct solution (effectiveness).</a:t>
            </a:r>
          </a:p>
          <a:p>
            <a:pPr lvl="1"/>
            <a:r>
              <a:rPr lang="en-US" dirty="0" smtClean="0"/>
              <a:t>Dynamic testing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Black-box testing.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Source of test generation: requirements.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Black-box testing is an objective-based testing.</a:t>
            </a:r>
          </a:p>
          <a:p>
            <a:pPr lvl="1"/>
            <a:r>
              <a:rPr lang="en-US" dirty="0" smtClean="0"/>
              <a:t>What this “thing” should do? Let’s test it.</a:t>
            </a:r>
          </a:p>
          <a:p>
            <a:pPr lvl="2"/>
            <a:r>
              <a:rPr lang="en-US" dirty="0" smtClean="0"/>
              <a:t>Input-output configurations are based on the requirements.</a:t>
            </a:r>
          </a:p>
          <a:p>
            <a:pPr lvl="2"/>
            <a:r>
              <a:rPr lang="en-US" dirty="0" smtClean="0"/>
              <a:t>Detailed, clear, and </a:t>
            </a:r>
            <a:r>
              <a:rPr lang="en-US" dirty="0"/>
              <a:t>u</a:t>
            </a:r>
            <a:r>
              <a:rPr lang="en-US" dirty="0" smtClean="0"/>
              <a:t>nambiguous requirements are extremely helpful.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(TC): is a set of input and output.</a:t>
            </a:r>
          </a:p>
          <a:p>
            <a:pPr lvl="1"/>
            <a:r>
              <a:rPr lang="en-US" dirty="0" smtClean="0"/>
              <a:t>A testing is labelled as </a:t>
            </a:r>
            <a:r>
              <a:rPr lang="en-US" b="1" dirty="0" smtClean="0"/>
              <a:t>passed</a:t>
            </a:r>
            <a:r>
              <a:rPr lang="en-US" dirty="0" smtClean="0"/>
              <a:t> when the actual execution with </a:t>
            </a:r>
            <a:br>
              <a:rPr lang="en-US" dirty="0" smtClean="0"/>
            </a:br>
            <a:r>
              <a:rPr lang="en-US" dirty="0" smtClean="0"/>
              <a:t>the given input configuration produces output that matches</a:t>
            </a:r>
            <a:br>
              <a:rPr lang="en-US" dirty="0" smtClean="0"/>
            </a:br>
            <a:r>
              <a:rPr lang="en-US" dirty="0" smtClean="0"/>
              <a:t>the expected output. Otherwise, it’s labelled as </a:t>
            </a:r>
            <a:r>
              <a:rPr lang="en-US" b="1" dirty="0" smtClean="0"/>
              <a:t>failed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false positive or false negative result.</a:t>
            </a:r>
          </a:p>
          <a:p>
            <a:r>
              <a:rPr lang="en-US" dirty="0" smtClean="0"/>
              <a:t>Test suite (TS): is a set of TCs.</a:t>
            </a:r>
          </a:p>
          <a:p>
            <a:pPr lvl="1"/>
            <a:r>
              <a:rPr lang="en-US" dirty="0" smtClean="0"/>
              <a:t>The TCs inside a TS are related one to the another.</a:t>
            </a:r>
          </a:p>
          <a:p>
            <a:r>
              <a:rPr lang="en-US" dirty="0" smtClean="0"/>
              <a:t>Test </a:t>
            </a:r>
            <a:r>
              <a:rPr lang="en-US" dirty="0"/>
              <a:t>plan: describe the goal, the object, the </a:t>
            </a:r>
            <a:r>
              <a:rPr lang="en-US" dirty="0" smtClean="0"/>
              <a:t>procedures, </a:t>
            </a:r>
            <a:br>
              <a:rPr lang="en-US" dirty="0" smtClean="0"/>
            </a:br>
            <a:r>
              <a:rPr lang="en-US" dirty="0" smtClean="0"/>
              <a:t>the TCs, of a testing.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9954</TotalTime>
  <Words>834</Words>
  <Application>Microsoft Office PowerPoint</Application>
  <PresentationFormat>Widescreen</PresentationFormat>
  <Paragraphs>184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Wingdings</vt:lpstr>
      <vt:lpstr>Office Theme</vt:lpstr>
      <vt:lpstr>Test Generation</vt:lpstr>
      <vt:lpstr>Objectives</vt:lpstr>
      <vt:lpstr>Outlines</vt:lpstr>
      <vt:lpstr>Types of testing</vt:lpstr>
      <vt:lpstr>Testing in SDLC: V-Model</vt:lpstr>
      <vt:lpstr>Static vs. Dynamic Testing</vt:lpstr>
      <vt:lpstr>Our Focus</vt:lpstr>
      <vt:lpstr>Test Generation</vt:lpstr>
      <vt:lpstr>Some Terminologies</vt:lpstr>
      <vt:lpstr>Test Generation</vt:lpstr>
      <vt:lpstr>Test Generation</vt:lpstr>
      <vt:lpstr>Test Generation: Approach</vt:lpstr>
      <vt:lpstr>Test Generation Approach</vt:lpstr>
      <vt:lpstr>Boundary Value Analysis</vt:lpstr>
      <vt:lpstr>Boundary Value Analysis</vt:lpstr>
      <vt:lpstr>Boundary Value Analysis</vt:lpstr>
      <vt:lpstr>Boundary Value Analysis</vt:lpstr>
      <vt:lpstr>Get our hands dirty</vt:lpstr>
      <vt:lpstr>Test Cases</vt:lpstr>
      <vt:lpstr>Test Cases</vt:lpstr>
      <vt:lpstr>PowerPoint Presentation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1659</cp:revision>
  <dcterms:created xsi:type="dcterms:W3CDTF">2020-08-10T12:54:37Z</dcterms:created>
  <dcterms:modified xsi:type="dcterms:W3CDTF">2020-12-14T15:02:02Z</dcterms:modified>
</cp:coreProperties>
</file>