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72" r:id="rId13"/>
    <p:sldId id="266" r:id="rId14"/>
    <p:sldId id="267" r:id="rId15"/>
    <p:sldId id="277" r:id="rId16"/>
    <p:sldId id="268" r:id="rId17"/>
    <p:sldId id="276" r:id="rId18"/>
    <p:sldId id="274" r:id="rId19"/>
    <p:sldId id="275" r:id="rId20"/>
    <p:sldId id="273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405"/>
  </p:normalViewPr>
  <p:slideViewPr>
    <p:cSldViewPr snapToGrid="0">
      <p:cViewPr varScale="1">
        <p:scale>
          <a:sx n="138" d="100"/>
          <a:sy n="138" d="100"/>
        </p:scale>
        <p:origin x="17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145C-3A11-4D5F-85C4-97B1B1A50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44C7D-52EC-839B-F5E5-14AB4F5FF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294A2-F6CD-535F-F8FF-0C1FDD22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190C-964D-9DFA-C2EB-FEE0AC07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4287-A9B3-09D7-683D-9A11255E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4762-B4B3-36C3-5072-48E0081C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1E2C-4518-3D6B-9C75-D0D62EBA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830C-1D1C-4110-E494-B8DF5717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E464-5F6B-FAAF-56C5-B41E4B0C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677E-26AA-0CB9-5787-E98EBC1F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C2157-CE32-AA7B-E08A-6890B9FDE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72657-4717-DA4F-C2AE-A3FC15118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5A45-84B9-ED91-20AD-54D2A6EA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02E4-7FD3-5104-2533-F010E89C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61B0-B2AF-4150-A4C2-C919461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6B62-2FD9-F34A-8061-6D9CAB1B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6A42-7AAB-20FA-DC27-1B6429DD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A89C-5659-66A4-21DC-E417F291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EECA-0367-1740-911E-B8179EFE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FD9B-360F-A884-438A-A64B78E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3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F453-BCC6-19C2-2618-4B72A9A4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9D88-6CF4-921B-7588-E793E326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B967-9AE0-A9D8-5351-22FC7E5C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85F7-0DF9-121E-4376-90F89FD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75FD-3319-A3CF-BD60-76810B12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E0F-2D66-B36F-5EC4-BC05784A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F3BC-07B9-6AD5-9CC5-F0E6D199E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31AB3-9D3B-D9F2-C114-BCBCAF43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3E80A-4109-F924-F0DB-5D6DDF29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1F254-D355-DC26-6AD0-E0E79BA1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4301-4696-D9BE-B684-46E7BD1F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EB2D-16FB-0457-B2A3-639DDF1A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FC0E9-94A4-0F15-C42D-19735AB8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1B0EE-E617-7D53-363B-EF0619580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020EE-95E2-BE6B-7B15-3F43DE296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3D090-CEEF-F166-4C82-7E108C2BA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71665-AAA6-6A1F-E0AB-D1559C27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59CB0-DBD5-84FE-930C-1C77476C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2C564-3094-58E5-FA79-7488CC34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2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1D8E-ADF3-F953-0318-7C63298C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3FFC8-BC6B-1A3E-11A5-CFB9D200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91260-FDAD-E887-0D39-AEF15DBB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CDE1-79EC-2489-D5B6-35688DBC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92EA3-4A9A-116D-D138-D79B6ED0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64FC2-70B9-82AE-59AB-CCBBD0B2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7ADD-43EB-8049-8896-1D095CA9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7C0D-0D4D-8F4F-895E-C5656751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2BDE-AF93-CDA1-96D6-1871CCC7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E34B0-F69A-6E1E-D359-09C43814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13381-D7E1-A8DB-6085-22E45AE1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CA2A9-BBF7-E107-3AA9-AB4A3969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3AA-A40C-0F1B-1EFD-49D2EDB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1B4D-E2C1-1342-5AB9-FE20D2B0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555DE-42C9-C5E2-E1E1-FA543A172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95EB-F521-2D89-8714-22B9B14A9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7AE9-0C3B-71B4-C1C8-47879984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1145D-9D6C-6AF8-F316-F9896BEA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927E2-3F45-7C46-76AB-D5EB1B0C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B8072-383A-CEB6-07E4-169F91C2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09E5-B3A0-E208-1EFA-25FAA4C8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8115-9A8B-2DD1-F41C-791D363F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2196-092C-1546-B4C1-E16452A06A8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E6F91-E2A2-D9DC-40E4-008DC1A16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5CF9-854F-71AC-6D01-AC05818AE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0166-0A18-7845-9FCF-98C7EB53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C035-65A1-52E8-2F8C-BB1A86554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96040-3C4C-AE10-1936-855010F2C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 err="1"/>
              <a:t>Arghajit</a:t>
            </a:r>
            <a:r>
              <a:rPr lang="en-US" dirty="0"/>
              <a:t> Das &amp; </a:t>
            </a:r>
          </a:p>
          <a:p>
            <a:r>
              <a:rPr lang="en-US" dirty="0"/>
              <a:t>Vaibhav Gupta</a:t>
            </a:r>
          </a:p>
        </p:txBody>
      </p:sp>
    </p:spTree>
    <p:extLst>
      <p:ext uri="{BB962C8B-B14F-4D97-AF65-F5344CB8AC3E}">
        <p14:creationId xmlns:p14="http://schemas.microsoft.com/office/powerpoint/2010/main" val="141390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and Work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92256" y="5285778"/>
            <a:ext cx="11226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Most loan charged-off was when interest rate between 15-20% and when Emp experience was 10 years.</a:t>
            </a:r>
          </a:p>
          <a:p>
            <a:pPr algn="l"/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To mitigate charge-offs, evaluate the feasibility of implementing risk-adjusted interest rates and 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additional scrutiny for applicants with 10 years of employment experience, particularly when interest rates fall 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within the 15-20% range.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117DB2-BB3B-6BB3-9712-7BFAE072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1688123"/>
            <a:ext cx="10515600" cy="348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and Loan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92256" y="5285778"/>
            <a:ext cx="1108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Higher amount loans have high tenure </a:t>
            </a:r>
            <a:r>
              <a:rPr lang="en-US" dirty="0" err="1"/>
              <a:t>i.e</a:t>
            </a:r>
            <a:r>
              <a:rPr lang="en-US" dirty="0"/>
              <a:t>, 60 months.   Grade 'F' and 'G' have taken max loan amount. </a:t>
            </a:r>
          </a:p>
          <a:p>
            <a:r>
              <a:rPr lang="en-US" dirty="0"/>
              <a:t>As Grades are decreasing the loan amount is increasing.</a:t>
            </a:r>
          </a:p>
          <a:p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Address the elevated risk associated with higher loan amounts by implementing risk-based loan </a:t>
            </a:r>
          </a:p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limits and considering more conservative tenure options, particularly for applicants with Grade 'F' and 'G’, </a:t>
            </a:r>
          </a:p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where maximum loan amounts are observed, </a:t>
            </a:r>
            <a:r>
              <a:rPr lang="en-IN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signaling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potential financial strain and increased default risk.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EDD6-BBEF-52D1-7E89-57F9927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37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C7B3981-2D5A-6C74-8966-4CFAEA36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9" y="1625898"/>
            <a:ext cx="11122892" cy="33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4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38D9-2DF1-F472-5FC6-72413C36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2563380"/>
            <a:ext cx="5562600" cy="1325563"/>
          </a:xfrm>
        </p:spPr>
        <p:txBody>
          <a:bodyPr/>
          <a:lstStyle/>
          <a:p>
            <a:r>
              <a:rPr lang="en-US" b="1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10979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Income Vs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92256" y="5285778"/>
            <a:ext cx="11222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Most Charged off loans were the once where income was </a:t>
            </a:r>
            <a:r>
              <a:rPr lang="en-US" dirty="0" err="1"/>
              <a:t>betwen</a:t>
            </a:r>
            <a:r>
              <a:rPr lang="en-US" dirty="0"/>
              <a:t> 50k and 80K and loan purpose </a:t>
            </a:r>
          </a:p>
          <a:p>
            <a:r>
              <a:rPr lang="en-US" dirty="0"/>
              <a:t>was </a:t>
            </a:r>
            <a:r>
              <a:rPr lang="en-US" dirty="0" err="1"/>
              <a:t>home_improvement</a:t>
            </a:r>
            <a:r>
              <a:rPr lang="en-US" dirty="0"/>
              <a:t>.</a:t>
            </a:r>
          </a:p>
          <a:p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To minimize charge-offs, tailor risk assessment criteria for loan applicants with incomes ranging </a:t>
            </a:r>
          </a:p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from 50k to 80k seeking funds for home improvement, potentially implementing more thorough financial evaluations </a:t>
            </a:r>
          </a:p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and targeted </a:t>
            </a:r>
            <a:r>
              <a:rPr lang="en-IN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counseling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to enhance their ability to meet repayment obligations.</a:t>
            </a:r>
          </a:p>
          <a:p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C14B0E66-80D9-3792-EBE2-B794DD6C1B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88" y="1283855"/>
            <a:ext cx="4776957" cy="40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1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and Home ownership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92256" y="5285778"/>
            <a:ext cx="12119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Most Charged off loans were the once where loan amount was between 10k &amp; 15k and ownership was Mortgage.</a:t>
            </a:r>
          </a:p>
          <a:p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To mitigate charge-offs, consider implementing stricter approval criteria for mortgage-owned loans </a:t>
            </a:r>
          </a:p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falling within the 10k to 15k range, potentially reassessing the risk associated with this specific loan amount and </a:t>
            </a:r>
          </a:p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ownership combination.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DC4DCEF-1D6A-11CC-80FE-0D18E8E2F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18" y="1196378"/>
            <a:ext cx="48006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6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and Interest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92256" y="5285778"/>
            <a:ext cx="1166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Loans with higher interest rate tend have more charge off specially when loan amount is between 25k to 35K</a:t>
            </a:r>
          </a:p>
          <a:p>
            <a:pPr algn="l"/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To remediate the higher charge-off risk associated with loans with elevated interest rates, 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consider implementing risk-adjusted interest rate structures.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D975E4AC-11BE-0A32-A899-14EEC8FF1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91" y="1263866"/>
            <a:ext cx="6262254" cy="402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5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Annual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92256" y="5285778"/>
            <a:ext cx="11318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People with lower annual income are more prone to be charged off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Set realistic credit score thresholds that consider various aspects of an individual's financial profile,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enabling a more accurate assessment of credit risk.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CF777FC-8C41-663A-1553-B1C9D7D021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7801"/>
            <a:ext cx="10515600" cy="36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6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7934-26FB-2BA4-11D5-8A09B6E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Issue year and Charge off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CA01B555-1BB8-ACEB-3A0A-F0C95F09A9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77" y="1358900"/>
            <a:ext cx="78105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030B0-BEC1-14F6-EDE6-574F2BD1BE33}"/>
              </a:ext>
            </a:extLst>
          </p:cNvPr>
          <p:cNvSpPr txBox="1"/>
          <p:nvPr/>
        </p:nvSpPr>
        <p:spPr>
          <a:xfrm>
            <a:off x="119965" y="5569545"/>
            <a:ext cx="11246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Loans that underwent verification processes exhibit a higher rate of charge-offs.</a:t>
            </a:r>
            <a:endParaRPr lang="en-US" dirty="0"/>
          </a:p>
          <a:p>
            <a:pPr algn="l"/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Regularly </a:t>
            </a:r>
            <a:r>
              <a:rPr lang="en-IN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analyze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data on verified loans to identify patterns and potential areas for improvement. 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Establish a feedback loop to integrate lessons learned into future verification processes.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49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and Annual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600256" y="5943375"/>
            <a:ext cx="61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Charged Off &amp; Fully Paid loans has similar pattern 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4ACC05E-A195-A3AB-76E0-EBDCA394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64" y="1273333"/>
            <a:ext cx="7422716" cy="460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5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472420" y="5846544"/>
            <a:ext cx="908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There is a high co-relation between loan _amount, </a:t>
            </a:r>
            <a:r>
              <a:rPr lang="en-US" dirty="0" err="1"/>
              <a:t>funded_amt</a:t>
            </a:r>
            <a:r>
              <a:rPr lang="en-US" dirty="0"/>
              <a:t>, </a:t>
            </a:r>
            <a:r>
              <a:rPr lang="en-US" dirty="0" err="1"/>
              <a:t>total_payment</a:t>
            </a:r>
            <a:r>
              <a:rPr lang="en-US" dirty="0"/>
              <a:t> </a:t>
            </a:r>
          </a:p>
          <a:p>
            <a:r>
              <a:rPr lang="en-US" dirty="0"/>
              <a:t>but they co-relate less with </a:t>
            </a:r>
            <a:r>
              <a:rPr lang="en-US" dirty="0" err="1"/>
              <a:t>annual_income</a:t>
            </a:r>
            <a:r>
              <a:rPr lang="en-US" dirty="0"/>
              <a:t> 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A307C7F2-A4BF-D33B-5117-4FA5EEB783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313" y="1253331"/>
            <a:ext cx="50630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3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7469-5D0E-6C67-01C6-EAE15B20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8BED-ABEA-A7BB-DC5B-4AA0117B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The project tasks us with using analytics to examine bank loan data. We will perform Exploratory Data Analysis (EDA) to understand how consumer attributes influence default tendencies.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EDA helps identify patterns and strong indicators of loan defaults. Our responsibilities include managing missing data, spotting outliers, and addressing any data imbalances.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We are required to explain results from univariate, segmented univariate, and bivariate analyses, gaining insights into variable relationships and their impact on defaults.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The final objective is determining the factors that banks should consider before issuing new loans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38D9-2DF1-F472-5FC6-72413C36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2563380"/>
            <a:ext cx="5562600" cy="1325563"/>
          </a:xfrm>
        </p:spPr>
        <p:txBody>
          <a:bodyPr/>
          <a:lstStyle/>
          <a:p>
            <a:r>
              <a:rPr lang="en-US" b="1" dirty="0"/>
              <a:t>Analysis Conclusion</a:t>
            </a:r>
          </a:p>
        </p:txBody>
      </p:sp>
    </p:spTree>
    <p:extLst>
      <p:ext uri="{BB962C8B-B14F-4D97-AF65-F5344CB8AC3E}">
        <p14:creationId xmlns:p14="http://schemas.microsoft.com/office/powerpoint/2010/main" val="283925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B839-CFC9-C754-6686-6E20258D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617"/>
            <a:ext cx="10515600" cy="92796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Rounded MT Bold" panose="020F0704030504030204" pitchFamily="34" charset="77"/>
              </a:rPr>
              <a:t>Key Factors to consider for Loan issuance to avoid loan defaults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AC9A-CB95-CD38-5344-AB66AD08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Grade 'B' and Sub-Grade 'B5' loans consistently exhibit the highest charge-offs, highlighting a critical risk area for lenders.</a:t>
            </a: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Approved Loan Amount Percentage, indicating that a majority of loans were fully funded, reflects a positive trend in the lending portfolio.</a:t>
            </a: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Loans within the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5000−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10000 range face a heightened risk of charge-offs, emphasizing the need for careful assessment in this loan bracket.</a:t>
            </a: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Loans sanctioned in December 2011 pose an elevated risk of charge-offs, suggesting potential external factors influencing loan defaults during that specific time frame.</a:t>
            </a: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Overall, key risk factors contributing to charge-offs include not verified status, rented accommodations, debt consolidation loan purposes, interest rates ranging from 9% to 14.5%, and Grade 'F' and 'G' loans with higher amounts and longer tenures.</a:t>
            </a:r>
          </a:p>
        </p:txBody>
      </p:sp>
    </p:spTree>
    <p:extLst>
      <p:ext uri="{BB962C8B-B14F-4D97-AF65-F5344CB8AC3E}">
        <p14:creationId xmlns:p14="http://schemas.microsoft.com/office/powerpoint/2010/main" val="137800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38D9-2DF1-F472-5FC6-72413C36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2563380"/>
            <a:ext cx="5562600" cy="1325563"/>
          </a:xfrm>
        </p:spPr>
        <p:txBody>
          <a:bodyPr/>
          <a:lstStyle/>
          <a:p>
            <a:r>
              <a:rPr lang="en-US" b="1" dirty="0"/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98878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5025-729F-85AB-4C29-59B28C7C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91E42"/>
                </a:solidFill>
                <a:latin typeface="freight-text-pro"/>
              </a:rPr>
              <a:t>Fully Paid Vs Charged Off Loans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888D4D-9CBC-3370-F3C1-4B40FC1E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059" y="1487665"/>
            <a:ext cx="5721179" cy="419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4B2A1-B340-0F81-76E6-DA251E28A139}"/>
              </a:ext>
            </a:extLst>
          </p:cNvPr>
          <p:cNvSpPr txBox="1"/>
          <p:nvPr/>
        </p:nvSpPr>
        <p:spPr>
          <a:xfrm>
            <a:off x="653469" y="5898744"/>
            <a:ext cx="11306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About 15% on total loans have defaulted  </a:t>
            </a:r>
          </a:p>
          <a:p>
            <a:r>
              <a:rPr lang="en-US" b="1" dirty="0"/>
              <a:t>Recommendation: </a:t>
            </a:r>
            <a:r>
              <a:rPr lang="en-US" dirty="0"/>
              <a:t>Loans should be granted only after careful consideration of </a:t>
            </a:r>
            <a:r>
              <a:rPr lang="en-US" dirty="0" err="1"/>
              <a:t>factros</a:t>
            </a:r>
            <a:r>
              <a:rPr lang="en-US" dirty="0"/>
              <a:t> given in later in this presentation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5025-729F-85AB-4C29-59B28C7C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91E42"/>
                </a:solidFill>
                <a:latin typeface="freight-text-pro"/>
              </a:rPr>
              <a:t>Loan Grade &amp; Sub-grade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B2A1-B340-0F81-76E6-DA251E28A139}"/>
              </a:ext>
            </a:extLst>
          </p:cNvPr>
          <p:cNvSpPr txBox="1"/>
          <p:nvPr/>
        </p:nvSpPr>
        <p:spPr>
          <a:xfrm>
            <a:off x="420391" y="5851373"/>
            <a:ext cx="11014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Maximum loan charge-offs are from loans with Grade as B and Sub-Grade as B5  </a:t>
            </a:r>
          </a:p>
          <a:p>
            <a:r>
              <a:rPr lang="en-US" b="1" dirty="0"/>
              <a:t>Recommendation: </a:t>
            </a:r>
            <a:r>
              <a:rPr lang="en-US" dirty="0"/>
              <a:t>Loans of Grade B and Sub-grade B5 should be issue less to minimize the number of loan defaults</a:t>
            </a:r>
            <a:endParaRPr lang="en-US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857EF29-AB62-2C83-6295-699ECB391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02" y="1416754"/>
            <a:ext cx="9156357" cy="44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9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5025-729F-85AB-4C29-59B28C7C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91E42"/>
                </a:solidFill>
                <a:latin typeface="freight-text-pro"/>
              </a:rPr>
              <a:t>Loan Issue Month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B2A1-B340-0F81-76E6-DA251E28A139}"/>
              </a:ext>
            </a:extLst>
          </p:cNvPr>
          <p:cNvSpPr txBox="1"/>
          <p:nvPr/>
        </p:nvSpPr>
        <p:spPr>
          <a:xfrm>
            <a:off x="420391" y="5851373"/>
            <a:ext cx="1012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Loans sanctioned/issued in Dec &amp;  year 2011 had maximum possibility of getting charged-off.</a:t>
            </a:r>
          </a:p>
          <a:p>
            <a:r>
              <a:rPr lang="en-US" b="1" dirty="0"/>
              <a:t>Recommendation:</a:t>
            </a:r>
            <a:r>
              <a:rPr lang="en-US" dirty="0"/>
              <a:t> Loans should be carefully issued during the end of year.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5E921CE-8707-E2C0-EB1B-8188BB0DEA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3331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4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5025-729F-85AB-4C29-59B28C7C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91E42"/>
                </a:solidFill>
                <a:latin typeface="freight-text-pro"/>
              </a:rPr>
              <a:t>Loan Verification Status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B2A1-B340-0F81-76E6-DA251E28A139}"/>
              </a:ext>
            </a:extLst>
          </p:cNvPr>
          <p:cNvSpPr txBox="1"/>
          <p:nvPr/>
        </p:nvSpPr>
        <p:spPr>
          <a:xfrm>
            <a:off x="420391" y="5851373"/>
            <a:ext cx="933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Not Verified loans are more likely to be charged off </a:t>
            </a:r>
          </a:p>
          <a:p>
            <a:r>
              <a:rPr lang="en-US" b="1" dirty="0"/>
              <a:t>Recommendation:</a:t>
            </a:r>
            <a:r>
              <a:rPr lang="en-US" dirty="0"/>
              <a:t> Loans should be issued only after proper verification of the application is done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C69A57F-D185-B211-84BC-40D3ED2D92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07" y="1500035"/>
            <a:ext cx="46638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3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7764A8A-375F-965F-536A-5C89F74EA1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53" y="1405495"/>
            <a:ext cx="48982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63423" y="5756833"/>
            <a:ext cx="1212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Most of the Loan applicants who defaulted lived in a Rented accommodation</a:t>
            </a:r>
          </a:p>
          <a:p>
            <a:pPr algn="l"/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Implement a more rigorous risk assessment process for loan applicants residing in rented accommodations.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Consider additional factors or criteria specific to renters to better evaluate their creditworthiness.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5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BFDF-070E-080F-6A6D-6F03D607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Loan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E579F-1009-6261-24B5-22BA789D391E}"/>
              </a:ext>
            </a:extLst>
          </p:cNvPr>
          <p:cNvSpPr txBox="1"/>
          <p:nvPr/>
        </p:nvSpPr>
        <p:spPr>
          <a:xfrm>
            <a:off x="63423" y="5756833"/>
            <a:ext cx="11520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Most of the Loan applicants who defaulted we taking loan for debt consolidation</a:t>
            </a:r>
          </a:p>
          <a:p>
            <a:pPr algn="l"/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Consider implementing more thorough financial counselling and screening for loan applicants seeking </a:t>
            </a:r>
          </a:p>
          <a:p>
            <a:pPr algn="l"/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funds for debt consolidation to better assess their ability to manage and repay loans effectively.</a:t>
            </a:r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0F0E512-A672-CF56-2324-406BB578FB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2" y="1405495"/>
            <a:ext cx="7169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9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979</Words>
  <Application>Microsoft Macintosh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freight-text-pro</vt:lpstr>
      <vt:lpstr>Helvetica Neue</vt:lpstr>
      <vt:lpstr>Söhne</vt:lpstr>
      <vt:lpstr>STIXMathJax_Main</vt:lpstr>
      <vt:lpstr>Office Theme</vt:lpstr>
      <vt:lpstr>Lending Club Case Study </vt:lpstr>
      <vt:lpstr>Project Description</vt:lpstr>
      <vt:lpstr>Univariate Analysis</vt:lpstr>
      <vt:lpstr>Fully Paid Vs Charged Off Loans</vt:lpstr>
      <vt:lpstr>Loan Grade &amp; Sub-grade </vt:lpstr>
      <vt:lpstr>Loan Issue Month </vt:lpstr>
      <vt:lpstr>Loan Verification Status</vt:lpstr>
      <vt:lpstr>Home Ownership</vt:lpstr>
      <vt:lpstr>Purpose of Loan</vt:lpstr>
      <vt:lpstr>Interest Rate and Work Experience</vt:lpstr>
      <vt:lpstr>Grade and Loan Amount</vt:lpstr>
      <vt:lpstr>Bivariate Analysis</vt:lpstr>
      <vt:lpstr>Annual Income Vs Purpose</vt:lpstr>
      <vt:lpstr>Loan Amount and Home ownership</vt:lpstr>
      <vt:lpstr>Loan Amount and Interest Rate</vt:lpstr>
      <vt:lpstr>Lower Annual Income</vt:lpstr>
      <vt:lpstr>Loan Issue year and Charge off</vt:lpstr>
      <vt:lpstr>Loan Amount and Annual Income</vt:lpstr>
      <vt:lpstr>Correlations</vt:lpstr>
      <vt:lpstr>Analysis Conclusion</vt:lpstr>
      <vt:lpstr>Key Factors to consider for Loan issuance to avoid loan defaults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Vaibhav Gupta</dc:creator>
  <cp:lastModifiedBy>Vaibhav Gupta</cp:lastModifiedBy>
  <cp:revision>4</cp:revision>
  <dcterms:created xsi:type="dcterms:W3CDTF">2024-03-06T04:38:23Z</dcterms:created>
  <dcterms:modified xsi:type="dcterms:W3CDTF">2024-03-06T14:56:34Z</dcterms:modified>
</cp:coreProperties>
</file>