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1EADE-8E88-4C7C-8AC5-FB148DE4940E}"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C3C8B9C-477D-492A-96AD-1FC2CC997A73}"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8927" y="997973"/>
            <a:ext cx="8473395" cy="498495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D3AED5-E26D-4E29-B1B3-7847B6779594}"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57B6794-849E-4626-908B-D15793550EFB}"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DB64E7-5594-42A3-ADBF-E95A7ACEAD64}"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04088" y="2221992"/>
            <a:ext cx="5212080" cy="373989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221992"/>
            <a:ext cx="5212080" cy="373989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8462B0B-D248-4FFB-8695-AD7FA4B1284A}" type="datetime1">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04088" y="2442702"/>
            <a:ext cx="5212080" cy="35191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1344" y="2442702"/>
            <a:ext cx="5212080" cy="35191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0378EFB-9159-4510-B73F-4F0409ADE937}" type="datetime1">
              <a:rPr lang="en-US" smtClean="0"/>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9412-2452-4BED-A324-9D8C115361AD}" type="datetime1">
              <a:rPr lang="en-US" smtClean="0"/>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18F62-D251-40E8-A23C-F4CFE9FEAB41}" type="datetime1">
              <a:rPr lang="en-US" smtClean="0"/>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F76144-149E-4874-93A5-554A0357CF82}" type="datetime1">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BA65D8-0540-4835-AE5C-25D29DBA01BE}" type="datetime1">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fld>
            <a:endParaRPr lang="en-US"/>
          </a:p>
        </p:txBody>
      </p:sp>
      <p:sp>
        <p:nvSpPr>
          <p:cNvPr id="5" name="Footer Placeholder 4"/>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fld>
            <a:endParaRPr lang="en-US"/>
          </a:p>
        </p:txBody>
      </p:sp>
      <p:cxnSp>
        <p:nvCxnSpPr>
          <p:cNvPr id="7" name="Straight Connector 6"/>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colab.research.google.com/drive/1se-x1nVkbdTqMg5KP2C94nlowuNyGqL-?usp=sharing" TargetMode="Externa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Leaf on test tubes"/>
          <p:cNvPicPr>
            <a:picLocks noChangeAspect="1"/>
          </p:cNvPicPr>
          <p:nvPr/>
        </p:nvPicPr>
        <p:blipFill>
          <a:blip r:embed="rId1"/>
          <a:srcRect l="40910" r="3839" b="4"/>
          <a:stretch>
            <a:fillRect/>
          </a:stretch>
        </p:blipFill>
        <p:spPr>
          <a:xfrm>
            <a:off x="6515100" y="10"/>
            <a:ext cx="5676900" cy="6857990"/>
          </a:xfrm>
          <a:prstGeom prst="rect">
            <a:avLst/>
          </a:prstGeom>
        </p:spPr>
      </p:pic>
      <p:sp>
        <p:nvSpPr>
          <p:cNvPr id="2" name="Title 1"/>
          <p:cNvSpPr>
            <a:spLocks noGrp="1"/>
          </p:cNvSpPr>
          <p:nvPr>
            <p:ph type="ctrTitle"/>
          </p:nvPr>
        </p:nvSpPr>
        <p:spPr>
          <a:xfrm>
            <a:off x="703400" y="871758"/>
            <a:ext cx="5749282" cy="3871143"/>
          </a:xfrm>
        </p:spPr>
        <p:txBody>
          <a:bodyPr>
            <a:normAutofit/>
          </a:bodyPr>
          <a:lstStyle/>
          <a:p>
            <a:r>
              <a:rPr lang="en-US"/>
              <a:t>rice Plant Disease Detection</a:t>
            </a:r>
            <a:endParaRPr lang="en-US"/>
          </a:p>
        </p:txBody>
      </p:sp>
      <p:sp>
        <p:nvSpPr>
          <p:cNvPr id="3" name="Subtitle 2"/>
          <p:cNvSpPr>
            <a:spLocks noGrp="1"/>
          </p:cNvSpPr>
          <p:nvPr>
            <p:ph type="subTitle" idx="1"/>
          </p:nvPr>
        </p:nvSpPr>
        <p:spPr>
          <a:xfrm>
            <a:off x="707311" y="4023543"/>
            <a:ext cx="4872234" cy="1767657"/>
          </a:xfrm>
        </p:spPr>
        <p:txBody>
          <a:bodyPr vert="horz" lIns="91440" tIns="45720" rIns="91440" bIns="45720" rtlCol="0" anchor="t">
            <a:normAutofit/>
          </a:bodyPr>
          <a:lstStyle/>
          <a:p>
            <a:r>
              <a:rPr lang="en-US"/>
              <a:t>Team Members : </a:t>
            </a:r>
            <a:endParaRPr lang="en-US"/>
          </a:p>
          <a:p>
            <a:r>
              <a:rPr lang="en-US"/>
              <a:t>Under the guidance of </a:t>
            </a:r>
            <a:endParaRPr lang="en-US" dirty="0"/>
          </a:p>
        </p:txBody>
      </p:sp>
      <p:cxnSp>
        <p:nvCxnSpPr>
          <p:cNvPr id="16" name="Straight Connector 15"/>
          <p:cNvCxnSpPr>
            <a:cxnSpLocks noGrp="1" noRot="1" noChangeAspect="1" noMove="1" noResize="1" noEditPoints="1" noAdjustHandles="1" noChangeArrowheads="1" noChangeShapeType="1"/>
          </p:cNvCxnSpPr>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noGrp="1" noRot="1" noChangeAspect="1" noMove="1" noResize="1" noEditPoints="1" noAdjustHandles="1" noChangeArrowheads="1" noChangeShapeType="1"/>
          </p:cNvCxnSpPr>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35" y="914400"/>
            <a:ext cx="10691265" cy="647812"/>
          </a:xfrm>
        </p:spPr>
        <p:txBody>
          <a:bodyPr>
            <a:normAutofit fontScale="90000"/>
          </a:bodyPr>
          <a:lstStyle/>
          <a:p>
            <a:r>
              <a:rPr lang="en-US" dirty="0"/>
              <a:t>Fully connected cnn </a:t>
            </a:r>
            <a:endParaRPr lang="en-US" dirty="0"/>
          </a:p>
        </p:txBody>
      </p:sp>
      <p:pic>
        <p:nvPicPr>
          <p:cNvPr id="4" name="Content Placeholder 3" descr="A diagram of a pool block&#10;&#10;AI-generated content may be incorrect."/>
          <p:cNvPicPr>
            <a:picLocks noGrp="1" noChangeAspect="1"/>
          </p:cNvPicPr>
          <p:nvPr>
            <p:ph idx="1"/>
          </p:nvPr>
        </p:nvPicPr>
        <p:blipFill>
          <a:blip r:embed="rId1"/>
          <a:stretch>
            <a:fillRect/>
          </a:stretch>
        </p:blipFill>
        <p:spPr>
          <a:xfrm>
            <a:off x="2245560" y="1643772"/>
            <a:ext cx="8391293" cy="37998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Random train and test samples</a:t>
            </a:r>
            <a:endParaRPr lang="en-US" dirty="0"/>
          </a:p>
        </p:txBody>
      </p:sp>
      <p:pic>
        <p:nvPicPr>
          <p:cNvPr id="4" name="Content Placeholder 3" descr="A close-up of a plant&#10;&#10;AI-generated content may be incorrect."/>
          <p:cNvPicPr>
            <a:picLocks noGrp="1" noChangeAspect="1"/>
          </p:cNvPicPr>
          <p:nvPr>
            <p:ph idx="1"/>
          </p:nvPr>
        </p:nvPicPr>
        <p:blipFill>
          <a:blip r:embed="rId1"/>
          <a:stretch>
            <a:fillRect/>
          </a:stretch>
        </p:blipFill>
        <p:spPr>
          <a:xfrm>
            <a:off x="3069388" y="2042071"/>
            <a:ext cx="6045200" cy="138701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p:cNvCxnSpPr>
            <a:cxnSpLocks noGrp="1" noRot="1" noChangeAspect="1" noMove="1" noResize="1" noEditPoints="1" noAdjustHandles="1" noChangeArrowheads="1" noChangeShapeType="1"/>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noGrp="1" noRot="1" noChangeAspect="1" noMove="1" noResize="1" noEditPoints="1" noAdjustHandles="1" noChangeArrowheads="1" noChangeShapeType="1"/>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30051" y="1743263"/>
            <a:ext cx="3975869" cy="2768609"/>
          </a:xfrm>
        </p:spPr>
        <p:txBody>
          <a:bodyPr vert="horz" lIns="91440" tIns="45720" rIns="91440" bIns="45720" rtlCol="0" anchor="b">
            <a:normAutofit/>
          </a:bodyPr>
          <a:lstStyle/>
          <a:p>
            <a:r>
              <a:rPr lang="en-US" sz="3900"/>
              <a:t>Classification report on test images</a:t>
            </a:r>
            <a:endParaRPr lang="en-US" sz="3900"/>
          </a:p>
        </p:txBody>
      </p:sp>
      <p:pic>
        <p:nvPicPr>
          <p:cNvPr id="8" name="Picture 7"/>
          <p:cNvPicPr>
            <a:picLocks noChangeAspect="1"/>
          </p:cNvPicPr>
          <p:nvPr/>
        </p:nvPicPr>
        <p:blipFill>
          <a:blip r:embed="rId1"/>
          <a:stretch>
            <a:fillRect/>
          </a:stretch>
        </p:blipFill>
        <p:spPr>
          <a:xfrm>
            <a:off x="487680" y="2488930"/>
            <a:ext cx="7097056" cy="3300130"/>
          </a:xfrm>
          <a:prstGeom prst="rect">
            <a:avLst/>
          </a:prstGeom>
        </p:spPr>
      </p:pic>
      <p:cxnSp>
        <p:nvCxnSpPr>
          <p:cNvPr id="19" name="Straight Connector 18"/>
          <p:cNvCxnSpPr>
            <a:cxnSpLocks noGrp="1" noRot="1" noChangeAspect="1" noMove="1" noResize="1" noEditPoints="1" noAdjustHandles="1" noChangeArrowheads="1" noChangeShapeType="1"/>
          </p:cNvCxnSpPr>
          <p:nvPr/>
        </p:nvCxnSpPr>
        <p:spPr>
          <a:xfrm>
            <a:off x="7960299" y="4789617"/>
            <a:ext cx="1704841"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Roc curve on test images</a:t>
            </a:r>
            <a:endParaRPr lang="en-US" dirty="0"/>
          </a:p>
        </p:txBody>
      </p:sp>
      <p:pic>
        <p:nvPicPr>
          <p:cNvPr id="4" name="Content Placeholder 3"/>
          <p:cNvPicPr>
            <a:picLocks noGrp="1" noChangeAspect="1"/>
          </p:cNvPicPr>
          <p:nvPr>
            <p:ph idx="1"/>
          </p:nvPr>
        </p:nvPicPr>
        <p:blipFill>
          <a:blip r:embed="rId1"/>
          <a:stretch>
            <a:fillRect/>
          </a:stretch>
        </p:blipFill>
        <p:spPr>
          <a:xfrm>
            <a:off x="3758680" y="1462405"/>
            <a:ext cx="4676775" cy="3409950"/>
          </a:xfrm>
        </p:spPr>
      </p:pic>
      <p:sp>
        <p:nvSpPr>
          <p:cNvPr id="5" name="TextBox 4"/>
          <p:cNvSpPr txBox="1"/>
          <p:nvPr/>
        </p:nvSpPr>
        <p:spPr>
          <a:xfrm>
            <a:off x="2631440" y="4643740"/>
            <a:ext cx="82296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Validation accuracy increased by 5% and overall accuracy is 94.3%  </a:t>
            </a:r>
            <a:endParaRPr lang="en-US" dirty="0"/>
          </a:p>
          <a:p>
            <a:endParaRPr lang="en-US" dirty="0"/>
          </a:p>
          <a:p>
            <a:r>
              <a:rPr lang="en-US" dirty="0"/>
              <a:t>Link to Python notebook for code</a:t>
            </a:r>
            <a:endParaRPr lang="en-US"/>
          </a:p>
          <a:p>
            <a:pPr algn="ctr"/>
            <a:r>
              <a:rPr lang="en-US" dirty="0">
                <a:ea typeface="+mn-lt"/>
                <a:cs typeface="+mn-lt"/>
                <a:hlinkClick r:id="rId2"/>
              </a:rPr>
              <a:t>https://colab.research.google.com/drive/1se-x1nVkbdTqMg5KP2C94nlowuNyGqL-?usp=sharing</a:t>
            </a:r>
            <a:endParaRPr lang="en-US">
              <a:ea typeface="+mn-lt"/>
              <a:cs typeface="+mn-lt"/>
            </a:endParaRPr>
          </a:p>
          <a:p>
            <a:endParaRPr lang="en-US" dirty="0">
              <a:ea typeface="+mn-lt"/>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700635" y="2221992"/>
            <a:ext cx="10691265" cy="1311656"/>
          </a:xfrm>
        </p:spPr>
        <p:txBody>
          <a:bodyPr vert="horz" lIns="91440" tIns="45720" rIns="91440" bIns="45720" rtlCol="0" anchor="t">
            <a:normAutofit lnSpcReduction="10000"/>
          </a:bodyPr>
          <a:lstStyle/>
          <a:p>
            <a:r>
              <a:rPr lang="en-US" dirty="0"/>
              <a:t>Improved model for rice disease detection was developed.</a:t>
            </a:r>
            <a:endParaRPr lang="en-US" dirty="0"/>
          </a:p>
          <a:p>
            <a:r>
              <a:rPr lang="en-US" dirty="0"/>
              <a:t>Validation accuracy improved.</a:t>
            </a:r>
            <a:endParaRPr lang="en-US" dirty="0"/>
          </a:p>
          <a:p>
            <a:r>
              <a:rPr lang="en-US" dirty="0"/>
              <a:t>Overall accuracy improved.</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0088" y="909637"/>
            <a:ext cx="6400800" cy="1307592"/>
          </a:xfrm>
        </p:spPr>
        <p:txBody>
          <a:bodyPr>
            <a:normAutofit/>
          </a:bodyPr>
          <a:lstStyle/>
          <a:p>
            <a:r>
              <a:rPr lang="en-US"/>
              <a:t>Agenda</a:t>
            </a:r>
            <a:endParaRPr lang="en-US"/>
          </a:p>
        </p:txBody>
      </p:sp>
      <p:sp>
        <p:nvSpPr>
          <p:cNvPr id="3" name="Content Placeholder 2"/>
          <p:cNvSpPr>
            <a:spLocks noGrp="1"/>
          </p:cNvSpPr>
          <p:nvPr>
            <p:ph idx="1"/>
          </p:nvPr>
        </p:nvSpPr>
        <p:spPr>
          <a:xfrm>
            <a:off x="700088" y="2221992"/>
            <a:ext cx="6400800" cy="3739896"/>
          </a:xfrm>
        </p:spPr>
        <p:txBody>
          <a:bodyPr vert="horz" lIns="91440" tIns="45720" rIns="91440" bIns="45720" rtlCol="0" anchor="t">
            <a:normAutofit/>
          </a:bodyPr>
          <a:lstStyle/>
          <a:p>
            <a:r>
              <a:rPr lang="en-US" dirty="0"/>
              <a:t>Abstract</a:t>
            </a:r>
            <a:endParaRPr lang="en-US" dirty="0"/>
          </a:p>
          <a:p>
            <a:r>
              <a:rPr lang="en-US" dirty="0"/>
              <a:t>Introduction</a:t>
            </a:r>
            <a:endParaRPr lang="en-US" dirty="0"/>
          </a:p>
          <a:p>
            <a:r>
              <a:rPr lang="en-US" dirty="0"/>
              <a:t>Existing Systems</a:t>
            </a:r>
            <a:endParaRPr lang="en-US" dirty="0"/>
          </a:p>
          <a:p>
            <a:r>
              <a:rPr lang="en-US" dirty="0"/>
              <a:t>Proposed System</a:t>
            </a:r>
            <a:endParaRPr lang="en-US" dirty="0"/>
          </a:p>
          <a:p>
            <a:r>
              <a:rPr lang="en-US" dirty="0"/>
              <a:t>Data Set</a:t>
            </a:r>
            <a:endParaRPr lang="en-US" dirty="0"/>
          </a:p>
          <a:p>
            <a:r>
              <a:rPr lang="en-US"/>
              <a:t>Algorithm</a:t>
            </a:r>
            <a:endParaRPr lang="en-US"/>
          </a:p>
          <a:p>
            <a:r>
              <a:rPr lang="en-US" dirty="0"/>
              <a:t>Output Screen</a:t>
            </a:r>
            <a:endParaRPr lang="en-US" dirty="0"/>
          </a:p>
          <a:p>
            <a:r>
              <a:rPr lang="en-US" dirty="0"/>
              <a:t>Conclusion</a:t>
            </a:r>
            <a:endParaRPr lang="en-US" dirty="0"/>
          </a:p>
        </p:txBody>
      </p:sp>
      <p:cxnSp>
        <p:nvCxnSpPr>
          <p:cNvPr id="12" name="Straight Connector 11"/>
          <p:cNvCxnSpPr>
            <a:cxnSpLocks noGrp="1" noRot="1" noChangeAspect="1" noMove="1" noResize="1" noEditPoints="1" noAdjustHandles="1" noChangeArrowheads="1" noChangeShapeType="1"/>
          </p:cNvCxnSpPr>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Check List"/>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87920" y="2102261"/>
            <a:ext cx="3903980" cy="3903980"/>
          </a:xfrm>
          <a:prstGeom prst="rect">
            <a:avLst/>
          </a:prstGeom>
        </p:spPr>
      </p:pic>
      <p:cxnSp>
        <p:nvCxnSpPr>
          <p:cNvPr id="14" name="Straight Connector 13"/>
          <p:cNvCxnSpPr>
            <a:cxnSpLocks noGrp="1" noRot="1" noChangeAspect="1" noMove="1" noResize="1" noEditPoints="1" noAdjustHandles="1" noChangeArrowheads="1" noChangeShapeType="1"/>
          </p:cNvCxnSpPr>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1"/>
          <a:srcRect l="15958" r="51785" b="6256"/>
          <a:stretch>
            <a:fillRect/>
          </a:stretch>
        </p:blipFill>
        <p:spPr>
          <a:xfrm>
            <a:off x="20" y="-17929"/>
            <a:ext cx="4206220" cy="6875929"/>
          </a:xfrm>
          <a:prstGeom prst="rect">
            <a:avLst/>
          </a:prstGeom>
        </p:spPr>
      </p:pic>
      <p:sp>
        <p:nvSpPr>
          <p:cNvPr id="2" name="Title 1"/>
          <p:cNvSpPr>
            <a:spLocks noGrp="1"/>
          </p:cNvSpPr>
          <p:nvPr>
            <p:ph type="title"/>
          </p:nvPr>
        </p:nvSpPr>
        <p:spPr>
          <a:xfrm>
            <a:off x="4373079" y="716844"/>
            <a:ext cx="6571480" cy="658481"/>
          </a:xfrm>
        </p:spPr>
        <p:txBody>
          <a:bodyPr>
            <a:normAutofit fontScale="90000"/>
          </a:bodyPr>
          <a:lstStyle/>
          <a:p>
            <a:r>
              <a:rPr lang="en-US"/>
              <a:t>Agenda</a:t>
            </a:r>
            <a:endParaRPr lang="en-US"/>
          </a:p>
        </p:txBody>
      </p:sp>
      <p:sp>
        <p:nvSpPr>
          <p:cNvPr id="3" name="Content Placeholder 2"/>
          <p:cNvSpPr>
            <a:spLocks noGrp="1"/>
          </p:cNvSpPr>
          <p:nvPr>
            <p:ph idx="1"/>
          </p:nvPr>
        </p:nvSpPr>
        <p:spPr>
          <a:xfrm>
            <a:off x="4373079" y="1361215"/>
            <a:ext cx="7573367" cy="4247895"/>
          </a:xfrm>
        </p:spPr>
        <p:txBody>
          <a:bodyPr vert="horz" lIns="91440" tIns="45720" rIns="91440" bIns="45720" rtlCol="0" anchor="t">
            <a:noAutofit/>
          </a:bodyPr>
          <a:lstStyle/>
          <a:p>
            <a:pPr marL="0" indent="0" algn="just">
              <a:lnSpc>
                <a:spcPct val="100000"/>
              </a:lnSpc>
              <a:buNone/>
            </a:pPr>
            <a:r>
              <a:rPr lang="en-US">
                <a:ea typeface="+mn-lt"/>
                <a:cs typeface="+mn-lt"/>
              </a:rPr>
              <a:t>Rice is one of the most widely consumed food throughout the world and is the third highest world-wide production. Rice plant diseases cause major damage to the yield of the final production and quality of rice. </a:t>
            </a:r>
            <a:endParaRPr lang="en-US"/>
          </a:p>
          <a:p>
            <a:pPr marL="0" indent="0" algn="just">
              <a:lnSpc>
                <a:spcPct val="100000"/>
              </a:lnSpc>
              <a:buNone/>
            </a:pPr>
            <a:r>
              <a:rPr lang="en-US">
                <a:ea typeface="+mn-lt"/>
                <a:cs typeface="+mn-lt"/>
              </a:rPr>
              <a:t>It is estimated that approximately </a:t>
            </a:r>
            <a:r>
              <a:rPr lang="en-US" b="1" i="1">
                <a:solidFill>
                  <a:srgbClr val="FF0000"/>
                </a:solidFill>
                <a:ea typeface="+mn-lt"/>
                <a:cs typeface="+mn-lt"/>
              </a:rPr>
              <a:t>37%</a:t>
            </a:r>
            <a:r>
              <a:rPr lang="en-US">
                <a:ea typeface="+mn-lt"/>
                <a:cs typeface="+mn-lt"/>
              </a:rPr>
              <a:t> of the yield is reduced due to various diseases every year. So early detection and treatment of the disease plays a prominent role in controlling the damage. Due to a variety of diseases in Rice crop, it is not easy to diagnose the type of it based on the impact it causes on the crop i.e., colour of the leaf and stem. </a:t>
            </a:r>
            <a:endParaRPr lang="en-US"/>
          </a:p>
          <a:p>
            <a:pPr marL="0" indent="0" algn="just">
              <a:lnSpc>
                <a:spcPct val="100000"/>
              </a:lnSpc>
              <a:buNone/>
            </a:pPr>
            <a:r>
              <a:rPr lang="en-US"/>
              <a:t>With Advancements in AI, rice disease detection models are developed, and objective of our project is to fine tune the existing models by appllying GEN AI techniques, regularization and hyper parameter tuning.</a:t>
            </a:r>
            <a:endParaRPr lang="en-US"/>
          </a:p>
        </p:txBody>
      </p:sp>
      <p:cxnSp>
        <p:nvCxnSpPr>
          <p:cNvPr id="16" name="Straight Connector 15"/>
          <p:cNvCxnSpPr>
            <a:cxnSpLocks noGrp="1" noRot="1" noChangeAspect="1" noMove="1" noResize="1" noEditPoints="1" noAdjustHandles="1" noChangeArrowheads="1" noChangeShapeType="1"/>
          </p:cNvCxnSpPr>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noGrp="1" noRot="1" noChangeAspect="1" noMove="1" noResize="1" noEditPoints="1" noAdjustHandles="1" noChangeArrowheads="1" noChangeShapeType="1"/>
          </p:cNvCxnSpPr>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889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olden wheat against sky"/>
          <p:cNvPicPr>
            <a:picLocks noChangeAspect="1"/>
          </p:cNvPicPr>
          <p:nvPr/>
        </p:nvPicPr>
        <p:blipFill>
          <a:blip r:embed="rId1"/>
          <a:srcRect l="15556" r="25614" b="-1"/>
          <a:stretch>
            <a:fillRect/>
          </a:stretch>
        </p:blipFill>
        <p:spPr>
          <a:xfrm>
            <a:off x="6147816" y="10"/>
            <a:ext cx="6044184" cy="6857990"/>
          </a:xfrm>
          <a:prstGeom prst="rect">
            <a:avLst/>
          </a:prstGeom>
        </p:spPr>
      </p:pic>
      <p:sp>
        <p:nvSpPr>
          <p:cNvPr id="2" name="Title 1"/>
          <p:cNvSpPr>
            <a:spLocks noGrp="1"/>
          </p:cNvSpPr>
          <p:nvPr>
            <p:ph type="title"/>
          </p:nvPr>
        </p:nvSpPr>
        <p:spPr>
          <a:xfrm>
            <a:off x="704087" y="909637"/>
            <a:ext cx="4800600" cy="1307592"/>
          </a:xfrm>
        </p:spPr>
        <p:txBody>
          <a:bodyPr>
            <a:normAutofit/>
          </a:bodyPr>
          <a:lstStyle/>
          <a:p>
            <a:r>
              <a:rPr lang="en-US"/>
              <a:t>Introduction</a:t>
            </a:r>
            <a:endParaRPr lang="en-US"/>
          </a:p>
        </p:txBody>
      </p:sp>
      <p:sp>
        <p:nvSpPr>
          <p:cNvPr id="3" name="Content Placeholder 2"/>
          <p:cNvSpPr>
            <a:spLocks noGrp="1"/>
          </p:cNvSpPr>
          <p:nvPr>
            <p:ph idx="1"/>
          </p:nvPr>
        </p:nvSpPr>
        <p:spPr>
          <a:xfrm>
            <a:off x="315900" y="1718785"/>
            <a:ext cx="5835770" cy="4358121"/>
          </a:xfrm>
        </p:spPr>
        <p:txBody>
          <a:bodyPr vert="horz" lIns="91440" tIns="45720" rIns="91440" bIns="45720" rtlCol="0" anchor="t">
            <a:noAutofit/>
          </a:bodyPr>
          <a:lstStyle/>
          <a:p>
            <a:pPr algn="just">
              <a:lnSpc>
                <a:spcPct val="100000"/>
              </a:lnSpc>
            </a:pPr>
            <a:r>
              <a:rPr lang="en-US" sz="1700">
                <a:ea typeface="+mn-lt"/>
                <a:cs typeface="+mn-lt"/>
              </a:rPr>
              <a:t>Of the three major crops – rice, wheat and maize – rice is by far the most important food crop for people in low- and lower-middle-income countries. Although rich and poor people alike eat rice in low-income countries, the poorest people consume relatively little wheat and are therefore deeply affected by the cost and availability of rice.</a:t>
            </a:r>
            <a:endParaRPr lang="en-US" sz="1700" dirty="0"/>
          </a:p>
          <a:p>
            <a:pPr algn="just">
              <a:lnSpc>
                <a:spcPct val="100000"/>
              </a:lnSpc>
            </a:pPr>
            <a:r>
              <a:rPr lang="en-US" sz="1700">
                <a:ea typeface="+mn-lt"/>
                <a:cs typeface="+mn-lt"/>
              </a:rPr>
              <a:t>In many Asian countries, rice is the fundamental and generally irreplaceable staple, especially of the poor. For the extreme poor in Asia, who live on less than $1.25 a day, rice accounts for nearly half of their food expenditures and a fifth of total household expenditures, on average. Rice is critical to food security for many of the world’s poor people.</a:t>
            </a:r>
            <a:endParaRPr lang="en-US" sz="1700" dirty="0"/>
          </a:p>
          <a:p>
            <a:pPr algn="just">
              <a:lnSpc>
                <a:spcPct val="100000"/>
              </a:lnSpc>
            </a:pPr>
            <a:endParaRPr lang="en-US" sz="1700" dirty="0"/>
          </a:p>
        </p:txBody>
      </p:sp>
      <p:cxnSp>
        <p:nvCxnSpPr>
          <p:cNvPr id="18" name="Straight Connector 17"/>
          <p:cNvCxnSpPr>
            <a:cxnSpLocks noGrp="1" noRot="1" noChangeAspect="1" noMove="1" noResize="1" noEditPoints="1" noAdjustHandles="1" noChangeArrowheads="1" noChangeShapeType="1"/>
          </p:cNvCxnSpPr>
          <p:nvPr/>
        </p:nvCxnSpPr>
        <p:spPr>
          <a:xfrm>
            <a:off x="800100" y="723900"/>
            <a:ext cx="46451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noGrp="1" noRot="1" noChangeAspect="1" noMove="1" noResize="1" noEditPoints="1" noAdjustHandles="1" noChangeArrowheads="1" noChangeShapeType="1"/>
          </p:cNvCxnSpPr>
          <p:nvPr/>
        </p:nvCxnSpPr>
        <p:spPr>
          <a:xfrm>
            <a:off x="800100" y="6142781"/>
            <a:ext cx="4645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Existing systems</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Machine Learning (ML) Models for image classification like Support Vector Machine were used </a:t>
            </a:r>
            <a:r>
              <a:rPr lang="en-US"/>
              <a:t>in the previous literature.</a:t>
            </a:r>
            <a:endParaRPr lang="en-US" dirty="0"/>
          </a:p>
          <a:p>
            <a:pPr marL="0" indent="0">
              <a:buNone/>
            </a:pPr>
            <a:r>
              <a:rPr lang="en-US" dirty="0"/>
              <a:t>Deep Learning (DL) techniques like Convolutional Neural Networks (CNN) was also used for </a:t>
            </a:r>
            <a:r>
              <a:rPr lang="en-US"/>
              <a:t>rice plant disease detection.</a:t>
            </a:r>
            <a:endParaRPr lang="en-US"/>
          </a:p>
          <a:p>
            <a:pPr marL="0" indent="0">
              <a:buNone/>
            </a:pPr>
            <a:endParaRPr lang="en-US" dirty="0"/>
          </a:p>
          <a:p>
            <a:pPr marL="0" indent="0" algn="ctr">
              <a:buNone/>
            </a:pPr>
            <a:r>
              <a:rPr lang="en-US" sz="2800">
                <a:solidFill>
                  <a:srgbClr val="FF0000"/>
                </a:solidFill>
              </a:rPr>
              <a:t>The above used techniques have limitations with respect to classification accuracy.</a:t>
            </a:r>
            <a:endParaRPr lang="en-US" sz="28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Proposed system</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dirty="0"/>
              <a:t>As part of our project work, we have developed a customized CNN model blended with GEN AI techniques and successfully achieved better accuracy over existing systems. We also created synthetic data for increased training, applied hyper parameter fine tuning, and able to achieved better accuracy.</a:t>
            </a:r>
            <a:endParaRPr lang="en-US" dirty="0"/>
          </a:p>
          <a:p>
            <a:endParaRPr lang="en-US" dirty="0"/>
          </a:p>
          <a:p>
            <a:pPr marL="0" indent="0" algn="ctr">
              <a:buNone/>
            </a:pPr>
            <a:r>
              <a:rPr lang="en-US" dirty="0"/>
              <a:t>   </a:t>
            </a:r>
            <a:r>
              <a:rPr lang="en-US" sz="2400" dirty="0"/>
              <a:t> Outcomes:  Validation accuracy improved by 5%</a:t>
            </a:r>
            <a:endParaRPr lang="en-US" sz="2400" dirty="0"/>
          </a:p>
          <a:p>
            <a:pPr marL="0" indent="0" algn="ctr">
              <a:buNone/>
            </a:pPr>
            <a:r>
              <a:rPr lang="en-US" sz="2400" dirty="0"/>
              <a:t>                        Overall classification accuracy is 94.3%</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4088" y="914400"/>
            <a:ext cx="10687812" cy="798194"/>
          </a:xfrm>
        </p:spPr>
        <p:txBody>
          <a:bodyPr>
            <a:normAutofit/>
          </a:bodyPr>
          <a:lstStyle/>
          <a:p>
            <a:r>
              <a:rPr lang="en-US" dirty="0"/>
              <a:t>Dataset</a:t>
            </a:r>
            <a:endParaRPr lang="en-US" dirty="0"/>
          </a:p>
        </p:txBody>
      </p:sp>
      <p:sp>
        <p:nvSpPr>
          <p:cNvPr id="3" name="Content Placeholder 2"/>
          <p:cNvSpPr>
            <a:spLocks noGrp="1"/>
          </p:cNvSpPr>
          <p:nvPr>
            <p:ph idx="1"/>
          </p:nvPr>
        </p:nvSpPr>
        <p:spPr>
          <a:xfrm>
            <a:off x="7200900" y="914593"/>
            <a:ext cx="4191001" cy="5146040"/>
          </a:xfrm>
        </p:spPr>
        <p:txBody>
          <a:bodyPr vert="horz" lIns="91440" tIns="45720" rIns="91440" bIns="45720" rtlCol="0" anchor="b">
            <a:normAutofit/>
          </a:bodyPr>
          <a:lstStyle/>
          <a:p>
            <a:pPr marL="0" indent="0">
              <a:buNone/>
            </a:pPr>
            <a:r>
              <a:rPr lang="en-US" sz="2200" dirty="0">
                <a:ea typeface="+mn-lt"/>
                <a:cs typeface="+mn-lt"/>
              </a:rPr>
              <a:t>This dataset contains 120 jpg images of disease infected rice leaves. The images are grouped into 3 classes based on the type of disease. There are 40 images in each class.</a:t>
            </a:r>
            <a:endParaRPr lang="en-US"/>
          </a:p>
          <a:p>
            <a:pPr marL="0" indent="0">
              <a:buNone/>
            </a:pPr>
            <a:r>
              <a:rPr lang="en-US" sz="2200" b="1" dirty="0">
                <a:solidFill>
                  <a:srgbClr val="FF0000"/>
                </a:solidFill>
                <a:ea typeface="+mn-lt"/>
                <a:cs typeface="+mn-lt"/>
              </a:rPr>
              <a:t>Classes</a:t>
            </a:r>
            <a:endParaRPr lang="en-US" sz="2200">
              <a:solidFill>
                <a:srgbClr val="FF0000"/>
              </a:solidFill>
              <a:ea typeface="+mn-lt"/>
              <a:cs typeface="+mn-lt"/>
            </a:endParaRPr>
          </a:p>
          <a:p>
            <a:pPr marL="457200" indent="-457200">
              <a:buAutoNum type="arabicPeriod"/>
            </a:pPr>
            <a:r>
              <a:rPr lang="en-US" sz="2200" dirty="0">
                <a:ea typeface="+mn-lt"/>
                <a:cs typeface="+mn-lt"/>
              </a:rPr>
              <a:t>Leaf smut</a:t>
            </a:r>
            <a:endParaRPr lang="en-US" sz="2200" dirty="0">
              <a:ea typeface="+mn-lt"/>
              <a:cs typeface="+mn-lt"/>
            </a:endParaRPr>
          </a:p>
          <a:p>
            <a:pPr marL="457200" indent="-457200">
              <a:buAutoNum type="arabicPeriod"/>
            </a:pPr>
            <a:r>
              <a:rPr lang="en-US" sz="2200" dirty="0">
                <a:ea typeface="+mn-lt"/>
                <a:cs typeface="+mn-lt"/>
              </a:rPr>
              <a:t>Brown spot</a:t>
            </a:r>
            <a:endParaRPr lang="en-US" sz="2200" dirty="0">
              <a:ea typeface="+mn-lt"/>
              <a:cs typeface="+mn-lt"/>
            </a:endParaRPr>
          </a:p>
          <a:p>
            <a:pPr marL="457200" indent="-457200">
              <a:buAutoNum type="arabicPeriod"/>
            </a:pPr>
            <a:r>
              <a:rPr lang="en-US" sz="2200" dirty="0">
                <a:ea typeface="+mn-lt"/>
                <a:cs typeface="+mn-lt"/>
              </a:rPr>
              <a:t>Bacterial leaf blight</a:t>
            </a:r>
            <a:endParaRPr lang="en-US" sz="2200" dirty="0">
              <a:ea typeface="+mn-lt"/>
              <a:cs typeface="+mn-lt"/>
            </a:endParaRPr>
          </a:p>
          <a:p>
            <a:pPr>
              <a:buAutoNum type="arabicPeriod"/>
            </a:pPr>
            <a:endParaRPr lang="en-US" sz="2200" dirty="0"/>
          </a:p>
        </p:txBody>
      </p:sp>
      <p:cxnSp>
        <p:nvCxnSpPr>
          <p:cNvPr id="11" name="Straight Connector 10"/>
          <p:cNvCxnSpPr>
            <a:cxnSpLocks noGrp="1" noRot="1" noChangeAspect="1" noMove="1" noResize="1" noEditPoints="1" noAdjustHandles="1" noChangeArrowheads="1" noChangeShapeType="1"/>
          </p:cNvCxnSpPr>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close-up of several brown spots on a plant&#10;&#10;AI-generated content may be incorrect."/>
          <p:cNvPicPr>
            <a:picLocks noChangeAspect="1"/>
          </p:cNvPicPr>
          <p:nvPr/>
        </p:nvPicPr>
        <p:blipFill>
          <a:blip r:embed="rId1"/>
          <a:stretch>
            <a:fillRect/>
          </a:stretch>
        </p:blipFill>
        <p:spPr>
          <a:xfrm>
            <a:off x="699458" y="1701416"/>
            <a:ext cx="6072188" cy="2884289"/>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457200" indent="-457200">
              <a:buAutoNum type="arabicPeriod"/>
            </a:pPr>
            <a:r>
              <a:rPr lang="en-US" dirty="0"/>
              <a:t>Generate Synthetic Data using Generative Adversarial Networks (GAN)</a:t>
            </a:r>
            <a:endParaRPr lang="en-US" dirty="0"/>
          </a:p>
          <a:p>
            <a:pPr marL="457200" indent="-457200">
              <a:buAutoNum type="arabicPeriod"/>
            </a:pPr>
            <a:r>
              <a:rPr lang="en-US" dirty="0"/>
              <a:t>Merge synthetic data with original data set</a:t>
            </a:r>
            <a:endParaRPr lang="en-US" dirty="0"/>
          </a:p>
          <a:p>
            <a:pPr marL="457200" indent="-457200">
              <a:buAutoNum type="arabicPeriod"/>
            </a:pPr>
            <a:r>
              <a:rPr lang="en-US" dirty="0"/>
              <a:t>Train the CNN models with updated data set</a:t>
            </a:r>
            <a:endParaRPr lang="en-US" dirty="0"/>
          </a:p>
          <a:p>
            <a:pPr marL="457200" indent="-457200">
              <a:buAutoNum type="arabicPeriod"/>
            </a:pPr>
            <a:r>
              <a:rPr lang="en-US" dirty="0"/>
              <a:t>Apply L1 and L2 regularization for feature selection and weight distribution appropriately.</a:t>
            </a:r>
            <a:endParaRPr lang="en-US" dirty="0"/>
          </a:p>
          <a:p>
            <a:pPr marL="457200" indent="-457200">
              <a:buAutoNum type="arabicPeriod"/>
            </a:pPr>
            <a:r>
              <a:rPr lang="en-US" dirty="0"/>
              <a:t>Train and test the model</a:t>
            </a:r>
            <a:endParaRPr lang="en-US" dirty="0"/>
          </a:p>
          <a:p>
            <a:pPr marL="457200" indent="-457200">
              <a:buAutoNum type="arabicPeriod"/>
            </a:pPr>
            <a:r>
              <a:rPr lang="en-US" dirty="0"/>
              <a:t>Find accuracy using Receiver Operating Characteristics (RoC) curve.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098" y="784302"/>
            <a:ext cx="10691265" cy="406202"/>
          </a:xfrm>
        </p:spPr>
        <p:txBody>
          <a:bodyPr>
            <a:normAutofit fontScale="90000"/>
          </a:bodyPr>
          <a:lstStyle/>
          <a:p>
            <a:r>
              <a:rPr lang="en-US" dirty="0"/>
              <a:t>System design</a:t>
            </a:r>
            <a:endParaRPr lang="en-US" dirty="0"/>
          </a:p>
        </p:txBody>
      </p:sp>
      <p:sp>
        <p:nvSpPr>
          <p:cNvPr id="4" name="Rectangle 3"/>
          <p:cNvSpPr/>
          <p:nvPr/>
        </p:nvSpPr>
        <p:spPr>
          <a:xfrm>
            <a:off x="1122555" y="1568605"/>
            <a:ext cx="914400" cy="9144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Load Data set</a:t>
            </a:r>
            <a:endParaRPr lang="en-US" sz="1200" dirty="0"/>
          </a:p>
        </p:txBody>
      </p:sp>
      <p:sp>
        <p:nvSpPr>
          <p:cNvPr id="6" name="Rectangle 5"/>
          <p:cNvSpPr/>
          <p:nvPr/>
        </p:nvSpPr>
        <p:spPr>
          <a:xfrm>
            <a:off x="3780263" y="1568605"/>
            <a:ext cx="914400" cy="9144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Generate Synthetic Data using GAN</a:t>
            </a:r>
            <a:endParaRPr lang="en-US" sz="1200" dirty="0"/>
          </a:p>
        </p:txBody>
      </p:sp>
      <p:sp>
        <p:nvSpPr>
          <p:cNvPr id="7" name="Rectangle 6"/>
          <p:cNvSpPr/>
          <p:nvPr/>
        </p:nvSpPr>
        <p:spPr>
          <a:xfrm>
            <a:off x="7274311" y="1503556"/>
            <a:ext cx="914400" cy="9144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Merge datasets</a:t>
            </a:r>
            <a:endParaRPr lang="en-US" sz="1200" dirty="0"/>
          </a:p>
        </p:txBody>
      </p:sp>
      <p:sp>
        <p:nvSpPr>
          <p:cNvPr id="8" name="Rectangle 7"/>
          <p:cNvSpPr/>
          <p:nvPr/>
        </p:nvSpPr>
        <p:spPr>
          <a:xfrm>
            <a:off x="3780263" y="4012580"/>
            <a:ext cx="914400" cy="9144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Evaluate</a:t>
            </a:r>
            <a:endParaRPr lang="en-US" sz="1200" dirty="0"/>
          </a:p>
        </p:txBody>
      </p:sp>
      <p:sp>
        <p:nvSpPr>
          <p:cNvPr id="9" name="Rectangle 8"/>
          <p:cNvSpPr/>
          <p:nvPr/>
        </p:nvSpPr>
        <p:spPr>
          <a:xfrm>
            <a:off x="7274312" y="4012580"/>
            <a:ext cx="914400" cy="9144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Train and test</a:t>
            </a:r>
            <a:endParaRPr lang="en-US" sz="1200" dirty="0"/>
          </a:p>
        </p:txBody>
      </p:sp>
      <p:sp>
        <p:nvSpPr>
          <p:cNvPr id="10" name="Rectangle 9"/>
          <p:cNvSpPr/>
          <p:nvPr/>
        </p:nvSpPr>
        <p:spPr>
          <a:xfrm>
            <a:off x="10015653" y="4012580"/>
            <a:ext cx="914400" cy="9144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Customize CNN</a:t>
            </a:r>
            <a:endParaRPr lang="en-US" sz="1200" dirty="0"/>
          </a:p>
        </p:txBody>
      </p:sp>
      <p:sp>
        <p:nvSpPr>
          <p:cNvPr id="11" name="Rectangle 10"/>
          <p:cNvSpPr/>
          <p:nvPr/>
        </p:nvSpPr>
        <p:spPr>
          <a:xfrm>
            <a:off x="10015653" y="1466385"/>
            <a:ext cx="914400" cy="9144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Train CNN</a:t>
            </a:r>
            <a:endParaRPr lang="en-US" sz="1200" dirty="0"/>
          </a:p>
        </p:txBody>
      </p:sp>
      <p:cxnSp>
        <p:nvCxnSpPr>
          <p:cNvPr id="12" name="Straight Arrow Connector 11"/>
          <p:cNvCxnSpPr/>
          <p:nvPr/>
        </p:nvCxnSpPr>
        <p:spPr>
          <a:xfrm>
            <a:off x="2036724" y="2073893"/>
            <a:ext cx="1741448" cy="3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633099" y="4493706"/>
            <a:ext cx="2663281" cy="4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8155025" y="4512293"/>
            <a:ext cx="1873404" cy="5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0422440" y="2222577"/>
            <a:ext cx="5576" cy="1787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188480" y="1901050"/>
            <a:ext cx="1825082" cy="4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694431" y="1947513"/>
            <a:ext cx="2577789" cy="2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C22"/>
      </a:dk2>
      <a:lt2>
        <a:srgbClr val="E8E4E2"/>
      </a:lt2>
      <a:accent1>
        <a:srgbClr val="40ABCF"/>
      </a:accent1>
      <a:accent2>
        <a:srgbClr val="2CB59E"/>
      </a:accent2>
      <a:accent3>
        <a:srgbClr val="38B66D"/>
      </a:accent3>
      <a:accent4>
        <a:srgbClr val="2DB82E"/>
      </a:accent4>
      <a:accent5>
        <a:srgbClr val="6BB338"/>
      </a:accent5>
      <a:accent6>
        <a:srgbClr val="96AC2A"/>
      </a:accent6>
      <a:hlink>
        <a:srgbClr val="489030"/>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3517</Words>
  <Application>WPS Presentation</Application>
  <PresentationFormat>Widescreen</PresentationFormat>
  <Paragraphs>97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Calisto MT</vt:lpstr>
      <vt:lpstr>Univers Condensed</vt:lpstr>
      <vt:lpstr>Segoe Print</vt:lpstr>
      <vt:lpstr>Microsoft YaHei</vt:lpstr>
      <vt:lpstr>Arial Unicode MS</vt:lpstr>
      <vt:lpstr>Calibri</vt:lpstr>
      <vt:lpstr>ChronicleVTI</vt:lpstr>
      <vt:lpstr>rice Plant Disease Detection</vt:lpstr>
      <vt:lpstr>Agenda</vt:lpstr>
      <vt:lpstr>Agenda</vt:lpstr>
      <vt:lpstr>Introduction</vt:lpstr>
      <vt:lpstr>Existing systems</vt:lpstr>
      <vt:lpstr>Proposed system</vt:lpstr>
      <vt:lpstr>Dataset</vt:lpstr>
      <vt:lpstr>algorithm</vt:lpstr>
      <vt:lpstr>System design</vt:lpstr>
      <vt:lpstr>Fully connected cnn </vt:lpstr>
      <vt:lpstr>Random train and test samples</vt:lpstr>
      <vt:lpstr>Classification report on test images</vt:lpstr>
      <vt:lpstr>Roc curve on test images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Dasari Anuradha</cp:lastModifiedBy>
  <cp:revision>312</cp:revision>
  <dcterms:created xsi:type="dcterms:W3CDTF">2025-02-05T00:59:00Z</dcterms:created>
  <dcterms:modified xsi:type="dcterms:W3CDTF">2025-03-25T14:59:56Z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B5C54312DE774DEA9D9A468C9C83AC5E_12</vt:lpwstr>
  </property>
  <property fmtid="{D5CDD505-2E9C-101B-9397-08002B2CF9AE}" pid="3" name="KSOProductBuildVer">
    <vt:lpwstr>1033-12.2.0.20326</vt:lpwstr>
  </property>
</Properties>
</file>