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Nunito"/>
      <p:regular r:id="rId29"/>
      <p:bold r:id="rId30"/>
      <p:italic r:id="rId31"/>
      <p:boldItalic r:id="rId32"/>
    </p:embeddedFont>
    <p:embeddedFont>
      <p:font typeface="Merriweather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947452A-602A-4558-8B14-6D03FE7BB6BC}">
  <a:tblStyle styleId="{7947452A-602A-4558-8B14-6D03FE7BB6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-italic.fntdata"/><Relationship Id="rId30" Type="http://schemas.openxmlformats.org/officeDocument/2006/relationships/font" Target="fonts/Nunito-bold.fntdata"/><Relationship Id="rId11" Type="http://schemas.openxmlformats.org/officeDocument/2006/relationships/slide" Target="slides/slide5.xml"/><Relationship Id="rId33" Type="http://schemas.openxmlformats.org/officeDocument/2006/relationships/font" Target="fonts/Merriweather-regular.fntdata"/><Relationship Id="rId10" Type="http://schemas.openxmlformats.org/officeDocument/2006/relationships/slide" Target="slides/slide4.xml"/><Relationship Id="rId32" Type="http://schemas.openxmlformats.org/officeDocument/2006/relationships/font" Target="fonts/Nunito-boldItalic.fntdata"/><Relationship Id="rId13" Type="http://schemas.openxmlformats.org/officeDocument/2006/relationships/slide" Target="slides/slide7.xml"/><Relationship Id="rId35" Type="http://schemas.openxmlformats.org/officeDocument/2006/relationships/font" Target="fonts/Merriweather-italic.fntdata"/><Relationship Id="rId12" Type="http://schemas.openxmlformats.org/officeDocument/2006/relationships/slide" Target="slides/slide6.xml"/><Relationship Id="rId34" Type="http://schemas.openxmlformats.org/officeDocument/2006/relationships/font" Target="fonts/Merriweather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Merriweather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67cf3e8cb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067cf3e8cb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cfccb7d5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cfccb7d5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67cf3e8cb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067cf3e8cb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67cf3e8cb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067cf3e8cb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067cf3e8cb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067cf3e8cb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067cf3e8cb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067cf3e8cb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06a1fbc38d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06a1fbc38d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067cf3e8cb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067cf3e8cb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0667ad98ef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0667ad98ef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0667ad98ef_0_1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0667ad98ef_0_1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667ad98ef_0_1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667ad98ef_0_1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0667ad98ef_0_1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0667ad98ef_0_1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0667ad98ef_0_1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0667ad98ef_0_1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667ad98ef_0_1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667ad98ef_0_1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667ad98ef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667ad98ef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667ad98ef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667ad98ef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667ad98ef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667ad98ef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667ad98ef_0_1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667ad98ef_0_1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667ad98ef_0_1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667ad98ef_0_1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667ad98ef_0_1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0667ad98ef_0_1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67cf3e8cb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067cf3e8cb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gif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kaggle.com/plameneduardo/sarscov2-ctscan-datase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91350" y="1256150"/>
            <a:ext cx="55911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Classification of COVID-19 based on CT scans using CNN and GA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5568500" y="3652900"/>
            <a:ext cx="3040200" cy="10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  </a:t>
            </a:r>
            <a:r>
              <a:rPr lang="en"/>
              <a:t>Dasari Madhava           19074032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/>
              <a:t>Repala Sudhamsh        19075062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Bonigala Vinay Kumar 19075022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269400" y="2399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points ..</a:t>
            </a:r>
            <a:endParaRPr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354075" y="987700"/>
            <a:ext cx="7970700" cy="34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In addition to the standard layers of a CNN, batch normalization, regularization, and dropout operations were applied to </a:t>
            </a:r>
            <a:r>
              <a:rPr b="1" lang="en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reduce overfitting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Our network has </a:t>
            </a:r>
            <a:r>
              <a:rPr b="1" lang="en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low complexity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, as it contains only a few layers and consequently requires </a:t>
            </a:r>
            <a:r>
              <a:rPr b="1" lang="en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low processing power.</a:t>
            </a:r>
            <a:endParaRPr b="1"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Merriweather"/>
              <a:buChar char="●"/>
            </a:pPr>
            <a:r>
              <a:rPr b="1" lang="en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90% 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of dataset was used to </a:t>
            </a:r>
            <a:r>
              <a:rPr b="1" lang="en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train 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the architectures, and </a:t>
            </a:r>
            <a:r>
              <a:rPr b="1" lang="en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10%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 as a </a:t>
            </a:r>
            <a:r>
              <a:rPr b="1" lang="en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validation 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set.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: </a:t>
            </a:r>
            <a:r>
              <a:rPr lang="en"/>
              <a:t>Hyperparameters </a:t>
            </a:r>
            <a:endParaRPr/>
          </a:p>
        </p:txBody>
      </p:sp>
      <p:graphicFrame>
        <p:nvGraphicFramePr>
          <p:cNvPr id="200" name="Google Shape;200;p23"/>
          <p:cNvGraphicFramePr/>
          <p:nvPr/>
        </p:nvGraphicFramePr>
        <p:xfrm>
          <a:off x="952500" y="204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{7947452A-602A-4558-8B14-6D03FE7BB6BC}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Hyperparameter 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Value 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</a:tr>
              <a:tr h="443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Learning rate 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0.001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First Fully Connected Layer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128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Second Fully Connected Layer 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100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1" name="Google Shape;201;p23"/>
          <p:cNvSpPr txBox="1"/>
          <p:nvPr/>
        </p:nvSpPr>
        <p:spPr>
          <a:xfrm>
            <a:off x="997025" y="4043975"/>
            <a:ext cx="352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No of features extracted : 100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483725" y="3144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why Genetic Algorithm ? </a:t>
            </a:r>
            <a:endParaRPr/>
          </a:p>
        </p:txBody>
      </p:sp>
      <p:sp>
        <p:nvSpPr>
          <p:cNvPr id="207" name="Google Shape;207;p24"/>
          <p:cNvSpPr txBox="1"/>
          <p:nvPr>
            <p:ph idx="1" type="body"/>
          </p:nvPr>
        </p:nvSpPr>
        <p:spPr>
          <a:xfrm>
            <a:off x="616500" y="810650"/>
            <a:ext cx="7911000" cy="36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But the number of </a:t>
            </a: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features extracted by the CNN  is </a:t>
            </a:r>
            <a:r>
              <a:rPr b="1" lang="en" sz="14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not always essential</a:t>
            </a: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, as the number of features is directly related to the architecture used , especially when</a:t>
            </a:r>
            <a:r>
              <a:rPr b="1" lang="en" sz="14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 few images</a:t>
            </a: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 are available for training</a:t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Working with a reduced set of features can offer </a:t>
            </a:r>
            <a:r>
              <a:rPr b="1" lang="en" sz="14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benefits</a:t>
            </a: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 in several ways :  lower processing times , reduction in the number of correlated, irrelevant, or noisy variables.</a:t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b="1" lang="en" sz="14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Moto </a:t>
            </a: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: also to understand how GA works in case of feature selection and </a:t>
            </a: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compare</a:t>
            </a: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 it with the case when we use only CNN </a:t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232125" y="3610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Genetic Algorithm : Working  </a:t>
            </a:r>
            <a:endParaRPr/>
          </a:p>
        </p:txBody>
      </p:sp>
      <p:pic>
        <p:nvPicPr>
          <p:cNvPr id="213" name="Google Shape;21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575" y="1124450"/>
            <a:ext cx="7499790" cy="352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166900" y="3331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Genetic Algorithm : Individual </a:t>
            </a:r>
            <a:endParaRPr/>
          </a:p>
        </p:txBody>
      </p:sp>
      <p:graphicFrame>
        <p:nvGraphicFramePr>
          <p:cNvPr id="219" name="Google Shape;219;p26"/>
          <p:cNvGraphicFramePr/>
          <p:nvPr/>
        </p:nvGraphicFramePr>
        <p:xfrm>
          <a:off x="882575" y="117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{7947452A-602A-4558-8B14-6D03FE7BB6BC}</a:tableStyleId>
              </a:tblPr>
              <a:tblGrid>
                <a:gridCol w="335000"/>
                <a:gridCol w="335000"/>
                <a:gridCol w="335000"/>
                <a:gridCol w="335000"/>
                <a:gridCol w="335000"/>
                <a:gridCol w="335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20" name="Google Shape;220;p26"/>
          <p:cNvGraphicFramePr/>
          <p:nvPr/>
        </p:nvGraphicFramePr>
        <p:xfrm>
          <a:off x="676225" y="240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{7947452A-602A-4558-8B14-6D03FE7BB6BC}</a:tableStyleId>
              </a:tblPr>
              <a:tblGrid>
                <a:gridCol w="532525"/>
                <a:gridCol w="532525"/>
                <a:gridCol w="532525"/>
                <a:gridCol w="532525"/>
                <a:gridCol w="532525"/>
                <a:gridCol w="5325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1.1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2.1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3.1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4.1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5.1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6.1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5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7.1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8.1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9.1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10.1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11.1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12.1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4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13.1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14.1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15.1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16.1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17.1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18.1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4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19.1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20.1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21.1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22.1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23.1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24.1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221" name="Google Shape;221;p26"/>
          <p:cNvSpPr txBox="1"/>
          <p:nvPr/>
        </p:nvSpPr>
        <p:spPr>
          <a:xfrm>
            <a:off x="661575" y="2012675"/>
            <a:ext cx="319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f1          f2        f3          f4           f5        f6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2" name="Google Shape;222;p26"/>
          <p:cNvCxnSpPr/>
          <p:nvPr/>
        </p:nvCxnSpPr>
        <p:spPr>
          <a:xfrm flipH="1">
            <a:off x="866575" y="1584050"/>
            <a:ext cx="158400" cy="46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26"/>
          <p:cNvCxnSpPr/>
          <p:nvPr/>
        </p:nvCxnSpPr>
        <p:spPr>
          <a:xfrm>
            <a:off x="1341775" y="1584050"/>
            <a:ext cx="18600" cy="44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26"/>
          <p:cNvCxnSpPr/>
          <p:nvPr/>
        </p:nvCxnSpPr>
        <p:spPr>
          <a:xfrm>
            <a:off x="1705175" y="1584050"/>
            <a:ext cx="84000" cy="41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" name="Google Shape;225;p26"/>
          <p:cNvCxnSpPr/>
          <p:nvPr/>
        </p:nvCxnSpPr>
        <p:spPr>
          <a:xfrm>
            <a:off x="2394700" y="1584050"/>
            <a:ext cx="428700" cy="44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26"/>
          <p:cNvCxnSpPr/>
          <p:nvPr/>
        </p:nvCxnSpPr>
        <p:spPr>
          <a:xfrm>
            <a:off x="2702200" y="1584050"/>
            <a:ext cx="596400" cy="49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Google Shape;227;p26"/>
          <p:cNvCxnSpPr>
            <a:endCxn id="221" idx="0"/>
          </p:cNvCxnSpPr>
          <p:nvPr/>
        </p:nvCxnSpPr>
        <p:spPr>
          <a:xfrm>
            <a:off x="2068425" y="1574675"/>
            <a:ext cx="190800" cy="43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8" name="Google Shape;228;p26"/>
          <p:cNvSpPr txBox="1"/>
          <p:nvPr/>
        </p:nvSpPr>
        <p:spPr>
          <a:xfrm>
            <a:off x="2897800" y="1177250"/>
            <a:ext cx="9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Individual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6"/>
          <p:cNvSpPr txBox="1"/>
          <p:nvPr/>
        </p:nvSpPr>
        <p:spPr>
          <a:xfrm>
            <a:off x="978375" y="4211700"/>
            <a:ext cx="172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All features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0" name="Google Shape;230;p26"/>
          <p:cNvCxnSpPr/>
          <p:nvPr/>
        </p:nvCxnSpPr>
        <p:spPr>
          <a:xfrm flipH="1" rot="10800000">
            <a:off x="4137175" y="3074925"/>
            <a:ext cx="1481700" cy="9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oval"/>
            <a:tailEnd len="med" w="med" type="triangle"/>
          </a:ln>
        </p:spPr>
      </p:cxnSp>
      <p:graphicFrame>
        <p:nvGraphicFramePr>
          <p:cNvPr id="231" name="Google Shape;231;p26"/>
          <p:cNvGraphicFramePr/>
          <p:nvPr/>
        </p:nvGraphicFramePr>
        <p:xfrm>
          <a:off x="5884675" y="2310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{7947452A-602A-4558-8B14-6D03FE7BB6BC}</a:tableStyleId>
              </a:tblPr>
              <a:tblGrid>
                <a:gridCol w="610075"/>
                <a:gridCol w="610075"/>
                <a:gridCol w="610075"/>
                <a:gridCol w="610075"/>
              </a:tblGrid>
              <a:tr h="433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1.1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3.1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4.1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6.1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33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7.1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9.1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10.1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12.1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33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13.1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15.1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16.1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18.1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33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19.1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21.1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22.1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24.1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232" name="Google Shape;232;p26"/>
          <p:cNvSpPr txBox="1"/>
          <p:nvPr/>
        </p:nvSpPr>
        <p:spPr>
          <a:xfrm>
            <a:off x="5827050" y="1848250"/>
            <a:ext cx="319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f1             f3          f4             f6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6"/>
          <p:cNvSpPr txBox="1"/>
          <p:nvPr/>
        </p:nvSpPr>
        <p:spPr>
          <a:xfrm>
            <a:off x="1211325" y="4491250"/>
            <a:ext cx="53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6"/>
          <p:cNvSpPr txBox="1"/>
          <p:nvPr/>
        </p:nvSpPr>
        <p:spPr>
          <a:xfrm>
            <a:off x="6087925" y="4261600"/>
            <a:ext cx="172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Selected features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 txBox="1"/>
          <p:nvPr>
            <p:ph type="title"/>
          </p:nvPr>
        </p:nvSpPr>
        <p:spPr>
          <a:xfrm>
            <a:off x="241450" y="2026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Genetic Algorithm : Details </a:t>
            </a:r>
            <a:r>
              <a:rPr lang="en"/>
              <a:t> </a:t>
            </a:r>
            <a:endParaRPr/>
          </a:p>
        </p:txBody>
      </p:sp>
      <p:graphicFrame>
        <p:nvGraphicFramePr>
          <p:cNvPr id="240" name="Google Shape;240;p27"/>
          <p:cNvGraphicFramePr/>
          <p:nvPr/>
        </p:nvGraphicFramePr>
        <p:xfrm>
          <a:off x="887275" y="100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{7947452A-602A-4558-8B14-6D03FE7BB6BC}</a:tableStyleId>
              </a:tblPr>
              <a:tblGrid>
                <a:gridCol w="2135600"/>
                <a:gridCol w="4213575"/>
              </a:tblGrid>
              <a:tr h="33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Initial population 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20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  <a:tr h="33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Encoding Scheme 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Binary Encoding 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No of generations 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30 ( stopping criteria ) 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Size of the individual 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no of features extracted ( 100 ) 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3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Fitness Calculation  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Using Classification accuracy ( Logistic Reg  )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  <a:tr h="33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Selection technique 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Tournament selection ( tournament size = 3 ) 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  <a:tr h="33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Crossover 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two point crossover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  <a:tr h="33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Mutation 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flipping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  <a:tr h="33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Mutation probability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0.05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"/>
          <p:cNvSpPr txBox="1"/>
          <p:nvPr/>
        </p:nvSpPr>
        <p:spPr>
          <a:xfrm>
            <a:off x="257850" y="847925"/>
            <a:ext cx="8628300" cy="4225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gen</a:t>
            </a: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avg     	min     	max     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  </a:t>
            </a: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	0.969998	0.961177	0.975296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  </a:t>
            </a: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0.971812	0.96269 	0.975293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 </a:t>
            </a: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0.972492	0.966211	0.9761  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  	</a:t>
            </a: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0.973855	0.971257	0.976206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  	  	0.974636	0.970247	0.977257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  	  	0.975998	0.972264	0.977265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  	  	0.976752	0.973277	0.977281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  	  	0.977029	0.973277	0.977296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  	   	0.977004	0.974788	0.977306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  	   	0.977205	0.975295	0.977306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 	    	0.97728 	0.976799	0.977306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Best Accuracy: 	(0.9773068036282218,)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 of Features in Subset: 	56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Individual: 		[1, 0, 0, 1, 0, 0, 1, 0, 1, 0, 0, 1, 0, 0, 1, 0, 1, 1, 1, 1, 1, 0, 1, 1, 1, 0, 0, 0, 1, 0, 1, 0, 1, 1, 1, 0, 0, 1, 1, 1, 1, 1, 1, 0, 0, 1, 1, 0, 0, 1, 1, 1, 0, 0, 1, 1, 1, 0, 0, 1, 0, 1, 1, 1, 1, 0, 1, 0, 0, 1, 1, 0, 1, 1, 1, 1, 0, 1, 1, 0, 0, 1, 0, 0, 1, 0, 0, 1, 0, 1, 0, 1, 1, 1, 0, 1, 0, 1, 0, 0]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Feature Subset	: [0, 3, 6, 8, 11, 14, 16, 17, 18, 19, 20, 22, 23, 24, 28, 30, 32, 33, 34, 37, 38, 39, 40, 41, 42, 45, 46, 49, 50, 51, 54, 55, 56, 59, 61, 62, 63, 64, 66, 69, 70, 72, 73, 74, 75, 77, 78, 81, 84, 87, 89, 91, 92, 93, 95, 97]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8"/>
          <p:cNvSpPr txBox="1"/>
          <p:nvPr/>
        </p:nvSpPr>
        <p:spPr>
          <a:xfrm>
            <a:off x="214325" y="63350"/>
            <a:ext cx="6168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Genetic Algorithm : Sample output 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</a:t>
            </a:r>
            <a:endParaRPr/>
          </a:p>
        </p:txBody>
      </p:sp>
      <p:sp>
        <p:nvSpPr>
          <p:cNvPr id="252" name="Google Shape;252;p2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</a:t>
            </a: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Consist of categorizing the CT images as COVID-19 and Non-COVID-19 cases using Logistic Regression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graphicFrame>
        <p:nvGraphicFramePr>
          <p:cNvPr id="258" name="Google Shape;258;p30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{7947452A-602A-4558-8B14-6D03FE7BB6BC}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Metric 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value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Accuracy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0.9773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Precision 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0.9746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Recall 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0.9796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F1 score 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0.9777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 txBox="1"/>
          <p:nvPr>
            <p:ph type="title"/>
          </p:nvPr>
        </p:nvSpPr>
        <p:spPr>
          <a:xfrm>
            <a:off x="595525" y="43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id="264" name="Google Shape;26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0075" y="1346925"/>
            <a:ext cx="2486045" cy="30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1"/>
          <p:cNvSpPr txBox="1"/>
          <p:nvPr/>
        </p:nvSpPr>
        <p:spPr>
          <a:xfrm>
            <a:off x="745425" y="1975400"/>
            <a:ext cx="154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Input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→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31"/>
          <p:cNvSpPr txBox="1"/>
          <p:nvPr/>
        </p:nvSpPr>
        <p:spPr>
          <a:xfrm>
            <a:off x="838625" y="3932175"/>
            <a:ext cx="122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Output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→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4076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680200" y="1062250"/>
            <a:ext cx="7644600" cy="3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Merriweather"/>
              <a:buAutoNum type="arabicPeriod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The problem that we are trying to solve 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AutoNum type="arabicPeriod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Approach 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AutoNum type="arabicPeriod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Dataset 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AutoNum type="arabicPeriod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CNN 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AutoNum type="arabicPeriod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GA 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AutoNum type="arabicPeriod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Classifier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AutoNum type="arabicPeriod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Results 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AutoNum type="arabicPeriod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Inference 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AutoNum type="arabicPeriod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Demo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AutoNum type="arabicPeriod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Individual Contributions 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2"/>
          <p:cNvSpPr txBox="1"/>
          <p:nvPr>
            <p:ph type="title"/>
          </p:nvPr>
        </p:nvSpPr>
        <p:spPr>
          <a:xfrm>
            <a:off x="642125" y="3331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Inferences</a:t>
            </a:r>
            <a:endParaRPr/>
          </a:p>
        </p:txBody>
      </p:sp>
      <p:sp>
        <p:nvSpPr>
          <p:cNvPr id="272" name="Google Shape;272;p32"/>
          <p:cNvSpPr txBox="1"/>
          <p:nvPr>
            <p:ph idx="1" type="body"/>
          </p:nvPr>
        </p:nvSpPr>
        <p:spPr>
          <a:xfrm>
            <a:off x="549750" y="1062250"/>
            <a:ext cx="7775100" cy="3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Optimization of the hyperparameters of the CNN produced better features, which improved the final result</a:t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GA resulted in improvement of  results, it helped in achieving a significant </a:t>
            </a:r>
            <a:r>
              <a:rPr b="1" lang="en" sz="14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reduction in the dimensionality </a:t>
            </a: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in the feature files , that made classification process more faster </a:t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Our architecture is efficient and has </a:t>
            </a:r>
            <a:r>
              <a:rPr b="1" lang="en" sz="14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low complexity</a:t>
            </a: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 which means  it requires less processing power than other traditional models</a:t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Contributions </a:t>
            </a:r>
            <a:endParaRPr/>
          </a:p>
        </p:txBody>
      </p:sp>
      <p:graphicFrame>
        <p:nvGraphicFramePr>
          <p:cNvPr id="278" name="Google Shape;278;p33"/>
          <p:cNvGraphicFramePr/>
          <p:nvPr/>
        </p:nvGraphicFramePr>
        <p:xfrm>
          <a:off x="766150" y="2065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{7947452A-602A-4558-8B14-6D03FE7BB6BC}</a:tableStyleId>
              </a:tblPr>
              <a:tblGrid>
                <a:gridCol w="2797200"/>
                <a:gridCol w="4623500"/>
              </a:tblGrid>
              <a:tr h="521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Dasari Madhava 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Feature selection using GA </a:t>
                      </a: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, ppt 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  <a:tr h="53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Repala Sudhamsh 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Feature extraction using </a:t>
                      </a: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CNN  , hyperparameter optimization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  <a:tr h="521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Bonigala Vinay Kumar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Classification</a:t>
                      </a: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 ,  data preprocessing , </a:t>
                      </a: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literature survey  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Thank You ! </a:t>
            </a:r>
            <a:endParaRPr sz="4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753750" y="3116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Problem  ? 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501275" y="1024350"/>
            <a:ext cx="7823700" cy="3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Merriweather"/>
              <a:buChar char="●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COVID has </a:t>
            </a:r>
            <a:r>
              <a:rPr b="1" lang="en" sz="15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infected </a:t>
            </a: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more than </a:t>
            </a:r>
            <a:r>
              <a:rPr b="1" lang="en" sz="15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265 million</a:t>
            </a: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 people around the world and is responsible for more than </a:t>
            </a:r>
            <a:r>
              <a:rPr b="1" lang="en" sz="15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5 million deaths</a:t>
            </a:r>
            <a:endParaRPr b="1" sz="1500"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Merriweather"/>
              <a:buChar char="●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Use of </a:t>
            </a:r>
            <a:r>
              <a:rPr b="1" lang="en" sz="15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Computed Tomography (CT)</a:t>
            </a: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 has shown to be promising for evaluating patients suspected of COVID-19 infection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Merriweather"/>
              <a:buChar char="●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But … analysis of a CT scan  is </a:t>
            </a:r>
            <a:r>
              <a:rPr b="1" lang="en" sz="15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complex</a:t>
            </a: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, and requires a </a:t>
            </a:r>
            <a:r>
              <a:rPr b="1" lang="en" sz="15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specialist</a:t>
            </a: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 to do it</a:t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753750" y="3116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 !</a:t>
            </a:r>
            <a:r>
              <a:rPr lang="en"/>
              <a:t> 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501275" y="1024350"/>
            <a:ext cx="7823700" cy="3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Basic Approach : </a:t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methodology for detecting COVID-19 from CT images</a:t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Detailed Approach :  ( steps ) </a:t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Merriweather"/>
              <a:buAutoNum type="arabicPeriod"/>
            </a:pP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We use a </a:t>
            </a:r>
            <a:r>
              <a:rPr b="1" lang="en" sz="14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CNN </a:t>
            </a: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architecture to </a:t>
            </a:r>
            <a:r>
              <a:rPr b="1" lang="en" sz="14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extract features</a:t>
            </a: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 from CT images</a:t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AutoNum type="arabicPeriod"/>
            </a:pP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Then do </a:t>
            </a:r>
            <a:r>
              <a:rPr b="1" lang="en" sz="14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features selection</a:t>
            </a: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 using </a:t>
            </a:r>
            <a:r>
              <a:rPr b="1" lang="en" sz="14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Genetic Algorithm</a:t>
            </a:r>
            <a:endParaRPr b="1" sz="1400"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AutoNum type="arabicPeriod"/>
            </a:pP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Finally , </a:t>
            </a:r>
            <a:r>
              <a:rPr b="1" lang="en" sz="14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classification </a:t>
            </a: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is performed using classifier</a:t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 So it can be used as part of a </a:t>
            </a:r>
            <a:r>
              <a:rPr b="1" lang="en" sz="14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computer-aided diagnostic </a:t>
            </a: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system, and can serve as a </a:t>
            </a:r>
            <a:r>
              <a:rPr b="1" lang="en" sz="14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second opinion</a:t>
            </a: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 for a specialist in diagnosing patients with COVID-19. </a:t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1125" y="636125"/>
            <a:ext cx="5978374" cy="415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7"/>
          <p:cNvSpPr txBox="1"/>
          <p:nvPr>
            <p:ph type="title"/>
          </p:nvPr>
        </p:nvSpPr>
        <p:spPr>
          <a:xfrm>
            <a:off x="244388" y="190650"/>
            <a:ext cx="75057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</a:t>
            </a:r>
            <a:endParaRPr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7810" y="1303898"/>
            <a:ext cx="1098875" cy="100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2325" y="1262600"/>
            <a:ext cx="1433675" cy="108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97175" y="3414825"/>
            <a:ext cx="1226225" cy="10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819150" y="453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599350" y="1155100"/>
            <a:ext cx="7725600" cy="3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Dataset used  : </a:t>
            </a:r>
            <a:r>
              <a:rPr lang="en" sz="1500" u="sng">
                <a:solidFill>
                  <a:schemeClr val="hlink"/>
                </a:solidFill>
                <a:latin typeface="Merriweather"/>
                <a:ea typeface="Merriweather"/>
                <a:cs typeface="Merriweather"/>
                <a:sym typeface="Merriweather"/>
                <a:hlinkClick r:id="rId3"/>
              </a:rPr>
              <a:t>SARS-COV-2 Ct-Scan Dataset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 ( A large dataset of </a:t>
            </a:r>
            <a:r>
              <a:rPr b="1" lang="en" sz="15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CT scans </a:t>
            </a: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for SARS-CoV-2 (</a:t>
            </a:r>
            <a:r>
              <a:rPr b="1" lang="en" sz="15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COVID-19</a:t>
            </a: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) identification )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Contains : 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                  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5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Note</a:t>
            </a: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 : </a:t>
            </a: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These data have been collected from </a:t>
            </a:r>
            <a:r>
              <a:rPr b="1" lang="en" sz="15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real patients</a:t>
            </a: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 in hospitals from Sao Paulo, Brazil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aphicFrame>
        <p:nvGraphicFramePr>
          <p:cNvPr id="163" name="Google Shape;163;p18"/>
          <p:cNvGraphicFramePr/>
          <p:nvPr/>
        </p:nvGraphicFramePr>
        <p:xfrm>
          <a:off x="1600875" y="22611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{7947452A-602A-4558-8B14-6D03FE7BB6BC}</a:tableStyleId>
              </a:tblPr>
              <a:tblGrid>
                <a:gridCol w="2235550"/>
                <a:gridCol w="2235550"/>
              </a:tblGrid>
              <a:tr h="34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Type 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Number 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  <a:tr h="34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</a:t>
                      </a:r>
                      <a:r>
                        <a:rPr b="1" lang="en">
                          <a:solidFill>
                            <a:srgbClr val="0000FF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ositive </a:t>
                      </a: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for COVID-19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1252 CT scans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  <a:tr h="34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Negative </a:t>
                      </a: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for COVID-19 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1229 CT scans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  <a:tr h="34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2481 </a:t>
                      </a: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( total )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316800" y="260875"/>
            <a:ext cx="55350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closer look into the Dataset… </a:t>
            </a:r>
            <a:endParaRPr/>
          </a:p>
        </p:txBody>
      </p:sp>
      <p:pic>
        <p:nvPicPr>
          <p:cNvPr id="169" name="Google Shape;16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801" y="1065875"/>
            <a:ext cx="4046375" cy="1776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0" name="Google Shape;170;p19"/>
          <p:cNvGraphicFramePr/>
          <p:nvPr/>
        </p:nvGraphicFramePr>
        <p:xfrm>
          <a:off x="4572000" y="2529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{7947452A-602A-4558-8B14-6D03FE7BB6BC}</a:tableStyleId>
              </a:tblPr>
              <a:tblGrid>
                <a:gridCol w="2183525"/>
                <a:gridCol w="1817425"/>
              </a:tblGrid>
              <a:tr h="364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Covid 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Non-covid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  <a:tr h="1641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71" name="Google Shape;17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4600" y="3024875"/>
            <a:ext cx="1458667" cy="139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9725" y="3024875"/>
            <a:ext cx="1765825" cy="1393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Google Shape;173;p19"/>
          <p:cNvCxnSpPr/>
          <p:nvPr/>
        </p:nvCxnSpPr>
        <p:spPr>
          <a:xfrm>
            <a:off x="2352125" y="2644950"/>
            <a:ext cx="2748900" cy="623400"/>
          </a:xfrm>
          <a:prstGeom prst="bentConnector3">
            <a:avLst>
              <a:gd fmla="val 344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74" name="Google Shape;174;p19"/>
          <p:cNvCxnSpPr/>
          <p:nvPr/>
        </p:nvCxnSpPr>
        <p:spPr>
          <a:xfrm>
            <a:off x="4127934" y="2068775"/>
            <a:ext cx="4005300" cy="954000"/>
          </a:xfrm>
          <a:prstGeom prst="bentConnector3">
            <a:avLst>
              <a:gd fmla="val 100000" name="adj1"/>
            </a:avLst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oval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232125" y="3610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CNN  </a:t>
            </a:r>
            <a:endParaRPr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0650" y="361050"/>
            <a:ext cx="5007175" cy="423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0"/>
          <p:cNvSpPr txBox="1"/>
          <p:nvPr/>
        </p:nvSpPr>
        <p:spPr>
          <a:xfrm>
            <a:off x="1285850" y="4193075"/>
            <a:ext cx="2273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679375" y="3610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only this Architecture ? </a:t>
            </a:r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735300" y="12639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Several CNN architectures are already established which were designed to be robust when trained on large datasets, but they tend to </a:t>
            </a:r>
            <a:r>
              <a:rPr b="1" lang="en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overfit , 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when trained on smaller datasets </a:t>
            </a:r>
            <a:endParaRPr b="1"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Since the image datasets contained only  2,481 images, we decided to create a CNN architecture from scratch in order to  :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1"/>
          <p:cNvSpPr txBox="1"/>
          <p:nvPr/>
        </p:nvSpPr>
        <p:spPr>
          <a:xfrm>
            <a:off x="2932425" y="3186750"/>
            <a:ext cx="4260900" cy="1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omic Sans MS"/>
              <a:buAutoNum type="arabicPeriod"/>
            </a:pPr>
            <a:r>
              <a:rPr b="1" i="1" lang="en" sz="15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Achieve H</a:t>
            </a:r>
            <a:r>
              <a:rPr b="1" i="1" lang="en" sz="15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igh accuracy</a:t>
            </a:r>
            <a:endParaRPr b="1" i="1" sz="15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omic Sans MS"/>
              <a:buAutoNum type="arabicPeriod"/>
            </a:pPr>
            <a:r>
              <a:rPr b="1" i="1" lang="en" sz="15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To avoid overfitting </a:t>
            </a:r>
            <a:endParaRPr b="1" i="1" sz="15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omic Sans MS"/>
              <a:buAutoNum type="arabicPeriod"/>
            </a:pPr>
            <a:r>
              <a:rPr b="1" i="1" lang="en" sz="15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To create less complex architecture that required less hardware.</a:t>
            </a:r>
            <a:endParaRPr b="1" i="1" sz="1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