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57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5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0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5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E4A-CDB3-4872-B439-80E1A6F1D2E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6D98-E306-4BCF-A7EB-76695397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3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Normalization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- Arjun </a:t>
            </a:r>
            <a:r>
              <a:rPr lang="en-IN" dirty="0" smtClean="0"/>
              <a:t>Reddy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Attribute values in a table should be atomic i.e., neither multivalued attributes nor composite attributes is allowed.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93162"/>
              </p:ext>
            </p:extLst>
          </p:nvPr>
        </p:nvGraphicFramePr>
        <p:xfrm>
          <a:off x="838201" y="2897304"/>
          <a:ext cx="4389408" cy="122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36"/>
                <a:gridCol w="1463136"/>
                <a:gridCol w="1463136"/>
              </a:tblGrid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1244,2354</a:t>
                      </a:r>
                      <a:endParaRPr lang="en-IN" dirty="0"/>
                    </a:p>
                  </a:txBody>
                  <a:tcPr/>
                </a:tc>
              </a:tr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2356,1265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16512"/>
              </p:ext>
            </p:extLst>
          </p:nvPr>
        </p:nvGraphicFramePr>
        <p:xfrm>
          <a:off x="6695535" y="2703740"/>
          <a:ext cx="4389411" cy="193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37"/>
                <a:gridCol w="1463137"/>
                <a:gridCol w="1463137"/>
              </a:tblGrid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1244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2354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2356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43139"/>
              </p:ext>
            </p:extLst>
          </p:nvPr>
        </p:nvGraphicFramePr>
        <p:xfrm>
          <a:off x="1312653" y="5364550"/>
          <a:ext cx="2926272" cy="122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36"/>
                <a:gridCol w="1463136"/>
              </a:tblGrid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</a:tr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IN" dirty="0"/>
                    </a:p>
                  </a:txBody>
                  <a:tcPr/>
                </a:tc>
              </a:tr>
              <a:tr h="4087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64289"/>
              </p:ext>
            </p:extLst>
          </p:nvPr>
        </p:nvGraphicFramePr>
        <p:xfrm>
          <a:off x="5105637" y="4859148"/>
          <a:ext cx="2926274" cy="193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37"/>
                <a:gridCol w="1463137"/>
              </a:tblGrid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1244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2354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2356</a:t>
                      </a:r>
                      <a:endParaRPr lang="en-IN" dirty="0"/>
                    </a:p>
                  </a:txBody>
                  <a:tcPr/>
                </a:tc>
              </a:tr>
              <a:tr h="387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227609" y="3672375"/>
            <a:ext cx="1467925" cy="218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505144" y="4214002"/>
            <a:ext cx="276045" cy="8540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6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non prime attribute in a relation should not partially dependent on any key of relation.</a:t>
            </a:r>
          </a:p>
          <a:p>
            <a:endParaRPr lang="en-US" dirty="0"/>
          </a:p>
          <a:p>
            <a:r>
              <a:rPr lang="en-US" dirty="0" smtClean="0"/>
              <a:t>A FD X-&gt;Y is a partial dependency, if some attribute A </a:t>
            </a:r>
            <a:r>
              <a:rPr lang="en-IN" dirty="0" smtClean="0"/>
              <a:t>∈ X can be removed from X and the dependency still holds.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Example: AB -&gt; C	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     B </a:t>
            </a:r>
            <a:r>
              <a:rPr lang="en-IN" dirty="0"/>
              <a:t>-&gt; C	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84808" y="4005864"/>
            <a:ext cx="3507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AB is a Candidate Key</a:t>
            </a:r>
          </a:p>
          <a:p>
            <a:r>
              <a:rPr lang="en-IN" sz="2400" dirty="0" smtClean="0"/>
              <a:t>Key </a:t>
            </a:r>
            <a:r>
              <a:rPr lang="en-IN" sz="2400" dirty="0"/>
              <a:t>/ Prime attribute – A,B</a:t>
            </a:r>
          </a:p>
          <a:p>
            <a:r>
              <a:rPr lang="en-IN" sz="2400" dirty="0" smtClean="0"/>
              <a:t>Non </a:t>
            </a:r>
            <a:r>
              <a:rPr lang="en-IN" sz="2400" dirty="0"/>
              <a:t>Key attribute - C</a:t>
            </a:r>
            <a:br>
              <a:rPr lang="en-IN" sz="2400" dirty="0"/>
            </a:br>
            <a:r>
              <a:rPr lang="en-IN" sz="2400" dirty="0" smtClean="0"/>
              <a:t>B -&gt; C </a:t>
            </a:r>
            <a:r>
              <a:rPr lang="en-IN" sz="2400" dirty="0"/>
              <a:t>P</a:t>
            </a:r>
            <a:r>
              <a:rPr lang="en-IN" sz="2400" dirty="0" smtClean="0"/>
              <a:t>artial dependency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19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10686"/>
              </p:ext>
            </p:extLst>
          </p:nvPr>
        </p:nvGraphicFramePr>
        <p:xfrm>
          <a:off x="838200" y="1825625"/>
          <a:ext cx="2086155" cy="292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85"/>
                <a:gridCol w="695385"/>
                <a:gridCol w="695385"/>
              </a:tblGrid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b3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b3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13070"/>
              </p:ext>
            </p:extLst>
          </p:nvPr>
        </p:nvGraphicFramePr>
        <p:xfrm>
          <a:off x="4849483" y="3289389"/>
          <a:ext cx="1390770" cy="292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85"/>
                <a:gridCol w="695385"/>
              </a:tblGrid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b3</a:t>
                      </a:r>
                      <a:endParaRPr lang="en-IN" dirty="0" smtClean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b3</a:t>
                      </a:r>
                      <a:endParaRPr lang="en-IN" dirty="0" smtClean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3752"/>
              </p:ext>
            </p:extLst>
          </p:nvPr>
        </p:nvGraphicFramePr>
        <p:xfrm>
          <a:off x="7653068" y="3277588"/>
          <a:ext cx="1390770" cy="146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85"/>
                <a:gridCol w="695385"/>
              </a:tblGrid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IN" dirty="0"/>
                    </a:p>
                  </a:txBody>
                  <a:tcPr/>
                </a:tc>
              </a:tr>
              <a:tr h="365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Bent Arrow 7"/>
          <p:cNvSpPr/>
          <p:nvPr/>
        </p:nvSpPr>
        <p:spPr>
          <a:xfrm rot="5400000">
            <a:off x="5254263" y="846889"/>
            <a:ext cx="813816" cy="2695926"/>
          </a:xfrm>
          <a:prstGeom prst="bentArrow">
            <a:avLst>
              <a:gd name="adj1" fmla="val 1970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R(ABCD) and F:{AB -&gt; C, B -&gt; D}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AB -&gt; ABCD</a:t>
            </a:r>
          </a:p>
          <a:p>
            <a:pPr marL="0" indent="0">
              <a:buNone/>
            </a:pPr>
            <a:r>
              <a:rPr lang="en-US" dirty="0" smtClean="0"/>
              <a:t>	B -&gt; D is a partial dependency</a:t>
            </a:r>
          </a:p>
          <a:p>
            <a:pPr marL="0" indent="0">
              <a:buNone/>
            </a:pPr>
            <a:r>
              <a:rPr lang="en-US" dirty="0" smtClean="0"/>
              <a:t>ABCD can decomposed into 2 tables ABC,BD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remove all Transitive dependency</a:t>
            </a:r>
          </a:p>
          <a:p>
            <a:r>
              <a:rPr lang="en-US" dirty="0" smtClean="0"/>
              <a:t>Consider ‘A’ is a prime attribute which determines a Non-Prime attribute ‘C’ through Non-Prime attribute ‘B’ such dependency are called ‘Transitive Dependency’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-&gt; B</a:t>
            </a:r>
          </a:p>
          <a:p>
            <a:pPr marL="0" indent="0">
              <a:buNone/>
            </a:pPr>
            <a:r>
              <a:rPr lang="en-US" dirty="0" smtClean="0"/>
              <a:t>B -&gt; C  it is a Transitive Dependency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16049"/>
              </p:ext>
            </p:extLst>
          </p:nvPr>
        </p:nvGraphicFramePr>
        <p:xfrm>
          <a:off x="7370755" y="3444578"/>
          <a:ext cx="3008700" cy="26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00"/>
                <a:gridCol w="1002900"/>
                <a:gridCol w="1002900"/>
              </a:tblGrid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R(ABCDE),F:{AB -&gt; C, B -&gt; D, D-&gt;E}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AB is candidate key</a:t>
            </a:r>
          </a:p>
          <a:p>
            <a:pPr marL="0" indent="0">
              <a:buNone/>
            </a:pPr>
            <a:r>
              <a:rPr lang="en-US" dirty="0" smtClean="0"/>
              <a:t>B -&gt; D  partial dependency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88352" y="182562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ABCDE</a:t>
            </a: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711696" y="2225735"/>
            <a:ext cx="960120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34147" y="2225735"/>
            <a:ext cx="1122452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5936" y="3149751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ABC</a:t>
            </a:r>
          </a:p>
          <a:p>
            <a:pPr algn="ctr"/>
            <a:r>
              <a:rPr lang="en-US" sz="2000" dirty="0" smtClean="0"/>
              <a:t>AB -&gt; C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51868" y="3149751"/>
            <a:ext cx="80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BDE</a:t>
            </a:r>
          </a:p>
          <a:p>
            <a:pPr algn="ctr"/>
            <a:r>
              <a:rPr lang="en-US" sz="2000" dirty="0" smtClean="0"/>
              <a:t>B -&gt; D</a:t>
            </a:r>
          </a:p>
          <a:p>
            <a:pPr algn="ctr"/>
            <a:r>
              <a:rPr lang="en-US" sz="2000" dirty="0" smtClean="0"/>
              <a:t>D -&gt; E</a:t>
            </a:r>
            <a:endParaRPr lang="en-IN" sz="2000" dirty="0"/>
          </a:p>
        </p:txBody>
      </p:sp>
      <p:sp>
        <p:nvSpPr>
          <p:cNvPr id="13" name="Right Brace 12"/>
          <p:cNvSpPr/>
          <p:nvPr/>
        </p:nvSpPr>
        <p:spPr>
          <a:xfrm>
            <a:off x="9663882" y="3149751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9880598" y="3149751"/>
            <a:ext cx="207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2NF</a:t>
            </a:r>
          </a:p>
          <a:p>
            <a:endParaRPr lang="en-US" sz="1600" dirty="0"/>
          </a:p>
          <a:p>
            <a:r>
              <a:rPr lang="en-US" sz="1600" dirty="0" smtClean="0"/>
              <a:t>Transitive Dependency</a:t>
            </a:r>
            <a:endParaRPr lang="en-IN" sz="16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980205" y="4267868"/>
            <a:ext cx="960120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02656" y="4267868"/>
            <a:ext cx="1122452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3293" y="5066574"/>
            <a:ext cx="80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BD</a:t>
            </a:r>
          </a:p>
          <a:p>
            <a:pPr algn="ctr"/>
            <a:r>
              <a:rPr lang="en-US" sz="2000" dirty="0" smtClean="0"/>
              <a:t>B -&gt; D</a:t>
            </a:r>
            <a:endParaRPr lang="en-IN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9800032" y="5066574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</a:t>
            </a:r>
          </a:p>
          <a:p>
            <a:pPr algn="ctr"/>
            <a:r>
              <a:rPr lang="en-US" sz="2000" dirty="0" smtClean="0"/>
              <a:t>D -&gt; </a:t>
            </a:r>
            <a:r>
              <a:rPr lang="en-US" sz="2000" dirty="0"/>
              <a:t>E</a:t>
            </a:r>
            <a:endParaRPr lang="en-IN" sz="2000" dirty="0"/>
          </a:p>
        </p:txBody>
      </p:sp>
      <p:sp>
        <p:nvSpPr>
          <p:cNvPr id="32" name="Right Brace 31"/>
          <p:cNvSpPr/>
          <p:nvPr/>
        </p:nvSpPr>
        <p:spPr>
          <a:xfrm>
            <a:off x="10537047" y="4894276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0975741" y="5166810"/>
            <a:ext cx="8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0" grpId="0"/>
      <p:bldP spid="12" grpId="0"/>
      <p:bldP spid="13" grpId="0" animBg="1"/>
      <p:bldP spid="14" grpId="0"/>
      <p:bldP spid="21" grpId="0"/>
      <p:bldP spid="22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BCNF-Boyce </a:t>
            </a:r>
            <a:r>
              <a:rPr lang="en-US" dirty="0" err="1" smtClean="0"/>
              <a:t>Codd</a:t>
            </a:r>
            <a:r>
              <a:rPr lang="en-US" dirty="0" smtClean="0"/>
              <a:t> 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schema ‘R’ is in BCNF if whenever a non-trivial FD X -&gt; A holds in R and X is a super key of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R(ABC),F:{AB -&gt; C, C -&gt; B}, in 3NF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5808"/>
              </p:ext>
            </p:extLst>
          </p:nvPr>
        </p:nvGraphicFramePr>
        <p:xfrm>
          <a:off x="4233673" y="3764618"/>
          <a:ext cx="3466590" cy="29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30"/>
                <a:gridCol w="1155530"/>
                <a:gridCol w="1155530"/>
              </a:tblGrid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BCNF-Boyce </a:t>
            </a:r>
            <a:r>
              <a:rPr lang="en-US" dirty="0" err="1"/>
              <a:t>Codd</a:t>
            </a:r>
            <a:r>
              <a:rPr lang="en-US" dirty="0"/>
              <a:t> 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Example: R(ABC),F:{AB -&gt; C, C -&gt; B}, in 3NF </a:t>
            </a:r>
            <a:endParaRPr lang="en-IN" smtClean="0"/>
          </a:p>
          <a:p>
            <a:pPr marL="0" indent="0">
              <a:buNone/>
            </a:pPr>
            <a:r>
              <a:rPr lang="en-US" smtClean="0"/>
              <a:t>AB,AC both are Candidate keys</a:t>
            </a:r>
            <a:endParaRPr lang="en-IN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88352" y="1825625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ABC</a:t>
            </a: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11696" y="2225735"/>
            <a:ext cx="960120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34147" y="2225735"/>
            <a:ext cx="1122452" cy="663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75164" y="3149751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AC</a:t>
            </a:r>
          </a:p>
          <a:p>
            <a:pPr algn="ctr"/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662287" y="3149751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CB</a:t>
            </a:r>
          </a:p>
          <a:p>
            <a:pPr algn="ctr"/>
            <a:r>
              <a:rPr lang="en-US" sz="2000" dirty="0"/>
              <a:t>C</a:t>
            </a:r>
            <a:r>
              <a:rPr lang="en-US" sz="2000" dirty="0" smtClean="0"/>
              <a:t> -&gt; B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15683"/>
              </p:ext>
            </p:extLst>
          </p:nvPr>
        </p:nvGraphicFramePr>
        <p:xfrm>
          <a:off x="5360756" y="3745673"/>
          <a:ext cx="2311060" cy="29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30"/>
                <a:gridCol w="1155530"/>
              </a:tblGrid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2256"/>
              </p:ext>
            </p:extLst>
          </p:nvPr>
        </p:nvGraphicFramePr>
        <p:xfrm>
          <a:off x="7997814" y="3989399"/>
          <a:ext cx="2311060" cy="18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30"/>
                <a:gridCol w="1155530"/>
              </a:tblGrid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6724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4245" y="5214641"/>
            <a:ext cx="42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redundancy will be reduced but FD may not be preserved  (AB -&gt; C)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45" y="2236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Any Questions?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900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227998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br>
              <a:rPr lang="en-US" sz="8000" dirty="0" smtClean="0"/>
            </a:br>
            <a:r>
              <a:rPr lang="en-US" sz="8000" dirty="0" smtClean="0"/>
              <a:t>Arjun Reddy D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2698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What is Normalization </a:t>
            </a:r>
            <a:r>
              <a:rPr lang="en-IN" sz="5400" dirty="0" smtClean="0"/>
              <a:t>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59858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8" y="365125"/>
            <a:ext cx="10515600" cy="1325563"/>
          </a:xfrm>
        </p:spPr>
        <p:txBody>
          <a:bodyPr/>
          <a:lstStyle/>
          <a:p>
            <a:r>
              <a:rPr lang="en-IN" dirty="0" smtClean="0"/>
              <a:t>Example Tables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26432"/>
              </p:ext>
            </p:extLst>
          </p:nvPr>
        </p:nvGraphicFramePr>
        <p:xfrm>
          <a:off x="458638" y="2754402"/>
          <a:ext cx="4967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241844"/>
                <a:gridCol w="1241844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.…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056763"/>
              </p:ext>
            </p:extLst>
          </p:nvPr>
        </p:nvGraphicFramePr>
        <p:xfrm>
          <a:off x="6252714" y="2754402"/>
          <a:ext cx="58203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886585"/>
                <a:gridCol w="1450086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HR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675" y="203787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Emp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337539" y="20378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Dep</a:t>
            </a:r>
            <a:endParaRPr lang="en-IN" dirty="0"/>
          </a:p>
        </p:txBody>
      </p:sp>
      <p:sp>
        <p:nvSpPr>
          <p:cNvPr id="14" name="Curved Left Arrow 13"/>
          <p:cNvSpPr/>
          <p:nvPr/>
        </p:nvSpPr>
        <p:spPr>
          <a:xfrm rot="16200000">
            <a:off x="4735798" y="910283"/>
            <a:ext cx="724842" cy="2777703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1604" y="1567383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Foreign key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8639" y="5149096"/>
            <a:ext cx="1161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How can we find the department name of the employee whose ID is FT145 ?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3133" y="5874588"/>
            <a:ext cx="306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Joining these two table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9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4" grpId="0" animBg="1"/>
      <p:bldP spid="15" grpId="0"/>
      <p:bldP spid="1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Can’t we have a single table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 retrieval is easy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Redundancy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Anomalies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Redundancy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61698"/>
              </p:ext>
            </p:extLst>
          </p:nvPr>
        </p:nvGraphicFramePr>
        <p:xfrm>
          <a:off x="915838" y="2452478"/>
          <a:ext cx="4967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241844"/>
                <a:gridCol w="1241844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.…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843770"/>
              </p:ext>
            </p:extLst>
          </p:nvPr>
        </p:nvGraphicFramePr>
        <p:xfrm>
          <a:off x="5883214" y="2452478"/>
          <a:ext cx="45785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85"/>
                <a:gridCol w="1450086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HR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FT123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215235"/>
              </p:ext>
            </p:extLst>
          </p:nvPr>
        </p:nvGraphicFramePr>
        <p:xfrm>
          <a:off x="915838" y="2452478"/>
          <a:ext cx="4967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241844"/>
                <a:gridCol w="1241844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.…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FT004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John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445952"/>
              </p:ext>
            </p:extLst>
          </p:nvPr>
        </p:nvGraphicFramePr>
        <p:xfrm>
          <a:off x="5883214" y="2452478"/>
          <a:ext cx="45785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85"/>
                <a:gridCol w="1450086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HR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FT123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HR Team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FT123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Delete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272655"/>
              </p:ext>
            </p:extLst>
          </p:nvPr>
        </p:nvGraphicFramePr>
        <p:xfrm>
          <a:off x="915838" y="2452478"/>
          <a:ext cx="4967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241844"/>
                <a:gridCol w="1241844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.…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FT002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D02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448368"/>
              </p:ext>
            </p:extLst>
          </p:nvPr>
        </p:nvGraphicFramePr>
        <p:xfrm>
          <a:off x="5883214" y="2452478"/>
          <a:ext cx="45785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85"/>
                <a:gridCol w="1450086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HR Team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FT135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FT123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6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Anomalies 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264084"/>
              </p:ext>
            </p:extLst>
          </p:nvPr>
        </p:nvGraphicFramePr>
        <p:xfrm>
          <a:off x="915838" y="2452478"/>
          <a:ext cx="4967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4"/>
                <a:gridCol w="1241844"/>
                <a:gridCol w="1241844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.…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FT003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Eve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D01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824394"/>
              </p:ext>
            </p:extLst>
          </p:nvPr>
        </p:nvGraphicFramePr>
        <p:xfrm>
          <a:off x="5883214" y="2452478"/>
          <a:ext cx="45785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85"/>
                <a:gridCol w="1450086"/>
                <a:gridCol w="12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Engineering</a:t>
                      </a:r>
                      <a:r>
                        <a:rPr lang="en-IN" baseline="0" dirty="0" smtClean="0"/>
                        <a:t>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HR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FT135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trike="sngStrike" dirty="0" smtClean="0">
                          <a:solidFill>
                            <a:srgbClr val="FF0000"/>
                          </a:solidFill>
                        </a:rPr>
                        <a:t>Engineering</a:t>
                      </a:r>
                      <a:r>
                        <a:rPr lang="en-IN" strike="sngStrike" baseline="0" dirty="0" smtClean="0">
                          <a:solidFill>
                            <a:srgbClr val="FF0000"/>
                          </a:solidFill>
                        </a:rPr>
                        <a:t> Team</a:t>
                      </a:r>
                      <a:endParaRPr lang="en-IN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FT123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791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Normalization(Dividing or Splitting the Table)</a:t>
            </a:r>
          </a:p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Normal Form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Normal Form</a:t>
            </a:r>
          </a:p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Normal Form</a:t>
            </a:r>
          </a:p>
          <a:p>
            <a:r>
              <a:rPr lang="en-IN" dirty="0" smtClean="0"/>
              <a:t>BC Normal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608" y="5230368"/>
            <a:ext cx="116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 evaluate formally whether a design is good or not we use </a:t>
            </a:r>
            <a:r>
              <a:rPr lang="en-IN" dirty="0" smtClean="0">
                <a:solidFill>
                  <a:srgbClr val="FF0000"/>
                </a:solidFill>
              </a:rPr>
              <a:t>Functional Dependencies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Candidate Key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5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757</Words>
  <Application>Microsoft Office PowerPoint</Application>
  <PresentationFormat>Widescreen</PresentationFormat>
  <Paragraphs>430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Normalization</vt:lpstr>
      <vt:lpstr>PowerPoint Presentation</vt:lpstr>
      <vt:lpstr>Example Tables</vt:lpstr>
      <vt:lpstr>Why Can’t we have a single table ?</vt:lpstr>
      <vt:lpstr>Redundancy </vt:lpstr>
      <vt:lpstr>Anomalies </vt:lpstr>
      <vt:lpstr>Anomalies </vt:lpstr>
      <vt:lpstr>Anomalies </vt:lpstr>
      <vt:lpstr>Solution</vt:lpstr>
      <vt:lpstr>1st Normal Form</vt:lpstr>
      <vt:lpstr>2nd Normal Form</vt:lpstr>
      <vt:lpstr>2nd Normal Form</vt:lpstr>
      <vt:lpstr>2nd Normal Form</vt:lpstr>
      <vt:lpstr>3rd Normal Form</vt:lpstr>
      <vt:lpstr>3rd Normal Form</vt:lpstr>
      <vt:lpstr>BCNF-Boyce Codd NF</vt:lpstr>
      <vt:lpstr>BCNF-Boyce Codd NF</vt:lpstr>
      <vt:lpstr>Any Questions?</vt:lpstr>
      <vt:lpstr>Thank You Arjun Reddy 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DELL</dc:creator>
  <cp:lastModifiedBy>DELL</cp:lastModifiedBy>
  <cp:revision>30</cp:revision>
  <dcterms:created xsi:type="dcterms:W3CDTF">2021-07-31T13:05:07Z</dcterms:created>
  <dcterms:modified xsi:type="dcterms:W3CDTF">2021-08-02T05:05:55Z</dcterms:modified>
</cp:coreProperties>
</file>