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a886c4e5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a886c4e5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2b958c54e298db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b958c54e298db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2b958c54e298db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2b958c54e298db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2b958c54e298dbc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2b958c54e298dbc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2b958c54e298dbc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2b958c54e298db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a883d7a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a883d7a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a883d7a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a883d7a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aac2b26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aac2b26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aac2b26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aac2b26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aac2b26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aac2b26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aac2b26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aac2b26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aac2b265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aac2b265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aac2b26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aac2b26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6c81810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6c81810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6c81810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6c81810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aac2b26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aac2b26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886c4e5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886c4e5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a883d7a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a883d7a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a883d7a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a883d7a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a883d7a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a883d7a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a883d7a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a883d7a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a883d7a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a883d7a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type="ctrTitle"/>
          </p:nvPr>
        </p:nvSpPr>
        <p:spPr>
          <a:xfrm>
            <a:off x="1313259" y="975589"/>
            <a:ext cx="6517500" cy="18819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313259" y="2914650"/>
            <a:ext cx="6517500" cy="1028700"/>
          </a:xfrm>
          <a:prstGeom prst="rect">
            <a:avLst/>
          </a:prstGeom>
          <a:noFill/>
          <a:ln>
            <a:noFill/>
          </a:ln>
        </p:spPr>
        <p:txBody>
          <a:bodyPr anchorCtr="0" anchor="t" bIns="34275" lIns="68575" spcFirstLastPara="1" rIns="68575" wrap="square" tIns="34275">
            <a:normAutofit/>
          </a:bodyPr>
          <a:lstStyle>
            <a:lvl1pPr lvl="0" algn="ctr">
              <a:lnSpc>
                <a:spcPct val="120000"/>
              </a:lnSpc>
              <a:spcBef>
                <a:spcPts val="800"/>
              </a:spcBef>
              <a:spcAft>
                <a:spcPts val="0"/>
              </a:spcAft>
              <a:buSzPts val="1700"/>
              <a:buNone/>
              <a:defRPr sz="1700">
                <a:solidFill>
                  <a:srgbClr val="7F7F7F"/>
                </a:solidFill>
              </a:defRPr>
            </a:lvl1pPr>
            <a:lvl2pPr lvl="1" algn="ctr">
              <a:lnSpc>
                <a:spcPct val="120000"/>
              </a:lnSpc>
              <a:spcBef>
                <a:spcPts val="400"/>
              </a:spcBef>
              <a:spcAft>
                <a:spcPts val="0"/>
              </a:spcAft>
              <a:buSzPts val="1500"/>
              <a:buNone/>
              <a:defRPr sz="15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16" name="Google Shape;16;p2"/>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0" name="Google Shape;80;p11"/>
          <p:cNvSpPr txBox="1"/>
          <p:nvPr>
            <p:ph type="title"/>
          </p:nvPr>
        </p:nvSpPr>
        <p:spPr>
          <a:xfrm>
            <a:off x="685346" y="3217031"/>
            <a:ext cx="7773300" cy="608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1"/>
          <p:cNvSpPr/>
          <p:nvPr>
            <p:ph idx="2" type="pic"/>
          </p:nvPr>
        </p:nvSpPr>
        <p:spPr>
          <a:xfrm>
            <a:off x="888558" y="523696"/>
            <a:ext cx="7366800" cy="2410500"/>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11"/>
          <p:cNvSpPr txBox="1"/>
          <p:nvPr>
            <p:ph idx="1" type="body"/>
          </p:nvPr>
        </p:nvSpPr>
        <p:spPr>
          <a:xfrm>
            <a:off x="685331" y="3831546"/>
            <a:ext cx="7773300" cy="511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83" name="Google Shape;83;p11"/>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1"/>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8" name="Google Shape;88;p12"/>
          <p:cNvSpPr txBox="1"/>
          <p:nvPr>
            <p:ph type="title"/>
          </p:nvPr>
        </p:nvSpPr>
        <p:spPr>
          <a:xfrm>
            <a:off x="685331" y="457199"/>
            <a:ext cx="7773300" cy="25704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2"/>
          <p:cNvSpPr txBox="1"/>
          <p:nvPr>
            <p:ph idx="1" type="body"/>
          </p:nvPr>
        </p:nvSpPr>
        <p:spPr>
          <a:xfrm>
            <a:off x="685331" y="3153616"/>
            <a:ext cx="7773300" cy="1189800"/>
          </a:xfrm>
          <a:prstGeom prst="rect">
            <a:avLst/>
          </a:prstGeom>
          <a:noFill/>
          <a:ln>
            <a:noFill/>
          </a:ln>
        </p:spPr>
        <p:txBody>
          <a:bodyPr anchorCtr="0" anchor="ctr"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0" name="Google Shape;90;p12"/>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2"/>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5" name="Google Shape;95;p13"/>
          <p:cNvSpPr txBox="1"/>
          <p:nvPr>
            <p:ph type="title"/>
          </p:nvPr>
        </p:nvSpPr>
        <p:spPr>
          <a:xfrm>
            <a:off x="1084659" y="457200"/>
            <a:ext cx="6977100" cy="22446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3"/>
          <p:cNvSpPr txBox="1"/>
          <p:nvPr>
            <p:ph idx="1" type="body"/>
          </p:nvPr>
        </p:nvSpPr>
        <p:spPr>
          <a:xfrm>
            <a:off x="1290483" y="2707524"/>
            <a:ext cx="6564300" cy="44610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7" name="Google Shape;97;p13"/>
          <p:cNvSpPr txBox="1"/>
          <p:nvPr>
            <p:ph idx="2" type="body"/>
          </p:nvPr>
        </p:nvSpPr>
        <p:spPr>
          <a:xfrm>
            <a:off x="685331" y="3279597"/>
            <a:ext cx="7773300" cy="1065900"/>
          </a:xfrm>
          <a:prstGeom prst="rect">
            <a:avLst/>
          </a:prstGeom>
          <a:noFill/>
          <a:ln>
            <a:noFill/>
          </a:ln>
        </p:spPr>
        <p:txBody>
          <a:bodyPr anchorCtr="0" anchor="ctr"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8" name="Google Shape;98;p13"/>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3"/>
          <p:cNvSpPr txBox="1"/>
          <p:nvPr/>
        </p:nvSpPr>
        <p:spPr>
          <a:xfrm>
            <a:off x="751116" y="565625"/>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Twentieth Century"/>
              <a:buNone/>
            </a:pPr>
            <a:r>
              <a:rPr b="0" lang="en" sz="6000" cap="none">
                <a:solidFill>
                  <a:schemeClr val="dk1"/>
                </a:solidFill>
                <a:latin typeface="Twentieth Century"/>
                <a:ea typeface="Twentieth Century"/>
                <a:cs typeface="Twentieth Century"/>
                <a:sym typeface="Twentieth Century"/>
              </a:rPr>
              <a:t>“</a:t>
            </a:r>
            <a:endParaRPr sz="1100"/>
          </a:p>
        </p:txBody>
      </p:sp>
      <p:sp>
        <p:nvSpPr>
          <p:cNvPr id="102" name="Google Shape;102;p13"/>
          <p:cNvSpPr txBox="1"/>
          <p:nvPr/>
        </p:nvSpPr>
        <p:spPr>
          <a:xfrm>
            <a:off x="7918169" y="2245184"/>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Twentieth Century"/>
              <a:buNone/>
            </a:pPr>
            <a:r>
              <a:rPr b="0" lang="en" sz="6000" cap="none">
                <a:solidFill>
                  <a:schemeClr val="dk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5" name="Google Shape;105;p14"/>
          <p:cNvSpPr txBox="1"/>
          <p:nvPr>
            <p:ph type="title"/>
          </p:nvPr>
        </p:nvSpPr>
        <p:spPr>
          <a:xfrm>
            <a:off x="685331" y="1604041"/>
            <a:ext cx="7773300" cy="18840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4"/>
          <p:cNvSpPr txBox="1"/>
          <p:nvPr>
            <p:ph idx="1" type="body"/>
          </p:nvPr>
        </p:nvSpPr>
        <p:spPr>
          <a:xfrm>
            <a:off x="685331" y="3496751"/>
            <a:ext cx="7773300" cy="8556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07" name="Google Shape;107;p14"/>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4"/>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4"/>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2" name="Google Shape;112;p15"/>
          <p:cNvSpPr txBox="1"/>
          <p:nvPr>
            <p:ph type="title"/>
          </p:nvPr>
        </p:nvSpPr>
        <p:spPr>
          <a:xfrm>
            <a:off x="685331" y="457200"/>
            <a:ext cx="7773300" cy="12039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5"/>
          <p:cNvSpPr txBox="1"/>
          <p:nvPr>
            <p:ph idx="1" type="body"/>
          </p:nvPr>
        </p:nvSpPr>
        <p:spPr>
          <a:xfrm>
            <a:off x="685331" y="1775320"/>
            <a:ext cx="24741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4" name="Google Shape;114;p15"/>
          <p:cNvSpPr txBox="1"/>
          <p:nvPr>
            <p:ph idx="2" type="body"/>
          </p:nvPr>
        </p:nvSpPr>
        <p:spPr>
          <a:xfrm>
            <a:off x="685331" y="2207516"/>
            <a:ext cx="24741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5" name="Google Shape;115;p15"/>
          <p:cNvSpPr txBox="1"/>
          <p:nvPr>
            <p:ph idx="3" type="body"/>
          </p:nvPr>
        </p:nvSpPr>
        <p:spPr>
          <a:xfrm>
            <a:off x="3339292" y="1775320"/>
            <a:ext cx="24687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6" name="Google Shape;116;p15"/>
          <p:cNvSpPr txBox="1"/>
          <p:nvPr>
            <p:ph idx="4" type="body"/>
          </p:nvPr>
        </p:nvSpPr>
        <p:spPr>
          <a:xfrm>
            <a:off x="3331011" y="2207516"/>
            <a:ext cx="24774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7" name="Google Shape;117;p15"/>
          <p:cNvSpPr txBox="1"/>
          <p:nvPr>
            <p:ph idx="5" type="body"/>
          </p:nvPr>
        </p:nvSpPr>
        <p:spPr>
          <a:xfrm>
            <a:off x="5979974" y="1775320"/>
            <a:ext cx="24786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8" name="Google Shape;118;p15"/>
          <p:cNvSpPr txBox="1"/>
          <p:nvPr>
            <p:ph idx="6" type="body"/>
          </p:nvPr>
        </p:nvSpPr>
        <p:spPr>
          <a:xfrm>
            <a:off x="5979974" y="2207516"/>
            <a:ext cx="24786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9" name="Google Shape;119;p15"/>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5"/>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5"/>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4" name="Google Shape;124;p16"/>
          <p:cNvSpPr txBox="1"/>
          <p:nvPr>
            <p:ph type="title"/>
          </p:nvPr>
        </p:nvSpPr>
        <p:spPr>
          <a:xfrm>
            <a:off x="685331" y="458079"/>
            <a:ext cx="7773300" cy="1203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16"/>
          <p:cNvSpPr txBox="1"/>
          <p:nvPr>
            <p:ph idx="1" type="body"/>
          </p:nvPr>
        </p:nvSpPr>
        <p:spPr>
          <a:xfrm>
            <a:off x="685331" y="3153615"/>
            <a:ext cx="24723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26" name="Google Shape;126;p16"/>
          <p:cNvSpPr/>
          <p:nvPr>
            <p:ph idx="2" type="pic"/>
          </p:nvPr>
        </p:nvSpPr>
        <p:spPr>
          <a:xfrm>
            <a:off x="685331" y="1775320"/>
            <a:ext cx="2472300" cy="1143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16"/>
          <p:cNvSpPr txBox="1"/>
          <p:nvPr>
            <p:ph idx="3" type="body"/>
          </p:nvPr>
        </p:nvSpPr>
        <p:spPr>
          <a:xfrm>
            <a:off x="685331" y="3585812"/>
            <a:ext cx="24723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28" name="Google Shape;128;p16"/>
          <p:cNvSpPr txBox="1"/>
          <p:nvPr>
            <p:ph idx="4" type="body"/>
          </p:nvPr>
        </p:nvSpPr>
        <p:spPr>
          <a:xfrm>
            <a:off x="3332069" y="3153615"/>
            <a:ext cx="24765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29" name="Google Shape;129;p16"/>
          <p:cNvSpPr/>
          <p:nvPr>
            <p:ph idx="5" type="pic"/>
          </p:nvPr>
        </p:nvSpPr>
        <p:spPr>
          <a:xfrm>
            <a:off x="3331011" y="1775320"/>
            <a:ext cx="24774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16"/>
          <p:cNvSpPr txBox="1"/>
          <p:nvPr>
            <p:ph idx="6" type="body"/>
          </p:nvPr>
        </p:nvSpPr>
        <p:spPr>
          <a:xfrm>
            <a:off x="3331011" y="3585810"/>
            <a:ext cx="24774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31" name="Google Shape;131;p16"/>
          <p:cNvSpPr txBox="1"/>
          <p:nvPr>
            <p:ph idx="7" type="body"/>
          </p:nvPr>
        </p:nvSpPr>
        <p:spPr>
          <a:xfrm>
            <a:off x="5979974" y="3153615"/>
            <a:ext cx="24756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32" name="Google Shape;132;p16"/>
          <p:cNvSpPr/>
          <p:nvPr>
            <p:ph idx="8" type="pic"/>
          </p:nvPr>
        </p:nvSpPr>
        <p:spPr>
          <a:xfrm>
            <a:off x="5979974" y="1775320"/>
            <a:ext cx="24786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16"/>
          <p:cNvSpPr txBox="1"/>
          <p:nvPr>
            <p:ph idx="9" type="body"/>
          </p:nvPr>
        </p:nvSpPr>
        <p:spPr>
          <a:xfrm>
            <a:off x="5979880" y="3585809"/>
            <a:ext cx="24789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34" name="Google Shape;134;p16"/>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6"/>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6"/>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9" name="Google Shape;139;p17"/>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17"/>
          <p:cNvSpPr txBox="1"/>
          <p:nvPr>
            <p:ph idx="1" type="body"/>
          </p:nvPr>
        </p:nvSpPr>
        <p:spPr>
          <a:xfrm rot="5400000">
            <a:off x="3288020" y="-827330"/>
            <a:ext cx="2568000" cy="77733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41" name="Google Shape;141;p17"/>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7"/>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7"/>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6" name="Google Shape;146;p18"/>
          <p:cNvSpPr txBox="1"/>
          <p:nvPr>
            <p:ph type="title"/>
          </p:nvPr>
        </p:nvSpPr>
        <p:spPr>
          <a:xfrm rot="5400000">
            <a:off x="5558120" y="1442851"/>
            <a:ext cx="3886200" cy="1914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7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18"/>
          <p:cNvSpPr txBox="1"/>
          <p:nvPr>
            <p:ph idx="1" type="body"/>
          </p:nvPr>
        </p:nvSpPr>
        <p:spPr>
          <a:xfrm rot="5400000">
            <a:off x="1614224" y="-471749"/>
            <a:ext cx="3886200" cy="57441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48" name="Google Shape;148;p18"/>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18"/>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8"/>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 name="Google Shape;21;p3"/>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txBox="1"/>
          <p:nvPr>
            <p:ph idx="1" type="body"/>
          </p:nvPr>
        </p:nvSpPr>
        <p:spPr>
          <a:xfrm>
            <a:off x="685331" y="1775319"/>
            <a:ext cx="77730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3" name="Google Shape;23;p3"/>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4"/>
          <p:cNvSpPr txBox="1"/>
          <p:nvPr>
            <p:ph type="title"/>
          </p:nvPr>
        </p:nvSpPr>
        <p:spPr>
          <a:xfrm>
            <a:off x="685331" y="621422"/>
            <a:ext cx="7763700" cy="20526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4"/>
          <p:cNvSpPr txBox="1"/>
          <p:nvPr>
            <p:ph idx="1" type="body"/>
          </p:nvPr>
        </p:nvSpPr>
        <p:spPr>
          <a:xfrm>
            <a:off x="685331" y="2743093"/>
            <a:ext cx="7763700" cy="102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500"/>
              <a:buNone/>
              <a:defRPr sz="1500">
                <a:solidFill>
                  <a:srgbClr val="7F7F7F"/>
                </a:solidFill>
              </a:defRPr>
            </a:lvl1pPr>
            <a:lvl2pPr indent="-228600" lvl="1" marL="914400" algn="l">
              <a:lnSpc>
                <a:spcPct val="120000"/>
              </a:lnSpc>
              <a:spcBef>
                <a:spcPts val="400"/>
              </a:spcBef>
              <a:spcAft>
                <a:spcPts val="0"/>
              </a:spcAft>
              <a:buSzPts val="1500"/>
              <a:buNone/>
              <a:defRPr sz="15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30" name="Google Shape;30;p4"/>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5"/>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85331" y="1775319"/>
            <a:ext cx="38295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7" name="Google Shape;37;p5"/>
          <p:cNvSpPr txBox="1"/>
          <p:nvPr>
            <p:ph idx="2" type="body"/>
          </p:nvPr>
        </p:nvSpPr>
        <p:spPr>
          <a:xfrm>
            <a:off x="4629150" y="1775319"/>
            <a:ext cx="38289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8" name="Google Shape;38;p5"/>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 name="Google Shape;43;p6"/>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6"/>
          <p:cNvSpPr txBox="1"/>
          <p:nvPr>
            <p:ph idx="1" type="body"/>
          </p:nvPr>
        </p:nvSpPr>
        <p:spPr>
          <a:xfrm>
            <a:off x="859746" y="1778263"/>
            <a:ext cx="3655200" cy="510000"/>
          </a:xfrm>
          <a:prstGeom prst="rect">
            <a:avLst/>
          </a:prstGeom>
          <a:noFill/>
          <a:ln>
            <a:noFill/>
          </a:ln>
        </p:spPr>
        <p:txBody>
          <a:bodyPr anchorCtr="0" anchor="b" bIns="34275" lIns="68575" spcFirstLastPara="1" rIns="68575" wrap="square" tIns="34275">
            <a:noAutofit/>
          </a:bodyPr>
          <a:lstStyle>
            <a:lvl1pPr indent="-228600" lvl="0" marL="457200" algn="l">
              <a:lnSpc>
                <a:spcPct val="85000"/>
              </a:lnSpc>
              <a:spcBef>
                <a:spcPts val="800"/>
              </a:spcBef>
              <a:spcAft>
                <a:spcPts val="0"/>
              </a:spcAft>
              <a:buSzPts val="2000"/>
              <a:buNone/>
              <a:defRPr b="0" sz="20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5" name="Google Shape;45;p6"/>
          <p:cNvSpPr txBox="1"/>
          <p:nvPr>
            <p:ph idx="2" type="body"/>
          </p:nvPr>
        </p:nvSpPr>
        <p:spPr>
          <a:xfrm>
            <a:off x="685331" y="2288259"/>
            <a:ext cx="3829500" cy="2055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6" name="Google Shape;46;p6"/>
          <p:cNvSpPr txBox="1"/>
          <p:nvPr>
            <p:ph idx="3" type="body"/>
          </p:nvPr>
        </p:nvSpPr>
        <p:spPr>
          <a:xfrm>
            <a:off x="4797317" y="1778263"/>
            <a:ext cx="3661500" cy="510000"/>
          </a:xfrm>
          <a:prstGeom prst="rect">
            <a:avLst/>
          </a:prstGeom>
          <a:noFill/>
          <a:ln>
            <a:noFill/>
          </a:ln>
        </p:spPr>
        <p:txBody>
          <a:bodyPr anchorCtr="0" anchor="b" bIns="34275" lIns="68575" spcFirstLastPara="1" rIns="68575" wrap="square" tIns="34275">
            <a:noAutofit/>
          </a:bodyPr>
          <a:lstStyle>
            <a:lvl1pPr indent="-228600" lvl="0" marL="457200" algn="l">
              <a:lnSpc>
                <a:spcPct val="85000"/>
              </a:lnSpc>
              <a:spcBef>
                <a:spcPts val="800"/>
              </a:spcBef>
              <a:spcAft>
                <a:spcPts val="0"/>
              </a:spcAft>
              <a:buSzPts val="2000"/>
              <a:buNone/>
              <a:defRPr b="0" sz="20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7" name="Google Shape;47;p6"/>
          <p:cNvSpPr txBox="1"/>
          <p:nvPr>
            <p:ph idx="4" type="body"/>
          </p:nvPr>
        </p:nvSpPr>
        <p:spPr>
          <a:xfrm>
            <a:off x="4629150" y="2288259"/>
            <a:ext cx="3829200" cy="2055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8" name="Google Shape;48;p6"/>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6"/>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3" name="Google Shape;53;p7"/>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7"/>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9" name="Google Shape;59;p8"/>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8"/>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9"/>
          <p:cNvSpPr txBox="1"/>
          <p:nvPr>
            <p:ph type="title"/>
          </p:nvPr>
        </p:nvSpPr>
        <p:spPr>
          <a:xfrm>
            <a:off x="685331" y="457200"/>
            <a:ext cx="2951700" cy="15174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9"/>
          <p:cNvSpPr txBox="1"/>
          <p:nvPr>
            <p:ph idx="1" type="body"/>
          </p:nvPr>
        </p:nvSpPr>
        <p:spPr>
          <a:xfrm>
            <a:off x="3808547" y="457200"/>
            <a:ext cx="4650000"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6" name="Google Shape;66;p9"/>
          <p:cNvSpPr txBox="1"/>
          <p:nvPr>
            <p:ph idx="2" type="body"/>
          </p:nvPr>
        </p:nvSpPr>
        <p:spPr>
          <a:xfrm>
            <a:off x="685331" y="1974639"/>
            <a:ext cx="2951700" cy="2368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67" name="Google Shape;67;p9"/>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Google Shape;72;p10"/>
          <p:cNvSpPr txBox="1"/>
          <p:nvPr>
            <p:ph type="title"/>
          </p:nvPr>
        </p:nvSpPr>
        <p:spPr>
          <a:xfrm>
            <a:off x="685331" y="457200"/>
            <a:ext cx="4451100" cy="15174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0"/>
          <p:cNvSpPr/>
          <p:nvPr>
            <p:ph idx="2" type="pic"/>
          </p:nvPr>
        </p:nvSpPr>
        <p:spPr>
          <a:xfrm>
            <a:off x="5568602" y="457201"/>
            <a:ext cx="2441400" cy="38862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10"/>
          <p:cNvSpPr txBox="1"/>
          <p:nvPr>
            <p:ph idx="1" type="body"/>
          </p:nvPr>
        </p:nvSpPr>
        <p:spPr>
          <a:xfrm>
            <a:off x="685346" y="1974639"/>
            <a:ext cx="4451100" cy="2368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75" name="Google Shape;75;p10"/>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0"/>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blip>
          <a:srcRect b="0" l="0" r="0" t="0"/>
          <a:stretch/>
        </p:blipFill>
        <p:spPr>
          <a:xfrm>
            <a:off x="0" y="-1"/>
            <a:ext cx="9144000" cy="5143500"/>
          </a:xfrm>
          <a:prstGeom prst="rect">
            <a:avLst/>
          </a:prstGeom>
          <a:noFill/>
          <a:ln>
            <a:noFill/>
          </a:ln>
        </p:spPr>
      </p:pic>
      <p:sp>
        <p:nvSpPr>
          <p:cNvPr id="7" name="Google Shape;7;p1"/>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dk1"/>
              </a:buClr>
              <a:buSzPts val="2700"/>
              <a:buFont typeface="Twentieth Century"/>
              <a:buNone/>
              <a:defRPr b="0" i="0" sz="27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85331" y="1775320"/>
            <a:ext cx="7773300" cy="25680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1pPr>
            <a:lvl2pPr indent="-317500" lvl="1" marL="914400" marR="0" rtl="0" algn="l">
              <a:lnSpc>
                <a:spcPct val="12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Twentieth Century"/>
                <a:ea typeface="Twentieth Century"/>
                <a:cs typeface="Twentieth Century"/>
                <a:sym typeface="Twentieth Century"/>
              </a:defRPr>
            </a:lvl3pPr>
            <a:lvl4pPr indent="-298450" lvl="3" marL="18288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4pPr>
            <a:lvl5pPr indent="-298450" lvl="4" marL="22860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5pPr>
            <a:lvl6pPr indent="-298450" lvl="5" marL="27432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6pPr>
            <a:lvl7pPr indent="-298450" lvl="6" marL="32004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7pPr>
            <a:lvl8pPr indent="-298450" lvl="7" marL="36576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8pPr>
            <a:lvl9pPr indent="-298450" lvl="8" marL="41148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9"/>
          <p:cNvPicPr preferRelativeResize="0"/>
          <p:nvPr/>
        </p:nvPicPr>
        <p:blipFill>
          <a:blip r:embed="rId3">
            <a:alphaModFix/>
          </a:blip>
          <a:stretch>
            <a:fillRect/>
          </a:stretch>
        </p:blipFill>
        <p:spPr>
          <a:xfrm>
            <a:off x="6726675" y="0"/>
            <a:ext cx="2626500" cy="2368750"/>
          </a:xfrm>
          <a:prstGeom prst="rect">
            <a:avLst/>
          </a:prstGeom>
          <a:noFill/>
          <a:ln>
            <a:noFill/>
          </a:ln>
        </p:spPr>
      </p:pic>
      <p:sp>
        <p:nvSpPr>
          <p:cNvPr id="156" name="Google Shape;156;p19"/>
          <p:cNvSpPr txBox="1"/>
          <p:nvPr/>
        </p:nvSpPr>
        <p:spPr>
          <a:xfrm>
            <a:off x="277050" y="2193775"/>
            <a:ext cx="85899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980000"/>
                </a:solidFill>
              </a:rPr>
              <a:t>VIDEO TRANSCRIPT SUMMARIZATION USING NLP</a:t>
            </a:r>
            <a:endParaRPr b="1" sz="4600">
              <a:solidFill>
                <a:srgbClr val="980000"/>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1082075" y="889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PROPOSED SYSTEM</a:t>
            </a:r>
            <a:endParaRPr b="1" sz="3000">
              <a:solidFill>
                <a:srgbClr val="980000"/>
              </a:solidFill>
              <a:latin typeface="Twentieth Century"/>
              <a:ea typeface="Twentieth Century"/>
              <a:cs typeface="Twentieth Century"/>
              <a:sym typeface="Twentieth Century"/>
            </a:endParaRPr>
          </a:p>
        </p:txBody>
      </p:sp>
      <p:sp>
        <p:nvSpPr>
          <p:cNvPr id="210" name="Google Shape;210;p28"/>
          <p:cNvSpPr txBox="1"/>
          <p:nvPr/>
        </p:nvSpPr>
        <p:spPr>
          <a:xfrm>
            <a:off x="224850" y="587250"/>
            <a:ext cx="8694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Accurate Summaries: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Utilizes advanced speech recognition and NLP techniques to generate concise and meaningful summaries, ensuring precise content extraction.</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Local Videos Without CC:</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Processes local videos even without closed captions, providing greater flexibility and usability.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Customized Output:</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Allows users to customize the length and content of summaries to meet their specific needs and preferences.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1348875" y="281625"/>
            <a:ext cx="77076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flowchart</a:t>
            </a:r>
            <a:endParaRPr b="1" sz="3000">
              <a:solidFill>
                <a:srgbClr val="980000"/>
              </a:solidFill>
              <a:latin typeface="Twentieth Century"/>
              <a:ea typeface="Twentieth Century"/>
              <a:cs typeface="Twentieth Century"/>
              <a:sym typeface="Twentieth Century"/>
            </a:endParaRPr>
          </a:p>
        </p:txBody>
      </p:sp>
      <p:sp>
        <p:nvSpPr>
          <p:cNvPr id="216" name="Google Shape;216;p29"/>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17" name="Google Shape;217;p29"/>
          <p:cNvPicPr preferRelativeResize="0"/>
          <p:nvPr/>
        </p:nvPicPr>
        <p:blipFill>
          <a:blip r:embed="rId3">
            <a:alphaModFix/>
          </a:blip>
          <a:stretch>
            <a:fillRect/>
          </a:stretch>
        </p:blipFill>
        <p:spPr>
          <a:xfrm>
            <a:off x="685875" y="996200"/>
            <a:ext cx="7644526" cy="3732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ALGORITHM:</a:t>
            </a:r>
            <a:endParaRPr b="1" sz="3000">
              <a:solidFill>
                <a:srgbClr val="980000"/>
              </a:solidFill>
              <a:latin typeface="Twentieth Century"/>
              <a:ea typeface="Twentieth Century"/>
              <a:cs typeface="Twentieth Century"/>
              <a:sym typeface="Twentieth Century"/>
            </a:endParaRPr>
          </a:p>
        </p:txBody>
      </p:sp>
      <p:sp>
        <p:nvSpPr>
          <p:cNvPr id="223" name="Google Shape;223;p30"/>
          <p:cNvSpPr txBox="1"/>
          <p:nvPr/>
        </p:nvSpPr>
        <p:spPr>
          <a:xfrm>
            <a:off x="681850" y="1041125"/>
            <a:ext cx="8034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1.Import modules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2.Configure API Keys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3.select input type Local video/Youtube URL with subtitles.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4.Generate Transcript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5.Adjust summary length</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6.Translate summary to target language if needed</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7.Display summary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EXPERIMENTAL SETUP</a:t>
            </a:r>
            <a:endParaRPr b="1" sz="3000">
              <a:solidFill>
                <a:srgbClr val="980000"/>
              </a:solidFill>
              <a:latin typeface="Twentieth Century"/>
              <a:ea typeface="Twentieth Century"/>
              <a:cs typeface="Twentieth Century"/>
              <a:sym typeface="Twentieth Century"/>
            </a:endParaRPr>
          </a:p>
        </p:txBody>
      </p:sp>
      <p:sp>
        <p:nvSpPr>
          <p:cNvPr id="229" name="Google Shape;229;p31"/>
          <p:cNvSpPr txBox="1"/>
          <p:nvPr/>
        </p:nvSpPr>
        <p:spPr>
          <a:xfrm>
            <a:off x="607725" y="863250"/>
            <a:ext cx="6536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Twentieth Century"/>
                <a:ea typeface="Twentieth Century"/>
                <a:cs typeface="Twentieth Century"/>
                <a:sym typeface="Twentieth Century"/>
              </a:rPr>
              <a:t>Technologies used:</a:t>
            </a:r>
            <a:endParaRPr b="1"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1.streamlit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2.Google speech recognition</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3.Moviepy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4.YouTube Transcript Api</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5.googletrans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6.Bart</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nvSpPr>
        <p:spPr>
          <a:xfrm>
            <a:off x="741250" y="659175"/>
            <a:ext cx="7396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rgbClr val="980000"/>
                </a:solidFill>
                <a:latin typeface="Twentieth Century"/>
                <a:ea typeface="Twentieth Century"/>
                <a:cs typeface="Twentieth Century"/>
                <a:sym typeface="Twentieth Century"/>
              </a:rPr>
              <a:t>DATASETS:</a:t>
            </a:r>
            <a:endParaRPr b="1" sz="2800">
              <a:solidFill>
                <a:srgbClr val="980000"/>
              </a:solidFill>
              <a:latin typeface="Twentieth Century"/>
              <a:ea typeface="Twentieth Century"/>
              <a:cs typeface="Twentieth Century"/>
              <a:sym typeface="Twentieth Century"/>
            </a:endParaRPr>
          </a:p>
        </p:txBody>
      </p:sp>
      <p:sp>
        <p:nvSpPr>
          <p:cNvPr id="235" name="Google Shape;235;p32"/>
          <p:cNvSpPr txBox="1"/>
          <p:nvPr/>
        </p:nvSpPr>
        <p:spPr>
          <a:xfrm>
            <a:off x="741250" y="1274775"/>
            <a:ext cx="8434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1.Any local video</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2.Youtube videos with publicly available transcripts.</a:t>
            </a:r>
            <a:endParaRPr sz="2600">
              <a:solidFill>
                <a:schemeClr val="dk1"/>
              </a:solidFill>
              <a:latin typeface="Twentieth Century"/>
              <a:ea typeface="Twentieth Century"/>
              <a:cs typeface="Twentieth Century"/>
              <a:sym typeface="Twentieth Century"/>
            </a:endParaRPr>
          </a:p>
        </p:txBody>
      </p:sp>
      <p:sp>
        <p:nvSpPr>
          <p:cNvPr id="236" name="Google Shape;236;p32"/>
          <p:cNvSpPr txBox="1"/>
          <p:nvPr/>
        </p:nvSpPr>
        <p:spPr>
          <a:xfrm>
            <a:off x="741250" y="2534213"/>
            <a:ext cx="5554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rgbClr val="980000"/>
                </a:solidFill>
                <a:latin typeface="Twentieth Century"/>
                <a:ea typeface="Twentieth Century"/>
                <a:cs typeface="Twentieth Century"/>
                <a:sym typeface="Twentieth Century"/>
              </a:rPr>
              <a:t>SYSTEM HARDWARE</a:t>
            </a:r>
            <a:endParaRPr b="1" sz="2800">
              <a:solidFill>
                <a:srgbClr val="980000"/>
              </a:solidFill>
              <a:latin typeface="Twentieth Century"/>
              <a:ea typeface="Twentieth Century"/>
              <a:cs typeface="Twentieth Century"/>
              <a:sym typeface="Twentieth Century"/>
            </a:endParaRPr>
          </a:p>
        </p:txBody>
      </p:sp>
      <p:sp>
        <p:nvSpPr>
          <p:cNvPr id="237" name="Google Shape;237;p32"/>
          <p:cNvSpPr txBox="1"/>
          <p:nvPr/>
        </p:nvSpPr>
        <p:spPr>
          <a:xfrm>
            <a:off x="1082050" y="3424050"/>
            <a:ext cx="809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Twentieth Century"/>
              <a:ea typeface="Twentieth Century"/>
              <a:cs typeface="Twentieth Century"/>
              <a:sym typeface="Twentieth Century"/>
            </a:endParaRPr>
          </a:p>
        </p:txBody>
      </p:sp>
      <p:sp>
        <p:nvSpPr>
          <p:cNvPr id="238" name="Google Shape;238;p32"/>
          <p:cNvSpPr txBox="1"/>
          <p:nvPr/>
        </p:nvSpPr>
        <p:spPr>
          <a:xfrm>
            <a:off x="559950" y="3254550"/>
            <a:ext cx="78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Standard development environment with internet access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RESULTS:</a:t>
            </a:r>
            <a:endParaRPr b="1" sz="3000">
              <a:solidFill>
                <a:srgbClr val="980000"/>
              </a:solidFill>
              <a:latin typeface="Twentieth Century"/>
              <a:ea typeface="Twentieth Century"/>
              <a:cs typeface="Twentieth Century"/>
              <a:sym typeface="Twentieth Century"/>
            </a:endParaRPr>
          </a:p>
        </p:txBody>
      </p:sp>
      <p:sp>
        <p:nvSpPr>
          <p:cNvPr id="244" name="Google Shape;244;p33"/>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45" name="Google Shape;245;p33"/>
          <p:cNvPicPr preferRelativeResize="0"/>
          <p:nvPr/>
        </p:nvPicPr>
        <p:blipFill>
          <a:blip r:embed="rId3">
            <a:alphaModFix/>
          </a:blip>
          <a:stretch>
            <a:fillRect/>
          </a:stretch>
        </p:blipFill>
        <p:spPr>
          <a:xfrm>
            <a:off x="1901500" y="928125"/>
            <a:ext cx="4798400" cy="3742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251" name="Google Shape;251;p34"/>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52" name="Google Shape;252;p34"/>
          <p:cNvPicPr preferRelativeResize="0"/>
          <p:nvPr/>
        </p:nvPicPr>
        <p:blipFill>
          <a:blip r:embed="rId3">
            <a:alphaModFix/>
          </a:blip>
          <a:stretch>
            <a:fillRect/>
          </a:stretch>
        </p:blipFill>
        <p:spPr>
          <a:xfrm>
            <a:off x="1575350" y="683937"/>
            <a:ext cx="5152149" cy="377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258" name="Google Shape;258;p35"/>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59" name="Google Shape;259;p35"/>
          <p:cNvPicPr preferRelativeResize="0"/>
          <p:nvPr/>
        </p:nvPicPr>
        <p:blipFill>
          <a:blip r:embed="rId3">
            <a:alphaModFix/>
          </a:blip>
          <a:stretch>
            <a:fillRect/>
          </a:stretch>
        </p:blipFill>
        <p:spPr>
          <a:xfrm>
            <a:off x="1738450" y="743150"/>
            <a:ext cx="5257901" cy="3529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896250" y="38537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CONCLUSION</a:t>
            </a:r>
            <a:endParaRPr b="1" sz="3000">
              <a:solidFill>
                <a:srgbClr val="980000"/>
              </a:solidFill>
              <a:latin typeface="Twentieth Century"/>
              <a:ea typeface="Twentieth Century"/>
              <a:cs typeface="Twentieth Century"/>
              <a:sym typeface="Twentieth Century"/>
            </a:endParaRPr>
          </a:p>
        </p:txBody>
      </p:sp>
      <p:sp>
        <p:nvSpPr>
          <p:cNvPr id="265" name="Google Shape;265;p36"/>
          <p:cNvSpPr txBox="1"/>
          <p:nvPr/>
        </p:nvSpPr>
        <p:spPr>
          <a:xfrm>
            <a:off x="540150" y="1248650"/>
            <a:ext cx="8063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T</a:t>
            </a:r>
            <a:r>
              <a:rPr lang="en" sz="2600">
                <a:solidFill>
                  <a:schemeClr val="dk1"/>
                </a:solidFill>
                <a:latin typeface="Twentieth Century"/>
                <a:ea typeface="Twentieth Century"/>
                <a:cs typeface="Twentieth Century"/>
                <a:sym typeface="Twentieth Century"/>
              </a:rPr>
              <a:t>he Streamlit app successfully summarizes Local videos and Youtube Videos with subtitles and provides translations in multiple </a:t>
            </a:r>
            <a:r>
              <a:rPr lang="en" sz="2600">
                <a:solidFill>
                  <a:schemeClr val="dk1"/>
                </a:solidFill>
                <a:latin typeface="Twentieth Century"/>
                <a:ea typeface="Twentieth Century"/>
                <a:cs typeface="Twentieth Century"/>
                <a:sym typeface="Twentieth Century"/>
              </a:rPr>
              <a:t>languages</a:t>
            </a:r>
            <a:r>
              <a:rPr lang="en" sz="2600">
                <a:solidFill>
                  <a:schemeClr val="dk1"/>
                </a:solidFill>
                <a:latin typeface="Twentieth Century"/>
                <a:ea typeface="Twentieth Century"/>
                <a:cs typeface="Twentieth Century"/>
                <a:sym typeface="Twentieth Century"/>
              </a:rPr>
              <a: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It addresses the identified research gaps by integrating summarization and translation in a user-friendly platform</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FUTURE SCOPE/DIRECTIONS</a:t>
            </a:r>
            <a:endParaRPr b="1" sz="3000">
              <a:solidFill>
                <a:srgbClr val="980000"/>
              </a:solidFill>
              <a:latin typeface="Twentieth Century"/>
              <a:ea typeface="Twentieth Century"/>
              <a:cs typeface="Twentieth Century"/>
              <a:sym typeface="Twentieth Century"/>
            </a:endParaRPr>
          </a:p>
        </p:txBody>
      </p:sp>
      <p:sp>
        <p:nvSpPr>
          <p:cNvPr id="271" name="Google Shape;271;p37"/>
          <p:cNvSpPr txBox="1"/>
          <p:nvPr/>
        </p:nvSpPr>
        <p:spPr>
          <a:xfrm>
            <a:off x="518775" y="1047900"/>
            <a:ext cx="83898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1)Expand the language support to include more languages.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2)Add features for summarizing videos from other platforms.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3)Integrate more advanced NLP models for better summarization quality.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62" name="Google Shape;162;p20"/>
          <p:cNvSpPr txBox="1"/>
          <p:nvPr/>
        </p:nvSpPr>
        <p:spPr>
          <a:xfrm>
            <a:off x="1303650" y="928125"/>
            <a:ext cx="653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80000"/>
                </a:solidFill>
                <a:latin typeface="Twentieth Century"/>
                <a:ea typeface="Twentieth Century"/>
                <a:cs typeface="Twentieth Century"/>
                <a:sym typeface="Twentieth Century"/>
              </a:rPr>
              <a:t>Under the esteemed guidance of </a:t>
            </a:r>
            <a:endParaRPr b="1" sz="30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Mr.G. Siva Rama Sastry MTech(phD)</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Project Guide,</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Asst.Professor,</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Computer Science and Engineering </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RGUKT SKLM</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FUTURE SCOPE</a:t>
            </a:r>
            <a:endParaRPr b="1" sz="3000">
              <a:solidFill>
                <a:srgbClr val="980000"/>
              </a:solidFill>
              <a:latin typeface="Twentieth Century"/>
              <a:ea typeface="Twentieth Century"/>
              <a:cs typeface="Twentieth Century"/>
              <a:sym typeface="Twentieth Century"/>
            </a:endParaRPr>
          </a:p>
        </p:txBody>
      </p:sp>
      <p:sp>
        <p:nvSpPr>
          <p:cNvPr id="277" name="Google Shape;277;p38"/>
          <p:cNvSpPr txBox="1"/>
          <p:nvPr/>
        </p:nvSpPr>
        <p:spPr>
          <a:xfrm>
            <a:off x="636600" y="1278750"/>
            <a:ext cx="78708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4)Enhance Support for Non-English Videos.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5)Summarize Videos Without Transcripts for any language.</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6)Implement User Feedback Mechanisms.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REFERENCES:</a:t>
            </a:r>
            <a:endParaRPr b="1" sz="3000">
              <a:solidFill>
                <a:srgbClr val="980000"/>
              </a:solidFill>
              <a:latin typeface="Twentieth Century"/>
              <a:ea typeface="Twentieth Century"/>
              <a:cs typeface="Twentieth Century"/>
              <a:sym typeface="Twentieth Century"/>
            </a:endParaRPr>
          </a:p>
        </p:txBody>
      </p:sp>
      <p:sp>
        <p:nvSpPr>
          <p:cNvPr id="283" name="Google Shape;283;p39"/>
          <p:cNvSpPr txBox="1"/>
          <p:nvPr/>
        </p:nvSpPr>
        <p:spPr>
          <a:xfrm>
            <a:off x="636600" y="1278750"/>
            <a:ext cx="787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1.Video Based Transcript Summarizer for Online Courses using Natural Language Processing | IEEE Conference Publication | IEEE Xplore</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2.Automated Youtube Video Transcription To Summarized Text Using Natural Language Processing | IEEE Conference Publication | IEEE Xplore</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nvSpPr>
        <p:spPr>
          <a:xfrm>
            <a:off x="1570575" y="1541575"/>
            <a:ext cx="7707600" cy="124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6900">
                <a:solidFill>
                  <a:srgbClr val="980000"/>
                </a:solidFill>
                <a:latin typeface="Twentieth Century"/>
                <a:ea typeface="Twentieth Century"/>
                <a:cs typeface="Twentieth Century"/>
                <a:sym typeface="Twentieth Century"/>
              </a:rPr>
              <a:t>THANK YOU</a:t>
            </a:r>
            <a:endParaRPr b="1" sz="6900">
              <a:solidFill>
                <a:srgbClr val="980000"/>
              </a:solidFill>
              <a:latin typeface="Twentieth Century"/>
              <a:ea typeface="Twentieth Century"/>
              <a:cs typeface="Twentieth Century"/>
              <a:sym typeface="Twentieth Century"/>
            </a:endParaRPr>
          </a:p>
        </p:txBody>
      </p:sp>
      <p:sp>
        <p:nvSpPr>
          <p:cNvPr id="289" name="Google Shape;289;p40"/>
          <p:cNvSpPr txBox="1"/>
          <p:nvPr/>
        </p:nvSpPr>
        <p:spPr>
          <a:xfrm>
            <a:off x="1051625" y="2360800"/>
            <a:ext cx="7870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1348875" y="2816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TEAM MEMBERS:</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68" name="Google Shape;168;p21"/>
          <p:cNvSpPr txBox="1"/>
          <p:nvPr/>
        </p:nvSpPr>
        <p:spPr>
          <a:xfrm>
            <a:off x="607725" y="863250"/>
            <a:ext cx="75003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S190441- Choppa Lohitha</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S190774- Koribilli Sownya</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S190864- Dasari Bhuvaneshwari</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S190784- Vennapu Naga surya Durga Prasad</a:t>
            </a:r>
            <a:endParaRPr sz="2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TABLE OF CONTENTS</a:t>
            </a:r>
            <a:endParaRPr b="1" sz="3000">
              <a:solidFill>
                <a:srgbClr val="980000"/>
              </a:solidFill>
              <a:latin typeface="Twentieth Century"/>
              <a:ea typeface="Twentieth Century"/>
              <a:cs typeface="Twentieth Century"/>
              <a:sym typeface="Twentieth Century"/>
            </a:endParaRPr>
          </a:p>
        </p:txBody>
      </p:sp>
      <p:sp>
        <p:nvSpPr>
          <p:cNvPr id="174" name="Google Shape;174;p22"/>
          <p:cNvSpPr txBox="1"/>
          <p:nvPr/>
        </p:nvSpPr>
        <p:spPr>
          <a:xfrm>
            <a:off x="607725" y="863250"/>
            <a:ext cx="6536700" cy="3863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ABSTRACT</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2900">
                <a:solidFill>
                  <a:schemeClr val="dk1"/>
                </a:solidFill>
                <a:latin typeface="Twentieth Century"/>
                <a:ea typeface="Twentieth Century"/>
                <a:cs typeface="Twentieth Century"/>
                <a:sym typeface="Twentieth Century"/>
              </a:rPr>
              <a:t>PROBLEM STATEMENT</a:t>
            </a:r>
            <a:endParaRPr sz="29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INTRODUCTION </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EXISTED SYSTEM</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PROPOSED SYSTEM</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EXPERIMENTAL SETUP</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CONCLUSION </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REFERENCES</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607725" y="281625"/>
            <a:ext cx="77673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ABSTRACT</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80" name="Google Shape;180;p23"/>
          <p:cNvSpPr txBox="1"/>
          <p:nvPr/>
        </p:nvSpPr>
        <p:spPr>
          <a:xfrm>
            <a:off x="518800" y="904200"/>
            <a:ext cx="8433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 In the era of high-speed internet, videos have emerged as a predominant medium for disseminating information across various domains, from education to entertainment. The abundance and diversity of online videos present a challenge in efficiently accessing relevant content, often leading to time-consuming searches and distractions from intended tasks. To address this issue, this paper proposes an automated approach to video summarization using speech recognition and natural language processing (NLP) techniques.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1022775" y="889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PROBLEM STATEMENT:</a:t>
            </a:r>
            <a:endParaRPr b="1" sz="3000">
              <a:solidFill>
                <a:srgbClr val="980000"/>
              </a:solidFill>
              <a:latin typeface="Twentieth Century"/>
              <a:ea typeface="Twentieth Century"/>
              <a:cs typeface="Twentieth Century"/>
              <a:sym typeface="Twentieth Century"/>
            </a:endParaRPr>
          </a:p>
        </p:txBody>
      </p:sp>
      <p:sp>
        <p:nvSpPr>
          <p:cNvPr id="186" name="Google Shape;186;p24"/>
          <p:cNvSpPr txBox="1"/>
          <p:nvPr/>
        </p:nvSpPr>
        <p:spPr>
          <a:xfrm>
            <a:off x="270025" y="656225"/>
            <a:ext cx="87273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Massive Influx of content creates challenges for users in finding relevant Information Efficiently.</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     So there is a need for an Efficient method to Extract Relevant Information from these videos enabling users to quickly grasp the essential content without watching entire videos.  </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The Aim of this project is to </a:t>
            </a:r>
            <a:r>
              <a:rPr lang="en" sz="2500">
                <a:solidFill>
                  <a:schemeClr val="dk1"/>
                </a:solidFill>
                <a:latin typeface="Twentieth Century"/>
                <a:ea typeface="Twentieth Century"/>
                <a:cs typeface="Twentieth Century"/>
                <a:sym typeface="Twentieth Century"/>
              </a:rPr>
              <a:t>develop</a:t>
            </a:r>
            <a:r>
              <a:rPr lang="en" sz="2500">
                <a:solidFill>
                  <a:schemeClr val="dk1"/>
                </a:solidFill>
                <a:latin typeface="Twentieth Century"/>
                <a:ea typeface="Twentieth Century"/>
                <a:cs typeface="Twentieth Century"/>
                <a:sym typeface="Twentieth Century"/>
              </a:rPr>
              <a:t> a video transcript summarizer using Natural Language Processing(NLP)Techniques The summarizer will process the transcripts of youtube videos and generate concise summaries ,aiding users in understanding the core information rapidly.                   </a:t>
            </a:r>
            <a:r>
              <a:rPr lang="en" sz="2600">
                <a:solidFill>
                  <a:schemeClr val="dk1"/>
                </a:solidFill>
                <a:latin typeface="Twentieth Century"/>
                <a:ea typeface="Twentieth Century"/>
                <a:cs typeface="Twentieth Century"/>
                <a:sym typeface="Twentieth Century"/>
              </a:rPr>
              <a:t>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996825" y="1497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INTRODUCTION</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92" name="Google Shape;192;p25"/>
          <p:cNvSpPr txBox="1"/>
          <p:nvPr/>
        </p:nvSpPr>
        <p:spPr>
          <a:xfrm>
            <a:off x="523650" y="702075"/>
            <a:ext cx="82686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Everyday,countless videos are being created and shared on YouTube. and Such videos are the primary source of learning for college and school going students, people preparing for competitive exams and many more people use YouTube for productive outcomes.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b="1" lang="en" sz="2600">
                <a:solidFill>
                  <a:schemeClr val="dk1"/>
                </a:solidFill>
                <a:latin typeface="Twentieth Century"/>
                <a:ea typeface="Twentieth Century"/>
                <a:cs typeface="Twentieth Century"/>
                <a:sym typeface="Twentieth Century"/>
              </a:rPr>
              <a:t>MOTIVATION FOR THE WORK:</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     To provide quick and concise summaries of youtube videos/local videos for users who prefer reading over watching videos based on their native Language</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1348875" y="2816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REAL WORLD APPLICATIONS:</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98" name="Google Shape;198;p26"/>
          <p:cNvSpPr txBox="1"/>
          <p:nvPr/>
        </p:nvSpPr>
        <p:spPr>
          <a:xfrm>
            <a:off x="813000" y="1141700"/>
            <a:ext cx="8331000" cy="29862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Education</a:t>
            </a:r>
            <a:r>
              <a:rPr lang="en" sz="2600">
                <a:solidFill>
                  <a:schemeClr val="dk1"/>
                </a:solidFill>
                <a:latin typeface="Twentieth Century"/>
                <a:ea typeface="Twentieth Century"/>
                <a:cs typeface="Twentieth Century"/>
                <a:sym typeface="Twentieth Century"/>
              </a:rPr>
              <a:t>:Quick summaries for educational content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Content Creation</a:t>
            </a:r>
            <a:r>
              <a:rPr lang="en" sz="2600">
                <a:solidFill>
                  <a:schemeClr val="dk1"/>
                </a:solidFill>
                <a:latin typeface="Twentieth Century"/>
                <a:ea typeface="Twentieth Century"/>
                <a:cs typeface="Twentieth Century"/>
                <a:sym typeface="Twentieth Century"/>
              </a:rPr>
              <a:t>:Summarize content for easier understanding and Sharing.</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Accessibility</a:t>
            </a:r>
            <a:r>
              <a:rPr lang="en" sz="2600">
                <a:solidFill>
                  <a:schemeClr val="dk1"/>
                </a:solidFill>
                <a:latin typeface="Twentieth Century"/>
                <a:ea typeface="Twentieth Century"/>
                <a:cs typeface="Twentieth Century"/>
                <a:sym typeface="Twentieth Century"/>
              </a:rPr>
              <a:t>: Making video content accessible to non-English speakers.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896650" y="29650"/>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EXISTED SYSTEM</a:t>
            </a:r>
            <a:endParaRPr b="1" sz="3000">
              <a:solidFill>
                <a:srgbClr val="980000"/>
              </a:solidFill>
              <a:latin typeface="Twentieth Century"/>
              <a:ea typeface="Twentieth Century"/>
              <a:cs typeface="Twentieth Century"/>
              <a:sym typeface="Twentieth Century"/>
            </a:endParaRPr>
          </a:p>
        </p:txBody>
      </p:sp>
      <p:sp>
        <p:nvSpPr>
          <p:cNvPr id="204" name="Google Shape;204;p27"/>
          <p:cNvSpPr txBox="1"/>
          <p:nvPr/>
        </p:nvSpPr>
        <p:spPr>
          <a:xfrm>
            <a:off x="355050" y="676150"/>
            <a:ext cx="8611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Time-Consuming:</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Manual transcription of videos is a lengthy process, requiring significant time and effort.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Language Barriers: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Transcripts and summaries may be available only in one or a few languages, limiting accessibility for non-native speakers.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Paid Services for Summaries: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Many existing solutions offer limited free summaries, with advanced features such as longer summaries or enhanced accuracy requiring payment.</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