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99" r:id="rId2"/>
    <p:sldId id="296" r:id="rId3"/>
    <p:sldId id="313" r:id="rId4"/>
    <p:sldId id="297" r:id="rId5"/>
    <p:sldId id="303" r:id="rId6"/>
    <p:sldId id="315" r:id="rId7"/>
    <p:sldId id="316" r:id="rId8"/>
    <p:sldId id="317" r:id="rId9"/>
    <p:sldId id="318" r:id="rId10"/>
    <p:sldId id="314" r:id="rId11"/>
    <p:sldId id="320" r:id="rId12"/>
    <p:sldId id="324" r:id="rId13"/>
    <p:sldId id="326" r:id="rId14"/>
    <p:sldId id="321" r:id="rId15"/>
    <p:sldId id="322" r:id="rId16"/>
    <p:sldId id="323" r:id="rId17"/>
    <p:sldId id="325" r:id="rId18"/>
    <p:sldId id="309" r:id="rId19"/>
    <p:sldId id="312" r:id="rId20"/>
  </p:sldIdLst>
  <p:sldSz cx="9144000" cy="5143500" type="screen16x9"/>
  <p:notesSz cx="6858000" cy="9144000"/>
  <p:embeddedFontLst>
    <p:embeddedFont>
      <p:font typeface="Verdana" pitchFamily="34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Roboto Slab" charset="0"/>
      <p:regular r:id="rId30"/>
      <p:bold r:id="rId31"/>
    </p:embeddedFont>
    <p:embeddedFont>
      <p:font typeface="Bell MT" pitchFamily="18" charset="0"/>
      <p:regular r:id="rId32"/>
      <p:bold r:id="rId33"/>
      <p:italic r:id="rId34"/>
    </p:embeddedFont>
    <p:embeddedFont>
      <p:font typeface="Nixie One" charset="0"/>
      <p:regular r:id="rId35"/>
    </p:embeddedFont>
    <p:embeddedFont>
      <p:font typeface="Algerian" pitchFamily="82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9225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5762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7553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9576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2d5601ac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2d5601ac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4879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BAE5124-F385-4C07-899A-9302C91D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E59A85B3-DBB2-47A4-B6F5-42B3696A217C}" type="datetime1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71A06FA-A131-45AD-AC10-B58FAB00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4FC1B94-3783-4195-8176-A329C3C8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4B3-213B-436C-AC9D-DB3B15868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474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60" r:id="rId3"/>
    <p:sldLayoutId id="2147483661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SASTRA logo">
            <a:extLst>
              <a:ext uri="{FF2B5EF4-FFF2-40B4-BE49-F238E27FC236}">
                <a16:creationId xmlns="" xmlns:a16="http://schemas.microsoft.com/office/drawing/2014/main" id="{9A659ACD-9393-4E84-A4CB-F3877E6EB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kern="1200" dirty="0">
              <a:solidFill>
                <a:srgbClr val="FFFFFF"/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AutoShape 4" descr="SASTRA logo">
            <a:extLst>
              <a:ext uri="{FF2B5EF4-FFF2-40B4-BE49-F238E27FC236}">
                <a16:creationId xmlns="" xmlns:a16="http://schemas.microsoft.com/office/drawing/2014/main" id="{0C54C69A-8757-4A0F-BD64-BFFE64F0D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3981" y="595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kern="1200" dirty="0">
              <a:solidFill>
                <a:srgbClr val="FFFFFF"/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AutoShape 6" descr="http://t1.gstatic.com/images?q=tbn:ANd9GcR9u8EM4W-A6V-F9dqarbdpb7nfsrUIL6Sg8VA_wfFy86jGXsEt0w">
            <a:extLst>
              <a:ext uri="{FF2B5EF4-FFF2-40B4-BE49-F238E27FC236}">
                <a16:creationId xmlns="" xmlns:a16="http://schemas.microsoft.com/office/drawing/2014/main" id="{38A74AE3-9DC6-40E8-9949-41D95F6A3D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8281" y="120254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kern="1200" dirty="0">
              <a:solidFill>
                <a:srgbClr val="FFFFFF"/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24D604D-8CCF-418F-9C4C-C73C2E4A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685800">
              <a:buClrTx/>
              <a:defRPr/>
            </a:pPr>
            <a:fld id="{927D8558-5E24-4A3A-9994-4D8BFC5E8EC6}" type="slidenum">
              <a:rPr lang="en-US" sz="900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algn="r" defTabSz="685800">
                <a:buClrTx/>
                <a:defRPr/>
              </a:pPr>
              <a:t>1</a:t>
            </a:fld>
            <a:endParaRPr lang="en-US" sz="90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721AD4-6CA2-422F-9C47-F44FA50C2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3336"/>
            <a:ext cx="9135761" cy="273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168F59D-3A4C-40B4-AF6A-BBCB6DD6A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66" y="1230391"/>
            <a:ext cx="3839829" cy="1058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0171A03-0F6B-1E97-BBED-9511CECC9953}"/>
              </a:ext>
            </a:extLst>
          </p:cNvPr>
          <p:cNvSpPr txBox="1"/>
          <p:nvPr/>
        </p:nvSpPr>
        <p:spPr>
          <a:xfrm>
            <a:off x="500034" y="428610"/>
            <a:ext cx="7790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PV technology for our 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climatic condition</a:t>
            </a: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29190" y="2071684"/>
            <a:ext cx="4067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1200" b="1" kern="1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</a:t>
            </a:r>
            <a:r>
              <a:rPr lang="en-US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 smtClean="0">
                <a:solidFill>
                  <a:srgbClr val="FF0000"/>
                </a:solidFill>
              </a:rPr>
              <a:t>Dr.A.V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Ramachandran</a:t>
            </a:r>
            <a:r>
              <a:rPr lang="en-US" dirty="0" smtClean="0">
                <a:solidFill>
                  <a:srgbClr val="FF0000"/>
                </a:solidFill>
              </a:rPr>
              <a:t> Sir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dirty="0" smtClean="0">
                <a:solidFill>
                  <a:srgbClr val="FF0000"/>
                </a:solidFill>
              </a:rPr>
              <a:t>                  (ECE) DEPARTMENT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IN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720" y="2071684"/>
            <a:ext cx="4000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D.HARI KRISHNA  (20007</a:t>
            </a:r>
            <a:r>
              <a:rPr lang="en-IN" dirty="0" smtClean="0"/>
              <a:t>)</a:t>
            </a:r>
            <a:endParaRPr lang="en-IN" dirty="0" smtClean="0"/>
          </a:p>
          <a:p>
            <a:pPr algn="just"/>
            <a:r>
              <a:rPr lang="en-IN" dirty="0" smtClean="0"/>
              <a:t>K.LELLA SAI NAGESH (20018</a:t>
            </a:r>
            <a:r>
              <a:rPr lang="en-IN" sz="1100" dirty="0" smtClean="0"/>
              <a:t>)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13819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SOFWATE USED: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pic>
        <p:nvPicPr>
          <p:cNvPr id="6" name="Picture 2" descr="MATLAB Student TAH Campus_License 22/23 | University of Alberta Information  Services and Technology | Academic Software Discou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6"/>
            <a:ext cx="3143271" cy="3143271"/>
          </a:xfrm>
          <a:prstGeom prst="rect">
            <a:avLst/>
          </a:prstGeom>
          <a:noFill/>
        </p:spPr>
      </p:pic>
      <p:pic>
        <p:nvPicPr>
          <p:cNvPr id="10244" name="Picture 4" descr="Importing and analyzing models created by other CAD software in Energy3D:  Part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1714494"/>
            <a:ext cx="4143404" cy="291094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214942" y="4786328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ENERGY 3D SOFTWARE</a:t>
            </a:r>
            <a:endParaRPr lang="en-US" dirty="0"/>
          </a:p>
        </p:txBody>
      </p:sp>
      <p:grpSp>
        <p:nvGrpSpPr>
          <p:cNvPr id="11" name="Google Shape;884;p48"/>
          <p:cNvGrpSpPr/>
          <p:nvPr/>
        </p:nvGrpSpPr>
        <p:grpSpPr>
          <a:xfrm>
            <a:off x="2043269" y="2504348"/>
            <a:ext cx="329547" cy="312161"/>
            <a:chOff x="2583100" y="2973775"/>
            <a:chExt cx="461550" cy="437200"/>
          </a:xfrm>
        </p:grpSpPr>
        <p:sp>
          <p:nvSpPr>
            <p:cNvPr id="12" name="Google Shape;885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86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884;p48"/>
          <p:cNvGrpSpPr/>
          <p:nvPr/>
        </p:nvGrpSpPr>
        <p:grpSpPr>
          <a:xfrm>
            <a:off x="500034" y="857238"/>
            <a:ext cx="329547" cy="312161"/>
            <a:chOff x="2583100" y="2973775"/>
            <a:chExt cx="461550" cy="437200"/>
          </a:xfrm>
        </p:grpSpPr>
        <p:sp>
          <p:nvSpPr>
            <p:cNvPr id="15" name="Google Shape;885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86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ENERGY3D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6"/>
            <a:ext cx="5715040" cy="3338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4425" y="1928808"/>
            <a:ext cx="2949575" cy="87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6487" y="3071816"/>
            <a:ext cx="2957513" cy="104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Google Shape;506;p40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Comparision</a:t>
            </a:r>
            <a:r>
              <a:rPr lang="en-IN" dirty="0" smtClean="0"/>
              <a:t>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714494"/>
            <a:ext cx="4286248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 descr="C:\Users\slv\Documents\OPEN LAB\Dialy Energy Analys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94"/>
            <a:ext cx="4357718" cy="3571900"/>
          </a:xfrm>
          <a:prstGeom prst="rect">
            <a:avLst/>
          </a:prstGeom>
          <a:noFill/>
        </p:spPr>
      </p:pic>
      <p:grpSp>
        <p:nvGrpSpPr>
          <p:cNvPr id="8" name="Google Shape;249;p24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9" name="Google Shape;250;p2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1;p2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2;p2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3;p24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;p2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10" name="TextBox 9"/>
          <p:cNvSpPr txBox="1"/>
          <p:nvPr/>
        </p:nvSpPr>
        <p:spPr>
          <a:xfrm>
            <a:off x="1214414" y="785800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 smtClean="0">
                <a:solidFill>
                  <a:schemeClr val="bg1"/>
                </a:solidFill>
              </a:rPr>
              <a:t>Comparision</a:t>
            </a:r>
            <a:r>
              <a:rPr lang="en-IN" sz="2000" dirty="0" smtClean="0">
                <a:solidFill>
                  <a:schemeClr val="bg1"/>
                </a:solidFill>
              </a:rPr>
              <a:t> Table</a:t>
            </a:r>
            <a:r>
              <a:rPr lang="en-IN" sz="2400" dirty="0" smtClean="0">
                <a:solidFill>
                  <a:schemeClr val="bg1"/>
                </a:solidFill>
              </a:rPr>
              <a:t>: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1" name="Google Shape;249;p24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12" name="Google Shape;250;p2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;p2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2;p2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;p24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4;p2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6"/>
            <a:ext cx="4714908" cy="294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071684"/>
            <a:ext cx="4143372" cy="295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B390CEF-C433-C875-C704-36A10995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4B3-213B-436C-AC9D-DB3B15868A8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493B38F-3ED7-D5C7-2113-ADE74269424B}"/>
              </a:ext>
            </a:extLst>
          </p:cNvPr>
          <p:cNvSpPr txBox="1"/>
          <p:nvPr/>
        </p:nvSpPr>
        <p:spPr>
          <a:xfrm>
            <a:off x="2123728" y="448973"/>
            <a:ext cx="442915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 PV Module Simulation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Define the parameters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5.2; % Short-circuit current (A)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 = 21.3; % Open-circuit voltage (V)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 = 4.7; % Maximum power point current (A)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17.6; % Maximum power point voltage (V)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 = 36; % Number of cells in series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 % Number of cells in parallel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25; % Cell temperature (deg C)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1000; % Irradiance (W/m^2)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58" y="214296"/>
            <a:ext cx="1600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lgerian" panose="04020705040A02060702" pitchFamily="82" charset="0"/>
              </a:rPr>
              <a:t>PV MODULE CODE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5139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DE6A7CF-E5C1-2129-3C62-31FACB93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CF2202E-2E35-7B49-1798-C26272C4A42D}"/>
              </a:ext>
            </a:extLst>
          </p:cNvPr>
          <p:cNvSpPr/>
          <p:nvPr/>
        </p:nvSpPr>
        <p:spPr>
          <a:xfrm>
            <a:off x="2195736" y="699542"/>
            <a:ext cx="4357686" cy="40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Calculate the parameters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1.38064852e-23;      % Boltzmann constant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1.60217662e-19;      % Electron charge</a:t>
            </a:r>
          </a:p>
          <a:p>
            <a:pPr fontAlgn="base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Ns * K *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+ 273.15) / q;   % Thermal voltage</a:t>
            </a:r>
          </a:p>
          <a:p>
            <a:pPr fontAlgn="base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(Ns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    % Photocurrent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(G / 1000) * (0.085 - 0.00015 *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- 25));  % Light-generated current</a:t>
            </a:r>
          </a:p>
          <a:p>
            <a:pPr fontAlgn="base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100;      % Shunt resistance (ohm)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 = 0.1;       % Series resistance (ohm)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(exp(Voc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- 1);     % Diode saturation current</a:t>
            </a:r>
          </a:p>
          <a:p>
            <a:pPr fontAlgn="base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0:0.1:Voc;  % Voltage range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478;p40">
            <a:extLst>
              <a:ext uri="{FF2B5EF4-FFF2-40B4-BE49-F238E27FC236}">
                <a16:creationId xmlns="" xmlns:a16="http://schemas.microsoft.com/office/drawing/2014/main" id="{1EFBBF61-74C7-8692-0AA2-B1AFA95A80E0}"/>
              </a:ext>
            </a:extLst>
          </p:cNvPr>
          <p:cNvSpPr txBox="1">
            <a:spLocks/>
          </p:cNvSpPr>
          <p:nvPr/>
        </p:nvSpPr>
        <p:spPr>
          <a:xfrm>
            <a:off x="298150" y="44155"/>
            <a:ext cx="3151089" cy="10257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sz="1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54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6483705-3172-D4C9-8C29-A476C751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4B3-213B-436C-AC9D-DB3B15868A8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99D3EBF-8FEE-E7BC-B27E-F02CA1FD12B1}"/>
              </a:ext>
            </a:extLst>
          </p:cNvPr>
          <p:cNvSpPr/>
          <p:nvPr/>
        </p:nvSpPr>
        <p:spPr>
          <a:xfrm>
            <a:off x="827584" y="219360"/>
            <a:ext cx="7072362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Calculate the I-V characteristics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IL - I0 * (exp((V + Rs * IL)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- 1) - (V + Rs * IL)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V .* I;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Plot the I-V and P-V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curves</a:t>
            </a:r>
          </a:p>
          <a:p>
            <a:pPr fontAlgn="base">
              <a:lnSpc>
                <a:spcPct val="15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figure;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plot(V, I);</a:t>
            </a:r>
          </a:p>
          <a:p>
            <a:pPr fontAlgn="base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('Voltage (V)');</a:t>
            </a:r>
          </a:p>
          <a:p>
            <a:pPr fontAlgn="base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('Current (A)');</a:t>
            </a:r>
          </a:p>
          <a:p>
            <a:pPr fontAlgn="base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title('I-V Characteristics');</a:t>
            </a:r>
          </a:p>
          <a:p>
            <a:pPr fontAlgn="base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1064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79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500" name="Google Shape;500;p40"/>
          <p:cNvSpPr txBox="1"/>
          <p:nvPr/>
        </p:nvSpPr>
        <p:spPr>
          <a:xfrm>
            <a:off x="1142976" y="1785932"/>
            <a:ext cx="18573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C00000"/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3143240" y="1428742"/>
            <a:ext cx="2143140" cy="7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900" dirty="0">
                <a:solidFill>
                  <a:srgbClr val="C00000"/>
                </a:solidFill>
              </a:rPr>
              <a:t> </a:t>
            </a:r>
            <a:endParaRPr sz="900" dirty="0">
              <a:solidFill>
                <a:srgbClr val="C00000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5572132" y="1643056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00000"/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6711014" y="447545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C00000"/>
              </a:solidFill>
              <a:latin typeface="Times New Roman" pitchFamily="18" charset="0"/>
              <a:ea typeface="Nixie One"/>
              <a:cs typeface="Times New Roman" pitchFamily="18" charset="0"/>
              <a:sym typeface="Nixie One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86127"/>
            <a:ext cx="5214974" cy="355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0799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REFERENCES</a:t>
            </a: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357158" y="1785932"/>
            <a:ext cx="70723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+mn-lt"/>
              </a:rPr>
              <a:t>R. K. </a:t>
            </a:r>
            <a:r>
              <a:rPr lang="en-US" sz="1000" dirty="0" err="1" smtClean="0">
                <a:latin typeface="+mn-lt"/>
              </a:rPr>
              <a:t>Tarai</a:t>
            </a:r>
            <a:r>
              <a:rPr lang="en-US" sz="1000" dirty="0" smtClean="0">
                <a:latin typeface="+mn-lt"/>
              </a:rPr>
              <a:t>, M. K. </a:t>
            </a:r>
            <a:r>
              <a:rPr lang="en-US" sz="1000" dirty="0" err="1" smtClean="0">
                <a:latin typeface="+mn-lt"/>
              </a:rPr>
              <a:t>Sahoo</a:t>
            </a:r>
            <a:r>
              <a:rPr lang="en-US" sz="1000" dirty="0" smtClean="0">
                <a:latin typeface="+mn-lt"/>
              </a:rPr>
              <a:t>, V. </a:t>
            </a:r>
            <a:r>
              <a:rPr lang="en-US" sz="1000" dirty="0" err="1" smtClean="0">
                <a:latin typeface="+mn-lt"/>
              </a:rPr>
              <a:t>Minz</a:t>
            </a:r>
            <a:r>
              <a:rPr lang="en-US" sz="1000" dirty="0" smtClean="0">
                <a:latin typeface="+mn-lt"/>
              </a:rPr>
              <a:t> and P. Kale, "A study on the PV potential analysis for grid connected PV system in NIT Rourkela," 2016 IEEE 7th Power India International Conference (PIICON), Bikaner, India, 2016, pp. 1-6, </a:t>
            </a:r>
            <a:r>
              <a:rPr lang="en-US" sz="1000" dirty="0" err="1" smtClean="0">
                <a:latin typeface="+mn-lt"/>
              </a:rPr>
              <a:t>doi</a:t>
            </a:r>
            <a:r>
              <a:rPr lang="en-US" sz="1000" dirty="0" smtClean="0">
                <a:latin typeface="+mn-lt"/>
              </a:rPr>
              <a:t>: 10.1109/POWERI.2016.8077149.</a:t>
            </a:r>
            <a:endParaRPr lang="en-US" sz="10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720" y="2428874"/>
            <a:ext cx="792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S. M. </a:t>
            </a:r>
            <a:r>
              <a:rPr lang="en-US" sz="1000" dirty="0" err="1" smtClean="0"/>
              <a:t>Hussain</a:t>
            </a:r>
            <a:r>
              <a:rPr lang="en-US" sz="1000" dirty="0" smtClean="0"/>
              <a:t> and M. S. </a:t>
            </a:r>
            <a:r>
              <a:rPr lang="en-US" sz="1000" dirty="0" err="1" smtClean="0"/>
              <a:t>Hoque</a:t>
            </a:r>
            <a:r>
              <a:rPr lang="en-US" sz="1000" dirty="0" smtClean="0"/>
              <a:t>, "Climate Exodus: The Migration Catastrophe of Bangladesh," 2020 IEEE Region 10 Symposium (TENSYMP), Dhaka, Bangladesh, 2020, pp. 1185-1188, </a:t>
            </a:r>
            <a:r>
              <a:rPr lang="en-US" sz="1000" dirty="0" err="1" smtClean="0"/>
              <a:t>doi</a:t>
            </a:r>
            <a:r>
              <a:rPr lang="en-US" sz="1000" dirty="0" smtClean="0"/>
              <a:t>: 10.1109/TENSYMP50017.2020.9231036.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85720" y="3000378"/>
            <a:ext cx="93583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Y. Tang, B. </a:t>
            </a:r>
            <a:r>
              <a:rPr lang="en-US" sz="1000" dirty="0" err="1" smtClean="0"/>
              <a:t>Raghuraman</a:t>
            </a:r>
            <a:r>
              <a:rPr lang="en-US" sz="1000" dirty="0" smtClean="0"/>
              <a:t>, J. </a:t>
            </a:r>
            <a:r>
              <a:rPr lang="en-US" sz="1000" dirty="0" err="1" smtClean="0"/>
              <a:t>Kuitche</a:t>
            </a:r>
            <a:r>
              <a:rPr lang="en-US" sz="1000" dirty="0" smtClean="0"/>
              <a:t>, G. </a:t>
            </a:r>
            <a:r>
              <a:rPr lang="en-US" sz="1000" dirty="0" err="1" smtClean="0"/>
              <a:t>TamizhMani</a:t>
            </a:r>
            <a:r>
              <a:rPr lang="en-US" sz="1000" dirty="0" smtClean="0"/>
              <a:t>, C. E. Backus and C. </a:t>
            </a:r>
            <a:r>
              <a:rPr lang="en-US" sz="1000" dirty="0" err="1" smtClean="0"/>
              <a:t>Osterwald</a:t>
            </a:r>
            <a:r>
              <a:rPr lang="en-US" sz="1000" dirty="0" smtClean="0"/>
              <a:t>, "An Evaluation of 27+ Years Old Photovoltaic Modules Operated in a Hot-Desert Climatic Condition," 2006 IEEE 4th World Conference on Photovoltaic Energy Conference, Waikoloa, HI, USA, 2006, pp. 2145-2147, </a:t>
            </a:r>
            <a:r>
              <a:rPr lang="en-US" sz="1000" dirty="0" err="1" smtClean="0"/>
              <a:t>doi</a:t>
            </a:r>
            <a:r>
              <a:rPr lang="en-US" sz="1000" dirty="0" smtClean="0"/>
              <a:t>: 10.1109/WCPEC.2006.279929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720" y="3643320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https://www.researchgate.net/publication/367348243_Dust_Accumulation_and_Aggregation_on_PV_Panels_An_Integrated_Survey_on_Impacts_Mathematical_Models_Cleaning_Mechanisms_and_Possible_Sustainable_Solution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357158" y="4071948"/>
            <a:ext cx="65722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A. An, L. Chen, H. Zhang, B. </a:t>
            </a:r>
            <a:r>
              <a:rPr lang="en-US" sz="900" dirty="0" err="1" smtClean="0"/>
              <a:t>Lv</a:t>
            </a:r>
            <a:r>
              <a:rPr lang="en-US" sz="900" dirty="0" smtClean="0"/>
              <a:t> and X. Zhou, "The parameters-test of photovoltaic effect and the performance analysis of PV power system," Proceedings of the 33rd Chinese Control Conference, Nanjing, China, 2014, pp. 7022-7026, </a:t>
            </a:r>
            <a:r>
              <a:rPr lang="en-US" sz="900" dirty="0" err="1" smtClean="0"/>
              <a:t>doi</a:t>
            </a:r>
            <a:r>
              <a:rPr lang="en-US" sz="900" dirty="0" smtClean="0"/>
              <a:t>: 10.1109/ChiCC.2014.6896159.</a:t>
            </a:r>
            <a:endParaRPr lang="en-US" sz="900" dirty="0"/>
          </a:p>
        </p:txBody>
      </p:sp>
      <p:sp>
        <p:nvSpPr>
          <p:cNvPr id="26" name="Google Shape;412;p36"/>
          <p:cNvSpPr/>
          <p:nvPr/>
        </p:nvSpPr>
        <p:spPr>
          <a:xfrm>
            <a:off x="384312" y="911602"/>
            <a:ext cx="297381" cy="26694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214414" y="785800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  <a:latin typeface="Bell MT" pitchFamily="18" charset="0"/>
              </a:rPr>
              <a:t>MOTIVATION</a:t>
            </a:r>
            <a:endParaRPr lang="en-US" sz="2800" b="1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2250400"/>
            <a:ext cx="72152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Environmental </a:t>
            </a:r>
            <a:r>
              <a:rPr lang="en-US" sz="2000" dirty="0" smtClean="0"/>
              <a:t>benefits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Financial </a:t>
            </a:r>
            <a:r>
              <a:rPr lang="en-US" sz="2000" dirty="0" smtClean="0"/>
              <a:t>savings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Government </a:t>
            </a:r>
            <a:r>
              <a:rPr lang="en-US" sz="2000" dirty="0" smtClean="0"/>
              <a:t>incentives</a:t>
            </a:r>
          </a:p>
          <a:p>
            <a:pPr>
              <a:buFont typeface="Wingdings" pitchFamily="2" charset="2"/>
              <a:buChar char="Ø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Corporate Companies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8" name="AutoShape 2" descr="Solar Photovoltaic Technology Basics | NR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Solar Photovoltaic Technology Basics | NR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Solar Photovoltaic Technology Basics | NR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Solar Photovoltaic Technology Basics | NR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AutoShape 10" descr="Solar Photovoltaic Technology Basics | NR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8" name="AutoShape 12" descr="Solar Photovoltaic Technology Basics | Department of Ener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0" name="AutoShape 14" descr="Solar Photovoltaic Technology Basics | Department of Ener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2" name="AutoShape 16" descr="Solar Photovoltaic Technology Basics | Department of Ener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4" name="AutoShape 18" descr="Solar Photovoltaic Technology Basics | Department of Ener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6" name="AutoShape 20" descr="Solar Photovoltaic Technology Basics | Department of Ener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7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71420"/>
            <a:ext cx="334891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5072067" y="1928808"/>
            <a:ext cx="4071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smtClean="0"/>
              <a:t>https://www.google.com/search?q=solar+panels&amp;sxsrf=AJOqlzVCexVMyoCZ-gWwhDMfnv3SUnQlWg:1675411450132&amp;source=lnms&amp;tbm=isch&amp;sa=X&amp;ved=2ahUKEwjJxdmC8vj8AhWixjgGHQ1YAekQ_AUoAnoECAEQBA&amp;biw=1536&amp;bih=722&amp;dpr=1.25</a:t>
            </a:r>
            <a:endParaRPr lang="en-US" sz="500" dirty="0"/>
          </a:p>
        </p:txBody>
      </p:sp>
      <p:grpSp>
        <p:nvGrpSpPr>
          <p:cNvPr id="25" name="Google Shape;822;p48"/>
          <p:cNvGrpSpPr/>
          <p:nvPr/>
        </p:nvGrpSpPr>
        <p:grpSpPr>
          <a:xfrm>
            <a:off x="357158" y="857238"/>
            <a:ext cx="305199" cy="319997"/>
            <a:chOff x="5961125" y="1623900"/>
            <a:chExt cx="427450" cy="448175"/>
          </a:xfrm>
        </p:grpSpPr>
        <p:sp>
          <p:nvSpPr>
            <p:cNvPr id="26" name="Google Shape;823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4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25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6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7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8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9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 smtClean="0">
                <a:latin typeface="Bell MT" pitchFamily="18" charset="0"/>
              </a:rPr>
              <a:t>Objective:</a:t>
            </a:r>
            <a:endParaRPr lang="en-US" sz="3200" dirty="0">
              <a:latin typeface="Bell MT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71472" y="1857370"/>
            <a:ext cx="83582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800" dirty="0" smtClean="0"/>
              <a:t>By using modified SHOCKELY equation written a </a:t>
            </a:r>
            <a:r>
              <a:rPr lang="en-IN" sz="1800" dirty="0" err="1" smtClean="0"/>
              <a:t>matlab</a:t>
            </a:r>
            <a:r>
              <a:rPr lang="en-IN" sz="1800" dirty="0" smtClean="0"/>
              <a:t> code and implement the average temperature of </a:t>
            </a:r>
            <a:r>
              <a:rPr lang="en-IN" sz="1800" dirty="0" err="1" smtClean="0"/>
              <a:t>chennai</a:t>
            </a:r>
            <a:r>
              <a:rPr lang="en-IN" sz="1800" dirty="0" smtClean="0"/>
              <a:t> to get result graph of current and voltage.</a:t>
            </a:r>
          </a:p>
          <a:p>
            <a:pPr>
              <a:buFont typeface="Wingdings" pitchFamily="2" charset="2"/>
              <a:buChar char="Ø"/>
            </a:pPr>
            <a:endParaRPr lang="en-IN" sz="1800" dirty="0" smtClean="0"/>
          </a:p>
          <a:p>
            <a:pPr>
              <a:buFont typeface="Wingdings" pitchFamily="2" charset="2"/>
              <a:buChar char="Ø"/>
            </a:pPr>
            <a:endParaRPr lang="en-IN" sz="1800" dirty="0" smtClean="0"/>
          </a:p>
          <a:p>
            <a:pPr>
              <a:buFont typeface="Wingdings" pitchFamily="2" charset="2"/>
              <a:buChar char="Ø"/>
            </a:pPr>
            <a:r>
              <a:rPr lang="en-IN" sz="1800" dirty="0" smtClean="0"/>
              <a:t>In the energy3d software with the average temperature of </a:t>
            </a:r>
            <a:r>
              <a:rPr lang="en-IN" sz="1800" dirty="0" err="1" smtClean="0"/>
              <a:t>chennai</a:t>
            </a:r>
            <a:r>
              <a:rPr lang="en-IN" sz="1800" dirty="0" smtClean="0"/>
              <a:t> city and </a:t>
            </a:r>
            <a:r>
              <a:rPr lang="en-IN" sz="1800" dirty="0" err="1" smtClean="0"/>
              <a:t>spain</a:t>
            </a:r>
            <a:r>
              <a:rPr lang="en-IN" sz="1800" dirty="0" smtClean="0"/>
              <a:t> country to get results </a:t>
            </a:r>
            <a:r>
              <a:rPr lang="en-IN" sz="1800" dirty="0" err="1" smtClean="0"/>
              <a:t>dialy</a:t>
            </a:r>
            <a:r>
              <a:rPr lang="en-IN" sz="1800" dirty="0" smtClean="0"/>
              <a:t> energy analysis and daily net energy. </a:t>
            </a:r>
            <a:endParaRPr lang="en-US" sz="1800" dirty="0"/>
          </a:p>
        </p:txBody>
      </p:sp>
      <p:grpSp>
        <p:nvGrpSpPr>
          <p:cNvPr id="8" name="Google Shape;317;p29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9" name="Google Shape;318;p2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9;p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214414" y="857238"/>
            <a:ext cx="2234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>
                <a:solidFill>
                  <a:schemeClr val="bg1"/>
                </a:solidFill>
                <a:latin typeface="Bell MT" pitchFamily="18" charset="0"/>
              </a:rPr>
              <a:t>INTRODUCTION</a:t>
            </a:r>
            <a:endParaRPr lang="en-US" sz="2000" dirty="0">
              <a:solidFill>
                <a:schemeClr val="bg1"/>
              </a:solidFill>
              <a:latin typeface="Bell MT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034" y="1928808"/>
            <a:ext cx="5929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Photovoltaic technology is now in full development in the world convert        sunlight into electrical energy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1472" y="264318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photovoltaic technologies of silicon module: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polycrystalline silicon (pc-Si)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mono crystalline silicon (c-Si)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oogle Shape;770;p48"/>
          <p:cNvGrpSpPr/>
          <p:nvPr/>
        </p:nvGrpSpPr>
        <p:grpSpPr>
          <a:xfrm>
            <a:off x="500034" y="928676"/>
            <a:ext cx="296524" cy="253898"/>
            <a:chOff x="1934025" y="1001650"/>
            <a:chExt cx="415300" cy="355600"/>
          </a:xfrm>
        </p:grpSpPr>
        <p:sp>
          <p:nvSpPr>
            <p:cNvPr id="15" name="Google Shape;771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2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3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74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42910" y="3786196"/>
            <a:ext cx="4929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The optimal photo voltaic technology for a specific climate will depend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upon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Temperature</a:t>
            </a:r>
          </a:p>
          <a:p>
            <a:pPr>
              <a:buFont typeface="Wingdings" pitchFamily="2" charset="2"/>
              <a:buChar char="§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Humidity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4" descr="Monocrystalline Vs Polycrystalline Solar | Solar Quot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1714494"/>
            <a:ext cx="2928958" cy="342900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643570" y="4928056"/>
            <a:ext cx="3429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 smtClean="0"/>
              <a:t>https://www.google.com/search?q=Mono+vs+poly&amp;oq=Mono+vs+poly&amp;aqs=chrome..69i57j0i67j0i131i433i512j0i512l3j69i60l2.11168j0j7&amp;sourceid=</a:t>
            </a:r>
            <a:r>
              <a:rPr lang="en-US" sz="400" dirty="0" err="1" smtClean="0"/>
              <a:t>chrome&amp;ie</a:t>
            </a:r>
            <a:r>
              <a:rPr lang="en-US" sz="400" dirty="0" smtClean="0"/>
              <a:t>=UTF-8</a:t>
            </a:r>
            <a:endParaRPr lang="en-US" sz="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STATICS  OF SOLAR ENERGY IN INDIA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pic>
        <p:nvPicPr>
          <p:cNvPr id="23556" name="Picture 4" descr="India's Solar Power Generation Up by 34% YoY in 1H 2022 - Mercom In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643056"/>
            <a:ext cx="5643570" cy="3500444"/>
          </a:xfrm>
          <a:prstGeom prst="rect">
            <a:avLst/>
          </a:prstGeom>
          <a:noFill/>
        </p:spPr>
      </p:pic>
      <p:grpSp>
        <p:nvGrpSpPr>
          <p:cNvPr id="6" name="Google Shape;222;p22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7" name="Google Shape;223;p2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4;p2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5;p22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6;p2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7;p2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643042" y="4989612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 smtClean="0"/>
              <a:t>https://www.google.com/search?q=mercom+statics+of+solar+in+india&amp;oq=mercom+statics+of+solar+in+india&amp;aqs=chrome..69i57j33i160l5.20023j0j7&amp;sourceid=</a:t>
            </a:r>
            <a:r>
              <a:rPr lang="en-US" sz="500" dirty="0" err="1" smtClean="0"/>
              <a:t>chrome&amp;ie</a:t>
            </a:r>
            <a:r>
              <a:rPr lang="en-US" sz="500" dirty="0" smtClean="0"/>
              <a:t>=UTF-8</a:t>
            </a:r>
            <a:endParaRPr lang="en-US" sz="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285852" y="857238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ell MT" pitchFamily="18" charset="0"/>
              </a:rPr>
              <a:t>LITERATURE SURVEY</a:t>
            </a:r>
            <a:endParaRPr lang="en-US" sz="2000" dirty="0">
              <a:solidFill>
                <a:schemeClr val="bg1"/>
              </a:solidFill>
              <a:latin typeface="Bell MT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3652652"/>
              </p:ext>
            </p:extLst>
          </p:nvPr>
        </p:nvGraphicFramePr>
        <p:xfrm>
          <a:off x="0" y="1563639"/>
          <a:ext cx="9154963" cy="362648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637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65323">
                  <a:extLst>
                    <a:ext uri="{9D8B030D-6E8A-4147-A177-3AD203B41FA5}">
                      <a16:colId xmlns="" xmlns:a16="http://schemas.microsoft.com/office/drawing/2014/main" val="2656821297"/>
                    </a:ext>
                  </a:extLst>
                </a:gridCol>
                <a:gridCol w="2286016">
                  <a:extLst>
                    <a:ext uri="{9D8B030D-6E8A-4147-A177-3AD203B41FA5}">
                      <a16:colId xmlns="" xmlns:a16="http://schemas.microsoft.com/office/drawing/2014/main" val="1257738659"/>
                    </a:ext>
                  </a:extLst>
                </a:gridCol>
                <a:gridCol w="2939889">
                  <a:extLst>
                    <a:ext uri="{9D8B030D-6E8A-4147-A177-3AD203B41FA5}">
                      <a16:colId xmlns="" xmlns:a16="http://schemas.microsoft.com/office/drawing/2014/main" val="2118561625"/>
                    </a:ext>
                  </a:extLst>
                </a:gridCol>
              </a:tblGrid>
              <a:tr h="883284"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s.no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                        Paper 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            Author  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     </a:t>
                      </a:r>
                    </a:p>
                    <a:p>
                      <a:r>
                        <a:rPr lang="en-IN" b="1" dirty="0"/>
                        <a:t>     Work proposed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4843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1.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Determination of optimal Angle for maximum power of a PV Module under Bangladesh Climatic Condition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US" dirty="0" err="1"/>
                        <a:t>Shuva</a:t>
                      </a:r>
                      <a:r>
                        <a:rPr lang="en-US" dirty="0"/>
                        <a:t> Paul</a:t>
                      </a:r>
                    </a:p>
                    <a:p>
                      <a:endParaRPr lang="en-IN" dirty="0"/>
                    </a:p>
                    <a:p>
                      <a:r>
                        <a:rPr lang="en-US" dirty="0" err="1"/>
                        <a:t>Dr.Md</a:t>
                      </a:r>
                      <a:r>
                        <a:rPr lang="en-US" dirty="0"/>
                        <a:t>. Kamrul </a:t>
                      </a:r>
                      <a:r>
                        <a:rPr lang="en-US" dirty="0" err="1"/>
                        <a:t>Alam</a:t>
                      </a:r>
                      <a:r>
                        <a:rPr lang="en-US" dirty="0"/>
                        <a:t> Khan</a:t>
                      </a:r>
                    </a:p>
                    <a:p>
                      <a:endParaRPr lang="en-US" dirty="0"/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30179996"/>
                  </a:ext>
                </a:extLst>
              </a:tr>
              <a:tr h="1324664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2.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A Study on the PV potential analysis for grid connected PV system in NIT Rourkela</a:t>
                      </a:r>
                    </a:p>
                    <a:p>
                      <a:endParaRPr lang="en-US" sz="1400" dirty="0"/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Rakesh</a:t>
                      </a:r>
                      <a:r>
                        <a:rPr lang="fi-FI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Kumar Tarai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fi-FI" baseline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Mihir Kumar 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dirty="0" smtClean="0"/>
                    </a:p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2412079"/>
                  </a:ext>
                </a:extLst>
              </a:tr>
            </a:tbl>
          </a:graphicData>
        </a:graphic>
      </p:graphicFrame>
      <p:grpSp>
        <p:nvGrpSpPr>
          <p:cNvPr id="4" name="Google Shape;804;p48"/>
          <p:cNvGrpSpPr/>
          <p:nvPr/>
        </p:nvGrpSpPr>
        <p:grpSpPr>
          <a:xfrm>
            <a:off x="428596" y="857238"/>
            <a:ext cx="313892" cy="313892"/>
            <a:chOff x="2594050" y="1631825"/>
            <a:chExt cx="439625" cy="439625"/>
          </a:xfrm>
        </p:grpSpPr>
        <p:sp>
          <p:nvSpPr>
            <p:cNvPr id="17" name="Google Shape;805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6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7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8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2500312"/>
            <a:ext cx="257176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56" y="3929072"/>
            <a:ext cx="250036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9788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285852" y="857238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ell MT" pitchFamily="18" charset="0"/>
              </a:rPr>
              <a:t>LITERATURE SURVEY</a:t>
            </a:r>
            <a:endParaRPr lang="en-US" sz="2000" dirty="0">
              <a:solidFill>
                <a:schemeClr val="bg1"/>
              </a:solidFill>
              <a:latin typeface="Bell MT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61675525"/>
              </p:ext>
            </p:extLst>
          </p:nvPr>
        </p:nvGraphicFramePr>
        <p:xfrm>
          <a:off x="0" y="1563638"/>
          <a:ext cx="9108503" cy="357566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259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88881">
                  <a:extLst>
                    <a:ext uri="{9D8B030D-6E8A-4147-A177-3AD203B41FA5}">
                      <a16:colId xmlns="" xmlns:a16="http://schemas.microsoft.com/office/drawing/2014/main" val="1391173175"/>
                    </a:ext>
                  </a:extLst>
                </a:gridCol>
                <a:gridCol w="1857388">
                  <a:extLst>
                    <a:ext uri="{9D8B030D-6E8A-4147-A177-3AD203B41FA5}">
                      <a16:colId xmlns="" xmlns:a16="http://schemas.microsoft.com/office/drawing/2014/main" val="3574719627"/>
                    </a:ext>
                  </a:extLst>
                </a:gridCol>
                <a:gridCol w="3036305">
                  <a:extLst>
                    <a:ext uri="{9D8B030D-6E8A-4147-A177-3AD203B41FA5}">
                      <a16:colId xmlns="" xmlns:a16="http://schemas.microsoft.com/office/drawing/2014/main" val="736333169"/>
                    </a:ext>
                  </a:extLst>
                </a:gridCol>
              </a:tblGrid>
              <a:tr h="734452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Author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Work proposed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6273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Photovoltaic modules operated in a hot-desert climatic condition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Yingtang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Bindhu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raghuraman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7775470"/>
                  </a:ext>
                </a:extLst>
              </a:tr>
              <a:tr h="1394939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Dust accumulation and aggregation on PV panels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Haris M. Khalid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Zimran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Rafique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0493080"/>
                  </a:ext>
                </a:extLst>
              </a:tr>
            </a:tbl>
          </a:graphicData>
        </a:graphic>
      </p:graphicFrame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DEB444DD-1219-4C04-DA5D-DCA27FEFA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3857634"/>
            <a:ext cx="2928926" cy="1214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2428874"/>
            <a:ext cx="2857520" cy="1181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oogle Shape;804;p48"/>
          <p:cNvGrpSpPr/>
          <p:nvPr/>
        </p:nvGrpSpPr>
        <p:grpSpPr>
          <a:xfrm>
            <a:off x="428596" y="857238"/>
            <a:ext cx="313892" cy="313892"/>
            <a:chOff x="2594050" y="1631825"/>
            <a:chExt cx="439625" cy="439625"/>
          </a:xfrm>
        </p:grpSpPr>
        <p:sp>
          <p:nvSpPr>
            <p:cNvPr id="9" name="Google Shape;805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6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7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8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99620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285852" y="857238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ell MT" pitchFamily="18" charset="0"/>
              </a:rPr>
              <a:t>LITERATURE SURVEY</a:t>
            </a:r>
            <a:endParaRPr lang="en-US" sz="2000" dirty="0">
              <a:solidFill>
                <a:schemeClr val="bg1"/>
              </a:solidFill>
              <a:latin typeface="Bell MT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3847195"/>
              </p:ext>
            </p:extLst>
          </p:nvPr>
        </p:nvGraphicFramePr>
        <p:xfrm>
          <a:off x="251520" y="1558040"/>
          <a:ext cx="8856984" cy="358535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031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52172">
                  <a:extLst>
                    <a:ext uri="{9D8B030D-6E8A-4147-A177-3AD203B41FA5}">
                      <a16:colId xmlns="" xmlns:a16="http://schemas.microsoft.com/office/drawing/2014/main" val="1391173175"/>
                    </a:ext>
                  </a:extLst>
                </a:gridCol>
                <a:gridCol w="2250845">
                  <a:extLst>
                    <a:ext uri="{9D8B030D-6E8A-4147-A177-3AD203B41FA5}">
                      <a16:colId xmlns="" xmlns:a16="http://schemas.microsoft.com/office/drawing/2014/main" val="3574719627"/>
                    </a:ext>
                  </a:extLst>
                </a:gridCol>
                <a:gridCol w="2250845">
                  <a:extLst>
                    <a:ext uri="{9D8B030D-6E8A-4147-A177-3AD203B41FA5}">
                      <a16:colId xmlns="" xmlns:a16="http://schemas.microsoft.com/office/drawing/2014/main" val="736333169"/>
                    </a:ext>
                  </a:extLst>
                </a:gridCol>
              </a:tblGrid>
              <a:tr h="1038749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Author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proposed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330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Competitiveness of Wind and Solar Energy Use in Asian Part of Russia and in Central Asia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O.V. Marchenko, S.V.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Solomin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7775470"/>
                  </a:ext>
                </a:extLst>
              </a:tr>
              <a:tr h="127330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 of Irradiance during foggy days and clear climatic conditions in Maximum Power Point in PV characteristics for Photovoltaic systems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Ankit Chowdhury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Tanmay Rout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049308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CBC7813-7EA0-D950-78F3-D9ABE582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272" y="2787774"/>
            <a:ext cx="1723759" cy="1026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CBAC2AF-F9C6-D936-8E13-4BCED10D6DE6}"/>
              </a:ext>
            </a:extLst>
          </p:cNvPr>
          <p:cNvSpPr txBox="1"/>
          <p:nvPr/>
        </p:nvSpPr>
        <p:spPr>
          <a:xfrm>
            <a:off x="7010637" y="3834100"/>
            <a:ext cx="2054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give the power vs voltage and voltage vs current characteristics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oogle Shape;804;p48"/>
          <p:cNvGrpSpPr/>
          <p:nvPr/>
        </p:nvGrpSpPr>
        <p:grpSpPr>
          <a:xfrm>
            <a:off x="428596" y="857238"/>
            <a:ext cx="313892" cy="313892"/>
            <a:chOff x="2594050" y="1631825"/>
            <a:chExt cx="439625" cy="439625"/>
          </a:xfrm>
        </p:grpSpPr>
        <p:sp>
          <p:nvSpPr>
            <p:cNvPr id="8" name="Google Shape;805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06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7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8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70244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285852" y="857238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ell MT" pitchFamily="18" charset="0"/>
              </a:rPr>
              <a:t>LITERATURE SURVEY</a:t>
            </a:r>
            <a:endParaRPr lang="en-US" sz="2000" dirty="0">
              <a:solidFill>
                <a:schemeClr val="bg1"/>
              </a:solidFill>
              <a:latin typeface="Bell MT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624296"/>
              </p:ext>
            </p:extLst>
          </p:nvPr>
        </p:nvGraphicFramePr>
        <p:xfrm>
          <a:off x="251520" y="1527481"/>
          <a:ext cx="8892480" cy="3615919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792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54152">
                  <a:extLst>
                    <a:ext uri="{9D8B030D-6E8A-4147-A177-3AD203B41FA5}">
                      <a16:colId xmlns="" xmlns:a16="http://schemas.microsoft.com/office/drawing/2014/main" val="1090253899"/>
                    </a:ext>
                  </a:extLst>
                </a:gridCol>
                <a:gridCol w="2034480">
                  <a:extLst>
                    <a:ext uri="{9D8B030D-6E8A-4147-A177-3AD203B41FA5}">
                      <a16:colId xmlns="" xmlns:a16="http://schemas.microsoft.com/office/drawing/2014/main" val="3602256731"/>
                    </a:ext>
                  </a:extLst>
                </a:gridCol>
                <a:gridCol w="2411760">
                  <a:extLst>
                    <a:ext uri="{9D8B030D-6E8A-4147-A177-3AD203B41FA5}">
                      <a16:colId xmlns="" xmlns:a16="http://schemas.microsoft.com/office/drawing/2014/main" val="570532451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s.no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Paper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Author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Work proposed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3291"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7.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en-IN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Spain Climatic Condition observing daily</a:t>
                      </a:r>
                    </a:p>
                    <a:p>
                      <a:r>
                        <a:rPr lang="en-IN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analysis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Rajender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Kumarl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Sanjay Kumar Sinha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427144"/>
                  </a:ext>
                </a:extLst>
              </a:tr>
              <a:tr h="1486524">
                <a:tc>
                  <a:txBody>
                    <a:bodyPr/>
                    <a:lstStyle/>
                    <a:p>
                      <a:endParaRPr lang="en-IN" b="1" dirty="0"/>
                    </a:p>
                    <a:p>
                      <a:endParaRPr lang="en-IN" b="1" dirty="0"/>
                    </a:p>
                    <a:p>
                      <a:r>
                        <a:rPr lang="en-IN" b="1" dirty="0"/>
                        <a:t>8.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evaluation of 27+ years old photovoltaic modules operated in a hot-desert climatic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Yingtang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Tang1 , </a:t>
                      </a:r>
                      <a:r>
                        <a:rPr lang="en-I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Bindhu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Raghuraman1 , Joseph Kuitche1 , </a:t>
                      </a:r>
                      <a:r>
                        <a:rPr lang="en-I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Govindasamy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TamizhMani1 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0748388"/>
                  </a:ext>
                </a:extLst>
              </a:tr>
            </a:tbl>
          </a:graphicData>
        </a:graphic>
      </p:graphicFrame>
      <p:grpSp>
        <p:nvGrpSpPr>
          <p:cNvPr id="4" name="Google Shape;804;p48"/>
          <p:cNvGrpSpPr/>
          <p:nvPr/>
        </p:nvGrpSpPr>
        <p:grpSpPr>
          <a:xfrm>
            <a:off x="428596" y="857238"/>
            <a:ext cx="313892" cy="313892"/>
            <a:chOff x="2594050" y="1631825"/>
            <a:chExt cx="439625" cy="439625"/>
          </a:xfrm>
        </p:grpSpPr>
        <p:sp>
          <p:nvSpPr>
            <p:cNvPr id="17" name="Google Shape;805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06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7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8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71C439F-A821-E3F1-1BE4-005BE82EBFBF}"/>
              </a:ext>
            </a:extLst>
          </p:cNvPr>
          <p:cNvSpPr txBox="1"/>
          <p:nvPr/>
        </p:nvSpPr>
        <p:spPr>
          <a:xfrm>
            <a:off x="7092280" y="3788159"/>
            <a:ext cx="19442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photovoltaic modules operated over 27+ years in a hot-dry climatic condition have been evaluated.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2357435"/>
            <a:ext cx="2428860" cy="121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92663471"/>
      </p:ext>
    </p:extLst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769</Words>
  <PresentationFormat>On-screen Show (16:9)</PresentationFormat>
  <Paragraphs>222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Verdana</vt:lpstr>
      <vt:lpstr>Calibri</vt:lpstr>
      <vt:lpstr>Roboto Slab</vt:lpstr>
      <vt:lpstr>Times New Roman</vt:lpstr>
      <vt:lpstr>Bell MT</vt:lpstr>
      <vt:lpstr>Wingdings</vt:lpstr>
      <vt:lpstr>Nixie One</vt:lpstr>
      <vt:lpstr>Algerian</vt:lpstr>
      <vt:lpstr>Warwick template</vt:lpstr>
      <vt:lpstr>Slide 1</vt:lpstr>
      <vt:lpstr>Slide 2</vt:lpstr>
      <vt:lpstr>Objective:</vt:lpstr>
      <vt:lpstr>Slide 4</vt:lpstr>
      <vt:lpstr>STATICS  OF SOLAR ENERGY IN INDIA</vt:lpstr>
      <vt:lpstr>Slide 6</vt:lpstr>
      <vt:lpstr>Slide 7</vt:lpstr>
      <vt:lpstr>Slide 8</vt:lpstr>
      <vt:lpstr>Slide 9</vt:lpstr>
      <vt:lpstr>SOFWATE USED:</vt:lpstr>
      <vt:lpstr>ENERGY3D</vt:lpstr>
      <vt:lpstr>Comparision Table</vt:lpstr>
      <vt:lpstr>Slide 13</vt:lpstr>
      <vt:lpstr>Slide 14</vt:lpstr>
      <vt:lpstr>Slide 15</vt:lpstr>
      <vt:lpstr>Slide 16</vt:lpstr>
      <vt:lpstr>RESULTS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slv</dc:creator>
  <cp:lastModifiedBy>Windows User</cp:lastModifiedBy>
  <cp:revision>5</cp:revision>
  <dcterms:modified xsi:type="dcterms:W3CDTF">2023-05-04T08:10:48Z</dcterms:modified>
</cp:coreProperties>
</file>