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8" r:id="rId7"/>
    <p:sldId id="260" r:id="rId8"/>
    <p:sldId id="261" r:id="rId9"/>
    <p:sldId id="271" r:id="rId10"/>
    <p:sldId id="272" r:id="rId11"/>
    <p:sldId id="273" r:id="rId12"/>
    <p:sldId id="274" r:id="rId13"/>
    <p:sldId id="275" r:id="rId14"/>
    <p:sldId id="276" r:id="rId15"/>
    <p:sldId id="277" r:id="rId16"/>
    <p:sldId id="289" r:id="rId17"/>
    <p:sldId id="278" r:id="rId18"/>
    <p:sldId id="279" r:id="rId19"/>
    <p:sldId id="280" r:id="rId20"/>
    <p:sldId id="281" r:id="rId21"/>
    <p:sldId id="282" r:id="rId22"/>
    <p:sldId id="283" r:id="rId23"/>
    <p:sldId id="284" r:id="rId24"/>
    <p:sldId id="285" r:id="rId25"/>
    <p:sldId id="266" r:id="rId26"/>
    <p:sldId id="288" r:id="rId27"/>
    <p:sldId id="262" r:id="rId28"/>
    <p:sldId id="263" r:id="rId29"/>
    <p:sldId id="270" r:id="rId30"/>
    <p:sldId id="264" r:id="rId31"/>
    <p:sldId id="265" r:id="rId32"/>
    <p:sldId id="286"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guide pos="3840"/>
        <p:guide pos="39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5/14/2018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engineersgarage.com/content/led" TargetMode="External"/><Relationship Id="rId2" Type="http://schemas.openxmlformats.org/officeDocument/2006/relationships/hyperlink" Target="http://www.engineersgarage.com/content/seven-segment-display" TargetMode="External"/><Relationship Id="rId1" Type="http://schemas.openxmlformats.org/officeDocument/2006/relationships/slideLayout" Target="../slideLayouts/slideLayout7.xml"/><Relationship Id="rId4" Type="http://schemas.openxmlformats.org/officeDocument/2006/relationships/hyperlink" Target="http://www.engineersgarage.com/insight/how-lcd-work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circuitstoday.com/wp-content/uploads/2012/02/LCD-Display-Block-Diagram.p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en.wikipedia.org/wiki/Feed_forward_(control)"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708819" y="1426401"/>
            <a:ext cx="6815137" cy="2782344"/>
          </a:xfrm>
        </p:spPr>
        <p:txBody>
          <a:bodyPr>
            <a:noAutofit/>
          </a:bodyPr>
          <a:lstStyle/>
          <a:p>
            <a:pPr marL="0" indent="0" algn="ctr">
              <a:buNone/>
            </a:pPr>
            <a:r>
              <a:rPr lang="en-US" sz="5400" dirty="0"/>
              <a:t/>
            </a:r>
            <a:br>
              <a:rPr lang="en-US" sz="5400" dirty="0"/>
            </a:br>
            <a:r>
              <a:rPr lang="en-US" sz="5400" dirty="0"/>
              <a:t>Automatic Exhaust with </a:t>
            </a:r>
            <a:r>
              <a:rPr lang="en-US" sz="5400" dirty="0" smtClean="0"/>
              <a:t>Dust </a:t>
            </a:r>
            <a:r>
              <a:rPr lang="en-US" sz="5400" dirty="0"/>
              <a:t>Sensor</a:t>
            </a:r>
          </a:p>
        </p:txBody>
      </p:sp>
      <p:sp>
        <p:nvSpPr>
          <p:cNvPr id="2" name="Title 1"/>
          <p:cNvSpPr>
            <a:spLocks noGrp="1"/>
          </p:cNvSpPr>
          <p:nvPr>
            <p:ph type="ctrTitle" idx="4294967295"/>
          </p:nvPr>
        </p:nvSpPr>
        <p:spPr>
          <a:xfrm>
            <a:off x="2708819" y="1182730"/>
            <a:ext cx="6815137" cy="1514475"/>
          </a:xfrm>
        </p:spPr>
        <p:txBody>
          <a:bodyPr>
            <a:normAutofit/>
          </a:bodyPr>
          <a:lstStyle/>
          <a:p>
            <a:r>
              <a:rPr lang="en-US" sz="2800" dirty="0" smtClean="0"/>
              <a:t>Project </a:t>
            </a:r>
            <a:br>
              <a:rPr lang="en-US" sz="2800" dirty="0" smtClean="0"/>
            </a:br>
            <a:r>
              <a:rPr lang="en-US" sz="2800" dirty="0" smtClean="0"/>
              <a:t>On</a:t>
            </a:r>
            <a:endParaRPr lang="en-US" sz="2800" dirty="0"/>
          </a:p>
        </p:txBody>
      </p:sp>
    </p:spTree>
    <p:extLst>
      <p:ext uri="{BB962C8B-B14F-4D97-AF65-F5344CB8AC3E}">
        <p14:creationId xmlns:p14="http://schemas.microsoft.com/office/powerpoint/2010/main" val="144055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 descr="pic7.gif"/>
          <p:cNvPicPr>
            <a:picLocks noChangeAspect="1"/>
          </p:cNvPicPr>
          <p:nvPr/>
        </p:nvPicPr>
        <p:blipFill>
          <a:blip r:embed="rId2"/>
          <a:srcRect/>
          <a:stretch>
            <a:fillRect/>
          </a:stretch>
        </p:blipFill>
        <p:spPr bwMode="auto">
          <a:xfrm>
            <a:off x="807929" y="876877"/>
            <a:ext cx="6995785" cy="4970689"/>
          </a:xfrm>
          <a:prstGeom prst="rect">
            <a:avLst/>
          </a:prstGeom>
          <a:noFill/>
          <a:ln w="9525">
            <a:noFill/>
            <a:miter lim="800000"/>
            <a:headEnd/>
            <a:tailEnd/>
          </a:ln>
        </p:spPr>
      </p:pic>
    </p:spTree>
    <p:extLst>
      <p:ext uri="{BB962C8B-B14F-4D97-AF65-F5344CB8AC3E}">
        <p14:creationId xmlns:p14="http://schemas.microsoft.com/office/powerpoint/2010/main" val="163753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232770" y="732778"/>
            <a:ext cx="8229600"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LCD</a:t>
            </a:r>
            <a:endParaRPr lang="en-US" dirty="0"/>
          </a:p>
        </p:txBody>
      </p:sp>
      <p:sp>
        <p:nvSpPr>
          <p:cNvPr id="10" name="Rectangle 1"/>
          <p:cNvSpPr>
            <a:spLocks noChangeArrowheads="1"/>
          </p:cNvSpPr>
          <p:nvPr/>
        </p:nvSpPr>
        <p:spPr bwMode="auto">
          <a:xfrm>
            <a:off x="1232770" y="1634646"/>
            <a:ext cx="8305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LCD (Liquid Crystal Display) screen is an electronic display module and find a wide range of applications. A 16x2 LCD display is very basic module and is very commonly used in various devices and circuits. These modules are preferred over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2"/>
              </a:rPr>
              <a:t>seven segments</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other multi segment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3"/>
              </a:rPr>
              <a:t>LED</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Rectangle 2"/>
          <p:cNvSpPr>
            <a:spLocks noChangeArrowheads="1"/>
          </p:cNvSpPr>
          <p:nvPr/>
        </p:nvSpPr>
        <p:spPr bwMode="auto">
          <a:xfrm>
            <a:off x="1270870" y="3174293"/>
            <a:ext cx="82296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16x2 LCD means it can display 16 characters per line and there are 2 such lines. In this LCD each character is displayed in 5x7 pixel matrix. This LCD has two registers, namely, Command and Data.</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 name="Rectangle 3"/>
          <p:cNvSpPr>
            <a:spLocks noChangeArrowheads="1"/>
          </p:cNvSpPr>
          <p:nvPr/>
        </p:nvSpPr>
        <p:spPr bwMode="auto">
          <a:xfrm>
            <a:off x="1232770" y="4406164"/>
            <a:ext cx="83058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command is an instruction given to LCD to do a predefined task like initializing it, clearing its screen, setting the cursor position, controlling display etc. The data register stores the data to be displayed on the LCD. The data is the ASCII value of the character to be displayed on the LCD. Click to learn more about internal structure of a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4"/>
              </a:rPr>
              <a:t>LCD</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20751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38828" y="663638"/>
            <a:ext cx="2057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Pin Diagram: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Picture 2" descr="16 x 2 LCD PinOut | 16x2 Character LCD Module Pin diagram"/>
          <p:cNvPicPr/>
          <p:nvPr/>
        </p:nvPicPr>
        <p:blipFill>
          <a:blip r:embed="rId2" cstate="print"/>
          <a:srcRect l="1282" t="3632" r="2083" b="20940"/>
          <a:stretch>
            <a:fillRect/>
          </a:stretch>
        </p:blipFill>
        <p:spPr bwMode="auto">
          <a:xfrm>
            <a:off x="867428" y="1243205"/>
            <a:ext cx="3429000" cy="3352800"/>
          </a:xfrm>
          <a:prstGeom prst="rect">
            <a:avLst/>
          </a:prstGeom>
          <a:noFill/>
          <a:ln w="9525">
            <a:noFill/>
            <a:miter lim="800000"/>
            <a:headEnd/>
            <a:tailEnd/>
          </a:ln>
        </p:spPr>
      </p:pic>
      <p:sp>
        <p:nvSpPr>
          <p:cNvPr id="4" name="Rectangle 2"/>
          <p:cNvSpPr>
            <a:spLocks noChangeArrowheads="1"/>
          </p:cNvSpPr>
          <p:nvPr/>
        </p:nvSpPr>
        <p:spPr bwMode="auto">
          <a:xfrm>
            <a:off x="4448828" y="786005"/>
            <a:ext cx="4800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Pin Description: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35633012"/>
              </p:ext>
            </p:extLst>
          </p:nvPr>
        </p:nvGraphicFramePr>
        <p:xfrm>
          <a:off x="6401843" y="786010"/>
          <a:ext cx="4934211" cy="5273457"/>
        </p:xfrm>
        <a:graphic>
          <a:graphicData uri="http://schemas.openxmlformats.org/drawingml/2006/table">
            <a:tbl>
              <a:tblPr/>
              <a:tblGrid>
                <a:gridCol w="498405"/>
                <a:gridCol w="3488837"/>
                <a:gridCol w="946969"/>
              </a:tblGrid>
              <a:tr h="502234">
                <a:tc>
                  <a:txBody>
                    <a:bodyPr/>
                    <a:lstStyle/>
                    <a:p>
                      <a:pPr marL="0" marR="0" algn="ctr">
                        <a:lnSpc>
                          <a:spcPct val="115000"/>
                        </a:lnSpc>
                        <a:spcBef>
                          <a:spcPts val="0"/>
                        </a:spcBef>
                        <a:spcAft>
                          <a:spcPts val="0"/>
                        </a:spcAft>
                      </a:pPr>
                      <a:r>
                        <a:rPr lang="en-US" sz="1200" dirty="0">
                          <a:latin typeface="Times New Roman"/>
                          <a:ea typeface="Times New Roman"/>
                          <a:cs typeface="Times New Roman"/>
                        </a:rPr>
                        <a:t> Pin No</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 Function</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 Name</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Ground (0V)</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Ground</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Supply voltage; 5V (4.7V – 5.3V)</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 Vcc</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Contrast adjustment; through a variable resistor</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 V</a:t>
                      </a:r>
                      <a:r>
                        <a:rPr lang="en-US" sz="1200" baseline="-25000">
                          <a:latin typeface="Times New Roman"/>
                          <a:ea typeface="Times New Roman"/>
                          <a:cs typeface="Times New Roman"/>
                        </a:rPr>
                        <a:t>EE</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234">
                <a:tc>
                  <a:txBody>
                    <a:bodyPr/>
                    <a:lstStyle/>
                    <a:p>
                      <a:pPr marL="0" marR="0" algn="ctr">
                        <a:lnSpc>
                          <a:spcPct val="115000"/>
                        </a:lnSpc>
                        <a:spcBef>
                          <a:spcPts val="0"/>
                        </a:spcBef>
                        <a:spcAft>
                          <a:spcPts val="0"/>
                        </a:spcAft>
                      </a:pPr>
                      <a:r>
                        <a:rPr lang="en-US" sz="1200">
                          <a:latin typeface="Times New Roman"/>
                          <a:ea typeface="Times New Roman"/>
                          <a:cs typeface="Times New Roman"/>
                        </a:rPr>
                        <a:t>4</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Selects command register when low; and data register when high</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Register Select</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234">
                <a:tc>
                  <a:txBody>
                    <a:bodyPr/>
                    <a:lstStyle/>
                    <a:p>
                      <a:pPr marL="0" marR="0" algn="ctr">
                        <a:lnSpc>
                          <a:spcPct val="115000"/>
                        </a:lnSpc>
                        <a:spcBef>
                          <a:spcPts val="0"/>
                        </a:spcBef>
                        <a:spcAft>
                          <a:spcPts val="0"/>
                        </a:spcAft>
                      </a:pPr>
                      <a:r>
                        <a:rPr lang="en-US" sz="1200">
                          <a:latin typeface="Times New Roman"/>
                          <a:ea typeface="Times New Roman"/>
                          <a:cs typeface="Times New Roman"/>
                        </a:rPr>
                        <a:t>5</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Low to write to the register; High to read from the register</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Read/write</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234">
                <a:tc>
                  <a:txBody>
                    <a:bodyPr/>
                    <a:lstStyle/>
                    <a:p>
                      <a:pPr marL="0" marR="0" algn="ctr">
                        <a:lnSpc>
                          <a:spcPct val="115000"/>
                        </a:lnSpc>
                        <a:spcBef>
                          <a:spcPts val="0"/>
                        </a:spcBef>
                        <a:spcAft>
                          <a:spcPts val="0"/>
                        </a:spcAft>
                      </a:pPr>
                      <a:r>
                        <a:rPr lang="en-US" sz="1200">
                          <a:latin typeface="Times New Roman"/>
                          <a:ea typeface="Times New Roman"/>
                          <a:cs typeface="Times New Roman"/>
                        </a:rPr>
                        <a:t>6</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Sends data to data pins when a high to low pulse is given</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Enable</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7</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8">
                  <a:txBody>
                    <a:bodyPr/>
                    <a:lstStyle/>
                    <a:p>
                      <a:pPr marL="0" marR="0">
                        <a:lnSpc>
                          <a:spcPct val="115000"/>
                        </a:lnSpc>
                        <a:spcBef>
                          <a:spcPts val="0"/>
                        </a:spcBef>
                        <a:spcAft>
                          <a:spcPts val="0"/>
                        </a:spcAft>
                      </a:pPr>
                      <a:r>
                        <a:rPr lang="en-US" sz="1200">
                          <a:latin typeface="Times New Roman"/>
                          <a:ea typeface="Times New Roman"/>
                          <a:cs typeface="Times New Roman"/>
                        </a:rPr>
                        <a:t>8-bit data pins</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DB0</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8</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200">
                          <a:latin typeface="Times New Roman"/>
                          <a:ea typeface="Times New Roman"/>
                          <a:cs typeface="Times New Roman"/>
                        </a:rPr>
                        <a:t>DB1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9</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200">
                          <a:latin typeface="Times New Roman"/>
                          <a:ea typeface="Times New Roman"/>
                          <a:cs typeface="Times New Roman"/>
                        </a:rPr>
                        <a:t>DB2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10</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200">
                          <a:latin typeface="Times New Roman"/>
                          <a:ea typeface="Times New Roman"/>
                          <a:cs typeface="Times New Roman"/>
                        </a:rPr>
                        <a:t>DB3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11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200">
                          <a:latin typeface="Times New Roman"/>
                          <a:ea typeface="Times New Roman"/>
                          <a:cs typeface="Times New Roman"/>
                        </a:rPr>
                        <a:t>DB4</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12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200">
                          <a:latin typeface="Times New Roman"/>
                          <a:ea typeface="Times New Roman"/>
                          <a:cs typeface="Times New Roman"/>
                        </a:rPr>
                        <a:t>DB5</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13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200">
                          <a:latin typeface="Times New Roman"/>
                          <a:ea typeface="Times New Roman"/>
                          <a:cs typeface="Times New Roman"/>
                        </a:rPr>
                        <a:t>DB6</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14</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nSpc>
                          <a:spcPct val="115000"/>
                        </a:lnSpc>
                        <a:spcBef>
                          <a:spcPts val="0"/>
                        </a:spcBef>
                        <a:spcAft>
                          <a:spcPts val="0"/>
                        </a:spcAft>
                      </a:pPr>
                      <a:r>
                        <a:rPr lang="en-US" sz="1200">
                          <a:latin typeface="Times New Roman"/>
                          <a:ea typeface="Times New Roman"/>
                          <a:cs typeface="Times New Roman"/>
                        </a:rPr>
                        <a:t>DB7</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15</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Backlight V</a:t>
                      </a:r>
                      <a:r>
                        <a:rPr lang="en-US" sz="1200" baseline="-25000">
                          <a:latin typeface="Times New Roman"/>
                          <a:ea typeface="Times New Roman"/>
                          <a:cs typeface="Times New Roman"/>
                        </a:rPr>
                        <a:t>CC</a:t>
                      </a:r>
                      <a:r>
                        <a:rPr lang="en-US" sz="1200">
                          <a:latin typeface="Times New Roman"/>
                          <a:ea typeface="Times New Roman"/>
                          <a:cs typeface="Times New Roman"/>
                        </a:rPr>
                        <a:t> (5V)</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Led+</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17">
                <a:tc>
                  <a:txBody>
                    <a:bodyPr/>
                    <a:lstStyle/>
                    <a:p>
                      <a:pPr marL="0" marR="0" algn="ctr">
                        <a:lnSpc>
                          <a:spcPct val="115000"/>
                        </a:lnSpc>
                        <a:spcBef>
                          <a:spcPts val="0"/>
                        </a:spcBef>
                        <a:spcAft>
                          <a:spcPts val="0"/>
                        </a:spcAft>
                      </a:pPr>
                      <a:r>
                        <a:rPr lang="en-US" sz="1200">
                          <a:latin typeface="Times New Roman"/>
                          <a:ea typeface="Times New Roman"/>
                          <a:cs typeface="Times New Roman"/>
                        </a:rPr>
                        <a:t>16</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Backlight Ground (0V)</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Led-</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728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circuitstoday.com/wp-content/uploads/2012/02/LCD-Display-Block-Diagram.png">
            <a:hlinkClick r:id="rId2"/>
          </p:cNvPr>
          <p:cNvPicPr/>
          <p:nvPr/>
        </p:nvPicPr>
        <p:blipFill>
          <a:blip r:embed="rId3" cstate="print"/>
          <a:srcRect/>
          <a:stretch>
            <a:fillRect/>
          </a:stretch>
        </p:blipFill>
        <p:spPr bwMode="auto">
          <a:xfrm>
            <a:off x="2512513" y="1490597"/>
            <a:ext cx="7295366" cy="4553210"/>
          </a:xfrm>
          <a:prstGeom prst="rect">
            <a:avLst/>
          </a:prstGeom>
          <a:noFill/>
          <a:ln w="9525">
            <a:noFill/>
            <a:miter lim="800000"/>
            <a:headEnd/>
            <a:tailEnd/>
          </a:ln>
        </p:spPr>
      </p:pic>
      <p:sp>
        <p:nvSpPr>
          <p:cNvPr id="3" name="Rectangle 2"/>
          <p:cNvSpPr/>
          <p:nvPr/>
        </p:nvSpPr>
        <p:spPr>
          <a:xfrm>
            <a:off x="1247384" y="833969"/>
            <a:ext cx="4527136" cy="461665"/>
          </a:xfrm>
          <a:prstGeom prst="rect">
            <a:avLst/>
          </a:prstGeom>
        </p:spPr>
        <p:txBody>
          <a:bodyPr wrap="square">
            <a:spAutoFit/>
          </a:bodyPr>
          <a:lstStyle/>
          <a:p>
            <a:r>
              <a:rPr lang="en-US" sz="2400" b="1" dirty="0" smtClean="0">
                <a:latin typeface="Times New Roman" pitchFamily="18" charset="0"/>
                <a:cs typeface="Times New Roman" pitchFamily="18" charset="0"/>
              </a:rPr>
              <a:t>Block Diagram of LCD Display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9446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95610" y="900939"/>
            <a:ext cx="8229600" cy="1143000"/>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t>DUST SENSOR</a:t>
            </a:r>
            <a:endParaRPr lang="en-US" sz="3200" dirty="0"/>
          </a:p>
        </p:txBody>
      </p:sp>
      <p:pic>
        <p:nvPicPr>
          <p:cNvPr id="3" name="Picture 2" descr="C:\Users\Sai krupakar\Downloads\optical-dust-sensor-with-cable-gp2y1010au0f.jpg"/>
          <p:cNvPicPr/>
          <p:nvPr/>
        </p:nvPicPr>
        <p:blipFill>
          <a:blip r:embed="rId2"/>
          <a:srcRect/>
          <a:stretch>
            <a:fillRect/>
          </a:stretch>
        </p:blipFill>
        <p:spPr bwMode="auto">
          <a:xfrm>
            <a:off x="3019815" y="2260947"/>
            <a:ext cx="4914900" cy="2947987"/>
          </a:xfrm>
          <a:prstGeom prst="rect">
            <a:avLst/>
          </a:prstGeom>
          <a:noFill/>
          <a:ln w="9525">
            <a:noFill/>
            <a:miter lim="800000"/>
            <a:headEnd/>
            <a:tailEnd/>
          </a:ln>
        </p:spPr>
      </p:pic>
    </p:spTree>
    <p:extLst>
      <p:ext uri="{BB962C8B-B14F-4D97-AF65-F5344CB8AC3E}">
        <p14:creationId xmlns:p14="http://schemas.microsoft.com/office/powerpoint/2010/main" val="3021187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914400" y="1154698"/>
            <a:ext cx="9983244" cy="4143811"/>
          </a:xfrm>
        </p:spPr>
        <p:txBody>
          <a:bodyPr>
            <a:normAutofit/>
          </a:bodyPr>
          <a:lstStyle/>
          <a:p>
            <a:pPr marL="0" indent="0">
              <a:buNone/>
            </a:pPr>
            <a:r>
              <a:rPr lang="en-US" b="1" dirty="0">
                <a:latin typeface="Times New Roman" pitchFamily="18" charset="0"/>
                <a:cs typeface="Times New Roman" pitchFamily="18" charset="0"/>
              </a:rPr>
              <a:t>Features of GP2Y1010AU0F </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Compact ＆ thin package (46 × 30 × 17.6mm) </a:t>
            </a:r>
          </a:p>
          <a:p>
            <a:pPr lvl="0"/>
            <a:r>
              <a:rPr lang="en-US" dirty="0">
                <a:latin typeface="Times New Roman" pitchFamily="18" charset="0"/>
                <a:cs typeface="Times New Roman" pitchFamily="18" charset="0"/>
              </a:rPr>
              <a:t>With application of pulse output system, the device can detect even single house dust. </a:t>
            </a:r>
          </a:p>
          <a:p>
            <a:pPr lvl="0"/>
            <a:r>
              <a:rPr lang="en-US" dirty="0">
                <a:latin typeface="Times New Roman" pitchFamily="18" charset="0"/>
                <a:cs typeface="Times New Roman" pitchFamily="18" charset="0"/>
              </a:rPr>
              <a:t>House dust and cigarette smoke can be distinguished. </a:t>
            </a:r>
          </a:p>
          <a:p>
            <a:pPr marL="0" indent="0">
              <a:buNone/>
            </a:pPr>
            <a:r>
              <a:rPr lang="en-US" b="1" dirty="0" smtClean="0">
                <a:latin typeface="Times New Roman" pitchFamily="18" charset="0"/>
                <a:cs typeface="Times New Roman" pitchFamily="18" charset="0"/>
              </a:rPr>
              <a:t>Objects to detect </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House </a:t>
            </a:r>
            <a:r>
              <a:rPr lang="en-US" dirty="0">
                <a:latin typeface="Times New Roman" pitchFamily="18" charset="0"/>
                <a:cs typeface="Times New Roman" pitchFamily="18" charset="0"/>
              </a:rPr>
              <a:t>dust </a:t>
            </a:r>
          </a:p>
          <a:p>
            <a:pPr lvl="0"/>
            <a:r>
              <a:rPr lang="en-US" dirty="0">
                <a:latin typeface="Times New Roman" pitchFamily="18" charset="0"/>
                <a:cs typeface="Times New Roman" pitchFamily="18" charset="0"/>
              </a:rPr>
              <a:t>Cigarette smoke </a:t>
            </a:r>
          </a:p>
          <a:p>
            <a:endParaRPr lang="en-US" dirty="0"/>
          </a:p>
        </p:txBody>
      </p:sp>
    </p:spTree>
    <p:extLst>
      <p:ext uri="{BB962C8B-B14F-4D97-AF65-F5344CB8AC3E}">
        <p14:creationId xmlns:p14="http://schemas.microsoft.com/office/powerpoint/2010/main" val="116133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2082" y="2136339"/>
            <a:ext cx="9945666"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basic way of sensing dust is through photometry and this method uses IR LED emitter and </a:t>
            </a:r>
            <a:r>
              <a:rPr lang="en-US" sz="2000" dirty="0" smtClean="0">
                <a:latin typeface="Times New Roman" panose="02020603050405020304" pitchFamily="18" charset="0"/>
                <a:cs typeface="Times New Roman" panose="02020603050405020304" pitchFamily="18" charset="0"/>
              </a:rPr>
              <a:t>photovoltaic diode </a:t>
            </a:r>
            <a:r>
              <a:rPr lang="en-US" sz="2000" dirty="0">
                <a:latin typeface="Times New Roman" panose="02020603050405020304" pitchFamily="18" charset="0"/>
                <a:cs typeface="Times New Roman" panose="02020603050405020304" pitchFamily="18" charset="0"/>
              </a:rPr>
              <a:t>(Photo diode) receiver, the sensor will have </a:t>
            </a:r>
            <a:r>
              <a:rPr lang="en-US" sz="2000" dirty="0" smtClean="0">
                <a:latin typeface="Times New Roman" panose="02020603050405020304" pitchFamily="18" charset="0"/>
                <a:cs typeface="Times New Roman" panose="02020603050405020304" pitchFamily="18" charset="0"/>
              </a:rPr>
              <a:t>Air flow </a:t>
            </a:r>
            <a:r>
              <a:rPr lang="en-US" sz="2000" dirty="0">
                <a:latin typeface="Times New Roman" panose="02020603050405020304" pitchFamily="18" charset="0"/>
                <a:cs typeface="Times New Roman" panose="02020603050405020304" pitchFamily="18" charset="0"/>
              </a:rPr>
              <a:t>path and the IR LED and Photo diodes are </a:t>
            </a:r>
            <a:r>
              <a:rPr lang="en-US" sz="2000" dirty="0" smtClean="0">
                <a:latin typeface="Times New Roman" panose="02020603050405020304" pitchFamily="18" charset="0"/>
                <a:cs typeface="Times New Roman" panose="02020603050405020304" pitchFamily="18" charset="0"/>
              </a:rPr>
              <a:t>placed near </a:t>
            </a:r>
            <a:r>
              <a:rPr lang="en-US" sz="2000" dirty="0">
                <a:latin typeface="Times New Roman" panose="02020603050405020304" pitchFamily="18" charset="0"/>
                <a:cs typeface="Times New Roman" panose="02020603050405020304" pitchFamily="18" charset="0"/>
              </a:rPr>
              <a:t>to the </a:t>
            </a:r>
            <a:r>
              <a:rPr lang="en-US" sz="2000" dirty="0" smtClean="0">
                <a:latin typeface="Times New Roman" panose="02020603050405020304" pitchFamily="18" charset="0"/>
                <a:cs typeface="Times New Roman" panose="02020603050405020304" pitchFamily="18" charset="0"/>
              </a:rPr>
              <a:t>Air flow </a:t>
            </a:r>
            <a:r>
              <a:rPr lang="en-US" sz="2000" dirty="0">
                <a:latin typeface="Times New Roman" panose="02020603050405020304" pitchFamily="18" charset="0"/>
                <a:cs typeface="Times New Roman" panose="02020603050405020304" pitchFamily="18" charset="0"/>
              </a:rPr>
              <a:t>path and pulse signal will make IR LED to glow, due to the </a:t>
            </a:r>
            <a:r>
              <a:rPr lang="en-US" sz="2000" dirty="0" smtClean="0">
                <a:latin typeface="Times New Roman" panose="02020603050405020304" pitchFamily="18" charset="0"/>
                <a:cs typeface="Times New Roman" panose="02020603050405020304" pitchFamily="18" charset="0"/>
              </a:rPr>
              <a:t>dust particles </a:t>
            </a:r>
            <a:r>
              <a:rPr lang="en-US" sz="2000" dirty="0">
                <a:latin typeface="Times New Roman" panose="02020603050405020304" pitchFamily="18" charset="0"/>
                <a:cs typeface="Times New Roman" panose="02020603050405020304" pitchFamily="18" charset="0"/>
              </a:rPr>
              <a:t>in Air it </a:t>
            </a:r>
            <a:r>
              <a:rPr lang="en-US" sz="2000" dirty="0" smtClean="0">
                <a:latin typeface="Times New Roman" panose="02020603050405020304" pitchFamily="18" charset="0"/>
                <a:cs typeface="Times New Roman" panose="02020603050405020304" pitchFamily="18" charset="0"/>
              </a:rPr>
              <a:t>may scattered </a:t>
            </a:r>
            <a:r>
              <a:rPr lang="en-US" sz="2000" dirty="0">
                <a:latin typeface="Times New Roman" panose="02020603050405020304" pitchFamily="18" charset="0"/>
                <a:cs typeface="Times New Roman" panose="02020603050405020304" pitchFamily="18" charset="0"/>
              </a:rPr>
              <a:t>and received by photo </a:t>
            </a:r>
            <a:r>
              <a:rPr lang="en-US" sz="2000" dirty="0" smtClean="0">
                <a:latin typeface="Times New Roman" panose="02020603050405020304" pitchFamily="18" charset="0"/>
                <a:cs typeface="Times New Roman" panose="02020603050405020304" pitchFamily="18" charset="0"/>
              </a:rPr>
              <a:t>diode, finally the signal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amplified </a:t>
            </a:r>
            <a:r>
              <a:rPr lang="en-US" sz="2000" dirty="0">
                <a:latin typeface="Times New Roman" panose="02020603050405020304" pitchFamily="18" charset="0"/>
                <a:cs typeface="Times New Roman" panose="02020603050405020304" pitchFamily="18" charset="0"/>
              </a:rPr>
              <a:t>and processed to get difference </a:t>
            </a:r>
            <a:r>
              <a:rPr lang="en-US" sz="2000" dirty="0" smtClean="0">
                <a:latin typeface="Times New Roman" panose="02020603050405020304" pitchFamily="18" charset="0"/>
                <a:cs typeface="Times New Roman" panose="02020603050405020304" pitchFamily="18" charset="0"/>
              </a:rPr>
              <a:t>level and </a:t>
            </a:r>
            <a:r>
              <a:rPr lang="en-US" sz="2000" dirty="0">
                <a:latin typeface="Times New Roman" panose="02020603050405020304" pitchFamily="18" charset="0"/>
                <a:cs typeface="Times New Roman" panose="02020603050405020304" pitchFamily="18" charset="0"/>
              </a:rPr>
              <a:t>it can be measured as dust density level.</a:t>
            </a:r>
          </a:p>
        </p:txBody>
      </p:sp>
      <p:sp>
        <p:nvSpPr>
          <p:cNvPr id="3" name="TextBox 2"/>
          <p:cNvSpPr txBox="1"/>
          <p:nvPr/>
        </p:nvSpPr>
        <p:spPr>
          <a:xfrm>
            <a:off x="1002082" y="1265129"/>
            <a:ext cx="5229061" cy="523220"/>
          </a:xfrm>
          <a:prstGeom prst="rect">
            <a:avLst/>
          </a:prstGeom>
          <a:noFill/>
        </p:spPr>
        <p:txBody>
          <a:bodyPr wrap="square" rtlCol="0">
            <a:spAutoFit/>
          </a:bodyPr>
          <a:lstStyle/>
          <a:p>
            <a:r>
              <a:rPr lang="en-US" sz="2800" dirty="0" smtClean="0"/>
              <a:t>Working of Dust Sensor</a:t>
            </a:r>
            <a:endParaRPr lang="en-US" sz="2800" dirty="0"/>
          </a:p>
        </p:txBody>
      </p:sp>
    </p:spTree>
    <p:extLst>
      <p:ext uri="{BB962C8B-B14F-4D97-AF65-F5344CB8AC3E}">
        <p14:creationId xmlns:p14="http://schemas.microsoft.com/office/powerpoint/2010/main" val="311535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26718" y="738101"/>
            <a:ext cx="8229600"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600" dirty="0"/>
          </a:p>
        </p:txBody>
      </p:sp>
      <p:sp>
        <p:nvSpPr>
          <p:cNvPr id="8" name="Title 7"/>
          <p:cNvSpPr>
            <a:spLocks noGrp="1"/>
          </p:cNvSpPr>
          <p:nvPr>
            <p:ph type="title"/>
          </p:nvPr>
        </p:nvSpPr>
        <p:spPr/>
        <p:txBody>
          <a:bodyPr>
            <a:normAutofit/>
          </a:bodyPr>
          <a:lstStyle/>
          <a:p>
            <a:r>
              <a:rPr lang="en-US" sz="3600" dirty="0"/>
              <a:t>POWER SUPPLY</a:t>
            </a:r>
          </a:p>
        </p:txBody>
      </p:sp>
      <p:sp>
        <p:nvSpPr>
          <p:cNvPr id="9" name="Content Placeholder 8"/>
          <p:cNvSpPr>
            <a:spLocks noGrp="1"/>
          </p:cNvSpPr>
          <p:nvPr>
            <p:ph sz="half" idx="1"/>
          </p:nvPr>
        </p:nvSpPr>
        <p:spPr/>
        <p:txBody>
          <a:bodyPr>
            <a:normAutofit fontScale="92500" lnSpcReduction="10000"/>
          </a:bodyPr>
          <a:lstStyle/>
          <a:p>
            <a:r>
              <a:rPr lang="en-US" dirty="0">
                <a:latin typeface="Times New Roman" pitchFamily="18" charset="0"/>
                <a:cs typeface="Times New Roman" pitchFamily="18" charset="0"/>
              </a:rPr>
              <a:t>A power supply is a device which delivers an exact voltage to another device as per its needs. There are many power supplies available today in the market like regulated, unregulated, variable </a:t>
            </a:r>
            <a:r>
              <a:rPr lang="en-US" dirty="0" smtClean="0">
                <a:latin typeface="Times New Roman" pitchFamily="18" charset="0"/>
                <a:cs typeface="Times New Roman" pitchFamily="18" charset="0"/>
              </a:rPr>
              <a:t>etc</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the decision to pick the correct one depends entirely on what device you are trying to operate with the power supply. </a:t>
            </a:r>
          </a:p>
          <a:p>
            <a:endParaRPr lang="en-US" dirty="0"/>
          </a:p>
        </p:txBody>
      </p:sp>
      <p:pic>
        <p:nvPicPr>
          <p:cNvPr id="11" name="Picture 2"/>
          <p:cNvPicPr>
            <a:picLocks noGrp="1" noChangeAspect="1" noChangeArrowheads="1"/>
          </p:cNvPicPr>
          <p:nvPr>
            <p:ph sz="half" idx="2"/>
          </p:nvPr>
        </p:nvPicPr>
        <p:blipFill>
          <a:blip r:embed="rId2" cstate="print"/>
          <a:srcRect/>
          <a:stretch>
            <a:fillRect/>
          </a:stretch>
        </p:blipFill>
        <p:spPr bwMode="auto">
          <a:xfrm>
            <a:off x="5878966" y="2560320"/>
            <a:ext cx="5663300" cy="3310128"/>
          </a:xfrm>
          <a:prstGeom prst="rect">
            <a:avLst/>
          </a:prstGeom>
          <a:noFill/>
          <a:ln w="9525">
            <a:noFill/>
            <a:miter lim="800000"/>
            <a:headEnd/>
            <a:tailEnd/>
          </a:ln>
        </p:spPr>
      </p:pic>
    </p:spTree>
    <p:extLst>
      <p:ext uri="{BB962C8B-B14F-4D97-AF65-F5344CB8AC3E}">
        <p14:creationId xmlns:p14="http://schemas.microsoft.com/office/powerpoint/2010/main" val="179737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Transformer</a:t>
            </a:r>
            <a:endParaRPr lang="en-US" sz="3600" dirty="0"/>
          </a:p>
        </p:txBody>
      </p:sp>
      <p:sp>
        <p:nvSpPr>
          <p:cNvPr id="8" name="Content Placeholder 7"/>
          <p:cNvSpPr>
            <a:spLocks noGrp="1"/>
          </p:cNvSpPr>
          <p:nvPr>
            <p:ph sz="half" idx="2"/>
          </p:nvPr>
        </p:nvSpPr>
        <p:spPr>
          <a:xfrm>
            <a:off x="1295400" y="2542784"/>
            <a:ext cx="4718304" cy="3333083"/>
          </a:xfrm>
        </p:spPr>
        <p:txBody>
          <a:bodyPr>
            <a:normAutofit fontScale="92500" lnSpcReduction="10000"/>
          </a:bodyPr>
          <a:lstStyle/>
          <a:p>
            <a:r>
              <a:rPr lang="en-US" dirty="0"/>
              <a:t>A </a:t>
            </a:r>
            <a:r>
              <a:rPr lang="en-US" b="1" dirty="0"/>
              <a:t>transformer</a:t>
            </a:r>
            <a:r>
              <a:rPr lang="en-US" dirty="0"/>
              <a:t> is an electrical device that transfers energy between two circuits through</a:t>
            </a:r>
            <a:r>
              <a:rPr lang="en-US" sz="2000" dirty="0"/>
              <a:t> </a:t>
            </a:r>
            <a:r>
              <a:rPr lang="en-US" dirty="0"/>
              <a:t>electromagnetic induction. </a:t>
            </a:r>
            <a:br>
              <a:rPr lang="en-US" dirty="0"/>
            </a:br>
            <a:endParaRPr lang="en-US" dirty="0"/>
          </a:p>
          <a:p>
            <a:r>
              <a:rPr lang="en-US" dirty="0"/>
              <a:t>A transformer may be used as a safe and efficient voltage converter to change the AC voltage at its input to a higher or lower voltage at its output. </a:t>
            </a:r>
            <a:br>
              <a:rPr lang="en-US" dirty="0"/>
            </a:br>
            <a:endParaRPr lang="en-US" dirty="0"/>
          </a:p>
        </p:txBody>
      </p:sp>
      <p:pic>
        <p:nvPicPr>
          <p:cNvPr id="11" name="Content Placeholder 10" descr="301px-Transformer_flux.gif"/>
          <p:cNvPicPr>
            <a:picLocks noGrp="1" noChangeAspect="1"/>
          </p:cNvPicPr>
          <p:nvPr>
            <p:ph sz="quarter" idx="4"/>
          </p:nvPr>
        </p:nvPicPr>
        <p:blipFill>
          <a:blip r:embed="rId2" cstate="print"/>
          <a:stretch>
            <a:fillRect/>
          </a:stretch>
        </p:blipFill>
        <p:spPr>
          <a:xfrm>
            <a:off x="6454296" y="2542784"/>
            <a:ext cx="4942365" cy="3678039"/>
          </a:xfrm>
          <a:prstGeom prst="rect">
            <a:avLst/>
          </a:prstGeom>
        </p:spPr>
      </p:pic>
    </p:spTree>
    <p:extLst>
      <p:ext uri="{BB962C8B-B14F-4D97-AF65-F5344CB8AC3E}">
        <p14:creationId xmlns:p14="http://schemas.microsoft.com/office/powerpoint/2010/main" val="4172365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Rectifier</a:t>
            </a:r>
            <a:endParaRPr lang="en-US" dirty="0"/>
          </a:p>
        </p:txBody>
      </p:sp>
      <p:sp>
        <p:nvSpPr>
          <p:cNvPr id="4" name="Content Placeholder 3"/>
          <p:cNvSpPr>
            <a:spLocks noGrp="1"/>
          </p:cNvSpPr>
          <p:nvPr>
            <p:ph sz="half" idx="2"/>
          </p:nvPr>
        </p:nvSpPr>
        <p:spPr>
          <a:xfrm>
            <a:off x="1295399" y="2430049"/>
            <a:ext cx="5067823" cy="4183693"/>
          </a:xfrm>
        </p:spPr>
        <p:txBody>
          <a:bodyPr>
            <a:normAutofit fontScale="92500" lnSpcReduction="10000"/>
          </a:bodyPr>
          <a:lstStyle/>
          <a:p>
            <a:r>
              <a:rPr lang="en-US" dirty="0" smtClean="0"/>
              <a:t>A</a:t>
            </a:r>
            <a:r>
              <a:rPr lang="en-US" dirty="0"/>
              <a:t> </a:t>
            </a:r>
            <a:r>
              <a:rPr lang="en-US" b="1" dirty="0"/>
              <a:t>rectifier</a:t>
            </a:r>
            <a:r>
              <a:rPr lang="en-US" dirty="0"/>
              <a:t> is an electrical device that converts alternating current (AC), which periodically reverses direction, to direct current(DC), which flows in only one direction. The process is known as rectification.</a:t>
            </a:r>
            <a:br>
              <a:rPr lang="en-US" dirty="0"/>
            </a:br>
            <a:endParaRPr lang="en-US" dirty="0"/>
          </a:p>
          <a:p>
            <a:r>
              <a:rPr lang="en-US" dirty="0"/>
              <a:t>A diode bridge is an arrangement of four diodes in a bridge circuit configuration that provides the same polarity of output for either polarity of input.</a:t>
            </a:r>
            <a:br>
              <a:rPr lang="en-US" dirty="0"/>
            </a:br>
            <a:endParaRPr lang="en-US" dirty="0"/>
          </a:p>
          <a:p>
            <a:endParaRPr lang="en-US" dirty="0"/>
          </a:p>
        </p:txBody>
      </p:sp>
      <p:pic>
        <p:nvPicPr>
          <p:cNvPr id="7" name="Content Placeholder 6" descr="557px-Diode_bridge_alt_2.svg.png"/>
          <p:cNvPicPr>
            <a:picLocks noGrp="1" noChangeAspect="1"/>
          </p:cNvPicPr>
          <p:nvPr>
            <p:ph sz="quarter" idx="4"/>
          </p:nvPr>
        </p:nvPicPr>
        <p:blipFill>
          <a:blip r:embed="rId2" cstate="print"/>
          <a:stretch>
            <a:fillRect/>
          </a:stretch>
        </p:blipFill>
        <p:spPr>
          <a:xfrm>
            <a:off x="6475956" y="3118980"/>
            <a:ext cx="4859604" cy="2147321"/>
          </a:xfrm>
          <a:prstGeom prst="rect">
            <a:avLst/>
          </a:prstGeom>
        </p:spPr>
      </p:pic>
    </p:spTree>
    <p:extLst>
      <p:ext uri="{BB962C8B-B14F-4D97-AF65-F5344CB8AC3E}">
        <p14:creationId xmlns:p14="http://schemas.microsoft.com/office/powerpoint/2010/main" val="2714005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2875" y="2531880"/>
            <a:ext cx="9601196" cy="3318936"/>
          </a:xfrm>
        </p:spPr>
        <p:txBody>
          <a:bodyPr>
            <a:normAutofit fontScale="40000" lnSpcReduction="20000"/>
          </a:bodyPr>
          <a:lstStyle/>
          <a:p>
            <a:r>
              <a:rPr lang="en-US" sz="4500" dirty="0" smtClean="0"/>
              <a:t>Guide:</a:t>
            </a:r>
          </a:p>
          <a:p>
            <a:pPr marL="0" indent="0">
              <a:buNone/>
            </a:pPr>
            <a:r>
              <a:rPr lang="en-US" sz="4500" dirty="0" smtClean="0"/>
              <a:t>              </a:t>
            </a:r>
            <a:r>
              <a:rPr lang="en-US" sz="4500" dirty="0" smtClean="0"/>
              <a:t>Dr. </a:t>
            </a:r>
            <a:r>
              <a:rPr lang="en-US" sz="4500" dirty="0" smtClean="0"/>
              <a:t>S</a:t>
            </a:r>
            <a:r>
              <a:rPr lang="en-US" sz="4500" dirty="0" smtClean="0"/>
              <a:t>. Usha </a:t>
            </a:r>
            <a:r>
              <a:rPr lang="en-US" sz="4500" dirty="0" smtClean="0"/>
              <a:t>Rani</a:t>
            </a:r>
          </a:p>
          <a:p>
            <a:pPr marL="0" indent="0">
              <a:buNone/>
            </a:pPr>
            <a:endParaRPr lang="en-US" sz="4500" dirty="0" smtClean="0"/>
          </a:p>
          <a:p>
            <a:r>
              <a:rPr lang="en-US" sz="4500" dirty="0" smtClean="0"/>
              <a:t>Team Members:</a:t>
            </a:r>
          </a:p>
          <a:p>
            <a:pPr marL="0" indent="0">
              <a:buNone/>
            </a:pPr>
            <a:r>
              <a:rPr lang="en-US" sz="4500" dirty="0"/>
              <a:t> </a:t>
            </a:r>
            <a:r>
              <a:rPr lang="en-US" sz="4500" dirty="0" smtClean="0"/>
              <a:t>             N. Kailash Preetham-14691A0476</a:t>
            </a:r>
          </a:p>
          <a:p>
            <a:pPr marL="0" indent="0">
              <a:buNone/>
            </a:pPr>
            <a:r>
              <a:rPr lang="en-US" sz="4500" dirty="0"/>
              <a:t> </a:t>
            </a:r>
            <a:r>
              <a:rPr lang="en-US" sz="4500" dirty="0" smtClean="0"/>
              <a:t>             C.Nagendra-14691A04B3</a:t>
            </a:r>
          </a:p>
          <a:p>
            <a:pPr marL="0" indent="0">
              <a:buNone/>
            </a:pPr>
            <a:r>
              <a:rPr lang="en-US" sz="4500" dirty="0"/>
              <a:t> </a:t>
            </a:r>
            <a:r>
              <a:rPr lang="en-US" sz="4500" dirty="0" smtClean="0"/>
              <a:t>             B. Naga Rammohan-14691A04B1</a:t>
            </a:r>
          </a:p>
          <a:p>
            <a:pPr marL="0" indent="0">
              <a:buNone/>
            </a:pPr>
            <a:r>
              <a:rPr lang="en-US" sz="4500" dirty="0" smtClean="0"/>
              <a:t>              D.Navakishore-14691A04B6</a:t>
            </a:r>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663986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Filters</a:t>
            </a:r>
            <a:endParaRPr lang="en-US" dirty="0"/>
          </a:p>
        </p:txBody>
      </p:sp>
      <p:sp>
        <p:nvSpPr>
          <p:cNvPr id="14" name="Content Placeholder 13"/>
          <p:cNvSpPr>
            <a:spLocks noGrp="1"/>
          </p:cNvSpPr>
          <p:nvPr>
            <p:ph idx="1"/>
          </p:nvPr>
        </p:nvSpPr>
        <p:spPr>
          <a:xfrm>
            <a:off x="1157615" y="2644613"/>
            <a:ext cx="9601196" cy="3318936"/>
          </a:xfrm>
        </p:spPr>
        <p:txBody>
          <a:bodyPr>
            <a:normAutofit fontScale="92500" lnSpcReduction="10000"/>
          </a:bodyPr>
          <a:lstStyle/>
          <a:p>
            <a:pPr algn="just"/>
            <a:r>
              <a:rPr lang="en-US" b="1" dirty="0"/>
              <a:t>Electronic filters</a:t>
            </a:r>
            <a:r>
              <a:rPr lang="en-US" dirty="0"/>
              <a:t> are analog circuits which perform signal processing functions, specifically to remove unwanted frequency components from the signal, to enhance wanted ones, or </a:t>
            </a:r>
            <a:r>
              <a:rPr lang="en-US" dirty="0" smtClean="0"/>
              <a:t>both.</a:t>
            </a:r>
          </a:p>
          <a:p>
            <a:pPr marL="0" indent="0" algn="just">
              <a:buNone/>
            </a:pPr>
            <a:endParaRPr lang="en-US" dirty="0"/>
          </a:p>
          <a:p>
            <a:r>
              <a:rPr lang="en-US" dirty="0" smtClean="0"/>
              <a:t>TYPES</a:t>
            </a:r>
            <a:endParaRPr lang="en-US" dirty="0"/>
          </a:p>
          <a:p>
            <a:pPr lvl="1">
              <a:buFont typeface="Wingdings" panose="05000000000000000000" pitchFamily="2" charset="2"/>
              <a:buChar char="Ø"/>
            </a:pPr>
            <a:r>
              <a:rPr lang="en-US" sz="2400" dirty="0"/>
              <a:t> ACTIVE </a:t>
            </a:r>
            <a:r>
              <a:rPr lang="en-US" sz="2400" dirty="0" smtClean="0"/>
              <a:t>FILTER</a:t>
            </a:r>
            <a:r>
              <a:rPr lang="en-US" sz="2400" dirty="0"/>
              <a:t>	</a:t>
            </a:r>
          </a:p>
          <a:p>
            <a:pPr lvl="1">
              <a:buFont typeface="Wingdings" panose="05000000000000000000" pitchFamily="2" charset="2"/>
              <a:buChar char="Ø"/>
            </a:pPr>
            <a:r>
              <a:rPr lang="en-US" sz="2400" dirty="0" smtClean="0"/>
              <a:t> PASSIVE </a:t>
            </a:r>
            <a:r>
              <a:rPr lang="en-US" sz="2400" dirty="0"/>
              <a:t>FILTER</a:t>
            </a:r>
            <a:br>
              <a:rPr lang="en-US" sz="2400" dirty="0"/>
            </a:br>
            <a:endParaRPr lang="en-US" sz="2400" dirty="0"/>
          </a:p>
          <a:p>
            <a:endParaRPr lang="en-US" dirty="0"/>
          </a:p>
        </p:txBody>
      </p:sp>
    </p:spTree>
    <p:extLst>
      <p:ext uri="{BB962C8B-B14F-4D97-AF65-F5344CB8AC3E}">
        <p14:creationId xmlns:p14="http://schemas.microsoft.com/office/powerpoint/2010/main" val="194410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a:t>
            </a:r>
            <a:endParaRPr lang="en-US" dirty="0"/>
          </a:p>
        </p:txBody>
      </p:sp>
      <p:sp>
        <p:nvSpPr>
          <p:cNvPr id="5" name="Content Placeholder 4"/>
          <p:cNvSpPr>
            <a:spLocks noGrp="1"/>
          </p:cNvSpPr>
          <p:nvPr>
            <p:ph sz="half" idx="2"/>
          </p:nvPr>
        </p:nvSpPr>
        <p:spPr>
          <a:xfrm>
            <a:off x="1295399" y="2405575"/>
            <a:ext cx="7178559" cy="3770142"/>
          </a:xfrm>
        </p:spPr>
        <p:txBody>
          <a:bodyPr>
            <a:normAutofit/>
          </a:bodyPr>
          <a:lstStyle/>
          <a:p>
            <a:r>
              <a:rPr lang="en-US" dirty="0" smtClean="0"/>
              <a:t>A</a:t>
            </a:r>
            <a:r>
              <a:rPr lang="en-US" dirty="0"/>
              <a:t> voltage regulator is designed to automatically maintain a constant voltage level. A voltage regulator may be a simple </a:t>
            </a:r>
            <a:r>
              <a:rPr lang="en-US" dirty="0">
                <a:hlinkClick r:id="rId2" tooltip="Feed forward (control)"/>
              </a:rPr>
              <a:t>“</a:t>
            </a:r>
            <a:r>
              <a:rPr lang="en-US" dirty="0"/>
              <a:t>Feed-forward" design or may include negative feedback control loops.</a:t>
            </a:r>
            <a:br>
              <a:rPr lang="en-US" dirty="0"/>
            </a:br>
            <a:endParaRPr lang="en-US" dirty="0"/>
          </a:p>
          <a:p>
            <a:r>
              <a:rPr lang="en-US" dirty="0"/>
              <a:t> It may use an electromechanical mechanism, or electronic components. Depending on the design, it may be used to regulate one or more AC or DC voltages.</a:t>
            </a:r>
          </a:p>
          <a:p>
            <a:endParaRPr lang="en-US" dirty="0"/>
          </a:p>
        </p:txBody>
      </p:sp>
      <p:pic>
        <p:nvPicPr>
          <p:cNvPr id="8" name="Content Placeholder 7" descr="Voltage_Regulator.png"/>
          <p:cNvPicPr>
            <a:picLocks noGrp="1" noChangeAspect="1"/>
          </p:cNvPicPr>
          <p:nvPr>
            <p:ph sz="quarter" idx="4"/>
          </p:nvPr>
        </p:nvPicPr>
        <p:blipFill>
          <a:blip r:embed="rId3" cstate="print"/>
          <a:stretch>
            <a:fillRect/>
          </a:stretch>
        </p:blipFill>
        <p:spPr>
          <a:xfrm>
            <a:off x="8473958" y="2867740"/>
            <a:ext cx="2422640" cy="2574056"/>
          </a:xfrm>
          <a:prstGeom prst="rect">
            <a:avLst/>
          </a:prstGeom>
        </p:spPr>
      </p:pic>
    </p:spTree>
    <p:extLst>
      <p:ext uri="{BB962C8B-B14F-4D97-AF65-F5344CB8AC3E}">
        <p14:creationId xmlns:p14="http://schemas.microsoft.com/office/powerpoint/2010/main" val="1587264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20240" y="846138"/>
            <a:ext cx="8229600"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Relay</a:t>
            </a:r>
            <a:endParaRPr lang="en-US" dirty="0"/>
          </a:p>
        </p:txBody>
      </p:sp>
      <p:sp>
        <p:nvSpPr>
          <p:cNvPr id="8" name="Rectangle 7"/>
          <p:cNvSpPr/>
          <p:nvPr/>
        </p:nvSpPr>
        <p:spPr>
          <a:xfrm>
            <a:off x="1284849" y="1536358"/>
            <a:ext cx="8305800" cy="1477328"/>
          </a:xfrm>
          <a:prstGeom prst="rect">
            <a:avLst/>
          </a:prstGeom>
        </p:spPr>
        <p:txBody>
          <a:bodyPr wrap="square">
            <a:spAutoFit/>
          </a:bodyPr>
          <a:lstStyle/>
          <a:p>
            <a:r>
              <a:rPr lang="en-US" b="1" dirty="0" smtClean="0"/>
              <a:t>What is relay</a:t>
            </a:r>
          </a:p>
          <a:p>
            <a:endParaRPr lang="en-US" dirty="0" smtClean="0"/>
          </a:p>
          <a:p>
            <a:pPr algn="just"/>
            <a:r>
              <a:rPr lang="en-US" dirty="0" smtClean="0"/>
              <a:t>Relays are simple switches which are operated both electrically and mechanically. Relays consist of a n electromagnet and also a set of contacts. The switching mechanism is carried out with the help of the electromagnet. </a:t>
            </a:r>
            <a:endParaRPr lang="en-US" dirty="0"/>
          </a:p>
        </p:txBody>
      </p:sp>
      <p:sp>
        <p:nvSpPr>
          <p:cNvPr id="9" name="Rectangle 8"/>
          <p:cNvSpPr/>
          <p:nvPr/>
        </p:nvSpPr>
        <p:spPr>
          <a:xfrm>
            <a:off x="1208649" y="3132406"/>
            <a:ext cx="8382000" cy="2862322"/>
          </a:xfrm>
          <a:prstGeom prst="rect">
            <a:avLst/>
          </a:prstGeom>
        </p:spPr>
        <p:txBody>
          <a:bodyPr wrap="square">
            <a:spAutoFit/>
          </a:bodyPr>
          <a:lstStyle/>
          <a:p>
            <a:r>
              <a:rPr lang="en-US" b="1" dirty="0" smtClean="0"/>
              <a:t>Why is relay used?</a:t>
            </a:r>
          </a:p>
          <a:p>
            <a:endParaRPr lang="en-US" dirty="0" smtClean="0"/>
          </a:p>
          <a:p>
            <a:pPr algn="just"/>
            <a:r>
              <a:rPr lang="en-US" dirty="0" smtClean="0"/>
              <a:t>	The main operation of a relay comes in places where only a low-power signal can be used to control a circuit. It is also used in places where only one signal can be used to control a lot of circuits. </a:t>
            </a:r>
          </a:p>
          <a:p>
            <a:pPr algn="just"/>
            <a:r>
              <a:rPr lang="en-US" dirty="0" smtClean="0"/>
              <a:t>	They were used to switch the signal coming from one source to another destination. After the invention of computers they were also used to perform Boolean and other logical operations. The high end applications of relays require high power to be driven by electric motors and so on. Such relays are called contactors.</a:t>
            </a:r>
          </a:p>
          <a:p>
            <a:endParaRPr lang="en-US" dirty="0"/>
          </a:p>
        </p:txBody>
      </p:sp>
    </p:spTree>
    <p:extLst>
      <p:ext uri="{BB962C8B-B14F-4D97-AF65-F5344CB8AC3E}">
        <p14:creationId xmlns:p14="http://schemas.microsoft.com/office/powerpoint/2010/main" val="3353985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16898" y="705633"/>
            <a:ext cx="7772400" cy="9144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HOW RELAY WORKS?</a:t>
            </a:r>
            <a:endParaRPr lang="en-US" sz="3200" dirty="0"/>
          </a:p>
        </p:txBody>
      </p:sp>
      <p:pic>
        <p:nvPicPr>
          <p:cNvPr id="5" name="Picture 4" descr="Relay Design"/>
          <p:cNvPicPr/>
          <p:nvPr/>
        </p:nvPicPr>
        <p:blipFill>
          <a:blip r:embed="rId2" cstate="print"/>
          <a:srcRect/>
          <a:stretch>
            <a:fillRect/>
          </a:stretch>
        </p:blipFill>
        <p:spPr bwMode="auto">
          <a:xfrm>
            <a:off x="2878898" y="2991633"/>
            <a:ext cx="5867400" cy="3124200"/>
          </a:xfrm>
          <a:prstGeom prst="rect">
            <a:avLst/>
          </a:prstGeom>
          <a:noFill/>
          <a:ln w="9525">
            <a:noFill/>
            <a:miter lim="800000"/>
            <a:headEnd/>
            <a:tailEnd/>
          </a:ln>
        </p:spPr>
      </p:pic>
      <p:sp>
        <p:nvSpPr>
          <p:cNvPr id="6" name="Rectangle 1"/>
          <p:cNvSpPr>
            <a:spLocks noChangeArrowheads="1"/>
          </p:cNvSpPr>
          <p:nvPr/>
        </p:nvSpPr>
        <p:spPr bwMode="auto">
          <a:xfrm>
            <a:off x="1735897" y="1848633"/>
            <a:ext cx="8382001"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working of a relay can be better understood by explaining the following diagram given below.</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713394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12102" y="1194420"/>
            <a:ext cx="8001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diagram shows an inner section diagram of a relay. An iron core is surrounded by a control coil. As shown, the power source is given to the electromagnet through a control switch and through contacts to the load. When current starts flowing through the control coil, the electromagnet starts energizing and thus intensifies the magnetic field. Thus the upper contact arm starts to be attracted to the lower fixed arm and thus closes the contacts causing a short circuit for the power to the load. On the other hand, if the relay was already de-energized when the contacts were closed, then the contact move oppositely and make an open circuit.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603979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08882"/>
          </a:xfrm>
        </p:spPr>
        <p:txBody>
          <a:bodyPr>
            <a:normAutofit/>
          </a:bodyPr>
          <a:lstStyle/>
          <a:p>
            <a:r>
              <a:rPr lang="en-US" sz="3600" dirty="0" smtClean="0"/>
              <a:t>Block Diagram</a:t>
            </a:r>
            <a:endParaRPr lang="en-US" sz="3600" dirty="0"/>
          </a:p>
        </p:txBody>
      </p:sp>
      <p:sp>
        <p:nvSpPr>
          <p:cNvPr id="16" name="Rectangle 11"/>
          <p:cNvSpPr>
            <a:spLocks noChangeArrowheads="1"/>
          </p:cNvSpPr>
          <p:nvPr/>
        </p:nvSpPr>
        <p:spPr bwMode="auto">
          <a:xfrm>
            <a:off x="5376862" y="2686929"/>
            <a:ext cx="1488172" cy="5687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POWER SUPPLY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0"/>
          <p:cNvSpPr>
            <a:spLocks noChangeArrowheads="1"/>
          </p:cNvSpPr>
          <p:nvPr/>
        </p:nvSpPr>
        <p:spPr bwMode="auto">
          <a:xfrm>
            <a:off x="5356964" y="3512899"/>
            <a:ext cx="1647825" cy="1905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ARDUINO MICRO-CONTROLLER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9"/>
          <p:cNvSpPr>
            <a:spLocks noChangeArrowheads="1"/>
          </p:cNvSpPr>
          <p:nvPr/>
        </p:nvSpPr>
        <p:spPr bwMode="auto">
          <a:xfrm>
            <a:off x="3347189" y="4012757"/>
            <a:ext cx="1428750" cy="704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DUST SENSOR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8"/>
          <p:cNvSpPr>
            <a:spLocks noChangeArrowheads="1"/>
          </p:cNvSpPr>
          <p:nvPr/>
        </p:nvSpPr>
        <p:spPr bwMode="auto">
          <a:xfrm>
            <a:off x="7477113" y="3621928"/>
            <a:ext cx="1276350" cy="390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LCD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7"/>
          <p:cNvSpPr>
            <a:spLocks noChangeArrowheads="1"/>
          </p:cNvSpPr>
          <p:nvPr/>
        </p:nvSpPr>
        <p:spPr bwMode="auto">
          <a:xfrm>
            <a:off x="7490564" y="4236799"/>
            <a:ext cx="1162050" cy="6024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RELAY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6"/>
          <p:cNvSpPr>
            <a:spLocks noChangeArrowheads="1"/>
          </p:cNvSpPr>
          <p:nvPr/>
        </p:nvSpPr>
        <p:spPr bwMode="auto">
          <a:xfrm>
            <a:off x="8966939" y="4236799"/>
            <a:ext cx="1185229" cy="6024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EXHAUST FAN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AutoShape 5"/>
          <p:cNvSpPr>
            <a:spLocks noChangeShapeType="1"/>
          </p:cNvSpPr>
          <p:nvPr/>
        </p:nvSpPr>
        <p:spPr bwMode="auto">
          <a:xfrm>
            <a:off x="6171351" y="3255724"/>
            <a:ext cx="9525" cy="2571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3" name="AutoShape 4"/>
          <p:cNvSpPr>
            <a:spLocks noChangeShapeType="1"/>
          </p:cNvSpPr>
          <p:nvPr/>
        </p:nvSpPr>
        <p:spPr bwMode="auto">
          <a:xfrm>
            <a:off x="4785464" y="4367072"/>
            <a:ext cx="57150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 name="AutoShape 3"/>
          <p:cNvSpPr>
            <a:spLocks noChangeShapeType="1"/>
          </p:cNvSpPr>
          <p:nvPr/>
        </p:nvSpPr>
        <p:spPr bwMode="auto">
          <a:xfrm>
            <a:off x="7004788" y="3817191"/>
            <a:ext cx="485775" cy="95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 name="AutoShape 2"/>
          <p:cNvSpPr>
            <a:spLocks noChangeShapeType="1"/>
          </p:cNvSpPr>
          <p:nvPr/>
        </p:nvSpPr>
        <p:spPr bwMode="auto">
          <a:xfrm>
            <a:off x="6991338" y="4518525"/>
            <a:ext cx="48577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 name="AutoShape 1"/>
          <p:cNvSpPr>
            <a:spLocks noChangeShapeType="1"/>
          </p:cNvSpPr>
          <p:nvPr/>
        </p:nvSpPr>
        <p:spPr bwMode="auto">
          <a:xfrm>
            <a:off x="8652614" y="4518525"/>
            <a:ext cx="31432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5855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dirty="0" smtClean="0"/>
              <a:t>Working Procedure</a:t>
            </a:r>
            <a:endParaRPr lang="en-US" sz="3500" dirty="0"/>
          </a:p>
        </p:txBody>
      </p:sp>
      <p:sp>
        <p:nvSpPr>
          <p:cNvPr id="5" name="Content Placeholder 2"/>
          <p:cNvSpPr txBox="1">
            <a:spLocks/>
          </p:cNvSpPr>
          <p:nvPr/>
        </p:nvSpPr>
        <p:spPr>
          <a:xfrm>
            <a:off x="1447801" y="2709332"/>
            <a:ext cx="9601196"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The Automatic exhaust with dust sensor is having a dust sensor with digital output. If any dust particle enters into its cavity, its output becomes high and hence the microcontroller comes to know about it. The exhaust fan is connected to a motor driver, which runs the fan, hence the microcontroller turns on the fan via a motor driver. The system is powered up by a dc power supply of 12V/9V, 1A. It consists of a transformer(which step-up or step-down AC voltages OR increase/decrease the AC voltages levels...), bridge rectifier and a filter; hence it can be provided either DC or AC(which is the function of rectifier)</a:t>
            </a:r>
            <a:endParaRPr lang="en-US" dirty="0"/>
          </a:p>
        </p:txBody>
      </p:sp>
    </p:spTree>
    <p:extLst>
      <p:ext uri="{BB962C8B-B14F-4D97-AF65-F5344CB8AC3E}">
        <p14:creationId xmlns:p14="http://schemas.microsoft.com/office/powerpoint/2010/main" val="2215561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&amp; Tools Used</a:t>
            </a:r>
            <a:endParaRPr lang="en-US" dirty="0"/>
          </a:p>
        </p:txBody>
      </p:sp>
      <p:sp>
        <p:nvSpPr>
          <p:cNvPr id="3" name="Content Placeholder 2"/>
          <p:cNvSpPr>
            <a:spLocks noGrp="1"/>
          </p:cNvSpPr>
          <p:nvPr>
            <p:ph idx="1"/>
          </p:nvPr>
        </p:nvSpPr>
        <p:spPr/>
        <p:txBody>
          <a:bodyPr/>
          <a:lstStyle/>
          <a:p>
            <a:r>
              <a:rPr lang="en-US" dirty="0" smtClean="0"/>
              <a:t>Embedded C Programming</a:t>
            </a:r>
          </a:p>
          <a:p>
            <a:r>
              <a:rPr lang="en-US" dirty="0" smtClean="0"/>
              <a:t>Keil Software</a:t>
            </a:r>
            <a:endParaRPr lang="en-US" dirty="0"/>
          </a:p>
        </p:txBody>
      </p:sp>
    </p:spTree>
    <p:extLst>
      <p:ext uri="{BB962C8B-B14F-4D97-AF65-F5344CB8AC3E}">
        <p14:creationId xmlns:p14="http://schemas.microsoft.com/office/powerpoint/2010/main" val="304866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&amp; Advantages</a:t>
            </a:r>
            <a:endParaRPr lang="en-US" dirty="0"/>
          </a:p>
        </p:txBody>
      </p:sp>
      <p:sp>
        <p:nvSpPr>
          <p:cNvPr id="3" name="Content Placeholder 2"/>
          <p:cNvSpPr>
            <a:spLocks noGrp="1"/>
          </p:cNvSpPr>
          <p:nvPr>
            <p:ph idx="1"/>
          </p:nvPr>
        </p:nvSpPr>
        <p:spPr/>
        <p:txBody>
          <a:bodyPr>
            <a:normAutofit lnSpcReduction="10000"/>
          </a:bodyPr>
          <a:lstStyle/>
          <a:p>
            <a:r>
              <a:rPr lang="en-US" b="1" dirty="0" smtClean="0"/>
              <a:t>Applications:</a:t>
            </a:r>
          </a:p>
          <a:p>
            <a:pPr marL="0" indent="0">
              <a:buNone/>
            </a:pPr>
            <a:r>
              <a:rPr lang="en-US" dirty="0"/>
              <a:t>This is very important at several places like </a:t>
            </a:r>
            <a:endParaRPr lang="en-US" dirty="0" smtClean="0"/>
          </a:p>
          <a:p>
            <a:pPr lvl="3">
              <a:buFont typeface="Wingdings" panose="05000000000000000000" pitchFamily="2" charset="2"/>
              <a:buChar char="Ø"/>
            </a:pPr>
            <a:r>
              <a:rPr lang="en-US" sz="2400" dirty="0"/>
              <a:t>S</a:t>
            </a:r>
            <a:r>
              <a:rPr lang="en-US" sz="2400" dirty="0" smtClean="0"/>
              <a:t>emiconductor manufacturing Industry, </a:t>
            </a:r>
          </a:p>
          <a:p>
            <a:pPr lvl="3">
              <a:buFont typeface="Wingdings" panose="05000000000000000000" pitchFamily="2" charset="2"/>
              <a:buChar char="Ø"/>
            </a:pPr>
            <a:r>
              <a:rPr lang="en-US" sz="2400" dirty="0" smtClean="0"/>
              <a:t>Manufacturing Industries,</a:t>
            </a:r>
          </a:p>
          <a:p>
            <a:pPr lvl="3">
              <a:buFont typeface="Wingdings" panose="05000000000000000000" pitchFamily="2" charset="2"/>
              <a:buChar char="Ø"/>
            </a:pPr>
            <a:r>
              <a:rPr lang="en-US" sz="2400" dirty="0" smtClean="0"/>
              <a:t>Medical research</a:t>
            </a:r>
          </a:p>
          <a:p>
            <a:pPr lvl="3">
              <a:buFont typeface="Wingdings" panose="05000000000000000000" pitchFamily="2" charset="2"/>
              <a:buChar char="Ø"/>
            </a:pPr>
            <a:r>
              <a:rPr lang="en-US" sz="2400" dirty="0"/>
              <a:t>Smoke type fire alarm application by different sensor adjustments</a:t>
            </a:r>
            <a:r>
              <a:rPr lang="en-US" sz="2400" dirty="0" smtClean="0"/>
              <a:t>.</a:t>
            </a:r>
          </a:p>
          <a:p>
            <a:pPr lvl="3">
              <a:buFont typeface="Wingdings" panose="05000000000000000000" pitchFamily="2" charset="2"/>
              <a:buChar char="Ø"/>
            </a:pPr>
            <a:endParaRPr lang="en-US" sz="2400" dirty="0"/>
          </a:p>
        </p:txBody>
      </p:sp>
    </p:spTree>
    <p:extLst>
      <p:ext uri="{BB962C8B-B14F-4D97-AF65-F5344CB8AC3E}">
        <p14:creationId xmlns:p14="http://schemas.microsoft.com/office/powerpoint/2010/main" val="2597356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Font typeface="Arial" panose="020B0604020202020204" pitchFamily="34" charset="0"/>
              <a:buChar char="•"/>
            </a:pPr>
            <a:r>
              <a:rPr lang="en-US" b="1" dirty="0" smtClean="0"/>
              <a:t>Applications:</a:t>
            </a:r>
          </a:p>
          <a:p>
            <a:pPr lvl="1">
              <a:buFont typeface="Wingdings" panose="05000000000000000000" pitchFamily="2" charset="2"/>
              <a:buChar char="Ø"/>
            </a:pPr>
            <a:r>
              <a:rPr lang="en-US" dirty="0" smtClean="0"/>
              <a:t>Detection </a:t>
            </a:r>
            <a:r>
              <a:rPr lang="en-US" dirty="0"/>
              <a:t>for dust in air, indoor air quality monitoring.</a:t>
            </a:r>
          </a:p>
          <a:p>
            <a:pPr lvl="1">
              <a:buFont typeface="Wingdings" panose="05000000000000000000" pitchFamily="2" charset="2"/>
              <a:buChar char="Ø"/>
            </a:pPr>
            <a:r>
              <a:rPr lang="en-US" dirty="0"/>
              <a:t>Air conditioner </a:t>
            </a:r>
          </a:p>
          <a:p>
            <a:pPr lvl="1">
              <a:buFont typeface="Wingdings" panose="05000000000000000000" pitchFamily="2" charset="2"/>
              <a:buChar char="Ø"/>
            </a:pPr>
            <a:r>
              <a:rPr lang="en-US" dirty="0"/>
              <a:t>Air purifier.</a:t>
            </a:r>
          </a:p>
          <a:p>
            <a:pPr lvl="1">
              <a:buFont typeface="Wingdings" panose="05000000000000000000" pitchFamily="2" charset="2"/>
              <a:buChar char="Ø"/>
            </a:pPr>
            <a:r>
              <a:rPr lang="en-US" dirty="0"/>
              <a:t>Air Cleaner.</a:t>
            </a:r>
          </a:p>
          <a:p>
            <a:pPr marL="0" indent="0">
              <a:buNone/>
            </a:pPr>
            <a:endParaRPr lang="en-US" dirty="0"/>
          </a:p>
        </p:txBody>
      </p:sp>
    </p:spTree>
    <p:extLst>
      <p:ext uri="{BB962C8B-B14F-4D97-AF65-F5344CB8AC3E}">
        <p14:creationId xmlns:p14="http://schemas.microsoft.com/office/powerpoint/2010/main" val="389537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numCol="2">
            <a:normAutofit/>
          </a:bodyPr>
          <a:lstStyle/>
          <a:p>
            <a:r>
              <a:rPr lang="en-US" dirty="0"/>
              <a:t>Abstract</a:t>
            </a:r>
          </a:p>
          <a:p>
            <a:r>
              <a:rPr lang="en-US" dirty="0"/>
              <a:t>Introduction</a:t>
            </a:r>
          </a:p>
          <a:p>
            <a:r>
              <a:rPr lang="en-US" dirty="0"/>
              <a:t>Objectives</a:t>
            </a:r>
          </a:p>
          <a:p>
            <a:r>
              <a:rPr lang="en-US" dirty="0" smtClean="0"/>
              <a:t>Components</a:t>
            </a:r>
          </a:p>
          <a:p>
            <a:r>
              <a:rPr lang="en-US" dirty="0" smtClean="0"/>
              <a:t>Block Diagram </a:t>
            </a:r>
          </a:p>
          <a:p>
            <a:r>
              <a:rPr lang="en-US" dirty="0" smtClean="0"/>
              <a:t>Working procedure</a:t>
            </a:r>
            <a:endParaRPr lang="en-US" dirty="0"/>
          </a:p>
          <a:p>
            <a:r>
              <a:rPr lang="en-US" dirty="0" smtClean="0"/>
              <a:t>Software </a:t>
            </a:r>
            <a:r>
              <a:rPr lang="en-US" dirty="0"/>
              <a:t>&amp; Tools used</a:t>
            </a:r>
          </a:p>
          <a:p>
            <a:r>
              <a:rPr lang="en-US" dirty="0"/>
              <a:t>Applications and </a:t>
            </a:r>
            <a:r>
              <a:rPr lang="en-US" dirty="0" smtClean="0"/>
              <a:t>Advantages</a:t>
            </a:r>
          </a:p>
          <a:p>
            <a:r>
              <a:rPr lang="en-US" dirty="0" smtClean="0"/>
              <a:t>Conclusion.</a:t>
            </a:r>
            <a:endParaRPr lang="en-US" dirty="0"/>
          </a:p>
        </p:txBody>
      </p:sp>
      <p:cxnSp>
        <p:nvCxnSpPr>
          <p:cNvPr id="7" name="Straight Connector 6"/>
          <p:cNvCxnSpPr/>
          <p:nvPr/>
        </p:nvCxnSpPr>
        <p:spPr>
          <a:xfrm>
            <a:off x="5411244" y="2430049"/>
            <a:ext cx="37578" cy="38580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297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700" b="1" dirty="0" smtClean="0"/>
              <a:t>Advantages:</a:t>
            </a:r>
          </a:p>
          <a:p>
            <a:pPr>
              <a:buFont typeface="Wingdings" panose="05000000000000000000" pitchFamily="2" charset="2"/>
              <a:buChar char="Ø"/>
            </a:pPr>
            <a:r>
              <a:rPr lang="en-US" dirty="0" smtClean="0"/>
              <a:t>it avoids energy consumption as the exhaust runs only when it is required to run.</a:t>
            </a:r>
          </a:p>
          <a:p>
            <a:pPr>
              <a:buFont typeface="Wingdings" panose="05000000000000000000" pitchFamily="2" charset="2"/>
              <a:buChar char="Ø"/>
            </a:pPr>
            <a:r>
              <a:rPr lang="en-US" dirty="0" smtClean="0"/>
              <a:t>Low cost.</a:t>
            </a:r>
          </a:p>
          <a:p>
            <a:pPr>
              <a:buFont typeface="Wingdings" panose="05000000000000000000" pitchFamily="2" charset="2"/>
              <a:buChar char="Ø"/>
            </a:pPr>
            <a:r>
              <a:rPr lang="en-US" dirty="0" smtClean="0"/>
              <a:t>Less energy consumption.</a:t>
            </a:r>
          </a:p>
          <a:p>
            <a:pPr>
              <a:buFont typeface="Wingdings" panose="05000000000000000000" pitchFamily="2" charset="2"/>
              <a:buChar char="Ø"/>
            </a:pPr>
            <a:r>
              <a:rPr lang="en-US" dirty="0" smtClean="0"/>
              <a:t>Easy to maintain.</a:t>
            </a:r>
          </a:p>
          <a:p>
            <a:pPr>
              <a:buFont typeface="Wingdings" panose="05000000000000000000" pitchFamily="2" charset="2"/>
              <a:buChar char="Ø"/>
            </a:pPr>
            <a:r>
              <a:rPr lang="en-US" dirty="0" smtClean="0"/>
              <a:t>Construction is Easy.</a:t>
            </a:r>
          </a:p>
          <a:p>
            <a:pPr>
              <a:buFont typeface="Wingdings" panose="05000000000000000000" pitchFamily="2" charset="2"/>
              <a:buChar char="Ø"/>
            </a:pPr>
            <a:r>
              <a:rPr lang="en-US" dirty="0" smtClean="0"/>
              <a:t>Reliable</a:t>
            </a:r>
            <a:endParaRPr lang="en-US" dirty="0"/>
          </a:p>
        </p:txBody>
      </p:sp>
    </p:spTree>
    <p:extLst>
      <p:ext uri="{BB962C8B-B14F-4D97-AF65-F5344CB8AC3E}">
        <p14:creationId xmlns:p14="http://schemas.microsoft.com/office/powerpoint/2010/main" val="1749294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project is very useful in manufacturing industries (like semiconductor, chip designing etc..) and medical research.</a:t>
            </a:r>
            <a:r>
              <a:rPr lang="en-US" dirty="0"/>
              <a:t> </a:t>
            </a:r>
            <a:endParaRPr lang="en-US" dirty="0" smtClean="0"/>
          </a:p>
          <a:p>
            <a:r>
              <a:rPr lang="en-US" dirty="0" smtClean="0"/>
              <a:t>The </a:t>
            </a:r>
            <a:r>
              <a:rPr lang="en-US" dirty="0"/>
              <a:t>system can be future upgraded and can be connected with an alarm system if required. It can have a GSM system to intimate the user remotely.</a:t>
            </a:r>
          </a:p>
        </p:txBody>
      </p:sp>
    </p:spTree>
    <p:extLst>
      <p:ext uri="{BB962C8B-B14F-4D97-AF65-F5344CB8AC3E}">
        <p14:creationId xmlns:p14="http://schemas.microsoft.com/office/powerpoint/2010/main" val="1751916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18564" y="2993722"/>
            <a:ext cx="5974916" cy="769441"/>
          </a:xfrm>
          <a:prstGeom prst="rect">
            <a:avLst/>
          </a:prstGeom>
        </p:spPr>
        <p:txBody>
          <a:bodyPr wrap="square">
            <a:spAutoFit/>
          </a:bodyPr>
          <a:lstStyle/>
          <a:p>
            <a:pPr algn="ctr"/>
            <a:r>
              <a:rPr lang="en-US" sz="4400" i="1" dirty="0">
                <a:solidFill>
                  <a:schemeClr val="accent3">
                    <a:lumMod val="50000"/>
                  </a:schemeClr>
                </a:solidFill>
              </a:rPr>
              <a:t>THANK YOU</a:t>
            </a:r>
            <a:endParaRPr lang="en-US" sz="4400" dirty="0"/>
          </a:p>
        </p:txBody>
      </p:sp>
    </p:spTree>
    <p:extLst>
      <p:ext uri="{BB962C8B-B14F-4D97-AF65-F5344CB8AC3E}">
        <p14:creationId xmlns:p14="http://schemas.microsoft.com/office/powerpoint/2010/main" val="3437950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3149" y="692063"/>
            <a:ext cx="5943600" cy="11430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i="1" dirty="0" smtClean="0">
                <a:solidFill>
                  <a:schemeClr val="tx1">
                    <a:lumMod val="75000"/>
                    <a:lumOff val="25000"/>
                  </a:schemeClr>
                </a:solidFill>
              </a:rPr>
              <a:t>  </a:t>
            </a:r>
            <a:r>
              <a:rPr lang="en-US" i="1" dirty="0" smtClean="0">
                <a:solidFill>
                  <a:schemeClr val="accent3">
                    <a:lumMod val="50000"/>
                  </a:schemeClr>
                </a:solidFill>
              </a:rPr>
              <a:t>ANY QUERIES</a:t>
            </a:r>
            <a:endParaRPr lang="en-US" i="1" dirty="0">
              <a:solidFill>
                <a:schemeClr val="accent3">
                  <a:lumMod val="50000"/>
                </a:schemeClr>
              </a:solidFill>
            </a:endParaRPr>
          </a:p>
        </p:txBody>
      </p:sp>
      <p:pic>
        <p:nvPicPr>
          <p:cNvPr id="3" name="Picture 2" descr="man_question_mark.jpg"/>
          <p:cNvPicPr>
            <a:picLocks noChangeAspect="1"/>
          </p:cNvPicPr>
          <p:nvPr/>
        </p:nvPicPr>
        <p:blipFill>
          <a:blip r:embed="rId2" cstate="print"/>
          <a:stretch>
            <a:fillRect/>
          </a:stretch>
        </p:blipFill>
        <p:spPr>
          <a:xfrm>
            <a:off x="4922730" y="1376298"/>
            <a:ext cx="3632200" cy="4559300"/>
          </a:xfrm>
          <a:prstGeom prst="rect">
            <a:avLst/>
          </a:prstGeom>
        </p:spPr>
      </p:pic>
    </p:spTree>
    <p:extLst>
      <p:ext uri="{BB962C8B-B14F-4D97-AF65-F5344CB8AC3E}">
        <p14:creationId xmlns:p14="http://schemas.microsoft.com/office/powerpoint/2010/main" val="265484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Abstract	</a:t>
            </a:r>
            <a:endParaRPr lang="en-US" sz="3500" dirty="0"/>
          </a:p>
        </p:txBody>
      </p:sp>
      <p:sp>
        <p:nvSpPr>
          <p:cNvPr id="3" name="Content Placeholder 2"/>
          <p:cNvSpPr>
            <a:spLocks noGrp="1"/>
          </p:cNvSpPr>
          <p:nvPr>
            <p:ph idx="1"/>
          </p:nvPr>
        </p:nvSpPr>
        <p:spPr/>
        <p:txBody>
          <a:bodyPr>
            <a:normAutofit/>
          </a:bodyPr>
          <a:lstStyle/>
          <a:p>
            <a:r>
              <a:rPr lang="en-US" dirty="0" smtClean="0"/>
              <a:t>The automatic exhaust with dust sensor is </a:t>
            </a:r>
            <a:r>
              <a:rPr lang="en-US" dirty="0"/>
              <a:t>having a dust sensor, which can sense dust particles of the order of millimeters also. </a:t>
            </a:r>
            <a:r>
              <a:rPr lang="en-US" dirty="0" smtClean="0"/>
              <a:t>As </a:t>
            </a:r>
            <a:r>
              <a:rPr lang="en-US" dirty="0"/>
              <a:t>soon as any dust particle is found, it automatically turns on the </a:t>
            </a:r>
            <a:r>
              <a:rPr lang="en-US" dirty="0" smtClean="0"/>
              <a:t>exhaust. The </a:t>
            </a:r>
            <a:r>
              <a:rPr lang="en-US" dirty="0"/>
              <a:t>system serves two purposes; first it can detect and hence inform us about any dust particle </a:t>
            </a:r>
            <a:r>
              <a:rPr lang="en-US" dirty="0" smtClean="0"/>
              <a:t>present </a:t>
            </a:r>
            <a:r>
              <a:rPr lang="en-US" dirty="0"/>
              <a:t>around us. </a:t>
            </a:r>
            <a:endParaRPr lang="en-US" dirty="0" smtClean="0"/>
          </a:p>
          <a:p>
            <a:r>
              <a:rPr lang="en-US" dirty="0" smtClean="0"/>
              <a:t>This </a:t>
            </a:r>
            <a:r>
              <a:rPr lang="en-US" dirty="0"/>
              <a:t>is very important at several places like semiconductor manufacturing, medical research etc. Secondly, it avoids energy consumption as the exhaust runs only when it is required to run.</a:t>
            </a:r>
          </a:p>
        </p:txBody>
      </p:sp>
    </p:spTree>
    <p:extLst>
      <p:ext uri="{BB962C8B-B14F-4D97-AF65-F5344CB8AC3E}">
        <p14:creationId xmlns:p14="http://schemas.microsoft.com/office/powerpoint/2010/main" val="118619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Introduction	</a:t>
            </a:r>
            <a:endParaRPr lang="en-US" sz="3500" dirty="0"/>
          </a:p>
        </p:txBody>
      </p:sp>
      <p:sp>
        <p:nvSpPr>
          <p:cNvPr id="3" name="Content Placeholder 2"/>
          <p:cNvSpPr>
            <a:spLocks noGrp="1"/>
          </p:cNvSpPr>
          <p:nvPr>
            <p:ph idx="1"/>
          </p:nvPr>
        </p:nvSpPr>
        <p:spPr>
          <a:xfrm>
            <a:off x="1295402" y="2469250"/>
            <a:ext cx="9601196" cy="3318936"/>
          </a:xfrm>
        </p:spPr>
        <p:txBody>
          <a:bodyPr>
            <a:normAutofit fontScale="92500" lnSpcReduction="10000"/>
          </a:bodyPr>
          <a:lstStyle/>
          <a:p>
            <a:r>
              <a:rPr lang="en-US" dirty="0"/>
              <a:t>In Current Technology, pollution is increasing rapidly and in our surroundings, also dust particles are increasing due to these problems many of the people injured like breathing problem, asthma, lung cancer, chronic obstructive pulmonary </a:t>
            </a:r>
            <a:r>
              <a:rPr lang="en-US" dirty="0" smtClean="0"/>
              <a:t>disease, and emphysema. Because </a:t>
            </a:r>
            <a:r>
              <a:rPr lang="en-US" dirty="0"/>
              <a:t>of these reasons and problems, we are doing this automatic exhaust with dust sensor project to reduce or avoid these problems</a:t>
            </a:r>
            <a:r>
              <a:rPr lang="en-US" dirty="0" smtClean="0"/>
              <a:t>.</a:t>
            </a:r>
          </a:p>
          <a:p>
            <a:r>
              <a:rPr lang="en-US" dirty="0"/>
              <a:t>In the current market already one device(Air XD real-time dust measurement system) is there related to our project  but this device only detect the dust particles in the air and it will display </a:t>
            </a:r>
            <a:r>
              <a:rPr lang="en-US" dirty="0" smtClean="0"/>
              <a:t>the dust </a:t>
            </a:r>
            <a:r>
              <a:rPr lang="en-US" dirty="0"/>
              <a:t>levels on the screen and it will inform us by using </a:t>
            </a:r>
            <a:r>
              <a:rPr lang="en-US" dirty="0" smtClean="0"/>
              <a:t>buzzer.</a:t>
            </a:r>
          </a:p>
          <a:p>
            <a:endParaRPr lang="en-US" dirty="0" smtClean="0"/>
          </a:p>
        </p:txBody>
      </p:sp>
    </p:spTree>
    <p:extLst>
      <p:ext uri="{BB962C8B-B14F-4D97-AF65-F5344CB8AC3E}">
        <p14:creationId xmlns:p14="http://schemas.microsoft.com/office/powerpoint/2010/main" val="190795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err="1" smtClean="0"/>
              <a:t>Cont</a:t>
            </a:r>
            <a:r>
              <a:rPr lang="en-US" sz="2400" dirty="0" smtClean="0"/>
              <a:t>….</a:t>
            </a:r>
            <a:endParaRPr lang="en-US" sz="2400" dirty="0"/>
          </a:p>
        </p:txBody>
      </p:sp>
      <p:sp>
        <p:nvSpPr>
          <p:cNvPr id="3" name="Content Placeholder 2"/>
          <p:cNvSpPr>
            <a:spLocks noGrp="1"/>
          </p:cNvSpPr>
          <p:nvPr>
            <p:ph idx="1"/>
          </p:nvPr>
        </p:nvSpPr>
        <p:spPr/>
        <p:txBody>
          <a:bodyPr>
            <a:normAutofit/>
          </a:bodyPr>
          <a:lstStyle/>
          <a:p>
            <a:r>
              <a:rPr lang="en-US" dirty="0" smtClean="0"/>
              <a:t>In this project, we are dust sensor which senses the dust particles in the air of the order of millimeters also. As soon as any dust particle is found, it automatically turns on the exhaust. And it will inform us by using a buzzer and the results are displayed are on the LCD screen. The fan will run by using the motor driver(LM7805) which is interfaced with Atmega168 microcontroller.</a:t>
            </a:r>
            <a:endParaRPr lang="en-US" dirty="0"/>
          </a:p>
        </p:txBody>
      </p:sp>
    </p:spTree>
    <p:extLst>
      <p:ext uri="{BB962C8B-B14F-4D97-AF65-F5344CB8AC3E}">
        <p14:creationId xmlns:p14="http://schemas.microsoft.com/office/powerpoint/2010/main" val="360243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r>
              <a:rPr lang="en-US" dirty="0"/>
              <a:t>The major objectives of our developed system </a:t>
            </a:r>
            <a:r>
              <a:rPr lang="en-US" dirty="0" smtClean="0"/>
              <a:t>are, </a:t>
            </a:r>
            <a:endParaRPr lang="en-US" dirty="0"/>
          </a:p>
          <a:p>
            <a:pPr>
              <a:buFont typeface="Wingdings" panose="05000000000000000000" pitchFamily="2" charset="2"/>
              <a:buChar char="Ø"/>
            </a:pPr>
            <a:r>
              <a:rPr lang="en-US" dirty="0" smtClean="0"/>
              <a:t>Detect the dust particles.</a:t>
            </a:r>
          </a:p>
          <a:p>
            <a:pPr>
              <a:buFont typeface="Wingdings" panose="05000000000000000000" pitchFamily="2" charset="2"/>
              <a:buChar char="Ø"/>
            </a:pPr>
            <a:r>
              <a:rPr lang="en-US" dirty="0"/>
              <a:t>D</a:t>
            </a:r>
            <a:r>
              <a:rPr lang="en-US" dirty="0" smtClean="0"/>
              <a:t>ust </a:t>
            </a:r>
            <a:r>
              <a:rPr lang="en-US" dirty="0"/>
              <a:t>sensor, which can </a:t>
            </a:r>
            <a:r>
              <a:rPr lang="en-US" dirty="0" smtClean="0"/>
              <a:t>sense/detect </a:t>
            </a:r>
            <a:r>
              <a:rPr lang="en-US" dirty="0"/>
              <a:t>dust particles of the order of millimeters also</a:t>
            </a:r>
            <a:r>
              <a:rPr lang="en-US" dirty="0" smtClean="0"/>
              <a:t>.</a:t>
            </a:r>
          </a:p>
          <a:p>
            <a:pPr>
              <a:buFont typeface="Wingdings" panose="05000000000000000000" pitchFamily="2" charset="2"/>
              <a:buChar char="Ø"/>
            </a:pPr>
            <a:r>
              <a:rPr lang="en-US" dirty="0" smtClean="0"/>
              <a:t>It informs </a:t>
            </a:r>
            <a:r>
              <a:rPr lang="en-US" dirty="0"/>
              <a:t>us </a:t>
            </a:r>
            <a:r>
              <a:rPr lang="en-US" dirty="0" smtClean="0"/>
              <a:t>about </a:t>
            </a:r>
            <a:r>
              <a:rPr lang="en-US" dirty="0"/>
              <a:t>any dust particle preset around </a:t>
            </a:r>
            <a:r>
              <a:rPr lang="en-US" dirty="0" smtClean="0"/>
              <a:t>us with digital output. </a:t>
            </a:r>
            <a:endParaRPr lang="en-US" dirty="0"/>
          </a:p>
        </p:txBody>
      </p:sp>
    </p:spTree>
    <p:extLst>
      <p:ext uri="{BB962C8B-B14F-4D97-AF65-F5344CB8AC3E}">
        <p14:creationId xmlns:p14="http://schemas.microsoft.com/office/powerpoint/2010/main" val="78078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numCol="2">
            <a:normAutofit/>
          </a:bodyPr>
          <a:lstStyle/>
          <a:p>
            <a:r>
              <a:rPr lang="en-US" dirty="0" smtClean="0"/>
              <a:t>Micro Controller(ATMEGA328P)</a:t>
            </a:r>
          </a:p>
          <a:p>
            <a:r>
              <a:rPr lang="en-US" dirty="0" smtClean="0"/>
              <a:t>Dust Sensor</a:t>
            </a:r>
          </a:p>
          <a:p>
            <a:r>
              <a:rPr lang="en-US" dirty="0" smtClean="0"/>
              <a:t>Exhaust Fan</a:t>
            </a:r>
          </a:p>
          <a:p>
            <a:r>
              <a:rPr lang="en-US" dirty="0" smtClean="0"/>
              <a:t>16*2 LCD Display</a:t>
            </a:r>
          </a:p>
          <a:p>
            <a:r>
              <a:rPr lang="en-US" dirty="0"/>
              <a:t>Transformer</a:t>
            </a:r>
          </a:p>
          <a:p>
            <a:r>
              <a:rPr lang="en-US" dirty="0"/>
              <a:t>Rectifier</a:t>
            </a:r>
          </a:p>
          <a:p>
            <a:r>
              <a:rPr lang="en-US" dirty="0"/>
              <a:t>LM7805-Voltage Regulator</a:t>
            </a:r>
          </a:p>
          <a:p>
            <a:r>
              <a:rPr lang="en-US" dirty="0" smtClean="0"/>
              <a:t>Capacitor(1000uf)</a:t>
            </a:r>
          </a:p>
          <a:p>
            <a:r>
              <a:rPr lang="en-US" dirty="0" smtClean="0"/>
              <a:t>Relay.</a:t>
            </a:r>
          </a:p>
          <a:p>
            <a:endParaRPr lang="en-US" dirty="0"/>
          </a:p>
        </p:txBody>
      </p:sp>
    </p:spTree>
    <p:extLst>
      <p:ext uri="{BB962C8B-B14F-4D97-AF65-F5344CB8AC3E}">
        <p14:creationId xmlns:p14="http://schemas.microsoft.com/office/powerpoint/2010/main" val="140722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Arduino</a:t>
            </a:r>
            <a:endParaRPr lang="en-US" dirty="0"/>
          </a:p>
        </p:txBody>
      </p:sp>
      <p:pic>
        <p:nvPicPr>
          <p:cNvPr id="4" name="Picture 2"/>
          <p:cNvPicPr>
            <a:picLocks noGrp="1" noChangeAspect="1"/>
          </p:cNvPicPr>
          <p:nvPr>
            <p:ph idx="1"/>
          </p:nvPr>
        </p:nvPicPr>
        <p:blipFill>
          <a:blip r:embed="rId2"/>
          <a:srcRect/>
          <a:stretch>
            <a:fillRect/>
          </a:stretch>
        </p:blipFill>
        <p:spPr bwMode="auto">
          <a:xfrm>
            <a:off x="3414051" y="2557463"/>
            <a:ext cx="5363897" cy="3317875"/>
          </a:xfrm>
          <a:prstGeom prst="rect">
            <a:avLst/>
          </a:prstGeom>
          <a:noFill/>
          <a:ln w="9525">
            <a:noFill/>
            <a:miter lim="800000"/>
            <a:headEnd/>
            <a:tailEnd/>
          </a:ln>
        </p:spPr>
      </p:pic>
    </p:spTree>
    <p:extLst>
      <p:ext uri="{BB962C8B-B14F-4D97-AF65-F5344CB8AC3E}">
        <p14:creationId xmlns:p14="http://schemas.microsoft.com/office/powerpoint/2010/main" val="4276591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758</TotalTime>
  <Words>1194</Words>
  <Application>Microsoft Office PowerPoint</Application>
  <PresentationFormat>Widescreen</PresentationFormat>
  <Paragraphs>171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Garamond</vt:lpstr>
      <vt:lpstr>Times New Roman</vt:lpstr>
      <vt:lpstr>Wingdings</vt:lpstr>
      <vt:lpstr>Organic</vt:lpstr>
      <vt:lpstr>Project  On</vt:lpstr>
      <vt:lpstr>PowerPoint Presentation</vt:lpstr>
      <vt:lpstr>Concepts</vt:lpstr>
      <vt:lpstr>Abstract </vt:lpstr>
      <vt:lpstr>Introduction </vt:lpstr>
      <vt:lpstr>Cont….</vt:lpstr>
      <vt:lpstr>Objectives </vt:lpstr>
      <vt:lpstr>Components</vt:lpstr>
      <vt:lpstr>Arduino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SUPPLY</vt:lpstr>
      <vt:lpstr>Transformer</vt:lpstr>
      <vt:lpstr>Rectifier</vt:lpstr>
      <vt:lpstr>Filters</vt:lpstr>
      <vt:lpstr>Regulator</vt:lpstr>
      <vt:lpstr>PowerPoint Presentation</vt:lpstr>
      <vt:lpstr>PowerPoint Presentation</vt:lpstr>
      <vt:lpstr>PowerPoint Presentation</vt:lpstr>
      <vt:lpstr>Block Diagram</vt:lpstr>
      <vt:lpstr>PowerPoint Presentation</vt:lpstr>
      <vt:lpstr>Software &amp; Tools Used</vt:lpstr>
      <vt:lpstr>Applications &amp; Advantages</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Exhaust with Dust Sensor</dc:title>
  <dc:creator>Navakishore Dasari</dc:creator>
  <cp:lastModifiedBy>Admin</cp:lastModifiedBy>
  <cp:revision>72</cp:revision>
  <dcterms:created xsi:type="dcterms:W3CDTF">2018-03-16T11:00:13Z</dcterms:created>
  <dcterms:modified xsi:type="dcterms:W3CDTF">2018-05-14T03:46:50Z</dcterms:modified>
</cp:coreProperties>
</file>