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0" r:id="rId3"/>
    <p:sldId id="261" r:id="rId4"/>
    <p:sldId id="262" r:id="rId5"/>
    <p:sldId id="263" r:id="rId6"/>
    <p:sldId id="265" r:id="rId7"/>
    <p:sldId id="264" r:id="rId8"/>
    <p:sldId id="266" r:id="rId9"/>
    <p:sldId id="267" r:id="rId10"/>
    <p:sldId id="268" r:id="rId11"/>
    <p:sldId id="269"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5F70F-06C6-427B-AA00-9AEDA53CFA44}" v="15" dt="2024-10-11T12:27:13.150"/>
    <p1510:client id="{14CD196F-7733-1B2D-B4CB-0E15429A88D8}" v="3210" dt="2024-10-11T12:11:10.018"/>
    <p1510:client id="{4346C065-D30E-CFEE-DF86-3DD1D106FCA8}" v="566" dt="2024-10-11T18:49:59.275"/>
    <p1510:client id="{99B766CB-20A9-44BF-A6AF-2D7E6363CF1D}" v="4" dt="2024-10-11T12:18:20.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jaykumardasari/" TargetMode="External"/><Relationship Id="rId2" Type="http://schemas.openxmlformats.org/officeDocument/2006/relationships/hyperlink" Target="https://github.com/dasarivijay1999"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39175" y="28754"/>
            <a:ext cx="12190815" cy="6694098"/>
          </a:xfrm>
          <a:prstGeom prst="rect">
            <a:avLst/>
          </a:prstGeom>
          <a:noFill/>
          <a:ln>
            <a:noFill/>
          </a:ln>
        </p:spPr>
      </p:pic>
      <p:sp>
        <p:nvSpPr>
          <p:cNvPr id="99" name="Google Shape;99;p1"/>
          <p:cNvSpPr txBox="1"/>
          <p:nvPr/>
        </p:nvSpPr>
        <p:spPr>
          <a:xfrm>
            <a:off x="2472904" y="3717986"/>
            <a:ext cx="7246189" cy="1077178"/>
          </a:xfrm>
          <a:prstGeom prst="rect">
            <a:avLst/>
          </a:prstGeom>
          <a:noFill/>
          <a:ln>
            <a:noFill/>
          </a:ln>
        </p:spPr>
        <p:txBody>
          <a:bodyPr spcFirstLastPara="1" wrap="square" lIns="91425" tIns="45700" rIns="91425" bIns="45700" anchor="t" anchorCtr="0">
            <a:spAutoFit/>
          </a:bodyPr>
          <a:lstStyle/>
          <a:p>
            <a:pPr algn="ctr"/>
            <a:br>
              <a:rPr lang="en-IN" sz="3200" b="0" i="0" u="none" strike="noStrike" cap="none" dirty="0">
                <a:latin typeface="Calibri"/>
                <a:ea typeface="Calibri"/>
                <a:cs typeface="Calibri"/>
              </a:rPr>
            </a:br>
            <a:r>
              <a:rPr lang="en-IN" sz="3200" b="1" dirty="0">
                <a:solidFill>
                  <a:schemeClr val="dk1"/>
                </a:solidFill>
                <a:latin typeface="Calibri"/>
                <a:ea typeface="Calibri"/>
                <a:cs typeface="Calibri"/>
              </a:rPr>
              <a:t>AMCAT  Data Analysis</a:t>
            </a:r>
          </a:p>
        </p:txBody>
      </p:sp>
      <p:sp>
        <p:nvSpPr>
          <p:cNvPr id="2" name="TextBox 1">
            <a:extLst>
              <a:ext uri="{FF2B5EF4-FFF2-40B4-BE49-F238E27FC236}">
                <a16:creationId xmlns:a16="http://schemas.microsoft.com/office/drawing/2014/main" id="{9501461E-6EA2-35C3-4CF2-8D8C1A6172FC}"/>
              </a:ext>
            </a:extLst>
          </p:cNvPr>
          <p:cNvSpPr txBox="1"/>
          <p:nvPr/>
        </p:nvSpPr>
        <p:spPr>
          <a:xfrm>
            <a:off x="8145212" y="5271054"/>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FF0000"/>
                </a:solidFill>
              </a:rPr>
              <a:t>By :</a:t>
            </a:r>
            <a:r>
              <a:rPr lang="en-US" b="1" dirty="0">
                <a:solidFill>
                  <a:srgbClr val="FF0000"/>
                </a:solidFill>
              </a:rPr>
              <a:t> </a:t>
            </a:r>
            <a:endParaRPr lang="en-US" b="1" i="1" dirty="0">
              <a:solidFill>
                <a:srgbClr val="FF0000"/>
              </a:solidFill>
            </a:endParaRPr>
          </a:p>
          <a:p>
            <a:pPr algn="ctr"/>
            <a:r>
              <a:rPr lang="en-US" b="1" i="1" dirty="0">
                <a:solidFill>
                  <a:schemeClr val="tx1"/>
                </a:solidFill>
              </a:rPr>
              <a:t>Dasari </a:t>
            </a:r>
            <a:r>
              <a:rPr lang="en-US" b="1" i="1" dirty="0" err="1">
                <a:solidFill>
                  <a:schemeClr val="tx1"/>
                </a:solidFill>
              </a:rPr>
              <a:t>vijay</a:t>
            </a:r>
            <a:r>
              <a:rPr lang="en-US" b="1" i="1" dirty="0">
                <a:solidFill>
                  <a:schemeClr val="tx1"/>
                </a:solidFill>
              </a:rPr>
              <a:t> </a:t>
            </a:r>
            <a:r>
              <a:rPr lang="en-US" b="1" i="1" dirty="0" err="1">
                <a:solidFill>
                  <a:schemeClr val="tx1"/>
                </a:solidFill>
              </a:rPr>
              <a:t>kumar</a:t>
            </a:r>
          </a:p>
          <a:p>
            <a:pPr algn="ctr"/>
            <a:r>
              <a:rPr lang="en-US" b="1" i="1" dirty="0">
                <a:solidFill>
                  <a:schemeClr val="tx1"/>
                </a:solidFill>
              </a:rPr>
              <a:t>IN9249116</a:t>
            </a:r>
          </a:p>
          <a:p>
            <a:pPr algn="ct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47FFB-7479-02C8-8DF3-D2FE6DE3437F}"/>
              </a:ext>
            </a:extLst>
          </p:cNvPr>
          <p:cNvSpPr txBox="1"/>
          <p:nvPr/>
        </p:nvSpPr>
        <p:spPr>
          <a:xfrm>
            <a:off x="583721" y="253042"/>
            <a:ext cx="99750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rPr>
              <a:t>Bivariate Analysis : Categorical</a:t>
            </a:r>
            <a:r>
              <a:rPr lang="en-US" sz="3200" dirty="0"/>
              <a:t> </a:t>
            </a:r>
            <a:r>
              <a:rPr lang="en-US" sz="3200" b="1" dirty="0">
                <a:solidFill>
                  <a:srgbClr val="FF0000"/>
                </a:solidFill>
              </a:rPr>
              <a:t>vs Categorical</a:t>
            </a:r>
            <a:r>
              <a:rPr lang="en-US" sz="3200" dirty="0"/>
              <a:t>​</a:t>
            </a:r>
            <a:endParaRPr lang="en-US" dirty="0"/>
          </a:p>
        </p:txBody>
      </p:sp>
      <p:pic>
        <p:nvPicPr>
          <p:cNvPr id="3" name="Picture 2">
            <a:extLst>
              <a:ext uri="{FF2B5EF4-FFF2-40B4-BE49-F238E27FC236}">
                <a16:creationId xmlns:a16="http://schemas.microsoft.com/office/drawing/2014/main" id="{9F73E620-33CF-5D13-30B8-CFA3D3EF9282}"/>
              </a:ext>
            </a:extLst>
          </p:cNvPr>
          <p:cNvPicPr>
            <a:picLocks noChangeAspect="1"/>
          </p:cNvPicPr>
          <p:nvPr/>
        </p:nvPicPr>
        <p:blipFill>
          <a:blip r:embed="rId2"/>
          <a:stretch>
            <a:fillRect/>
          </a:stretch>
        </p:blipFill>
        <p:spPr>
          <a:xfrm>
            <a:off x="2192907" y="1045145"/>
            <a:ext cx="6972300" cy="3933825"/>
          </a:xfrm>
          <a:prstGeom prst="rect">
            <a:avLst/>
          </a:prstGeom>
        </p:spPr>
      </p:pic>
      <p:sp>
        <p:nvSpPr>
          <p:cNvPr id="4" name="TextBox 3">
            <a:extLst>
              <a:ext uri="{FF2B5EF4-FFF2-40B4-BE49-F238E27FC236}">
                <a16:creationId xmlns:a16="http://schemas.microsoft.com/office/drawing/2014/main" id="{DCA73E61-2132-51F8-67AC-1DED26F8CC95}"/>
              </a:ext>
            </a:extLst>
          </p:cNvPr>
          <p:cNvSpPr txBox="1"/>
          <p:nvPr/>
        </p:nvSpPr>
        <p:spPr>
          <a:xfrm>
            <a:off x="2188838" y="5435511"/>
            <a:ext cx="81922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In every designation, there are more males than females, with software engineering employing the highest number of both male and female employees.</a:t>
            </a:r>
          </a:p>
        </p:txBody>
      </p:sp>
    </p:spTree>
    <p:extLst>
      <p:ext uri="{BB962C8B-B14F-4D97-AF65-F5344CB8AC3E}">
        <p14:creationId xmlns:p14="http://schemas.microsoft.com/office/powerpoint/2010/main" val="90207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672C5-F2A6-29C9-0967-687445CD4DE6}"/>
              </a:ext>
            </a:extLst>
          </p:cNvPr>
          <p:cNvSpPr txBox="1"/>
          <p:nvPr/>
        </p:nvSpPr>
        <p:spPr>
          <a:xfrm>
            <a:off x="569345" y="1130061"/>
            <a:ext cx="11182707"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600" dirty="0"/>
              <a:t>In every designation, there are more males than females, and the software engineering field has the highest number of employees for both genders.</a:t>
            </a:r>
          </a:p>
          <a:p>
            <a:pPr marL="285750" indent="-285750">
              <a:buFont typeface="Arial,Sans-Serif"/>
              <a:buChar char="•"/>
            </a:pPr>
            <a:endParaRPr lang="en-US" sz="1600" dirty="0"/>
          </a:p>
          <a:p>
            <a:pPr marL="285750" indent="-285750">
              <a:buFont typeface="Arial,Sans-Serif"/>
              <a:buChar char="•"/>
            </a:pPr>
            <a:r>
              <a:rPr lang="en-US" sz="1600" dirty="0"/>
              <a:t>Students employed in Jamnagar and Rajpura receive the same average salary, which is greater than the average salary in other cities.</a:t>
            </a:r>
            <a:endParaRPr lang="en-US"/>
          </a:p>
          <a:p>
            <a:endParaRPr lang="en-US" sz="1600" dirty="0"/>
          </a:p>
          <a:p>
            <a:pPr marL="285750" indent="-285750">
              <a:buFont typeface="Arial,Sans-Serif"/>
              <a:buChar char="•"/>
            </a:pPr>
            <a:r>
              <a:rPr lang="en-US" sz="1600" dirty="0"/>
              <a:t>Most students achieved good results in their 10th and 12th grades, with scores largely ranging from 70% to 90%. However, college GPAs demonstrate more variation, as some students excel while others fall behind.</a:t>
            </a:r>
          </a:p>
          <a:p>
            <a:pPr marL="285750" indent="-285750">
              <a:buFont typeface="Arial,Sans-Serif"/>
              <a:buChar char="•"/>
            </a:pPr>
            <a:endParaRPr lang="en-US" sz="1600" dirty="0"/>
          </a:p>
          <a:p>
            <a:pPr marL="285750" indent="-285750">
              <a:buFont typeface="Arial"/>
              <a:buChar char="•"/>
            </a:pPr>
            <a:r>
              <a:rPr lang="en-US" sz="1600" b="1" dirty="0"/>
              <a:t>Job city</a:t>
            </a:r>
            <a:r>
              <a:rPr lang="en-US" sz="1600" dirty="0"/>
              <a:t> : Majority of the students got job in Bangalore.</a:t>
            </a:r>
          </a:p>
          <a:p>
            <a:pPr marL="285750" indent="-285750">
              <a:buFont typeface="Arial"/>
              <a:buChar char="•"/>
            </a:pPr>
            <a:endParaRPr lang="en-US" sz="1600" dirty="0"/>
          </a:p>
          <a:p>
            <a:pPr marL="285750" indent="-285750">
              <a:buFont typeface="Arial"/>
              <a:buChar char="•"/>
            </a:pPr>
            <a:r>
              <a:rPr lang="en-US" sz="1600" b="1" dirty="0"/>
              <a:t>Specialization </a:t>
            </a:r>
            <a:r>
              <a:rPr lang="en-US" sz="1600" dirty="0"/>
              <a:t>: Majority of the students completed their degree in electronic and communication engineering. </a:t>
            </a:r>
          </a:p>
          <a:p>
            <a:endParaRPr lang="en-US" sz="1600" dirty="0"/>
          </a:p>
          <a:p>
            <a:pPr marL="285750" indent="-285750">
              <a:buFont typeface="Arial"/>
              <a:buChar char="•"/>
            </a:pPr>
            <a:r>
              <a:rPr lang="en-US" sz="1600" dirty="0"/>
              <a:t>majority of students studied their 10th and intermediate in </a:t>
            </a:r>
            <a:r>
              <a:rPr lang="en-US" sz="1600" dirty="0" err="1"/>
              <a:t>cbse</a:t>
            </a:r>
            <a:r>
              <a:rPr lang="en-US" sz="1600" dirty="0"/>
              <a:t> .</a:t>
            </a:r>
          </a:p>
          <a:p>
            <a:pPr marL="285750" indent="-285750">
              <a:buFont typeface="Arial"/>
              <a:buChar char="•"/>
            </a:pPr>
            <a:endParaRPr lang="en-US" sz="1600" dirty="0"/>
          </a:p>
          <a:p>
            <a:pPr marL="285750" indent="-285750">
              <a:buFont typeface="Arial"/>
              <a:buChar char="•"/>
            </a:pPr>
            <a:endParaRPr lang="en-US" sz="1600" dirty="0"/>
          </a:p>
          <a:p>
            <a:pPr marL="285750" indent="-285750">
              <a:buFont typeface="Arial,Sans-Serif"/>
              <a:buChar char="•"/>
            </a:pPr>
            <a:endParaRPr lang="en-US" sz="1600" dirty="0"/>
          </a:p>
          <a:p>
            <a:pPr marL="285750" indent="-285750">
              <a:buFont typeface="Arial"/>
              <a:buChar char="•"/>
            </a:pPr>
            <a:endParaRPr lang="en-US" sz="1600" dirty="0"/>
          </a:p>
          <a:p>
            <a:pPr marL="285750" indent="-285750">
              <a:buFont typeface="Arial,Sans-Serif"/>
              <a:buChar char="•"/>
            </a:pPr>
            <a:endParaRPr lang="en-US" sz="1600" dirty="0"/>
          </a:p>
          <a:p>
            <a:pPr marL="285750" indent="-285750">
              <a:buFont typeface="Arial,Sans-Serif"/>
              <a:buChar char="•"/>
            </a:pPr>
            <a:endParaRPr lang="en-US" sz="1600" dirty="0"/>
          </a:p>
          <a:p>
            <a:pPr marL="285750" indent="-285750">
              <a:buFont typeface="Arial,Sans-Serif"/>
              <a:buChar char="•"/>
            </a:pPr>
            <a:endParaRPr lang="en-US" sz="1600" dirty="0"/>
          </a:p>
          <a:p>
            <a:pPr marL="285750" indent="-285750">
              <a:buFont typeface="Arial,Sans-Serif"/>
              <a:buChar char="•"/>
            </a:pPr>
            <a:endParaRPr lang="en-US" sz="1600" dirty="0"/>
          </a:p>
          <a:p>
            <a:endParaRPr lang="en-US" sz="1600" dirty="0"/>
          </a:p>
        </p:txBody>
      </p:sp>
      <p:sp>
        <p:nvSpPr>
          <p:cNvPr id="3" name="TextBox 2">
            <a:extLst>
              <a:ext uri="{FF2B5EF4-FFF2-40B4-BE49-F238E27FC236}">
                <a16:creationId xmlns:a16="http://schemas.microsoft.com/office/drawing/2014/main" id="{31CC44BB-9E43-D241-9303-ECC54D61E477}"/>
              </a:ext>
            </a:extLst>
          </p:cNvPr>
          <p:cNvSpPr txBox="1"/>
          <p:nvPr/>
        </p:nvSpPr>
        <p:spPr>
          <a:xfrm>
            <a:off x="310551" y="324928"/>
            <a:ext cx="38933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rPr>
              <a:t>Conclusion : ​</a:t>
            </a:r>
          </a:p>
        </p:txBody>
      </p:sp>
    </p:spTree>
    <p:extLst>
      <p:ext uri="{BB962C8B-B14F-4D97-AF65-F5344CB8AC3E}">
        <p14:creationId xmlns:p14="http://schemas.microsoft.com/office/powerpoint/2010/main" val="414765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1F7873-C091-B4D1-842C-CA4ED716F119}"/>
              </a:ext>
            </a:extLst>
          </p:cNvPr>
          <p:cNvSpPr txBox="1"/>
          <p:nvPr/>
        </p:nvSpPr>
        <p:spPr>
          <a:xfrm>
            <a:off x="526211" y="526211"/>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dirty="0">
                <a:solidFill>
                  <a:srgbClr val="FF0000"/>
                </a:solidFill>
                <a:latin typeface="Lato Black"/>
              </a:rPr>
              <a:t>About me</a:t>
            </a:r>
            <a:r>
              <a:rPr lang="en-US" sz="3200" dirty="0">
                <a:latin typeface="Lato Black"/>
                <a:ea typeface="Lato Black"/>
                <a:cs typeface="Lato Black"/>
              </a:rPr>
              <a:t>​</a:t>
            </a:r>
            <a:endParaRPr lang="en-US" sz="3200" dirty="0"/>
          </a:p>
        </p:txBody>
      </p:sp>
      <p:sp>
        <p:nvSpPr>
          <p:cNvPr id="3" name="TextBox 2">
            <a:extLst>
              <a:ext uri="{FF2B5EF4-FFF2-40B4-BE49-F238E27FC236}">
                <a16:creationId xmlns:a16="http://schemas.microsoft.com/office/drawing/2014/main" id="{0CCFEFFC-8173-30C1-2D81-86540E20F15D}"/>
              </a:ext>
            </a:extLst>
          </p:cNvPr>
          <p:cNvSpPr txBox="1"/>
          <p:nvPr/>
        </p:nvSpPr>
        <p:spPr>
          <a:xfrm>
            <a:off x="1897917" y="1562321"/>
            <a:ext cx="78040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t>"My name is Dasari Vijay Kumar. I hold a </a:t>
            </a:r>
            <a:r>
              <a:rPr lang="en-US" sz="1800" dirty="0" err="1"/>
              <a:t>Btech</a:t>
            </a:r>
            <a:r>
              <a:rPr lang="en-US" sz="1800" dirty="0"/>
              <a:t> in Mechanical Engineering and am currently concentrating on Data Science. This field fosters innovation and the development of advanced technologies, such as intelligent machines and autonomous robots capable of performing tasks independently."</a:t>
            </a:r>
          </a:p>
          <a:p>
            <a:pPr marL="285750" indent="-285750">
              <a:buChar char="•"/>
            </a:pPr>
            <a:endParaRPr lang="en-US" sz="1800" dirty="0"/>
          </a:p>
          <a:p>
            <a:pPr marL="285750" indent="-285750">
              <a:buChar char="•"/>
            </a:pPr>
            <a:r>
              <a:rPr lang="en-US" sz="1800" b="1" dirty="0"/>
              <a:t>GitHub : </a:t>
            </a:r>
            <a:r>
              <a:rPr lang="en-US" sz="1800" b="1" dirty="0">
                <a:hlinkClick r:id="rId2"/>
              </a:rPr>
              <a:t>https://github.com/dasarivijay1999</a:t>
            </a:r>
            <a:endParaRPr lang="en-US" sz="1800" b="1" dirty="0"/>
          </a:p>
          <a:p>
            <a:pPr marL="285750" indent="-285750">
              <a:buChar char="•"/>
            </a:pPr>
            <a:r>
              <a:rPr lang="en-US" sz="1800" b="1" dirty="0" err="1"/>
              <a:t>Linkedin</a:t>
            </a:r>
            <a:r>
              <a:rPr lang="en-US" sz="1800" b="1" dirty="0"/>
              <a:t> : </a:t>
            </a:r>
            <a:r>
              <a:rPr lang="en-US" sz="1800" dirty="0">
                <a:hlinkClick r:id="rId3"/>
              </a:rPr>
              <a:t>https://www.linkedin.com/in/vijaykumardasari/</a:t>
            </a:r>
          </a:p>
          <a:p>
            <a:pPr marL="285750" indent="-285750">
              <a:buChar char="•"/>
            </a:pPr>
            <a:endParaRPr lang="en-US" sz="1800" dirty="0"/>
          </a:p>
          <a:p>
            <a:pPr marL="285750" indent="-285750">
              <a:buChar char="•"/>
            </a:pPr>
            <a:endParaRPr lang="en-US" sz="1800" dirty="0"/>
          </a:p>
        </p:txBody>
      </p:sp>
    </p:spTree>
    <p:extLst>
      <p:ext uri="{BB962C8B-B14F-4D97-AF65-F5344CB8AC3E}">
        <p14:creationId xmlns:p14="http://schemas.microsoft.com/office/powerpoint/2010/main" val="145427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355B8-2C27-7B8F-041B-3C6959EA65F4}"/>
              </a:ext>
            </a:extLst>
          </p:cNvPr>
          <p:cNvSpPr txBox="1"/>
          <p:nvPr/>
        </p:nvSpPr>
        <p:spPr>
          <a:xfrm>
            <a:off x="943155" y="181154"/>
            <a:ext cx="9673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FF0000"/>
                </a:solidFill>
                <a:latin typeface="Calibri"/>
              </a:rPr>
              <a:t>Agenda </a:t>
            </a:r>
            <a:endParaRPr lang="en-US" sz="3200" dirty="0">
              <a:latin typeface="Calibri"/>
              <a:cs typeface="Calibri"/>
            </a:endParaRPr>
          </a:p>
        </p:txBody>
      </p:sp>
      <p:sp>
        <p:nvSpPr>
          <p:cNvPr id="3" name="TextBox 2">
            <a:extLst>
              <a:ext uri="{FF2B5EF4-FFF2-40B4-BE49-F238E27FC236}">
                <a16:creationId xmlns:a16="http://schemas.microsoft.com/office/drawing/2014/main" id="{9960EC1A-8D58-67A7-0A10-8AB55CFE7E19}"/>
              </a:ext>
            </a:extLst>
          </p:cNvPr>
          <p:cNvSpPr txBox="1"/>
          <p:nvPr/>
        </p:nvSpPr>
        <p:spPr>
          <a:xfrm>
            <a:off x="1385154" y="1221615"/>
            <a:ext cx="817225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t>Introduction : </a:t>
            </a:r>
          </a:p>
          <a:p>
            <a:pPr marL="285750" indent="-285750">
              <a:buChar char="•"/>
            </a:pPr>
            <a:endParaRPr lang="en-US" sz="1800" dirty="0"/>
          </a:p>
          <a:p>
            <a:pPr marL="285750" indent="-285750">
              <a:buChar char="•"/>
            </a:pPr>
            <a:r>
              <a:rPr lang="en-US" sz="1800" dirty="0"/>
              <a:t>The dataset comes from AMCAT, an organization that administers tests for engineering students seeking employment. </a:t>
            </a:r>
          </a:p>
          <a:p>
            <a:endParaRPr lang="en-US" sz="1800" dirty="0"/>
          </a:p>
          <a:p>
            <a:pPr marL="285750" indent="-285750">
              <a:buChar char="•"/>
            </a:pPr>
            <a:r>
              <a:rPr lang="en-US" sz="1800" dirty="0"/>
              <a:t>The results are shared with recruiters, who then invite high-performing students for direct interviews.</a:t>
            </a:r>
          </a:p>
        </p:txBody>
      </p:sp>
      <p:sp>
        <p:nvSpPr>
          <p:cNvPr id="4" name="TextBox 3">
            <a:extLst>
              <a:ext uri="{FF2B5EF4-FFF2-40B4-BE49-F238E27FC236}">
                <a16:creationId xmlns:a16="http://schemas.microsoft.com/office/drawing/2014/main" id="{B7A94BDE-582D-42E6-6B92-20470C234EC3}"/>
              </a:ext>
            </a:extLst>
          </p:cNvPr>
          <p:cNvSpPr txBox="1"/>
          <p:nvPr/>
        </p:nvSpPr>
        <p:spPr>
          <a:xfrm>
            <a:off x="1388346" y="3790179"/>
            <a:ext cx="808788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t>Objective : </a:t>
            </a:r>
          </a:p>
          <a:p>
            <a:pPr marL="285750" indent="-285750">
              <a:buChar char="•"/>
            </a:pPr>
            <a:endParaRPr lang="en-US" sz="1800" dirty="0"/>
          </a:p>
          <a:p>
            <a:pPr marL="285750" indent="-285750">
              <a:buChar char="•"/>
            </a:pPr>
            <a:r>
              <a:rPr lang="en-US" sz="1800" dirty="0"/>
              <a:t>Based on students' performance in the AMCAT test and their engineering background, you can determine factors such as salary, job titles, job locations, and employment </a:t>
            </a:r>
            <a:r>
              <a:rPr lang="en-US" sz="1800" dirty="0" err="1"/>
              <a:t>roles</a:t>
            </a:r>
            <a:r>
              <a:rPr lang="en-US" sz="1800" dirty="0"/>
              <a:t>.</a:t>
            </a:r>
          </a:p>
        </p:txBody>
      </p:sp>
    </p:spTree>
    <p:extLst>
      <p:ext uri="{BB962C8B-B14F-4D97-AF65-F5344CB8AC3E}">
        <p14:creationId xmlns:p14="http://schemas.microsoft.com/office/powerpoint/2010/main" val="199580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14F35-6CC4-7BEC-C25E-133E1378AB08}"/>
              </a:ext>
            </a:extLst>
          </p:cNvPr>
          <p:cNvSpPr txBox="1"/>
          <p:nvPr/>
        </p:nvSpPr>
        <p:spPr>
          <a:xfrm>
            <a:off x="761804" y="228990"/>
            <a:ext cx="735889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rPr>
              <a:t>I Used these Libraries : </a:t>
            </a:r>
          </a:p>
          <a:p>
            <a:endParaRPr lang="en-US" sz="1800" dirty="0">
              <a:solidFill>
                <a:schemeClr val="tx1"/>
              </a:solidFill>
            </a:endParaRPr>
          </a:p>
          <a:p>
            <a:endParaRPr lang="en-US" sz="1800" dirty="0">
              <a:solidFill>
                <a:schemeClr val="tx1"/>
              </a:solidFill>
            </a:endParaRPr>
          </a:p>
          <a:p>
            <a:endParaRPr lang="en-US" sz="3200" dirty="0">
              <a:solidFill>
                <a:schemeClr val="tx1"/>
              </a:solidFill>
            </a:endParaRPr>
          </a:p>
        </p:txBody>
      </p:sp>
      <p:sp>
        <p:nvSpPr>
          <p:cNvPr id="4" name="TextBox 3">
            <a:extLst>
              <a:ext uri="{FF2B5EF4-FFF2-40B4-BE49-F238E27FC236}">
                <a16:creationId xmlns:a16="http://schemas.microsoft.com/office/drawing/2014/main" id="{5B1AE0F6-6700-98DD-3D45-8B031B3876C3}"/>
              </a:ext>
            </a:extLst>
          </p:cNvPr>
          <p:cNvSpPr txBox="1"/>
          <p:nvPr/>
        </p:nvSpPr>
        <p:spPr>
          <a:xfrm>
            <a:off x="1047879" y="1036483"/>
            <a:ext cx="430261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v"/>
            </a:pPr>
            <a:endParaRPr lang="en-US" sz="2400" dirty="0"/>
          </a:p>
          <a:p>
            <a:pPr marL="285750" indent="-285750">
              <a:buFont typeface="Wingdings"/>
              <a:buChar char="v"/>
            </a:pPr>
            <a:r>
              <a:rPr lang="en-US" sz="2400" dirty="0">
                <a:solidFill>
                  <a:schemeClr val="tx1"/>
                </a:solidFill>
              </a:rPr>
              <a:t> </a:t>
            </a:r>
            <a:r>
              <a:rPr lang="en-US" sz="2400" dirty="0" err="1">
                <a:solidFill>
                  <a:schemeClr val="tx1"/>
                </a:solidFill>
              </a:rPr>
              <a:t>Numpy</a:t>
            </a:r>
          </a:p>
          <a:p>
            <a:pPr marL="285750" indent="-285750">
              <a:buFont typeface="Wingdings"/>
              <a:buChar char="v"/>
            </a:pPr>
            <a:endParaRPr lang="en-US" sz="2400" dirty="0"/>
          </a:p>
          <a:p>
            <a:pPr marL="285750" indent="-285750">
              <a:buFont typeface="Wingdings"/>
              <a:buChar char="v"/>
            </a:pPr>
            <a:r>
              <a:rPr lang="en-US" sz="2400" dirty="0">
                <a:solidFill>
                  <a:schemeClr val="tx1"/>
                </a:solidFill>
              </a:rPr>
              <a:t> pandas</a:t>
            </a:r>
          </a:p>
          <a:p>
            <a:pPr marL="285750" indent="-285750">
              <a:buFont typeface="Wingdings"/>
              <a:buChar char="v"/>
            </a:pPr>
            <a:endParaRPr lang="en-US" sz="2400" dirty="0"/>
          </a:p>
          <a:p>
            <a:pPr marL="285750" indent="-285750">
              <a:buFont typeface="Wingdings"/>
              <a:buChar char="v"/>
            </a:pPr>
            <a:r>
              <a:rPr lang="en-US" sz="2400" dirty="0">
                <a:solidFill>
                  <a:schemeClr val="tx1"/>
                </a:solidFill>
              </a:rPr>
              <a:t> Matplotlib</a:t>
            </a:r>
          </a:p>
          <a:p>
            <a:pPr marL="285750" indent="-285750">
              <a:buFont typeface="Wingdings"/>
              <a:buChar char="v"/>
            </a:pPr>
            <a:endParaRPr lang="en-US" sz="2400" dirty="0"/>
          </a:p>
          <a:p>
            <a:pPr marL="285750" indent="-285750">
              <a:buFont typeface="Wingdings"/>
              <a:buChar char="v"/>
            </a:pPr>
            <a:r>
              <a:rPr lang="en-US" sz="2400" dirty="0">
                <a:solidFill>
                  <a:schemeClr val="tx1"/>
                </a:solidFill>
              </a:rPr>
              <a:t> Seaborn</a:t>
            </a:r>
          </a:p>
        </p:txBody>
      </p:sp>
      <p:sp>
        <p:nvSpPr>
          <p:cNvPr id="5" name="TextBox 4">
            <a:extLst>
              <a:ext uri="{FF2B5EF4-FFF2-40B4-BE49-F238E27FC236}">
                <a16:creationId xmlns:a16="http://schemas.microsoft.com/office/drawing/2014/main" id="{F7A0FD71-95DE-0DBC-4C5B-1718BAEB1486}"/>
              </a:ext>
            </a:extLst>
          </p:cNvPr>
          <p:cNvSpPr txBox="1"/>
          <p:nvPr/>
        </p:nvSpPr>
        <p:spPr>
          <a:xfrm>
            <a:off x="6725480" y="229842"/>
            <a:ext cx="517297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rPr>
              <a:t>Data Cleaning Steps : </a:t>
            </a:r>
          </a:p>
          <a:p>
            <a:endParaRPr lang="en-US" sz="3200" b="1" dirty="0">
              <a:solidFill>
                <a:srgbClr val="FF0000"/>
              </a:solidFill>
            </a:endParaRPr>
          </a:p>
        </p:txBody>
      </p:sp>
      <p:sp>
        <p:nvSpPr>
          <p:cNvPr id="6" name="TextBox 5">
            <a:extLst>
              <a:ext uri="{FF2B5EF4-FFF2-40B4-BE49-F238E27FC236}">
                <a16:creationId xmlns:a16="http://schemas.microsoft.com/office/drawing/2014/main" id="{45876B19-3FCC-6F1A-A794-7A1653C6142F}"/>
              </a:ext>
            </a:extLst>
          </p:cNvPr>
          <p:cNvSpPr txBox="1"/>
          <p:nvPr/>
        </p:nvSpPr>
        <p:spPr>
          <a:xfrm>
            <a:off x="7150286" y="1218311"/>
            <a:ext cx="514626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har char="•"/>
            </a:pPr>
            <a:r>
              <a:rPr lang="en-US" sz="2000" dirty="0"/>
              <a:t>Understand the data</a:t>
            </a:r>
            <a:endParaRPr lang="en-US" dirty="0"/>
          </a:p>
          <a:p>
            <a:endParaRPr lang="en-US" sz="2000" dirty="0"/>
          </a:p>
          <a:p>
            <a:pPr marL="342900" indent="-342900">
              <a:buChar char="•"/>
            </a:pPr>
            <a:r>
              <a:rPr lang="en-US" sz="2000" dirty="0"/>
              <a:t>Correcting the datatypes</a:t>
            </a:r>
          </a:p>
          <a:p>
            <a:pPr marL="342900" indent="-342900">
              <a:buChar char="•"/>
            </a:pPr>
            <a:endParaRPr lang="en-US" sz="2000" dirty="0"/>
          </a:p>
          <a:p>
            <a:pPr marL="342900" indent="-342900">
              <a:buChar char="•"/>
            </a:pPr>
            <a:r>
              <a:rPr lang="en-US" sz="2000" dirty="0"/>
              <a:t>Handling missing values</a:t>
            </a:r>
          </a:p>
          <a:p>
            <a:pPr marL="342900" indent="-342900">
              <a:buChar char="•"/>
            </a:pPr>
            <a:endParaRPr lang="en-US" sz="2000" dirty="0"/>
          </a:p>
          <a:p>
            <a:pPr marL="342900" indent="-342900">
              <a:buChar char="•"/>
            </a:pPr>
            <a:r>
              <a:rPr lang="en-US" sz="2000" dirty="0"/>
              <a:t>Handling Outliers</a:t>
            </a:r>
          </a:p>
          <a:p>
            <a:pPr marL="342900" indent="-342900">
              <a:buChar char="•"/>
            </a:pPr>
            <a:endParaRPr lang="en-US" sz="2000" dirty="0"/>
          </a:p>
          <a:p>
            <a:pPr marL="342900" indent="-342900">
              <a:buChar char="•"/>
            </a:pPr>
            <a:r>
              <a:rPr lang="en-US" sz="2000" dirty="0"/>
              <a:t>Check the Duplicates</a:t>
            </a:r>
          </a:p>
          <a:p>
            <a:endParaRPr lang="en-US" sz="2000" dirty="0"/>
          </a:p>
          <a:p>
            <a:pPr marL="342900" indent="-342900">
              <a:buChar char="•"/>
            </a:pPr>
            <a:endParaRPr lang="en-US" sz="2000" dirty="0"/>
          </a:p>
        </p:txBody>
      </p:sp>
    </p:spTree>
    <p:extLst>
      <p:ext uri="{BB962C8B-B14F-4D97-AF65-F5344CB8AC3E}">
        <p14:creationId xmlns:p14="http://schemas.microsoft.com/office/powerpoint/2010/main" val="216439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salary distribution with outliers&#10;&#10;Description automatically generated">
            <a:extLst>
              <a:ext uri="{FF2B5EF4-FFF2-40B4-BE49-F238E27FC236}">
                <a16:creationId xmlns:a16="http://schemas.microsoft.com/office/drawing/2014/main" id="{5D2AC79E-C7A8-94B7-38D0-91D6A4C0121B}"/>
              </a:ext>
            </a:extLst>
          </p:cNvPr>
          <p:cNvPicPr>
            <a:picLocks noChangeAspect="1"/>
          </p:cNvPicPr>
          <p:nvPr/>
        </p:nvPicPr>
        <p:blipFill>
          <a:blip r:embed="rId2"/>
          <a:stretch>
            <a:fillRect/>
          </a:stretch>
        </p:blipFill>
        <p:spPr>
          <a:xfrm>
            <a:off x="188434" y="1124759"/>
            <a:ext cx="5316568" cy="4062143"/>
          </a:xfrm>
          <a:prstGeom prst="rect">
            <a:avLst/>
          </a:prstGeom>
        </p:spPr>
      </p:pic>
      <p:pic>
        <p:nvPicPr>
          <p:cNvPr id="3" name="Picture 2" descr="A graph of salary distribution with no outliers&#10;&#10;Description automatically generated">
            <a:extLst>
              <a:ext uri="{FF2B5EF4-FFF2-40B4-BE49-F238E27FC236}">
                <a16:creationId xmlns:a16="http://schemas.microsoft.com/office/drawing/2014/main" id="{1FFA33BE-8BAD-8E83-BAD5-85678839E28C}"/>
              </a:ext>
            </a:extLst>
          </p:cNvPr>
          <p:cNvPicPr>
            <a:picLocks noChangeAspect="1"/>
          </p:cNvPicPr>
          <p:nvPr/>
        </p:nvPicPr>
        <p:blipFill>
          <a:blip r:embed="rId3"/>
          <a:stretch>
            <a:fillRect/>
          </a:stretch>
        </p:blipFill>
        <p:spPr>
          <a:xfrm>
            <a:off x="6097527" y="1124759"/>
            <a:ext cx="5791022" cy="4062144"/>
          </a:xfrm>
          <a:prstGeom prst="rect">
            <a:avLst/>
          </a:prstGeom>
        </p:spPr>
      </p:pic>
      <p:sp>
        <p:nvSpPr>
          <p:cNvPr id="4" name="TextBox 3">
            <a:extLst>
              <a:ext uri="{FF2B5EF4-FFF2-40B4-BE49-F238E27FC236}">
                <a16:creationId xmlns:a16="http://schemas.microsoft.com/office/drawing/2014/main" id="{F1E64510-A571-914C-854F-4F53DE33D45E}"/>
              </a:ext>
            </a:extLst>
          </p:cNvPr>
          <p:cNvSpPr txBox="1"/>
          <p:nvPr/>
        </p:nvSpPr>
        <p:spPr>
          <a:xfrm>
            <a:off x="1933807" y="285878"/>
            <a:ext cx="87529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rPr>
              <a:t>Handling Outliers in Target column : Salary</a:t>
            </a:r>
          </a:p>
        </p:txBody>
      </p:sp>
      <p:sp>
        <p:nvSpPr>
          <p:cNvPr id="5" name="TextBox 4">
            <a:extLst>
              <a:ext uri="{FF2B5EF4-FFF2-40B4-BE49-F238E27FC236}">
                <a16:creationId xmlns:a16="http://schemas.microsoft.com/office/drawing/2014/main" id="{167FE5F1-5557-5BAB-EB05-23FED5DA9B38}"/>
              </a:ext>
            </a:extLst>
          </p:cNvPr>
          <p:cNvSpPr txBox="1"/>
          <p:nvPr/>
        </p:nvSpPr>
        <p:spPr>
          <a:xfrm>
            <a:off x="1938723" y="545056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rPr>
              <a:t>Before Outliers</a:t>
            </a:r>
          </a:p>
        </p:txBody>
      </p:sp>
      <p:sp>
        <p:nvSpPr>
          <p:cNvPr id="6" name="TextBox 5">
            <a:extLst>
              <a:ext uri="{FF2B5EF4-FFF2-40B4-BE49-F238E27FC236}">
                <a16:creationId xmlns:a16="http://schemas.microsoft.com/office/drawing/2014/main" id="{B2EB087A-7E16-EAE2-6FAF-0452666467A9}"/>
              </a:ext>
            </a:extLst>
          </p:cNvPr>
          <p:cNvSpPr txBox="1"/>
          <p:nvPr/>
        </p:nvSpPr>
        <p:spPr>
          <a:xfrm>
            <a:off x="8323567" y="544633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rPr>
              <a:t>After Outliers</a:t>
            </a:r>
          </a:p>
        </p:txBody>
      </p:sp>
    </p:spTree>
    <p:extLst>
      <p:ext uri="{BB962C8B-B14F-4D97-AF65-F5344CB8AC3E}">
        <p14:creationId xmlns:p14="http://schemas.microsoft.com/office/powerpoint/2010/main" val="390208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2F5AA7-BBB6-E460-1EE9-D5C0118C3708}"/>
              </a:ext>
            </a:extLst>
          </p:cNvPr>
          <p:cNvSpPr txBox="1"/>
          <p:nvPr/>
        </p:nvSpPr>
        <p:spPr>
          <a:xfrm>
            <a:off x="1676400" y="296173"/>
            <a:ext cx="914112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rPr>
              <a:t>Univariate Analysis : Categorical </a:t>
            </a:r>
            <a:r>
              <a:rPr lang="en-US" sz="3200" dirty="0"/>
              <a:t>​</a:t>
            </a:r>
            <a:endParaRPr lang="en-US" dirty="0"/>
          </a:p>
        </p:txBody>
      </p:sp>
      <p:pic>
        <p:nvPicPr>
          <p:cNvPr id="3" name="Picture 2">
            <a:extLst>
              <a:ext uri="{FF2B5EF4-FFF2-40B4-BE49-F238E27FC236}">
                <a16:creationId xmlns:a16="http://schemas.microsoft.com/office/drawing/2014/main" id="{C346D6A2-F9F4-B2FA-2A9B-616F317732B8}"/>
              </a:ext>
            </a:extLst>
          </p:cNvPr>
          <p:cNvPicPr>
            <a:picLocks noChangeAspect="1"/>
          </p:cNvPicPr>
          <p:nvPr/>
        </p:nvPicPr>
        <p:blipFill>
          <a:blip r:embed="rId2"/>
          <a:stretch>
            <a:fillRect/>
          </a:stretch>
        </p:blipFill>
        <p:spPr>
          <a:xfrm>
            <a:off x="2233613" y="995363"/>
            <a:ext cx="6819002" cy="4306559"/>
          </a:xfrm>
          <a:prstGeom prst="rect">
            <a:avLst/>
          </a:prstGeom>
        </p:spPr>
      </p:pic>
      <p:sp>
        <p:nvSpPr>
          <p:cNvPr id="4" name="TextBox 3">
            <a:extLst>
              <a:ext uri="{FF2B5EF4-FFF2-40B4-BE49-F238E27FC236}">
                <a16:creationId xmlns:a16="http://schemas.microsoft.com/office/drawing/2014/main" id="{0EDA7616-8F44-6F1F-2BFA-60816EB236B5}"/>
              </a:ext>
            </a:extLst>
          </p:cNvPr>
          <p:cNvSpPr txBox="1"/>
          <p:nvPr/>
        </p:nvSpPr>
        <p:spPr>
          <a:xfrm>
            <a:off x="1494464" y="5785023"/>
            <a:ext cx="606436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The majority of students completed their 10th and intermediate education through the CBSE board.</a:t>
            </a:r>
          </a:p>
          <a:p>
            <a:endParaRPr lang="en-US" dirty="0"/>
          </a:p>
        </p:txBody>
      </p:sp>
    </p:spTree>
    <p:extLst>
      <p:ext uri="{BB962C8B-B14F-4D97-AF65-F5344CB8AC3E}">
        <p14:creationId xmlns:p14="http://schemas.microsoft.com/office/powerpoint/2010/main" val="273820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5FA86-AB76-B9B3-5C37-239007F99FC2}"/>
              </a:ext>
            </a:extLst>
          </p:cNvPr>
          <p:cNvSpPr txBox="1"/>
          <p:nvPr/>
        </p:nvSpPr>
        <p:spPr>
          <a:xfrm>
            <a:off x="705810" y="120068"/>
            <a:ext cx="652444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rPr>
              <a:t>Univariate Analysis : Categorical </a:t>
            </a:r>
          </a:p>
        </p:txBody>
      </p:sp>
      <p:sp>
        <p:nvSpPr>
          <p:cNvPr id="4" name="TextBox 3">
            <a:extLst>
              <a:ext uri="{FF2B5EF4-FFF2-40B4-BE49-F238E27FC236}">
                <a16:creationId xmlns:a16="http://schemas.microsoft.com/office/drawing/2014/main" id="{5A84FA3A-BAE4-4315-F6BD-C2035475A02C}"/>
              </a:ext>
            </a:extLst>
          </p:cNvPr>
          <p:cNvSpPr txBox="1"/>
          <p:nvPr/>
        </p:nvSpPr>
        <p:spPr>
          <a:xfrm>
            <a:off x="1466951" y="5717165"/>
            <a:ext cx="925614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Job city</a:t>
            </a:r>
            <a:r>
              <a:rPr lang="en-US" dirty="0"/>
              <a:t>            : Majority of the students got job in Bangalore.</a:t>
            </a:r>
          </a:p>
          <a:p>
            <a:r>
              <a:rPr lang="en-US" b="1" dirty="0"/>
              <a:t>Specialization </a:t>
            </a:r>
            <a:r>
              <a:rPr lang="en-US" dirty="0"/>
              <a:t>: Majority of the students completed their degree in electronic and  communication engineering. </a:t>
            </a:r>
          </a:p>
          <a:p>
            <a:endParaRPr lang="en-US" dirty="0"/>
          </a:p>
        </p:txBody>
      </p:sp>
      <p:pic>
        <p:nvPicPr>
          <p:cNvPr id="6" name="Picture 5">
            <a:extLst>
              <a:ext uri="{FF2B5EF4-FFF2-40B4-BE49-F238E27FC236}">
                <a16:creationId xmlns:a16="http://schemas.microsoft.com/office/drawing/2014/main" id="{EE33CE24-5CD5-3486-BD30-170D8CAF34A7}"/>
              </a:ext>
            </a:extLst>
          </p:cNvPr>
          <p:cNvPicPr>
            <a:picLocks noChangeAspect="1"/>
          </p:cNvPicPr>
          <p:nvPr/>
        </p:nvPicPr>
        <p:blipFill>
          <a:blip r:embed="rId2"/>
          <a:stretch>
            <a:fillRect/>
          </a:stretch>
        </p:blipFill>
        <p:spPr>
          <a:xfrm>
            <a:off x="1946066" y="707816"/>
            <a:ext cx="7724775" cy="4867275"/>
          </a:xfrm>
          <a:prstGeom prst="rect">
            <a:avLst/>
          </a:prstGeom>
        </p:spPr>
      </p:pic>
    </p:spTree>
    <p:extLst>
      <p:ext uri="{BB962C8B-B14F-4D97-AF65-F5344CB8AC3E}">
        <p14:creationId xmlns:p14="http://schemas.microsoft.com/office/powerpoint/2010/main" val="299952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oup of blue and white graphs&#10;&#10;Description automatically generated">
            <a:extLst>
              <a:ext uri="{FF2B5EF4-FFF2-40B4-BE49-F238E27FC236}">
                <a16:creationId xmlns:a16="http://schemas.microsoft.com/office/drawing/2014/main" id="{9DA12A31-D832-5674-784A-EB350221EC81}"/>
              </a:ext>
            </a:extLst>
          </p:cNvPr>
          <p:cNvPicPr>
            <a:picLocks noChangeAspect="1"/>
          </p:cNvPicPr>
          <p:nvPr/>
        </p:nvPicPr>
        <p:blipFill>
          <a:blip r:embed="rId2"/>
          <a:stretch>
            <a:fillRect/>
          </a:stretch>
        </p:blipFill>
        <p:spPr>
          <a:xfrm>
            <a:off x="2305499" y="819240"/>
            <a:ext cx="5640059" cy="4989483"/>
          </a:xfrm>
          <a:prstGeom prst="rect">
            <a:avLst/>
          </a:prstGeom>
        </p:spPr>
      </p:pic>
      <p:sp>
        <p:nvSpPr>
          <p:cNvPr id="3" name="TextBox 2">
            <a:extLst>
              <a:ext uri="{FF2B5EF4-FFF2-40B4-BE49-F238E27FC236}">
                <a16:creationId xmlns:a16="http://schemas.microsoft.com/office/drawing/2014/main" id="{714DBD3B-FD4E-19B9-C04D-80E9DD63C2FA}"/>
              </a:ext>
            </a:extLst>
          </p:cNvPr>
          <p:cNvSpPr txBox="1"/>
          <p:nvPr/>
        </p:nvSpPr>
        <p:spPr>
          <a:xfrm>
            <a:off x="2136475" y="152400"/>
            <a:ext cx="793342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rPr>
              <a:t>Univariate Analysis : Numerical</a:t>
            </a:r>
            <a:endParaRPr lang="en-US" sz="3200" dirty="0"/>
          </a:p>
        </p:txBody>
      </p:sp>
      <p:sp>
        <p:nvSpPr>
          <p:cNvPr id="4" name="TextBox 3">
            <a:extLst>
              <a:ext uri="{FF2B5EF4-FFF2-40B4-BE49-F238E27FC236}">
                <a16:creationId xmlns:a16="http://schemas.microsoft.com/office/drawing/2014/main" id="{4B491B26-6005-1636-9314-2F5CF17217C9}"/>
              </a:ext>
            </a:extLst>
          </p:cNvPr>
          <p:cNvSpPr txBox="1"/>
          <p:nvPr/>
        </p:nvSpPr>
        <p:spPr>
          <a:xfrm>
            <a:off x="457200" y="6011066"/>
            <a:ext cx="80771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The majority of students achieved strong results in their 10th and 12th grades, with scores ranging from 70% to 90%. However, their college GPAs display wider variation, with some students performing significantly better or worse than others.</a:t>
            </a:r>
          </a:p>
        </p:txBody>
      </p:sp>
    </p:spTree>
    <p:extLst>
      <p:ext uri="{BB962C8B-B14F-4D97-AF65-F5344CB8AC3E}">
        <p14:creationId xmlns:p14="http://schemas.microsoft.com/office/powerpoint/2010/main" val="273011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3EEC4D-2E72-0A83-5A97-A25F51237831}"/>
              </a:ext>
            </a:extLst>
          </p:cNvPr>
          <p:cNvPicPr>
            <a:picLocks noChangeAspect="1"/>
          </p:cNvPicPr>
          <p:nvPr/>
        </p:nvPicPr>
        <p:blipFill>
          <a:blip r:embed="rId2"/>
          <a:stretch>
            <a:fillRect/>
          </a:stretch>
        </p:blipFill>
        <p:spPr>
          <a:xfrm>
            <a:off x="2449992" y="725249"/>
            <a:ext cx="7277640" cy="4127919"/>
          </a:xfrm>
          <a:prstGeom prst="rect">
            <a:avLst/>
          </a:prstGeom>
        </p:spPr>
      </p:pic>
      <p:sp>
        <p:nvSpPr>
          <p:cNvPr id="3" name="TextBox 2">
            <a:extLst>
              <a:ext uri="{FF2B5EF4-FFF2-40B4-BE49-F238E27FC236}">
                <a16:creationId xmlns:a16="http://schemas.microsoft.com/office/drawing/2014/main" id="{31801783-C492-FB34-1ED6-A0324D2B3A2C}"/>
              </a:ext>
            </a:extLst>
          </p:cNvPr>
          <p:cNvSpPr txBox="1"/>
          <p:nvPr/>
        </p:nvSpPr>
        <p:spPr>
          <a:xfrm>
            <a:off x="1676400" y="152400"/>
            <a:ext cx="1019067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rPr>
              <a:t>Bivariate Analysis : Numerical</a:t>
            </a:r>
            <a:r>
              <a:rPr lang="en-US" sz="3200" dirty="0"/>
              <a:t>​ </a:t>
            </a:r>
            <a:r>
              <a:rPr lang="en-US" sz="3200" b="1" dirty="0">
                <a:solidFill>
                  <a:srgbClr val="FF0000"/>
                </a:solidFill>
              </a:rPr>
              <a:t>vs Categorical</a:t>
            </a:r>
            <a:endParaRPr lang="en-US" b="1" dirty="0"/>
          </a:p>
        </p:txBody>
      </p:sp>
      <p:sp>
        <p:nvSpPr>
          <p:cNvPr id="4" name="TextBox 3">
            <a:extLst>
              <a:ext uri="{FF2B5EF4-FFF2-40B4-BE49-F238E27FC236}">
                <a16:creationId xmlns:a16="http://schemas.microsoft.com/office/drawing/2014/main" id="{18140453-A18F-5C54-664D-89B3734127E4}"/>
              </a:ext>
            </a:extLst>
          </p:cNvPr>
          <p:cNvSpPr txBox="1"/>
          <p:nvPr/>
        </p:nvSpPr>
        <p:spPr>
          <a:xfrm>
            <a:off x="1452184" y="5280963"/>
            <a:ext cx="97305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dirty="0"/>
              <a:t>Students who obtained jobs in Jamnagar and Rajpura earn the same average salary, which is higher compared to those in other cities.</a:t>
            </a:r>
          </a:p>
        </p:txBody>
      </p:sp>
    </p:spTree>
    <p:extLst>
      <p:ext uri="{BB962C8B-B14F-4D97-AF65-F5344CB8AC3E}">
        <p14:creationId xmlns:p14="http://schemas.microsoft.com/office/powerpoint/2010/main" val="30083912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453</Words>
  <Application>Microsoft Office PowerPoint</Application>
  <PresentationFormat>Widescreen</PresentationFormat>
  <Paragraphs>80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Suresh Pendem</cp:lastModifiedBy>
  <cp:revision>626</cp:revision>
  <dcterms:created xsi:type="dcterms:W3CDTF">2021-02-16T05:19:01Z</dcterms:created>
  <dcterms:modified xsi:type="dcterms:W3CDTF">2024-10-11T18:52:48Z</dcterms:modified>
</cp:coreProperties>
</file>