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6" r:id="rId2"/>
    <p:sldId id="277" r:id="rId3"/>
    <p:sldId id="271" r:id="rId4"/>
    <p:sldId id="272" r:id="rId5"/>
    <p:sldId id="273" r:id="rId6"/>
    <p:sldId id="274" r:id="rId7"/>
    <p:sldId id="275" r:id="rId8"/>
    <p:sldId id="299" r:id="rId9"/>
    <p:sldId id="292" r:id="rId10"/>
    <p:sldId id="294" r:id="rId11"/>
    <p:sldId id="293" r:id="rId12"/>
    <p:sldId id="295" r:id="rId13"/>
    <p:sldId id="296" r:id="rId14"/>
    <p:sldId id="297" r:id="rId15"/>
    <p:sldId id="304" r:id="rId16"/>
    <p:sldId id="305" r:id="rId17"/>
    <p:sldId id="300" r:id="rId18"/>
    <p:sldId id="301" r:id="rId19"/>
    <p:sldId id="302" r:id="rId20"/>
    <p:sldId id="298" r:id="rId21"/>
    <p:sldId id="278" r:id="rId22"/>
    <p:sldId id="279" r:id="rId23"/>
    <p:sldId id="283" r:id="rId24"/>
    <p:sldId id="284" r:id="rId25"/>
    <p:sldId id="288" r:id="rId26"/>
    <p:sldId id="265" r:id="rId27"/>
    <p:sldId id="280" r:id="rId28"/>
    <p:sldId id="281" r:id="rId29"/>
    <p:sldId id="282" r:id="rId30"/>
    <p:sldId id="285" r:id="rId31"/>
    <p:sldId id="287" r:id="rId32"/>
    <p:sldId id="286" r:id="rId33"/>
    <p:sldId id="266" r:id="rId34"/>
    <p:sldId id="269" r:id="rId35"/>
    <p:sldId id="270" r:id="rId36"/>
    <p:sldId id="291"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varScale="1">
        <p:scale>
          <a:sx n="79" d="100"/>
          <a:sy n="79" d="100"/>
        </p:scale>
        <p:origin x="72" y="1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68DD88-B231-4ED9-A896-CFAA6CA3BB8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3A328F63-B072-4E0B-97C0-F1700A61DC9F}">
      <dgm:prSet phldrT="[Text]" custT="1"/>
      <dgm:spPr/>
      <dgm:t>
        <a:bodyPr/>
        <a:lstStyle/>
        <a:p>
          <a:r>
            <a:rPr lang="en-IN" sz="2800" dirty="0">
              <a:solidFill>
                <a:schemeClr val="tx1"/>
              </a:solidFill>
            </a:rPr>
            <a:t>Analytics Interviews</a:t>
          </a:r>
        </a:p>
      </dgm:t>
    </dgm:pt>
    <dgm:pt modelId="{974EA786-A070-48AD-A756-77D6CD1BFF1A}" type="parTrans" cxnId="{204B3A17-9C3F-49C8-B1C0-08AEE6DFAF67}">
      <dgm:prSet/>
      <dgm:spPr/>
      <dgm:t>
        <a:bodyPr/>
        <a:lstStyle/>
        <a:p>
          <a:endParaRPr lang="en-IN"/>
        </a:p>
      </dgm:t>
    </dgm:pt>
    <dgm:pt modelId="{FD5B590D-2EEA-4BB1-957A-54A890EFFBD2}" type="sibTrans" cxnId="{204B3A17-9C3F-49C8-B1C0-08AEE6DFAF67}">
      <dgm:prSet/>
      <dgm:spPr/>
      <dgm:t>
        <a:bodyPr/>
        <a:lstStyle/>
        <a:p>
          <a:endParaRPr lang="en-IN"/>
        </a:p>
      </dgm:t>
    </dgm:pt>
    <dgm:pt modelId="{916A8242-5EEF-4046-A765-7DF0FDB68261}">
      <dgm:prSet phldrT="[Text]" custT="1"/>
      <dgm:spPr>
        <a:solidFill>
          <a:schemeClr val="accent2"/>
        </a:solidFill>
      </dgm:spPr>
      <dgm:t>
        <a:bodyPr/>
        <a:lstStyle/>
        <a:p>
          <a:r>
            <a:rPr lang="en-IN" sz="2400" dirty="0">
              <a:solidFill>
                <a:schemeClr val="tx1"/>
              </a:solidFill>
            </a:rPr>
            <a:t>Technical</a:t>
          </a:r>
        </a:p>
      </dgm:t>
    </dgm:pt>
    <dgm:pt modelId="{F1298B1F-B65E-44B7-BCFF-7892E198569B}" type="parTrans" cxnId="{25DE9F87-5720-4E43-A335-3BFBE448C91D}">
      <dgm:prSet/>
      <dgm:spPr/>
      <dgm:t>
        <a:bodyPr/>
        <a:lstStyle/>
        <a:p>
          <a:endParaRPr lang="en-IN"/>
        </a:p>
      </dgm:t>
    </dgm:pt>
    <dgm:pt modelId="{FE31E53C-B150-4163-95A6-9EC20C058F6A}" type="sibTrans" cxnId="{25DE9F87-5720-4E43-A335-3BFBE448C91D}">
      <dgm:prSet/>
      <dgm:spPr/>
      <dgm:t>
        <a:bodyPr/>
        <a:lstStyle/>
        <a:p>
          <a:endParaRPr lang="en-IN"/>
        </a:p>
      </dgm:t>
    </dgm:pt>
    <dgm:pt modelId="{2553333A-2F60-4B76-9492-A783A41A5A6E}">
      <dgm:prSet phldrT="[Text]" custT="1"/>
      <dgm:spPr>
        <a:solidFill>
          <a:schemeClr val="accent2"/>
        </a:solidFill>
      </dgm:spPr>
      <dgm:t>
        <a:bodyPr/>
        <a:lstStyle/>
        <a:p>
          <a:r>
            <a:rPr lang="en-IN" sz="2400" dirty="0">
              <a:solidFill>
                <a:schemeClr val="tx1"/>
              </a:solidFill>
            </a:rPr>
            <a:t>Behavioural</a:t>
          </a:r>
        </a:p>
      </dgm:t>
    </dgm:pt>
    <dgm:pt modelId="{0C3D5DDD-6BA4-4337-8F29-B98E46D36680}" type="parTrans" cxnId="{E96D0355-D371-4D43-91D0-21B3536E2E17}">
      <dgm:prSet/>
      <dgm:spPr/>
      <dgm:t>
        <a:bodyPr/>
        <a:lstStyle/>
        <a:p>
          <a:endParaRPr lang="en-IN"/>
        </a:p>
      </dgm:t>
    </dgm:pt>
    <dgm:pt modelId="{1E8D2704-122C-440F-8E1C-385A8BB1FE59}" type="sibTrans" cxnId="{E96D0355-D371-4D43-91D0-21B3536E2E17}">
      <dgm:prSet/>
      <dgm:spPr/>
      <dgm:t>
        <a:bodyPr/>
        <a:lstStyle/>
        <a:p>
          <a:endParaRPr lang="en-IN"/>
        </a:p>
      </dgm:t>
    </dgm:pt>
    <dgm:pt modelId="{5876AFC9-5F34-48FA-BB75-3BFB30DAC695}">
      <dgm:prSet phldrT="[Text]" custT="1"/>
      <dgm:spPr>
        <a:solidFill>
          <a:schemeClr val="accent2"/>
        </a:solidFill>
      </dgm:spPr>
      <dgm:t>
        <a:bodyPr/>
        <a:lstStyle/>
        <a:p>
          <a:r>
            <a:rPr lang="en-IN" sz="2400" dirty="0">
              <a:solidFill>
                <a:schemeClr val="tx1"/>
              </a:solidFill>
            </a:rPr>
            <a:t>Skill assessment</a:t>
          </a:r>
        </a:p>
      </dgm:t>
    </dgm:pt>
    <dgm:pt modelId="{0ADDB3DA-A5D0-417F-8CD2-C380B65843CA}" type="parTrans" cxnId="{71226724-EDEF-45D3-9E60-CFF2E0ED5DC4}">
      <dgm:prSet/>
      <dgm:spPr/>
      <dgm:t>
        <a:bodyPr/>
        <a:lstStyle/>
        <a:p>
          <a:endParaRPr lang="en-IN"/>
        </a:p>
      </dgm:t>
    </dgm:pt>
    <dgm:pt modelId="{A2A90A9E-37DA-4A85-8BB2-2608939839B4}" type="sibTrans" cxnId="{71226724-EDEF-45D3-9E60-CFF2E0ED5DC4}">
      <dgm:prSet/>
      <dgm:spPr/>
      <dgm:t>
        <a:bodyPr/>
        <a:lstStyle/>
        <a:p>
          <a:endParaRPr lang="en-IN"/>
        </a:p>
      </dgm:t>
    </dgm:pt>
    <dgm:pt modelId="{BC52FE6D-5190-4959-9A98-F5B21C03D299}">
      <dgm:prSet custT="1"/>
      <dgm:spPr/>
      <dgm:t>
        <a:bodyPr/>
        <a:lstStyle/>
        <a:p>
          <a:r>
            <a:rPr lang="en-IN" sz="2000" dirty="0">
              <a:solidFill>
                <a:schemeClr val="tx1"/>
              </a:solidFill>
            </a:rPr>
            <a:t>Guess estimates</a:t>
          </a:r>
        </a:p>
      </dgm:t>
    </dgm:pt>
    <dgm:pt modelId="{D6E2031D-779C-4FC3-A190-EF4EDDEE279D}" type="parTrans" cxnId="{E8840186-2F17-4AD4-9E00-992CF489F2BE}">
      <dgm:prSet/>
      <dgm:spPr/>
      <dgm:t>
        <a:bodyPr/>
        <a:lstStyle/>
        <a:p>
          <a:endParaRPr lang="en-IN"/>
        </a:p>
      </dgm:t>
    </dgm:pt>
    <dgm:pt modelId="{4D14CB55-8E97-4765-B0E5-750061A5639C}" type="sibTrans" cxnId="{E8840186-2F17-4AD4-9E00-992CF489F2BE}">
      <dgm:prSet/>
      <dgm:spPr/>
      <dgm:t>
        <a:bodyPr/>
        <a:lstStyle/>
        <a:p>
          <a:endParaRPr lang="en-IN"/>
        </a:p>
      </dgm:t>
    </dgm:pt>
    <dgm:pt modelId="{8A624E73-6A0B-4BF4-81B9-43CD0C2D865F}">
      <dgm:prSet custT="1"/>
      <dgm:spPr/>
      <dgm:t>
        <a:bodyPr/>
        <a:lstStyle/>
        <a:p>
          <a:r>
            <a:rPr lang="en-IN" sz="2000" dirty="0">
              <a:solidFill>
                <a:schemeClr val="tx1"/>
              </a:solidFill>
            </a:rPr>
            <a:t>Case studies</a:t>
          </a:r>
        </a:p>
      </dgm:t>
    </dgm:pt>
    <dgm:pt modelId="{8887976B-246C-4751-97AB-D2AC4C22B87C}" type="parTrans" cxnId="{7D89CFE9-9403-43DE-B615-94C5A2EF0255}">
      <dgm:prSet/>
      <dgm:spPr/>
      <dgm:t>
        <a:bodyPr/>
        <a:lstStyle/>
        <a:p>
          <a:endParaRPr lang="en-IN"/>
        </a:p>
      </dgm:t>
    </dgm:pt>
    <dgm:pt modelId="{73769CB9-5DDA-41C0-A000-C82FC6CA99E6}" type="sibTrans" cxnId="{7D89CFE9-9403-43DE-B615-94C5A2EF0255}">
      <dgm:prSet/>
      <dgm:spPr/>
      <dgm:t>
        <a:bodyPr/>
        <a:lstStyle/>
        <a:p>
          <a:endParaRPr lang="en-IN"/>
        </a:p>
      </dgm:t>
    </dgm:pt>
    <dgm:pt modelId="{25546CCE-0535-419E-836D-9910B2A0DD09}">
      <dgm:prSet custT="1"/>
      <dgm:spPr/>
      <dgm:t>
        <a:bodyPr/>
        <a:lstStyle/>
        <a:p>
          <a:r>
            <a:rPr lang="en-IN" sz="2000" dirty="0">
              <a:solidFill>
                <a:schemeClr val="tx1"/>
              </a:solidFill>
            </a:rPr>
            <a:t>Puzzles</a:t>
          </a:r>
        </a:p>
      </dgm:t>
    </dgm:pt>
    <dgm:pt modelId="{8A9D32C3-647B-4E83-8A6D-AE1FDE069518}" type="parTrans" cxnId="{4D42305D-CCB6-4283-83B2-8F8736AE8562}">
      <dgm:prSet/>
      <dgm:spPr/>
      <dgm:t>
        <a:bodyPr/>
        <a:lstStyle/>
        <a:p>
          <a:endParaRPr lang="en-IN"/>
        </a:p>
      </dgm:t>
    </dgm:pt>
    <dgm:pt modelId="{5C76CF71-D480-4BA0-A061-0AB2C7C90D8D}" type="sibTrans" cxnId="{4D42305D-CCB6-4283-83B2-8F8736AE8562}">
      <dgm:prSet/>
      <dgm:spPr/>
      <dgm:t>
        <a:bodyPr/>
        <a:lstStyle/>
        <a:p>
          <a:endParaRPr lang="en-IN"/>
        </a:p>
      </dgm:t>
    </dgm:pt>
    <dgm:pt modelId="{BC3887DA-FAFF-4147-A666-019B32C16EBB}">
      <dgm:prSet/>
      <dgm:spPr>
        <a:noFill/>
      </dgm:spPr>
      <dgm:t>
        <a:bodyPr/>
        <a:lstStyle/>
        <a:p>
          <a:endParaRPr lang="en-IN"/>
        </a:p>
      </dgm:t>
    </dgm:pt>
    <dgm:pt modelId="{38D3BC4A-6436-4A27-A152-11D4CE75C4D5}" type="parTrans" cxnId="{510A11A3-8CF1-498D-9831-F29BC32180E4}">
      <dgm:prSet/>
      <dgm:spPr>
        <a:ln>
          <a:noFill/>
        </a:ln>
      </dgm:spPr>
      <dgm:t>
        <a:bodyPr/>
        <a:lstStyle/>
        <a:p>
          <a:endParaRPr lang="en-IN"/>
        </a:p>
      </dgm:t>
    </dgm:pt>
    <dgm:pt modelId="{2631987D-4A31-4D57-B448-A355B1C64B79}" type="sibTrans" cxnId="{510A11A3-8CF1-498D-9831-F29BC32180E4}">
      <dgm:prSet/>
      <dgm:spPr/>
      <dgm:t>
        <a:bodyPr/>
        <a:lstStyle/>
        <a:p>
          <a:endParaRPr lang="en-IN"/>
        </a:p>
      </dgm:t>
    </dgm:pt>
    <dgm:pt modelId="{16CCDA01-9440-4C90-BD35-0802C3927D60}" type="pres">
      <dgm:prSet presAssocID="{8E68DD88-B231-4ED9-A896-CFAA6CA3BB84}" presName="hierChild1" presStyleCnt="0">
        <dgm:presLayoutVars>
          <dgm:orgChart val="1"/>
          <dgm:chPref val="1"/>
          <dgm:dir/>
          <dgm:animOne val="branch"/>
          <dgm:animLvl val="lvl"/>
          <dgm:resizeHandles/>
        </dgm:presLayoutVars>
      </dgm:prSet>
      <dgm:spPr/>
      <dgm:t>
        <a:bodyPr/>
        <a:lstStyle/>
        <a:p>
          <a:endParaRPr lang="en-US"/>
        </a:p>
      </dgm:t>
    </dgm:pt>
    <dgm:pt modelId="{D7F631B6-D0CF-47E8-B3FC-8BF3F5A424C5}" type="pres">
      <dgm:prSet presAssocID="{3A328F63-B072-4E0B-97C0-F1700A61DC9F}" presName="hierRoot1" presStyleCnt="0">
        <dgm:presLayoutVars>
          <dgm:hierBranch val="init"/>
        </dgm:presLayoutVars>
      </dgm:prSet>
      <dgm:spPr/>
    </dgm:pt>
    <dgm:pt modelId="{96F71807-AD03-45B9-A159-F9D0E7C1A86E}" type="pres">
      <dgm:prSet presAssocID="{3A328F63-B072-4E0B-97C0-F1700A61DC9F}" presName="rootComposite1" presStyleCnt="0"/>
      <dgm:spPr/>
    </dgm:pt>
    <dgm:pt modelId="{A8BC9117-E649-4D58-B9C4-0E5E01E89875}" type="pres">
      <dgm:prSet presAssocID="{3A328F63-B072-4E0B-97C0-F1700A61DC9F}" presName="rootText1" presStyleLbl="node0" presStyleIdx="0" presStyleCnt="1" custScaleX="123206">
        <dgm:presLayoutVars>
          <dgm:chPref val="3"/>
        </dgm:presLayoutVars>
      </dgm:prSet>
      <dgm:spPr/>
      <dgm:t>
        <a:bodyPr/>
        <a:lstStyle/>
        <a:p>
          <a:endParaRPr lang="en-US"/>
        </a:p>
      </dgm:t>
    </dgm:pt>
    <dgm:pt modelId="{3F717670-64E1-4973-9EBD-DFC2F4BC43F1}" type="pres">
      <dgm:prSet presAssocID="{3A328F63-B072-4E0B-97C0-F1700A61DC9F}" presName="rootConnector1" presStyleLbl="node1" presStyleIdx="0" presStyleCnt="0"/>
      <dgm:spPr/>
      <dgm:t>
        <a:bodyPr/>
        <a:lstStyle/>
        <a:p>
          <a:endParaRPr lang="en-US"/>
        </a:p>
      </dgm:t>
    </dgm:pt>
    <dgm:pt modelId="{BE50E6D2-F568-495F-BFFC-907DEE49134A}" type="pres">
      <dgm:prSet presAssocID="{3A328F63-B072-4E0B-97C0-F1700A61DC9F}" presName="hierChild2" presStyleCnt="0"/>
      <dgm:spPr/>
    </dgm:pt>
    <dgm:pt modelId="{8F41315D-B887-4699-8164-009D9258A1DE}" type="pres">
      <dgm:prSet presAssocID="{F1298B1F-B65E-44B7-BCFF-7892E198569B}" presName="Name37" presStyleLbl="parChTrans1D2" presStyleIdx="0" presStyleCnt="3"/>
      <dgm:spPr/>
      <dgm:t>
        <a:bodyPr/>
        <a:lstStyle/>
        <a:p>
          <a:endParaRPr lang="en-US"/>
        </a:p>
      </dgm:t>
    </dgm:pt>
    <dgm:pt modelId="{5D6ECFC0-8BCF-4FA1-ACC6-3A9913ECBA7E}" type="pres">
      <dgm:prSet presAssocID="{916A8242-5EEF-4046-A765-7DF0FDB68261}" presName="hierRoot2" presStyleCnt="0">
        <dgm:presLayoutVars>
          <dgm:hierBranch val="init"/>
        </dgm:presLayoutVars>
      </dgm:prSet>
      <dgm:spPr/>
    </dgm:pt>
    <dgm:pt modelId="{D574EF3F-7600-47C5-803A-4A7400982F3E}" type="pres">
      <dgm:prSet presAssocID="{916A8242-5EEF-4046-A765-7DF0FDB68261}" presName="rootComposite" presStyleCnt="0"/>
      <dgm:spPr/>
    </dgm:pt>
    <dgm:pt modelId="{17A9DCB1-6E55-40AF-A73E-F82AFA2F659C}" type="pres">
      <dgm:prSet presAssocID="{916A8242-5EEF-4046-A765-7DF0FDB68261}" presName="rootText" presStyleLbl="node2" presStyleIdx="0" presStyleCnt="3">
        <dgm:presLayoutVars>
          <dgm:chPref val="3"/>
        </dgm:presLayoutVars>
      </dgm:prSet>
      <dgm:spPr/>
      <dgm:t>
        <a:bodyPr/>
        <a:lstStyle/>
        <a:p>
          <a:endParaRPr lang="en-US"/>
        </a:p>
      </dgm:t>
    </dgm:pt>
    <dgm:pt modelId="{314914B7-D97D-42DF-9E62-70EB1906B989}" type="pres">
      <dgm:prSet presAssocID="{916A8242-5EEF-4046-A765-7DF0FDB68261}" presName="rootConnector" presStyleLbl="node2" presStyleIdx="0" presStyleCnt="3"/>
      <dgm:spPr/>
      <dgm:t>
        <a:bodyPr/>
        <a:lstStyle/>
        <a:p>
          <a:endParaRPr lang="en-US"/>
        </a:p>
      </dgm:t>
    </dgm:pt>
    <dgm:pt modelId="{97DED52D-C081-48EE-988C-3B9F7748F46E}" type="pres">
      <dgm:prSet presAssocID="{916A8242-5EEF-4046-A765-7DF0FDB68261}" presName="hierChild4" presStyleCnt="0"/>
      <dgm:spPr/>
    </dgm:pt>
    <dgm:pt modelId="{8D28A837-7A53-4805-88EF-FFE76BC1BF98}" type="pres">
      <dgm:prSet presAssocID="{916A8242-5EEF-4046-A765-7DF0FDB68261}" presName="hierChild5" presStyleCnt="0"/>
      <dgm:spPr/>
    </dgm:pt>
    <dgm:pt modelId="{1979DFBE-5830-4AF0-8DEE-87680A13C73F}" type="pres">
      <dgm:prSet presAssocID="{0C3D5DDD-6BA4-4337-8F29-B98E46D36680}" presName="Name37" presStyleLbl="parChTrans1D2" presStyleIdx="1" presStyleCnt="3"/>
      <dgm:spPr/>
      <dgm:t>
        <a:bodyPr/>
        <a:lstStyle/>
        <a:p>
          <a:endParaRPr lang="en-US"/>
        </a:p>
      </dgm:t>
    </dgm:pt>
    <dgm:pt modelId="{4B1D228A-85C1-49D2-9E22-8E40B805C666}" type="pres">
      <dgm:prSet presAssocID="{2553333A-2F60-4B76-9492-A783A41A5A6E}" presName="hierRoot2" presStyleCnt="0">
        <dgm:presLayoutVars>
          <dgm:hierBranch val="init"/>
        </dgm:presLayoutVars>
      </dgm:prSet>
      <dgm:spPr/>
    </dgm:pt>
    <dgm:pt modelId="{3D52FE77-0950-4F2D-8965-907179DEB9AC}" type="pres">
      <dgm:prSet presAssocID="{2553333A-2F60-4B76-9492-A783A41A5A6E}" presName="rootComposite" presStyleCnt="0"/>
      <dgm:spPr/>
    </dgm:pt>
    <dgm:pt modelId="{89BABBE3-586C-44EF-A9EC-3CB93C165CDC}" type="pres">
      <dgm:prSet presAssocID="{2553333A-2F60-4B76-9492-A783A41A5A6E}" presName="rootText" presStyleLbl="node2" presStyleIdx="1" presStyleCnt="3">
        <dgm:presLayoutVars>
          <dgm:chPref val="3"/>
        </dgm:presLayoutVars>
      </dgm:prSet>
      <dgm:spPr/>
      <dgm:t>
        <a:bodyPr/>
        <a:lstStyle/>
        <a:p>
          <a:endParaRPr lang="en-US"/>
        </a:p>
      </dgm:t>
    </dgm:pt>
    <dgm:pt modelId="{200073A8-0078-432B-BB8C-7AC6C1E11522}" type="pres">
      <dgm:prSet presAssocID="{2553333A-2F60-4B76-9492-A783A41A5A6E}" presName="rootConnector" presStyleLbl="node2" presStyleIdx="1" presStyleCnt="3"/>
      <dgm:spPr/>
      <dgm:t>
        <a:bodyPr/>
        <a:lstStyle/>
        <a:p>
          <a:endParaRPr lang="en-US"/>
        </a:p>
      </dgm:t>
    </dgm:pt>
    <dgm:pt modelId="{B3772D9B-6FF6-4AFF-A636-6E965BF79486}" type="pres">
      <dgm:prSet presAssocID="{2553333A-2F60-4B76-9492-A783A41A5A6E}" presName="hierChild4" presStyleCnt="0"/>
      <dgm:spPr/>
    </dgm:pt>
    <dgm:pt modelId="{FCF174B5-33FA-4259-A250-4BD43D419A83}" type="pres">
      <dgm:prSet presAssocID="{2553333A-2F60-4B76-9492-A783A41A5A6E}" presName="hierChild5" presStyleCnt="0"/>
      <dgm:spPr/>
    </dgm:pt>
    <dgm:pt modelId="{2229E0AB-FEEB-4B32-8B71-55FF27F0FEDA}" type="pres">
      <dgm:prSet presAssocID="{0ADDB3DA-A5D0-417F-8CD2-C380B65843CA}" presName="Name37" presStyleLbl="parChTrans1D2" presStyleIdx="2" presStyleCnt="3"/>
      <dgm:spPr/>
      <dgm:t>
        <a:bodyPr/>
        <a:lstStyle/>
        <a:p>
          <a:endParaRPr lang="en-US"/>
        </a:p>
      </dgm:t>
    </dgm:pt>
    <dgm:pt modelId="{8D8A8C5F-18C8-4D64-9E4F-95BDC40945C6}" type="pres">
      <dgm:prSet presAssocID="{5876AFC9-5F34-48FA-BB75-3BFB30DAC695}" presName="hierRoot2" presStyleCnt="0">
        <dgm:presLayoutVars>
          <dgm:hierBranch val="init"/>
        </dgm:presLayoutVars>
      </dgm:prSet>
      <dgm:spPr/>
    </dgm:pt>
    <dgm:pt modelId="{3AEE4BE7-5ACD-44D5-B9A3-AEE73456F435}" type="pres">
      <dgm:prSet presAssocID="{5876AFC9-5F34-48FA-BB75-3BFB30DAC695}" presName="rootComposite" presStyleCnt="0"/>
      <dgm:spPr/>
    </dgm:pt>
    <dgm:pt modelId="{2578288E-00CB-4C20-A1BC-1EE72A582A60}" type="pres">
      <dgm:prSet presAssocID="{5876AFC9-5F34-48FA-BB75-3BFB30DAC695}" presName="rootText" presStyleLbl="node2" presStyleIdx="2" presStyleCnt="3">
        <dgm:presLayoutVars>
          <dgm:chPref val="3"/>
        </dgm:presLayoutVars>
      </dgm:prSet>
      <dgm:spPr/>
      <dgm:t>
        <a:bodyPr/>
        <a:lstStyle/>
        <a:p>
          <a:endParaRPr lang="en-US"/>
        </a:p>
      </dgm:t>
    </dgm:pt>
    <dgm:pt modelId="{E034AFB8-8933-41A4-8461-6618B6649485}" type="pres">
      <dgm:prSet presAssocID="{5876AFC9-5F34-48FA-BB75-3BFB30DAC695}" presName="rootConnector" presStyleLbl="node2" presStyleIdx="2" presStyleCnt="3"/>
      <dgm:spPr/>
      <dgm:t>
        <a:bodyPr/>
        <a:lstStyle/>
        <a:p>
          <a:endParaRPr lang="en-US"/>
        </a:p>
      </dgm:t>
    </dgm:pt>
    <dgm:pt modelId="{FF84BDD8-E1F6-470D-9384-B5D93D078D9B}" type="pres">
      <dgm:prSet presAssocID="{5876AFC9-5F34-48FA-BB75-3BFB30DAC695}" presName="hierChild4" presStyleCnt="0"/>
      <dgm:spPr/>
    </dgm:pt>
    <dgm:pt modelId="{0712D14A-BC47-45BD-99A2-A690CC0B82D0}" type="pres">
      <dgm:prSet presAssocID="{D6E2031D-779C-4FC3-A190-EF4EDDEE279D}" presName="Name37" presStyleLbl="parChTrans1D3" presStyleIdx="0" presStyleCnt="3"/>
      <dgm:spPr/>
      <dgm:t>
        <a:bodyPr/>
        <a:lstStyle/>
        <a:p>
          <a:endParaRPr lang="en-US"/>
        </a:p>
      </dgm:t>
    </dgm:pt>
    <dgm:pt modelId="{A5812934-7152-475E-B2BC-016F346E605C}" type="pres">
      <dgm:prSet presAssocID="{BC52FE6D-5190-4959-9A98-F5B21C03D299}" presName="hierRoot2" presStyleCnt="0">
        <dgm:presLayoutVars>
          <dgm:hierBranch val="init"/>
        </dgm:presLayoutVars>
      </dgm:prSet>
      <dgm:spPr/>
    </dgm:pt>
    <dgm:pt modelId="{C917B921-4A11-4084-A718-5C8F271511F4}" type="pres">
      <dgm:prSet presAssocID="{BC52FE6D-5190-4959-9A98-F5B21C03D299}" presName="rootComposite" presStyleCnt="0"/>
      <dgm:spPr/>
    </dgm:pt>
    <dgm:pt modelId="{48A713B5-EBDE-44B8-9455-BA685775995C}" type="pres">
      <dgm:prSet presAssocID="{BC52FE6D-5190-4959-9A98-F5B21C03D299}" presName="rootText" presStyleLbl="node3" presStyleIdx="0" presStyleCnt="3">
        <dgm:presLayoutVars>
          <dgm:chPref val="3"/>
        </dgm:presLayoutVars>
      </dgm:prSet>
      <dgm:spPr/>
      <dgm:t>
        <a:bodyPr/>
        <a:lstStyle/>
        <a:p>
          <a:endParaRPr lang="en-US"/>
        </a:p>
      </dgm:t>
    </dgm:pt>
    <dgm:pt modelId="{9BA62BC1-2075-462B-86D2-7E7D55200A4A}" type="pres">
      <dgm:prSet presAssocID="{BC52FE6D-5190-4959-9A98-F5B21C03D299}" presName="rootConnector" presStyleLbl="node3" presStyleIdx="0" presStyleCnt="3"/>
      <dgm:spPr/>
      <dgm:t>
        <a:bodyPr/>
        <a:lstStyle/>
        <a:p>
          <a:endParaRPr lang="en-US"/>
        </a:p>
      </dgm:t>
    </dgm:pt>
    <dgm:pt modelId="{4621A930-4706-47E3-8EF1-EC7CF63DB1BD}" type="pres">
      <dgm:prSet presAssocID="{BC52FE6D-5190-4959-9A98-F5B21C03D299}" presName="hierChild4" presStyleCnt="0"/>
      <dgm:spPr/>
    </dgm:pt>
    <dgm:pt modelId="{7B67E79E-59ED-4777-AF49-F784C3375A77}" type="pres">
      <dgm:prSet presAssocID="{38D3BC4A-6436-4A27-A152-11D4CE75C4D5}" presName="Name37" presStyleLbl="parChTrans1D4" presStyleIdx="0" presStyleCnt="1"/>
      <dgm:spPr/>
      <dgm:t>
        <a:bodyPr/>
        <a:lstStyle/>
        <a:p>
          <a:endParaRPr lang="en-US"/>
        </a:p>
      </dgm:t>
    </dgm:pt>
    <dgm:pt modelId="{A778250C-CC15-463A-90F5-A6D996C919AC}" type="pres">
      <dgm:prSet presAssocID="{BC3887DA-FAFF-4147-A666-019B32C16EBB}" presName="hierRoot2" presStyleCnt="0">
        <dgm:presLayoutVars>
          <dgm:hierBranch val="init"/>
        </dgm:presLayoutVars>
      </dgm:prSet>
      <dgm:spPr/>
    </dgm:pt>
    <dgm:pt modelId="{57755DFF-EDD4-4EF7-80BA-C9407038C806}" type="pres">
      <dgm:prSet presAssocID="{BC3887DA-FAFF-4147-A666-019B32C16EBB}" presName="rootComposite" presStyleCnt="0"/>
      <dgm:spPr/>
    </dgm:pt>
    <dgm:pt modelId="{BDB6C636-3400-4D51-ABFC-13C9C1132344}" type="pres">
      <dgm:prSet presAssocID="{BC3887DA-FAFF-4147-A666-019B32C16EBB}" presName="rootText" presStyleLbl="node4" presStyleIdx="0" presStyleCnt="1">
        <dgm:presLayoutVars>
          <dgm:chPref val="3"/>
        </dgm:presLayoutVars>
      </dgm:prSet>
      <dgm:spPr/>
      <dgm:t>
        <a:bodyPr/>
        <a:lstStyle/>
        <a:p>
          <a:endParaRPr lang="en-US"/>
        </a:p>
      </dgm:t>
    </dgm:pt>
    <dgm:pt modelId="{7DAF2733-6C13-40F1-B533-720E239D73A4}" type="pres">
      <dgm:prSet presAssocID="{BC3887DA-FAFF-4147-A666-019B32C16EBB}" presName="rootConnector" presStyleLbl="node4" presStyleIdx="0" presStyleCnt="1"/>
      <dgm:spPr/>
      <dgm:t>
        <a:bodyPr/>
        <a:lstStyle/>
        <a:p>
          <a:endParaRPr lang="en-US"/>
        </a:p>
      </dgm:t>
    </dgm:pt>
    <dgm:pt modelId="{3FB07F18-2FCA-4C51-956E-0D375827DC53}" type="pres">
      <dgm:prSet presAssocID="{BC3887DA-FAFF-4147-A666-019B32C16EBB}" presName="hierChild4" presStyleCnt="0"/>
      <dgm:spPr/>
    </dgm:pt>
    <dgm:pt modelId="{9F405037-863B-4DF2-8E15-0451035E4346}" type="pres">
      <dgm:prSet presAssocID="{BC3887DA-FAFF-4147-A666-019B32C16EBB}" presName="hierChild5" presStyleCnt="0"/>
      <dgm:spPr/>
    </dgm:pt>
    <dgm:pt modelId="{2C1D5C1F-1127-42FA-AFC8-72512C75CFE8}" type="pres">
      <dgm:prSet presAssocID="{BC52FE6D-5190-4959-9A98-F5B21C03D299}" presName="hierChild5" presStyleCnt="0"/>
      <dgm:spPr/>
    </dgm:pt>
    <dgm:pt modelId="{94A3962B-A562-4A38-9F1A-73FFAFEC08B9}" type="pres">
      <dgm:prSet presAssocID="{8887976B-246C-4751-97AB-D2AC4C22B87C}" presName="Name37" presStyleLbl="parChTrans1D3" presStyleIdx="1" presStyleCnt="3"/>
      <dgm:spPr/>
      <dgm:t>
        <a:bodyPr/>
        <a:lstStyle/>
        <a:p>
          <a:endParaRPr lang="en-US"/>
        </a:p>
      </dgm:t>
    </dgm:pt>
    <dgm:pt modelId="{DC20F914-8E8B-4175-AAA9-0677E6CF52E5}" type="pres">
      <dgm:prSet presAssocID="{8A624E73-6A0B-4BF4-81B9-43CD0C2D865F}" presName="hierRoot2" presStyleCnt="0">
        <dgm:presLayoutVars>
          <dgm:hierBranch val="init"/>
        </dgm:presLayoutVars>
      </dgm:prSet>
      <dgm:spPr/>
    </dgm:pt>
    <dgm:pt modelId="{C69B5434-F1F8-4B73-8F52-EE5A19E0617E}" type="pres">
      <dgm:prSet presAssocID="{8A624E73-6A0B-4BF4-81B9-43CD0C2D865F}" presName="rootComposite" presStyleCnt="0"/>
      <dgm:spPr/>
    </dgm:pt>
    <dgm:pt modelId="{A6E815CF-BEFA-4366-8FE9-2660E04350B0}" type="pres">
      <dgm:prSet presAssocID="{8A624E73-6A0B-4BF4-81B9-43CD0C2D865F}" presName="rootText" presStyleLbl="node3" presStyleIdx="1" presStyleCnt="3">
        <dgm:presLayoutVars>
          <dgm:chPref val="3"/>
        </dgm:presLayoutVars>
      </dgm:prSet>
      <dgm:spPr/>
      <dgm:t>
        <a:bodyPr/>
        <a:lstStyle/>
        <a:p>
          <a:endParaRPr lang="en-US"/>
        </a:p>
      </dgm:t>
    </dgm:pt>
    <dgm:pt modelId="{636BA45A-F807-4735-B912-B589DECF9DBA}" type="pres">
      <dgm:prSet presAssocID="{8A624E73-6A0B-4BF4-81B9-43CD0C2D865F}" presName="rootConnector" presStyleLbl="node3" presStyleIdx="1" presStyleCnt="3"/>
      <dgm:spPr/>
      <dgm:t>
        <a:bodyPr/>
        <a:lstStyle/>
        <a:p>
          <a:endParaRPr lang="en-US"/>
        </a:p>
      </dgm:t>
    </dgm:pt>
    <dgm:pt modelId="{0766EE7E-AB34-4CD5-A32B-7C2DA7712656}" type="pres">
      <dgm:prSet presAssocID="{8A624E73-6A0B-4BF4-81B9-43CD0C2D865F}" presName="hierChild4" presStyleCnt="0"/>
      <dgm:spPr/>
    </dgm:pt>
    <dgm:pt modelId="{CF8FEE11-608D-453C-B458-598B57FE7E36}" type="pres">
      <dgm:prSet presAssocID="{8A624E73-6A0B-4BF4-81B9-43CD0C2D865F}" presName="hierChild5" presStyleCnt="0"/>
      <dgm:spPr/>
    </dgm:pt>
    <dgm:pt modelId="{D170E9F3-7AA4-4859-B267-A8B5D497E929}" type="pres">
      <dgm:prSet presAssocID="{8A9D32C3-647B-4E83-8A6D-AE1FDE069518}" presName="Name37" presStyleLbl="parChTrans1D3" presStyleIdx="2" presStyleCnt="3"/>
      <dgm:spPr/>
      <dgm:t>
        <a:bodyPr/>
        <a:lstStyle/>
        <a:p>
          <a:endParaRPr lang="en-US"/>
        </a:p>
      </dgm:t>
    </dgm:pt>
    <dgm:pt modelId="{5AAD21D3-DE79-4244-813D-7E9C973E1C02}" type="pres">
      <dgm:prSet presAssocID="{25546CCE-0535-419E-836D-9910B2A0DD09}" presName="hierRoot2" presStyleCnt="0">
        <dgm:presLayoutVars>
          <dgm:hierBranch val="init"/>
        </dgm:presLayoutVars>
      </dgm:prSet>
      <dgm:spPr/>
    </dgm:pt>
    <dgm:pt modelId="{1DDDFE43-C4F1-47F0-BDFA-E6C3F598A6D8}" type="pres">
      <dgm:prSet presAssocID="{25546CCE-0535-419E-836D-9910B2A0DD09}" presName="rootComposite" presStyleCnt="0"/>
      <dgm:spPr/>
    </dgm:pt>
    <dgm:pt modelId="{3E6B9336-3905-4E2A-AC21-8A61827B5926}" type="pres">
      <dgm:prSet presAssocID="{25546CCE-0535-419E-836D-9910B2A0DD09}" presName="rootText" presStyleLbl="node3" presStyleIdx="2" presStyleCnt="3">
        <dgm:presLayoutVars>
          <dgm:chPref val="3"/>
        </dgm:presLayoutVars>
      </dgm:prSet>
      <dgm:spPr/>
      <dgm:t>
        <a:bodyPr/>
        <a:lstStyle/>
        <a:p>
          <a:endParaRPr lang="en-US"/>
        </a:p>
      </dgm:t>
    </dgm:pt>
    <dgm:pt modelId="{9787379C-1C7A-4F9E-879F-F5676FED10BE}" type="pres">
      <dgm:prSet presAssocID="{25546CCE-0535-419E-836D-9910B2A0DD09}" presName="rootConnector" presStyleLbl="node3" presStyleIdx="2" presStyleCnt="3"/>
      <dgm:spPr/>
      <dgm:t>
        <a:bodyPr/>
        <a:lstStyle/>
        <a:p>
          <a:endParaRPr lang="en-US"/>
        </a:p>
      </dgm:t>
    </dgm:pt>
    <dgm:pt modelId="{20D401BC-DAC3-4752-BD5B-10F94CA624EE}" type="pres">
      <dgm:prSet presAssocID="{25546CCE-0535-419E-836D-9910B2A0DD09}" presName="hierChild4" presStyleCnt="0"/>
      <dgm:spPr/>
    </dgm:pt>
    <dgm:pt modelId="{5C7EDCC5-6C08-47B1-9FFD-8E8500CFE82A}" type="pres">
      <dgm:prSet presAssocID="{25546CCE-0535-419E-836D-9910B2A0DD09}" presName="hierChild5" presStyleCnt="0"/>
      <dgm:spPr/>
    </dgm:pt>
    <dgm:pt modelId="{074B987D-8A50-47CC-AFFB-F0FA926F8902}" type="pres">
      <dgm:prSet presAssocID="{5876AFC9-5F34-48FA-BB75-3BFB30DAC695}" presName="hierChild5" presStyleCnt="0"/>
      <dgm:spPr/>
    </dgm:pt>
    <dgm:pt modelId="{D1B8C99B-2A23-4B70-A260-7D9A2362FD0E}" type="pres">
      <dgm:prSet presAssocID="{3A328F63-B072-4E0B-97C0-F1700A61DC9F}" presName="hierChild3" presStyleCnt="0"/>
      <dgm:spPr/>
    </dgm:pt>
  </dgm:ptLst>
  <dgm:cxnLst>
    <dgm:cxn modelId="{C0DD6DC7-7CF7-4B9B-9886-5143345C6969}" type="presOf" srcId="{5876AFC9-5F34-48FA-BB75-3BFB30DAC695}" destId="{2578288E-00CB-4C20-A1BC-1EE72A582A60}" srcOrd="0" destOrd="0" presId="urn:microsoft.com/office/officeart/2005/8/layout/orgChart1"/>
    <dgm:cxn modelId="{81E831D7-4561-4F68-8DC1-61AFD0C99714}" type="presOf" srcId="{25546CCE-0535-419E-836D-9910B2A0DD09}" destId="{3E6B9336-3905-4E2A-AC21-8A61827B5926}" srcOrd="0" destOrd="0" presId="urn:microsoft.com/office/officeart/2005/8/layout/orgChart1"/>
    <dgm:cxn modelId="{47F3BCDC-F11C-4D18-B86D-2A815105062A}" type="presOf" srcId="{3A328F63-B072-4E0B-97C0-F1700A61DC9F}" destId="{3F717670-64E1-4973-9EBD-DFC2F4BC43F1}" srcOrd="1" destOrd="0" presId="urn:microsoft.com/office/officeart/2005/8/layout/orgChart1"/>
    <dgm:cxn modelId="{A7227BB5-E963-41BE-B00B-0DCAC0CBAD73}" type="presOf" srcId="{8E68DD88-B231-4ED9-A896-CFAA6CA3BB84}" destId="{16CCDA01-9440-4C90-BD35-0802C3927D60}" srcOrd="0" destOrd="0" presId="urn:microsoft.com/office/officeart/2005/8/layout/orgChart1"/>
    <dgm:cxn modelId="{E8840186-2F17-4AD4-9E00-992CF489F2BE}" srcId="{5876AFC9-5F34-48FA-BB75-3BFB30DAC695}" destId="{BC52FE6D-5190-4959-9A98-F5B21C03D299}" srcOrd="0" destOrd="0" parTransId="{D6E2031D-779C-4FC3-A190-EF4EDDEE279D}" sibTransId="{4D14CB55-8E97-4765-B0E5-750061A5639C}"/>
    <dgm:cxn modelId="{D8E18F63-5AAC-4AFD-9C57-BAD62457A700}" type="presOf" srcId="{BC3887DA-FAFF-4147-A666-019B32C16EBB}" destId="{7DAF2733-6C13-40F1-B533-720E239D73A4}" srcOrd="1" destOrd="0" presId="urn:microsoft.com/office/officeart/2005/8/layout/orgChart1"/>
    <dgm:cxn modelId="{ED126F9D-50C9-4D0C-8928-8A2C26007B6B}" type="presOf" srcId="{916A8242-5EEF-4046-A765-7DF0FDB68261}" destId="{314914B7-D97D-42DF-9E62-70EB1906B989}" srcOrd="1" destOrd="0" presId="urn:microsoft.com/office/officeart/2005/8/layout/orgChart1"/>
    <dgm:cxn modelId="{23F67A9C-1705-4A53-BF22-926E1DACBEF5}" type="presOf" srcId="{8887976B-246C-4751-97AB-D2AC4C22B87C}" destId="{94A3962B-A562-4A38-9F1A-73FFAFEC08B9}" srcOrd="0" destOrd="0" presId="urn:microsoft.com/office/officeart/2005/8/layout/orgChart1"/>
    <dgm:cxn modelId="{510A11A3-8CF1-498D-9831-F29BC32180E4}" srcId="{BC52FE6D-5190-4959-9A98-F5B21C03D299}" destId="{BC3887DA-FAFF-4147-A666-019B32C16EBB}" srcOrd="0" destOrd="0" parTransId="{38D3BC4A-6436-4A27-A152-11D4CE75C4D5}" sibTransId="{2631987D-4A31-4D57-B448-A355B1C64B79}"/>
    <dgm:cxn modelId="{95605508-1022-4F0A-BE8C-52925695209E}" type="presOf" srcId="{8A624E73-6A0B-4BF4-81B9-43CD0C2D865F}" destId="{636BA45A-F807-4735-B912-B589DECF9DBA}" srcOrd="1" destOrd="0" presId="urn:microsoft.com/office/officeart/2005/8/layout/orgChart1"/>
    <dgm:cxn modelId="{4F43C56B-AB52-4132-87A9-A80A7D80C374}" type="presOf" srcId="{F1298B1F-B65E-44B7-BCFF-7892E198569B}" destId="{8F41315D-B887-4699-8164-009D9258A1DE}" srcOrd="0" destOrd="0" presId="urn:microsoft.com/office/officeart/2005/8/layout/orgChart1"/>
    <dgm:cxn modelId="{9EC83EC8-2B4B-4755-915C-21269B177CBE}" type="presOf" srcId="{916A8242-5EEF-4046-A765-7DF0FDB68261}" destId="{17A9DCB1-6E55-40AF-A73E-F82AFA2F659C}" srcOrd="0" destOrd="0" presId="urn:microsoft.com/office/officeart/2005/8/layout/orgChart1"/>
    <dgm:cxn modelId="{7D89CFE9-9403-43DE-B615-94C5A2EF0255}" srcId="{5876AFC9-5F34-48FA-BB75-3BFB30DAC695}" destId="{8A624E73-6A0B-4BF4-81B9-43CD0C2D865F}" srcOrd="1" destOrd="0" parTransId="{8887976B-246C-4751-97AB-D2AC4C22B87C}" sibTransId="{73769CB9-5DDA-41C0-A000-C82FC6CA99E6}"/>
    <dgm:cxn modelId="{4D42305D-CCB6-4283-83B2-8F8736AE8562}" srcId="{5876AFC9-5F34-48FA-BB75-3BFB30DAC695}" destId="{25546CCE-0535-419E-836D-9910B2A0DD09}" srcOrd="2" destOrd="0" parTransId="{8A9D32C3-647B-4E83-8A6D-AE1FDE069518}" sibTransId="{5C76CF71-D480-4BA0-A061-0AB2C7C90D8D}"/>
    <dgm:cxn modelId="{5DDBC7B3-1B85-4ED6-876C-536A458A7B1D}" type="presOf" srcId="{2553333A-2F60-4B76-9492-A783A41A5A6E}" destId="{200073A8-0078-432B-BB8C-7AC6C1E11522}" srcOrd="1" destOrd="0" presId="urn:microsoft.com/office/officeart/2005/8/layout/orgChart1"/>
    <dgm:cxn modelId="{C761EFB7-747F-4DBE-A593-C0BE6889FB90}" type="presOf" srcId="{D6E2031D-779C-4FC3-A190-EF4EDDEE279D}" destId="{0712D14A-BC47-45BD-99A2-A690CC0B82D0}" srcOrd="0" destOrd="0" presId="urn:microsoft.com/office/officeart/2005/8/layout/orgChart1"/>
    <dgm:cxn modelId="{B52A6A7A-8BA3-4CFC-984E-7AC2F19FB0D5}" type="presOf" srcId="{BC52FE6D-5190-4959-9A98-F5B21C03D299}" destId="{48A713B5-EBDE-44B8-9455-BA685775995C}" srcOrd="0" destOrd="0" presId="urn:microsoft.com/office/officeart/2005/8/layout/orgChart1"/>
    <dgm:cxn modelId="{204B3A17-9C3F-49C8-B1C0-08AEE6DFAF67}" srcId="{8E68DD88-B231-4ED9-A896-CFAA6CA3BB84}" destId="{3A328F63-B072-4E0B-97C0-F1700A61DC9F}" srcOrd="0" destOrd="0" parTransId="{974EA786-A070-48AD-A756-77D6CD1BFF1A}" sibTransId="{FD5B590D-2EEA-4BB1-957A-54A890EFFBD2}"/>
    <dgm:cxn modelId="{2B034F36-1E23-4478-95F8-F6A4BAAAA539}" type="presOf" srcId="{0C3D5DDD-6BA4-4337-8F29-B98E46D36680}" destId="{1979DFBE-5830-4AF0-8DEE-87680A13C73F}" srcOrd="0" destOrd="0" presId="urn:microsoft.com/office/officeart/2005/8/layout/orgChart1"/>
    <dgm:cxn modelId="{29A2DD2A-EA77-4F12-81B0-26FCD6A1CAD7}" type="presOf" srcId="{BC52FE6D-5190-4959-9A98-F5B21C03D299}" destId="{9BA62BC1-2075-462B-86D2-7E7D55200A4A}" srcOrd="1" destOrd="0" presId="urn:microsoft.com/office/officeart/2005/8/layout/orgChart1"/>
    <dgm:cxn modelId="{05C5455C-B8E0-4970-9D7E-772B935ABEC5}" type="presOf" srcId="{0ADDB3DA-A5D0-417F-8CD2-C380B65843CA}" destId="{2229E0AB-FEEB-4B32-8B71-55FF27F0FEDA}" srcOrd="0" destOrd="0" presId="urn:microsoft.com/office/officeart/2005/8/layout/orgChart1"/>
    <dgm:cxn modelId="{6338DB5D-9623-447B-BBE0-5B94737D8DDB}" type="presOf" srcId="{8A624E73-6A0B-4BF4-81B9-43CD0C2D865F}" destId="{A6E815CF-BEFA-4366-8FE9-2660E04350B0}" srcOrd="0" destOrd="0" presId="urn:microsoft.com/office/officeart/2005/8/layout/orgChart1"/>
    <dgm:cxn modelId="{E96D0355-D371-4D43-91D0-21B3536E2E17}" srcId="{3A328F63-B072-4E0B-97C0-F1700A61DC9F}" destId="{2553333A-2F60-4B76-9492-A783A41A5A6E}" srcOrd="1" destOrd="0" parTransId="{0C3D5DDD-6BA4-4337-8F29-B98E46D36680}" sibTransId="{1E8D2704-122C-440F-8E1C-385A8BB1FE59}"/>
    <dgm:cxn modelId="{71226724-EDEF-45D3-9E60-CFF2E0ED5DC4}" srcId="{3A328F63-B072-4E0B-97C0-F1700A61DC9F}" destId="{5876AFC9-5F34-48FA-BB75-3BFB30DAC695}" srcOrd="2" destOrd="0" parTransId="{0ADDB3DA-A5D0-417F-8CD2-C380B65843CA}" sibTransId="{A2A90A9E-37DA-4A85-8BB2-2608939839B4}"/>
    <dgm:cxn modelId="{01478040-AC58-4114-9B3C-198242B5C954}" type="presOf" srcId="{2553333A-2F60-4B76-9492-A783A41A5A6E}" destId="{89BABBE3-586C-44EF-A9EC-3CB93C165CDC}" srcOrd="0" destOrd="0" presId="urn:microsoft.com/office/officeart/2005/8/layout/orgChart1"/>
    <dgm:cxn modelId="{A51C2E1B-1829-457F-A82B-9ABC5F5746DF}" type="presOf" srcId="{5876AFC9-5F34-48FA-BB75-3BFB30DAC695}" destId="{E034AFB8-8933-41A4-8461-6618B6649485}" srcOrd="1" destOrd="0" presId="urn:microsoft.com/office/officeart/2005/8/layout/orgChart1"/>
    <dgm:cxn modelId="{25DE9F87-5720-4E43-A335-3BFBE448C91D}" srcId="{3A328F63-B072-4E0B-97C0-F1700A61DC9F}" destId="{916A8242-5EEF-4046-A765-7DF0FDB68261}" srcOrd="0" destOrd="0" parTransId="{F1298B1F-B65E-44B7-BCFF-7892E198569B}" sibTransId="{FE31E53C-B150-4163-95A6-9EC20C058F6A}"/>
    <dgm:cxn modelId="{E12F31EC-F392-4787-BBC5-1FF422551400}" type="presOf" srcId="{38D3BC4A-6436-4A27-A152-11D4CE75C4D5}" destId="{7B67E79E-59ED-4777-AF49-F784C3375A77}" srcOrd="0" destOrd="0" presId="urn:microsoft.com/office/officeart/2005/8/layout/orgChart1"/>
    <dgm:cxn modelId="{B5278F25-026C-44A4-9ED4-8D5DEEB49D4E}" type="presOf" srcId="{3A328F63-B072-4E0B-97C0-F1700A61DC9F}" destId="{A8BC9117-E649-4D58-B9C4-0E5E01E89875}" srcOrd="0" destOrd="0" presId="urn:microsoft.com/office/officeart/2005/8/layout/orgChart1"/>
    <dgm:cxn modelId="{39ED9AC1-7748-4A49-B9A6-C6D1DFC8BFA4}" type="presOf" srcId="{BC3887DA-FAFF-4147-A666-019B32C16EBB}" destId="{BDB6C636-3400-4D51-ABFC-13C9C1132344}" srcOrd="0" destOrd="0" presId="urn:microsoft.com/office/officeart/2005/8/layout/orgChart1"/>
    <dgm:cxn modelId="{837FB1C8-68F7-4296-A722-52EF67CE3329}" type="presOf" srcId="{25546CCE-0535-419E-836D-9910B2A0DD09}" destId="{9787379C-1C7A-4F9E-879F-F5676FED10BE}" srcOrd="1" destOrd="0" presId="urn:microsoft.com/office/officeart/2005/8/layout/orgChart1"/>
    <dgm:cxn modelId="{6ECFFBAA-5519-4254-8F6D-4158CEB2CEC2}" type="presOf" srcId="{8A9D32C3-647B-4E83-8A6D-AE1FDE069518}" destId="{D170E9F3-7AA4-4859-B267-A8B5D497E929}" srcOrd="0" destOrd="0" presId="urn:microsoft.com/office/officeart/2005/8/layout/orgChart1"/>
    <dgm:cxn modelId="{572C4546-0BE9-48AE-B667-B7FEFA1AE31F}" type="presParOf" srcId="{16CCDA01-9440-4C90-BD35-0802C3927D60}" destId="{D7F631B6-D0CF-47E8-B3FC-8BF3F5A424C5}" srcOrd="0" destOrd="0" presId="urn:microsoft.com/office/officeart/2005/8/layout/orgChart1"/>
    <dgm:cxn modelId="{3E4ADCE5-7200-46ED-A229-F6BBEDF6D7BD}" type="presParOf" srcId="{D7F631B6-D0CF-47E8-B3FC-8BF3F5A424C5}" destId="{96F71807-AD03-45B9-A159-F9D0E7C1A86E}" srcOrd="0" destOrd="0" presId="urn:microsoft.com/office/officeart/2005/8/layout/orgChart1"/>
    <dgm:cxn modelId="{3BF4D28B-1B5E-467F-889F-0C2C85F20242}" type="presParOf" srcId="{96F71807-AD03-45B9-A159-F9D0E7C1A86E}" destId="{A8BC9117-E649-4D58-B9C4-0E5E01E89875}" srcOrd="0" destOrd="0" presId="urn:microsoft.com/office/officeart/2005/8/layout/orgChart1"/>
    <dgm:cxn modelId="{AA6765CE-FF34-463A-804E-CFE584E9596F}" type="presParOf" srcId="{96F71807-AD03-45B9-A159-F9D0E7C1A86E}" destId="{3F717670-64E1-4973-9EBD-DFC2F4BC43F1}" srcOrd="1" destOrd="0" presId="urn:microsoft.com/office/officeart/2005/8/layout/orgChart1"/>
    <dgm:cxn modelId="{6D426002-8BCA-432E-947A-C744D54EDF4B}" type="presParOf" srcId="{D7F631B6-D0CF-47E8-B3FC-8BF3F5A424C5}" destId="{BE50E6D2-F568-495F-BFFC-907DEE49134A}" srcOrd="1" destOrd="0" presId="urn:microsoft.com/office/officeart/2005/8/layout/orgChart1"/>
    <dgm:cxn modelId="{A9399E98-DB36-408F-A63E-ECA05DA1F735}" type="presParOf" srcId="{BE50E6D2-F568-495F-BFFC-907DEE49134A}" destId="{8F41315D-B887-4699-8164-009D9258A1DE}" srcOrd="0" destOrd="0" presId="urn:microsoft.com/office/officeart/2005/8/layout/orgChart1"/>
    <dgm:cxn modelId="{1533D67E-C88A-437C-8020-4F76B3C73701}" type="presParOf" srcId="{BE50E6D2-F568-495F-BFFC-907DEE49134A}" destId="{5D6ECFC0-8BCF-4FA1-ACC6-3A9913ECBA7E}" srcOrd="1" destOrd="0" presId="urn:microsoft.com/office/officeart/2005/8/layout/orgChart1"/>
    <dgm:cxn modelId="{7DBBECBC-1AEF-4438-99B4-4748705D0AAC}" type="presParOf" srcId="{5D6ECFC0-8BCF-4FA1-ACC6-3A9913ECBA7E}" destId="{D574EF3F-7600-47C5-803A-4A7400982F3E}" srcOrd="0" destOrd="0" presId="urn:microsoft.com/office/officeart/2005/8/layout/orgChart1"/>
    <dgm:cxn modelId="{EEBFB339-55FB-4FC1-A3A0-71727843BA69}" type="presParOf" srcId="{D574EF3F-7600-47C5-803A-4A7400982F3E}" destId="{17A9DCB1-6E55-40AF-A73E-F82AFA2F659C}" srcOrd="0" destOrd="0" presId="urn:microsoft.com/office/officeart/2005/8/layout/orgChart1"/>
    <dgm:cxn modelId="{404ECEE0-D852-4E7B-87B4-16691037053E}" type="presParOf" srcId="{D574EF3F-7600-47C5-803A-4A7400982F3E}" destId="{314914B7-D97D-42DF-9E62-70EB1906B989}" srcOrd="1" destOrd="0" presId="urn:microsoft.com/office/officeart/2005/8/layout/orgChart1"/>
    <dgm:cxn modelId="{B3D773C7-2014-4360-BACC-B2182232E65A}" type="presParOf" srcId="{5D6ECFC0-8BCF-4FA1-ACC6-3A9913ECBA7E}" destId="{97DED52D-C081-48EE-988C-3B9F7748F46E}" srcOrd="1" destOrd="0" presId="urn:microsoft.com/office/officeart/2005/8/layout/orgChart1"/>
    <dgm:cxn modelId="{60C39988-32FD-4791-A5CA-BFD88AA96921}" type="presParOf" srcId="{5D6ECFC0-8BCF-4FA1-ACC6-3A9913ECBA7E}" destId="{8D28A837-7A53-4805-88EF-FFE76BC1BF98}" srcOrd="2" destOrd="0" presId="urn:microsoft.com/office/officeart/2005/8/layout/orgChart1"/>
    <dgm:cxn modelId="{CF538B5F-0F85-49AD-B88B-F12E1A8AD1DD}" type="presParOf" srcId="{BE50E6D2-F568-495F-BFFC-907DEE49134A}" destId="{1979DFBE-5830-4AF0-8DEE-87680A13C73F}" srcOrd="2" destOrd="0" presId="urn:microsoft.com/office/officeart/2005/8/layout/orgChart1"/>
    <dgm:cxn modelId="{52F176FB-FF67-4C56-A1D0-0EAEEBCF0099}" type="presParOf" srcId="{BE50E6D2-F568-495F-BFFC-907DEE49134A}" destId="{4B1D228A-85C1-49D2-9E22-8E40B805C666}" srcOrd="3" destOrd="0" presId="urn:microsoft.com/office/officeart/2005/8/layout/orgChart1"/>
    <dgm:cxn modelId="{9DC60F55-3998-47F6-832E-430F57A42203}" type="presParOf" srcId="{4B1D228A-85C1-49D2-9E22-8E40B805C666}" destId="{3D52FE77-0950-4F2D-8965-907179DEB9AC}" srcOrd="0" destOrd="0" presId="urn:microsoft.com/office/officeart/2005/8/layout/orgChart1"/>
    <dgm:cxn modelId="{7DD8D2A6-1728-45A0-AE9C-B4F87E1307F5}" type="presParOf" srcId="{3D52FE77-0950-4F2D-8965-907179DEB9AC}" destId="{89BABBE3-586C-44EF-A9EC-3CB93C165CDC}" srcOrd="0" destOrd="0" presId="urn:microsoft.com/office/officeart/2005/8/layout/orgChart1"/>
    <dgm:cxn modelId="{FAC63CCC-67C1-4812-9239-9A7EA859199B}" type="presParOf" srcId="{3D52FE77-0950-4F2D-8965-907179DEB9AC}" destId="{200073A8-0078-432B-BB8C-7AC6C1E11522}" srcOrd="1" destOrd="0" presId="urn:microsoft.com/office/officeart/2005/8/layout/orgChart1"/>
    <dgm:cxn modelId="{B82BDDB4-D766-4540-8D75-C76B49395AD0}" type="presParOf" srcId="{4B1D228A-85C1-49D2-9E22-8E40B805C666}" destId="{B3772D9B-6FF6-4AFF-A636-6E965BF79486}" srcOrd="1" destOrd="0" presId="urn:microsoft.com/office/officeart/2005/8/layout/orgChart1"/>
    <dgm:cxn modelId="{7473A5F0-1F1F-4EC0-9A55-4ACF92925C97}" type="presParOf" srcId="{4B1D228A-85C1-49D2-9E22-8E40B805C666}" destId="{FCF174B5-33FA-4259-A250-4BD43D419A83}" srcOrd="2" destOrd="0" presId="urn:microsoft.com/office/officeart/2005/8/layout/orgChart1"/>
    <dgm:cxn modelId="{36513B1A-B397-4697-9153-90C8509B7D9B}" type="presParOf" srcId="{BE50E6D2-F568-495F-BFFC-907DEE49134A}" destId="{2229E0AB-FEEB-4B32-8B71-55FF27F0FEDA}" srcOrd="4" destOrd="0" presId="urn:microsoft.com/office/officeart/2005/8/layout/orgChart1"/>
    <dgm:cxn modelId="{27ADCA4D-75B3-47B2-948A-872F116504C1}" type="presParOf" srcId="{BE50E6D2-F568-495F-BFFC-907DEE49134A}" destId="{8D8A8C5F-18C8-4D64-9E4F-95BDC40945C6}" srcOrd="5" destOrd="0" presId="urn:microsoft.com/office/officeart/2005/8/layout/orgChart1"/>
    <dgm:cxn modelId="{0161ABB0-4BF2-4F70-80AD-C4AF8F472826}" type="presParOf" srcId="{8D8A8C5F-18C8-4D64-9E4F-95BDC40945C6}" destId="{3AEE4BE7-5ACD-44D5-B9A3-AEE73456F435}" srcOrd="0" destOrd="0" presId="urn:microsoft.com/office/officeart/2005/8/layout/orgChart1"/>
    <dgm:cxn modelId="{C867646B-90E0-4DC0-9147-745D098C928E}" type="presParOf" srcId="{3AEE4BE7-5ACD-44D5-B9A3-AEE73456F435}" destId="{2578288E-00CB-4C20-A1BC-1EE72A582A60}" srcOrd="0" destOrd="0" presId="urn:microsoft.com/office/officeart/2005/8/layout/orgChart1"/>
    <dgm:cxn modelId="{2540D4EF-9A02-4A5A-8971-3B91FE2075E1}" type="presParOf" srcId="{3AEE4BE7-5ACD-44D5-B9A3-AEE73456F435}" destId="{E034AFB8-8933-41A4-8461-6618B6649485}" srcOrd="1" destOrd="0" presId="urn:microsoft.com/office/officeart/2005/8/layout/orgChart1"/>
    <dgm:cxn modelId="{1B042CD0-8ACE-45B9-AEEE-62EC022C46DD}" type="presParOf" srcId="{8D8A8C5F-18C8-4D64-9E4F-95BDC40945C6}" destId="{FF84BDD8-E1F6-470D-9384-B5D93D078D9B}" srcOrd="1" destOrd="0" presId="urn:microsoft.com/office/officeart/2005/8/layout/orgChart1"/>
    <dgm:cxn modelId="{13291AB2-1D44-4DC4-AB3B-010B31C47391}" type="presParOf" srcId="{FF84BDD8-E1F6-470D-9384-B5D93D078D9B}" destId="{0712D14A-BC47-45BD-99A2-A690CC0B82D0}" srcOrd="0" destOrd="0" presId="urn:microsoft.com/office/officeart/2005/8/layout/orgChart1"/>
    <dgm:cxn modelId="{ABB16E1C-98F1-4318-9E4D-7630FF2075DF}" type="presParOf" srcId="{FF84BDD8-E1F6-470D-9384-B5D93D078D9B}" destId="{A5812934-7152-475E-B2BC-016F346E605C}" srcOrd="1" destOrd="0" presId="urn:microsoft.com/office/officeart/2005/8/layout/orgChart1"/>
    <dgm:cxn modelId="{BAFFC00E-F73C-4699-9DDA-578B2D6A2F78}" type="presParOf" srcId="{A5812934-7152-475E-B2BC-016F346E605C}" destId="{C917B921-4A11-4084-A718-5C8F271511F4}" srcOrd="0" destOrd="0" presId="urn:microsoft.com/office/officeart/2005/8/layout/orgChart1"/>
    <dgm:cxn modelId="{81297F29-4486-49B0-9795-FA858D143D3D}" type="presParOf" srcId="{C917B921-4A11-4084-A718-5C8F271511F4}" destId="{48A713B5-EBDE-44B8-9455-BA685775995C}" srcOrd="0" destOrd="0" presId="urn:microsoft.com/office/officeart/2005/8/layout/orgChart1"/>
    <dgm:cxn modelId="{110F2E30-177A-479D-8EF2-42AEED7310F0}" type="presParOf" srcId="{C917B921-4A11-4084-A718-5C8F271511F4}" destId="{9BA62BC1-2075-462B-86D2-7E7D55200A4A}" srcOrd="1" destOrd="0" presId="urn:microsoft.com/office/officeart/2005/8/layout/orgChart1"/>
    <dgm:cxn modelId="{214091C8-6CF6-4AF1-82FB-0D6D54E343F7}" type="presParOf" srcId="{A5812934-7152-475E-B2BC-016F346E605C}" destId="{4621A930-4706-47E3-8EF1-EC7CF63DB1BD}" srcOrd="1" destOrd="0" presId="urn:microsoft.com/office/officeart/2005/8/layout/orgChart1"/>
    <dgm:cxn modelId="{17A58DEF-04D8-4E06-891E-914D41D7C897}" type="presParOf" srcId="{4621A930-4706-47E3-8EF1-EC7CF63DB1BD}" destId="{7B67E79E-59ED-4777-AF49-F784C3375A77}" srcOrd="0" destOrd="0" presId="urn:microsoft.com/office/officeart/2005/8/layout/orgChart1"/>
    <dgm:cxn modelId="{4EC986FF-525B-43AE-82BF-8DC5E13CFE15}" type="presParOf" srcId="{4621A930-4706-47E3-8EF1-EC7CF63DB1BD}" destId="{A778250C-CC15-463A-90F5-A6D996C919AC}" srcOrd="1" destOrd="0" presId="urn:microsoft.com/office/officeart/2005/8/layout/orgChart1"/>
    <dgm:cxn modelId="{35553444-AA98-4139-8CD6-19BC494FB8D2}" type="presParOf" srcId="{A778250C-CC15-463A-90F5-A6D996C919AC}" destId="{57755DFF-EDD4-4EF7-80BA-C9407038C806}" srcOrd="0" destOrd="0" presId="urn:microsoft.com/office/officeart/2005/8/layout/orgChart1"/>
    <dgm:cxn modelId="{18366008-B71E-4D6E-B52D-C767024546A8}" type="presParOf" srcId="{57755DFF-EDD4-4EF7-80BA-C9407038C806}" destId="{BDB6C636-3400-4D51-ABFC-13C9C1132344}" srcOrd="0" destOrd="0" presId="urn:microsoft.com/office/officeart/2005/8/layout/orgChart1"/>
    <dgm:cxn modelId="{FF2510CF-BE74-4CC0-B74C-EA90514E723E}" type="presParOf" srcId="{57755DFF-EDD4-4EF7-80BA-C9407038C806}" destId="{7DAF2733-6C13-40F1-B533-720E239D73A4}" srcOrd="1" destOrd="0" presId="urn:microsoft.com/office/officeart/2005/8/layout/orgChart1"/>
    <dgm:cxn modelId="{4F9A4796-B35B-4030-8A36-D8FFD4590FC9}" type="presParOf" srcId="{A778250C-CC15-463A-90F5-A6D996C919AC}" destId="{3FB07F18-2FCA-4C51-956E-0D375827DC53}" srcOrd="1" destOrd="0" presId="urn:microsoft.com/office/officeart/2005/8/layout/orgChart1"/>
    <dgm:cxn modelId="{1583FC26-64AC-46A6-9338-6B326B6DE47C}" type="presParOf" srcId="{A778250C-CC15-463A-90F5-A6D996C919AC}" destId="{9F405037-863B-4DF2-8E15-0451035E4346}" srcOrd="2" destOrd="0" presId="urn:microsoft.com/office/officeart/2005/8/layout/orgChart1"/>
    <dgm:cxn modelId="{8B1E2CB6-61C7-446C-B492-4832D232DE88}" type="presParOf" srcId="{A5812934-7152-475E-B2BC-016F346E605C}" destId="{2C1D5C1F-1127-42FA-AFC8-72512C75CFE8}" srcOrd="2" destOrd="0" presId="urn:microsoft.com/office/officeart/2005/8/layout/orgChart1"/>
    <dgm:cxn modelId="{A55734B9-EAFC-4A61-BD01-22653453B3C6}" type="presParOf" srcId="{FF84BDD8-E1F6-470D-9384-B5D93D078D9B}" destId="{94A3962B-A562-4A38-9F1A-73FFAFEC08B9}" srcOrd="2" destOrd="0" presId="urn:microsoft.com/office/officeart/2005/8/layout/orgChart1"/>
    <dgm:cxn modelId="{F2A089C2-46A3-4779-8F95-27D38B5ED3BD}" type="presParOf" srcId="{FF84BDD8-E1F6-470D-9384-B5D93D078D9B}" destId="{DC20F914-8E8B-4175-AAA9-0677E6CF52E5}" srcOrd="3" destOrd="0" presId="urn:microsoft.com/office/officeart/2005/8/layout/orgChart1"/>
    <dgm:cxn modelId="{F3808133-5F52-4213-8C8E-A51DD6518785}" type="presParOf" srcId="{DC20F914-8E8B-4175-AAA9-0677E6CF52E5}" destId="{C69B5434-F1F8-4B73-8F52-EE5A19E0617E}" srcOrd="0" destOrd="0" presId="urn:microsoft.com/office/officeart/2005/8/layout/orgChart1"/>
    <dgm:cxn modelId="{93B5CF1C-4E66-4186-98A5-E82F2ABAB3DF}" type="presParOf" srcId="{C69B5434-F1F8-4B73-8F52-EE5A19E0617E}" destId="{A6E815CF-BEFA-4366-8FE9-2660E04350B0}" srcOrd="0" destOrd="0" presId="urn:microsoft.com/office/officeart/2005/8/layout/orgChart1"/>
    <dgm:cxn modelId="{3C30C8A0-7686-446F-906F-0C727A6864FE}" type="presParOf" srcId="{C69B5434-F1F8-4B73-8F52-EE5A19E0617E}" destId="{636BA45A-F807-4735-B912-B589DECF9DBA}" srcOrd="1" destOrd="0" presId="urn:microsoft.com/office/officeart/2005/8/layout/orgChart1"/>
    <dgm:cxn modelId="{BB0ABAA4-8356-499E-A2B1-3C728AE51DC9}" type="presParOf" srcId="{DC20F914-8E8B-4175-AAA9-0677E6CF52E5}" destId="{0766EE7E-AB34-4CD5-A32B-7C2DA7712656}" srcOrd="1" destOrd="0" presId="urn:microsoft.com/office/officeart/2005/8/layout/orgChart1"/>
    <dgm:cxn modelId="{E194D679-690D-4218-B105-8E7E9A59531E}" type="presParOf" srcId="{DC20F914-8E8B-4175-AAA9-0677E6CF52E5}" destId="{CF8FEE11-608D-453C-B458-598B57FE7E36}" srcOrd="2" destOrd="0" presId="urn:microsoft.com/office/officeart/2005/8/layout/orgChart1"/>
    <dgm:cxn modelId="{9500703C-69A2-4C27-BB7E-0A43B04C3666}" type="presParOf" srcId="{FF84BDD8-E1F6-470D-9384-B5D93D078D9B}" destId="{D170E9F3-7AA4-4859-B267-A8B5D497E929}" srcOrd="4" destOrd="0" presId="urn:microsoft.com/office/officeart/2005/8/layout/orgChart1"/>
    <dgm:cxn modelId="{5C39D6FD-256F-4D58-BAD8-EF63BF8D20BE}" type="presParOf" srcId="{FF84BDD8-E1F6-470D-9384-B5D93D078D9B}" destId="{5AAD21D3-DE79-4244-813D-7E9C973E1C02}" srcOrd="5" destOrd="0" presId="urn:microsoft.com/office/officeart/2005/8/layout/orgChart1"/>
    <dgm:cxn modelId="{751CBEA3-7BA0-41A2-B3E8-4A37AAAF6590}" type="presParOf" srcId="{5AAD21D3-DE79-4244-813D-7E9C973E1C02}" destId="{1DDDFE43-C4F1-47F0-BDFA-E6C3F598A6D8}" srcOrd="0" destOrd="0" presId="urn:microsoft.com/office/officeart/2005/8/layout/orgChart1"/>
    <dgm:cxn modelId="{DD6438B1-89AF-42D1-A12A-6757A875520D}" type="presParOf" srcId="{1DDDFE43-C4F1-47F0-BDFA-E6C3F598A6D8}" destId="{3E6B9336-3905-4E2A-AC21-8A61827B5926}" srcOrd="0" destOrd="0" presId="urn:microsoft.com/office/officeart/2005/8/layout/orgChart1"/>
    <dgm:cxn modelId="{BE81B73E-4D1C-423F-AE70-B055D36D71D5}" type="presParOf" srcId="{1DDDFE43-C4F1-47F0-BDFA-E6C3F598A6D8}" destId="{9787379C-1C7A-4F9E-879F-F5676FED10BE}" srcOrd="1" destOrd="0" presId="urn:microsoft.com/office/officeart/2005/8/layout/orgChart1"/>
    <dgm:cxn modelId="{502F67D1-3490-4F41-A6E9-59CF9BC6CE51}" type="presParOf" srcId="{5AAD21D3-DE79-4244-813D-7E9C973E1C02}" destId="{20D401BC-DAC3-4752-BD5B-10F94CA624EE}" srcOrd="1" destOrd="0" presId="urn:microsoft.com/office/officeart/2005/8/layout/orgChart1"/>
    <dgm:cxn modelId="{2A070CB9-BDE5-4065-9CC2-EEFCCA2B2F55}" type="presParOf" srcId="{5AAD21D3-DE79-4244-813D-7E9C973E1C02}" destId="{5C7EDCC5-6C08-47B1-9FFD-8E8500CFE82A}" srcOrd="2" destOrd="0" presId="urn:microsoft.com/office/officeart/2005/8/layout/orgChart1"/>
    <dgm:cxn modelId="{EBBDD4F2-BEE3-4B15-92ED-FD846CFEBE64}" type="presParOf" srcId="{8D8A8C5F-18C8-4D64-9E4F-95BDC40945C6}" destId="{074B987D-8A50-47CC-AFFB-F0FA926F8902}" srcOrd="2" destOrd="0" presId="urn:microsoft.com/office/officeart/2005/8/layout/orgChart1"/>
    <dgm:cxn modelId="{DF73ECD5-2E6B-4DDB-8358-D7C6F2C81A03}" type="presParOf" srcId="{D7F631B6-D0CF-47E8-B3FC-8BF3F5A424C5}" destId="{D1B8C99B-2A23-4B70-A260-7D9A2362FD0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AB5CC6-F3C8-4949-9C06-E6FEFF034C69}" type="doc">
      <dgm:prSet loTypeId="urn:microsoft.com/office/officeart/2005/8/layout/process2" loCatId="process" qsTypeId="urn:microsoft.com/office/officeart/2005/8/quickstyle/simple1" qsCatId="simple" csTypeId="urn:microsoft.com/office/officeart/2005/8/colors/accent1_2" csCatId="accent1" phldr="1"/>
      <dgm:spPr/>
    </dgm:pt>
    <dgm:pt modelId="{A89DD090-7392-4162-91AD-37310F649FE3}">
      <dgm:prSet phldrT="[Text]"/>
      <dgm:spPr/>
      <dgm:t>
        <a:bodyPr/>
        <a:lstStyle/>
        <a:p>
          <a:r>
            <a:rPr lang="en-IN" dirty="0"/>
            <a:t>Start with a general question – test candidate on white space thinking</a:t>
          </a:r>
        </a:p>
      </dgm:t>
    </dgm:pt>
    <dgm:pt modelId="{9ECEC2B4-4CA4-454A-8608-2FE4F6879D5E}" type="parTrans" cxnId="{84908FAF-4E18-4516-8155-8BBA28219192}">
      <dgm:prSet/>
      <dgm:spPr/>
      <dgm:t>
        <a:bodyPr/>
        <a:lstStyle/>
        <a:p>
          <a:endParaRPr lang="en-IN"/>
        </a:p>
      </dgm:t>
    </dgm:pt>
    <dgm:pt modelId="{165F7DC4-3589-400C-BFFC-6C5C52D757AA}" type="sibTrans" cxnId="{84908FAF-4E18-4516-8155-8BBA28219192}">
      <dgm:prSet/>
      <dgm:spPr/>
      <dgm:t>
        <a:bodyPr/>
        <a:lstStyle/>
        <a:p>
          <a:endParaRPr lang="en-IN"/>
        </a:p>
      </dgm:t>
    </dgm:pt>
    <dgm:pt modelId="{1FF37652-6F4D-4E35-A4E5-7D58F4213AB8}">
      <dgm:prSet phldrT="[Text]"/>
      <dgm:spPr/>
      <dgm:t>
        <a:bodyPr/>
        <a:lstStyle/>
        <a:p>
          <a:r>
            <a:rPr lang="en-IN" dirty="0"/>
            <a:t>Provide specific numbers and ask for calculations / suggestions</a:t>
          </a:r>
        </a:p>
      </dgm:t>
    </dgm:pt>
    <dgm:pt modelId="{FC1F8743-06A0-4890-A8AF-1FEEC51B836C}" type="parTrans" cxnId="{E2D844A6-EE11-493C-9348-77DEDA38081B}">
      <dgm:prSet/>
      <dgm:spPr/>
      <dgm:t>
        <a:bodyPr/>
        <a:lstStyle/>
        <a:p>
          <a:endParaRPr lang="en-IN"/>
        </a:p>
      </dgm:t>
    </dgm:pt>
    <dgm:pt modelId="{AF377EE4-822B-48F9-9F4D-AF8013C034DB}" type="sibTrans" cxnId="{E2D844A6-EE11-493C-9348-77DEDA38081B}">
      <dgm:prSet/>
      <dgm:spPr/>
      <dgm:t>
        <a:bodyPr/>
        <a:lstStyle/>
        <a:p>
          <a:endParaRPr lang="en-IN"/>
        </a:p>
      </dgm:t>
    </dgm:pt>
    <dgm:pt modelId="{9B352C91-0245-4E7D-9546-0299677FAE32}">
      <dgm:prSet phldrT="[Text]"/>
      <dgm:spPr/>
      <dgm:t>
        <a:bodyPr/>
        <a:lstStyle/>
        <a:p>
          <a:r>
            <a:rPr lang="en-IN" dirty="0"/>
            <a:t>Tweaks in problems to make it more interesting</a:t>
          </a:r>
        </a:p>
      </dgm:t>
    </dgm:pt>
    <dgm:pt modelId="{48D6B36A-70C6-43B2-A1C4-88DB04F7703C}" type="parTrans" cxnId="{98683D15-7C07-4291-8E1C-6B3542A3CF30}">
      <dgm:prSet/>
      <dgm:spPr/>
      <dgm:t>
        <a:bodyPr/>
        <a:lstStyle/>
        <a:p>
          <a:endParaRPr lang="en-IN"/>
        </a:p>
      </dgm:t>
    </dgm:pt>
    <dgm:pt modelId="{19C929A0-0FA6-44FB-B17D-7954EAE731E6}" type="sibTrans" cxnId="{98683D15-7C07-4291-8E1C-6B3542A3CF30}">
      <dgm:prSet/>
      <dgm:spPr/>
      <dgm:t>
        <a:bodyPr/>
        <a:lstStyle/>
        <a:p>
          <a:endParaRPr lang="en-IN"/>
        </a:p>
      </dgm:t>
    </dgm:pt>
    <dgm:pt modelId="{BC3FB776-48B8-4A3B-8AD2-D1A4117547FA}" type="pres">
      <dgm:prSet presAssocID="{95AB5CC6-F3C8-4949-9C06-E6FEFF034C69}" presName="linearFlow" presStyleCnt="0">
        <dgm:presLayoutVars>
          <dgm:resizeHandles val="exact"/>
        </dgm:presLayoutVars>
      </dgm:prSet>
      <dgm:spPr/>
    </dgm:pt>
    <dgm:pt modelId="{A2A4F58F-4ABF-4ECB-8551-D5BF9D0E837C}" type="pres">
      <dgm:prSet presAssocID="{A89DD090-7392-4162-91AD-37310F649FE3}" presName="node" presStyleLbl="node1" presStyleIdx="0" presStyleCnt="3">
        <dgm:presLayoutVars>
          <dgm:bulletEnabled val="1"/>
        </dgm:presLayoutVars>
      </dgm:prSet>
      <dgm:spPr/>
      <dgm:t>
        <a:bodyPr/>
        <a:lstStyle/>
        <a:p>
          <a:endParaRPr lang="en-US"/>
        </a:p>
      </dgm:t>
    </dgm:pt>
    <dgm:pt modelId="{E914A224-D666-455A-9B64-3748BD44F5C6}" type="pres">
      <dgm:prSet presAssocID="{165F7DC4-3589-400C-BFFC-6C5C52D757AA}" presName="sibTrans" presStyleLbl="sibTrans2D1" presStyleIdx="0" presStyleCnt="2"/>
      <dgm:spPr/>
      <dgm:t>
        <a:bodyPr/>
        <a:lstStyle/>
        <a:p>
          <a:endParaRPr lang="en-US"/>
        </a:p>
      </dgm:t>
    </dgm:pt>
    <dgm:pt modelId="{321646D8-B292-41F2-B8A6-702094C02D41}" type="pres">
      <dgm:prSet presAssocID="{165F7DC4-3589-400C-BFFC-6C5C52D757AA}" presName="connectorText" presStyleLbl="sibTrans2D1" presStyleIdx="0" presStyleCnt="2"/>
      <dgm:spPr/>
      <dgm:t>
        <a:bodyPr/>
        <a:lstStyle/>
        <a:p>
          <a:endParaRPr lang="en-US"/>
        </a:p>
      </dgm:t>
    </dgm:pt>
    <dgm:pt modelId="{258BF872-FA69-4CC9-8A41-EDD4CD3B1F6C}" type="pres">
      <dgm:prSet presAssocID="{1FF37652-6F4D-4E35-A4E5-7D58F4213AB8}" presName="node" presStyleLbl="node1" presStyleIdx="1" presStyleCnt="3">
        <dgm:presLayoutVars>
          <dgm:bulletEnabled val="1"/>
        </dgm:presLayoutVars>
      </dgm:prSet>
      <dgm:spPr/>
      <dgm:t>
        <a:bodyPr/>
        <a:lstStyle/>
        <a:p>
          <a:endParaRPr lang="en-US"/>
        </a:p>
      </dgm:t>
    </dgm:pt>
    <dgm:pt modelId="{FE107AA2-CD2A-4743-8200-A0A96362937B}" type="pres">
      <dgm:prSet presAssocID="{AF377EE4-822B-48F9-9F4D-AF8013C034DB}" presName="sibTrans" presStyleLbl="sibTrans2D1" presStyleIdx="1" presStyleCnt="2"/>
      <dgm:spPr/>
      <dgm:t>
        <a:bodyPr/>
        <a:lstStyle/>
        <a:p>
          <a:endParaRPr lang="en-US"/>
        </a:p>
      </dgm:t>
    </dgm:pt>
    <dgm:pt modelId="{01E261A7-2B72-497D-83BF-EEFF44727178}" type="pres">
      <dgm:prSet presAssocID="{AF377EE4-822B-48F9-9F4D-AF8013C034DB}" presName="connectorText" presStyleLbl="sibTrans2D1" presStyleIdx="1" presStyleCnt="2"/>
      <dgm:spPr/>
      <dgm:t>
        <a:bodyPr/>
        <a:lstStyle/>
        <a:p>
          <a:endParaRPr lang="en-US"/>
        </a:p>
      </dgm:t>
    </dgm:pt>
    <dgm:pt modelId="{AB22337F-3F6B-4D52-A5EF-1802A6950FF5}" type="pres">
      <dgm:prSet presAssocID="{9B352C91-0245-4E7D-9546-0299677FAE32}" presName="node" presStyleLbl="node1" presStyleIdx="2" presStyleCnt="3">
        <dgm:presLayoutVars>
          <dgm:bulletEnabled val="1"/>
        </dgm:presLayoutVars>
      </dgm:prSet>
      <dgm:spPr/>
      <dgm:t>
        <a:bodyPr/>
        <a:lstStyle/>
        <a:p>
          <a:endParaRPr lang="en-US"/>
        </a:p>
      </dgm:t>
    </dgm:pt>
  </dgm:ptLst>
  <dgm:cxnLst>
    <dgm:cxn modelId="{F16996EC-6CE6-452E-A475-7B3C9436C22F}" type="presOf" srcId="{AF377EE4-822B-48F9-9F4D-AF8013C034DB}" destId="{FE107AA2-CD2A-4743-8200-A0A96362937B}" srcOrd="0" destOrd="0" presId="urn:microsoft.com/office/officeart/2005/8/layout/process2"/>
    <dgm:cxn modelId="{E2D844A6-EE11-493C-9348-77DEDA38081B}" srcId="{95AB5CC6-F3C8-4949-9C06-E6FEFF034C69}" destId="{1FF37652-6F4D-4E35-A4E5-7D58F4213AB8}" srcOrd="1" destOrd="0" parTransId="{FC1F8743-06A0-4890-A8AF-1FEEC51B836C}" sibTransId="{AF377EE4-822B-48F9-9F4D-AF8013C034DB}"/>
    <dgm:cxn modelId="{03AFB78F-A52D-445D-9C00-C01454449B4F}" type="presOf" srcId="{165F7DC4-3589-400C-BFFC-6C5C52D757AA}" destId="{321646D8-B292-41F2-B8A6-702094C02D41}" srcOrd="1" destOrd="0" presId="urn:microsoft.com/office/officeart/2005/8/layout/process2"/>
    <dgm:cxn modelId="{A45092BD-0770-461F-9781-32E3853CAA5F}" type="presOf" srcId="{AF377EE4-822B-48F9-9F4D-AF8013C034DB}" destId="{01E261A7-2B72-497D-83BF-EEFF44727178}" srcOrd="1" destOrd="0" presId="urn:microsoft.com/office/officeart/2005/8/layout/process2"/>
    <dgm:cxn modelId="{077D63CA-7BE3-4251-9615-F66BB37812C4}" type="presOf" srcId="{1FF37652-6F4D-4E35-A4E5-7D58F4213AB8}" destId="{258BF872-FA69-4CC9-8A41-EDD4CD3B1F6C}" srcOrd="0" destOrd="0" presId="urn:microsoft.com/office/officeart/2005/8/layout/process2"/>
    <dgm:cxn modelId="{84908FAF-4E18-4516-8155-8BBA28219192}" srcId="{95AB5CC6-F3C8-4949-9C06-E6FEFF034C69}" destId="{A89DD090-7392-4162-91AD-37310F649FE3}" srcOrd="0" destOrd="0" parTransId="{9ECEC2B4-4CA4-454A-8608-2FE4F6879D5E}" sibTransId="{165F7DC4-3589-400C-BFFC-6C5C52D757AA}"/>
    <dgm:cxn modelId="{B0B32712-D117-4946-93A0-C91E27E0E295}" type="presOf" srcId="{A89DD090-7392-4162-91AD-37310F649FE3}" destId="{A2A4F58F-4ABF-4ECB-8551-D5BF9D0E837C}" srcOrd="0" destOrd="0" presId="urn:microsoft.com/office/officeart/2005/8/layout/process2"/>
    <dgm:cxn modelId="{98683D15-7C07-4291-8E1C-6B3542A3CF30}" srcId="{95AB5CC6-F3C8-4949-9C06-E6FEFF034C69}" destId="{9B352C91-0245-4E7D-9546-0299677FAE32}" srcOrd="2" destOrd="0" parTransId="{48D6B36A-70C6-43B2-A1C4-88DB04F7703C}" sibTransId="{19C929A0-0FA6-44FB-B17D-7954EAE731E6}"/>
    <dgm:cxn modelId="{8A2E64B2-559A-4466-AF2D-ED7D8822B233}" type="presOf" srcId="{95AB5CC6-F3C8-4949-9C06-E6FEFF034C69}" destId="{BC3FB776-48B8-4A3B-8AD2-D1A4117547FA}" srcOrd="0" destOrd="0" presId="urn:microsoft.com/office/officeart/2005/8/layout/process2"/>
    <dgm:cxn modelId="{11B45923-80E7-4D1C-AF2B-6596C6800D82}" type="presOf" srcId="{9B352C91-0245-4E7D-9546-0299677FAE32}" destId="{AB22337F-3F6B-4D52-A5EF-1802A6950FF5}" srcOrd="0" destOrd="0" presId="urn:microsoft.com/office/officeart/2005/8/layout/process2"/>
    <dgm:cxn modelId="{089D9381-70DD-4D5F-8F32-D569F5289083}" type="presOf" srcId="{165F7DC4-3589-400C-BFFC-6C5C52D757AA}" destId="{E914A224-D666-455A-9B64-3748BD44F5C6}" srcOrd="0" destOrd="0" presId="urn:microsoft.com/office/officeart/2005/8/layout/process2"/>
    <dgm:cxn modelId="{3E354142-07CE-4BD0-B6AE-8AC47E0D654A}" type="presParOf" srcId="{BC3FB776-48B8-4A3B-8AD2-D1A4117547FA}" destId="{A2A4F58F-4ABF-4ECB-8551-D5BF9D0E837C}" srcOrd="0" destOrd="0" presId="urn:microsoft.com/office/officeart/2005/8/layout/process2"/>
    <dgm:cxn modelId="{CF4B4BBF-77A0-4893-B203-EF6D2B50D2BD}" type="presParOf" srcId="{BC3FB776-48B8-4A3B-8AD2-D1A4117547FA}" destId="{E914A224-D666-455A-9B64-3748BD44F5C6}" srcOrd="1" destOrd="0" presId="urn:microsoft.com/office/officeart/2005/8/layout/process2"/>
    <dgm:cxn modelId="{89B79E66-072E-4C24-9A9C-0D4E33ADC49D}" type="presParOf" srcId="{E914A224-D666-455A-9B64-3748BD44F5C6}" destId="{321646D8-B292-41F2-B8A6-702094C02D41}" srcOrd="0" destOrd="0" presId="urn:microsoft.com/office/officeart/2005/8/layout/process2"/>
    <dgm:cxn modelId="{36197D12-606E-44CB-9E15-EED037C08DA0}" type="presParOf" srcId="{BC3FB776-48B8-4A3B-8AD2-D1A4117547FA}" destId="{258BF872-FA69-4CC9-8A41-EDD4CD3B1F6C}" srcOrd="2" destOrd="0" presId="urn:microsoft.com/office/officeart/2005/8/layout/process2"/>
    <dgm:cxn modelId="{3EF810B5-A210-4460-A5AC-2FE1396FB934}" type="presParOf" srcId="{BC3FB776-48B8-4A3B-8AD2-D1A4117547FA}" destId="{FE107AA2-CD2A-4743-8200-A0A96362937B}" srcOrd="3" destOrd="0" presId="urn:microsoft.com/office/officeart/2005/8/layout/process2"/>
    <dgm:cxn modelId="{4323F767-9053-4E58-81DC-FBEF41285954}" type="presParOf" srcId="{FE107AA2-CD2A-4743-8200-A0A96362937B}" destId="{01E261A7-2B72-497D-83BF-EEFF44727178}" srcOrd="0" destOrd="0" presId="urn:microsoft.com/office/officeart/2005/8/layout/process2"/>
    <dgm:cxn modelId="{604C952A-3891-4E23-B057-B38A6BCDCED0}" type="presParOf" srcId="{BC3FB776-48B8-4A3B-8AD2-D1A4117547FA}" destId="{AB22337F-3F6B-4D52-A5EF-1802A6950FF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0E9F3-7AA4-4859-B267-A8B5D497E929}">
      <dsp:nvSpPr>
        <dsp:cNvPr id="0" name=""/>
        <dsp:cNvSpPr/>
      </dsp:nvSpPr>
      <dsp:spPr>
        <a:xfrm>
          <a:off x="6257677" y="2002136"/>
          <a:ext cx="1999754" cy="347064"/>
        </a:xfrm>
        <a:custGeom>
          <a:avLst/>
          <a:gdLst/>
          <a:ahLst/>
          <a:cxnLst/>
          <a:rect l="0" t="0" r="0" b="0"/>
          <a:pathLst>
            <a:path>
              <a:moveTo>
                <a:pt x="0" y="0"/>
              </a:moveTo>
              <a:lnTo>
                <a:pt x="0" y="173532"/>
              </a:lnTo>
              <a:lnTo>
                <a:pt x="1999754" y="173532"/>
              </a:lnTo>
              <a:lnTo>
                <a:pt x="1999754" y="3470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A3962B-A562-4A38-9F1A-73FFAFEC08B9}">
      <dsp:nvSpPr>
        <dsp:cNvPr id="0" name=""/>
        <dsp:cNvSpPr/>
      </dsp:nvSpPr>
      <dsp:spPr>
        <a:xfrm>
          <a:off x="6211957" y="2002136"/>
          <a:ext cx="91440" cy="347064"/>
        </a:xfrm>
        <a:custGeom>
          <a:avLst/>
          <a:gdLst/>
          <a:ahLst/>
          <a:cxnLst/>
          <a:rect l="0" t="0" r="0" b="0"/>
          <a:pathLst>
            <a:path>
              <a:moveTo>
                <a:pt x="45720" y="0"/>
              </a:moveTo>
              <a:lnTo>
                <a:pt x="45720" y="3470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67E79E-59ED-4777-AF49-F784C3375A77}">
      <dsp:nvSpPr>
        <dsp:cNvPr id="0" name=""/>
        <dsp:cNvSpPr/>
      </dsp:nvSpPr>
      <dsp:spPr>
        <a:xfrm>
          <a:off x="3596846" y="3175546"/>
          <a:ext cx="247903" cy="760237"/>
        </a:xfrm>
        <a:custGeom>
          <a:avLst/>
          <a:gdLst/>
          <a:ahLst/>
          <a:cxnLst/>
          <a:rect l="0" t="0" r="0" b="0"/>
          <a:pathLst>
            <a:path>
              <a:moveTo>
                <a:pt x="0" y="0"/>
              </a:moveTo>
              <a:lnTo>
                <a:pt x="0" y="760237"/>
              </a:lnTo>
              <a:lnTo>
                <a:pt x="247903" y="760237"/>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0712D14A-BC47-45BD-99A2-A690CC0B82D0}">
      <dsp:nvSpPr>
        <dsp:cNvPr id="0" name=""/>
        <dsp:cNvSpPr/>
      </dsp:nvSpPr>
      <dsp:spPr>
        <a:xfrm>
          <a:off x="4257922" y="2002136"/>
          <a:ext cx="1999754" cy="347064"/>
        </a:xfrm>
        <a:custGeom>
          <a:avLst/>
          <a:gdLst/>
          <a:ahLst/>
          <a:cxnLst/>
          <a:rect l="0" t="0" r="0" b="0"/>
          <a:pathLst>
            <a:path>
              <a:moveTo>
                <a:pt x="1999754" y="0"/>
              </a:moveTo>
              <a:lnTo>
                <a:pt x="1999754" y="173532"/>
              </a:lnTo>
              <a:lnTo>
                <a:pt x="0" y="173532"/>
              </a:lnTo>
              <a:lnTo>
                <a:pt x="0" y="3470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29E0AB-FEEB-4B32-8B71-55FF27F0FEDA}">
      <dsp:nvSpPr>
        <dsp:cNvPr id="0" name=""/>
        <dsp:cNvSpPr/>
      </dsp:nvSpPr>
      <dsp:spPr>
        <a:xfrm>
          <a:off x="4257922" y="828726"/>
          <a:ext cx="1999754" cy="347064"/>
        </a:xfrm>
        <a:custGeom>
          <a:avLst/>
          <a:gdLst/>
          <a:ahLst/>
          <a:cxnLst/>
          <a:rect l="0" t="0" r="0" b="0"/>
          <a:pathLst>
            <a:path>
              <a:moveTo>
                <a:pt x="0" y="0"/>
              </a:moveTo>
              <a:lnTo>
                <a:pt x="0" y="173532"/>
              </a:lnTo>
              <a:lnTo>
                <a:pt x="1999754" y="173532"/>
              </a:lnTo>
              <a:lnTo>
                <a:pt x="1999754" y="347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79DFBE-5830-4AF0-8DEE-87680A13C73F}">
      <dsp:nvSpPr>
        <dsp:cNvPr id="0" name=""/>
        <dsp:cNvSpPr/>
      </dsp:nvSpPr>
      <dsp:spPr>
        <a:xfrm>
          <a:off x="4212202" y="828726"/>
          <a:ext cx="91440" cy="347064"/>
        </a:xfrm>
        <a:custGeom>
          <a:avLst/>
          <a:gdLst/>
          <a:ahLst/>
          <a:cxnLst/>
          <a:rect l="0" t="0" r="0" b="0"/>
          <a:pathLst>
            <a:path>
              <a:moveTo>
                <a:pt x="45720" y="0"/>
              </a:moveTo>
              <a:lnTo>
                <a:pt x="45720" y="347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41315D-B887-4699-8164-009D9258A1DE}">
      <dsp:nvSpPr>
        <dsp:cNvPr id="0" name=""/>
        <dsp:cNvSpPr/>
      </dsp:nvSpPr>
      <dsp:spPr>
        <a:xfrm>
          <a:off x="2258167" y="828726"/>
          <a:ext cx="1999754" cy="347064"/>
        </a:xfrm>
        <a:custGeom>
          <a:avLst/>
          <a:gdLst/>
          <a:ahLst/>
          <a:cxnLst/>
          <a:rect l="0" t="0" r="0" b="0"/>
          <a:pathLst>
            <a:path>
              <a:moveTo>
                <a:pt x="1999754" y="0"/>
              </a:moveTo>
              <a:lnTo>
                <a:pt x="1999754" y="173532"/>
              </a:lnTo>
              <a:lnTo>
                <a:pt x="0" y="173532"/>
              </a:lnTo>
              <a:lnTo>
                <a:pt x="0" y="347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BC9117-E649-4D58-B9C4-0E5E01E89875}">
      <dsp:nvSpPr>
        <dsp:cNvPr id="0" name=""/>
        <dsp:cNvSpPr/>
      </dsp:nvSpPr>
      <dsp:spPr>
        <a:xfrm>
          <a:off x="3239816" y="2381"/>
          <a:ext cx="2036213" cy="82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kern="1200" dirty="0">
              <a:solidFill>
                <a:schemeClr val="tx1"/>
              </a:solidFill>
            </a:rPr>
            <a:t>Analytics Interviews</a:t>
          </a:r>
        </a:p>
      </dsp:txBody>
      <dsp:txXfrm>
        <a:off x="3239816" y="2381"/>
        <a:ext cx="2036213" cy="826344"/>
      </dsp:txXfrm>
    </dsp:sp>
    <dsp:sp modelId="{17A9DCB1-6E55-40AF-A73E-F82AFA2F659C}">
      <dsp:nvSpPr>
        <dsp:cNvPr id="0" name=""/>
        <dsp:cNvSpPr/>
      </dsp:nvSpPr>
      <dsp:spPr>
        <a:xfrm>
          <a:off x="1431823" y="1175791"/>
          <a:ext cx="1652689" cy="82634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dirty="0">
              <a:solidFill>
                <a:schemeClr val="tx1"/>
              </a:solidFill>
            </a:rPr>
            <a:t>Technical</a:t>
          </a:r>
        </a:p>
      </dsp:txBody>
      <dsp:txXfrm>
        <a:off x="1431823" y="1175791"/>
        <a:ext cx="1652689" cy="826344"/>
      </dsp:txXfrm>
    </dsp:sp>
    <dsp:sp modelId="{89BABBE3-586C-44EF-A9EC-3CB93C165CDC}">
      <dsp:nvSpPr>
        <dsp:cNvPr id="0" name=""/>
        <dsp:cNvSpPr/>
      </dsp:nvSpPr>
      <dsp:spPr>
        <a:xfrm>
          <a:off x="3431577" y="1175791"/>
          <a:ext cx="1652689" cy="82634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dirty="0">
              <a:solidFill>
                <a:schemeClr val="tx1"/>
              </a:solidFill>
            </a:rPr>
            <a:t>Behavioural</a:t>
          </a:r>
        </a:p>
      </dsp:txBody>
      <dsp:txXfrm>
        <a:off x="3431577" y="1175791"/>
        <a:ext cx="1652689" cy="826344"/>
      </dsp:txXfrm>
    </dsp:sp>
    <dsp:sp modelId="{2578288E-00CB-4C20-A1BC-1EE72A582A60}">
      <dsp:nvSpPr>
        <dsp:cNvPr id="0" name=""/>
        <dsp:cNvSpPr/>
      </dsp:nvSpPr>
      <dsp:spPr>
        <a:xfrm>
          <a:off x="5431332" y="1175791"/>
          <a:ext cx="1652689" cy="82634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dirty="0">
              <a:solidFill>
                <a:schemeClr val="tx1"/>
              </a:solidFill>
            </a:rPr>
            <a:t>Skill assessment</a:t>
          </a:r>
        </a:p>
      </dsp:txBody>
      <dsp:txXfrm>
        <a:off x="5431332" y="1175791"/>
        <a:ext cx="1652689" cy="826344"/>
      </dsp:txXfrm>
    </dsp:sp>
    <dsp:sp modelId="{48A713B5-EBDE-44B8-9455-BA685775995C}">
      <dsp:nvSpPr>
        <dsp:cNvPr id="0" name=""/>
        <dsp:cNvSpPr/>
      </dsp:nvSpPr>
      <dsp:spPr>
        <a:xfrm>
          <a:off x="3431577" y="2349201"/>
          <a:ext cx="1652689" cy="82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solidFill>
                <a:schemeClr val="tx1"/>
              </a:solidFill>
            </a:rPr>
            <a:t>Guess estimates</a:t>
          </a:r>
        </a:p>
      </dsp:txBody>
      <dsp:txXfrm>
        <a:off x="3431577" y="2349201"/>
        <a:ext cx="1652689" cy="826344"/>
      </dsp:txXfrm>
    </dsp:sp>
    <dsp:sp modelId="{BDB6C636-3400-4D51-ABFC-13C9C1132344}">
      <dsp:nvSpPr>
        <dsp:cNvPr id="0" name=""/>
        <dsp:cNvSpPr/>
      </dsp:nvSpPr>
      <dsp:spPr>
        <a:xfrm>
          <a:off x="3844750" y="3522611"/>
          <a:ext cx="1652689" cy="826344"/>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endParaRPr lang="en-IN" sz="5400" kern="1200"/>
        </a:p>
      </dsp:txBody>
      <dsp:txXfrm>
        <a:off x="3844750" y="3522611"/>
        <a:ext cx="1652689" cy="826344"/>
      </dsp:txXfrm>
    </dsp:sp>
    <dsp:sp modelId="{A6E815CF-BEFA-4366-8FE9-2660E04350B0}">
      <dsp:nvSpPr>
        <dsp:cNvPr id="0" name=""/>
        <dsp:cNvSpPr/>
      </dsp:nvSpPr>
      <dsp:spPr>
        <a:xfrm>
          <a:off x="5431332" y="2349201"/>
          <a:ext cx="1652689" cy="82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solidFill>
                <a:schemeClr val="tx1"/>
              </a:solidFill>
            </a:rPr>
            <a:t>Case studies</a:t>
          </a:r>
        </a:p>
      </dsp:txBody>
      <dsp:txXfrm>
        <a:off x="5431332" y="2349201"/>
        <a:ext cx="1652689" cy="826344"/>
      </dsp:txXfrm>
    </dsp:sp>
    <dsp:sp modelId="{3E6B9336-3905-4E2A-AC21-8A61827B5926}">
      <dsp:nvSpPr>
        <dsp:cNvPr id="0" name=""/>
        <dsp:cNvSpPr/>
      </dsp:nvSpPr>
      <dsp:spPr>
        <a:xfrm>
          <a:off x="7431087" y="2349201"/>
          <a:ext cx="1652689" cy="82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solidFill>
                <a:schemeClr val="tx1"/>
              </a:solidFill>
            </a:rPr>
            <a:t>Puzzles</a:t>
          </a:r>
        </a:p>
      </dsp:txBody>
      <dsp:txXfrm>
        <a:off x="7431087" y="2349201"/>
        <a:ext cx="1652689" cy="826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4F58F-4ABF-4ECB-8551-D5BF9D0E837C}">
      <dsp:nvSpPr>
        <dsp:cNvPr id="0" name=""/>
        <dsp:cNvSpPr/>
      </dsp:nvSpPr>
      <dsp:spPr>
        <a:xfrm>
          <a:off x="3979594" y="0"/>
          <a:ext cx="2556411"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Start with a general question – test candidate on white space thinking</a:t>
          </a:r>
        </a:p>
      </dsp:txBody>
      <dsp:txXfrm>
        <a:off x="4011456" y="31862"/>
        <a:ext cx="2492687" cy="1024110"/>
      </dsp:txXfrm>
    </dsp:sp>
    <dsp:sp modelId="{E914A224-D666-455A-9B64-3748BD44F5C6}">
      <dsp:nvSpPr>
        <dsp:cNvPr id="0" name=""/>
        <dsp:cNvSpPr/>
      </dsp:nvSpPr>
      <dsp:spPr>
        <a:xfrm rot="5400000">
          <a:off x="5053831" y="1115030"/>
          <a:ext cx="407937" cy="489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5400000">
        <a:off x="5110943" y="1155824"/>
        <a:ext cx="293715" cy="285556"/>
      </dsp:txXfrm>
    </dsp:sp>
    <dsp:sp modelId="{258BF872-FA69-4CC9-8A41-EDD4CD3B1F6C}">
      <dsp:nvSpPr>
        <dsp:cNvPr id="0" name=""/>
        <dsp:cNvSpPr/>
      </dsp:nvSpPr>
      <dsp:spPr>
        <a:xfrm>
          <a:off x="3979594" y="1631751"/>
          <a:ext cx="2556411"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Provide specific numbers and ask for calculations / suggestions</a:t>
          </a:r>
        </a:p>
      </dsp:txBody>
      <dsp:txXfrm>
        <a:off x="4011456" y="1663613"/>
        <a:ext cx="2492687" cy="1024110"/>
      </dsp:txXfrm>
    </dsp:sp>
    <dsp:sp modelId="{FE107AA2-CD2A-4743-8200-A0A96362937B}">
      <dsp:nvSpPr>
        <dsp:cNvPr id="0" name=""/>
        <dsp:cNvSpPr/>
      </dsp:nvSpPr>
      <dsp:spPr>
        <a:xfrm rot="5400000">
          <a:off x="5053831" y="2746782"/>
          <a:ext cx="407937" cy="489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5400000">
        <a:off x="5110943" y="2787576"/>
        <a:ext cx="293715" cy="285556"/>
      </dsp:txXfrm>
    </dsp:sp>
    <dsp:sp modelId="{AB22337F-3F6B-4D52-A5EF-1802A6950FF5}">
      <dsp:nvSpPr>
        <dsp:cNvPr id="0" name=""/>
        <dsp:cNvSpPr/>
      </dsp:nvSpPr>
      <dsp:spPr>
        <a:xfrm>
          <a:off x="3979594" y="3263503"/>
          <a:ext cx="2556411"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Tweaks in problems to make it more interesting</a:t>
          </a:r>
        </a:p>
      </dsp:txBody>
      <dsp:txXfrm>
        <a:off x="4011456" y="3295365"/>
        <a:ext cx="2492687" cy="10241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B8DA8-0820-41A3-AE4D-FC50371DB283}" type="datetimeFigureOut">
              <a:rPr lang="en-IN" smtClean="0"/>
              <a:t>02-08-2020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5BC85-5DC0-45B6-8C55-DA8D303FEA64}" type="slidenum">
              <a:rPr lang="en-IN" smtClean="0"/>
              <a:t>‹#›</a:t>
            </a:fld>
            <a:endParaRPr lang="en-IN"/>
          </a:p>
        </p:txBody>
      </p:sp>
    </p:spTree>
    <p:extLst>
      <p:ext uri="{BB962C8B-B14F-4D97-AF65-F5344CB8AC3E}">
        <p14:creationId xmlns:p14="http://schemas.microsoft.com/office/powerpoint/2010/main" val="336427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C0DD8D-6AE7-49BF-9483-D81F4D77F5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293368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C0DD8D-6AE7-49BF-9483-D81F4D77F5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49195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C0DD8D-6AE7-49BF-9483-D81F4D77F5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88712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C0DD8D-6AE7-49BF-9483-D81F4D77F5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406167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0DD8D-6AE7-49BF-9483-D81F4D77F5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8042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1C0DD8D-6AE7-49BF-9483-D81F4D77F50C}"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81014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C0DD8D-6AE7-49BF-9483-D81F4D77F50C}" type="datetimeFigureOut">
              <a:rPr lang="en-IN" smtClean="0"/>
              <a:t>02-08-2020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90867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1C0DD8D-6AE7-49BF-9483-D81F4D77F50C}" type="datetimeFigureOut">
              <a:rPr lang="en-IN" smtClean="0"/>
              <a:t>02-08-2020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155649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0DD8D-6AE7-49BF-9483-D81F4D77F50C}" type="datetimeFigureOut">
              <a:rPr lang="en-IN" smtClean="0"/>
              <a:t>02-08-2020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26129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0DD8D-6AE7-49BF-9483-D81F4D77F50C}"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381846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0DD8D-6AE7-49BF-9483-D81F4D77F50C}"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326821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0DD8D-6AE7-49BF-9483-D81F4D77F50C}" type="datetimeFigureOut">
              <a:rPr lang="en-IN" smtClean="0"/>
              <a:t>02-08-2020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2C46E-09A5-442D-9F31-70EA0CBF12FE}" type="slidenum">
              <a:rPr lang="en-IN" smtClean="0"/>
              <a:t>‹#›</a:t>
            </a:fld>
            <a:endParaRPr lang="en-IN"/>
          </a:p>
        </p:txBody>
      </p:sp>
    </p:spTree>
    <p:extLst>
      <p:ext uri="{BB962C8B-B14F-4D97-AF65-F5344CB8AC3E}">
        <p14:creationId xmlns:p14="http://schemas.microsoft.com/office/powerpoint/2010/main" val="351147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rgbClr val="FF0000"/>
                </a:solidFill>
              </a:rPr>
              <a:t>Types of interviews for Analytics / Data Science roles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02112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939362" y="630620"/>
            <a:ext cx="10313276" cy="5044966"/>
          </a:xfrm>
          <a:prstGeom prst="roundRect">
            <a:avLst>
              <a:gd name="adj" fmla="val 33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72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Frankly, puzzles are an unfair way to judge a candidate</a:t>
            </a:r>
          </a:p>
        </p:txBody>
      </p:sp>
      <p:sp>
        <p:nvSpPr>
          <p:cNvPr id="3" name="Content Placeholder 2"/>
          <p:cNvSpPr>
            <a:spLocks noGrp="1"/>
          </p:cNvSpPr>
          <p:nvPr>
            <p:ph idx="1"/>
          </p:nvPr>
        </p:nvSpPr>
        <p:spPr/>
        <p:txBody>
          <a:bodyPr>
            <a:normAutofit/>
          </a:bodyPr>
          <a:lstStyle/>
          <a:p>
            <a:pPr>
              <a:lnSpc>
                <a:spcPct val="150000"/>
              </a:lnSpc>
            </a:pPr>
            <a:r>
              <a:rPr lang="en-IN" sz="2000" dirty="0"/>
              <a:t>You can know them before hand</a:t>
            </a:r>
          </a:p>
          <a:p>
            <a:pPr>
              <a:lnSpc>
                <a:spcPct val="150000"/>
              </a:lnSpc>
            </a:pPr>
            <a:r>
              <a:rPr lang="en-IN" sz="2000" dirty="0"/>
              <a:t>At times, you just get it – without having a framework essentially</a:t>
            </a:r>
          </a:p>
          <a:p>
            <a:pPr>
              <a:lnSpc>
                <a:spcPct val="150000"/>
              </a:lnSpc>
            </a:pPr>
            <a:r>
              <a:rPr lang="en-IN" sz="2000" dirty="0"/>
              <a:t>Don’t necessarily correlate with real life scenario</a:t>
            </a:r>
          </a:p>
        </p:txBody>
      </p:sp>
      <p:sp>
        <p:nvSpPr>
          <p:cNvPr id="4" name="Rectangle 3"/>
          <p:cNvSpPr/>
          <p:nvPr/>
        </p:nvSpPr>
        <p:spPr>
          <a:xfrm>
            <a:off x="1174376" y="4269975"/>
            <a:ext cx="9843247" cy="1035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This also turns out to be an advantage for people who solve them</a:t>
            </a:r>
          </a:p>
        </p:txBody>
      </p:sp>
    </p:spTree>
    <p:extLst>
      <p:ext uri="{BB962C8B-B14F-4D97-AF65-F5344CB8AC3E}">
        <p14:creationId xmlns:p14="http://schemas.microsoft.com/office/powerpoint/2010/main" val="420941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Puzzle 1</a:t>
            </a:r>
          </a:p>
        </p:txBody>
      </p:sp>
      <p:sp>
        <p:nvSpPr>
          <p:cNvPr id="3" name="Content Placeholder 2"/>
          <p:cNvSpPr>
            <a:spLocks noGrp="1"/>
          </p:cNvSpPr>
          <p:nvPr>
            <p:ph idx="1"/>
          </p:nvPr>
        </p:nvSpPr>
        <p:spPr/>
        <p:txBody>
          <a:bodyPr>
            <a:normAutofit/>
          </a:bodyPr>
          <a:lstStyle/>
          <a:p>
            <a:pPr algn="just"/>
            <a:r>
              <a:rPr lang="en-IN" sz="2400" dirty="0"/>
              <a:t>Two trains X and Y (80 km from each other) are running towards each other on the same track with a speed of 40km/hr. A bird starts from the train X and travels towards train Y with constant speed of 100km/hr. Once it reaches train Y, it turns and starts moving toward train X. It does this till the two trains collides with each other. Find the total distance travelled by the bird?</a:t>
            </a:r>
          </a:p>
          <a:p>
            <a:endParaRPr lang="en-IN" sz="2400" dirty="0"/>
          </a:p>
          <a:p>
            <a:r>
              <a:rPr lang="en-IN" sz="2400" dirty="0"/>
              <a:t>Time to solve – 1 minute</a:t>
            </a:r>
          </a:p>
        </p:txBody>
      </p:sp>
      <p:sp>
        <p:nvSpPr>
          <p:cNvPr id="4" name="Rectangle 3"/>
          <p:cNvSpPr/>
          <p:nvPr/>
        </p:nvSpPr>
        <p:spPr>
          <a:xfrm>
            <a:off x="1174376" y="4865059"/>
            <a:ext cx="9843247" cy="1035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Answer – 100 </a:t>
            </a:r>
            <a:r>
              <a:rPr lang="en-IN" sz="2400" dirty="0" err="1"/>
              <a:t>kms</a:t>
            </a:r>
            <a:endParaRPr lang="en-IN" sz="2400" dirty="0"/>
          </a:p>
        </p:txBody>
      </p:sp>
    </p:spTree>
    <p:extLst>
      <p:ext uri="{BB962C8B-B14F-4D97-AF65-F5344CB8AC3E}">
        <p14:creationId xmlns:p14="http://schemas.microsoft.com/office/powerpoint/2010/main" val="267112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Puzzle 2</a:t>
            </a:r>
          </a:p>
        </p:txBody>
      </p:sp>
      <p:sp>
        <p:nvSpPr>
          <p:cNvPr id="3" name="Content Placeholder 2"/>
          <p:cNvSpPr>
            <a:spLocks noGrp="1"/>
          </p:cNvSpPr>
          <p:nvPr>
            <p:ph idx="1"/>
          </p:nvPr>
        </p:nvSpPr>
        <p:spPr/>
        <p:txBody>
          <a:bodyPr>
            <a:normAutofit/>
          </a:bodyPr>
          <a:lstStyle/>
          <a:p>
            <a:pPr algn="just"/>
            <a:r>
              <a:rPr lang="en-IN" sz="2400" dirty="0"/>
              <a:t>You have two beakers – one of 4 </a:t>
            </a:r>
            <a:r>
              <a:rPr lang="en-IN" sz="2400" dirty="0" err="1"/>
              <a:t>ltr</a:t>
            </a:r>
            <a:r>
              <a:rPr lang="en-IN" sz="2400" dirty="0"/>
              <a:t> and other of 5 </a:t>
            </a:r>
            <a:r>
              <a:rPr lang="en-IN" sz="2400" dirty="0" err="1"/>
              <a:t>ltr</a:t>
            </a:r>
            <a:r>
              <a:rPr lang="en-IN" sz="2400" dirty="0"/>
              <a:t>. You are expected to pour exactly 7 </a:t>
            </a:r>
            <a:r>
              <a:rPr lang="en-IN" sz="2400" dirty="0" err="1"/>
              <a:t>ltr</a:t>
            </a:r>
            <a:r>
              <a:rPr lang="en-IN" sz="2400" dirty="0"/>
              <a:t> in a bucket. How will you complete the task?</a:t>
            </a:r>
          </a:p>
          <a:p>
            <a:pPr algn="just"/>
            <a:endParaRPr lang="en-IN" sz="2400" dirty="0"/>
          </a:p>
          <a:p>
            <a:r>
              <a:rPr lang="en-IN" sz="2400" dirty="0"/>
              <a:t>Time to solve – 2 minute</a:t>
            </a:r>
          </a:p>
        </p:txBody>
      </p:sp>
      <p:sp>
        <p:nvSpPr>
          <p:cNvPr id="4" name="Rectangle 3"/>
          <p:cNvSpPr/>
          <p:nvPr/>
        </p:nvSpPr>
        <p:spPr>
          <a:xfrm>
            <a:off x="1174376" y="4865059"/>
            <a:ext cx="9843247" cy="1035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Answer – 100 </a:t>
            </a:r>
            <a:r>
              <a:rPr lang="en-IN" sz="2400" dirty="0" err="1"/>
              <a:t>kms</a:t>
            </a:r>
            <a:endParaRPr lang="en-IN" sz="2400" dirty="0"/>
          </a:p>
        </p:txBody>
      </p:sp>
    </p:spTree>
    <p:extLst>
      <p:ext uri="{BB962C8B-B14F-4D97-AF65-F5344CB8AC3E}">
        <p14:creationId xmlns:p14="http://schemas.microsoft.com/office/powerpoint/2010/main" val="178846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Puzzle 3</a:t>
            </a:r>
          </a:p>
        </p:txBody>
      </p:sp>
      <p:sp>
        <p:nvSpPr>
          <p:cNvPr id="3" name="Content Placeholder 2"/>
          <p:cNvSpPr>
            <a:spLocks noGrp="1"/>
          </p:cNvSpPr>
          <p:nvPr>
            <p:ph idx="1"/>
          </p:nvPr>
        </p:nvSpPr>
        <p:spPr/>
        <p:txBody>
          <a:bodyPr>
            <a:normAutofit fontScale="92500" lnSpcReduction="20000"/>
          </a:bodyPr>
          <a:lstStyle/>
          <a:p>
            <a:pPr marL="0" indent="0" algn="just">
              <a:lnSpc>
                <a:spcPct val="110000"/>
              </a:lnSpc>
              <a:buNone/>
            </a:pPr>
            <a:r>
              <a:rPr lang="en-IN" sz="2400" dirty="0"/>
              <a:t>There are 5 pirates in a ship. Pirates have hierarchy C1, C2, C3, C4 and C5.C1 designation is the highest and C5 is the lowest. These pirates have three characteristics : a. Every pirate is so greedy that he can even take lives to make more money.  b. Every pirate desperately wants to stay alive. c. They are all very intelligent.</a:t>
            </a:r>
          </a:p>
          <a:p>
            <a:pPr marL="0" indent="0" algn="just">
              <a:lnSpc>
                <a:spcPct val="110000"/>
              </a:lnSpc>
              <a:buNone/>
            </a:pPr>
            <a:r>
              <a:rPr lang="en-IN" sz="2400" dirty="0"/>
              <a:t>There are total 100 gold coins on the ship. The person with the highest designation on the deck is expected to make the distribution. If the majority on the deck does not agree to the distribution proposed, the highest designation pirate will be thrown out of the ship (or simply killed). Only the person with the highest designation can be killed at any moment. What is the right distribution of the coins proposed by the captain so that he is not killed and does make maximum amount?</a:t>
            </a:r>
          </a:p>
          <a:p>
            <a:endParaRPr lang="en-IN" sz="2400" dirty="0"/>
          </a:p>
          <a:p>
            <a:r>
              <a:rPr lang="en-IN" sz="2400" dirty="0"/>
              <a:t>Time to solve – 15 minute</a:t>
            </a:r>
          </a:p>
        </p:txBody>
      </p:sp>
    </p:spTree>
    <p:extLst>
      <p:ext uri="{BB962C8B-B14F-4D97-AF65-F5344CB8AC3E}">
        <p14:creationId xmlns:p14="http://schemas.microsoft.com/office/powerpoint/2010/main" val="170700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Puzzle 3</a:t>
            </a:r>
            <a:endParaRPr lang="en-IN" sz="3600" dirty="0"/>
          </a:p>
        </p:txBody>
      </p:sp>
      <p:sp>
        <p:nvSpPr>
          <p:cNvPr id="3" name="Content Placeholder 2"/>
          <p:cNvSpPr>
            <a:spLocks noGrp="1"/>
          </p:cNvSpPr>
          <p:nvPr>
            <p:ph idx="1"/>
          </p:nvPr>
        </p:nvSpPr>
        <p:spPr>
          <a:xfrm>
            <a:off x="838200" y="1349828"/>
            <a:ext cx="10515600" cy="5138057"/>
          </a:xfrm>
        </p:spPr>
        <p:txBody>
          <a:bodyPr>
            <a:noAutofit/>
          </a:bodyPr>
          <a:lstStyle/>
          <a:p>
            <a:pPr>
              <a:lnSpc>
                <a:spcPct val="120000"/>
              </a:lnSpc>
            </a:pPr>
            <a:r>
              <a:rPr lang="en-IN" sz="2000" b="1" dirty="0"/>
              <a:t>Solution</a:t>
            </a:r>
            <a:r>
              <a:rPr lang="en-IN" sz="2000" dirty="0"/>
              <a:t> : The  solution of this problem lies in thinking through what will happen if all the pirates were thrown one by one and then thinking in reverse order.</a:t>
            </a:r>
          </a:p>
          <a:p>
            <a:pPr>
              <a:lnSpc>
                <a:spcPct val="120000"/>
              </a:lnSpc>
            </a:pPr>
            <a:r>
              <a:rPr lang="en-IN" sz="2000" dirty="0"/>
              <a:t>Let us name pirates as A,B,C,D and E in hierarchy (A being highest).</a:t>
            </a:r>
          </a:p>
          <a:p>
            <a:pPr>
              <a:lnSpc>
                <a:spcPct val="120000"/>
              </a:lnSpc>
            </a:pPr>
            <a:r>
              <a:rPr lang="en-IN" sz="2000" dirty="0"/>
              <a:t>If only D and E are left at end, D will simply give 0 coins to E and still escape because majority cannot be reached. Hence, even if E gets 1 coin he will give his vote to the distributor.</a:t>
            </a:r>
          </a:p>
          <a:p>
            <a:pPr>
              <a:lnSpc>
                <a:spcPct val="120000"/>
              </a:lnSpc>
            </a:pPr>
            <a:r>
              <a:rPr lang="en-IN" sz="2000" dirty="0"/>
              <a:t>If C, D and E are there on the deck, C will simply give one coin to E to get his vote. And D  simply gets nothing. Hence, even if D gets 1 coin he will give his vote to the distributor.</a:t>
            </a:r>
          </a:p>
          <a:p>
            <a:pPr>
              <a:lnSpc>
                <a:spcPct val="120000"/>
              </a:lnSpc>
            </a:pPr>
            <a:r>
              <a:rPr lang="en-IN" sz="2000" dirty="0"/>
              <a:t>If B,C,D and E are there on the deck, B will simply give one coin to D to get his vote. C &amp; E simply gets nothing.</a:t>
            </a:r>
          </a:p>
          <a:p>
            <a:pPr>
              <a:lnSpc>
                <a:spcPct val="120000"/>
              </a:lnSpc>
            </a:pPr>
            <a:r>
              <a:rPr lang="en-IN" sz="2000" dirty="0"/>
              <a:t>If A,B,C,D and E are there on the deck, A simply gives 1 coin each to C and E to get their votes.</a:t>
            </a:r>
          </a:p>
          <a:p>
            <a:pPr>
              <a:lnSpc>
                <a:spcPct val="120000"/>
              </a:lnSpc>
            </a:pPr>
            <a:r>
              <a:rPr lang="en-IN" sz="2000" dirty="0"/>
              <a:t>Hence, in the final solution A gets 98 coins and only C &amp; E get 1 coin each.</a:t>
            </a:r>
          </a:p>
        </p:txBody>
      </p:sp>
    </p:spTree>
    <p:extLst>
      <p:ext uri="{BB962C8B-B14F-4D97-AF65-F5344CB8AC3E}">
        <p14:creationId xmlns:p14="http://schemas.microsoft.com/office/powerpoint/2010/main" val="339769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065" y="2077524"/>
            <a:ext cx="3533775" cy="3686175"/>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935" r="6282"/>
          <a:stretch/>
        </p:blipFill>
        <p:spPr>
          <a:xfrm>
            <a:off x="5334840" y="2077524"/>
            <a:ext cx="3859307" cy="3686175"/>
          </a:xfrm>
          <a:prstGeom prst="rect">
            <a:avLst/>
          </a:prstGeom>
        </p:spPr>
      </p:pic>
      <p:sp>
        <p:nvSpPr>
          <p:cNvPr id="6" name="TextBox 5"/>
          <p:cNvSpPr txBox="1"/>
          <p:nvPr/>
        </p:nvSpPr>
        <p:spPr>
          <a:xfrm>
            <a:off x="3149273" y="5501943"/>
            <a:ext cx="837360" cy="369332"/>
          </a:xfrm>
          <a:prstGeom prst="rect">
            <a:avLst/>
          </a:prstGeom>
          <a:noFill/>
        </p:spPr>
        <p:txBody>
          <a:bodyPr wrap="square" rtlCol="0">
            <a:spAutoFit/>
          </a:bodyPr>
          <a:lstStyle/>
          <a:p>
            <a:pPr algn="ctr"/>
            <a:r>
              <a:rPr lang="en-IN" b="1" dirty="0">
                <a:latin typeface="Throw My Hands Up in the Air" panose="02000506000000020004" pitchFamily="2" charset="0"/>
              </a:rPr>
              <a:t>Room 1</a:t>
            </a:r>
          </a:p>
        </p:txBody>
      </p:sp>
      <p:sp>
        <p:nvSpPr>
          <p:cNvPr id="7" name="TextBox 6"/>
          <p:cNvSpPr txBox="1"/>
          <p:nvPr/>
        </p:nvSpPr>
        <p:spPr>
          <a:xfrm>
            <a:off x="6932380" y="5492978"/>
            <a:ext cx="837360" cy="369332"/>
          </a:xfrm>
          <a:prstGeom prst="rect">
            <a:avLst/>
          </a:prstGeom>
          <a:noFill/>
        </p:spPr>
        <p:txBody>
          <a:bodyPr wrap="square" rtlCol="0">
            <a:spAutoFit/>
          </a:bodyPr>
          <a:lstStyle/>
          <a:p>
            <a:pPr algn="ctr"/>
            <a:r>
              <a:rPr lang="en-IN" b="1" dirty="0">
                <a:latin typeface="Throw My Hands Up in the Air" panose="02000506000000020004" pitchFamily="2" charset="0"/>
              </a:rPr>
              <a:t>Room 2</a:t>
            </a:r>
          </a:p>
        </p:txBody>
      </p:sp>
    </p:spTree>
    <p:extLst>
      <p:ext uri="{BB962C8B-B14F-4D97-AF65-F5344CB8AC3E}">
        <p14:creationId xmlns:p14="http://schemas.microsoft.com/office/powerpoint/2010/main" val="240067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4100" y="2023176"/>
            <a:ext cx="1781175" cy="2266950"/>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513" y="2616807"/>
            <a:ext cx="1781175" cy="2266950"/>
          </a:xfrm>
          <a:prstGeom prst="rect">
            <a:avLst/>
          </a:prstGeom>
        </p:spPr>
      </p:pic>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427" y="2563020"/>
            <a:ext cx="1781175" cy="2266950"/>
          </a:xfrm>
          <a:prstGeom prst="rect">
            <a:avLst/>
          </a:prstGeom>
        </p:spPr>
      </p:pic>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825" y="3426573"/>
            <a:ext cx="1781175" cy="2266950"/>
          </a:xfrm>
          <a:prstGeom prst="rect">
            <a:avLst/>
          </a:prstGeom>
        </p:spPr>
      </p:pic>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067" y="3489139"/>
            <a:ext cx="1781175" cy="2266950"/>
          </a:xfrm>
          <a:prstGeom prst="rect">
            <a:avLst/>
          </a:prstGeom>
        </p:spPr>
      </p:pic>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753" y="3426573"/>
            <a:ext cx="1781175" cy="2266950"/>
          </a:xfrm>
          <a:prstGeom prst="rect">
            <a:avLst/>
          </a:prstGeom>
        </p:spPr>
      </p:pic>
      <p:pic>
        <p:nvPicPr>
          <p:cNvPr id="10"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945" y="4290126"/>
            <a:ext cx="1781175" cy="2266950"/>
          </a:xfrm>
          <a:prstGeom prst="rect">
            <a:avLst/>
          </a:prstGeom>
        </p:spPr>
      </p:pic>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946" y="4330981"/>
            <a:ext cx="1781175" cy="2266950"/>
          </a:xfrm>
          <a:prstGeom prst="rect">
            <a:avLst/>
          </a:prstGeom>
        </p:spPr>
      </p:pic>
      <p:pic>
        <p:nvPicPr>
          <p:cNvPr id="1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240" y="4371836"/>
            <a:ext cx="1781175" cy="2266950"/>
          </a:xfrm>
          <a:prstGeom prst="rect">
            <a:avLst/>
          </a:prstGeom>
        </p:spPr>
      </p:pic>
      <p:pic>
        <p:nvPicPr>
          <p:cNvPr id="1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790" y="4330981"/>
            <a:ext cx="1781175" cy="2266950"/>
          </a:xfrm>
          <a:prstGeom prst="rect">
            <a:avLst/>
          </a:prstGeom>
        </p:spPr>
      </p:pic>
    </p:spTree>
    <p:extLst>
      <p:ext uri="{BB962C8B-B14F-4D97-AF65-F5344CB8AC3E}">
        <p14:creationId xmlns:p14="http://schemas.microsoft.com/office/powerpoint/2010/main" val="25801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Additional puzzles to practice</a:t>
            </a:r>
          </a:p>
        </p:txBody>
      </p:sp>
      <p:sp>
        <p:nvSpPr>
          <p:cNvPr id="3" name="Content Placeholder 2"/>
          <p:cNvSpPr>
            <a:spLocks noGrp="1"/>
          </p:cNvSpPr>
          <p:nvPr>
            <p:ph idx="1"/>
          </p:nvPr>
        </p:nvSpPr>
        <p:spPr/>
        <p:txBody>
          <a:bodyPr/>
          <a:lstStyle/>
          <a:p>
            <a:pPr marL="0" indent="0">
              <a:buNone/>
            </a:pPr>
            <a:r>
              <a:rPr lang="en-IN" b="1" dirty="0"/>
              <a:t>Find the defective coin stack:</a:t>
            </a:r>
          </a:p>
          <a:p>
            <a:pPr marL="0" indent="0">
              <a:buNone/>
            </a:pPr>
            <a:r>
              <a:rPr lang="en-IN" sz="2400" dirty="0"/>
              <a:t>You have 10 stacks of 10 coins each. Each coin weights 10 </a:t>
            </a:r>
            <a:r>
              <a:rPr lang="en-IN" sz="2400" dirty="0" err="1"/>
              <a:t>gms</a:t>
            </a:r>
            <a:r>
              <a:rPr lang="en-IN" sz="2400" dirty="0"/>
              <a:t>. However, one stack of coins is defective and each coin in that stack weights only 9 </a:t>
            </a:r>
            <a:r>
              <a:rPr lang="en-IN" sz="2400" dirty="0" err="1"/>
              <a:t>gms</a:t>
            </a:r>
            <a:r>
              <a:rPr lang="en-IN" sz="2400" dirty="0"/>
              <a:t>.</a:t>
            </a:r>
          </a:p>
          <a:p>
            <a:pPr marL="0" indent="0">
              <a:buNone/>
            </a:pPr>
            <a:r>
              <a:rPr lang="en-IN" sz="2400" dirty="0"/>
              <a:t>What is the minimum number of weights you need to take to find which stack is defective? How?</a:t>
            </a:r>
          </a:p>
          <a:p>
            <a:endParaRPr lang="en-IN" dirty="0"/>
          </a:p>
        </p:txBody>
      </p:sp>
    </p:spTree>
    <p:extLst>
      <p:ext uri="{BB962C8B-B14F-4D97-AF65-F5344CB8AC3E}">
        <p14:creationId xmlns:p14="http://schemas.microsoft.com/office/powerpoint/2010/main" val="30169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Additional puzzles to practice</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Find the fastest horses:</a:t>
            </a:r>
          </a:p>
          <a:p>
            <a:pPr marL="0" indent="0">
              <a:buNone/>
            </a:pPr>
            <a:r>
              <a:rPr lang="en-IN" sz="2400" dirty="0"/>
              <a:t>There are 25 horses. We have to find out the fastest 3 horses. In one race maximum 5 horses can run. How many such races are required in minimum to get the result?</a:t>
            </a:r>
          </a:p>
          <a:p>
            <a:pPr marL="0" indent="0">
              <a:buNone/>
            </a:pPr>
            <a:endParaRPr lang="en-IN" sz="2400" dirty="0"/>
          </a:p>
          <a:p>
            <a:pPr marL="0" indent="0">
              <a:buNone/>
            </a:pPr>
            <a:r>
              <a:rPr lang="en-IN" sz="2600" b="1" dirty="0"/>
              <a:t>Lie Tribe and Truth Tribe:</a:t>
            </a:r>
          </a:p>
          <a:p>
            <a:pPr marL="0" indent="0">
              <a:buNone/>
            </a:pPr>
            <a:r>
              <a:rPr lang="en-IN" sz="2200" dirty="0"/>
              <a:t>There are two tribes in Mars, </a:t>
            </a:r>
            <a:r>
              <a:rPr lang="en-IN" sz="2200" b="1" dirty="0"/>
              <a:t>Lie tribe</a:t>
            </a:r>
            <a:r>
              <a:rPr lang="en-IN" sz="2200" dirty="0"/>
              <a:t> and </a:t>
            </a:r>
            <a:r>
              <a:rPr lang="en-IN" sz="2200" b="1" dirty="0"/>
              <a:t>Truth Tribe</a:t>
            </a:r>
            <a:r>
              <a:rPr lang="en-IN" sz="2200" dirty="0"/>
              <a:t>. Lie tribe always speaks lie, True tribe always speaks truth. You meet three mars people and ask</a:t>
            </a:r>
          </a:p>
          <a:p>
            <a:r>
              <a:rPr lang="en-IN" sz="2200" dirty="0"/>
              <a:t>From</a:t>
            </a:r>
            <a:r>
              <a:rPr lang="en-IN" sz="2200" b="1" dirty="0"/>
              <a:t> First Person</a:t>
            </a:r>
            <a:r>
              <a:rPr lang="en-IN" sz="2200" dirty="0"/>
              <a:t>: What tribe you belong to?, he replies something in his language which you don’t understand.</a:t>
            </a:r>
          </a:p>
          <a:p>
            <a:r>
              <a:rPr lang="en-IN" sz="2200" b="1" dirty="0"/>
              <a:t>Second person</a:t>
            </a:r>
            <a:r>
              <a:rPr lang="en-IN" sz="2200" dirty="0"/>
              <a:t> tells that he is saying that he belongs to Lie Tribe.</a:t>
            </a:r>
          </a:p>
          <a:p>
            <a:r>
              <a:rPr lang="en-IN" sz="2200" b="1" dirty="0"/>
              <a:t>Third person</a:t>
            </a:r>
            <a:r>
              <a:rPr lang="en-IN" sz="2200" dirty="0"/>
              <a:t> says that second person is lying.</a:t>
            </a:r>
          </a:p>
          <a:p>
            <a:pPr marL="0" indent="0">
              <a:buNone/>
            </a:pPr>
            <a:r>
              <a:rPr lang="en-IN" sz="2200" b="1" dirty="0"/>
              <a:t>What tribe does the third person belong to?</a:t>
            </a:r>
            <a:endParaRPr lang="en-IN" sz="2200" dirty="0"/>
          </a:p>
          <a:p>
            <a:pPr marL="0" indent="0">
              <a:buNone/>
            </a:pPr>
            <a:endParaRPr lang="en-IN" dirty="0"/>
          </a:p>
        </p:txBody>
      </p:sp>
    </p:spTree>
    <p:extLst>
      <p:ext uri="{BB962C8B-B14F-4D97-AF65-F5344CB8AC3E}">
        <p14:creationId xmlns:p14="http://schemas.microsoft.com/office/powerpoint/2010/main" val="2211132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Additional puzzles to practice</a:t>
            </a:r>
            <a:endParaRPr lang="en-IN" sz="3600" dirty="0"/>
          </a:p>
        </p:txBody>
      </p:sp>
      <p:sp>
        <p:nvSpPr>
          <p:cNvPr id="3" name="Content Placeholder 2"/>
          <p:cNvSpPr>
            <a:spLocks noGrp="1"/>
          </p:cNvSpPr>
          <p:nvPr>
            <p:ph idx="1"/>
          </p:nvPr>
        </p:nvSpPr>
        <p:spPr/>
        <p:txBody>
          <a:bodyPr>
            <a:normAutofit/>
          </a:bodyPr>
          <a:lstStyle/>
          <a:p>
            <a:pPr marL="0" indent="0">
              <a:buNone/>
            </a:pPr>
            <a:r>
              <a:rPr lang="en-IN" sz="2400" dirty="0"/>
              <a:t>You have 20 blue balls and 14 red balls in a bag. You put your hand in and remove 2 at a time. If they’re of the same </a:t>
            </a:r>
            <a:r>
              <a:rPr lang="en-IN" sz="2400" dirty="0" err="1"/>
              <a:t>color</a:t>
            </a:r>
            <a:r>
              <a:rPr lang="en-IN" sz="2400" dirty="0"/>
              <a:t>, you add a blue ball to the bag. If they’re of different </a:t>
            </a:r>
            <a:r>
              <a:rPr lang="en-IN" sz="2400" dirty="0" err="1"/>
              <a:t>colors</a:t>
            </a:r>
            <a:r>
              <a:rPr lang="en-IN" sz="2400" dirty="0"/>
              <a:t>, you add a red ball to the bag. (assume you have a big supply of blue &amp; red balls for this purpose. note: when you take the two balls out, you don’t put them back in, so the number of balls in the bag keeps decreasing). What will be the </a:t>
            </a:r>
            <a:r>
              <a:rPr lang="en-IN" sz="2400" dirty="0" err="1"/>
              <a:t>color</a:t>
            </a:r>
            <a:r>
              <a:rPr lang="en-IN" sz="2400" dirty="0"/>
              <a:t> of the last ball left in the bag?</a:t>
            </a:r>
          </a:p>
        </p:txBody>
      </p:sp>
    </p:spTree>
    <p:extLst>
      <p:ext uri="{BB962C8B-B14F-4D97-AF65-F5344CB8AC3E}">
        <p14:creationId xmlns:p14="http://schemas.microsoft.com/office/powerpoint/2010/main" val="147695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Solving Guess-estimates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1154" y="1901430"/>
            <a:ext cx="7409329" cy="4531430"/>
          </a:xfrm>
        </p:spPr>
      </p:pic>
    </p:spTree>
    <p:extLst>
      <p:ext uri="{BB962C8B-B14F-4D97-AF65-F5344CB8AC3E}">
        <p14:creationId xmlns:p14="http://schemas.microsoft.com/office/powerpoint/2010/main" val="3982587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solidFill>
                  <a:schemeClr val="accent2"/>
                </a:solidFill>
              </a:rPr>
              <a:t>Case studies</a:t>
            </a:r>
          </a:p>
        </p:txBody>
      </p:sp>
    </p:spTree>
    <p:extLst>
      <p:ext uri="{BB962C8B-B14F-4D97-AF65-F5344CB8AC3E}">
        <p14:creationId xmlns:p14="http://schemas.microsoft.com/office/powerpoint/2010/main" val="183178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Solving case studies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29" y="1690688"/>
            <a:ext cx="7304353" cy="4200292"/>
          </a:xfrm>
        </p:spPr>
      </p:pic>
      <p:sp>
        <p:nvSpPr>
          <p:cNvPr id="7" name="Rectangle 6"/>
          <p:cNvSpPr/>
          <p:nvPr/>
        </p:nvSpPr>
        <p:spPr>
          <a:xfrm>
            <a:off x="8188316" y="2022017"/>
            <a:ext cx="3779565" cy="3276282"/>
          </a:xfrm>
          <a:prstGeom prst="rect">
            <a:avLst/>
          </a:prstGeom>
        </p:spPr>
        <p:txBody>
          <a:bodyPr wrap="square">
            <a:spAutoFit/>
          </a:bodyPr>
          <a:lstStyle/>
          <a:p>
            <a:pPr algn="ctr">
              <a:lnSpc>
                <a:spcPct val="150000"/>
              </a:lnSpc>
            </a:pPr>
            <a:r>
              <a:rPr lang="en-IN" sz="2000" b="0" i="0" dirty="0">
                <a:solidFill>
                  <a:schemeClr val="accent2"/>
                </a:solidFill>
                <a:effectLst/>
              </a:rPr>
              <a:t>Case interviews</a:t>
            </a:r>
            <a:r>
              <a:rPr lang="en-IN" sz="2000" b="0" i="0" dirty="0">
                <a:solidFill>
                  <a:srgbClr val="111111"/>
                </a:solidFill>
                <a:effectLst/>
              </a:rPr>
              <a:t> are broad, two-way discussions rather than one-way tests.</a:t>
            </a:r>
            <a:r>
              <a:rPr lang="en-IN" sz="2000" b="1" i="0" dirty="0">
                <a:solidFill>
                  <a:srgbClr val="111111"/>
                </a:solidFill>
                <a:effectLst/>
              </a:rPr>
              <a:t> You will be assessed more on how you go about dealing with the problem rather than on the specific answers you come up with.</a:t>
            </a:r>
            <a:endParaRPr lang="en-IN" sz="2000" dirty="0"/>
          </a:p>
        </p:txBody>
      </p:sp>
    </p:spTree>
    <p:extLst>
      <p:ext uri="{BB962C8B-B14F-4D97-AF65-F5344CB8AC3E}">
        <p14:creationId xmlns:p14="http://schemas.microsoft.com/office/powerpoint/2010/main" val="3990097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studies - A few things to remember</a:t>
            </a:r>
          </a:p>
        </p:txBody>
      </p:sp>
      <p:sp>
        <p:nvSpPr>
          <p:cNvPr id="3" name="Content Placeholder 2"/>
          <p:cNvSpPr>
            <a:spLocks noGrp="1"/>
          </p:cNvSpPr>
          <p:nvPr>
            <p:ph idx="1"/>
          </p:nvPr>
        </p:nvSpPr>
        <p:spPr/>
        <p:txBody>
          <a:bodyPr>
            <a:normAutofit lnSpcReduction="10000"/>
          </a:bodyPr>
          <a:lstStyle/>
          <a:p>
            <a:r>
              <a:rPr lang="en-IN" dirty="0"/>
              <a:t>Structure, structure and structure!</a:t>
            </a:r>
          </a:p>
          <a:p>
            <a:endParaRPr lang="en-IN" dirty="0"/>
          </a:p>
          <a:p>
            <a:r>
              <a:rPr lang="en-IN" dirty="0"/>
              <a:t>Focus on frameworks</a:t>
            </a:r>
          </a:p>
          <a:p>
            <a:endParaRPr lang="en-IN" dirty="0"/>
          </a:p>
          <a:p>
            <a:r>
              <a:rPr lang="en-IN" dirty="0"/>
              <a:t>Call out assumptions</a:t>
            </a:r>
          </a:p>
          <a:p>
            <a:endParaRPr lang="en-IN" dirty="0"/>
          </a:p>
          <a:p>
            <a:r>
              <a:rPr lang="en-IN" dirty="0"/>
              <a:t>Think out loud – it is the thinking process, which matters</a:t>
            </a:r>
          </a:p>
          <a:p>
            <a:endParaRPr lang="en-IN" dirty="0"/>
          </a:p>
          <a:p>
            <a:r>
              <a:rPr lang="en-IN" dirty="0"/>
              <a:t>Lay out things neatly on paper</a:t>
            </a:r>
          </a:p>
        </p:txBody>
      </p:sp>
    </p:spTree>
    <p:extLst>
      <p:ext uri="{BB962C8B-B14F-4D97-AF65-F5344CB8AC3E}">
        <p14:creationId xmlns:p14="http://schemas.microsoft.com/office/powerpoint/2010/main" val="1784363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Flow of a typical case study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10169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896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example</a:t>
            </a:r>
            <a:endParaRPr lang="en-IN" dirty="0"/>
          </a:p>
        </p:txBody>
      </p:sp>
      <p:sp>
        <p:nvSpPr>
          <p:cNvPr id="3" name="Content Placeholder 2"/>
          <p:cNvSpPr>
            <a:spLocks noGrp="1"/>
          </p:cNvSpPr>
          <p:nvPr>
            <p:ph idx="1"/>
          </p:nvPr>
        </p:nvSpPr>
        <p:spPr/>
        <p:txBody>
          <a:bodyPr/>
          <a:lstStyle/>
          <a:p>
            <a:pPr marL="0" indent="0">
              <a:buNone/>
            </a:pPr>
            <a:r>
              <a:rPr lang="en-IN" b="1" dirty="0"/>
              <a:t>Scenario:</a:t>
            </a:r>
          </a:p>
          <a:p>
            <a:pPr marL="0" indent="0">
              <a:buNone/>
            </a:pPr>
            <a:r>
              <a:rPr lang="en-IN" dirty="0"/>
              <a:t>You have just joined a new bank as a campaign manager. In this role, you will be responsible for sending out campaigns to potential customers.</a:t>
            </a:r>
          </a:p>
          <a:p>
            <a:pPr marL="0" indent="0">
              <a:buNone/>
            </a:pPr>
            <a:r>
              <a:rPr lang="en-IN" dirty="0"/>
              <a:t>Your manager tells you that there is a meeting in an hour, where you will need to decide, which service provider to choose for next campaign. </a:t>
            </a:r>
          </a:p>
          <a:p>
            <a:pPr marL="0" indent="0">
              <a:buNone/>
            </a:pPr>
            <a:r>
              <a:rPr lang="en-IN" dirty="0"/>
              <a:t>What factors would you consider?</a:t>
            </a:r>
          </a:p>
        </p:txBody>
      </p:sp>
    </p:spTree>
    <p:extLst>
      <p:ext uri="{BB962C8B-B14F-4D97-AF65-F5344CB8AC3E}">
        <p14:creationId xmlns:p14="http://schemas.microsoft.com/office/powerpoint/2010/main" val="777456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Answers to avoid</a:t>
            </a:r>
          </a:p>
        </p:txBody>
      </p:sp>
      <p:sp>
        <p:nvSpPr>
          <p:cNvPr id="3" name="Content Placeholder 2"/>
          <p:cNvSpPr>
            <a:spLocks noGrp="1"/>
          </p:cNvSpPr>
          <p:nvPr>
            <p:ph idx="1"/>
          </p:nvPr>
        </p:nvSpPr>
        <p:spPr/>
        <p:txBody>
          <a:bodyPr/>
          <a:lstStyle/>
          <a:p>
            <a:r>
              <a:rPr lang="en-IN" dirty="0"/>
              <a:t>Anything out of hat:</a:t>
            </a:r>
          </a:p>
          <a:p>
            <a:pPr lvl="1"/>
            <a:r>
              <a:rPr lang="en-IN" dirty="0"/>
              <a:t>We will look at delivery rate and decide; (or)</a:t>
            </a:r>
          </a:p>
          <a:p>
            <a:pPr lvl="1"/>
            <a:r>
              <a:rPr lang="en-IN" dirty="0"/>
              <a:t>We will go ahead with vendor, where we have better relationship</a:t>
            </a:r>
          </a:p>
          <a:p>
            <a:pPr lvl="1"/>
            <a:endParaRPr lang="en-IN" dirty="0"/>
          </a:p>
          <a:p>
            <a:r>
              <a:rPr lang="en-IN" dirty="0"/>
              <a:t>Instead lay out a framework and then explain factors:</a:t>
            </a:r>
          </a:p>
          <a:p>
            <a:pPr lvl="1"/>
            <a:r>
              <a:rPr lang="en-IN" dirty="0"/>
              <a:t>ROI = Return / Cost = (Number of mails x Delivery rate x response rate x value) / (Number of mails x cost per mail)</a:t>
            </a:r>
          </a:p>
          <a:p>
            <a:pPr lvl="1"/>
            <a:r>
              <a:rPr lang="en-IN" dirty="0"/>
              <a:t>Then layout the factors:</a:t>
            </a:r>
          </a:p>
          <a:p>
            <a:pPr lvl="2"/>
            <a:r>
              <a:rPr lang="en-IN" dirty="0"/>
              <a:t>Capacity to deliver, cost to deliver, quality of delivery, brand awareness</a:t>
            </a:r>
          </a:p>
        </p:txBody>
      </p:sp>
    </p:spTree>
    <p:extLst>
      <p:ext uri="{BB962C8B-B14F-4D97-AF65-F5344CB8AC3E}">
        <p14:creationId xmlns:p14="http://schemas.microsoft.com/office/powerpoint/2010/main" val="175209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example</a:t>
            </a:r>
          </a:p>
        </p:txBody>
      </p:sp>
      <p:sp>
        <p:nvSpPr>
          <p:cNvPr id="3" name="Content Placeholder 2"/>
          <p:cNvSpPr>
            <a:spLocks noGrp="1"/>
          </p:cNvSpPr>
          <p:nvPr>
            <p:ph idx="1"/>
          </p:nvPr>
        </p:nvSpPr>
        <p:spPr/>
        <p:txBody>
          <a:bodyPr/>
          <a:lstStyle/>
          <a:p>
            <a:pPr marL="0" indent="0">
              <a:buNone/>
            </a:pPr>
            <a:r>
              <a:rPr lang="en-IN" sz="2400" dirty="0"/>
              <a:t>Your new campaign is going to go out in a week time. You need to mail high quality marketing material to an identified set of customers. There are 2 options to send out this material:</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Which option would you go with?</a:t>
            </a:r>
          </a:p>
        </p:txBody>
      </p:sp>
      <p:graphicFrame>
        <p:nvGraphicFramePr>
          <p:cNvPr id="5" name="Table 4"/>
          <p:cNvGraphicFramePr>
            <a:graphicFrameLocks noGrp="1"/>
          </p:cNvGraphicFramePr>
          <p:nvPr>
            <p:extLst>
              <p:ext uri="{D42A27DB-BD31-4B8C-83A1-F6EECF244321}">
                <p14:modId xmlns:p14="http://schemas.microsoft.com/office/powerpoint/2010/main" val="3673810251"/>
              </p:ext>
            </p:extLst>
          </p:nvPr>
        </p:nvGraphicFramePr>
        <p:xfrm>
          <a:off x="1331259" y="3355293"/>
          <a:ext cx="9843245" cy="1381760"/>
        </p:xfrm>
        <a:graphic>
          <a:graphicData uri="http://schemas.openxmlformats.org/drawingml/2006/table">
            <a:tbl>
              <a:tblPr firstRow="1" bandRow="1">
                <a:tableStyleId>{5C22544A-7EE6-4342-B048-85BDC9FD1C3A}</a:tableStyleId>
              </a:tblPr>
              <a:tblGrid>
                <a:gridCol w="1968649">
                  <a:extLst>
                    <a:ext uri="{9D8B030D-6E8A-4147-A177-3AD203B41FA5}">
                      <a16:colId xmlns:a16="http://schemas.microsoft.com/office/drawing/2014/main" val="20000"/>
                    </a:ext>
                  </a:extLst>
                </a:gridCol>
                <a:gridCol w="1487245">
                  <a:extLst>
                    <a:ext uri="{9D8B030D-6E8A-4147-A177-3AD203B41FA5}">
                      <a16:colId xmlns:a16="http://schemas.microsoft.com/office/drawing/2014/main" val="20001"/>
                    </a:ext>
                  </a:extLst>
                </a:gridCol>
                <a:gridCol w="2450053">
                  <a:extLst>
                    <a:ext uri="{9D8B030D-6E8A-4147-A177-3AD203B41FA5}">
                      <a16:colId xmlns:a16="http://schemas.microsoft.com/office/drawing/2014/main" val="20002"/>
                    </a:ext>
                  </a:extLst>
                </a:gridCol>
                <a:gridCol w="1968649">
                  <a:extLst>
                    <a:ext uri="{9D8B030D-6E8A-4147-A177-3AD203B41FA5}">
                      <a16:colId xmlns:a16="http://schemas.microsoft.com/office/drawing/2014/main" val="20003"/>
                    </a:ext>
                  </a:extLst>
                </a:gridCol>
                <a:gridCol w="1968649">
                  <a:extLst>
                    <a:ext uri="{9D8B030D-6E8A-4147-A177-3AD203B41FA5}">
                      <a16:colId xmlns:a16="http://schemas.microsoft.com/office/drawing/2014/main" val="20004"/>
                    </a:ext>
                  </a:extLst>
                </a:gridCol>
              </a:tblGrid>
              <a:tr h="370840">
                <a:tc>
                  <a:txBody>
                    <a:bodyPr/>
                    <a:lstStyle/>
                    <a:p>
                      <a:pPr algn="ctr"/>
                      <a:r>
                        <a:rPr lang="en-IN" dirty="0"/>
                        <a:t>Service</a:t>
                      </a:r>
                    </a:p>
                  </a:txBody>
                  <a:tcPr/>
                </a:tc>
                <a:tc>
                  <a:txBody>
                    <a:bodyPr/>
                    <a:lstStyle/>
                    <a:p>
                      <a:pPr algn="ctr"/>
                      <a:r>
                        <a:rPr lang="en-IN" dirty="0"/>
                        <a:t>Delivery rate</a:t>
                      </a:r>
                    </a:p>
                  </a:txBody>
                  <a:tcPr/>
                </a:tc>
                <a:tc>
                  <a:txBody>
                    <a:bodyPr/>
                    <a:lstStyle/>
                    <a:p>
                      <a:pPr algn="ctr"/>
                      <a:r>
                        <a:rPr lang="en-IN" dirty="0"/>
                        <a:t>Cost (INR) / mail sent</a:t>
                      </a:r>
                    </a:p>
                  </a:txBody>
                  <a:tcPr/>
                </a:tc>
                <a:tc>
                  <a:txBody>
                    <a:bodyPr/>
                    <a:lstStyle/>
                    <a:p>
                      <a:pPr algn="ctr"/>
                      <a:r>
                        <a:rPr lang="en-IN" dirty="0"/>
                        <a:t>Response rate</a:t>
                      </a:r>
                    </a:p>
                  </a:txBody>
                  <a:tcPr/>
                </a:tc>
                <a:tc>
                  <a:txBody>
                    <a:bodyPr/>
                    <a:lstStyle/>
                    <a:p>
                      <a:pPr algn="ctr"/>
                      <a:r>
                        <a:rPr lang="en-IN" dirty="0"/>
                        <a:t>Life time value of a customer</a:t>
                      </a:r>
                    </a:p>
                  </a:txBody>
                  <a:tcPr/>
                </a:tc>
                <a:extLst>
                  <a:ext uri="{0D108BD9-81ED-4DB2-BD59-A6C34878D82A}">
                    <a16:rowId xmlns:a16="http://schemas.microsoft.com/office/drawing/2014/main" val="10000"/>
                  </a:ext>
                </a:extLst>
              </a:tr>
              <a:tr h="370840">
                <a:tc>
                  <a:txBody>
                    <a:bodyPr/>
                    <a:lstStyle/>
                    <a:p>
                      <a:pPr algn="ctr"/>
                      <a:r>
                        <a:rPr lang="en-IN" dirty="0"/>
                        <a:t>A</a:t>
                      </a:r>
                    </a:p>
                  </a:txBody>
                  <a:tcPr/>
                </a:tc>
                <a:tc>
                  <a:txBody>
                    <a:bodyPr/>
                    <a:lstStyle/>
                    <a:p>
                      <a:pPr algn="ctr"/>
                      <a:r>
                        <a:rPr lang="en-IN" dirty="0"/>
                        <a:t>70%</a:t>
                      </a:r>
                    </a:p>
                  </a:txBody>
                  <a:tcPr/>
                </a:tc>
                <a:tc>
                  <a:txBody>
                    <a:bodyPr/>
                    <a:lstStyle/>
                    <a:p>
                      <a:pPr algn="ctr"/>
                      <a:r>
                        <a:rPr lang="en-IN" dirty="0"/>
                        <a:t>5</a:t>
                      </a:r>
                    </a:p>
                  </a:txBody>
                  <a:tcPr/>
                </a:tc>
                <a:tc>
                  <a:txBody>
                    <a:bodyPr/>
                    <a:lstStyle/>
                    <a:p>
                      <a:pPr algn="ctr"/>
                      <a:r>
                        <a:rPr lang="en-IN" dirty="0"/>
                        <a:t>1%</a:t>
                      </a:r>
                    </a:p>
                  </a:txBody>
                  <a:tcPr/>
                </a:tc>
                <a:tc>
                  <a:txBody>
                    <a:bodyPr/>
                    <a:lstStyle/>
                    <a:p>
                      <a:pPr algn="ctr"/>
                      <a:r>
                        <a:rPr lang="en-IN" dirty="0"/>
                        <a:t>2000</a:t>
                      </a:r>
                    </a:p>
                  </a:txBody>
                  <a:tcPr/>
                </a:tc>
                <a:extLst>
                  <a:ext uri="{0D108BD9-81ED-4DB2-BD59-A6C34878D82A}">
                    <a16:rowId xmlns:a16="http://schemas.microsoft.com/office/drawing/2014/main" val="10001"/>
                  </a:ext>
                </a:extLst>
              </a:tr>
              <a:tr h="370840">
                <a:tc>
                  <a:txBody>
                    <a:bodyPr/>
                    <a:lstStyle/>
                    <a:p>
                      <a:pPr algn="ctr"/>
                      <a:r>
                        <a:rPr lang="en-IN" dirty="0"/>
                        <a:t>B</a:t>
                      </a:r>
                    </a:p>
                  </a:txBody>
                  <a:tcPr/>
                </a:tc>
                <a:tc>
                  <a:txBody>
                    <a:bodyPr/>
                    <a:lstStyle/>
                    <a:p>
                      <a:pPr algn="ctr"/>
                      <a:r>
                        <a:rPr lang="en-IN" dirty="0"/>
                        <a:t>90%</a:t>
                      </a:r>
                    </a:p>
                  </a:txBody>
                  <a:tcPr/>
                </a:tc>
                <a:tc>
                  <a:txBody>
                    <a:bodyPr/>
                    <a:lstStyle/>
                    <a:p>
                      <a:pPr algn="ctr"/>
                      <a:r>
                        <a:rPr lang="en-IN" dirty="0"/>
                        <a:t>8</a:t>
                      </a:r>
                    </a:p>
                  </a:txBody>
                  <a:tcPr/>
                </a:tc>
                <a:tc>
                  <a:txBody>
                    <a:bodyPr/>
                    <a:lstStyle/>
                    <a:p>
                      <a:pPr algn="ctr"/>
                      <a:r>
                        <a:rPr lang="en-IN" dirty="0"/>
                        <a:t>1.5%</a:t>
                      </a:r>
                    </a:p>
                  </a:txBody>
                  <a:tcPr/>
                </a:tc>
                <a:tc>
                  <a:txBody>
                    <a:bodyPr/>
                    <a:lstStyle/>
                    <a:p>
                      <a:pPr algn="ctr"/>
                      <a:r>
                        <a:rPr lang="en-IN" dirty="0"/>
                        <a:t>2000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53822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example</a:t>
            </a:r>
          </a:p>
        </p:txBody>
      </p:sp>
      <p:sp>
        <p:nvSpPr>
          <p:cNvPr id="3" name="Content Placeholder 2"/>
          <p:cNvSpPr>
            <a:spLocks noGrp="1"/>
          </p:cNvSpPr>
          <p:nvPr>
            <p:ph idx="1"/>
          </p:nvPr>
        </p:nvSpPr>
        <p:spPr/>
        <p:txBody>
          <a:bodyPr/>
          <a:lstStyle/>
          <a:p>
            <a:r>
              <a:rPr lang="en-IN" sz="2400" dirty="0"/>
              <a:t>Equation:</a:t>
            </a:r>
          </a:p>
          <a:p>
            <a:pPr lvl="1"/>
            <a:r>
              <a:rPr lang="en-IN" sz="2000" dirty="0"/>
              <a:t>Return on campaign = Life time value of customer / Cost</a:t>
            </a:r>
          </a:p>
          <a:p>
            <a:pPr marL="457200" lvl="1" indent="0">
              <a:buNone/>
            </a:pPr>
            <a:r>
              <a:rPr lang="en-IN" sz="2000" dirty="0"/>
              <a:t>			= (1000 x 70% x 1% x 2000 / 1000 x 5) = 2.8 (for service A)</a:t>
            </a:r>
          </a:p>
          <a:p>
            <a:pPr marL="457200" lvl="1" indent="0">
              <a:buNone/>
            </a:pPr>
            <a:r>
              <a:rPr lang="en-IN" sz="2000" dirty="0"/>
              <a:t>			= (1000 x 90% x 1.5% x 2000 / 1000 x 8) = 3.375 (for service B)</a:t>
            </a:r>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87361096"/>
              </p:ext>
            </p:extLst>
          </p:nvPr>
        </p:nvGraphicFramePr>
        <p:xfrm>
          <a:off x="1331259" y="3637680"/>
          <a:ext cx="9843245" cy="1381760"/>
        </p:xfrm>
        <a:graphic>
          <a:graphicData uri="http://schemas.openxmlformats.org/drawingml/2006/table">
            <a:tbl>
              <a:tblPr firstRow="1" bandRow="1">
                <a:tableStyleId>{5C22544A-7EE6-4342-B048-85BDC9FD1C3A}</a:tableStyleId>
              </a:tblPr>
              <a:tblGrid>
                <a:gridCol w="1968649">
                  <a:extLst>
                    <a:ext uri="{9D8B030D-6E8A-4147-A177-3AD203B41FA5}">
                      <a16:colId xmlns:a16="http://schemas.microsoft.com/office/drawing/2014/main" val="20000"/>
                    </a:ext>
                  </a:extLst>
                </a:gridCol>
                <a:gridCol w="1487245">
                  <a:extLst>
                    <a:ext uri="{9D8B030D-6E8A-4147-A177-3AD203B41FA5}">
                      <a16:colId xmlns:a16="http://schemas.microsoft.com/office/drawing/2014/main" val="20001"/>
                    </a:ext>
                  </a:extLst>
                </a:gridCol>
                <a:gridCol w="2450053">
                  <a:extLst>
                    <a:ext uri="{9D8B030D-6E8A-4147-A177-3AD203B41FA5}">
                      <a16:colId xmlns:a16="http://schemas.microsoft.com/office/drawing/2014/main" val="20002"/>
                    </a:ext>
                  </a:extLst>
                </a:gridCol>
                <a:gridCol w="1968649">
                  <a:extLst>
                    <a:ext uri="{9D8B030D-6E8A-4147-A177-3AD203B41FA5}">
                      <a16:colId xmlns:a16="http://schemas.microsoft.com/office/drawing/2014/main" val="20003"/>
                    </a:ext>
                  </a:extLst>
                </a:gridCol>
                <a:gridCol w="1968649">
                  <a:extLst>
                    <a:ext uri="{9D8B030D-6E8A-4147-A177-3AD203B41FA5}">
                      <a16:colId xmlns:a16="http://schemas.microsoft.com/office/drawing/2014/main" val="20004"/>
                    </a:ext>
                  </a:extLst>
                </a:gridCol>
              </a:tblGrid>
              <a:tr h="370840">
                <a:tc>
                  <a:txBody>
                    <a:bodyPr/>
                    <a:lstStyle/>
                    <a:p>
                      <a:pPr algn="ctr"/>
                      <a:r>
                        <a:rPr lang="en-IN" dirty="0"/>
                        <a:t>Service</a:t>
                      </a:r>
                    </a:p>
                  </a:txBody>
                  <a:tcPr/>
                </a:tc>
                <a:tc>
                  <a:txBody>
                    <a:bodyPr/>
                    <a:lstStyle/>
                    <a:p>
                      <a:pPr algn="ctr"/>
                      <a:r>
                        <a:rPr lang="en-IN" dirty="0"/>
                        <a:t>Delivery rate</a:t>
                      </a:r>
                    </a:p>
                  </a:txBody>
                  <a:tcPr/>
                </a:tc>
                <a:tc>
                  <a:txBody>
                    <a:bodyPr/>
                    <a:lstStyle/>
                    <a:p>
                      <a:pPr algn="ctr"/>
                      <a:r>
                        <a:rPr lang="en-IN" dirty="0"/>
                        <a:t>Cost (INR) / mail sent</a:t>
                      </a:r>
                    </a:p>
                  </a:txBody>
                  <a:tcPr/>
                </a:tc>
                <a:tc>
                  <a:txBody>
                    <a:bodyPr/>
                    <a:lstStyle/>
                    <a:p>
                      <a:pPr algn="ctr"/>
                      <a:r>
                        <a:rPr lang="en-IN" dirty="0"/>
                        <a:t>Response rate</a:t>
                      </a:r>
                    </a:p>
                  </a:txBody>
                  <a:tcPr/>
                </a:tc>
                <a:tc>
                  <a:txBody>
                    <a:bodyPr/>
                    <a:lstStyle/>
                    <a:p>
                      <a:pPr algn="ctr"/>
                      <a:r>
                        <a:rPr lang="en-IN" dirty="0"/>
                        <a:t>Life time value of a customer</a:t>
                      </a:r>
                    </a:p>
                  </a:txBody>
                  <a:tcPr/>
                </a:tc>
                <a:extLst>
                  <a:ext uri="{0D108BD9-81ED-4DB2-BD59-A6C34878D82A}">
                    <a16:rowId xmlns:a16="http://schemas.microsoft.com/office/drawing/2014/main" val="10000"/>
                  </a:ext>
                </a:extLst>
              </a:tr>
              <a:tr h="370840">
                <a:tc>
                  <a:txBody>
                    <a:bodyPr/>
                    <a:lstStyle/>
                    <a:p>
                      <a:pPr algn="ctr"/>
                      <a:r>
                        <a:rPr lang="en-IN" dirty="0"/>
                        <a:t>A</a:t>
                      </a:r>
                    </a:p>
                  </a:txBody>
                  <a:tcPr/>
                </a:tc>
                <a:tc>
                  <a:txBody>
                    <a:bodyPr/>
                    <a:lstStyle/>
                    <a:p>
                      <a:pPr algn="ctr"/>
                      <a:r>
                        <a:rPr lang="en-IN" dirty="0"/>
                        <a:t>70%</a:t>
                      </a:r>
                    </a:p>
                  </a:txBody>
                  <a:tcPr/>
                </a:tc>
                <a:tc>
                  <a:txBody>
                    <a:bodyPr/>
                    <a:lstStyle/>
                    <a:p>
                      <a:pPr algn="ctr"/>
                      <a:r>
                        <a:rPr lang="en-IN" dirty="0"/>
                        <a:t>5</a:t>
                      </a:r>
                    </a:p>
                  </a:txBody>
                  <a:tcPr/>
                </a:tc>
                <a:tc>
                  <a:txBody>
                    <a:bodyPr/>
                    <a:lstStyle/>
                    <a:p>
                      <a:pPr algn="ctr"/>
                      <a:r>
                        <a:rPr lang="en-IN" dirty="0"/>
                        <a:t>1%</a:t>
                      </a:r>
                    </a:p>
                  </a:txBody>
                  <a:tcPr/>
                </a:tc>
                <a:tc>
                  <a:txBody>
                    <a:bodyPr/>
                    <a:lstStyle/>
                    <a:p>
                      <a:pPr algn="ctr"/>
                      <a:r>
                        <a:rPr lang="en-IN" dirty="0"/>
                        <a:t>2000</a:t>
                      </a:r>
                    </a:p>
                  </a:txBody>
                  <a:tcPr/>
                </a:tc>
                <a:extLst>
                  <a:ext uri="{0D108BD9-81ED-4DB2-BD59-A6C34878D82A}">
                    <a16:rowId xmlns:a16="http://schemas.microsoft.com/office/drawing/2014/main" val="10001"/>
                  </a:ext>
                </a:extLst>
              </a:tr>
              <a:tr h="370840">
                <a:tc>
                  <a:txBody>
                    <a:bodyPr/>
                    <a:lstStyle/>
                    <a:p>
                      <a:pPr algn="ctr"/>
                      <a:r>
                        <a:rPr lang="en-IN" dirty="0"/>
                        <a:t>B</a:t>
                      </a:r>
                    </a:p>
                  </a:txBody>
                  <a:tcPr/>
                </a:tc>
                <a:tc>
                  <a:txBody>
                    <a:bodyPr/>
                    <a:lstStyle/>
                    <a:p>
                      <a:pPr algn="ctr"/>
                      <a:r>
                        <a:rPr lang="en-IN" dirty="0"/>
                        <a:t>90%</a:t>
                      </a:r>
                    </a:p>
                  </a:txBody>
                  <a:tcPr/>
                </a:tc>
                <a:tc>
                  <a:txBody>
                    <a:bodyPr/>
                    <a:lstStyle/>
                    <a:p>
                      <a:pPr algn="ctr"/>
                      <a:r>
                        <a:rPr lang="en-IN" dirty="0"/>
                        <a:t>8</a:t>
                      </a:r>
                    </a:p>
                  </a:txBody>
                  <a:tcPr/>
                </a:tc>
                <a:tc>
                  <a:txBody>
                    <a:bodyPr/>
                    <a:lstStyle/>
                    <a:p>
                      <a:pPr algn="ctr"/>
                      <a:r>
                        <a:rPr lang="en-IN" dirty="0"/>
                        <a:t>1.5%</a:t>
                      </a:r>
                    </a:p>
                  </a:txBody>
                  <a:tcPr/>
                </a:tc>
                <a:tc>
                  <a:txBody>
                    <a:bodyPr/>
                    <a:lstStyle/>
                    <a:p>
                      <a:pPr algn="ctr"/>
                      <a:r>
                        <a:rPr lang="en-IN" dirty="0"/>
                        <a:t>2000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87006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example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a:t>Possible re-evaluations</a:t>
            </a:r>
            <a:endParaRPr lang="en-IN" dirty="0"/>
          </a:p>
          <a:p>
            <a:r>
              <a:rPr lang="en-IN" dirty="0"/>
              <a:t>Post feedback from you, service A reviewed its service and is now ensuring a minimum delivery to 85% people – would you still stay with current partner?</a:t>
            </a:r>
          </a:p>
          <a:p>
            <a:r>
              <a:rPr lang="en-IN" dirty="0"/>
              <a:t>Return on A now becomes: (1000 x 85% x 1% x 2000 / 1000 x 5) = 3.4</a:t>
            </a:r>
          </a:p>
          <a:p>
            <a:r>
              <a:rPr lang="en-IN" dirty="0"/>
              <a:t>Possible shortcut = 2.8 x (85% / 70%)</a:t>
            </a:r>
          </a:p>
          <a:p>
            <a:endParaRPr lang="en-IN" dirty="0"/>
          </a:p>
          <a:p>
            <a:pPr marL="0" indent="0">
              <a:buNone/>
            </a:pPr>
            <a:r>
              <a:rPr lang="en-IN" dirty="0"/>
              <a:t>Another smart solution – Given that the return is now very similar, we should look at other factors like compliance, quality of delivery, professionalism</a:t>
            </a:r>
          </a:p>
          <a:p>
            <a:endParaRPr lang="en-IN" dirty="0"/>
          </a:p>
        </p:txBody>
      </p:sp>
    </p:spTree>
    <p:extLst>
      <p:ext uri="{BB962C8B-B14F-4D97-AF65-F5344CB8AC3E}">
        <p14:creationId xmlns:p14="http://schemas.microsoft.com/office/powerpoint/2010/main" val="425022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example</a:t>
            </a:r>
            <a:endParaRPr lang="en-IN" dirty="0"/>
          </a:p>
        </p:txBody>
      </p:sp>
      <p:sp>
        <p:nvSpPr>
          <p:cNvPr id="3" name="Content Placeholder 2"/>
          <p:cNvSpPr>
            <a:spLocks noGrp="1"/>
          </p:cNvSpPr>
          <p:nvPr>
            <p:ph idx="1"/>
          </p:nvPr>
        </p:nvSpPr>
        <p:spPr/>
        <p:txBody>
          <a:bodyPr/>
          <a:lstStyle/>
          <a:p>
            <a:pPr marL="0" indent="0">
              <a:buNone/>
            </a:pPr>
            <a:r>
              <a:rPr lang="en-IN" b="1" dirty="0"/>
              <a:t>Another complexity</a:t>
            </a:r>
          </a:p>
          <a:p>
            <a:endParaRPr lang="en-IN" dirty="0"/>
          </a:p>
          <a:p>
            <a:r>
              <a:rPr lang="en-IN" dirty="0"/>
              <a:t>Upon discussions with Service B, you realize that they only deliver in Metro and Tier 1 cities does not deliver to rural areas. For like to like comparison – their delivery rates are 95%. Which one would you now prefer?</a:t>
            </a:r>
          </a:p>
          <a:p>
            <a:endParaRPr lang="en-IN" dirty="0"/>
          </a:p>
          <a:p>
            <a:endParaRPr lang="en-IN" dirty="0"/>
          </a:p>
        </p:txBody>
      </p:sp>
    </p:spTree>
    <p:extLst>
      <p:ext uri="{BB962C8B-B14F-4D97-AF65-F5344CB8AC3E}">
        <p14:creationId xmlns:p14="http://schemas.microsoft.com/office/powerpoint/2010/main" val="182187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Solving Guess-estimates</a:t>
            </a:r>
          </a:p>
        </p:txBody>
      </p:sp>
      <p:sp>
        <p:nvSpPr>
          <p:cNvPr id="3" name="Content Placeholder 2"/>
          <p:cNvSpPr>
            <a:spLocks noGrp="1"/>
          </p:cNvSpPr>
          <p:nvPr>
            <p:ph idx="1"/>
          </p:nvPr>
        </p:nvSpPr>
        <p:spPr/>
        <p:txBody>
          <a:bodyPr>
            <a:normAutofit fontScale="77500" lnSpcReduction="20000"/>
          </a:bodyPr>
          <a:lstStyle/>
          <a:p>
            <a:r>
              <a:rPr lang="en-IN" dirty="0"/>
              <a:t>It is the approach that matters – not the exact numbers</a:t>
            </a:r>
          </a:p>
          <a:p>
            <a:pPr lvl="1"/>
            <a:r>
              <a:rPr lang="en-IN" dirty="0"/>
              <a:t>However, you should cross-validate numbers once you have them.</a:t>
            </a:r>
          </a:p>
          <a:p>
            <a:endParaRPr lang="en-IN" dirty="0"/>
          </a:p>
          <a:p>
            <a:r>
              <a:rPr lang="en-IN" dirty="0"/>
              <a:t>Always, I repeat always go top down.</a:t>
            </a:r>
          </a:p>
          <a:p>
            <a:pPr lvl="1"/>
            <a:r>
              <a:rPr lang="en-IN" dirty="0"/>
              <a:t>Draw neat segmentation &amp; diagrams </a:t>
            </a:r>
          </a:p>
          <a:p>
            <a:endParaRPr lang="en-IN" dirty="0"/>
          </a:p>
          <a:p>
            <a:r>
              <a:rPr lang="en-IN" dirty="0"/>
              <a:t>Keep a few common starting points / proxies on your finger tips</a:t>
            </a:r>
          </a:p>
          <a:p>
            <a:pPr lvl="1"/>
            <a:r>
              <a:rPr lang="en-IN" dirty="0"/>
              <a:t>Population of your country, across the globe, GDP of your country</a:t>
            </a:r>
          </a:p>
          <a:p>
            <a:endParaRPr lang="en-IN" dirty="0"/>
          </a:p>
          <a:p>
            <a:r>
              <a:rPr lang="en-IN" dirty="0" err="1"/>
              <a:t>Analyze</a:t>
            </a:r>
            <a:r>
              <a:rPr lang="en-IN" dirty="0"/>
              <a:t> all possible uses of the subject</a:t>
            </a:r>
          </a:p>
          <a:p>
            <a:pPr lvl="1"/>
            <a:r>
              <a:rPr lang="en-IN" dirty="0"/>
              <a:t>E.g. Tennis ball; B2B &amp; B2C markets</a:t>
            </a:r>
          </a:p>
          <a:p>
            <a:pPr lvl="1"/>
            <a:endParaRPr lang="en-IN" dirty="0"/>
          </a:p>
          <a:p>
            <a:r>
              <a:rPr lang="en-IN" dirty="0"/>
              <a:t>Call out assumptions and possible blind spots</a:t>
            </a:r>
          </a:p>
        </p:txBody>
      </p:sp>
    </p:spTree>
    <p:extLst>
      <p:ext uri="{BB962C8B-B14F-4D97-AF65-F5344CB8AC3E}">
        <p14:creationId xmlns:p14="http://schemas.microsoft.com/office/powerpoint/2010/main" val="1990934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summary</a:t>
            </a:r>
            <a:endParaRPr lang="en-IN" dirty="0"/>
          </a:p>
        </p:txBody>
      </p:sp>
      <p:sp>
        <p:nvSpPr>
          <p:cNvPr id="3" name="Content Placeholder 2"/>
          <p:cNvSpPr>
            <a:spLocks noGrp="1"/>
          </p:cNvSpPr>
          <p:nvPr>
            <p:ph idx="1"/>
          </p:nvPr>
        </p:nvSpPr>
        <p:spPr/>
        <p:txBody>
          <a:bodyPr/>
          <a:lstStyle/>
          <a:p>
            <a:r>
              <a:rPr lang="en-IN" dirty="0"/>
              <a:t>Will typically start from a broad question and would narrow down</a:t>
            </a:r>
          </a:p>
          <a:p>
            <a:pPr lvl="1"/>
            <a:r>
              <a:rPr lang="en-IN" dirty="0"/>
              <a:t>Look out for cues from your interviewer</a:t>
            </a:r>
          </a:p>
          <a:p>
            <a:pPr lvl="1"/>
            <a:r>
              <a:rPr lang="en-IN" dirty="0"/>
              <a:t>Keep a broad approach until and unless asked to narrow down</a:t>
            </a:r>
          </a:p>
          <a:p>
            <a:pPr lvl="1"/>
            <a:endParaRPr lang="en-IN" dirty="0"/>
          </a:p>
          <a:p>
            <a:r>
              <a:rPr lang="en-IN" dirty="0"/>
              <a:t>Structure, structure and structure!</a:t>
            </a:r>
          </a:p>
          <a:p>
            <a:endParaRPr lang="en-IN" dirty="0"/>
          </a:p>
          <a:p>
            <a:r>
              <a:rPr lang="en-IN" dirty="0"/>
              <a:t>Work in a manner that can be re-used later on</a:t>
            </a:r>
          </a:p>
        </p:txBody>
      </p:sp>
    </p:spTree>
    <p:extLst>
      <p:ext uri="{BB962C8B-B14F-4D97-AF65-F5344CB8AC3E}">
        <p14:creationId xmlns:p14="http://schemas.microsoft.com/office/powerpoint/2010/main" val="1720417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Few additional case studies available on the internet to practice</a:t>
            </a:r>
          </a:p>
        </p:txBody>
      </p:sp>
      <p:sp>
        <p:nvSpPr>
          <p:cNvPr id="3" name="Content Placeholder 2"/>
          <p:cNvSpPr>
            <a:spLocks noGrp="1"/>
          </p:cNvSpPr>
          <p:nvPr>
            <p:ph idx="1"/>
          </p:nvPr>
        </p:nvSpPr>
        <p:spPr/>
        <p:txBody>
          <a:bodyPr/>
          <a:lstStyle/>
          <a:p>
            <a:endParaRPr lang="en-IN" dirty="0">
              <a:hlinkClick r:id="rId2"/>
            </a:endParaRPr>
          </a:p>
          <a:p>
            <a:endParaRPr lang="en-IN" dirty="0">
              <a:hlinkClick r:id="rId2"/>
            </a:endParaRPr>
          </a:p>
          <a:p>
            <a:r>
              <a:rPr lang="en-IN" dirty="0">
                <a:hlinkClick r:id="rId2"/>
              </a:rPr>
              <a:t>http://www.analyticsvidhya.com/blog/2014/02/interesting-analytics-case-study/</a:t>
            </a:r>
          </a:p>
          <a:p>
            <a:endParaRPr lang="en-IN" dirty="0">
              <a:hlinkClick r:id="rId2"/>
            </a:endParaRPr>
          </a:p>
          <a:p>
            <a:r>
              <a:rPr lang="en-IN" dirty="0">
                <a:hlinkClick r:id="rId2"/>
              </a:rPr>
              <a:t>http://www.slideshare.net/Shelly38/case-interview-these-interviews-will-give-you-an-opportunity</a:t>
            </a:r>
            <a:r>
              <a:rPr lang="en-IN" dirty="0"/>
              <a:t> </a:t>
            </a:r>
          </a:p>
        </p:txBody>
      </p:sp>
    </p:spTree>
    <p:extLst>
      <p:ext uri="{BB962C8B-B14F-4D97-AF65-F5344CB8AC3E}">
        <p14:creationId xmlns:p14="http://schemas.microsoft.com/office/powerpoint/2010/main" val="3644858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Things to avoid in an analytics interview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3624" y="2134441"/>
            <a:ext cx="3944751" cy="3944751"/>
          </a:xfrm>
        </p:spPr>
      </p:pic>
    </p:spTree>
    <p:extLst>
      <p:ext uri="{BB962C8B-B14F-4D97-AF65-F5344CB8AC3E}">
        <p14:creationId xmlns:p14="http://schemas.microsoft.com/office/powerpoint/2010/main" val="2229868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Things to avoid in an analytics interview</a:t>
            </a:r>
          </a:p>
        </p:txBody>
      </p:sp>
      <p:sp>
        <p:nvSpPr>
          <p:cNvPr id="3" name="Content Placeholder 2"/>
          <p:cNvSpPr>
            <a:spLocks noGrp="1"/>
          </p:cNvSpPr>
          <p:nvPr>
            <p:ph idx="1"/>
          </p:nvPr>
        </p:nvSpPr>
        <p:spPr/>
        <p:txBody>
          <a:bodyPr>
            <a:noAutofit/>
          </a:bodyPr>
          <a:lstStyle/>
          <a:p>
            <a:pPr marL="0" indent="0" fontAlgn="base">
              <a:buNone/>
            </a:pPr>
            <a:r>
              <a:rPr lang="en-IN" sz="2000" b="1" dirty="0"/>
              <a:t>Hygiene factors:</a:t>
            </a:r>
            <a:endParaRPr lang="en-IN" sz="2000" dirty="0"/>
          </a:p>
          <a:p>
            <a:pPr fontAlgn="base"/>
            <a:r>
              <a:rPr lang="en-IN" sz="2000" dirty="0"/>
              <a:t>Reaching late</a:t>
            </a:r>
          </a:p>
          <a:p>
            <a:pPr fontAlgn="base"/>
            <a:r>
              <a:rPr lang="en-IN" sz="2000" dirty="0"/>
              <a:t>Messed up document folder - When someone asks you for the CV, it takes you more than 10 seconds to pull it out.</a:t>
            </a:r>
          </a:p>
          <a:p>
            <a:pPr fontAlgn="base"/>
            <a:r>
              <a:rPr lang="en-IN" sz="2000" dirty="0"/>
              <a:t>Not writing your case study solution in a structured fashion. </a:t>
            </a:r>
          </a:p>
          <a:p>
            <a:pPr lvl="1" fontAlgn="base"/>
            <a:r>
              <a:rPr lang="en-IN" sz="1600" b="1" dirty="0"/>
              <a:t>Common mistake</a:t>
            </a:r>
          </a:p>
          <a:p>
            <a:pPr lvl="1" fontAlgn="base"/>
            <a:r>
              <a:rPr lang="en-IN" sz="1600" b="1" dirty="0"/>
              <a:t>Keep re-usability in mind</a:t>
            </a:r>
            <a:endParaRPr lang="en-IN" sz="1600" dirty="0"/>
          </a:p>
          <a:p>
            <a:pPr fontAlgn="base"/>
            <a:r>
              <a:rPr lang="en-IN" sz="2000" dirty="0"/>
              <a:t>If it is a coding assignment, not indenting and commenting your code. Same principle as the last point. It also shows, how much of your work would be re-usable by others.</a:t>
            </a:r>
          </a:p>
          <a:p>
            <a:pPr fontAlgn="base"/>
            <a:r>
              <a:rPr lang="en-IN" sz="2000" dirty="0"/>
              <a:t>If you have done something wrong, defending it rather than accepting it and correcting it.</a:t>
            </a:r>
          </a:p>
          <a:p>
            <a:pPr fontAlgn="base"/>
            <a:r>
              <a:rPr lang="en-IN" sz="2000" dirty="0"/>
              <a:t>Error / typo in a CV or a non-updated CV</a:t>
            </a:r>
          </a:p>
        </p:txBody>
      </p:sp>
    </p:spTree>
    <p:extLst>
      <p:ext uri="{BB962C8B-B14F-4D97-AF65-F5344CB8AC3E}">
        <p14:creationId xmlns:p14="http://schemas.microsoft.com/office/powerpoint/2010/main" val="1688489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Things to avoid in an analytics interview</a:t>
            </a:r>
            <a:endParaRPr lang="en-IN" dirty="0"/>
          </a:p>
        </p:txBody>
      </p:sp>
      <p:sp>
        <p:nvSpPr>
          <p:cNvPr id="3" name="Content Placeholder 2"/>
          <p:cNvSpPr>
            <a:spLocks noGrp="1"/>
          </p:cNvSpPr>
          <p:nvPr>
            <p:ph idx="1"/>
          </p:nvPr>
        </p:nvSpPr>
        <p:spPr/>
        <p:txBody>
          <a:bodyPr>
            <a:normAutofit lnSpcReduction="10000"/>
          </a:bodyPr>
          <a:lstStyle/>
          <a:p>
            <a:pPr marL="0" indent="0" fontAlgn="base">
              <a:buNone/>
            </a:pPr>
            <a:r>
              <a:rPr lang="en-IN" b="1" dirty="0"/>
              <a:t>Numerical abilities:</a:t>
            </a:r>
            <a:endParaRPr lang="en-IN" dirty="0"/>
          </a:p>
          <a:p>
            <a:pPr fontAlgn="base"/>
            <a:r>
              <a:rPr lang="en-IN" sz="2200" dirty="0"/>
              <a:t>Using calculators / excel too often</a:t>
            </a:r>
          </a:p>
          <a:p>
            <a:pPr fontAlgn="base"/>
            <a:r>
              <a:rPr lang="en-IN" sz="2200" dirty="0"/>
              <a:t>Not taking shortcuts when they are available</a:t>
            </a:r>
          </a:p>
          <a:p>
            <a:pPr fontAlgn="base"/>
            <a:r>
              <a:rPr lang="en-IN" sz="2200" dirty="0"/>
              <a:t>Not triangulating numbers once they have been calculated.</a:t>
            </a:r>
          </a:p>
          <a:p>
            <a:pPr marL="0" indent="0" fontAlgn="base">
              <a:buNone/>
            </a:pPr>
            <a:endParaRPr lang="en-IN" b="1" dirty="0"/>
          </a:p>
          <a:p>
            <a:pPr marL="0" indent="0" fontAlgn="base">
              <a:buNone/>
            </a:pPr>
            <a:r>
              <a:rPr lang="en-IN" b="1" dirty="0"/>
              <a:t>Curiosity / Motivation:</a:t>
            </a:r>
            <a:endParaRPr lang="en-IN" dirty="0"/>
          </a:p>
          <a:p>
            <a:pPr fontAlgn="base"/>
            <a:r>
              <a:rPr lang="en-IN" sz="2200" dirty="0"/>
              <a:t>Not asking enough good questions during the interview rounds or outside.</a:t>
            </a:r>
          </a:p>
          <a:p>
            <a:pPr fontAlgn="base"/>
            <a:r>
              <a:rPr lang="en-IN" sz="2200" dirty="0"/>
              <a:t>Not asking for clarity in an ambiguous / amorphous situation</a:t>
            </a:r>
          </a:p>
          <a:p>
            <a:pPr fontAlgn="base"/>
            <a:r>
              <a:rPr lang="en-IN" sz="2200" dirty="0"/>
              <a:t>Lack of energy at any point in time during the process.</a:t>
            </a:r>
          </a:p>
          <a:p>
            <a:pPr fontAlgn="base"/>
            <a:r>
              <a:rPr lang="en-IN" sz="2200" dirty="0"/>
              <a:t>Discomfort in doing white board discussions during the interview.</a:t>
            </a:r>
          </a:p>
          <a:p>
            <a:pPr marL="0" indent="0">
              <a:buNone/>
            </a:pPr>
            <a:endParaRPr lang="en-IN" dirty="0"/>
          </a:p>
        </p:txBody>
      </p:sp>
    </p:spTree>
    <p:extLst>
      <p:ext uri="{BB962C8B-B14F-4D97-AF65-F5344CB8AC3E}">
        <p14:creationId xmlns:p14="http://schemas.microsoft.com/office/powerpoint/2010/main" val="3505289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Things to avoid in an analytics interview</a:t>
            </a:r>
            <a:endParaRPr lang="en-IN" dirty="0"/>
          </a:p>
        </p:txBody>
      </p:sp>
      <p:sp>
        <p:nvSpPr>
          <p:cNvPr id="3" name="Content Placeholder 2"/>
          <p:cNvSpPr>
            <a:spLocks noGrp="1"/>
          </p:cNvSpPr>
          <p:nvPr>
            <p:ph idx="1"/>
          </p:nvPr>
        </p:nvSpPr>
        <p:spPr/>
        <p:txBody>
          <a:bodyPr/>
          <a:lstStyle/>
          <a:p>
            <a:pPr marL="0" indent="0" fontAlgn="base">
              <a:buNone/>
            </a:pPr>
            <a:r>
              <a:rPr lang="en-IN" b="1" dirty="0"/>
              <a:t>Problem solving:</a:t>
            </a:r>
            <a:endParaRPr lang="en-IN" dirty="0"/>
          </a:p>
          <a:p>
            <a:pPr fontAlgn="base"/>
            <a:r>
              <a:rPr lang="en-IN" sz="2000" dirty="0"/>
              <a:t>Not suggesting unconventional solutions</a:t>
            </a:r>
          </a:p>
          <a:p>
            <a:pPr fontAlgn="base"/>
            <a:r>
              <a:rPr lang="en-IN" sz="2000" dirty="0"/>
              <a:t>Suggesting too complex solutions to simple business problems</a:t>
            </a:r>
          </a:p>
          <a:p>
            <a:pPr fontAlgn="base"/>
            <a:r>
              <a:rPr lang="en-IN" sz="2000" dirty="0"/>
              <a:t>Thinking about the problem on a single track (usually data driven solutions) rather than holistically (e.g. Marketing, Operations, etc.)</a:t>
            </a:r>
          </a:p>
          <a:p>
            <a:endParaRPr lang="en-IN" dirty="0"/>
          </a:p>
        </p:txBody>
      </p:sp>
    </p:spTree>
    <p:extLst>
      <p:ext uri="{BB962C8B-B14F-4D97-AF65-F5344CB8AC3E}">
        <p14:creationId xmlns:p14="http://schemas.microsoft.com/office/powerpoint/2010/main" val="2659878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What should you expect through this workshop?</a:t>
            </a:r>
          </a:p>
        </p:txBody>
      </p:sp>
      <p:sp>
        <p:nvSpPr>
          <p:cNvPr id="3" name="Content Placeholder 2"/>
          <p:cNvSpPr>
            <a:spLocks noGrp="1"/>
          </p:cNvSpPr>
          <p:nvPr>
            <p:ph idx="1"/>
          </p:nvPr>
        </p:nvSpPr>
        <p:spPr/>
        <p:txBody>
          <a:bodyPr>
            <a:normAutofit fontScale="92500" lnSpcReduction="20000"/>
          </a:bodyPr>
          <a:lstStyle/>
          <a:p>
            <a:endParaRPr lang="en-IN" dirty="0"/>
          </a:p>
          <a:p>
            <a:r>
              <a:rPr lang="en-IN" dirty="0"/>
              <a:t>Understand what is an analytics interview?</a:t>
            </a:r>
          </a:p>
          <a:p>
            <a:endParaRPr lang="en-IN" dirty="0"/>
          </a:p>
          <a:p>
            <a:r>
              <a:rPr lang="en-IN" dirty="0"/>
              <a:t>How is it different from other interviews you may have faced?</a:t>
            </a:r>
          </a:p>
          <a:p>
            <a:endParaRPr lang="en-IN" dirty="0"/>
          </a:p>
          <a:p>
            <a:r>
              <a:rPr lang="en-IN" dirty="0"/>
              <a:t>What is the employer trying to evaluate you on?</a:t>
            </a:r>
          </a:p>
          <a:p>
            <a:endParaRPr lang="en-IN" dirty="0"/>
          </a:p>
          <a:p>
            <a:r>
              <a:rPr lang="en-IN" dirty="0"/>
              <a:t>How to prepare for analytics interview?</a:t>
            </a:r>
          </a:p>
          <a:p>
            <a:endParaRPr lang="en-IN" dirty="0"/>
          </a:p>
          <a:p>
            <a:r>
              <a:rPr lang="en-IN" dirty="0"/>
              <a:t>Case study and resources</a:t>
            </a:r>
          </a:p>
        </p:txBody>
      </p:sp>
    </p:spTree>
    <p:extLst>
      <p:ext uri="{BB962C8B-B14F-4D97-AF65-F5344CB8AC3E}">
        <p14:creationId xmlns:p14="http://schemas.microsoft.com/office/powerpoint/2010/main" val="849139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Questions?</a:t>
            </a:r>
          </a:p>
        </p:txBody>
      </p:sp>
    </p:spTree>
    <p:extLst>
      <p:ext uri="{BB962C8B-B14F-4D97-AF65-F5344CB8AC3E}">
        <p14:creationId xmlns:p14="http://schemas.microsoft.com/office/powerpoint/2010/main" val="298615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Framework to solve guess estimates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422" y="1825625"/>
            <a:ext cx="7039155" cy="4351338"/>
          </a:xfrm>
        </p:spPr>
      </p:pic>
    </p:spTree>
    <p:extLst>
      <p:ext uri="{BB962C8B-B14F-4D97-AF65-F5344CB8AC3E}">
        <p14:creationId xmlns:p14="http://schemas.microsoft.com/office/powerpoint/2010/main" val="144303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Guess-estimate example</a:t>
            </a:r>
          </a:p>
        </p:txBody>
      </p:sp>
      <p:sp>
        <p:nvSpPr>
          <p:cNvPr id="3" name="Content Placeholder 2"/>
          <p:cNvSpPr>
            <a:spLocks noGrp="1"/>
          </p:cNvSpPr>
          <p:nvPr>
            <p:ph idx="1"/>
          </p:nvPr>
        </p:nvSpPr>
        <p:spPr/>
        <p:txBody>
          <a:bodyPr/>
          <a:lstStyle/>
          <a:p>
            <a:r>
              <a:rPr lang="en-IN" dirty="0"/>
              <a:t>Estimate number of cigarettes consumed in India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530" r="1146" b="17451"/>
          <a:stretch/>
        </p:blipFill>
        <p:spPr>
          <a:xfrm>
            <a:off x="22413" y="2466631"/>
            <a:ext cx="12169587" cy="1675064"/>
          </a:xfrm>
          <a:prstGeom prst="rect">
            <a:avLst/>
          </a:prstGeom>
        </p:spPr>
      </p:pic>
    </p:spTree>
    <p:extLst>
      <p:ext uri="{BB962C8B-B14F-4D97-AF65-F5344CB8AC3E}">
        <p14:creationId xmlns:p14="http://schemas.microsoft.com/office/powerpoint/2010/main" val="237733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Guess estimate example - Assumptions / Considerations</a:t>
            </a:r>
          </a:p>
        </p:txBody>
      </p:sp>
      <p:sp>
        <p:nvSpPr>
          <p:cNvPr id="3" name="Content Placeholder 2"/>
          <p:cNvSpPr>
            <a:spLocks noGrp="1"/>
          </p:cNvSpPr>
          <p:nvPr>
            <p:ph idx="1"/>
          </p:nvPr>
        </p:nvSpPr>
        <p:spPr/>
        <p:txBody>
          <a:bodyPr>
            <a:noAutofit/>
          </a:bodyPr>
          <a:lstStyle/>
          <a:p>
            <a:pPr>
              <a:lnSpc>
                <a:spcPct val="110000"/>
              </a:lnSpc>
            </a:pPr>
            <a:r>
              <a:rPr lang="en-IN" sz="2000" dirty="0"/>
              <a:t>The rural population consumes far lesser cigarettes than urban because of the purchasing power difference.</a:t>
            </a:r>
          </a:p>
          <a:p>
            <a:pPr>
              <a:lnSpc>
                <a:spcPct val="110000"/>
              </a:lnSpc>
            </a:pPr>
            <a:r>
              <a:rPr lang="en-IN" sz="2000" dirty="0"/>
              <a:t>Male consume more cigarettes than female in both urban and rural populations.</a:t>
            </a:r>
          </a:p>
          <a:p>
            <a:pPr>
              <a:lnSpc>
                <a:spcPct val="110000"/>
              </a:lnSpc>
            </a:pPr>
            <a:r>
              <a:rPr lang="en-IN" sz="2000" dirty="0"/>
              <a:t>Children below 16 years consume a negligible number of cigarettes.</a:t>
            </a:r>
          </a:p>
          <a:p>
            <a:pPr>
              <a:lnSpc>
                <a:spcPct val="110000"/>
              </a:lnSpc>
            </a:pPr>
            <a:r>
              <a:rPr lang="en-IN" sz="2000" dirty="0"/>
              <a:t>Male to Female ratio in Urban is closer to 1 than that of Rural.</a:t>
            </a:r>
          </a:p>
          <a:p>
            <a:pPr>
              <a:lnSpc>
                <a:spcPct val="110000"/>
              </a:lnSpc>
            </a:pPr>
            <a:r>
              <a:rPr lang="en-IN" sz="2000" dirty="0"/>
              <a:t>Male to Female ratio in younger generations is closer to 1 than that of older. This is because of the increase in awareness level.</a:t>
            </a:r>
          </a:p>
          <a:p>
            <a:pPr>
              <a:lnSpc>
                <a:spcPct val="110000"/>
              </a:lnSpc>
            </a:pPr>
            <a:r>
              <a:rPr lang="en-IN" sz="2000" dirty="0"/>
              <a:t>Bulk of population start smoking after getting into a job and hence the average number cigarettes are higher in older groups.</a:t>
            </a:r>
          </a:p>
        </p:txBody>
      </p:sp>
    </p:spTree>
    <p:extLst>
      <p:ext uri="{BB962C8B-B14F-4D97-AF65-F5344CB8AC3E}">
        <p14:creationId xmlns:p14="http://schemas.microsoft.com/office/powerpoint/2010/main" val="376142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A few other practice questions</a:t>
            </a:r>
          </a:p>
        </p:txBody>
      </p:sp>
      <p:sp>
        <p:nvSpPr>
          <p:cNvPr id="3" name="Content Placeholder 2"/>
          <p:cNvSpPr>
            <a:spLocks noGrp="1"/>
          </p:cNvSpPr>
          <p:nvPr>
            <p:ph idx="1"/>
          </p:nvPr>
        </p:nvSpPr>
        <p:spPr/>
        <p:txBody>
          <a:bodyPr/>
          <a:lstStyle/>
          <a:p>
            <a:r>
              <a:rPr lang="en-IN" dirty="0"/>
              <a:t>Number of tennis balls used in India</a:t>
            </a:r>
          </a:p>
          <a:p>
            <a:pPr lvl="1"/>
            <a:r>
              <a:rPr lang="en-IN" dirty="0"/>
              <a:t>Catch – Usage of tennis balls</a:t>
            </a:r>
          </a:p>
          <a:p>
            <a:pPr lvl="1"/>
            <a:endParaRPr lang="en-IN" dirty="0"/>
          </a:p>
          <a:p>
            <a:r>
              <a:rPr lang="en-IN" dirty="0"/>
              <a:t>Number of tablet used in India</a:t>
            </a:r>
          </a:p>
          <a:p>
            <a:pPr lvl="1"/>
            <a:r>
              <a:rPr lang="en-IN" dirty="0"/>
              <a:t>Catch – B2B market (airlines, educational institutes etc.)</a:t>
            </a:r>
          </a:p>
        </p:txBody>
      </p:sp>
    </p:spTree>
    <p:extLst>
      <p:ext uri="{BB962C8B-B14F-4D97-AF65-F5344CB8AC3E}">
        <p14:creationId xmlns:p14="http://schemas.microsoft.com/office/powerpoint/2010/main" val="248244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A few other examples to practice</a:t>
            </a:r>
          </a:p>
        </p:txBody>
      </p:sp>
      <p:sp>
        <p:nvSpPr>
          <p:cNvPr id="3" name="Content Placeholder 2"/>
          <p:cNvSpPr>
            <a:spLocks noGrp="1"/>
          </p:cNvSpPr>
          <p:nvPr>
            <p:ph idx="1"/>
          </p:nvPr>
        </p:nvSpPr>
        <p:spPr/>
        <p:txBody>
          <a:bodyPr>
            <a:normAutofit/>
          </a:bodyPr>
          <a:lstStyle/>
          <a:p>
            <a:r>
              <a:rPr lang="en-IN" sz="2400" dirty="0"/>
              <a:t>Number of aircrafts in the air at this moment in time</a:t>
            </a:r>
          </a:p>
          <a:p>
            <a:pPr lvl="1"/>
            <a:r>
              <a:rPr lang="en-IN" sz="2000" dirty="0"/>
              <a:t>Proxy – Airlines / Airports</a:t>
            </a:r>
          </a:p>
          <a:p>
            <a:pPr lvl="1"/>
            <a:r>
              <a:rPr lang="en-IN" sz="2000" dirty="0"/>
              <a:t>Segment – Commercial + Cargo + </a:t>
            </a:r>
            <a:r>
              <a:rPr lang="en-IN" sz="2000" dirty="0" err="1"/>
              <a:t>Defense</a:t>
            </a:r>
            <a:endParaRPr lang="en-IN" sz="2000" dirty="0"/>
          </a:p>
          <a:p>
            <a:r>
              <a:rPr lang="en-IN" sz="2400" dirty="0"/>
              <a:t>Number of emails being sent across the globe at this moment in time</a:t>
            </a:r>
          </a:p>
          <a:p>
            <a:pPr lvl="1"/>
            <a:r>
              <a:rPr lang="en-IN" sz="2000" dirty="0"/>
              <a:t>Proxy – Population</a:t>
            </a:r>
          </a:p>
          <a:p>
            <a:pPr lvl="1"/>
            <a:r>
              <a:rPr lang="en-IN" sz="2000" dirty="0"/>
              <a:t>Segment – Professional + Personal + Spam</a:t>
            </a:r>
          </a:p>
          <a:p>
            <a:r>
              <a:rPr lang="en-IN" sz="2400" dirty="0"/>
              <a:t>Amount of toll collected at Gurgaon toll at NH8</a:t>
            </a:r>
          </a:p>
          <a:p>
            <a:pPr lvl="1"/>
            <a:r>
              <a:rPr lang="en-IN" sz="2000" dirty="0"/>
              <a:t>Proxy – Traffic pattern – Waiting time</a:t>
            </a:r>
          </a:p>
          <a:p>
            <a:pPr lvl="1"/>
            <a:r>
              <a:rPr lang="en-IN" sz="2000" dirty="0"/>
              <a:t>Segment – Commercial and Personal</a:t>
            </a:r>
          </a:p>
          <a:p>
            <a:r>
              <a:rPr lang="en-IN" sz="2400" dirty="0"/>
              <a:t>Market size for Pink Skateboards in France</a:t>
            </a:r>
          </a:p>
          <a:p>
            <a:r>
              <a:rPr lang="en-IN" sz="2400" dirty="0"/>
              <a:t>Traffic between Bangalore and Chennai?</a:t>
            </a:r>
          </a:p>
          <a:p>
            <a:endParaRPr lang="en-IN" sz="2400" dirty="0"/>
          </a:p>
        </p:txBody>
      </p:sp>
    </p:spTree>
    <p:extLst>
      <p:ext uri="{BB962C8B-B14F-4D97-AF65-F5344CB8AC3E}">
        <p14:creationId xmlns:p14="http://schemas.microsoft.com/office/powerpoint/2010/main" val="391284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7996518" cy="2387600"/>
          </a:xfrm>
        </p:spPr>
        <p:txBody>
          <a:bodyPr/>
          <a:lstStyle/>
          <a:p>
            <a:pPr algn="r"/>
            <a:r>
              <a:rPr lang="en-IN" dirty="0">
                <a:solidFill>
                  <a:schemeClr val="accent2"/>
                </a:solidFill>
              </a:rPr>
              <a:t>Puzzles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270" y="1122363"/>
            <a:ext cx="4388095" cy="4014413"/>
          </a:xfrm>
          <a:prstGeom prst="rect">
            <a:avLst/>
          </a:prstGeom>
        </p:spPr>
      </p:pic>
    </p:spTree>
    <p:extLst>
      <p:ext uri="{BB962C8B-B14F-4D97-AF65-F5344CB8AC3E}">
        <p14:creationId xmlns:p14="http://schemas.microsoft.com/office/powerpoint/2010/main" val="3188279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2247</Words>
  <Application>Microsoft Office PowerPoint</Application>
  <PresentationFormat>Widescreen</PresentationFormat>
  <Paragraphs>235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Throw My Hands Up in the Air</vt:lpstr>
      <vt:lpstr>Office Theme</vt:lpstr>
      <vt:lpstr>Types of interviews for Analytics / Data Science roles</vt:lpstr>
      <vt:lpstr>Solving Guess-estimates</vt:lpstr>
      <vt:lpstr>Solving Guess-estimates</vt:lpstr>
      <vt:lpstr>Framework to solve guess estimates</vt:lpstr>
      <vt:lpstr>Guess-estimate example</vt:lpstr>
      <vt:lpstr>Guess estimate example - Assumptions / Considerations</vt:lpstr>
      <vt:lpstr>A few other practice questions</vt:lpstr>
      <vt:lpstr>A few other examples to practice</vt:lpstr>
      <vt:lpstr>Puzzles</vt:lpstr>
      <vt:lpstr>Frankly, puzzles are an unfair way to judge a candidate</vt:lpstr>
      <vt:lpstr>Puzzle 1</vt:lpstr>
      <vt:lpstr>Puzzle 2</vt:lpstr>
      <vt:lpstr>Puzzle 3</vt:lpstr>
      <vt:lpstr>Puzzle 3</vt:lpstr>
      <vt:lpstr>PowerPoint Presentation</vt:lpstr>
      <vt:lpstr>PowerPoint Presentation</vt:lpstr>
      <vt:lpstr>Additional puzzles to practice</vt:lpstr>
      <vt:lpstr>Additional puzzles to practice</vt:lpstr>
      <vt:lpstr>Additional puzzles to practice</vt:lpstr>
      <vt:lpstr>Case studies</vt:lpstr>
      <vt:lpstr>Solving case studies</vt:lpstr>
      <vt:lpstr>Case studies - A few things to remember</vt:lpstr>
      <vt:lpstr>Flow of a typical case study</vt:lpstr>
      <vt:lpstr>Case study - example</vt:lpstr>
      <vt:lpstr>Answers to avoid</vt:lpstr>
      <vt:lpstr>Case study - example</vt:lpstr>
      <vt:lpstr>Case study - example</vt:lpstr>
      <vt:lpstr>Case study - example</vt:lpstr>
      <vt:lpstr>Case study - example</vt:lpstr>
      <vt:lpstr>Case study - summary</vt:lpstr>
      <vt:lpstr>Few additional case studies available on the internet to practice</vt:lpstr>
      <vt:lpstr>Things to avoid in an analytics interview</vt:lpstr>
      <vt:lpstr>Things to avoid in an analytics interview</vt:lpstr>
      <vt:lpstr>Things to avoid in an analytics interview</vt:lpstr>
      <vt:lpstr>Things to avoid in an analytics interview</vt:lpstr>
      <vt:lpstr>What should you expect through this workshop?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Jain</dc:creator>
  <cp:lastModifiedBy>Sayan Dey</cp:lastModifiedBy>
  <cp:revision>45</cp:revision>
  <dcterms:created xsi:type="dcterms:W3CDTF">2014-07-04T13:48:27Z</dcterms:created>
  <dcterms:modified xsi:type="dcterms:W3CDTF">2020-08-02T09:38:46Z</dcterms:modified>
</cp:coreProperties>
</file>