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8" r:id="rId14"/>
    <p:sldId id="267" r:id="rId15"/>
    <p:sldId id="269" r:id="rId16"/>
    <p:sldId id="270" r:id="rId17"/>
    <p:sldId id="271" r:id="rId1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571088-820A-4D0E-A00B-BE8E8979D09A}">
  <a:tblStyle styleId="{97571088-820A-4D0E-A00B-BE8E8979D09A}" styleName="Table_0"/>
  <a:tblStyle styleId="{28D95AFA-99B9-4989-AFCB-8E2B42574027}" styleName="Table_1"/>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72" autoAdjust="0"/>
  </p:normalViewPr>
  <p:slideViewPr>
    <p:cSldViewPr snapToGrid="0">
      <p:cViewPr varScale="1">
        <p:scale>
          <a:sx n="62" d="100"/>
          <a:sy n="62" d="100"/>
        </p:scale>
        <p:origin x="15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35912518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348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7440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512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3304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3887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3605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6968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059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442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1897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3969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700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44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2106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9600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543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5935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74766" y="2481944"/>
            <a:ext cx="7942217" cy="1267097"/>
          </a:xfrm>
          <a:solidFill>
            <a:srgbClr val="00B0F0"/>
          </a:solidFill>
        </p:spPr>
        <p:txBody>
          <a:bodyPr/>
          <a:lstStyle>
            <a:lvl1pPr algn="ctr">
              <a:defRPr sz="4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742978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01663" y="992778"/>
            <a:ext cx="8032750" cy="5290456"/>
          </a:xfrm>
        </p:spPr>
        <p:txBody>
          <a:bodyPr/>
          <a:lstStyle>
            <a:lvl1pPr marL="342900" indent="-342900" algn="l">
              <a:buFont typeface="Arial" panose="020B0604020202020204" pitchFamily="34" charset="0"/>
              <a:buChar char="•"/>
              <a:defRPr sz="2000"/>
            </a:lvl1pPr>
            <a:lvl2pPr marL="800100" indent="-342900" algn="l">
              <a:buFont typeface="Arial" panose="020B0604020202020204" pitchFamily="34" charset="0"/>
              <a:buChar char="•"/>
              <a:defRPr sz="2000"/>
            </a:lvl2pPr>
            <a:lvl3pPr marL="1257300" indent="-342900" algn="l">
              <a:buFont typeface="Arial" panose="020B0604020202020204" pitchFamily="34" charset="0"/>
              <a:buChar char="•"/>
              <a:defRPr sz="2000"/>
            </a:lvl3pPr>
            <a:lvl4pPr marL="1714500" indent="-342900" algn="l">
              <a:buFont typeface="Arial" panose="020B0604020202020204" pitchFamily="34" charset="0"/>
              <a:buChar char="•"/>
              <a:defRPr sz="2000"/>
            </a:lvl4pPr>
            <a:lvl5pPr marL="2171700" indent="-342900" algn="l">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a:xfrm>
            <a:off x="0" y="0"/>
            <a:ext cx="9144000" cy="701447"/>
          </a:xfrm>
        </p:spPr>
        <p:txBody>
          <a:bodyPr/>
          <a:lstStyle>
            <a:lvl1pPr algn="ctr">
              <a:defRPr sz="2800" b="1"/>
            </a:lvl1pPr>
          </a:lstStyle>
          <a:p>
            <a:r>
              <a:rPr lang="en-US" dirty="0" smtClean="0"/>
              <a:t>Click to edit Master title style</a:t>
            </a:r>
            <a:endParaRPr lang="en-US" dirty="0"/>
          </a:p>
        </p:txBody>
      </p:sp>
    </p:spTree>
    <p:extLst>
      <p:ext uri="{BB962C8B-B14F-4D97-AF65-F5344CB8AC3E}">
        <p14:creationId xmlns:p14="http://schemas.microsoft.com/office/powerpoint/2010/main" val="2165698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lvl1pPr algn="ctr">
              <a:defRPr b="1"/>
            </a:lvl1pPr>
          </a:lstStyle>
          <a:p>
            <a:r>
              <a:rPr lang="en-US" smtClean="0"/>
              <a:t>Click to edit Master title style</a:t>
            </a:r>
            <a:endParaRPr lang="en-US"/>
          </a:p>
        </p:txBody>
      </p:sp>
      <p:sp>
        <p:nvSpPr>
          <p:cNvPr id="6" name="Content Placeholder 2"/>
          <p:cNvSpPr>
            <a:spLocks noGrp="1"/>
          </p:cNvSpPr>
          <p:nvPr>
            <p:ph idx="1"/>
          </p:nvPr>
        </p:nvSpPr>
        <p:spPr>
          <a:xfrm>
            <a:off x="548640" y="968830"/>
            <a:ext cx="7985760" cy="5105399"/>
          </a:xfrm>
        </p:spPr>
        <p:txBody>
          <a:bodyPr>
            <a:normAutofit/>
          </a:bodyPr>
          <a:lstStyle>
            <a:lvl1pPr algn="l">
              <a:defRPr sz="2400"/>
            </a:lvl1pPr>
            <a:lvl2pPr algn="l">
              <a:defRPr sz="2400"/>
            </a:lvl2pPr>
            <a:lvl3pPr algn="l">
              <a:defRPr sz="2400"/>
            </a:lvl3pPr>
            <a:lvl4pPr algn="l">
              <a:defRPr sz="2400"/>
            </a:lvl4pPr>
            <a:lvl5pPr algn="l">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4"/>
          </p:nvPr>
        </p:nvSpPr>
        <p:spPr>
          <a:xfrm>
            <a:off x="8534400" y="6492875"/>
            <a:ext cx="609600" cy="365125"/>
          </a:xfrm>
          <a:prstGeom prst="rect">
            <a:avLst/>
          </a:prstGeom>
        </p:spPr>
        <p:txBody>
          <a:bodyPr/>
          <a:lstStyle>
            <a:lvl1pPr>
              <a:defRPr/>
            </a:lvl1pPr>
          </a:lstStyle>
          <a:p>
            <a:pPr>
              <a:defRPr/>
            </a:pPr>
            <a:fld id="{3D81A188-BDF1-4DD9-87E0-AC06B44E7EF9}" type="slidenum">
              <a:rPr lang="en-US"/>
              <a:pPr>
                <a:defRPr/>
              </a:pPr>
              <a:t>‹#›</a:t>
            </a:fld>
            <a:endParaRPr lang="en-US"/>
          </a:p>
        </p:txBody>
      </p:sp>
    </p:spTree>
    <p:extLst>
      <p:ext uri="{BB962C8B-B14F-4D97-AF65-F5344CB8AC3E}">
        <p14:creationId xmlns:p14="http://schemas.microsoft.com/office/powerpoint/2010/main" val="307464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lvl1pPr algn="ctr">
              <a:defRPr b="1"/>
            </a:lvl1pPr>
          </a:lstStyle>
          <a:p>
            <a:r>
              <a:rPr lang="en-US" dirty="0" smtClean="0"/>
              <a:t>Click to edit Master title style</a:t>
            </a:r>
            <a:endParaRPr lang="en-US" dirty="0"/>
          </a:p>
        </p:txBody>
      </p:sp>
      <p:sp>
        <p:nvSpPr>
          <p:cNvPr id="4" name="Slide Number Placeholder 5"/>
          <p:cNvSpPr>
            <a:spLocks noGrp="1"/>
          </p:cNvSpPr>
          <p:nvPr>
            <p:ph type="sldNum" sz="quarter" idx="14"/>
          </p:nvPr>
        </p:nvSpPr>
        <p:spPr>
          <a:xfrm>
            <a:off x="8534400" y="6492875"/>
            <a:ext cx="609600" cy="365125"/>
          </a:xfrm>
          <a:prstGeom prst="rect">
            <a:avLst/>
          </a:prstGeom>
        </p:spPr>
        <p:txBody>
          <a:bodyPr/>
          <a:lstStyle>
            <a:lvl1pPr>
              <a:defRPr/>
            </a:lvl1pPr>
          </a:lstStyle>
          <a:p>
            <a:pPr>
              <a:defRPr/>
            </a:pPr>
            <a:fld id="{ECB57965-66F7-45C9-9AE0-EE5DBD8C6518}" type="slidenum">
              <a:rPr lang="en-US"/>
              <a:pPr>
                <a:defRPr/>
              </a:pPr>
              <a:t>‹#›</a:t>
            </a:fld>
            <a:endParaRPr lang="en-US"/>
          </a:p>
        </p:txBody>
      </p:sp>
    </p:spTree>
    <p:extLst>
      <p:ext uri="{BB962C8B-B14F-4D97-AF65-F5344CB8AC3E}">
        <p14:creationId xmlns:p14="http://schemas.microsoft.com/office/powerpoint/2010/main" val="23665693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alphaModFix/>
          </a:blip>
          <a:stretch>
            <a:fillRect/>
          </a:stretch>
        </a:blipFill>
        <a:effectLst/>
      </p:bgPr>
    </p:bg>
    <p:spTree>
      <p:nvGrpSpPr>
        <p:cNvPr id="1" name="Shape 11"/>
        <p:cNvGrpSpPr/>
        <p:nvPr/>
      </p:nvGrpSpPr>
      <p:grpSpPr>
        <a:xfrm>
          <a:off x="0" y="0"/>
          <a:ext cx="0" cy="0"/>
          <a:chOff x="0" y="0"/>
          <a:chExt cx="0" cy="0"/>
        </a:xfrm>
      </p:grpSpPr>
      <p:grpSp>
        <p:nvGrpSpPr>
          <p:cNvPr id="12" name="Shape 12"/>
          <p:cNvGrpSpPr/>
          <p:nvPr/>
        </p:nvGrpSpPr>
        <p:grpSpPr>
          <a:xfrm>
            <a:off x="592930" y="796153"/>
            <a:ext cx="7958137" cy="109536"/>
            <a:chOff x="0" y="0"/>
            <a:chExt cx="995362" cy="14286"/>
          </a:xfrm>
        </p:grpSpPr>
        <p:sp>
          <p:nvSpPr>
            <p:cNvPr id="13" name="Shape 13"/>
            <p:cNvSpPr/>
            <p:nvPr/>
          </p:nvSpPr>
          <p:spPr>
            <a:xfrm>
              <a:off x="0" y="0"/>
              <a:ext cx="582611" cy="14286"/>
            </a:xfrm>
            <a:custGeom>
              <a:avLst/>
              <a:gdLst/>
              <a:ahLst/>
              <a:cxnLst/>
              <a:rect l="0" t="0" r="0" b="0"/>
              <a:pathLst>
                <a:path w="21600" h="21600" extrusionOk="0">
                  <a:moveTo>
                    <a:pt x="0" y="0"/>
                  </a:moveTo>
                  <a:lnTo>
                    <a:pt x="21600" y="0"/>
                  </a:lnTo>
                  <a:lnTo>
                    <a:pt x="21600" y="21600"/>
                  </a:lnTo>
                  <a:lnTo>
                    <a:pt x="0" y="21600"/>
                  </a:lnTo>
                  <a:close/>
                </a:path>
              </a:pathLst>
            </a:custGeom>
            <a:solidFill>
              <a:srgbClr val="CC0000"/>
            </a:solidFill>
            <a:ln>
              <a:noFill/>
            </a:ln>
          </p:spPr>
          <p:txBody>
            <a:bodyPr lIns="0" tIns="0" rIns="0" bIns="0" anchor="t" anchorCtr="0">
              <a:noAutofit/>
            </a:bodyPr>
            <a:lstStyle/>
            <a:p>
              <a:pPr marL="0" marR="0" lvl="0" indent="0" algn="l" rtl="0">
                <a:lnSpc>
                  <a:spcPct val="100000"/>
                </a:lnSpc>
                <a:spcBef>
                  <a:spcPts val="0"/>
                </a:spcBef>
                <a:spcAft>
                  <a:spcPts val="0"/>
                </a:spcAft>
                <a:buNone/>
              </a:pPr>
              <a:endParaRPr sz="1200" b="0" i="0" u="none" strike="noStrike" cap="none" baseline="0">
                <a:solidFill>
                  <a:srgbClr val="000000"/>
                </a:solidFill>
                <a:latin typeface="Helvetica Neue"/>
                <a:ea typeface="Helvetica Neue"/>
                <a:cs typeface="Helvetica Neue"/>
                <a:sym typeface="Helvetica Neue"/>
              </a:endParaRPr>
            </a:p>
          </p:txBody>
        </p:sp>
        <p:cxnSp>
          <p:nvCxnSpPr>
            <p:cNvPr id="14" name="Shape 14"/>
            <p:cNvCxnSpPr/>
            <p:nvPr/>
          </p:nvCxnSpPr>
          <p:spPr>
            <a:xfrm>
              <a:off x="0" y="0"/>
              <a:ext cx="995362" cy="0"/>
            </a:xfrm>
            <a:prstGeom prst="straightConnector1">
              <a:avLst/>
            </a:prstGeom>
            <a:noFill/>
            <a:ln w="9525" cap="flat" cmpd="sng">
              <a:solidFill>
                <a:srgbClr val="CC0000"/>
              </a:solidFill>
              <a:prstDash val="solid"/>
              <a:round/>
              <a:headEnd type="none" w="med" len="med"/>
              <a:tailEnd type="none" w="med" len="med"/>
            </a:ln>
          </p:spPr>
        </p:cxnSp>
      </p:grpSp>
      <p:cxnSp>
        <p:nvCxnSpPr>
          <p:cNvPr id="15" name="Shape 15"/>
          <p:cNvCxnSpPr/>
          <p:nvPr/>
        </p:nvCxnSpPr>
        <p:spPr>
          <a:xfrm>
            <a:off x="609600" y="6407334"/>
            <a:ext cx="7924799" cy="0"/>
          </a:xfrm>
          <a:prstGeom prst="straightConnector1">
            <a:avLst/>
          </a:prstGeom>
          <a:noFill/>
          <a:ln w="9525" cap="flat" cmpd="sng">
            <a:solidFill>
              <a:srgbClr val="CC0000"/>
            </a:solidFill>
            <a:prstDash val="solid"/>
            <a:round/>
            <a:headEnd type="none" w="med" len="med"/>
            <a:tailEnd type="none" w="med" len="med"/>
          </a:ln>
        </p:spPr>
      </p:cxnSp>
      <p:sp>
        <p:nvSpPr>
          <p:cNvPr id="16" name="Shape 16"/>
          <p:cNvSpPr txBox="1">
            <a:spLocks noGrp="1"/>
          </p:cNvSpPr>
          <p:nvPr>
            <p:ph type="title"/>
          </p:nvPr>
        </p:nvSpPr>
        <p:spPr>
          <a:xfrm>
            <a:off x="0" y="0"/>
            <a:ext cx="9144000" cy="701447"/>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0" marR="0" indent="0" algn="l" rtl="0">
              <a:lnSpc>
                <a:spcPct val="100000"/>
              </a:lnSpc>
              <a:spcBef>
                <a:spcPts val="0"/>
              </a:spcBef>
              <a:spcAft>
                <a:spcPts val="0"/>
              </a:spcAft>
              <a:defRPr/>
            </a:lvl2pPr>
            <a:lvl3pPr marL="0" marR="0" indent="0" algn="l" rtl="0">
              <a:lnSpc>
                <a:spcPct val="100000"/>
              </a:lnSpc>
              <a:spcBef>
                <a:spcPts val="0"/>
              </a:spcBef>
              <a:spcAft>
                <a:spcPts val="0"/>
              </a:spcAft>
              <a:defRPr/>
            </a:lvl3pPr>
            <a:lvl4pPr marL="0" marR="0" indent="0" algn="l" rtl="0">
              <a:lnSpc>
                <a:spcPct val="100000"/>
              </a:lnSpc>
              <a:spcBef>
                <a:spcPts val="0"/>
              </a:spcBef>
              <a:spcAft>
                <a:spcPts val="0"/>
              </a:spcAft>
              <a:defRPr/>
            </a:lvl4pPr>
            <a:lvl5pPr marL="0" marR="0" indent="0" algn="l" rtl="0">
              <a:lnSpc>
                <a:spcPct val="100000"/>
              </a:lnSpc>
              <a:spcBef>
                <a:spcPts val="0"/>
              </a:spcBef>
              <a:spcAft>
                <a:spcPts val="0"/>
              </a:spcAft>
              <a:defRPr/>
            </a:lvl5pPr>
            <a:lvl6pPr marL="0" marR="0" indent="0" algn="l" rtl="0">
              <a:lnSpc>
                <a:spcPct val="100000"/>
              </a:lnSpc>
              <a:spcBef>
                <a:spcPts val="0"/>
              </a:spcBef>
              <a:spcAft>
                <a:spcPts val="0"/>
              </a:spcAft>
              <a:defRPr/>
            </a:lvl6pPr>
            <a:lvl7pPr marL="0" marR="0" indent="0" algn="l" rtl="0">
              <a:lnSpc>
                <a:spcPct val="100000"/>
              </a:lnSpc>
              <a:spcBef>
                <a:spcPts val="0"/>
              </a:spcBef>
              <a:spcAft>
                <a:spcPts val="0"/>
              </a:spcAft>
              <a:defRPr/>
            </a:lvl7pPr>
            <a:lvl8pPr marL="0" marR="0" indent="0" algn="l" rtl="0">
              <a:lnSpc>
                <a:spcPct val="100000"/>
              </a:lnSpc>
              <a:spcBef>
                <a:spcPts val="0"/>
              </a:spcBef>
              <a:spcAft>
                <a:spcPts val="0"/>
              </a:spcAft>
              <a:defRPr/>
            </a:lvl8pPr>
            <a:lvl9pPr marL="0" marR="0" indent="0" algn="l" rtl="0">
              <a:lnSpc>
                <a:spcPct val="100000"/>
              </a:lnSpc>
              <a:spcBef>
                <a:spcPts val="0"/>
              </a:spcBef>
              <a:spcAft>
                <a:spcPts val="0"/>
              </a:spcAft>
              <a:defRPr/>
            </a:lvl9pPr>
          </a:lstStyle>
          <a:p>
            <a:endParaRPr dirty="0"/>
          </a:p>
        </p:txBody>
      </p:sp>
      <p:sp>
        <p:nvSpPr>
          <p:cNvPr id="7" name="Shape 6"/>
          <p:cNvSpPr txBox="1">
            <a:spLocks noGrp="1"/>
          </p:cNvSpPr>
          <p:nvPr>
            <p:ph type="body" idx="1"/>
          </p:nvPr>
        </p:nvSpPr>
        <p:spPr>
          <a:xfrm>
            <a:off x="609599" y="995364"/>
            <a:ext cx="7966075" cy="4920342"/>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defRPr/>
            </a:lvl1pPr>
            <a:lvl2pPr marL="457200" marR="0" indent="0" algn="ctr" rtl="0">
              <a:lnSpc>
                <a:spcPct val="100000"/>
              </a:lnSpc>
              <a:spcBef>
                <a:spcPts val="0"/>
              </a:spcBef>
              <a:spcAft>
                <a:spcPts val="0"/>
              </a:spcAft>
              <a:defRPr/>
            </a:lvl2pPr>
            <a:lvl3pPr marL="914400" marR="0" indent="0" algn="ctr" rtl="0">
              <a:lnSpc>
                <a:spcPct val="100000"/>
              </a:lnSpc>
              <a:spcBef>
                <a:spcPts val="0"/>
              </a:spcBef>
              <a:spcAft>
                <a:spcPts val="0"/>
              </a:spcAft>
              <a:defRPr/>
            </a:lvl3pPr>
            <a:lvl4pPr marL="1371600" marR="0" indent="0" algn="ctr" rtl="0">
              <a:lnSpc>
                <a:spcPct val="100000"/>
              </a:lnSpc>
              <a:spcBef>
                <a:spcPts val="0"/>
              </a:spcBef>
              <a:spcAft>
                <a:spcPts val="0"/>
              </a:spcAft>
              <a:defRPr/>
            </a:lvl4pPr>
            <a:lvl5pPr marL="1828800" marR="0" indent="0" algn="ctr" rtl="0">
              <a:lnSpc>
                <a:spcPct val="100000"/>
              </a:lnSpc>
              <a:spcBef>
                <a:spcPts val="0"/>
              </a:spcBef>
              <a:spcAft>
                <a:spcPts val="0"/>
              </a:spcAft>
              <a:defRPr/>
            </a:lvl5pPr>
            <a:lvl6pPr marL="2286000" marR="0" indent="0" algn="ctr" rtl="0">
              <a:lnSpc>
                <a:spcPct val="100000"/>
              </a:lnSpc>
              <a:spcBef>
                <a:spcPts val="0"/>
              </a:spcBef>
              <a:spcAft>
                <a:spcPts val="0"/>
              </a:spcAft>
              <a:defRPr/>
            </a:lvl6pPr>
            <a:lvl7pPr marL="3200400" marR="0" indent="0" algn="ctr" rtl="0">
              <a:lnSpc>
                <a:spcPct val="100000"/>
              </a:lnSpc>
              <a:spcBef>
                <a:spcPts val="0"/>
              </a:spcBef>
              <a:spcAft>
                <a:spcPts val="0"/>
              </a:spcAft>
              <a:defRPr/>
            </a:lvl7pPr>
            <a:lvl8pPr marL="4572000" marR="0" indent="0" algn="ctr" rtl="0">
              <a:lnSpc>
                <a:spcPct val="100000"/>
              </a:lnSpc>
              <a:spcBef>
                <a:spcPts val="0"/>
              </a:spcBef>
              <a:spcAft>
                <a:spcPts val="0"/>
              </a:spcAft>
              <a:defRPr/>
            </a:lvl8pPr>
            <a:lvl9pPr marL="6400800" marR="0" indent="0" algn="ctr" rtl="0">
              <a:lnSpc>
                <a:spcPct val="100000"/>
              </a:lnSpc>
              <a:spcBef>
                <a:spcPts val="0"/>
              </a:spcBef>
              <a:spcAft>
                <a:spcPts val="0"/>
              </a:spcAft>
              <a:defRPr/>
            </a:lvl9pPr>
          </a:lstStyle>
          <a:p>
            <a:endParaRPr dirty="0"/>
          </a:p>
        </p:txBody>
      </p:sp>
    </p:spTree>
  </p:cSld>
  <p:clrMap bg1="lt1" tx1="dk1" bg2="dk2" tx2="lt2" accent1="accent1" accent2="accent2" accent3="accent3" accent4="accent4" accent5="accent5" accent6="accent6" hlink="hlink" folHlink="folHlink"/>
  <p:sldLayoutIdLst>
    <p:sldLayoutId id="2147483665" r:id="rId1"/>
    <p:sldLayoutId id="2147483661" r:id="rId2"/>
    <p:sldLayoutId id="2147483663" r:id="rId3"/>
    <p:sldLayoutId id="2147483664" r:id="rId4"/>
  </p:sldLayoutIdLst>
  <p:timing>
    <p:tnLst>
      <p:par>
        <p:cTn id="1" dur="indefinite" restart="never" nodeType="tmRoot"/>
      </p:par>
    </p:tnLst>
  </p:timing>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2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L="285750" marR="0" indent="-285750" algn="l" rtl="0">
        <a:lnSpc>
          <a:spcPct val="100000"/>
        </a:lnSpc>
        <a:spcBef>
          <a:spcPts val="0"/>
        </a:spcBef>
        <a:spcAft>
          <a:spcPts val="0"/>
        </a:spcAft>
        <a:buFont typeface="Arial" panose="020B0604020202020204" pitchFamily="34" charset="0"/>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4">
            <a:alphaModFix/>
          </a:blip>
          <a:srcRect/>
          <a:stretch/>
        </p:blipFill>
        <p:spPr>
          <a:xfrm>
            <a:off x="517740" y="1042880"/>
            <a:ext cx="4648199" cy="1139825"/>
          </a:xfrm>
          <a:prstGeom prst="rect">
            <a:avLst/>
          </a:prstGeom>
          <a:noFill/>
          <a:ln>
            <a:noFill/>
          </a:ln>
        </p:spPr>
      </p:pic>
      <p:sp>
        <p:nvSpPr>
          <p:cNvPr id="2" name="Title 1"/>
          <p:cNvSpPr>
            <a:spLocks noGrp="1"/>
          </p:cNvSpPr>
          <p:nvPr>
            <p:ph type="title"/>
          </p:nvPr>
        </p:nvSpPr>
        <p:spPr>
          <a:xfrm>
            <a:off x="574766" y="2322188"/>
            <a:ext cx="7942217" cy="3164212"/>
          </a:xfrm>
        </p:spPr>
        <p:txBody>
          <a:bodyPr/>
          <a:lstStyle/>
          <a:p>
            <a:r>
              <a:rPr lang="en-IN" dirty="0"/>
              <a:t>Agile Project Planning and  Execution Using </a:t>
            </a:r>
            <a:r>
              <a:rPr lang="en-IN" b="1" dirty="0" smtClean="0"/>
              <a:t>Scrum</a:t>
            </a:r>
            <a:br>
              <a:rPr lang="en-IN" b="1" dirty="0" smtClean="0"/>
            </a:br>
            <a:r>
              <a:rPr lang="en-IN" b="1" dirty="0"/>
              <a:t/>
            </a:r>
            <a:br>
              <a:rPr lang="en-IN" b="1" dirty="0"/>
            </a:br>
            <a:r>
              <a:rPr lang="en-IN" b="1" dirty="0" smtClean="0"/>
              <a:t>Exercises</a:t>
            </a:r>
            <a:endParaRPr lang="en-US" b="1"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Work efforts, time, quality could have been better if there were no command and control.</a:t>
            </a:r>
          </a:p>
          <a:p>
            <a:r>
              <a:rPr lang="en-US" dirty="0" smtClean="0"/>
              <a:t>What were the problems?</a:t>
            </a:r>
          </a:p>
          <a:p>
            <a:pPr lvl="1"/>
            <a:r>
              <a:rPr lang="en-US" dirty="0" smtClean="0"/>
              <a:t>Confusion around rules?</a:t>
            </a:r>
          </a:p>
          <a:p>
            <a:pPr lvl="1"/>
            <a:r>
              <a:rPr lang="en-US" dirty="0" smtClean="0"/>
              <a:t>Update the status?</a:t>
            </a:r>
          </a:p>
          <a:p>
            <a:pPr lvl="1"/>
            <a:r>
              <a:rPr lang="en-US" dirty="0" smtClean="0"/>
              <a:t>Follow the rule which I didn’t like?</a:t>
            </a:r>
          </a:p>
          <a:p>
            <a:pPr lvl="1"/>
            <a:r>
              <a:rPr lang="en-US" dirty="0" smtClean="0"/>
              <a:t>Work only when you wanted not when I wanted?</a:t>
            </a:r>
          </a:p>
          <a:p>
            <a:pPr lvl="1"/>
            <a:r>
              <a:rPr lang="en-US" dirty="0" smtClean="0"/>
              <a:t>...</a:t>
            </a:r>
            <a:endParaRPr lang="en-US" dirty="0"/>
          </a:p>
        </p:txBody>
      </p:sp>
      <p:sp>
        <p:nvSpPr>
          <p:cNvPr id="3" name="Title 2"/>
          <p:cNvSpPr>
            <a:spLocks noGrp="1"/>
          </p:cNvSpPr>
          <p:nvPr>
            <p:ph type="title"/>
          </p:nvPr>
        </p:nvSpPr>
        <p:spPr/>
        <p:txBody>
          <a:bodyPr/>
          <a:lstStyle/>
          <a:p>
            <a:r>
              <a:rPr lang="en-US" dirty="0" smtClean="0"/>
              <a:t>Sum Up the Exercise</a:t>
            </a:r>
            <a:endParaRPr lang="en-US" dirty="0"/>
          </a:p>
        </p:txBody>
      </p:sp>
    </p:spTree>
    <p:extLst>
      <p:ext uri="{BB962C8B-B14F-4D97-AF65-F5344CB8AC3E}">
        <p14:creationId xmlns:p14="http://schemas.microsoft.com/office/powerpoint/2010/main" val="14830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a Restaurant</a:t>
            </a:r>
            <a:endParaRPr lang="en-US" dirty="0"/>
          </a:p>
        </p:txBody>
      </p:sp>
    </p:spTree>
    <p:extLst>
      <p:ext uri="{BB962C8B-B14F-4D97-AF65-F5344CB8AC3E}">
        <p14:creationId xmlns:p14="http://schemas.microsoft.com/office/powerpoint/2010/main" val="15505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0"/>
            <p:extLst>
              <p:ext uri="{D42A27DB-BD31-4B8C-83A1-F6EECF244321}">
                <p14:modId xmlns:p14="http://schemas.microsoft.com/office/powerpoint/2010/main" val="1663445954"/>
              </p:ext>
            </p:extLst>
          </p:nvPr>
        </p:nvGraphicFramePr>
        <p:xfrm>
          <a:off x="601663" y="992188"/>
          <a:ext cx="8032750" cy="5669280"/>
        </p:xfrm>
        <a:graphic>
          <a:graphicData uri="http://schemas.openxmlformats.org/drawingml/2006/table">
            <a:tbl>
              <a:tblPr firstRow="1" bandRow="1">
                <a:tableStyleId>{3C2FFA5D-87B4-456A-9821-1D502468CF0F}</a:tableStyleId>
              </a:tblPr>
              <a:tblGrid>
                <a:gridCol w="700195"/>
                <a:gridCol w="2169762"/>
                <a:gridCol w="1425844"/>
                <a:gridCol w="2130399"/>
                <a:gridCol w="1606550"/>
              </a:tblGrid>
              <a:tr h="370840">
                <a:tc>
                  <a:txBody>
                    <a:bodyPr/>
                    <a:lstStyle/>
                    <a:p>
                      <a:r>
                        <a:rPr lang="en-US" sz="2000" b="0" dirty="0" smtClean="0"/>
                        <a:t>#</a:t>
                      </a:r>
                      <a:endParaRPr lang="en-US" sz="2000" b="0" dirty="0"/>
                    </a:p>
                  </a:txBody>
                  <a:tcPr/>
                </a:tc>
                <a:tc>
                  <a:txBody>
                    <a:bodyPr/>
                    <a:lstStyle/>
                    <a:p>
                      <a:r>
                        <a:rPr lang="en-US" sz="2000" b="0" dirty="0" smtClean="0"/>
                        <a:t>Name</a:t>
                      </a:r>
                      <a:endParaRPr lang="en-US" sz="2000" b="0" dirty="0"/>
                    </a:p>
                  </a:txBody>
                  <a:tcPr/>
                </a:tc>
                <a:tc>
                  <a:txBody>
                    <a:bodyPr/>
                    <a:lstStyle/>
                    <a:p>
                      <a:r>
                        <a:rPr lang="en-US" sz="2000" b="0" dirty="0" smtClean="0"/>
                        <a:t>Complexity</a:t>
                      </a:r>
                      <a:endParaRPr lang="en-US" sz="2000" b="0" dirty="0"/>
                    </a:p>
                  </a:txBody>
                  <a:tcPr/>
                </a:tc>
                <a:tc>
                  <a:txBody>
                    <a:bodyPr/>
                    <a:lstStyle/>
                    <a:p>
                      <a:r>
                        <a:rPr lang="en-US" sz="2000" b="0" dirty="0" smtClean="0"/>
                        <a:t>Resources (Material, Skills, Tools)</a:t>
                      </a:r>
                      <a:endParaRPr lang="en-US" sz="2000" b="0" dirty="0"/>
                    </a:p>
                  </a:txBody>
                  <a:tcPr/>
                </a:tc>
                <a:tc>
                  <a:txBody>
                    <a:bodyPr/>
                    <a:lstStyle/>
                    <a:p>
                      <a:r>
                        <a:rPr lang="en-US" sz="2000" b="0" dirty="0" smtClean="0"/>
                        <a:t>Time (including service time)</a:t>
                      </a:r>
                      <a:endParaRPr lang="en-US" sz="2000" b="0" dirty="0"/>
                    </a:p>
                  </a:txBody>
                  <a:tcPr/>
                </a:tc>
              </a:tr>
              <a:tr h="370840">
                <a:tc>
                  <a:txBody>
                    <a:bodyPr/>
                    <a:lstStyle/>
                    <a:p>
                      <a:r>
                        <a:rPr lang="en-US" sz="2000" b="0" dirty="0" smtClean="0"/>
                        <a:t>1</a:t>
                      </a:r>
                      <a:endParaRPr lang="en-US" sz="2000" b="0" dirty="0"/>
                    </a:p>
                  </a:txBody>
                  <a:tcPr/>
                </a:tc>
                <a:tc>
                  <a:txBody>
                    <a:bodyPr/>
                    <a:lstStyle/>
                    <a:p>
                      <a:r>
                        <a:rPr lang="en-US" sz="2000" b="0" dirty="0" err="1" smtClean="0"/>
                        <a:t>Boondi</a:t>
                      </a:r>
                      <a:r>
                        <a:rPr lang="en-US" sz="2000" b="0" dirty="0" smtClean="0"/>
                        <a:t> Raita</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r h="370840">
                <a:tc>
                  <a:txBody>
                    <a:bodyPr/>
                    <a:lstStyle/>
                    <a:p>
                      <a:r>
                        <a:rPr lang="en-US" sz="2000" b="0" dirty="0" smtClean="0"/>
                        <a:t>2</a:t>
                      </a:r>
                      <a:endParaRPr lang="en-US" sz="2000" b="0" dirty="0"/>
                    </a:p>
                  </a:txBody>
                  <a:tcPr/>
                </a:tc>
                <a:tc>
                  <a:txBody>
                    <a:bodyPr/>
                    <a:lstStyle/>
                    <a:p>
                      <a:r>
                        <a:rPr lang="en-US" sz="2000" b="0" dirty="0" smtClean="0"/>
                        <a:t>Salad</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r h="370840">
                <a:tc>
                  <a:txBody>
                    <a:bodyPr/>
                    <a:lstStyle/>
                    <a:p>
                      <a:r>
                        <a:rPr lang="en-US" sz="2000" b="0" dirty="0" smtClean="0"/>
                        <a:t>3</a:t>
                      </a:r>
                      <a:endParaRPr lang="en-US" sz="2000" b="0" dirty="0"/>
                    </a:p>
                  </a:txBody>
                  <a:tcPr/>
                </a:tc>
                <a:tc>
                  <a:txBody>
                    <a:bodyPr/>
                    <a:lstStyle/>
                    <a:p>
                      <a:r>
                        <a:rPr lang="en-US" sz="2000" b="0" dirty="0" smtClean="0"/>
                        <a:t>Naan</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r h="370840">
                <a:tc>
                  <a:txBody>
                    <a:bodyPr/>
                    <a:lstStyle/>
                    <a:p>
                      <a:r>
                        <a:rPr lang="en-US" sz="2000" b="0" dirty="0" smtClean="0"/>
                        <a:t>4</a:t>
                      </a:r>
                      <a:endParaRPr lang="en-US" sz="2000" b="0" dirty="0"/>
                    </a:p>
                  </a:txBody>
                  <a:tcPr/>
                </a:tc>
                <a:tc>
                  <a:txBody>
                    <a:bodyPr/>
                    <a:lstStyle/>
                    <a:p>
                      <a:r>
                        <a:rPr lang="en-US" sz="2000" b="0" dirty="0" err="1" smtClean="0"/>
                        <a:t>Chapati</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r h="370840">
                <a:tc>
                  <a:txBody>
                    <a:bodyPr/>
                    <a:lstStyle/>
                    <a:p>
                      <a:r>
                        <a:rPr lang="en-US" sz="2000" b="0" dirty="0" smtClean="0"/>
                        <a:t>5</a:t>
                      </a:r>
                      <a:endParaRPr lang="en-US" sz="2000" b="0" dirty="0"/>
                    </a:p>
                  </a:txBody>
                  <a:tcPr/>
                </a:tc>
                <a:tc>
                  <a:txBody>
                    <a:bodyPr/>
                    <a:lstStyle/>
                    <a:p>
                      <a:r>
                        <a:rPr lang="en-US" sz="2000" b="0" dirty="0" err="1" smtClean="0"/>
                        <a:t>Saahi</a:t>
                      </a:r>
                      <a:r>
                        <a:rPr lang="en-US" sz="2000" b="0" dirty="0" smtClean="0"/>
                        <a:t> Paneer</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r h="370840">
                <a:tc>
                  <a:txBody>
                    <a:bodyPr/>
                    <a:lstStyle/>
                    <a:p>
                      <a:r>
                        <a:rPr lang="en-US" sz="2000" b="0" dirty="0" smtClean="0"/>
                        <a:t>6</a:t>
                      </a:r>
                      <a:endParaRPr lang="en-US" sz="2000" b="0" dirty="0"/>
                    </a:p>
                  </a:txBody>
                  <a:tcPr/>
                </a:tc>
                <a:tc>
                  <a:txBody>
                    <a:bodyPr/>
                    <a:lstStyle/>
                    <a:p>
                      <a:r>
                        <a:rPr lang="en-US" sz="2000" b="0" dirty="0" smtClean="0"/>
                        <a:t>Mix </a:t>
                      </a:r>
                      <a:r>
                        <a:rPr lang="en-US" sz="2000" b="0" dirty="0" err="1" smtClean="0"/>
                        <a:t>Vegitable</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r h="370840">
                <a:tc>
                  <a:txBody>
                    <a:bodyPr/>
                    <a:lstStyle/>
                    <a:p>
                      <a:r>
                        <a:rPr lang="en-US" sz="2000" b="0" dirty="0" smtClean="0"/>
                        <a:t>7</a:t>
                      </a:r>
                      <a:endParaRPr lang="en-US" sz="2000" b="0" dirty="0"/>
                    </a:p>
                  </a:txBody>
                  <a:tcPr/>
                </a:tc>
                <a:tc>
                  <a:txBody>
                    <a:bodyPr/>
                    <a:lstStyle/>
                    <a:p>
                      <a:r>
                        <a:rPr lang="en-US" sz="2000" b="0" dirty="0" smtClean="0"/>
                        <a:t>Veg Biryani</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r h="370840">
                <a:tc>
                  <a:txBody>
                    <a:bodyPr/>
                    <a:lstStyle/>
                    <a:p>
                      <a:r>
                        <a:rPr lang="en-US" sz="2000" b="0" dirty="0" smtClean="0"/>
                        <a:t>8</a:t>
                      </a:r>
                      <a:endParaRPr lang="en-US" sz="2000" b="0" dirty="0"/>
                    </a:p>
                  </a:txBody>
                  <a:tcPr/>
                </a:tc>
                <a:tc>
                  <a:txBody>
                    <a:bodyPr/>
                    <a:lstStyle/>
                    <a:p>
                      <a:r>
                        <a:rPr lang="en-US" sz="2000" b="0" dirty="0" smtClean="0"/>
                        <a:t>Water Bottle</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r h="370840">
                <a:tc>
                  <a:txBody>
                    <a:bodyPr/>
                    <a:lstStyle/>
                    <a:p>
                      <a:r>
                        <a:rPr lang="en-US" sz="2000" b="0" dirty="0" smtClean="0"/>
                        <a:t>9</a:t>
                      </a:r>
                      <a:endParaRPr lang="en-US" sz="2000" b="0" dirty="0"/>
                    </a:p>
                  </a:txBody>
                  <a:tcPr/>
                </a:tc>
                <a:tc>
                  <a:txBody>
                    <a:bodyPr/>
                    <a:lstStyle/>
                    <a:p>
                      <a:r>
                        <a:rPr lang="en-US" sz="2000" b="0" dirty="0" smtClean="0"/>
                        <a:t>Dal </a:t>
                      </a:r>
                      <a:r>
                        <a:rPr lang="en-US" sz="2000" b="0" dirty="0" err="1" smtClean="0"/>
                        <a:t>Mataka</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r h="370840">
                <a:tc>
                  <a:txBody>
                    <a:bodyPr/>
                    <a:lstStyle/>
                    <a:p>
                      <a:r>
                        <a:rPr lang="en-US" sz="2000" b="0" dirty="0" smtClean="0"/>
                        <a:t>10</a:t>
                      </a:r>
                      <a:endParaRPr lang="en-US" sz="2000" b="0" dirty="0"/>
                    </a:p>
                  </a:txBody>
                  <a:tcPr/>
                </a:tc>
                <a:tc>
                  <a:txBody>
                    <a:bodyPr/>
                    <a:lstStyle/>
                    <a:p>
                      <a:r>
                        <a:rPr lang="en-US" sz="2000" b="0" dirty="0" err="1" smtClean="0"/>
                        <a:t>Sarsaun</a:t>
                      </a:r>
                      <a:r>
                        <a:rPr lang="en-US" sz="2000" b="0" dirty="0" smtClean="0"/>
                        <a:t> </a:t>
                      </a:r>
                      <a:r>
                        <a:rPr lang="en-US" sz="2000" b="0" dirty="0" err="1" smtClean="0"/>
                        <a:t>Saag</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r h="370840">
                <a:tc>
                  <a:txBody>
                    <a:bodyPr/>
                    <a:lstStyle/>
                    <a:p>
                      <a:r>
                        <a:rPr lang="en-US" sz="2000" b="0" dirty="0" smtClean="0"/>
                        <a:t>11</a:t>
                      </a:r>
                      <a:endParaRPr lang="en-US" sz="2000" b="0" dirty="0"/>
                    </a:p>
                  </a:txBody>
                  <a:tcPr/>
                </a:tc>
                <a:tc>
                  <a:txBody>
                    <a:bodyPr/>
                    <a:lstStyle/>
                    <a:p>
                      <a:r>
                        <a:rPr lang="en-US" sz="2000" b="0" dirty="0" err="1" smtClean="0"/>
                        <a:t>Makki</a:t>
                      </a:r>
                      <a:r>
                        <a:rPr lang="en-US" sz="2000" b="0" dirty="0" smtClean="0"/>
                        <a:t> Roti</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0763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There are 20 people in the restaurant.</a:t>
            </a:r>
          </a:p>
          <a:p>
            <a:r>
              <a:rPr lang="en-US" dirty="0" smtClean="0"/>
              <a:t>As a team you need to prepare all these items for them. Make them happy by serving good quality, enough quantity, least wastage, on time within budget.</a:t>
            </a:r>
          </a:p>
          <a:p>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2328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Complexity Assessment Exercise</a:t>
            </a:r>
          </a:p>
          <a:p>
            <a:r>
              <a:rPr lang="en-US" dirty="0" smtClean="0"/>
              <a:t>Identify Resources Required for making these items.</a:t>
            </a:r>
          </a:p>
          <a:p>
            <a:r>
              <a:rPr lang="en-US" dirty="0" smtClean="0"/>
              <a:t>Risk Assessment Exercise</a:t>
            </a:r>
          </a:p>
          <a:p>
            <a:r>
              <a:rPr lang="en-US" dirty="0" smtClean="0"/>
              <a:t>Risk Impact Analysis</a:t>
            </a:r>
          </a:p>
          <a:p>
            <a:r>
              <a:rPr lang="en-US" dirty="0" smtClean="0"/>
              <a:t>Update Risk Burn Down During Project</a:t>
            </a:r>
          </a:p>
          <a:p>
            <a:r>
              <a:rPr lang="en-US" dirty="0" smtClean="0"/>
              <a:t>Update Sprint Burn Down During Project</a:t>
            </a:r>
          </a:p>
          <a:p>
            <a:r>
              <a:rPr lang="en-US" dirty="0" smtClean="0"/>
              <a:t>Update Release Burn Down During Project</a:t>
            </a:r>
          </a:p>
          <a:p>
            <a:r>
              <a:rPr lang="en-US" dirty="0" smtClean="0"/>
              <a:t>Update Velocity During Project</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3400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itle 2"/>
          <p:cNvSpPr>
            <a:spLocks noGrp="1"/>
          </p:cNvSpPr>
          <p:nvPr>
            <p:ph type="title"/>
          </p:nvPr>
        </p:nvSpPr>
        <p:spPr/>
        <p:txBody>
          <a:bodyPr/>
          <a:lstStyle/>
          <a:p>
            <a:r>
              <a:rPr lang="en-US" dirty="0" smtClean="0"/>
              <a:t>Relative Complexity</a:t>
            </a:r>
            <a:endParaRPr lang="en-US" dirty="0"/>
          </a:p>
        </p:txBody>
      </p:sp>
    </p:spTree>
    <p:extLst>
      <p:ext uri="{BB962C8B-B14F-4D97-AF65-F5344CB8AC3E}">
        <p14:creationId xmlns:p14="http://schemas.microsoft.com/office/powerpoint/2010/main" val="35690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itle 2"/>
          <p:cNvSpPr>
            <a:spLocks noGrp="1"/>
          </p:cNvSpPr>
          <p:nvPr>
            <p:ph type="title"/>
          </p:nvPr>
        </p:nvSpPr>
        <p:spPr/>
        <p:txBody>
          <a:bodyPr/>
          <a:lstStyle/>
          <a:p>
            <a:r>
              <a:rPr lang="en-US" sz="2400" dirty="0" smtClean="0"/>
              <a:t>Fibonacci (1202 AD) or </a:t>
            </a:r>
            <a:r>
              <a:rPr lang="en-US" sz="2400" dirty="0" err="1" smtClean="0"/>
              <a:t>Hemachandra</a:t>
            </a:r>
            <a:r>
              <a:rPr lang="en-US" sz="2400" dirty="0" smtClean="0"/>
              <a:t> (1150 AD) Series</a:t>
            </a:r>
            <a:endParaRPr lang="en-US" sz="2400" dirty="0"/>
          </a:p>
        </p:txBody>
      </p:sp>
    </p:spTree>
    <p:extLst>
      <p:ext uri="{BB962C8B-B14F-4D97-AF65-F5344CB8AC3E}">
        <p14:creationId xmlns:p14="http://schemas.microsoft.com/office/powerpoint/2010/main" val="153494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itle 2"/>
          <p:cNvSpPr>
            <a:spLocks noGrp="1"/>
          </p:cNvSpPr>
          <p:nvPr>
            <p:ph type="title"/>
          </p:nvPr>
        </p:nvSpPr>
        <p:spPr/>
        <p:txBody>
          <a:bodyPr/>
          <a:lstStyle/>
          <a:p>
            <a:r>
              <a:rPr lang="en-US" dirty="0" smtClean="0"/>
              <a:t>T Shirt Size Estimation</a:t>
            </a:r>
            <a:endParaRPr lang="en-US" dirty="0"/>
          </a:p>
        </p:txBody>
      </p:sp>
    </p:spTree>
    <p:extLst>
      <p:ext uri="{BB962C8B-B14F-4D97-AF65-F5344CB8AC3E}">
        <p14:creationId xmlns:p14="http://schemas.microsoft.com/office/powerpoint/2010/main" val="220927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Agile Values</a:t>
            </a:r>
          </a:p>
          <a:p>
            <a:r>
              <a:rPr lang="en-US" dirty="0" smtClean="0"/>
              <a:t>Agile Principles</a:t>
            </a:r>
          </a:p>
          <a:p>
            <a:r>
              <a:rPr lang="en-US" dirty="0" smtClean="0"/>
              <a:t>Scrum Roles</a:t>
            </a:r>
          </a:p>
          <a:p>
            <a:r>
              <a:rPr lang="en-US" dirty="0" smtClean="0"/>
              <a:t>Scrum Artifacts</a:t>
            </a:r>
          </a:p>
          <a:p>
            <a:r>
              <a:rPr lang="en-US" dirty="0" smtClean="0"/>
              <a:t>Scrum Ceremonies</a:t>
            </a:r>
          </a:p>
          <a:p>
            <a:r>
              <a:rPr lang="en-US" dirty="0" smtClean="0"/>
              <a:t>Agile Important Terms</a:t>
            </a:r>
          </a:p>
          <a:p>
            <a:endParaRPr lang="en-US" dirty="0"/>
          </a:p>
        </p:txBody>
      </p:sp>
      <p:sp>
        <p:nvSpPr>
          <p:cNvPr id="3" name="Title 2"/>
          <p:cNvSpPr>
            <a:spLocks noGrp="1"/>
          </p:cNvSpPr>
          <p:nvPr>
            <p:ph type="title"/>
          </p:nvPr>
        </p:nvSpPr>
        <p:spPr/>
        <p:txBody>
          <a:bodyPr/>
          <a:lstStyle/>
          <a:p>
            <a:r>
              <a:rPr lang="en-US" dirty="0" smtClean="0"/>
              <a:t>Product Backlog of Our Training Project</a:t>
            </a:r>
            <a:endParaRPr lang="en-US" dirty="0"/>
          </a:p>
        </p:txBody>
      </p:sp>
    </p:spTree>
    <p:extLst>
      <p:ext uri="{BB962C8B-B14F-4D97-AF65-F5344CB8AC3E}">
        <p14:creationId xmlns:p14="http://schemas.microsoft.com/office/powerpoint/2010/main" val="194024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User Stories</a:t>
            </a:r>
          </a:p>
          <a:p>
            <a:r>
              <a:rPr lang="en-US" dirty="0" smtClean="0"/>
              <a:t>Kanban &amp; </a:t>
            </a:r>
            <a:r>
              <a:rPr lang="en-US" dirty="0" err="1" smtClean="0"/>
              <a:t>Scrumban</a:t>
            </a:r>
            <a:endParaRPr lang="en-US" dirty="0" smtClean="0"/>
          </a:p>
          <a:p>
            <a:r>
              <a:rPr lang="en-US" dirty="0" smtClean="0"/>
              <a:t>Burn Charts</a:t>
            </a:r>
          </a:p>
          <a:p>
            <a:pPr lvl="1"/>
            <a:r>
              <a:rPr lang="en-US" dirty="0" smtClean="0"/>
              <a:t>Burndown Chart</a:t>
            </a:r>
          </a:p>
          <a:p>
            <a:pPr lvl="1"/>
            <a:r>
              <a:rPr lang="en-US" dirty="0" smtClean="0"/>
              <a:t>Burnup Chart</a:t>
            </a:r>
          </a:p>
          <a:p>
            <a:pPr lvl="1"/>
            <a:r>
              <a:rPr lang="en-US" dirty="0"/>
              <a:t>Velocity Chart</a:t>
            </a:r>
          </a:p>
          <a:p>
            <a:pPr lvl="1"/>
            <a:r>
              <a:rPr lang="en-US" dirty="0" smtClean="0"/>
              <a:t>Release Burndown Chart</a:t>
            </a:r>
          </a:p>
          <a:p>
            <a:pPr lvl="1"/>
            <a:r>
              <a:rPr lang="en-US" dirty="0"/>
              <a:t>Risk Burndown Chart</a:t>
            </a:r>
          </a:p>
          <a:p>
            <a:pPr lvl="1"/>
            <a:endParaRPr lang="en-US" dirty="0"/>
          </a:p>
        </p:txBody>
      </p:sp>
      <p:sp>
        <p:nvSpPr>
          <p:cNvPr id="3" name="Title 2"/>
          <p:cNvSpPr>
            <a:spLocks noGrp="1"/>
          </p:cNvSpPr>
          <p:nvPr>
            <p:ph type="title"/>
          </p:nvPr>
        </p:nvSpPr>
        <p:spPr/>
        <p:txBody>
          <a:bodyPr/>
          <a:lstStyle/>
          <a:p>
            <a:r>
              <a:rPr lang="en-US" dirty="0" smtClean="0"/>
              <a:t>Artifacts of Our Project</a:t>
            </a:r>
            <a:endParaRPr lang="en-US" dirty="0"/>
          </a:p>
        </p:txBody>
      </p:sp>
    </p:spTree>
    <p:extLst>
      <p:ext uri="{BB962C8B-B14F-4D97-AF65-F5344CB8AC3E}">
        <p14:creationId xmlns:p14="http://schemas.microsoft.com/office/powerpoint/2010/main" val="271827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766" y="2481944"/>
            <a:ext cx="7942217" cy="1423629"/>
          </a:xfrm>
        </p:spPr>
        <p:txBody>
          <a:bodyPr/>
          <a:lstStyle/>
          <a:p>
            <a:r>
              <a:rPr lang="en-US" dirty="0" smtClean="0"/>
              <a:t>Command &amp; Control Systems</a:t>
            </a:r>
            <a:endParaRPr lang="en-US" dirty="0"/>
          </a:p>
        </p:txBody>
      </p:sp>
    </p:spTree>
    <p:extLst>
      <p:ext uri="{BB962C8B-B14F-4D97-AF65-F5344CB8AC3E}">
        <p14:creationId xmlns:p14="http://schemas.microsoft.com/office/powerpoint/2010/main" val="427604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Tear a paper into half and then make 4 slips of one half.</a:t>
            </a:r>
          </a:p>
          <a:p>
            <a:r>
              <a:rPr lang="en-US" dirty="0" smtClean="0"/>
              <a:t>Take 4 Slips in your hand.</a:t>
            </a:r>
          </a:p>
          <a:p>
            <a:r>
              <a:rPr lang="en-US" dirty="0" smtClean="0"/>
              <a:t>Write down your name on Top</a:t>
            </a:r>
          </a:p>
          <a:p>
            <a:r>
              <a:rPr lang="en-US" dirty="0" smtClean="0"/>
              <a:t>Second line Write done Work1 on slip 1, Work 2 on slip and so on</a:t>
            </a:r>
          </a:p>
          <a:p>
            <a:r>
              <a:rPr lang="en-US" dirty="0" smtClean="0"/>
              <a:t>Third line write 25, 75, 100, 200 steps on these slips. Randomly any slip can have any </a:t>
            </a:r>
            <a:r>
              <a:rPr lang="en-US" b="1" dirty="0" smtClean="0"/>
              <a:t>ONE </a:t>
            </a:r>
            <a:r>
              <a:rPr lang="en-US" dirty="0" smtClean="0"/>
              <a:t>of these number but not all four on one.</a:t>
            </a:r>
          </a:p>
          <a:p>
            <a:r>
              <a:rPr lang="en-US" dirty="0" smtClean="0"/>
              <a:t>Ready?</a:t>
            </a:r>
          </a:p>
          <a:p>
            <a:r>
              <a:rPr lang="en-US" dirty="0" smtClean="0"/>
              <a:t>These four slips are your 4 work items and you need to complete those. It means you need to move total 400 steps in this room in next 5 minutes.</a:t>
            </a:r>
          </a:p>
          <a:p>
            <a:r>
              <a:rPr lang="en-US" dirty="0" smtClean="0"/>
              <a:t>Come in one corner. Rules will not be explained during the work. Therefore please pay attention. Take your pencil in your hand and put all your slips in your pocket or purse.</a:t>
            </a:r>
          </a:p>
          <a:p>
            <a:r>
              <a:rPr lang="en-US" dirty="0" smtClean="0"/>
              <a:t>Ready?</a:t>
            </a:r>
          </a:p>
          <a:p>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541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I have four commands. Ready. Start. Continue. Stop.</a:t>
            </a:r>
          </a:p>
          <a:p>
            <a:r>
              <a:rPr lang="en-US" dirty="0" smtClean="0"/>
              <a:t>Ready Rule: Before you </a:t>
            </a:r>
            <a:r>
              <a:rPr lang="en-US" dirty="0"/>
              <a:t>start moving you need to decide out of 4 slips on which you want to work. You </a:t>
            </a:r>
            <a:r>
              <a:rPr lang="en-US" dirty="0" smtClean="0"/>
              <a:t>cannot </a:t>
            </a:r>
            <a:r>
              <a:rPr lang="en-US" dirty="0"/>
              <a:t>not switch your work in between. </a:t>
            </a:r>
            <a:r>
              <a:rPr lang="en-US" dirty="0" smtClean="0"/>
              <a:t>You should not have more than one slip in your hand at any time of the project. And one is must. You cannot move around without slip.</a:t>
            </a:r>
          </a:p>
          <a:p>
            <a:r>
              <a:rPr lang="en-US" dirty="0"/>
              <a:t>You can move only when I say start or continue. You have to stop when I say stop. Be very conscious and count your every step. Be very honest to yourself and your work.</a:t>
            </a:r>
          </a:p>
          <a:p>
            <a:pPr marL="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6629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When I say stop </a:t>
            </a:r>
          </a:p>
          <a:p>
            <a:pPr lvl="1"/>
            <a:r>
              <a:rPr lang="en-US" dirty="0"/>
              <a:t>You need to write number of steps you have walked, since the time you have taken last slip in your hand, on the back of your slip in your hand. </a:t>
            </a:r>
          </a:p>
          <a:p>
            <a:pPr lvl="1"/>
            <a:r>
              <a:rPr lang="en-US" dirty="0"/>
              <a:t>If work is complete then during stop you can drop slips on the nearest table and take another slip in your hand else continue counting the number after the start and update again the slip when it is over.</a:t>
            </a:r>
          </a:p>
          <a:p>
            <a:pPr lvl="1"/>
            <a:r>
              <a:rPr lang="en-US" dirty="0"/>
              <a:t>During stop you can chose to drop a slip even if you have few steps more or less written on the slip but actual must be updated</a:t>
            </a:r>
            <a:r>
              <a:rPr lang="en-US" dirty="0" smtClean="0"/>
              <a:t>.</a:t>
            </a:r>
          </a:p>
          <a:p>
            <a:r>
              <a:rPr lang="en-US" dirty="0" smtClean="0"/>
              <a:t>Any question?</a:t>
            </a:r>
          </a:p>
          <a:p>
            <a:r>
              <a:rPr lang="en-US" dirty="0" smtClean="0"/>
              <a:t>Shall we start?</a:t>
            </a:r>
          </a:p>
          <a:p>
            <a:r>
              <a:rPr lang="en-US" dirty="0" smtClean="0"/>
              <a:t>Ready. Start. Stop. Continue. Stop</a:t>
            </a:r>
          </a:p>
          <a:p>
            <a:r>
              <a:rPr lang="en-US" dirty="0" smtClean="0"/>
              <a:t>Ready. Start. Stop.</a:t>
            </a:r>
          </a:p>
          <a:p>
            <a:r>
              <a:rPr lang="en-US" dirty="0" smtClean="0"/>
              <a:t>Ready. Start. Stop. Continue. Stop.</a:t>
            </a:r>
          </a:p>
          <a:p>
            <a:r>
              <a:rPr lang="en-US" dirty="0" smtClean="0"/>
              <a:t>Ready. Start. Stop.</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2244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Collect your slips from the dropped table</a:t>
            </a:r>
          </a:p>
          <a:p>
            <a:r>
              <a:rPr lang="en-US" dirty="0" smtClean="0"/>
              <a:t>Pickup another half of paper</a:t>
            </a:r>
          </a:p>
          <a:p>
            <a:r>
              <a:rPr lang="en-US" dirty="0"/>
              <a:t>Write </a:t>
            </a:r>
            <a:r>
              <a:rPr lang="en-US" b="1" dirty="0" smtClean="0"/>
              <a:t>“My </a:t>
            </a:r>
            <a:r>
              <a:rPr lang="en-US" b="1" dirty="0"/>
              <a:t>Status update” </a:t>
            </a:r>
            <a:r>
              <a:rPr lang="en-US" dirty="0"/>
              <a:t>on the top of sheet</a:t>
            </a:r>
          </a:p>
          <a:p>
            <a:r>
              <a:rPr lang="en-US" dirty="0" smtClean="0"/>
              <a:t>Write your name on second line</a:t>
            </a:r>
          </a:p>
          <a:p>
            <a:r>
              <a:rPr lang="en-US" dirty="0"/>
              <a:t>Draw three vertical lines (columns)</a:t>
            </a:r>
          </a:p>
          <a:p>
            <a:r>
              <a:rPr lang="en-US" dirty="0" smtClean="0"/>
              <a:t>Write Work1, Work2 etc in column one</a:t>
            </a:r>
          </a:p>
          <a:p>
            <a:r>
              <a:rPr lang="en-US" dirty="0" smtClean="0"/>
              <a:t>Write Number of steps planned against that work.</a:t>
            </a:r>
          </a:p>
          <a:p>
            <a:r>
              <a:rPr lang="en-US" dirty="0" smtClean="0"/>
              <a:t>Write number of steps your walked against the work.</a:t>
            </a:r>
          </a:p>
          <a:p>
            <a:r>
              <a:rPr lang="en-US" dirty="0" smtClean="0"/>
              <a:t>Ready.</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66939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Consolidate this each table.</a:t>
            </a:r>
          </a:p>
          <a:p>
            <a:r>
              <a:rPr lang="en-US" dirty="0"/>
              <a:t>Use back of the paper</a:t>
            </a:r>
          </a:p>
          <a:p>
            <a:r>
              <a:rPr lang="en-US" dirty="0"/>
              <a:t>Write </a:t>
            </a:r>
            <a:r>
              <a:rPr lang="en-US" b="1" dirty="0"/>
              <a:t>“Team Status update” </a:t>
            </a:r>
            <a:r>
              <a:rPr lang="en-US" dirty="0"/>
              <a:t>on the top of sheet</a:t>
            </a:r>
          </a:p>
          <a:p>
            <a:r>
              <a:rPr lang="en-US" dirty="0"/>
              <a:t>Write table number in second line.</a:t>
            </a:r>
          </a:p>
          <a:p>
            <a:r>
              <a:rPr lang="en-US" dirty="0"/>
              <a:t>Draw three vertical lines (columns)</a:t>
            </a:r>
          </a:p>
          <a:p>
            <a:r>
              <a:rPr lang="en-US" dirty="0"/>
              <a:t>Write Work1, Work2 etc in column 1.</a:t>
            </a:r>
          </a:p>
          <a:p>
            <a:r>
              <a:rPr lang="en-US" dirty="0"/>
              <a:t>Write </a:t>
            </a:r>
            <a:r>
              <a:rPr lang="en-US" b="1" dirty="0"/>
              <a:t>SUM of planned work </a:t>
            </a:r>
            <a:r>
              <a:rPr lang="en-US" dirty="0"/>
              <a:t>of the table against the each work in column 2</a:t>
            </a:r>
          </a:p>
          <a:p>
            <a:r>
              <a:rPr lang="en-US" dirty="0"/>
              <a:t>Write </a:t>
            </a:r>
            <a:r>
              <a:rPr lang="en-US" b="1" dirty="0"/>
              <a:t>SUM of the actual work </a:t>
            </a:r>
            <a:r>
              <a:rPr lang="en-US" dirty="0"/>
              <a:t>against the each work in the column 3</a:t>
            </a:r>
          </a:p>
          <a:p>
            <a:r>
              <a:rPr lang="en-US" dirty="0"/>
              <a:t>Hand over the Status Update to me.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70380699"/>
      </p:ext>
    </p:extLst>
  </p:cSld>
  <p:clrMapOvr>
    <a:masterClrMapping/>
  </p:clrMapOvr>
</p:sld>
</file>

<file path=ppt/theme/theme1.xml><?xml version="1.0" encoding="utf-8"?>
<a:theme xmlns:a="http://schemas.openxmlformats.org/drawingml/2006/main" name="Custom Theme">
  <a:themeElements>
    <a:clrScheme name="null 1">
      <a:dk1>
        <a:srgbClr val="000000"/>
      </a:dk1>
      <a:lt1>
        <a:srgbClr val="FFFFFF"/>
      </a:lt1>
      <a:dk2>
        <a:srgbClr val="A7A7A7"/>
      </a:dk2>
      <a:lt2>
        <a:srgbClr val="535353"/>
      </a:lt2>
      <a:accent1>
        <a:srgbClr val="A3B2C1"/>
      </a:accent1>
      <a:accent2>
        <a:srgbClr val="CC0000"/>
      </a:accent2>
      <a:accent3>
        <a:srgbClr val="FFFFFF"/>
      </a:accent3>
      <a:accent4>
        <a:srgbClr val="A3B2C1"/>
      </a:accent4>
      <a:accent5>
        <a:srgbClr val="CC0000"/>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TotalTime>
  <Words>802</Words>
  <Application>Microsoft Office PowerPoint</Application>
  <PresentationFormat>On-screen Show (4:3)</PresentationFormat>
  <Paragraphs>107</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Helvetica Neue</vt:lpstr>
      <vt:lpstr>Custom Theme</vt:lpstr>
      <vt:lpstr>Agile Project Planning and  Execution Using Scrum  Exercises</vt:lpstr>
      <vt:lpstr>Product Backlog of Our Training Project</vt:lpstr>
      <vt:lpstr>Artifacts of Our Project</vt:lpstr>
      <vt:lpstr>Command &amp; Control Systems</vt:lpstr>
      <vt:lpstr>PowerPoint Presentation</vt:lpstr>
      <vt:lpstr>PowerPoint Presentation</vt:lpstr>
      <vt:lpstr>PowerPoint Presentation</vt:lpstr>
      <vt:lpstr>PowerPoint Presentation</vt:lpstr>
      <vt:lpstr>PowerPoint Presentation</vt:lpstr>
      <vt:lpstr>Sum Up the Exercise</vt:lpstr>
      <vt:lpstr>In a Restaurant</vt:lpstr>
      <vt:lpstr>PowerPoint Presentation</vt:lpstr>
      <vt:lpstr>PowerPoint Presentation</vt:lpstr>
      <vt:lpstr>PowerPoint Presentation</vt:lpstr>
      <vt:lpstr>Relative Complexity</vt:lpstr>
      <vt:lpstr>Fibonacci (1202 AD) or Hemachandra (1150 AD) Series</vt:lpstr>
      <vt:lpstr>T Shirt Size Estimation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Vivek_Jeyaraj</dc:creator>
  <cp:lastModifiedBy>Hari Thapliyal</cp:lastModifiedBy>
  <cp:revision>47</cp:revision>
  <dcterms:modified xsi:type="dcterms:W3CDTF">2015-07-04T03:13:06Z</dcterms:modified>
</cp:coreProperties>
</file>