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32"/>
  </p:notesMasterIdLst>
  <p:sldIdLst>
    <p:sldId id="287" r:id="rId2"/>
    <p:sldId id="288" r:id="rId3"/>
    <p:sldId id="265" r:id="rId4"/>
    <p:sldId id="266" r:id="rId5"/>
    <p:sldId id="267" r:id="rId6"/>
    <p:sldId id="264" r:id="rId7"/>
    <p:sldId id="278" r:id="rId8"/>
    <p:sldId id="270" r:id="rId9"/>
    <p:sldId id="273" r:id="rId10"/>
    <p:sldId id="271" r:id="rId11"/>
    <p:sldId id="268" r:id="rId12"/>
    <p:sldId id="269" r:id="rId13"/>
    <p:sldId id="274" r:id="rId14"/>
    <p:sldId id="275" r:id="rId15"/>
    <p:sldId id="276" r:id="rId16"/>
    <p:sldId id="277" r:id="rId17"/>
    <p:sldId id="279" r:id="rId18"/>
    <p:sldId id="280" r:id="rId19"/>
    <p:sldId id="281" r:id="rId20"/>
    <p:sldId id="282" r:id="rId21"/>
    <p:sldId id="283" r:id="rId22"/>
    <p:sldId id="284" r:id="rId23"/>
    <p:sldId id="285" r:id="rId24"/>
    <p:sldId id="257" r:id="rId25"/>
    <p:sldId id="259" r:id="rId26"/>
    <p:sldId id="261" r:id="rId27"/>
    <p:sldId id="262" r:id="rId28"/>
    <p:sldId id="263" r:id="rId29"/>
    <p:sldId id="289"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E516F-E253-43E5-BBF6-7AA949B3E791}" type="datetimeFigureOut">
              <a:rPr lang="en-US" smtClean="0"/>
              <a:pPr/>
              <a:t>11/18/2009</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F0412-E353-485A-BDB4-94C5D81F364B}"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endParaRPr lang="en-IN" dirty="0"/>
          </a:p>
        </p:txBody>
      </p:sp>
      <p:sp>
        <p:nvSpPr>
          <p:cNvPr id="4" name="Slide Number Placeholder 3"/>
          <p:cNvSpPr>
            <a:spLocks noGrp="1"/>
          </p:cNvSpPr>
          <p:nvPr>
            <p:ph type="sldNum" sz="quarter" idx="10"/>
          </p:nvPr>
        </p:nvSpPr>
        <p:spPr/>
        <p:txBody>
          <a:bodyPr/>
          <a:lstStyle/>
          <a:p>
            <a:fld id="{5F3F0412-E353-485A-BDB4-94C5D81F364B}" type="slidenum">
              <a:rPr lang="en-IN" smtClean="0"/>
              <a:pPr/>
              <a:t>16</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A110F94-C1BF-4316-B558-516D2FC24AD0}" type="datetime1">
              <a:rPr lang="en-US"/>
              <a:pPr/>
              <a:t>11/18/2009</a:t>
            </a:fld>
            <a:endParaRPr lang="en-US" dirty="0"/>
          </a:p>
        </p:txBody>
      </p:sp>
      <p:sp>
        <p:nvSpPr>
          <p:cNvPr id="7" name="Rectangle 7"/>
          <p:cNvSpPr>
            <a:spLocks noGrp="1" noChangeArrowheads="1"/>
          </p:cNvSpPr>
          <p:nvPr>
            <p:ph type="sldNum" sz="quarter" idx="5"/>
          </p:nvPr>
        </p:nvSpPr>
        <p:spPr>
          <a:ln/>
        </p:spPr>
        <p:txBody>
          <a:bodyPr/>
          <a:lstStyle/>
          <a:p>
            <a:fld id="{0DD4A3DC-8824-4158-8DAA-B3699895CC49}" type="slidenum">
              <a:rPr lang="en-US"/>
              <a:pPr/>
              <a:t>24</a:t>
            </a:fld>
            <a:endParaRPr lang="en-US" dirty="0"/>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A6C259F-B6BE-4727-8E9E-0C3112C62947}" type="datetime1">
              <a:rPr lang="en-US"/>
              <a:pPr/>
              <a:t>11/18/2009</a:t>
            </a:fld>
            <a:endParaRPr lang="en-US" dirty="0"/>
          </a:p>
        </p:txBody>
      </p:sp>
      <p:sp>
        <p:nvSpPr>
          <p:cNvPr id="7" name="Rectangle 7"/>
          <p:cNvSpPr>
            <a:spLocks noGrp="1" noChangeArrowheads="1"/>
          </p:cNvSpPr>
          <p:nvPr>
            <p:ph type="sldNum" sz="quarter" idx="5"/>
          </p:nvPr>
        </p:nvSpPr>
        <p:spPr>
          <a:ln/>
        </p:spPr>
        <p:txBody>
          <a:bodyPr/>
          <a:lstStyle/>
          <a:p>
            <a:fld id="{55C5EFBA-33BB-4BCF-A3C6-9B41BDD10D08}" type="slidenum">
              <a:rPr lang="en-US"/>
              <a:pPr/>
              <a:t>25</a:t>
            </a:fld>
            <a:endParaRPr lang="en-US" dirty="0"/>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F6ED454F-3BBF-4641-9A33-9B36CE4B15E9}" type="datetime1">
              <a:rPr lang="en-US"/>
              <a:pPr/>
              <a:t>11/18/2009</a:t>
            </a:fld>
            <a:endParaRPr lang="en-US" dirty="0"/>
          </a:p>
        </p:txBody>
      </p:sp>
      <p:sp>
        <p:nvSpPr>
          <p:cNvPr id="7" name="Rectangle 7"/>
          <p:cNvSpPr>
            <a:spLocks noGrp="1" noChangeArrowheads="1"/>
          </p:cNvSpPr>
          <p:nvPr>
            <p:ph type="sldNum" sz="quarter" idx="5"/>
          </p:nvPr>
        </p:nvSpPr>
        <p:spPr>
          <a:ln/>
        </p:spPr>
        <p:txBody>
          <a:bodyPr/>
          <a:lstStyle/>
          <a:p>
            <a:fld id="{60761CD1-0332-4969-8939-F8A490967C18}" type="slidenum">
              <a:rPr lang="en-US"/>
              <a:pPr/>
              <a:t>26</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11/18/2009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11/18/2009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11/18/2009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11/18/2009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11/18/2009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11/18/2009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11/18/2009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11/18/2009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11/18/2009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11/18/2009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11/18/2009</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11/18/2009</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ransition>
    <p:wipe dir="d"/>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4000" dirty="0" smtClean="0">
              <a:solidFill>
                <a:schemeClr val="bg2">
                  <a:lumMod val="25000"/>
                </a:schemeClr>
              </a:solidFill>
            </a:endParaRPr>
          </a:p>
          <a:p>
            <a:pPr>
              <a:buNone/>
            </a:pPr>
            <a:r>
              <a:rPr lang="en-US" sz="4000" dirty="0" smtClean="0">
                <a:solidFill>
                  <a:schemeClr val="bg2">
                    <a:lumMod val="25000"/>
                  </a:schemeClr>
                </a:solidFill>
              </a:rPr>
              <a:t>					</a:t>
            </a:r>
          </a:p>
          <a:p>
            <a:pPr>
              <a:buNone/>
            </a:pPr>
            <a:endParaRPr lang="en-US" sz="4000" dirty="0" smtClean="0">
              <a:solidFill>
                <a:schemeClr val="bg2">
                  <a:lumMod val="25000"/>
                </a:schemeClr>
              </a:solidFill>
            </a:endParaRPr>
          </a:p>
          <a:p>
            <a:pPr>
              <a:buNone/>
            </a:pPr>
            <a:r>
              <a:rPr lang="en-US" sz="4000" dirty="0" smtClean="0">
                <a:solidFill>
                  <a:schemeClr val="bg2">
                    <a:lumMod val="25000"/>
                  </a:schemeClr>
                </a:solidFill>
              </a:rPr>
              <a:t>						BY TEAM BLUE</a:t>
            </a:r>
          </a:p>
          <a:p>
            <a:endParaRPr lang="en-IN" sz="4000" dirty="0">
              <a:solidFill>
                <a:schemeClr val="bg2">
                  <a:lumMod val="25000"/>
                </a:schemeClr>
              </a:solidFill>
            </a:endParaRPr>
          </a:p>
        </p:txBody>
      </p:sp>
      <p:sp>
        <p:nvSpPr>
          <p:cNvPr id="3" name="Title 2"/>
          <p:cNvSpPr>
            <a:spLocks noGrp="1"/>
          </p:cNvSpPr>
          <p:nvPr>
            <p:ph type="title"/>
          </p:nvPr>
        </p:nvSpPr>
        <p:spPr>
          <a:xfrm>
            <a:off x="457200" y="2286000"/>
            <a:ext cx="8229600" cy="1143000"/>
          </a:xfrm>
        </p:spPr>
        <p:txBody>
          <a:bodyPr>
            <a:normAutofit/>
          </a:bodyPr>
          <a:lstStyle/>
          <a:p>
            <a:r>
              <a:rPr lang="en-US" sz="4800" u="sng" dirty="0" smtClean="0">
                <a:solidFill>
                  <a:schemeClr val="tx1"/>
                </a:solidFill>
              </a:rPr>
              <a:t>PRESENTATION ON LEAN</a:t>
            </a:r>
            <a:endParaRPr lang="en-IN" sz="4800" u="sng" dirty="0">
              <a:solidFill>
                <a:schemeClr val="tx1"/>
              </a:solidFill>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Seek perfection :</a:t>
            </a:r>
            <a:r>
              <a:rPr lang="en-US" dirty="0" smtClean="0"/>
              <a:t> </a:t>
            </a:r>
          </a:p>
          <a:p>
            <a:pPr>
              <a:buNone/>
            </a:pPr>
            <a:r>
              <a:rPr lang="en-US" dirty="0" smtClean="0"/>
              <a:t>		</a:t>
            </a:r>
            <a:r>
              <a:rPr lang="en-IN" dirty="0" smtClean="0"/>
              <a:t>As value is specified, value streams are 	identified, wasted steps are removed, and flow 	and pull are introduced, begin the process again 	and continue it until a state of perfection is 		reached in which perfect value is created with no 	waste.</a:t>
            </a:r>
          </a:p>
          <a:p>
            <a:endParaRPr lang="en-IN" dirty="0"/>
          </a:p>
        </p:txBody>
      </p:sp>
      <p:sp>
        <p:nvSpPr>
          <p:cNvPr id="2" name="Title 1"/>
          <p:cNvSpPr>
            <a:spLocks noGrp="1"/>
          </p:cNvSpPr>
          <p:nvPr>
            <p:ph type="title"/>
          </p:nvPr>
        </p:nvSpPr>
        <p:spPr/>
        <p:txBody>
          <a:bodyPr>
            <a:normAutofit/>
          </a:bodyPr>
          <a:lstStyle/>
          <a:p>
            <a:r>
              <a:rPr lang="en-US" sz="4800" u="sng" dirty="0" smtClean="0">
                <a:solidFill>
                  <a:schemeClr val="bg2">
                    <a:lumMod val="50000"/>
                  </a:schemeClr>
                </a:solidFill>
              </a:rPr>
              <a:t>5 principles of lean</a:t>
            </a:r>
            <a:endParaRPr lang="en-IN" sz="4800" u="sng"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b="1" dirty="0" smtClean="0"/>
              <a:t>Improve quality: </a:t>
            </a:r>
          </a:p>
          <a:p>
            <a:pPr>
              <a:buNone/>
            </a:pPr>
            <a:r>
              <a:rPr lang="en-IN" dirty="0" smtClean="0"/>
              <a:t>		In order to stay competitive in today’s 	marketplace, a company must understand its 	customers' wants and needs and design 	processes to meet their expectations and 	requirements.</a:t>
            </a:r>
          </a:p>
          <a:p>
            <a:r>
              <a:rPr lang="en-IN" b="1" dirty="0" smtClean="0"/>
              <a:t>Eliminate waste:</a:t>
            </a:r>
          </a:p>
          <a:p>
            <a:pPr>
              <a:buNone/>
            </a:pPr>
            <a:r>
              <a:rPr lang="en-IN" dirty="0" smtClean="0"/>
              <a:t>		 Waste is any activity that consumes time, 	resources, or space but does not add any value 	to the product or service.</a:t>
            </a:r>
          </a:p>
          <a:p>
            <a:endParaRPr lang="en-IN" dirty="0"/>
          </a:p>
        </p:txBody>
      </p:sp>
      <p:sp>
        <p:nvSpPr>
          <p:cNvPr id="2" name="Title 1"/>
          <p:cNvSpPr>
            <a:spLocks noGrp="1"/>
          </p:cNvSpPr>
          <p:nvPr>
            <p:ph type="title"/>
          </p:nvPr>
        </p:nvSpPr>
        <p:spPr/>
        <p:txBody>
          <a:bodyPr>
            <a:normAutofit/>
          </a:bodyPr>
          <a:lstStyle/>
          <a:p>
            <a:r>
              <a:rPr lang="en-US" sz="4800" u="sng" dirty="0" smtClean="0">
                <a:solidFill>
                  <a:schemeClr val="bg2">
                    <a:lumMod val="50000"/>
                  </a:schemeClr>
                </a:solidFill>
              </a:rPr>
              <a:t>Four Goals of lean</a:t>
            </a:r>
            <a:endParaRPr lang="en-IN" sz="4800" u="sng"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b="1" dirty="0" smtClean="0"/>
              <a:t>Reduce time: </a:t>
            </a:r>
          </a:p>
          <a:p>
            <a:pPr>
              <a:buNone/>
            </a:pPr>
            <a:r>
              <a:rPr lang="en-IN" dirty="0" smtClean="0"/>
              <a:t>		Reducing the time it takes to finish an activity 	from start to finish is one of the most effective 	ways to eliminate waste and lower costs.</a:t>
            </a:r>
          </a:p>
          <a:p>
            <a:r>
              <a:rPr lang="en-IN" b="1" dirty="0" smtClean="0"/>
              <a:t>Reduce total costs: </a:t>
            </a:r>
          </a:p>
          <a:p>
            <a:pPr>
              <a:buNone/>
            </a:pPr>
            <a:r>
              <a:rPr lang="en-IN" b="1" dirty="0" smtClean="0"/>
              <a:t>		</a:t>
            </a:r>
            <a:r>
              <a:rPr lang="en-IN" dirty="0" smtClean="0"/>
              <a:t>To minimize cost, a company must produce only 	to customer demand. Overproduction increases a 	company’s inventory costs due to storage needs.</a:t>
            </a:r>
          </a:p>
          <a:p>
            <a:endParaRPr lang="en-IN" dirty="0"/>
          </a:p>
        </p:txBody>
      </p:sp>
      <p:sp>
        <p:nvSpPr>
          <p:cNvPr id="2" name="Title 1"/>
          <p:cNvSpPr>
            <a:spLocks noGrp="1"/>
          </p:cNvSpPr>
          <p:nvPr>
            <p:ph type="title"/>
          </p:nvPr>
        </p:nvSpPr>
        <p:spPr/>
        <p:txBody>
          <a:bodyPr>
            <a:normAutofit/>
          </a:bodyPr>
          <a:lstStyle/>
          <a:p>
            <a:r>
              <a:rPr lang="en-US" sz="4800" u="sng" dirty="0" smtClean="0">
                <a:solidFill>
                  <a:schemeClr val="bg2">
                    <a:lumMod val="50000"/>
                  </a:schemeClr>
                </a:solidFill>
              </a:rPr>
              <a:t>Four Goals of lean</a:t>
            </a:r>
            <a:endParaRPr lang="en-IN" sz="4800" u="sng"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sz="3000" dirty="0" smtClean="0">
                <a:solidFill>
                  <a:schemeClr val="tx1">
                    <a:lumMod val="75000"/>
                    <a:lumOff val="25000"/>
                  </a:schemeClr>
                </a:solidFill>
              </a:rPr>
              <a:t>overproduction (occurs when production should have stopped)</a:t>
            </a:r>
          </a:p>
          <a:p>
            <a:r>
              <a:rPr lang="en-IN" sz="3000" dirty="0" smtClean="0">
                <a:solidFill>
                  <a:schemeClr val="tx1">
                    <a:lumMod val="75000"/>
                    <a:lumOff val="25000"/>
                  </a:schemeClr>
                </a:solidFill>
              </a:rPr>
              <a:t>Waiting (periods of inactivity)</a:t>
            </a:r>
          </a:p>
          <a:p>
            <a:r>
              <a:rPr lang="en-IN" sz="3000" dirty="0" smtClean="0">
                <a:solidFill>
                  <a:schemeClr val="tx1">
                    <a:lumMod val="75000"/>
                    <a:lumOff val="25000"/>
                  </a:schemeClr>
                </a:solidFill>
              </a:rPr>
              <a:t>Transport (unnecessary movement of materials)</a:t>
            </a:r>
          </a:p>
          <a:p>
            <a:r>
              <a:rPr lang="en-IN" sz="3000" dirty="0" smtClean="0">
                <a:solidFill>
                  <a:schemeClr val="tx1">
                    <a:lumMod val="75000"/>
                    <a:lumOff val="25000"/>
                  </a:schemeClr>
                </a:solidFill>
              </a:rPr>
              <a:t>Extra Processing (rework and reprocessing)</a:t>
            </a:r>
          </a:p>
          <a:p>
            <a:r>
              <a:rPr lang="en-IN" sz="3000" dirty="0" smtClean="0">
                <a:solidFill>
                  <a:schemeClr val="tx1">
                    <a:lumMod val="75000"/>
                    <a:lumOff val="25000"/>
                  </a:schemeClr>
                </a:solidFill>
              </a:rPr>
              <a:t>Inventory (excess inventory not directly required for current orders)</a:t>
            </a:r>
          </a:p>
          <a:p>
            <a:r>
              <a:rPr lang="en-IN" sz="3000" dirty="0" smtClean="0">
                <a:solidFill>
                  <a:schemeClr val="tx1">
                    <a:lumMod val="75000"/>
                    <a:lumOff val="25000"/>
                  </a:schemeClr>
                </a:solidFill>
              </a:rPr>
              <a:t>Motion (extra steps taken by employees due to inefficient layout)</a:t>
            </a:r>
          </a:p>
          <a:p>
            <a:r>
              <a:rPr lang="en-IN" sz="3000" dirty="0" smtClean="0">
                <a:solidFill>
                  <a:schemeClr val="tx1">
                    <a:lumMod val="75000"/>
                    <a:lumOff val="25000"/>
                  </a:schemeClr>
                </a:solidFill>
              </a:rPr>
              <a:t>Defects (do not conform to specifications or expectations)</a:t>
            </a:r>
          </a:p>
          <a:p>
            <a:endParaRPr lang="en-IN" dirty="0">
              <a:solidFill>
                <a:schemeClr val="tx1">
                  <a:lumMod val="75000"/>
                  <a:lumOff val="25000"/>
                </a:schemeClr>
              </a:solidFill>
            </a:endParaRPr>
          </a:p>
        </p:txBody>
      </p:sp>
      <p:sp>
        <p:nvSpPr>
          <p:cNvPr id="2" name="Title 1"/>
          <p:cNvSpPr>
            <a:spLocks noGrp="1"/>
          </p:cNvSpPr>
          <p:nvPr>
            <p:ph type="title"/>
          </p:nvPr>
        </p:nvSpPr>
        <p:spPr/>
        <p:txBody>
          <a:bodyPr>
            <a:normAutofit/>
          </a:bodyPr>
          <a:lstStyle/>
          <a:p>
            <a:r>
              <a:rPr lang="en-US" sz="4800" b="1" u="sng" dirty="0" smtClean="0">
                <a:solidFill>
                  <a:schemeClr val="bg2">
                    <a:lumMod val="50000"/>
                  </a:schemeClr>
                </a:solidFill>
              </a:rPr>
              <a:t>The Seven Forms of Waste</a:t>
            </a:r>
            <a:endParaRPr lang="en-IN" sz="4800" u="sng"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800" b="1" dirty="0" smtClean="0">
                <a:solidFill>
                  <a:schemeClr val="tx1">
                    <a:lumMod val="75000"/>
                    <a:lumOff val="25000"/>
                  </a:schemeClr>
                </a:solidFill>
              </a:rPr>
              <a:t>Overproduction : </a:t>
            </a:r>
            <a:r>
              <a:rPr lang="en-US" sz="2800" dirty="0" smtClean="0">
                <a:solidFill>
                  <a:schemeClr val="tx1">
                    <a:lumMod val="75000"/>
                    <a:lumOff val="25000"/>
                  </a:schemeClr>
                </a:solidFill>
              </a:rPr>
              <a:t>Producing more/sooner than the Internal or External customer needs.</a:t>
            </a:r>
          </a:p>
          <a:p>
            <a:endParaRPr lang="en-US" sz="2800" dirty="0" smtClean="0">
              <a:solidFill>
                <a:schemeClr val="tx1">
                  <a:lumMod val="75000"/>
                  <a:lumOff val="25000"/>
                </a:schemeClr>
              </a:solidFill>
            </a:endParaRPr>
          </a:p>
          <a:p>
            <a:r>
              <a:rPr lang="en-US" sz="2800" b="1" dirty="0" smtClean="0">
                <a:solidFill>
                  <a:schemeClr val="tx1">
                    <a:lumMod val="75000"/>
                    <a:lumOff val="25000"/>
                  </a:schemeClr>
                </a:solidFill>
              </a:rPr>
              <a:t>Waiting :</a:t>
            </a:r>
            <a:r>
              <a:rPr lang="en-US" sz="2800" dirty="0" smtClean="0">
                <a:solidFill>
                  <a:schemeClr val="tx1">
                    <a:lumMod val="75000"/>
                    <a:lumOff val="25000"/>
                  </a:schemeClr>
                </a:solidFill>
              </a:rPr>
              <a:t>Long periods of inactivity for people, information, machinery or  materials.</a:t>
            </a:r>
          </a:p>
          <a:p>
            <a:endParaRPr lang="en-US" sz="2800" b="1" dirty="0" smtClean="0">
              <a:solidFill>
                <a:schemeClr val="tx1">
                  <a:lumMod val="75000"/>
                  <a:lumOff val="25000"/>
                </a:schemeClr>
              </a:solidFill>
            </a:endParaRPr>
          </a:p>
          <a:p>
            <a:r>
              <a:rPr lang="en-US" sz="2800" b="1" dirty="0" smtClean="0">
                <a:solidFill>
                  <a:schemeClr val="tx1">
                    <a:lumMod val="75000"/>
                    <a:lumOff val="25000"/>
                  </a:schemeClr>
                </a:solidFill>
              </a:rPr>
              <a:t>Transportation :</a:t>
            </a:r>
            <a:r>
              <a:rPr lang="en-US" sz="2800" dirty="0" smtClean="0">
                <a:solidFill>
                  <a:schemeClr val="tx1">
                    <a:lumMod val="75000"/>
                    <a:lumOff val="25000"/>
                  </a:schemeClr>
                </a:solidFill>
              </a:rPr>
              <a:t>Excessive movement of people, information or materials.</a:t>
            </a:r>
          </a:p>
          <a:p>
            <a:pPr>
              <a:buNone/>
            </a:pPr>
            <a:endParaRPr lang="en-IN" sz="2800" dirty="0">
              <a:solidFill>
                <a:schemeClr val="tx1">
                  <a:lumMod val="75000"/>
                  <a:lumOff val="25000"/>
                </a:schemeClr>
              </a:solidFill>
            </a:endParaRPr>
          </a:p>
        </p:txBody>
      </p:sp>
      <p:sp>
        <p:nvSpPr>
          <p:cNvPr id="2" name="Title 1"/>
          <p:cNvSpPr>
            <a:spLocks noGrp="1"/>
          </p:cNvSpPr>
          <p:nvPr>
            <p:ph type="title"/>
          </p:nvPr>
        </p:nvSpPr>
        <p:spPr/>
        <p:txBody>
          <a:bodyPr>
            <a:normAutofit/>
          </a:bodyPr>
          <a:lstStyle/>
          <a:p>
            <a:r>
              <a:rPr lang="en-US" sz="4800" b="1" u="sng" dirty="0" smtClean="0">
                <a:solidFill>
                  <a:schemeClr val="bg2">
                    <a:lumMod val="50000"/>
                  </a:schemeClr>
                </a:solidFill>
              </a:rPr>
              <a:t>The Seven Forms of Waste</a:t>
            </a:r>
            <a:endParaRPr lang="en-IN" sz="4800" u="sng"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b="1" dirty="0" smtClean="0">
                <a:solidFill>
                  <a:schemeClr val="tx1">
                    <a:lumMod val="75000"/>
                    <a:lumOff val="25000"/>
                  </a:schemeClr>
                </a:solidFill>
              </a:rPr>
              <a:t>In appropriate processing:</a:t>
            </a:r>
          </a:p>
          <a:p>
            <a:pPr>
              <a:buNone/>
            </a:pPr>
            <a:r>
              <a:rPr lang="en-US" sz="2800" dirty="0" smtClean="0">
                <a:solidFill>
                  <a:schemeClr val="tx1">
                    <a:lumMod val="75000"/>
                    <a:lumOff val="25000"/>
                  </a:schemeClr>
                </a:solidFill>
              </a:rPr>
              <a:t>		Using the wrong set of tools, procedures or 	systems.</a:t>
            </a:r>
          </a:p>
          <a:p>
            <a:pPr>
              <a:buNone/>
            </a:pPr>
            <a:endParaRPr lang="en-US" sz="2800" dirty="0" smtClean="0">
              <a:solidFill>
                <a:schemeClr val="tx1">
                  <a:lumMod val="75000"/>
                  <a:lumOff val="25000"/>
                </a:schemeClr>
              </a:solidFill>
            </a:endParaRPr>
          </a:p>
          <a:p>
            <a:r>
              <a:rPr lang="en-US" sz="2800" b="1" dirty="0" smtClean="0">
                <a:solidFill>
                  <a:schemeClr val="tx1">
                    <a:lumMod val="75000"/>
                    <a:lumOff val="25000"/>
                  </a:schemeClr>
                </a:solidFill>
              </a:rPr>
              <a:t>Unnecessary Inventory:</a:t>
            </a:r>
          </a:p>
          <a:p>
            <a:pPr>
              <a:buNone/>
            </a:pPr>
            <a:r>
              <a:rPr lang="en-US" sz="2800" dirty="0" smtClean="0">
                <a:solidFill>
                  <a:schemeClr val="tx1">
                    <a:lumMod val="75000"/>
                    <a:lumOff val="25000"/>
                  </a:schemeClr>
                </a:solidFill>
              </a:rPr>
              <a:t>		Excessive storage and delay of information or 	products.</a:t>
            </a:r>
          </a:p>
          <a:p>
            <a:pPr>
              <a:buNone/>
            </a:pPr>
            <a:endParaRPr lang="en-US" sz="2800" dirty="0" smtClean="0">
              <a:solidFill>
                <a:schemeClr val="tx1">
                  <a:lumMod val="75000"/>
                  <a:lumOff val="25000"/>
                </a:schemeClr>
              </a:solidFill>
            </a:endParaRPr>
          </a:p>
          <a:p>
            <a:endParaRPr lang="en-IN" sz="2800" dirty="0">
              <a:solidFill>
                <a:schemeClr val="tx1">
                  <a:lumMod val="75000"/>
                  <a:lumOff val="25000"/>
                </a:schemeClr>
              </a:solidFill>
            </a:endParaRPr>
          </a:p>
        </p:txBody>
      </p:sp>
      <p:sp>
        <p:nvSpPr>
          <p:cNvPr id="2" name="Title 1"/>
          <p:cNvSpPr>
            <a:spLocks noGrp="1"/>
          </p:cNvSpPr>
          <p:nvPr>
            <p:ph type="title"/>
          </p:nvPr>
        </p:nvSpPr>
        <p:spPr/>
        <p:txBody>
          <a:bodyPr>
            <a:normAutofit/>
          </a:bodyPr>
          <a:lstStyle/>
          <a:p>
            <a:r>
              <a:rPr lang="en-US" sz="4800" u="sng" dirty="0" smtClean="0">
                <a:solidFill>
                  <a:schemeClr val="bg2">
                    <a:lumMod val="50000"/>
                  </a:schemeClr>
                </a:solidFill>
              </a:rPr>
              <a:t>The Seven Forms of Waste</a:t>
            </a:r>
            <a:endParaRPr lang="en-IN" sz="4800" u="sng"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smtClean="0"/>
              <a:t>Motion :</a:t>
            </a:r>
          </a:p>
          <a:p>
            <a:pPr>
              <a:buNone/>
            </a:pPr>
            <a:r>
              <a:rPr lang="en-IN" dirty="0" smtClean="0"/>
              <a:t>		people or equipment moving or walking more 	than is required to perform the processing.</a:t>
            </a:r>
          </a:p>
          <a:p>
            <a:endParaRPr lang="en-IN" b="1" dirty="0" smtClean="0">
              <a:solidFill>
                <a:schemeClr val="accent2"/>
              </a:solidFill>
              <a:latin typeface="Arial" charset="0"/>
            </a:endParaRPr>
          </a:p>
          <a:p>
            <a:r>
              <a:rPr lang="en-US" b="1" dirty="0" smtClean="0">
                <a:solidFill>
                  <a:schemeClr val="tx1">
                    <a:lumMod val="75000"/>
                    <a:lumOff val="25000"/>
                  </a:schemeClr>
                </a:solidFill>
              </a:rPr>
              <a:t>Defects :</a:t>
            </a:r>
          </a:p>
          <a:p>
            <a:pPr>
              <a:buNone/>
            </a:pPr>
            <a:r>
              <a:rPr lang="en-US" b="1" dirty="0" smtClean="0">
                <a:solidFill>
                  <a:schemeClr val="tx1">
                    <a:lumMod val="75000"/>
                    <a:lumOff val="25000"/>
                  </a:schemeClr>
                </a:solidFill>
              </a:rPr>
              <a:t>		</a:t>
            </a:r>
            <a:r>
              <a:rPr lang="en-US" dirty="0" smtClean="0">
                <a:solidFill>
                  <a:schemeClr val="tx1">
                    <a:lumMod val="75000"/>
                    <a:lumOff val="25000"/>
                  </a:schemeClr>
                </a:solidFill>
              </a:rPr>
              <a:t> Frequent errors in paper </a:t>
            </a:r>
            <a:r>
              <a:rPr lang="en-US" dirty="0" err="1" smtClean="0">
                <a:solidFill>
                  <a:schemeClr val="tx1">
                    <a:lumMod val="75000"/>
                    <a:lumOff val="25000"/>
                  </a:schemeClr>
                </a:solidFill>
              </a:rPr>
              <a:t>work,product</a:t>
            </a:r>
            <a:r>
              <a:rPr lang="en-US" dirty="0" smtClean="0">
                <a:solidFill>
                  <a:schemeClr val="tx1">
                    <a:lumMod val="75000"/>
                    <a:lumOff val="25000"/>
                  </a:schemeClr>
                </a:solidFill>
              </a:rPr>
              <a:t> quality 	 problems etc..</a:t>
            </a:r>
          </a:p>
          <a:p>
            <a:pPr>
              <a:buNone/>
            </a:pPr>
            <a:endParaRPr lang="en-US" dirty="0" smtClean="0">
              <a:solidFill>
                <a:schemeClr val="accent2"/>
              </a:solidFill>
              <a:latin typeface="Arial" charset="0"/>
            </a:endParaRPr>
          </a:p>
          <a:p>
            <a:endParaRPr lang="en-IN" dirty="0"/>
          </a:p>
        </p:txBody>
      </p:sp>
      <p:sp>
        <p:nvSpPr>
          <p:cNvPr id="2" name="Title 1"/>
          <p:cNvSpPr>
            <a:spLocks noGrp="1"/>
          </p:cNvSpPr>
          <p:nvPr>
            <p:ph type="title"/>
          </p:nvPr>
        </p:nvSpPr>
        <p:spPr/>
        <p:txBody>
          <a:bodyPr>
            <a:normAutofit/>
          </a:bodyPr>
          <a:lstStyle/>
          <a:p>
            <a:r>
              <a:rPr lang="en-US" sz="4800" b="1" u="sng" dirty="0" smtClean="0">
                <a:solidFill>
                  <a:schemeClr val="bg2">
                    <a:lumMod val="50000"/>
                  </a:schemeClr>
                </a:solidFill>
              </a:rPr>
              <a:t>The Seven Forms of Waste</a:t>
            </a:r>
            <a:endParaRPr lang="en-IN" sz="4800" u="sng"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80000"/>
              </a:lnSpc>
              <a:buFontTx/>
              <a:buNone/>
            </a:pPr>
            <a:endParaRPr lang="en-US" sz="2800" u="sng" dirty="0" smtClean="0"/>
          </a:p>
          <a:p>
            <a:pPr>
              <a:lnSpc>
                <a:spcPct val="80000"/>
              </a:lnSpc>
              <a:buFontTx/>
              <a:buNone/>
            </a:pPr>
            <a:endParaRPr lang="en-US" sz="2800" u="sng" dirty="0" smtClean="0"/>
          </a:p>
          <a:p>
            <a:pPr>
              <a:lnSpc>
                <a:spcPct val="80000"/>
              </a:lnSpc>
              <a:buFont typeface="Wingdings" pitchFamily="2" charset="2"/>
              <a:buChar char="Ø"/>
            </a:pPr>
            <a:r>
              <a:rPr lang="en-US" sz="2800" dirty="0" smtClean="0"/>
              <a:t>waste elimination</a:t>
            </a:r>
          </a:p>
          <a:p>
            <a:pPr>
              <a:lnSpc>
                <a:spcPct val="80000"/>
              </a:lnSpc>
              <a:buFont typeface="Wingdings" pitchFamily="2" charset="2"/>
              <a:buChar char="Ø"/>
            </a:pPr>
            <a:r>
              <a:rPr lang="en-US" sz="2800" dirty="0" smtClean="0"/>
              <a:t>standardized work</a:t>
            </a:r>
          </a:p>
          <a:p>
            <a:pPr>
              <a:lnSpc>
                <a:spcPct val="80000"/>
              </a:lnSpc>
              <a:buFont typeface="Wingdings" pitchFamily="2" charset="2"/>
              <a:buChar char="Ø"/>
            </a:pPr>
            <a:r>
              <a:rPr lang="en-US" sz="2800" dirty="0" smtClean="0"/>
              <a:t>poka yoke</a:t>
            </a:r>
          </a:p>
          <a:p>
            <a:pPr>
              <a:lnSpc>
                <a:spcPct val="80000"/>
              </a:lnSpc>
              <a:buFont typeface="Wingdings" pitchFamily="2" charset="2"/>
              <a:buChar char="Ø"/>
            </a:pPr>
            <a:r>
              <a:rPr lang="en-US" sz="2800" dirty="0" smtClean="0"/>
              <a:t>5s visual workplace</a:t>
            </a:r>
          </a:p>
          <a:p>
            <a:pPr>
              <a:lnSpc>
                <a:spcPct val="80000"/>
              </a:lnSpc>
              <a:buFont typeface="Wingdings" pitchFamily="2" charset="2"/>
              <a:buChar char="Ø"/>
            </a:pPr>
            <a:r>
              <a:rPr lang="en-US" sz="2800" dirty="0" smtClean="0"/>
              <a:t>just in time</a:t>
            </a:r>
          </a:p>
          <a:p>
            <a:pPr>
              <a:lnSpc>
                <a:spcPct val="80000"/>
              </a:lnSpc>
              <a:buFont typeface="Wingdings" pitchFamily="2" charset="2"/>
              <a:buChar char="Ø"/>
            </a:pPr>
            <a:r>
              <a:rPr lang="en-US" sz="2800" dirty="0" smtClean="0"/>
              <a:t>continuous improvement</a:t>
            </a:r>
          </a:p>
          <a:p>
            <a:pPr>
              <a:lnSpc>
                <a:spcPct val="80000"/>
              </a:lnSpc>
              <a:buFont typeface="Wingdings" pitchFamily="2" charset="2"/>
              <a:buChar char="Ø"/>
            </a:pPr>
            <a:r>
              <a:rPr lang="en-US" sz="2800" dirty="0" smtClean="0"/>
              <a:t>material management</a:t>
            </a:r>
          </a:p>
          <a:p>
            <a:pPr>
              <a:lnSpc>
                <a:spcPct val="80000"/>
              </a:lnSpc>
              <a:buFont typeface="Wingdings" pitchFamily="2" charset="2"/>
              <a:buChar char="Ø"/>
            </a:pPr>
            <a:r>
              <a:rPr lang="en-US" sz="2800" dirty="0" smtClean="0"/>
              <a:t>work in process</a:t>
            </a:r>
            <a:endParaRPr lang="en-IN" sz="2800" dirty="0"/>
          </a:p>
        </p:txBody>
      </p:sp>
      <p:sp>
        <p:nvSpPr>
          <p:cNvPr id="3" name="Title 2"/>
          <p:cNvSpPr>
            <a:spLocks noGrp="1"/>
          </p:cNvSpPr>
          <p:nvPr>
            <p:ph type="title"/>
          </p:nvPr>
        </p:nvSpPr>
        <p:spPr/>
        <p:txBody>
          <a:bodyPr>
            <a:normAutofit/>
          </a:bodyPr>
          <a:lstStyle/>
          <a:p>
            <a:r>
              <a:rPr lang="en-US" sz="4800" dirty="0" smtClean="0">
                <a:solidFill>
                  <a:schemeClr val="bg2">
                    <a:lumMod val="50000"/>
                  </a:schemeClr>
                </a:solidFill>
                <a:latin typeface="+mn-lt"/>
              </a:rPr>
              <a:t> </a:t>
            </a:r>
            <a:r>
              <a:rPr lang="en-US" sz="4800" u="sng" dirty="0" smtClean="0">
                <a:solidFill>
                  <a:schemeClr val="bg2">
                    <a:lumMod val="50000"/>
                  </a:schemeClr>
                </a:solidFill>
                <a:latin typeface="+mn-lt"/>
              </a:rPr>
              <a:t>LIST OF LEAN TOOLS</a:t>
            </a:r>
            <a:endParaRPr lang="en-IN" sz="4800" dirty="0">
              <a:solidFill>
                <a:schemeClr val="bg2">
                  <a:lumMod val="50000"/>
                </a:schemeClr>
              </a:solidFill>
              <a:latin typeface="+mn-lt"/>
            </a:endParaRPr>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Tx/>
              <a:buNone/>
            </a:pPr>
            <a:endParaRPr lang="en-US" dirty="0" smtClean="0"/>
          </a:p>
          <a:p>
            <a:pPr>
              <a:buFont typeface="Wingdings" pitchFamily="2" charset="2"/>
              <a:buChar char="Ø"/>
            </a:pPr>
            <a:r>
              <a:rPr lang="en-US" dirty="0" smtClean="0"/>
              <a:t> </a:t>
            </a:r>
            <a:r>
              <a:rPr lang="en-US" sz="2800" dirty="0" smtClean="0"/>
              <a:t>POKA-YOKE- means “Mistake proofing”.</a:t>
            </a:r>
          </a:p>
          <a:p>
            <a:pPr>
              <a:buFont typeface="Wingdings" pitchFamily="2" charset="2"/>
              <a:buNone/>
            </a:pPr>
            <a:endParaRPr lang="en-US" dirty="0" smtClean="0"/>
          </a:p>
          <a:p>
            <a:pPr>
              <a:buFont typeface="Wingdings" pitchFamily="2" charset="2"/>
              <a:buChar char="Ø"/>
            </a:pPr>
            <a:r>
              <a:rPr lang="en-US" dirty="0" smtClean="0"/>
              <a:t> </a:t>
            </a:r>
            <a:r>
              <a:rPr lang="en-US" sz="2800" dirty="0" smtClean="0"/>
              <a:t>And it also provides visual or other signals to</a:t>
            </a:r>
          </a:p>
          <a:p>
            <a:pPr>
              <a:buFont typeface="Wingdings" pitchFamily="2" charset="2"/>
              <a:buNone/>
            </a:pPr>
            <a:r>
              <a:rPr lang="en-US" dirty="0" smtClean="0"/>
              <a:t>    </a:t>
            </a:r>
            <a:r>
              <a:rPr lang="en-US" sz="2800" dirty="0" smtClean="0"/>
              <a:t>indicate characteristic state and referred as    </a:t>
            </a:r>
          </a:p>
          <a:p>
            <a:pPr>
              <a:buFont typeface="Wingdings" pitchFamily="2" charset="2"/>
              <a:buNone/>
            </a:pPr>
            <a:r>
              <a:rPr lang="en-US" sz="2800" dirty="0" smtClean="0"/>
              <a:t>    error proofing .</a:t>
            </a:r>
            <a:endParaRPr lang="en-US" dirty="0" smtClean="0"/>
          </a:p>
          <a:p>
            <a:pPr>
              <a:buFont typeface="Wingdings" pitchFamily="2" charset="2"/>
              <a:buNone/>
            </a:pPr>
            <a:r>
              <a:rPr lang="en-US" dirty="0" smtClean="0"/>
              <a:t>    </a:t>
            </a:r>
            <a:endParaRPr lang="en-US" sz="2800" dirty="0" smtClean="0"/>
          </a:p>
          <a:p>
            <a:pPr>
              <a:buFont typeface="Wingdings" pitchFamily="2" charset="2"/>
              <a:buChar char="Ø"/>
            </a:pPr>
            <a:r>
              <a:rPr lang="en-US" dirty="0" smtClean="0"/>
              <a:t> </a:t>
            </a:r>
            <a:r>
              <a:rPr lang="en-US" sz="2800" dirty="0" smtClean="0"/>
              <a:t>It is a Japanese word .</a:t>
            </a:r>
            <a:endParaRPr lang="en-US" dirty="0" smtClean="0"/>
          </a:p>
          <a:p>
            <a:pPr>
              <a:buFont typeface="Wingdings" pitchFamily="2" charset="2"/>
              <a:buNone/>
            </a:pPr>
            <a:endParaRPr lang="en-US" dirty="0" smtClean="0"/>
          </a:p>
          <a:p>
            <a:pPr>
              <a:buFontTx/>
              <a:buNone/>
            </a:pPr>
            <a:endParaRPr lang="en-US" dirty="0" smtClean="0"/>
          </a:p>
          <a:p>
            <a:endParaRPr lang="en-IN" dirty="0"/>
          </a:p>
        </p:txBody>
      </p:sp>
      <p:sp>
        <p:nvSpPr>
          <p:cNvPr id="3" name="Title 2"/>
          <p:cNvSpPr>
            <a:spLocks noGrp="1"/>
          </p:cNvSpPr>
          <p:nvPr>
            <p:ph type="title"/>
          </p:nvPr>
        </p:nvSpPr>
        <p:spPr/>
        <p:txBody>
          <a:bodyPr>
            <a:normAutofit/>
          </a:bodyPr>
          <a:lstStyle/>
          <a:p>
            <a:r>
              <a:rPr lang="en-US" sz="4800" u="sng" dirty="0" smtClean="0">
                <a:solidFill>
                  <a:schemeClr val="bg2">
                    <a:lumMod val="50000"/>
                  </a:schemeClr>
                </a:solidFill>
                <a:latin typeface="+mn-lt"/>
              </a:rPr>
              <a:t>POKA-YOKE</a:t>
            </a:r>
            <a:endParaRPr lang="en-IN" sz="4800" u="sng" dirty="0">
              <a:solidFill>
                <a:schemeClr val="bg2">
                  <a:lumMod val="50000"/>
                </a:schemeClr>
              </a:solidFill>
              <a:latin typeface="+mn-lt"/>
            </a:endParaRP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sz="2800" dirty="0" smtClean="0"/>
              <a:t>5s visual work place provide a clean  </a:t>
            </a:r>
          </a:p>
          <a:p>
            <a:pPr>
              <a:buFont typeface="Wingdings" pitchFamily="2" charset="2"/>
              <a:buNone/>
            </a:pPr>
            <a:r>
              <a:rPr lang="en-US" sz="2800" dirty="0" smtClean="0"/>
              <a:t>     environment .</a:t>
            </a:r>
          </a:p>
          <a:p>
            <a:pPr>
              <a:buFont typeface="Wingdings" pitchFamily="2" charset="2"/>
              <a:buNone/>
            </a:pPr>
            <a:endParaRPr lang="en-US" sz="2800" dirty="0" smtClean="0"/>
          </a:p>
          <a:p>
            <a:pPr>
              <a:buFont typeface="Wingdings" pitchFamily="2" charset="2"/>
              <a:buChar char="Ø"/>
            </a:pPr>
            <a:r>
              <a:rPr lang="en-US" sz="2800" dirty="0" smtClean="0"/>
              <a:t> It is well organized and efficient .</a:t>
            </a:r>
          </a:p>
          <a:p>
            <a:pPr>
              <a:buFont typeface="Wingdings" pitchFamily="2" charset="2"/>
              <a:buNone/>
            </a:pPr>
            <a:endParaRPr lang="en-US" sz="2800" dirty="0" smtClean="0"/>
          </a:p>
          <a:p>
            <a:pPr>
              <a:buFont typeface="Wingdings" pitchFamily="2" charset="2"/>
              <a:buChar char="Ø"/>
            </a:pPr>
            <a:r>
              <a:rPr lang="en-US" sz="2800" dirty="0" smtClean="0"/>
              <a:t>It provides the organization for preparing a</a:t>
            </a:r>
          </a:p>
          <a:p>
            <a:pPr>
              <a:buFont typeface="Wingdings" pitchFamily="2" charset="2"/>
              <a:buNone/>
            </a:pPr>
            <a:r>
              <a:rPr lang="en-US" sz="2800" dirty="0" smtClean="0"/>
              <a:t>    rapid work force .</a:t>
            </a:r>
          </a:p>
          <a:p>
            <a:endParaRPr lang="en-IN" dirty="0"/>
          </a:p>
        </p:txBody>
      </p:sp>
      <p:sp>
        <p:nvSpPr>
          <p:cNvPr id="3" name="Title 2"/>
          <p:cNvSpPr>
            <a:spLocks noGrp="1"/>
          </p:cNvSpPr>
          <p:nvPr>
            <p:ph type="title"/>
          </p:nvPr>
        </p:nvSpPr>
        <p:spPr/>
        <p:txBody>
          <a:bodyPr>
            <a:noAutofit/>
          </a:bodyPr>
          <a:lstStyle/>
          <a:p>
            <a:r>
              <a:rPr lang="en-US" sz="4800" u="sng" dirty="0" smtClean="0">
                <a:solidFill>
                  <a:schemeClr val="bg2">
                    <a:lumMod val="50000"/>
                  </a:schemeClr>
                </a:solidFill>
                <a:latin typeface="+mn-lt"/>
              </a:rPr>
              <a:t/>
            </a:r>
            <a:br>
              <a:rPr lang="en-US" sz="4800" u="sng" dirty="0" smtClean="0">
                <a:solidFill>
                  <a:schemeClr val="bg2">
                    <a:lumMod val="50000"/>
                  </a:schemeClr>
                </a:solidFill>
                <a:latin typeface="+mn-lt"/>
              </a:rPr>
            </a:br>
            <a:r>
              <a:rPr lang="en-US" sz="4800" u="sng" dirty="0" smtClean="0">
                <a:solidFill>
                  <a:schemeClr val="bg2">
                    <a:lumMod val="50000"/>
                  </a:schemeClr>
                </a:solidFill>
                <a:latin typeface="+mn-lt"/>
              </a:rPr>
              <a:t>5S VISUAL WORK PLACE </a:t>
            </a:r>
            <a:br>
              <a:rPr lang="en-US" sz="4800" u="sng" dirty="0" smtClean="0">
                <a:solidFill>
                  <a:schemeClr val="bg2">
                    <a:lumMod val="50000"/>
                  </a:schemeClr>
                </a:solidFill>
                <a:latin typeface="+mn-lt"/>
              </a:rPr>
            </a:br>
            <a:endParaRPr lang="en-IN" sz="4800" u="sng" dirty="0">
              <a:solidFill>
                <a:schemeClr val="bg2">
                  <a:lumMod val="50000"/>
                </a:schemeClr>
              </a:solidFill>
              <a:latin typeface="+mn-lt"/>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lean?</a:t>
            </a:r>
          </a:p>
          <a:p>
            <a:r>
              <a:rPr lang="en-US" dirty="0" smtClean="0"/>
              <a:t>Why lean?</a:t>
            </a:r>
          </a:p>
          <a:p>
            <a:r>
              <a:rPr lang="en-US" dirty="0" smtClean="0"/>
              <a:t>Principles of lean</a:t>
            </a:r>
          </a:p>
          <a:p>
            <a:r>
              <a:rPr lang="en-US" dirty="0" smtClean="0"/>
              <a:t>Goals of lean</a:t>
            </a:r>
          </a:p>
          <a:p>
            <a:r>
              <a:rPr lang="en-US" dirty="0" smtClean="0"/>
              <a:t>Types of waste</a:t>
            </a:r>
          </a:p>
          <a:p>
            <a:r>
              <a:rPr lang="en-US" dirty="0" smtClean="0"/>
              <a:t>Lean tools</a:t>
            </a:r>
          </a:p>
          <a:p>
            <a:r>
              <a:rPr lang="en-US" dirty="0" smtClean="0"/>
              <a:t>Steps to achieve </a:t>
            </a:r>
            <a:r>
              <a:rPr lang="en-US" smtClean="0"/>
              <a:t>lean systems</a:t>
            </a:r>
            <a:endParaRPr lang="en-US" dirty="0" smtClean="0"/>
          </a:p>
        </p:txBody>
      </p:sp>
      <p:sp>
        <p:nvSpPr>
          <p:cNvPr id="3" name="Title 2"/>
          <p:cNvSpPr>
            <a:spLocks noGrp="1"/>
          </p:cNvSpPr>
          <p:nvPr>
            <p:ph type="title"/>
          </p:nvPr>
        </p:nvSpPr>
        <p:spPr/>
        <p:txBody>
          <a:bodyPr>
            <a:normAutofit/>
          </a:bodyPr>
          <a:lstStyle/>
          <a:p>
            <a:r>
              <a:rPr lang="en-US" sz="4800" u="sng" dirty="0" smtClean="0">
                <a:solidFill>
                  <a:schemeClr val="bg2">
                    <a:lumMod val="25000"/>
                  </a:schemeClr>
                </a:solidFill>
              </a:rPr>
              <a:t>Topics</a:t>
            </a:r>
            <a:endParaRPr lang="en-IN" sz="4800" u="sng" dirty="0">
              <a:solidFill>
                <a:schemeClr val="bg2">
                  <a:lumMod val="25000"/>
                </a:schemeClr>
              </a:solidFill>
            </a:endParaRP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sz="2800" dirty="0" smtClean="0"/>
              <a:t>It can lead to huge improvements in quality</a:t>
            </a:r>
          </a:p>
          <a:p>
            <a:pPr>
              <a:buFont typeface="Wingdings" pitchFamily="2" charset="2"/>
              <a:buNone/>
            </a:pPr>
            <a:r>
              <a:rPr lang="en-US" sz="2800" dirty="0" smtClean="0"/>
              <a:t>     and efficiency .</a:t>
            </a:r>
          </a:p>
          <a:p>
            <a:pPr>
              <a:buFont typeface="Wingdings" pitchFamily="2" charset="2"/>
              <a:buNone/>
            </a:pPr>
            <a:endParaRPr lang="en-US" sz="2800" dirty="0" smtClean="0"/>
          </a:p>
          <a:p>
            <a:pPr>
              <a:buFont typeface="Wingdings" pitchFamily="2" charset="2"/>
              <a:buChar char="Ø"/>
            </a:pPr>
            <a:r>
              <a:rPr lang="en-US" sz="2800" dirty="0" smtClean="0"/>
              <a:t> This method was adopted by Japanese </a:t>
            </a:r>
          </a:p>
          <a:p>
            <a:pPr>
              <a:buFont typeface="Wingdings" pitchFamily="2" charset="2"/>
              <a:buNone/>
            </a:pPr>
            <a:r>
              <a:rPr lang="en-US" sz="2800" dirty="0" smtClean="0"/>
              <a:t>      manufacturing company. </a:t>
            </a:r>
          </a:p>
          <a:p>
            <a:pPr>
              <a:buFont typeface="Wingdings" pitchFamily="2" charset="2"/>
              <a:buNone/>
            </a:pPr>
            <a:endParaRPr lang="en-US" sz="2800" dirty="0" smtClean="0"/>
          </a:p>
          <a:p>
            <a:pPr>
              <a:buFont typeface="Wingdings" pitchFamily="2" charset="2"/>
              <a:buChar char="Ø"/>
            </a:pPr>
            <a:r>
              <a:rPr lang="en-US" sz="2800" dirty="0" smtClean="0"/>
              <a:t> JIT means making what the market wants, </a:t>
            </a:r>
          </a:p>
          <a:p>
            <a:pPr>
              <a:buFont typeface="Wingdings" pitchFamily="2" charset="2"/>
              <a:buNone/>
            </a:pPr>
            <a:r>
              <a:rPr lang="en-US" sz="2800" dirty="0" smtClean="0"/>
              <a:t>     when it want it.</a:t>
            </a:r>
          </a:p>
          <a:p>
            <a:endParaRPr lang="en-IN" dirty="0"/>
          </a:p>
        </p:txBody>
      </p:sp>
      <p:sp>
        <p:nvSpPr>
          <p:cNvPr id="3" name="Title 2"/>
          <p:cNvSpPr>
            <a:spLocks noGrp="1"/>
          </p:cNvSpPr>
          <p:nvPr>
            <p:ph type="title"/>
          </p:nvPr>
        </p:nvSpPr>
        <p:spPr/>
        <p:txBody>
          <a:bodyPr>
            <a:noAutofit/>
          </a:bodyPr>
          <a:lstStyle/>
          <a:p>
            <a:r>
              <a:rPr lang="en-US" sz="4800" u="sng" dirty="0" smtClean="0">
                <a:solidFill>
                  <a:schemeClr val="bg2">
                    <a:lumMod val="50000"/>
                  </a:schemeClr>
                </a:solidFill>
                <a:latin typeface="+mn-lt"/>
              </a:rPr>
              <a:t/>
            </a:r>
            <a:br>
              <a:rPr lang="en-US" sz="4800" u="sng" dirty="0" smtClean="0">
                <a:solidFill>
                  <a:schemeClr val="bg2">
                    <a:lumMod val="50000"/>
                  </a:schemeClr>
                </a:solidFill>
                <a:latin typeface="+mn-lt"/>
              </a:rPr>
            </a:br>
            <a:r>
              <a:rPr lang="en-US" sz="4800" u="sng" dirty="0" smtClean="0">
                <a:solidFill>
                  <a:schemeClr val="bg2">
                    <a:lumMod val="50000"/>
                  </a:schemeClr>
                </a:solidFill>
                <a:latin typeface="+mn-lt"/>
              </a:rPr>
              <a:t>JUST IN TIME </a:t>
            </a:r>
            <a:br>
              <a:rPr lang="en-US" sz="4800" u="sng" dirty="0" smtClean="0">
                <a:solidFill>
                  <a:schemeClr val="bg2">
                    <a:lumMod val="50000"/>
                  </a:schemeClr>
                </a:solidFill>
                <a:latin typeface="+mn-lt"/>
              </a:rPr>
            </a:br>
            <a:endParaRPr lang="en-IN" sz="4800" u="sng" dirty="0">
              <a:solidFill>
                <a:schemeClr val="bg2">
                  <a:lumMod val="50000"/>
                </a:schemeClr>
              </a:solidFill>
              <a:latin typeface="+mn-lt"/>
            </a:endParaRP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sz="2800" dirty="0" smtClean="0"/>
              <a:t>Continuous improvement ,in regards to quality and performance .</a:t>
            </a:r>
          </a:p>
          <a:p>
            <a:pPr>
              <a:buNone/>
            </a:pPr>
            <a:endParaRPr lang="en-US" sz="2800" dirty="0" smtClean="0"/>
          </a:p>
          <a:p>
            <a:pPr>
              <a:buFont typeface="Wingdings" pitchFamily="2" charset="2"/>
              <a:buChar char="Ø"/>
            </a:pPr>
            <a:r>
              <a:rPr lang="en-US" sz="2800" dirty="0" smtClean="0"/>
              <a:t> And it also improves customers satisfaction </a:t>
            </a:r>
          </a:p>
          <a:p>
            <a:pPr>
              <a:buFont typeface="Wingdings" pitchFamily="2" charset="2"/>
              <a:buNone/>
            </a:pPr>
            <a:r>
              <a:rPr lang="en-US" sz="2800" dirty="0" smtClean="0"/>
              <a:t>   through continuous and incremental approach.</a:t>
            </a:r>
          </a:p>
          <a:p>
            <a:pPr>
              <a:buFont typeface="Wingdings" pitchFamily="2" charset="2"/>
              <a:buChar char="Ø"/>
            </a:pPr>
            <a:endParaRPr lang="en-US" sz="2800" dirty="0" smtClean="0"/>
          </a:p>
          <a:p>
            <a:pPr>
              <a:buFont typeface="Wingdings" pitchFamily="2" charset="2"/>
              <a:buChar char="Ø"/>
            </a:pPr>
            <a:r>
              <a:rPr lang="en-US" sz="2800" dirty="0" smtClean="0"/>
              <a:t> And there by removing unnecessary activities</a:t>
            </a:r>
          </a:p>
          <a:p>
            <a:pPr>
              <a:buFont typeface="Wingdings" pitchFamily="2" charset="2"/>
              <a:buNone/>
            </a:pPr>
            <a:r>
              <a:rPr lang="en-US" sz="2800" dirty="0" smtClean="0"/>
              <a:t>     and variation .</a:t>
            </a:r>
          </a:p>
          <a:p>
            <a:endParaRPr lang="en-IN" dirty="0"/>
          </a:p>
        </p:txBody>
      </p:sp>
      <p:sp>
        <p:nvSpPr>
          <p:cNvPr id="3" name="Title 2"/>
          <p:cNvSpPr>
            <a:spLocks noGrp="1"/>
          </p:cNvSpPr>
          <p:nvPr>
            <p:ph type="title"/>
          </p:nvPr>
        </p:nvSpPr>
        <p:spPr/>
        <p:txBody>
          <a:bodyPr>
            <a:noAutofit/>
          </a:bodyPr>
          <a:lstStyle/>
          <a:p>
            <a:r>
              <a:rPr lang="en-US" sz="4800" u="sng" dirty="0" smtClean="0">
                <a:solidFill>
                  <a:schemeClr val="bg2">
                    <a:lumMod val="50000"/>
                  </a:schemeClr>
                </a:solidFill>
                <a:latin typeface="+mn-lt"/>
              </a:rPr>
              <a:t/>
            </a:r>
            <a:br>
              <a:rPr lang="en-US" sz="4800" u="sng" dirty="0" smtClean="0">
                <a:solidFill>
                  <a:schemeClr val="bg2">
                    <a:lumMod val="50000"/>
                  </a:schemeClr>
                </a:solidFill>
                <a:latin typeface="+mn-lt"/>
              </a:rPr>
            </a:br>
            <a:r>
              <a:rPr lang="en-US" sz="4800" u="sng" dirty="0" smtClean="0">
                <a:solidFill>
                  <a:schemeClr val="bg2">
                    <a:lumMod val="50000"/>
                  </a:schemeClr>
                </a:solidFill>
                <a:latin typeface="+mn-lt"/>
              </a:rPr>
              <a:t>CONTINOUS IMPROVEMENT</a:t>
            </a:r>
            <a:br>
              <a:rPr lang="en-US" sz="4800" u="sng" dirty="0" smtClean="0">
                <a:solidFill>
                  <a:schemeClr val="bg2">
                    <a:lumMod val="50000"/>
                  </a:schemeClr>
                </a:solidFill>
                <a:latin typeface="+mn-lt"/>
              </a:rPr>
            </a:br>
            <a:endParaRPr lang="en-IN" sz="4800" u="sng" dirty="0">
              <a:solidFill>
                <a:schemeClr val="bg2">
                  <a:lumMod val="50000"/>
                </a:schemeClr>
              </a:solidFill>
              <a:latin typeface="+mn-lt"/>
            </a:endParaRP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endParaRPr lang="en-US" sz="2800" dirty="0" smtClean="0"/>
          </a:p>
          <a:p>
            <a:pPr>
              <a:buFont typeface="Wingdings" pitchFamily="2" charset="2"/>
              <a:buChar char="Ø"/>
            </a:pPr>
            <a:r>
              <a:rPr lang="en-US" sz="2800" dirty="0" smtClean="0"/>
              <a:t>It aims to minimize the work .</a:t>
            </a:r>
          </a:p>
          <a:p>
            <a:pPr>
              <a:buFont typeface="Wingdings" pitchFamily="2" charset="2"/>
              <a:buChar char="Ø"/>
            </a:pPr>
            <a:endParaRPr lang="en-US" sz="2800" dirty="0" smtClean="0"/>
          </a:p>
          <a:p>
            <a:pPr>
              <a:buFont typeface="Wingdings" pitchFamily="2" charset="2"/>
              <a:buChar char="Ø"/>
            </a:pPr>
            <a:r>
              <a:rPr lang="en-US" sz="2800" dirty="0" smtClean="0"/>
              <a:t> It needs to store the inventory .</a:t>
            </a:r>
          </a:p>
          <a:p>
            <a:pPr>
              <a:buFont typeface="Wingdings" pitchFamily="2" charset="2"/>
              <a:buChar char="Ø"/>
            </a:pPr>
            <a:endParaRPr lang="en-US" sz="2800" dirty="0" smtClean="0"/>
          </a:p>
          <a:p>
            <a:pPr>
              <a:buFont typeface="Wingdings" pitchFamily="2" charset="2"/>
              <a:buChar char="Ø"/>
            </a:pPr>
            <a:r>
              <a:rPr lang="en-US" sz="2800" dirty="0" smtClean="0"/>
              <a:t> It take time to look above and below work </a:t>
            </a:r>
          </a:p>
          <a:p>
            <a:pPr>
              <a:buNone/>
            </a:pPr>
            <a:r>
              <a:rPr lang="en-US" sz="2800" dirty="0" smtClean="0"/>
              <a:t>     areas for needed storage .</a:t>
            </a:r>
          </a:p>
          <a:p>
            <a:pPr>
              <a:buNone/>
            </a:pPr>
            <a:endParaRPr lang="en-IN" dirty="0"/>
          </a:p>
        </p:txBody>
      </p:sp>
      <p:sp>
        <p:nvSpPr>
          <p:cNvPr id="3" name="Title 2"/>
          <p:cNvSpPr>
            <a:spLocks noGrp="1"/>
          </p:cNvSpPr>
          <p:nvPr>
            <p:ph type="title"/>
          </p:nvPr>
        </p:nvSpPr>
        <p:spPr/>
        <p:txBody>
          <a:bodyPr>
            <a:normAutofit/>
          </a:bodyPr>
          <a:lstStyle/>
          <a:p>
            <a:r>
              <a:rPr lang="en-US" sz="4800" u="sng" dirty="0" smtClean="0">
                <a:solidFill>
                  <a:schemeClr val="bg2">
                    <a:lumMod val="50000"/>
                  </a:schemeClr>
                </a:solidFill>
                <a:latin typeface="+mn-lt"/>
              </a:rPr>
              <a:t>WORK IN PROCESS</a:t>
            </a:r>
            <a:endParaRPr lang="en-IN" sz="4800" u="sng" dirty="0">
              <a:solidFill>
                <a:schemeClr val="bg2">
                  <a:lumMod val="50000"/>
                </a:schemeClr>
              </a:solidFill>
              <a:latin typeface="+mn-lt"/>
            </a:endParaRP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buFont typeface="Wingdings" pitchFamily="2" charset="2"/>
              <a:buChar char="Ø"/>
            </a:pPr>
            <a:r>
              <a:rPr lang="en-US" sz="2800" dirty="0" smtClean="0"/>
              <a:t>It is a branch of logistics and deals with </a:t>
            </a:r>
          </a:p>
          <a:p>
            <a:pPr>
              <a:lnSpc>
                <a:spcPct val="90000"/>
              </a:lnSpc>
              <a:buFont typeface="Wingdings" pitchFamily="2" charset="2"/>
              <a:buNone/>
            </a:pPr>
            <a:r>
              <a:rPr lang="en-US" sz="2800" dirty="0" smtClean="0"/>
              <a:t>     tangible components of supply chain.</a:t>
            </a:r>
          </a:p>
          <a:p>
            <a:pPr>
              <a:lnSpc>
                <a:spcPct val="90000"/>
              </a:lnSpc>
              <a:buFont typeface="Wingdings" pitchFamily="2" charset="2"/>
              <a:buNone/>
            </a:pPr>
            <a:endParaRPr lang="en-US" sz="2800" dirty="0" smtClean="0"/>
          </a:p>
          <a:p>
            <a:pPr>
              <a:lnSpc>
                <a:spcPct val="90000"/>
              </a:lnSpc>
              <a:buFont typeface="Wingdings" pitchFamily="2" charset="2"/>
              <a:buChar char="Ø"/>
            </a:pPr>
            <a:r>
              <a:rPr lang="en-US" sz="2800" dirty="0" smtClean="0"/>
              <a:t> It can consolidate and efficiently handle core </a:t>
            </a:r>
          </a:p>
          <a:p>
            <a:pPr>
              <a:lnSpc>
                <a:spcPct val="90000"/>
              </a:lnSpc>
              <a:buFont typeface="Wingdings" pitchFamily="2" charset="2"/>
              <a:buNone/>
            </a:pPr>
            <a:r>
              <a:rPr lang="en-US" sz="2800" dirty="0" smtClean="0"/>
              <a:t>     service .</a:t>
            </a:r>
          </a:p>
          <a:p>
            <a:pPr>
              <a:lnSpc>
                <a:spcPct val="90000"/>
              </a:lnSpc>
              <a:buFont typeface="Wingdings" pitchFamily="2" charset="2"/>
              <a:buNone/>
            </a:pPr>
            <a:endParaRPr lang="en-US" sz="2800" dirty="0" smtClean="0"/>
          </a:p>
          <a:p>
            <a:pPr>
              <a:lnSpc>
                <a:spcPct val="90000"/>
              </a:lnSpc>
              <a:buFont typeface="Wingdings" pitchFamily="2" charset="2"/>
              <a:buChar char="Ø"/>
            </a:pPr>
            <a:r>
              <a:rPr lang="en-US" sz="2800" dirty="0" smtClean="0"/>
              <a:t> The parts and materials used in supply chain</a:t>
            </a:r>
          </a:p>
          <a:p>
            <a:pPr>
              <a:lnSpc>
                <a:spcPct val="90000"/>
              </a:lnSpc>
              <a:buFont typeface="Wingdings" pitchFamily="2" charset="2"/>
              <a:buNone/>
            </a:pPr>
            <a:r>
              <a:rPr lang="en-US" sz="2800" dirty="0" smtClean="0"/>
              <a:t>      meets the minimum requirements by </a:t>
            </a:r>
          </a:p>
          <a:p>
            <a:pPr>
              <a:lnSpc>
                <a:spcPct val="90000"/>
              </a:lnSpc>
              <a:buFont typeface="Wingdings" pitchFamily="2" charset="2"/>
              <a:buNone/>
            </a:pPr>
            <a:r>
              <a:rPr lang="en-US" sz="2800" dirty="0" smtClean="0"/>
              <a:t>     performing  quality assurance .</a:t>
            </a:r>
          </a:p>
          <a:p>
            <a:pPr>
              <a:buNone/>
            </a:pPr>
            <a:endParaRPr lang="en-IN" dirty="0"/>
          </a:p>
        </p:txBody>
      </p:sp>
      <p:sp>
        <p:nvSpPr>
          <p:cNvPr id="3" name="Title 2"/>
          <p:cNvSpPr>
            <a:spLocks noGrp="1"/>
          </p:cNvSpPr>
          <p:nvPr>
            <p:ph type="title"/>
          </p:nvPr>
        </p:nvSpPr>
        <p:spPr/>
        <p:txBody>
          <a:bodyPr>
            <a:noAutofit/>
          </a:bodyPr>
          <a:lstStyle/>
          <a:p>
            <a:r>
              <a:rPr lang="en-US" sz="4400" u="sng" dirty="0" smtClean="0">
                <a:solidFill>
                  <a:schemeClr val="bg2">
                    <a:lumMod val="50000"/>
                  </a:schemeClr>
                </a:solidFill>
                <a:latin typeface="+mn-lt"/>
              </a:rPr>
              <a:t/>
            </a:r>
            <a:br>
              <a:rPr lang="en-US" sz="4400" u="sng" dirty="0" smtClean="0">
                <a:solidFill>
                  <a:schemeClr val="bg2">
                    <a:lumMod val="50000"/>
                  </a:schemeClr>
                </a:solidFill>
                <a:latin typeface="+mn-lt"/>
              </a:rPr>
            </a:br>
            <a:r>
              <a:rPr lang="en-US" sz="4400" u="sng" dirty="0" smtClean="0">
                <a:solidFill>
                  <a:schemeClr val="bg2">
                    <a:lumMod val="50000"/>
                  </a:schemeClr>
                </a:solidFill>
                <a:latin typeface="+mn-lt"/>
              </a:rPr>
              <a:t>MATERIAL </a:t>
            </a:r>
            <a:r>
              <a:rPr lang="en-US" sz="4400" u="sng" dirty="0" smtClean="0">
                <a:solidFill>
                  <a:schemeClr val="bg2">
                    <a:lumMod val="50000"/>
                  </a:schemeClr>
                </a:solidFill>
                <a:latin typeface="Times New Roman" pitchFamily="18" charset="0"/>
              </a:rPr>
              <a:t>MANAGEMENT </a:t>
            </a:r>
            <a:br>
              <a:rPr lang="en-US" sz="4400" u="sng" dirty="0" smtClean="0">
                <a:solidFill>
                  <a:schemeClr val="bg2">
                    <a:lumMod val="50000"/>
                  </a:schemeClr>
                </a:solidFill>
                <a:latin typeface="Times New Roman" pitchFamily="18" charset="0"/>
              </a:rPr>
            </a:br>
            <a:endParaRPr lang="en-IN" sz="4400" u="sng"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sz="half" idx="1"/>
          </p:nvPr>
        </p:nvSpPr>
        <p:spPr>
          <a:xfrm>
            <a:off x="228600" y="1524000"/>
            <a:ext cx="8458200" cy="4267200"/>
          </a:xfrm>
        </p:spPr>
        <p:txBody>
          <a:bodyPr/>
          <a:lstStyle/>
          <a:p>
            <a:r>
              <a:rPr lang="en-US" dirty="0"/>
              <a:t>Lean Thinking diagnostic tool that allows you to:</a:t>
            </a:r>
          </a:p>
          <a:p>
            <a:pPr lvl="1"/>
            <a:r>
              <a:rPr lang="en-US" sz="2800" dirty="0"/>
              <a:t> Visualize work</a:t>
            </a:r>
          </a:p>
          <a:p>
            <a:pPr lvl="1"/>
            <a:r>
              <a:rPr lang="en-US" sz="2800" dirty="0"/>
              <a:t> “See the waste” (barriers to flow)</a:t>
            </a:r>
          </a:p>
          <a:p>
            <a:pPr lvl="1"/>
            <a:r>
              <a:rPr lang="en-US" sz="2800" dirty="0"/>
              <a:t> Focus on improvements </a:t>
            </a:r>
          </a:p>
          <a:p>
            <a:pPr lvl="1"/>
            <a:endParaRPr lang="en-US" sz="2800" dirty="0"/>
          </a:p>
          <a:p>
            <a:r>
              <a:rPr lang="en-US" dirty="0"/>
              <a:t>Value Stream = steps (value added and non-value added) that are required to complete a service from beginning to end</a:t>
            </a:r>
          </a:p>
          <a:p>
            <a:endParaRPr lang="en-US" sz="3200" dirty="0"/>
          </a:p>
        </p:txBody>
      </p:sp>
      <p:sp>
        <p:nvSpPr>
          <p:cNvPr id="238594" name="Rectangle 2"/>
          <p:cNvSpPr>
            <a:spLocks noGrp="1" noChangeArrowheads="1"/>
          </p:cNvSpPr>
          <p:nvPr>
            <p:ph type="title"/>
          </p:nvPr>
        </p:nvSpPr>
        <p:spPr>
          <a:xfrm>
            <a:off x="304800" y="533400"/>
            <a:ext cx="8686800" cy="792163"/>
          </a:xfrm>
        </p:spPr>
        <p:txBody>
          <a:bodyPr>
            <a:noAutofit/>
          </a:bodyPr>
          <a:lstStyle/>
          <a:p>
            <a:pPr algn="ctr"/>
            <a:r>
              <a:rPr lang="en-US" sz="4800" b="1" u="sng" dirty="0">
                <a:solidFill>
                  <a:schemeClr val="bg2">
                    <a:lumMod val="50000"/>
                  </a:schemeClr>
                </a:solidFill>
              </a:rPr>
              <a:t>Value Stream Mapping</a:t>
            </a: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228600" y="274638"/>
            <a:ext cx="8686800" cy="1143000"/>
          </a:xfrm>
          <a:prstGeom prst="rect">
            <a:avLst/>
          </a:prstGeom>
          <a:noFill/>
          <a:ln w="9525">
            <a:noFill/>
            <a:miter lim="800000"/>
            <a:headEnd/>
            <a:tailEnd/>
          </a:ln>
          <a:effectLst/>
        </p:spPr>
        <p:txBody>
          <a:bodyPr anchor="ctr"/>
          <a:lstStyle/>
          <a:p>
            <a:pPr algn="ctr" eaLnBrk="1" hangingPunct="1"/>
            <a:r>
              <a:rPr lang="en-US" sz="4400" b="1" u="sng" dirty="0">
                <a:solidFill>
                  <a:schemeClr val="bg2">
                    <a:lumMod val="50000"/>
                  </a:schemeClr>
                </a:solidFill>
              </a:rPr>
              <a:t>Value Added vs. Non-Value Added</a:t>
            </a:r>
          </a:p>
        </p:txBody>
      </p:sp>
      <p:sp>
        <p:nvSpPr>
          <p:cNvPr id="240643" name="Rectangle 3"/>
          <p:cNvSpPr>
            <a:spLocks noGrp="1" noChangeArrowheads="1"/>
          </p:cNvSpPr>
          <p:nvPr>
            <p:ph type="body" sz="half" idx="1"/>
          </p:nvPr>
        </p:nvSpPr>
        <p:spPr>
          <a:xfrm>
            <a:off x="304800" y="1219200"/>
            <a:ext cx="7924800" cy="4953000"/>
          </a:xfrm>
          <a:noFill/>
          <a:ln/>
        </p:spPr>
        <p:txBody>
          <a:bodyPr>
            <a:noAutofit/>
          </a:bodyPr>
          <a:lstStyle/>
          <a:p>
            <a:pPr>
              <a:lnSpc>
                <a:spcPct val="80000"/>
              </a:lnSpc>
              <a:buFont typeface="Wingdings" pitchFamily="2" charset="2"/>
              <a:buNone/>
            </a:pPr>
            <a:endParaRPr lang="en-US" sz="2800" b="1" dirty="0"/>
          </a:p>
          <a:p>
            <a:pPr>
              <a:lnSpc>
                <a:spcPct val="80000"/>
              </a:lnSpc>
              <a:buFont typeface="Wingdings" pitchFamily="2" charset="2"/>
              <a:buNone/>
            </a:pPr>
            <a:r>
              <a:rPr lang="en-US" sz="2800" b="1" dirty="0"/>
              <a:t>Value added activities</a:t>
            </a:r>
          </a:p>
          <a:p>
            <a:pPr>
              <a:lnSpc>
                <a:spcPct val="80000"/>
              </a:lnSpc>
            </a:pPr>
            <a:r>
              <a:rPr lang="en-US" sz="2800" dirty="0"/>
              <a:t>The customer is willing to pay money for the process</a:t>
            </a:r>
          </a:p>
          <a:p>
            <a:pPr>
              <a:lnSpc>
                <a:spcPct val="80000"/>
              </a:lnSpc>
            </a:pPr>
            <a:r>
              <a:rPr lang="en-US" sz="2800" dirty="0"/>
              <a:t>Work that changes the market form, fit or function</a:t>
            </a:r>
          </a:p>
          <a:p>
            <a:pPr>
              <a:lnSpc>
                <a:spcPct val="80000"/>
              </a:lnSpc>
            </a:pPr>
            <a:endParaRPr lang="en-US" sz="2800" i="1" dirty="0"/>
          </a:p>
          <a:p>
            <a:pPr>
              <a:lnSpc>
                <a:spcPct val="80000"/>
              </a:lnSpc>
              <a:buFont typeface="Wingdings" pitchFamily="2" charset="2"/>
              <a:buNone/>
            </a:pPr>
            <a:r>
              <a:rPr lang="en-US" sz="2800" b="1" dirty="0"/>
              <a:t>Non-value added activities</a:t>
            </a:r>
          </a:p>
          <a:p>
            <a:pPr>
              <a:lnSpc>
                <a:spcPct val="80000"/>
              </a:lnSpc>
            </a:pPr>
            <a:r>
              <a:rPr lang="en-US" sz="2800" dirty="0"/>
              <a:t>Should be eliminated, simplified, reduced, or integrated whenever possible</a:t>
            </a:r>
          </a:p>
          <a:p>
            <a:pPr>
              <a:lnSpc>
                <a:spcPct val="80000"/>
              </a:lnSpc>
            </a:pPr>
            <a:r>
              <a:rPr lang="en-US" sz="2800" dirty="0"/>
              <a:t>Two types of non-value added activities:</a:t>
            </a:r>
          </a:p>
          <a:p>
            <a:pPr lvl="1">
              <a:lnSpc>
                <a:spcPct val="80000"/>
              </a:lnSpc>
            </a:pPr>
            <a:r>
              <a:rPr lang="en-US" sz="2800" dirty="0"/>
              <a:t>Required for business</a:t>
            </a:r>
          </a:p>
          <a:p>
            <a:pPr lvl="1">
              <a:lnSpc>
                <a:spcPct val="80000"/>
              </a:lnSpc>
            </a:pPr>
            <a:r>
              <a:rPr lang="en-US" sz="2800" dirty="0"/>
              <a:t>Not required for business</a:t>
            </a:r>
          </a:p>
          <a:p>
            <a:pPr>
              <a:lnSpc>
                <a:spcPct val="80000"/>
              </a:lnSpc>
            </a:pPr>
            <a:endParaRPr lang="en-US" sz="2800" dirty="0"/>
          </a:p>
          <a:p>
            <a:pPr lvl="1">
              <a:lnSpc>
                <a:spcPct val="80000"/>
              </a:lnSpc>
            </a:pPr>
            <a:endParaRPr lang="en-US" sz="2800" dirty="0"/>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Oval 2"/>
          <p:cNvSpPr>
            <a:spLocks noChangeArrowheads="1"/>
          </p:cNvSpPr>
          <p:nvPr/>
        </p:nvSpPr>
        <p:spPr bwMode="auto">
          <a:xfrm>
            <a:off x="5257800" y="2514600"/>
            <a:ext cx="2438400" cy="2209800"/>
          </a:xfrm>
          <a:prstGeom prst="ellipse">
            <a:avLst/>
          </a:prstGeom>
          <a:solidFill>
            <a:srgbClr val="006699"/>
          </a:solidFill>
          <a:ln w="9525">
            <a:solidFill>
              <a:schemeClr val="tx1"/>
            </a:solidFill>
            <a:round/>
            <a:headEnd/>
            <a:tailEnd/>
          </a:ln>
          <a:effectLst/>
        </p:spPr>
        <p:txBody>
          <a:bodyPr wrap="none" anchor="ctr"/>
          <a:lstStyle/>
          <a:p>
            <a:endParaRPr lang="en-IN" dirty="0"/>
          </a:p>
        </p:txBody>
      </p:sp>
      <p:sp>
        <p:nvSpPr>
          <p:cNvPr id="242691" name="AutoShape 3"/>
          <p:cNvSpPr>
            <a:spLocks noChangeArrowheads="1"/>
          </p:cNvSpPr>
          <p:nvPr/>
        </p:nvSpPr>
        <p:spPr bwMode="auto">
          <a:xfrm rot="12567114">
            <a:off x="6392863" y="2316163"/>
            <a:ext cx="838200" cy="1447800"/>
          </a:xfrm>
          <a:prstGeom prst="triangle">
            <a:avLst>
              <a:gd name="adj" fmla="val 50000"/>
            </a:avLst>
          </a:prstGeom>
          <a:solidFill>
            <a:srgbClr val="FFCC00"/>
          </a:solidFill>
          <a:ln w="9525">
            <a:solidFill>
              <a:schemeClr val="tx1"/>
            </a:solidFill>
            <a:miter lim="800000"/>
            <a:headEnd/>
            <a:tailEnd/>
          </a:ln>
          <a:effectLst/>
        </p:spPr>
        <p:txBody>
          <a:bodyPr rot="10800000" wrap="none" anchor="ctr"/>
          <a:lstStyle/>
          <a:p>
            <a:pPr algn="ctr" eaLnBrk="1" hangingPunct="1"/>
            <a:endParaRPr lang="en-US" dirty="0">
              <a:solidFill>
                <a:srgbClr val="3366FF"/>
              </a:solidFill>
            </a:endParaRPr>
          </a:p>
        </p:txBody>
      </p:sp>
      <p:sp>
        <p:nvSpPr>
          <p:cNvPr id="242692" name="Text Box 4"/>
          <p:cNvSpPr txBox="1">
            <a:spLocks noChangeArrowheads="1"/>
          </p:cNvSpPr>
          <p:nvPr/>
        </p:nvSpPr>
        <p:spPr bwMode="auto">
          <a:xfrm>
            <a:off x="5562600" y="3810000"/>
            <a:ext cx="2057400" cy="336550"/>
          </a:xfrm>
          <a:prstGeom prst="rect">
            <a:avLst/>
          </a:prstGeom>
          <a:noFill/>
          <a:ln w="9525">
            <a:noFill/>
            <a:miter lim="800000"/>
            <a:headEnd/>
            <a:tailEnd/>
          </a:ln>
          <a:effectLst/>
        </p:spPr>
        <p:txBody>
          <a:bodyPr>
            <a:spAutoFit/>
          </a:bodyPr>
          <a:lstStyle/>
          <a:p>
            <a:pPr eaLnBrk="1" hangingPunct="1">
              <a:spcBef>
                <a:spcPct val="50000"/>
              </a:spcBef>
            </a:pPr>
            <a:r>
              <a:rPr lang="en-US" sz="1600" b="1" u="sng" dirty="0"/>
              <a:t>Non-Value Added</a:t>
            </a:r>
          </a:p>
        </p:txBody>
      </p:sp>
      <p:sp>
        <p:nvSpPr>
          <p:cNvPr id="242693" name="Text Box 5"/>
          <p:cNvSpPr txBox="1">
            <a:spLocks noChangeArrowheads="1"/>
          </p:cNvSpPr>
          <p:nvPr/>
        </p:nvSpPr>
        <p:spPr bwMode="auto">
          <a:xfrm>
            <a:off x="7239000" y="1600200"/>
            <a:ext cx="1447800" cy="336550"/>
          </a:xfrm>
          <a:prstGeom prst="rect">
            <a:avLst/>
          </a:prstGeom>
          <a:noFill/>
          <a:ln w="9525">
            <a:noFill/>
            <a:miter lim="800000"/>
            <a:headEnd/>
            <a:tailEnd/>
          </a:ln>
          <a:effectLst/>
        </p:spPr>
        <p:txBody>
          <a:bodyPr>
            <a:spAutoFit/>
          </a:bodyPr>
          <a:lstStyle/>
          <a:p>
            <a:pPr eaLnBrk="1" hangingPunct="1">
              <a:spcBef>
                <a:spcPct val="50000"/>
              </a:spcBef>
            </a:pPr>
            <a:r>
              <a:rPr lang="en-US" sz="1600" b="1" dirty="0"/>
              <a:t>Value Added</a:t>
            </a:r>
          </a:p>
        </p:txBody>
      </p:sp>
      <p:sp>
        <p:nvSpPr>
          <p:cNvPr id="242694" name="Line 6"/>
          <p:cNvSpPr>
            <a:spLocks noChangeShapeType="1"/>
          </p:cNvSpPr>
          <p:nvPr/>
        </p:nvSpPr>
        <p:spPr bwMode="auto">
          <a:xfrm flipH="1">
            <a:off x="7239000" y="1905000"/>
            <a:ext cx="228600" cy="457200"/>
          </a:xfrm>
          <a:prstGeom prst="line">
            <a:avLst/>
          </a:prstGeom>
          <a:noFill/>
          <a:ln w="9525">
            <a:solidFill>
              <a:schemeClr val="tx1"/>
            </a:solidFill>
            <a:round/>
            <a:headEnd/>
            <a:tailEnd type="triangle" w="med" len="med"/>
          </a:ln>
          <a:effectLst/>
        </p:spPr>
        <p:txBody>
          <a:bodyPr/>
          <a:lstStyle/>
          <a:p>
            <a:endParaRPr lang="en-IN" dirty="0"/>
          </a:p>
        </p:txBody>
      </p:sp>
      <p:sp>
        <p:nvSpPr>
          <p:cNvPr id="242695" name="Rectangle 7"/>
          <p:cNvSpPr>
            <a:spLocks noChangeArrowheads="1"/>
          </p:cNvSpPr>
          <p:nvPr/>
        </p:nvSpPr>
        <p:spPr bwMode="auto">
          <a:xfrm>
            <a:off x="228600" y="274638"/>
            <a:ext cx="8686800" cy="1143000"/>
          </a:xfrm>
          <a:prstGeom prst="rect">
            <a:avLst/>
          </a:prstGeom>
          <a:noFill/>
          <a:ln w="9525">
            <a:noFill/>
            <a:miter lim="800000"/>
            <a:headEnd/>
            <a:tailEnd/>
          </a:ln>
          <a:effectLst/>
        </p:spPr>
        <p:txBody>
          <a:bodyPr anchor="ctr"/>
          <a:lstStyle/>
          <a:p>
            <a:pPr algn="ctr" eaLnBrk="1" hangingPunct="1"/>
            <a:r>
              <a:rPr lang="en-US" sz="4400" b="1" u="sng" dirty="0">
                <a:solidFill>
                  <a:schemeClr val="bg2">
                    <a:lumMod val="50000"/>
                  </a:schemeClr>
                </a:solidFill>
              </a:rPr>
              <a:t>Value Added vs. Non-Value Added</a:t>
            </a:r>
          </a:p>
        </p:txBody>
      </p:sp>
      <p:sp>
        <p:nvSpPr>
          <p:cNvPr id="242696" name="Text Box 8"/>
          <p:cNvSpPr txBox="1">
            <a:spLocks noChangeArrowheads="1"/>
          </p:cNvSpPr>
          <p:nvPr/>
        </p:nvSpPr>
        <p:spPr bwMode="auto">
          <a:xfrm>
            <a:off x="304800" y="1905000"/>
            <a:ext cx="5181600" cy="3046988"/>
          </a:xfrm>
          <a:prstGeom prst="rect">
            <a:avLst/>
          </a:prstGeom>
          <a:noFill/>
          <a:ln w="9525">
            <a:noFill/>
            <a:miter lim="800000"/>
            <a:headEnd/>
            <a:tailEnd/>
          </a:ln>
          <a:effectLst/>
        </p:spPr>
        <p:txBody>
          <a:bodyPr>
            <a:spAutoFit/>
          </a:bodyPr>
          <a:lstStyle/>
          <a:p>
            <a:pPr eaLnBrk="1" hangingPunct="1">
              <a:spcBef>
                <a:spcPct val="50000"/>
              </a:spcBef>
              <a:buFont typeface="Arial" pitchFamily="34" charset="0"/>
              <a:buChar char="•"/>
            </a:pPr>
            <a:r>
              <a:rPr lang="en-US" sz="2400" dirty="0"/>
              <a:t>  Continuous focus on increasing value added activities </a:t>
            </a:r>
          </a:p>
          <a:p>
            <a:pPr eaLnBrk="1" hangingPunct="1">
              <a:spcBef>
                <a:spcPct val="50000"/>
              </a:spcBef>
              <a:buFont typeface="Arial" pitchFamily="34" charset="0"/>
              <a:buChar char="•"/>
            </a:pPr>
            <a:r>
              <a:rPr lang="en-US" sz="2400" dirty="0"/>
              <a:t>  If value added activities are increased by 10%  = gain of only 2%!</a:t>
            </a:r>
          </a:p>
          <a:p>
            <a:pPr eaLnBrk="1" hangingPunct="1">
              <a:spcBef>
                <a:spcPct val="50000"/>
              </a:spcBef>
              <a:buFont typeface="Arial" pitchFamily="34" charset="0"/>
              <a:buChar char="•"/>
            </a:pPr>
            <a:r>
              <a:rPr lang="en-US" sz="2400" dirty="0"/>
              <a:t> Focus on reducing non-value added activities by 10%  = gain of 8% value added!</a:t>
            </a:r>
          </a:p>
        </p:txBody>
      </p:sp>
      <p:sp>
        <p:nvSpPr>
          <p:cNvPr id="242697" name="Text Box 9"/>
          <p:cNvSpPr txBox="1">
            <a:spLocks noChangeArrowheads="1"/>
          </p:cNvSpPr>
          <p:nvPr/>
        </p:nvSpPr>
        <p:spPr bwMode="auto">
          <a:xfrm>
            <a:off x="6781800" y="25908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b="1" dirty="0">
                <a:solidFill>
                  <a:srgbClr val="003399"/>
                </a:solidFill>
              </a:rPr>
              <a:t>20%</a:t>
            </a:r>
          </a:p>
        </p:txBody>
      </p:sp>
      <p:sp>
        <p:nvSpPr>
          <p:cNvPr id="242698" name="Text Box 10"/>
          <p:cNvSpPr txBox="1">
            <a:spLocks noChangeArrowheads="1"/>
          </p:cNvSpPr>
          <p:nvPr/>
        </p:nvSpPr>
        <p:spPr bwMode="auto">
          <a:xfrm>
            <a:off x="5638800" y="3276600"/>
            <a:ext cx="685800" cy="336550"/>
          </a:xfrm>
          <a:prstGeom prst="rect">
            <a:avLst/>
          </a:prstGeom>
          <a:noFill/>
          <a:ln w="9525">
            <a:noFill/>
            <a:miter lim="800000"/>
            <a:headEnd/>
            <a:tailEnd/>
          </a:ln>
          <a:effectLst/>
        </p:spPr>
        <p:txBody>
          <a:bodyPr>
            <a:spAutoFit/>
          </a:bodyPr>
          <a:lstStyle/>
          <a:p>
            <a:pPr eaLnBrk="1" hangingPunct="1">
              <a:spcBef>
                <a:spcPct val="50000"/>
              </a:spcBef>
            </a:pPr>
            <a:r>
              <a:rPr lang="en-US" sz="1600" b="1" dirty="0">
                <a:solidFill>
                  <a:srgbClr val="FFCC00"/>
                </a:solidFill>
              </a:rPr>
              <a:t>80%</a:t>
            </a:r>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1219200"/>
            <a:ext cx="8229600" cy="4525963"/>
          </a:xfrm>
        </p:spPr>
        <p:txBody>
          <a:bodyPr>
            <a:normAutofit/>
          </a:bodyPr>
          <a:lstStyle/>
          <a:p>
            <a:pPr>
              <a:buNone/>
            </a:pPr>
            <a:endParaRPr lang="en-IN" sz="2800" b="1" dirty="0" smtClean="0"/>
          </a:p>
          <a:p>
            <a:pPr>
              <a:buNone/>
            </a:pPr>
            <a:r>
              <a:rPr lang="en-IN" sz="2800" dirty="0" smtClean="0"/>
              <a:t>The following steps should be implemented in order to create the ideal </a:t>
            </a:r>
            <a:r>
              <a:rPr lang="en-IN" sz="2800" b="1" dirty="0" smtClean="0"/>
              <a:t>lean manufacturing</a:t>
            </a:r>
            <a:r>
              <a:rPr lang="en-IN" sz="2800" dirty="0" smtClean="0"/>
              <a:t> system:</a:t>
            </a:r>
          </a:p>
          <a:p>
            <a:pPr>
              <a:buFont typeface="Wingdings" pitchFamily="2" charset="2"/>
              <a:buChar char="Ø"/>
            </a:pPr>
            <a:r>
              <a:rPr lang="en-IN" sz="2800" dirty="0" smtClean="0"/>
              <a:t>Design a simple manufacturing system</a:t>
            </a:r>
          </a:p>
          <a:p>
            <a:pPr>
              <a:buFont typeface="Wingdings" pitchFamily="2" charset="2"/>
              <a:buChar char="Ø"/>
            </a:pPr>
            <a:r>
              <a:rPr lang="en-IN" sz="2800" dirty="0" smtClean="0"/>
              <a:t>Recognize that there is always room for improvement</a:t>
            </a:r>
          </a:p>
          <a:p>
            <a:pPr>
              <a:buFont typeface="Wingdings" pitchFamily="2" charset="2"/>
              <a:buChar char="Ø"/>
            </a:pPr>
            <a:r>
              <a:rPr lang="en-IN" sz="2800" dirty="0" smtClean="0"/>
              <a:t>Continuously improve the lean manufacturing system design</a:t>
            </a:r>
          </a:p>
          <a:p>
            <a:endParaRPr lang="en-IN" sz="2800" dirty="0"/>
          </a:p>
        </p:txBody>
      </p:sp>
      <p:sp>
        <p:nvSpPr>
          <p:cNvPr id="6" name="TextBox 5"/>
          <p:cNvSpPr txBox="1"/>
          <p:nvPr/>
        </p:nvSpPr>
        <p:spPr>
          <a:xfrm>
            <a:off x="609600" y="152400"/>
            <a:ext cx="6858000" cy="2123658"/>
          </a:xfrm>
          <a:prstGeom prst="rect">
            <a:avLst/>
          </a:prstGeom>
          <a:noFill/>
        </p:spPr>
        <p:txBody>
          <a:bodyPr wrap="square" rtlCol="0">
            <a:spAutoFit/>
          </a:bodyPr>
          <a:lstStyle/>
          <a:p>
            <a:r>
              <a:rPr lang="en-IN" sz="4400" b="1" dirty="0" smtClean="0">
                <a:solidFill>
                  <a:schemeClr val="bg2">
                    <a:lumMod val="50000"/>
                  </a:schemeClr>
                </a:solidFill>
              </a:rPr>
              <a:t>Steps to achieve lean systems</a:t>
            </a:r>
          </a:p>
          <a:p>
            <a:endParaRPr lang="en-IN" sz="4400"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lnSpcReduction="10000"/>
          </a:bodyPr>
          <a:lstStyle/>
          <a:p>
            <a:pPr>
              <a:buNone/>
            </a:pPr>
            <a:r>
              <a:rPr lang="en-IN" sz="2000" b="1" dirty="0" smtClean="0"/>
              <a:t>Design a simple manufacturing system</a:t>
            </a:r>
          </a:p>
          <a:p>
            <a:pPr>
              <a:buNone/>
            </a:pPr>
            <a:r>
              <a:rPr lang="en-IN" sz="1800" dirty="0" smtClean="0"/>
              <a:t>         A fundamental principle of lean manufacturing is demand-based flow manufacturing. In this type of production setting, inventory is only pulled through each production </a:t>
            </a:r>
            <a:r>
              <a:rPr lang="en-IN" sz="1800" dirty="0" smtClean="0"/>
              <a:t>centre </a:t>
            </a:r>
            <a:r>
              <a:rPr lang="en-IN" sz="1800" dirty="0" smtClean="0"/>
              <a:t>when it is needed to meet a customer’s order. </a:t>
            </a:r>
          </a:p>
          <a:p>
            <a:r>
              <a:rPr lang="en-IN" sz="1800" dirty="0" smtClean="0"/>
              <a:t>The benefits of this goal </a:t>
            </a:r>
            <a:r>
              <a:rPr lang="en-IN" sz="1800" dirty="0" smtClean="0"/>
              <a:t>include</a:t>
            </a:r>
            <a:endParaRPr lang="en-IN" sz="1800" dirty="0" smtClean="0"/>
          </a:p>
          <a:p>
            <a:r>
              <a:rPr lang="en-IN" sz="1800" dirty="0" smtClean="0"/>
              <a:t>decreased cycle time</a:t>
            </a:r>
          </a:p>
          <a:p>
            <a:r>
              <a:rPr lang="en-IN" sz="1800" dirty="0" smtClean="0"/>
              <a:t>less inventory</a:t>
            </a:r>
          </a:p>
          <a:p>
            <a:r>
              <a:rPr lang="en-IN" sz="1800" dirty="0" smtClean="0"/>
              <a:t>increased productivity</a:t>
            </a:r>
          </a:p>
          <a:p>
            <a:r>
              <a:rPr lang="en-IN" sz="1800" dirty="0" smtClean="0"/>
              <a:t>increased capital equipment utilization</a:t>
            </a:r>
          </a:p>
          <a:p>
            <a:pPr>
              <a:buNone/>
            </a:pPr>
            <a:r>
              <a:rPr lang="en-IN" sz="2000" b="1" dirty="0" smtClean="0"/>
              <a:t>There is always room for improvement</a:t>
            </a:r>
          </a:p>
          <a:p>
            <a:pPr>
              <a:buNone/>
            </a:pPr>
            <a:r>
              <a:rPr lang="en-IN" sz="1400" dirty="0" smtClean="0"/>
              <a:t>        </a:t>
            </a:r>
            <a:r>
              <a:rPr lang="en-IN" sz="1800" dirty="0" smtClean="0"/>
              <a:t>The core of lean is founded on the concept of continuous product and process improvement and the elimination of non-value added activities. “The Value adding activities are simply only those things the customer is willing to pay for, everything else is waste, and should be eliminated, simplified, reduced, or integrated”. Improving the flow of material through new ideal system layouts at the customer's required rate would reduce waste in material movement and inventory. </a:t>
            </a:r>
          </a:p>
          <a:p>
            <a:pPr>
              <a:buNone/>
            </a:pPr>
            <a:r>
              <a:rPr lang="en-IN" sz="2000" b="1" dirty="0" smtClean="0"/>
              <a:t>Continuously improve</a:t>
            </a:r>
          </a:p>
          <a:p>
            <a:pPr>
              <a:buNone/>
            </a:pPr>
            <a:r>
              <a:rPr lang="en-IN" sz="1800" b="1" dirty="0" smtClean="0"/>
              <a:t>         </a:t>
            </a:r>
            <a:r>
              <a:rPr lang="en-IN" sz="1800" dirty="0" smtClean="0"/>
              <a:t>A continuous improvement mindset is essential to reach a company's goals. The term "continuous improvement" means incremental improvement of products, processes, or services over time, with the goal of reducing waste to improve workplace functionality, customer service, or product performance.</a:t>
            </a:r>
          </a:p>
          <a:p>
            <a:endParaRPr lang="en-IN" sz="1400" dirty="0"/>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sz="4800" dirty="0" smtClean="0"/>
          </a:p>
          <a:p>
            <a:pPr>
              <a:buNone/>
            </a:pPr>
            <a:endParaRPr lang="en-US" sz="4800" dirty="0" smtClean="0"/>
          </a:p>
          <a:p>
            <a:pPr>
              <a:buNone/>
            </a:pPr>
            <a:r>
              <a:rPr lang="en-US" sz="4800" dirty="0" smtClean="0"/>
              <a:t>				SUMMARY</a:t>
            </a:r>
            <a:endParaRPr lang="en-IN" sz="4800" dirty="0"/>
          </a:p>
        </p:txBody>
      </p:sp>
      <p:sp>
        <p:nvSpPr>
          <p:cNvPr id="3" name="Title 2"/>
          <p:cNvSpPr>
            <a:spLocks noGrp="1"/>
          </p:cNvSpPr>
          <p:nvPr>
            <p:ph type="title"/>
          </p:nvPr>
        </p:nvSpPr>
        <p:spPr/>
        <p:txBody>
          <a:bodyPr/>
          <a:lstStyle/>
          <a:p>
            <a:endParaRPr lang="en-IN" dirty="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spcBef>
                <a:spcPct val="0"/>
              </a:spcBef>
              <a:buClrTx/>
              <a:buNone/>
            </a:pPr>
            <a:endParaRPr lang="en-GB" sz="2800" b="1" i="1" dirty="0" smtClean="0"/>
          </a:p>
          <a:p>
            <a:pPr algn="ctr">
              <a:spcBef>
                <a:spcPct val="0"/>
              </a:spcBef>
              <a:buClrTx/>
              <a:buNone/>
            </a:pPr>
            <a:endParaRPr lang="en-GB" sz="2800" b="1" i="1" dirty="0" smtClean="0"/>
          </a:p>
          <a:p>
            <a:pPr algn="ctr">
              <a:spcBef>
                <a:spcPct val="0"/>
              </a:spcBef>
              <a:buClrTx/>
              <a:buFont typeface="Arial" pitchFamily="34" charset="0"/>
              <a:buChar char="•"/>
            </a:pPr>
            <a:endParaRPr lang="en-GB" sz="2800" b="1" i="1" dirty="0" smtClean="0"/>
          </a:p>
          <a:p>
            <a:pPr algn="ctr">
              <a:spcBef>
                <a:spcPct val="0"/>
              </a:spcBef>
              <a:buClrTx/>
            </a:pPr>
            <a:r>
              <a:rPr lang="en-GB" sz="2800" b="1" i="1" dirty="0" smtClean="0"/>
              <a:t>Lean is a systematic approach of eliminating waste so every step adds value for the Customer</a:t>
            </a:r>
            <a:endParaRPr lang="en-US" sz="2800" b="1" dirty="0" smtClean="0"/>
          </a:p>
          <a:p>
            <a:pPr>
              <a:buNone/>
            </a:pPr>
            <a:endParaRPr lang="en-IN" sz="2800" dirty="0"/>
          </a:p>
        </p:txBody>
      </p:sp>
      <p:sp>
        <p:nvSpPr>
          <p:cNvPr id="2" name="Title 1"/>
          <p:cNvSpPr>
            <a:spLocks noGrp="1"/>
          </p:cNvSpPr>
          <p:nvPr>
            <p:ph type="title"/>
          </p:nvPr>
        </p:nvSpPr>
        <p:spPr/>
        <p:txBody>
          <a:bodyPr>
            <a:normAutofit/>
          </a:bodyPr>
          <a:lstStyle/>
          <a:p>
            <a:r>
              <a:rPr lang="en-GB" sz="4000" b="1" u="sng" dirty="0" smtClean="0">
                <a:solidFill>
                  <a:schemeClr val="bg2">
                    <a:lumMod val="50000"/>
                  </a:schemeClr>
                </a:solidFill>
              </a:rPr>
              <a:t>WHAT IS LEAN ?</a:t>
            </a:r>
            <a:endParaRPr lang="en-IN" sz="4000" u="sng"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endParaRPr lang="en-US" sz="6000" dirty="0" smtClean="0"/>
          </a:p>
          <a:p>
            <a:pPr algn="ctr">
              <a:buNone/>
            </a:pPr>
            <a:r>
              <a:rPr lang="en-US" sz="6000" dirty="0" smtClean="0"/>
              <a:t>Thank you</a:t>
            </a:r>
            <a:endParaRPr lang="en-IN" sz="6000" dirty="0"/>
          </a:p>
        </p:txBody>
      </p:sp>
      <p:sp>
        <p:nvSpPr>
          <p:cNvPr id="3" name="Title 2"/>
          <p:cNvSpPr>
            <a:spLocks noGrp="1"/>
          </p:cNvSpPr>
          <p:nvPr>
            <p:ph type="title"/>
          </p:nvPr>
        </p:nvSpPr>
        <p:spPr/>
        <p:txBody>
          <a:bodyPr/>
          <a:lstStyle/>
          <a:p>
            <a:endParaRPr lang="en-IN"/>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800" b="1" dirty="0" smtClean="0"/>
              <a:t>	Value - </a:t>
            </a:r>
            <a:r>
              <a:rPr lang="en-US" sz="2800" dirty="0" smtClean="0"/>
              <a:t>A capability provided to a customer at the right time at an appropriate price, as defined by the customer. </a:t>
            </a:r>
            <a:endParaRPr lang="en-US" sz="2800" b="1" dirty="0" smtClean="0"/>
          </a:p>
          <a:p>
            <a:pPr lvl="1">
              <a:buFont typeface="Arial" pitchFamily="34" charset="0"/>
              <a:buChar char="•"/>
            </a:pPr>
            <a:endParaRPr lang="en-US" sz="2800" b="1" dirty="0" smtClean="0"/>
          </a:p>
          <a:p>
            <a:pPr lvl="1">
              <a:buFont typeface="Arial" pitchFamily="34" charset="0"/>
              <a:buChar char="•"/>
            </a:pPr>
            <a:r>
              <a:rPr lang="en-US" sz="2800" b="1" dirty="0" smtClean="0"/>
              <a:t>Cost</a:t>
            </a:r>
          </a:p>
          <a:p>
            <a:pPr lvl="1">
              <a:buFont typeface="Arial" pitchFamily="34" charset="0"/>
              <a:buChar char="•"/>
            </a:pPr>
            <a:endParaRPr lang="en-US" sz="2800" b="1" dirty="0" smtClean="0"/>
          </a:p>
          <a:p>
            <a:pPr lvl="1">
              <a:buFont typeface="Arial" pitchFamily="34" charset="0"/>
              <a:buChar char="•"/>
            </a:pPr>
            <a:r>
              <a:rPr lang="en-US" sz="2800" b="1" dirty="0" smtClean="0"/>
              <a:t>Quality</a:t>
            </a:r>
          </a:p>
          <a:p>
            <a:pPr lvl="1">
              <a:buNone/>
            </a:pPr>
            <a:endParaRPr lang="en-US" sz="2800" b="1" dirty="0" smtClean="0"/>
          </a:p>
          <a:p>
            <a:pPr lvl="1">
              <a:buFont typeface="Arial" pitchFamily="34" charset="0"/>
              <a:buChar char="•"/>
            </a:pPr>
            <a:r>
              <a:rPr lang="en-US" sz="2800" b="1" dirty="0" smtClean="0"/>
              <a:t>Delivery</a:t>
            </a:r>
          </a:p>
          <a:p>
            <a:pPr>
              <a:buFont typeface="Arial" pitchFamily="34" charset="0"/>
              <a:buChar char="•"/>
            </a:pPr>
            <a:endParaRPr lang="en-IN" sz="2800" dirty="0"/>
          </a:p>
        </p:txBody>
      </p:sp>
      <p:sp>
        <p:nvSpPr>
          <p:cNvPr id="2" name="Title 1"/>
          <p:cNvSpPr>
            <a:spLocks noGrp="1"/>
          </p:cNvSpPr>
          <p:nvPr>
            <p:ph type="title"/>
          </p:nvPr>
        </p:nvSpPr>
        <p:spPr/>
        <p:txBody>
          <a:bodyPr>
            <a:normAutofit/>
          </a:bodyPr>
          <a:lstStyle/>
          <a:p>
            <a:r>
              <a:rPr lang="en-US" sz="4000" u="sng" dirty="0" smtClean="0">
                <a:solidFill>
                  <a:schemeClr val="bg2">
                    <a:lumMod val="50000"/>
                  </a:schemeClr>
                </a:solidFill>
              </a:rPr>
              <a:t>What is value?</a:t>
            </a:r>
            <a:endParaRPr lang="en-IN" sz="4000" u="sng"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endParaRPr lang="en-IN" sz="2800" dirty="0" smtClean="0"/>
          </a:p>
          <a:p>
            <a:pPr>
              <a:buNone/>
            </a:pPr>
            <a:endParaRPr lang="en-IN" sz="2800" dirty="0" smtClean="0"/>
          </a:p>
          <a:p>
            <a:r>
              <a:rPr lang="en-IN" sz="2800" dirty="0" smtClean="0"/>
              <a:t> Waste is any activity that consumes time, resources, or space but does not add any value to the product or service.</a:t>
            </a:r>
            <a:endParaRPr lang="en-IN" sz="2800" dirty="0"/>
          </a:p>
        </p:txBody>
      </p:sp>
      <p:sp>
        <p:nvSpPr>
          <p:cNvPr id="2" name="Title 1"/>
          <p:cNvSpPr>
            <a:spLocks noGrp="1"/>
          </p:cNvSpPr>
          <p:nvPr>
            <p:ph type="title"/>
          </p:nvPr>
        </p:nvSpPr>
        <p:spPr/>
        <p:txBody>
          <a:bodyPr>
            <a:normAutofit/>
          </a:bodyPr>
          <a:lstStyle/>
          <a:p>
            <a:r>
              <a:rPr lang="en-US" sz="4000" u="sng" dirty="0" smtClean="0">
                <a:solidFill>
                  <a:schemeClr val="bg2">
                    <a:lumMod val="50000"/>
                  </a:schemeClr>
                </a:solidFill>
              </a:rPr>
              <a:t>What is Waste?</a:t>
            </a:r>
            <a:endParaRPr lang="en-IN" sz="4000" u="sng"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52400"/>
            <a:ext cx="7772400" cy="1470025"/>
          </a:xfrm>
        </p:spPr>
        <p:txBody>
          <a:bodyPr>
            <a:noAutofit/>
          </a:bodyPr>
          <a:lstStyle/>
          <a:p>
            <a:r>
              <a:rPr lang="en-US" u="sng" dirty="0" smtClean="0">
                <a:solidFill>
                  <a:schemeClr val="bg2">
                    <a:lumMod val="50000"/>
                  </a:schemeClr>
                </a:solidFill>
              </a:rPr>
              <a:t>constraints on performance improvement</a:t>
            </a:r>
            <a:endParaRPr lang="en-IN" u="sng" dirty="0">
              <a:solidFill>
                <a:schemeClr val="bg2">
                  <a:lumMod val="50000"/>
                </a:schemeClr>
              </a:solidFill>
            </a:endParaRPr>
          </a:p>
        </p:txBody>
      </p:sp>
      <p:sp>
        <p:nvSpPr>
          <p:cNvPr id="6" name="Subtitle 5"/>
          <p:cNvSpPr>
            <a:spLocks noGrp="1"/>
          </p:cNvSpPr>
          <p:nvPr>
            <p:ph type="subTitle" idx="1"/>
          </p:nvPr>
        </p:nvSpPr>
        <p:spPr>
          <a:xfrm>
            <a:off x="0" y="1752600"/>
            <a:ext cx="8610600" cy="3810000"/>
          </a:xfrm>
        </p:spPr>
        <p:txBody>
          <a:bodyPr>
            <a:noAutofit/>
          </a:bodyPr>
          <a:lstStyle/>
          <a:p>
            <a:pPr>
              <a:lnSpc>
                <a:spcPct val="90000"/>
              </a:lnSpc>
            </a:pPr>
            <a:r>
              <a:rPr lang="en-US" sz="2400" dirty="0" smtClean="0"/>
              <a:t>Lack of funds, resources, time and personnel are the top four constraints that companies experience in achieving measurable improvements in business performance.</a:t>
            </a:r>
          </a:p>
          <a:p>
            <a:pPr>
              <a:lnSpc>
                <a:spcPct val="90000"/>
              </a:lnSpc>
            </a:pPr>
            <a:endParaRPr lang="en-US" sz="2400" dirty="0" smtClean="0"/>
          </a:p>
          <a:p>
            <a:pPr>
              <a:lnSpc>
                <a:spcPct val="90000"/>
              </a:lnSpc>
            </a:pPr>
            <a:r>
              <a:rPr lang="en-US" sz="2400" dirty="0" smtClean="0"/>
              <a:t>Lack of Funds				43%</a:t>
            </a:r>
          </a:p>
          <a:p>
            <a:pPr>
              <a:lnSpc>
                <a:spcPct val="90000"/>
              </a:lnSpc>
            </a:pPr>
            <a:r>
              <a:rPr lang="en-US" sz="2400" dirty="0" smtClean="0"/>
              <a:t>Limited Resources 			42%</a:t>
            </a:r>
          </a:p>
          <a:p>
            <a:pPr>
              <a:lnSpc>
                <a:spcPct val="90000"/>
              </a:lnSpc>
            </a:pPr>
            <a:r>
              <a:rPr lang="en-US" sz="2400" dirty="0" smtClean="0"/>
              <a:t>Lack of Time 				40%</a:t>
            </a:r>
          </a:p>
          <a:p>
            <a:pPr>
              <a:lnSpc>
                <a:spcPct val="90000"/>
              </a:lnSpc>
            </a:pPr>
            <a:r>
              <a:rPr lang="en-US" sz="2400" dirty="0" smtClean="0"/>
              <a:t>Lack of Qualified Personnel 		32%</a:t>
            </a:r>
          </a:p>
          <a:p>
            <a:pPr>
              <a:lnSpc>
                <a:spcPct val="90000"/>
              </a:lnSpc>
            </a:pPr>
            <a:endParaRPr lang="en-US" sz="2400" dirty="0" smtClean="0"/>
          </a:p>
          <a:p>
            <a:endParaRPr lang="en-IN" sz="2400"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endParaRPr lang="en-US" sz="2800" b="1" dirty="0" smtClean="0">
              <a:solidFill>
                <a:schemeClr val="bg1">
                  <a:lumMod val="50000"/>
                </a:schemeClr>
              </a:solidFill>
            </a:endParaRPr>
          </a:p>
          <a:p>
            <a:pPr>
              <a:buFont typeface="Arial" pitchFamily="34" charset="0"/>
              <a:buChar char="•"/>
            </a:pPr>
            <a:r>
              <a:rPr lang="en-US" sz="2800" b="1" dirty="0" smtClean="0">
                <a:solidFill>
                  <a:schemeClr val="bg1">
                    <a:lumMod val="50000"/>
                  </a:schemeClr>
                </a:solidFill>
              </a:rPr>
              <a:t>Define value from the customer perspective</a:t>
            </a:r>
          </a:p>
          <a:p>
            <a:pPr>
              <a:buFont typeface="Arial" pitchFamily="34" charset="0"/>
              <a:buChar char="•"/>
            </a:pPr>
            <a:r>
              <a:rPr lang="en-US" sz="2800" b="1" dirty="0" smtClean="0">
                <a:solidFill>
                  <a:schemeClr val="bg1">
                    <a:lumMod val="50000"/>
                  </a:schemeClr>
                </a:solidFill>
              </a:rPr>
              <a:t>Identify the value stream</a:t>
            </a:r>
          </a:p>
          <a:p>
            <a:pPr>
              <a:buFont typeface="Arial" pitchFamily="34" charset="0"/>
              <a:buChar char="•"/>
            </a:pPr>
            <a:r>
              <a:rPr lang="en-US" sz="2800" b="1" dirty="0" smtClean="0">
                <a:solidFill>
                  <a:schemeClr val="bg1">
                    <a:lumMod val="50000"/>
                  </a:schemeClr>
                </a:solidFill>
              </a:rPr>
              <a:t>Make the process flow</a:t>
            </a:r>
          </a:p>
          <a:p>
            <a:pPr>
              <a:buFont typeface="Arial" pitchFamily="34" charset="0"/>
              <a:buChar char="•"/>
            </a:pPr>
            <a:r>
              <a:rPr lang="en-US" sz="2800" b="1" dirty="0" smtClean="0">
                <a:solidFill>
                  <a:schemeClr val="bg1">
                    <a:lumMod val="50000"/>
                  </a:schemeClr>
                </a:solidFill>
              </a:rPr>
              <a:t>Pull from the customer</a:t>
            </a:r>
          </a:p>
          <a:p>
            <a:pPr>
              <a:buFont typeface="Arial" pitchFamily="34" charset="0"/>
              <a:buChar char="•"/>
            </a:pPr>
            <a:r>
              <a:rPr lang="en-US" sz="2800" b="1" dirty="0" smtClean="0">
                <a:solidFill>
                  <a:schemeClr val="bg1">
                    <a:lumMod val="50000"/>
                  </a:schemeClr>
                </a:solidFill>
              </a:rPr>
              <a:t>Head toward perfection</a:t>
            </a:r>
            <a:endParaRPr lang="en-US" sz="2800" dirty="0" smtClean="0">
              <a:solidFill>
                <a:schemeClr val="bg1">
                  <a:lumMod val="50000"/>
                </a:schemeClr>
              </a:solidFill>
            </a:endParaRPr>
          </a:p>
          <a:p>
            <a:pPr>
              <a:buFont typeface="Arial" pitchFamily="34" charset="0"/>
              <a:buChar char="•"/>
            </a:pPr>
            <a:endParaRPr lang="en-IN" sz="2800" dirty="0">
              <a:solidFill>
                <a:schemeClr val="bg1">
                  <a:lumMod val="50000"/>
                </a:schemeClr>
              </a:solidFill>
            </a:endParaRPr>
          </a:p>
        </p:txBody>
      </p:sp>
      <p:sp>
        <p:nvSpPr>
          <p:cNvPr id="2" name="Title 1"/>
          <p:cNvSpPr>
            <a:spLocks noGrp="1"/>
          </p:cNvSpPr>
          <p:nvPr>
            <p:ph type="title"/>
          </p:nvPr>
        </p:nvSpPr>
        <p:spPr/>
        <p:txBody>
          <a:bodyPr>
            <a:normAutofit/>
          </a:bodyPr>
          <a:lstStyle/>
          <a:p>
            <a:r>
              <a:rPr lang="en-US" sz="4800" u="sng" dirty="0" smtClean="0">
                <a:solidFill>
                  <a:schemeClr val="bg2">
                    <a:lumMod val="50000"/>
                  </a:schemeClr>
                </a:solidFill>
              </a:rPr>
              <a:t>5 principles of lean</a:t>
            </a:r>
            <a:endParaRPr lang="en-IN" sz="4800" u="sng"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Specify value :</a:t>
            </a:r>
          </a:p>
          <a:p>
            <a:pPr>
              <a:buNone/>
            </a:pPr>
            <a:r>
              <a:rPr lang="en-US" b="1" dirty="0" smtClean="0"/>
              <a:t> 		</a:t>
            </a:r>
            <a:r>
              <a:rPr lang="en-US" dirty="0" smtClean="0"/>
              <a:t> </a:t>
            </a:r>
            <a:r>
              <a:rPr lang="en-IN" dirty="0" smtClean="0"/>
              <a:t>Specify value from the standpoint of the end 	 customer by product family.</a:t>
            </a:r>
          </a:p>
          <a:p>
            <a:pPr>
              <a:buNone/>
            </a:pPr>
            <a:endParaRPr lang="en-IN" dirty="0" smtClean="0"/>
          </a:p>
          <a:p>
            <a:r>
              <a:rPr lang="en-US" b="1" dirty="0" smtClean="0"/>
              <a:t>Identify the value stream :</a:t>
            </a:r>
          </a:p>
          <a:p>
            <a:pPr>
              <a:buNone/>
            </a:pPr>
            <a:r>
              <a:rPr lang="en-IN" dirty="0" smtClean="0"/>
              <a:t>		Identify all the steps in the value stream for each 	product family, eliminating whenever possible 	those steps that do not create value.</a:t>
            </a:r>
          </a:p>
          <a:p>
            <a:pPr>
              <a:buFont typeface="Arial" pitchFamily="34" charset="0"/>
              <a:buChar char="•"/>
            </a:pPr>
            <a:endParaRPr lang="en-IN" dirty="0"/>
          </a:p>
        </p:txBody>
      </p:sp>
      <p:sp>
        <p:nvSpPr>
          <p:cNvPr id="2" name="Title 1"/>
          <p:cNvSpPr>
            <a:spLocks noGrp="1"/>
          </p:cNvSpPr>
          <p:nvPr>
            <p:ph type="title"/>
          </p:nvPr>
        </p:nvSpPr>
        <p:spPr/>
        <p:txBody>
          <a:bodyPr>
            <a:normAutofit/>
          </a:bodyPr>
          <a:lstStyle/>
          <a:p>
            <a:r>
              <a:rPr lang="en-US" sz="4800" u="sng" dirty="0" smtClean="0">
                <a:solidFill>
                  <a:schemeClr val="bg2">
                    <a:lumMod val="50000"/>
                  </a:schemeClr>
                </a:solidFill>
              </a:rPr>
              <a:t>5 principles of lean</a:t>
            </a:r>
            <a:endParaRPr lang="en-IN" sz="4800" u="sng"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b="1" dirty="0" smtClean="0"/>
              <a:t>Create flow :</a:t>
            </a:r>
          </a:p>
          <a:p>
            <a:pPr>
              <a:buNone/>
            </a:pPr>
            <a:r>
              <a:rPr lang="en-US" sz="2800" b="1" dirty="0" smtClean="0"/>
              <a:t>		</a:t>
            </a:r>
            <a:r>
              <a:rPr lang="en-IN" sz="2800" dirty="0" smtClean="0"/>
              <a:t>Make the value-creating steps occur in tight 	sequence so the product will flow smoothly 	toward the customer.</a:t>
            </a:r>
          </a:p>
          <a:p>
            <a:pPr>
              <a:buFont typeface="Arial" pitchFamily="34" charset="0"/>
              <a:buChar char="•"/>
            </a:pPr>
            <a:endParaRPr lang="en-US" sz="2800" b="1" dirty="0" smtClean="0"/>
          </a:p>
          <a:p>
            <a:r>
              <a:rPr lang="en-US" sz="2800" b="1" dirty="0" smtClean="0"/>
              <a:t>Let the customer pull product through the value stream: </a:t>
            </a:r>
          </a:p>
          <a:p>
            <a:pPr>
              <a:buNone/>
            </a:pPr>
            <a:r>
              <a:rPr lang="en-US" sz="2800" b="1" dirty="0" smtClean="0"/>
              <a:t>		</a:t>
            </a:r>
            <a:r>
              <a:rPr lang="en-US" sz="2800" dirty="0" smtClean="0"/>
              <a:t>Make only what the customer has ordered. </a:t>
            </a:r>
          </a:p>
          <a:p>
            <a:pPr>
              <a:buFont typeface="Arial" pitchFamily="34" charset="0"/>
              <a:buChar char="•"/>
            </a:pPr>
            <a:endParaRPr lang="en-IN" sz="2800" dirty="0"/>
          </a:p>
        </p:txBody>
      </p:sp>
      <p:sp>
        <p:nvSpPr>
          <p:cNvPr id="2" name="Title 1"/>
          <p:cNvSpPr>
            <a:spLocks noGrp="1"/>
          </p:cNvSpPr>
          <p:nvPr>
            <p:ph type="title"/>
          </p:nvPr>
        </p:nvSpPr>
        <p:spPr/>
        <p:txBody>
          <a:bodyPr>
            <a:normAutofit/>
          </a:bodyPr>
          <a:lstStyle/>
          <a:p>
            <a:r>
              <a:rPr lang="en-US" sz="4800" u="sng" dirty="0" smtClean="0">
                <a:solidFill>
                  <a:schemeClr val="bg2">
                    <a:lumMod val="50000"/>
                  </a:schemeClr>
                </a:solidFill>
              </a:rPr>
              <a:t>5 principles of lean</a:t>
            </a:r>
            <a:endParaRPr lang="en-IN" sz="4800" u="sng" dirty="0">
              <a:solidFill>
                <a:schemeClr val="bg2">
                  <a:lumMod val="50000"/>
                </a:schemeClr>
              </a:solidFill>
            </a:endParaRPr>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225</TotalTime>
  <Words>885</Words>
  <Application>Microsoft Office PowerPoint</Application>
  <PresentationFormat>On-screen Show (4:3)</PresentationFormat>
  <Paragraphs>215</Paragraphs>
  <Slides>30</Slides>
  <Notes>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PRESENTATION ON LEAN</vt:lpstr>
      <vt:lpstr>Topics</vt:lpstr>
      <vt:lpstr>WHAT IS LEAN ?</vt:lpstr>
      <vt:lpstr>What is value?</vt:lpstr>
      <vt:lpstr>What is Waste?</vt:lpstr>
      <vt:lpstr>constraints on performance improvement</vt:lpstr>
      <vt:lpstr>5 principles of lean</vt:lpstr>
      <vt:lpstr>5 principles of lean</vt:lpstr>
      <vt:lpstr>5 principles of lean</vt:lpstr>
      <vt:lpstr>5 principles of lean</vt:lpstr>
      <vt:lpstr>Four Goals of lean</vt:lpstr>
      <vt:lpstr>Four Goals of lean</vt:lpstr>
      <vt:lpstr>The Seven Forms of Waste</vt:lpstr>
      <vt:lpstr>The Seven Forms of Waste</vt:lpstr>
      <vt:lpstr>The Seven Forms of Waste</vt:lpstr>
      <vt:lpstr>The Seven Forms of Waste</vt:lpstr>
      <vt:lpstr> LIST OF LEAN TOOLS</vt:lpstr>
      <vt:lpstr>POKA-YOKE</vt:lpstr>
      <vt:lpstr> 5S VISUAL WORK PLACE  </vt:lpstr>
      <vt:lpstr> JUST IN TIME  </vt:lpstr>
      <vt:lpstr> CONTINOUS IMPROVEMENT </vt:lpstr>
      <vt:lpstr>WORK IN PROCESS</vt:lpstr>
      <vt:lpstr> MATERIAL MANAGEMENT  </vt:lpstr>
      <vt:lpstr>Value Stream Mapping</vt:lpstr>
      <vt:lpstr>Slide 25</vt:lpstr>
      <vt:lpstr>Slide 26</vt:lpstr>
      <vt:lpstr>Slide 27</vt:lpstr>
      <vt:lpstr>Slide 28</vt:lpstr>
      <vt:lpstr>Slide 29</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Stream Mapping</dc:title>
  <dc:creator>Udhay</dc:creator>
  <cp:lastModifiedBy>Anand</cp:lastModifiedBy>
  <cp:revision>79</cp:revision>
  <dcterms:created xsi:type="dcterms:W3CDTF">2006-08-16T00:00:00Z</dcterms:created>
  <dcterms:modified xsi:type="dcterms:W3CDTF">2009-11-18T07:44:20Z</dcterms:modified>
</cp:coreProperties>
</file>