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9"/>
  </p:notesMasterIdLst>
  <p:sldIdLst>
    <p:sldId id="256" r:id="rId2"/>
    <p:sldId id="290" r:id="rId3"/>
    <p:sldId id="291" r:id="rId4"/>
    <p:sldId id="297" r:id="rId5"/>
    <p:sldId id="294" r:id="rId6"/>
    <p:sldId id="295" r:id="rId7"/>
    <p:sldId id="271" r:id="rId8"/>
    <p:sldId id="273" r:id="rId9"/>
    <p:sldId id="284" r:id="rId10"/>
    <p:sldId id="286" r:id="rId11"/>
    <p:sldId id="285" r:id="rId12"/>
    <p:sldId id="274" r:id="rId13"/>
    <p:sldId id="275" r:id="rId14"/>
    <p:sldId id="276" r:id="rId15"/>
    <p:sldId id="277" r:id="rId16"/>
    <p:sldId id="278" r:id="rId17"/>
    <p:sldId id="280" r:id="rId18"/>
    <p:sldId id="282" r:id="rId19"/>
    <p:sldId id="283" r:id="rId20"/>
    <p:sldId id="288" r:id="rId21"/>
    <p:sldId id="289" r:id="rId22"/>
    <p:sldId id="293" r:id="rId23"/>
    <p:sldId id="292" r:id="rId24"/>
    <p:sldId id="298" r:id="rId25"/>
    <p:sldId id="299" r:id="rId26"/>
    <p:sldId id="300" r:id="rId27"/>
    <p:sldId id="269" r:id="rId28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23" autoAdjust="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/>
          </a:p>
        </p:txBody>
      </p:sp>
      <p:sp>
        <p:nvSpPr>
          <p:cNvPr id="41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8144620E-F3D8-41E1-83AB-C082FE4DE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F2E274-2393-4532-A3C8-4291BED42420}" type="slidenum">
              <a:rPr 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5DBE369-6106-4DA3-98B5-1EE76374C9F6}" type="slidenum">
              <a:rPr 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77343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4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9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9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31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0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0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8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1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8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9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687D1D-6E11-494D-B395-CEF2CFAA5D68}" type="slidenum">
              <a:rPr 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smtClean="0">
              <a:latin typeface="Calibri" panose="020F0502020204030204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595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1F8648-939E-4F3B-A588-5A365CC8A546}" type="slidenum">
              <a:rPr 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1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144620E-F3D8-41E1-83AB-C082FE4DE0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8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4A18-0BD0-4ECB-85E4-8A6716DDADF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 noChangeArrowheads="1"/>
          </p:cNvSpPr>
          <p:nvPr userDrawn="1"/>
        </p:nvSpPr>
        <p:spPr bwMode="auto">
          <a:xfrm>
            <a:off x="0" y="2209800"/>
            <a:ext cx="8991600" cy="1828800"/>
          </a:xfrm>
          <a:custGeom>
            <a:avLst/>
            <a:gdLst>
              <a:gd name="T0" fmla="*/ 0 w 4917"/>
              <a:gd name="T1" fmla="*/ 0 h 1000"/>
              <a:gd name="T2" fmla="*/ 2147483646 w 4917"/>
              <a:gd name="T3" fmla="*/ 0 h 1000"/>
              <a:gd name="T4" fmla="*/ 2147483646 w 4917"/>
              <a:gd name="T5" fmla="*/ 2147483646 h 1000"/>
              <a:gd name="T6" fmla="*/ 2147483646 w 4917"/>
              <a:gd name="T7" fmla="*/ 2147483646 h 1000"/>
              <a:gd name="T8" fmla="*/ 0 w 4917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66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3822700"/>
            <a:ext cx="8305800" cy="1588"/>
          </a:xfrm>
          <a:prstGeom prst="line">
            <a:avLst/>
          </a:prstGeom>
          <a:noFill/>
          <a:ln w="507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4046"/>
            <a:ext cx="6858000" cy="3310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82837"/>
            <a:ext cx="6858000" cy="1127125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31173-FEB1-462E-800B-29B23B0464A4}" type="datetimeFigureOut">
              <a:rPr lang="en-IN"/>
              <a:pPr>
                <a:defRPr/>
              </a:pPr>
              <a:t>08-01-2014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5B8E1-1088-4AA7-BA69-8E291F05FB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6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 noChangeArrowheads="1"/>
          </p:cNvSpPr>
          <p:nvPr userDrawn="1"/>
        </p:nvSpPr>
        <p:spPr bwMode="auto">
          <a:xfrm>
            <a:off x="0" y="-26988"/>
            <a:ext cx="8534400" cy="1143001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66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990600"/>
            <a:ext cx="8077200" cy="1588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Rectangle 1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6143625"/>
            <a:ext cx="45085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96" y="1185164"/>
            <a:ext cx="8568952" cy="501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28439"/>
            <a:ext cx="7886700" cy="75049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52DF0-F173-409D-A81A-9AE2D1A8DA21}" type="datetimeFigureOut">
              <a:rPr lang="en-IN"/>
              <a:pPr>
                <a:defRPr/>
              </a:pPr>
              <a:t>08-01-2014</a:t>
            </a:fld>
            <a:endParaRPr lang="en-I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98B1-6C6D-4554-A876-7FC0821AA7F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3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05A71-F3B0-48B8-A85E-494AE276FEB3}" type="datetimeFigureOut">
              <a:rPr lang="en-IN"/>
              <a:pPr>
                <a:defRPr/>
              </a:pPr>
              <a:t>08-01-2014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8066-0D14-44C1-A574-098D4928ED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0" y="609600"/>
            <a:ext cx="9144000" cy="228600"/>
          </a:xfrm>
          <a:solidFill>
            <a:srgbClr val="FFFF00"/>
          </a:solidFill>
        </p:spPr>
        <p:txBody>
          <a:bodyPr/>
          <a:lstStyle>
            <a:lvl1pPr>
              <a:buNone/>
              <a:defRPr sz="800" b="1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39C5-F066-4F31-9D2C-531CED8C1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302AA3-98AC-4255-951E-2D0216D0486A}" type="datetimeFigureOut">
              <a:rPr lang="en-IN"/>
              <a:pPr>
                <a:defRPr/>
              </a:pPr>
              <a:t>08-01-2014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DF3DF1-F4A2-4C9F-A086-AAB4E190F2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4" r:id="rId3"/>
    <p:sldLayoutId id="2147483707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217738"/>
            <a:ext cx="10048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025525" y="2251075"/>
            <a:ext cx="7507288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endParaRPr lang="en-US" sz="2400">
              <a:solidFill>
                <a:srgbClr val="00152E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itle 2"/>
          <p:cNvSpPr>
            <a:spLocks noGrp="1"/>
          </p:cNvSpPr>
          <p:nvPr>
            <p:ph type="ctrTitle"/>
          </p:nvPr>
        </p:nvSpPr>
        <p:spPr>
          <a:xfrm>
            <a:off x="1143000" y="2276475"/>
            <a:ext cx="6858000" cy="1127125"/>
          </a:xfrm>
        </p:spPr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Scrum Master Training</a:t>
            </a:r>
            <a:endParaRPr lang="en-IN" b="1" dirty="0" smtClean="0"/>
          </a:p>
        </p:txBody>
      </p:sp>
      <p:sp>
        <p:nvSpPr>
          <p:cNvPr id="5125" name="Subtitle 3"/>
          <p:cNvSpPr>
            <a:spLocks noGrp="1"/>
          </p:cNvSpPr>
          <p:nvPr>
            <p:ph type="subTitle" idx="1"/>
          </p:nvPr>
        </p:nvSpPr>
        <p:spPr>
          <a:xfrm>
            <a:off x="1116013" y="3500438"/>
            <a:ext cx="6858000" cy="3317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000" smtClean="0"/>
              <a:t>Vedavit Project Solutions</a:t>
            </a:r>
            <a:endParaRPr lang="en-IN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 </a:t>
            </a:r>
            <a:r>
              <a:rPr lang="en-IN" dirty="0"/>
              <a:t>end of each sprint, a sprint review meeting is held. During this meeting, the Scrum team shows what they accomplished during the sprint. Typically this takes the form of a demo of the new features</a:t>
            </a:r>
            <a:r>
              <a:rPr lang="en-IN" dirty="0" smtClean="0"/>
              <a:t>. </a:t>
            </a:r>
            <a:r>
              <a:rPr lang="en-IN" u="sng" dirty="0" smtClean="0"/>
              <a:t>NO PPT Presentation.</a:t>
            </a:r>
          </a:p>
          <a:p>
            <a:r>
              <a:rPr lang="en-IN" dirty="0" smtClean="0"/>
              <a:t>Include </a:t>
            </a:r>
            <a:r>
              <a:rPr lang="en-IN" dirty="0"/>
              <a:t>the product owner, the Scrum team, the ScrumMaster, management, customers and developers from other projects</a:t>
            </a:r>
            <a:endParaRPr lang="en-IN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 Meetings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 doing</a:t>
            </a:r>
          </a:p>
          <a:p>
            <a:r>
              <a:rPr lang="en-IN" dirty="0" smtClean="0"/>
              <a:t>Stop doing</a:t>
            </a:r>
          </a:p>
          <a:p>
            <a:r>
              <a:rPr lang="en-IN" dirty="0" smtClean="0"/>
              <a:t>Continue doing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6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typical Scrum backlog comprises the following different types of items: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Features</a:t>
            </a:r>
          </a:p>
          <a:p>
            <a:r>
              <a:rPr lang="en-IN" dirty="0" smtClean="0"/>
              <a:t>Bugs</a:t>
            </a:r>
          </a:p>
          <a:p>
            <a:r>
              <a:rPr lang="en-IN" dirty="0" smtClean="0"/>
              <a:t>Technical work</a:t>
            </a:r>
          </a:p>
          <a:p>
            <a:r>
              <a:rPr lang="en-IN" dirty="0" smtClean="0"/>
              <a:t>Knowledge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User Story in Product Backlog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user story should have business value assigned by PO</a:t>
            </a:r>
          </a:p>
          <a:p>
            <a:r>
              <a:rPr lang="en-US" dirty="0" smtClean="0"/>
              <a:t>Every user story should have minimum one customer</a:t>
            </a:r>
          </a:p>
          <a:p>
            <a:r>
              <a:rPr lang="en-US" dirty="0" smtClean="0"/>
              <a:t>User should satisfy INVEST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Format of any user story should be</a:t>
            </a:r>
          </a:p>
          <a:p>
            <a:pPr marL="0" indent="0">
              <a:buNone/>
            </a:pPr>
            <a:r>
              <a:rPr lang="en-US" dirty="0" smtClean="0"/>
              <a:t>As a ……  I want to …………… so that I can ………….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 vision of what he or she wishes to build, and convey that vision to the scrum team</a:t>
            </a:r>
          </a:p>
          <a:p>
            <a:r>
              <a:rPr lang="en-US" dirty="0" smtClean="0"/>
              <a:t>Prioritize</a:t>
            </a:r>
          </a:p>
          <a:p>
            <a:r>
              <a:rPr lang="en-US" dirty="0" smtClean="0"/>
              <a:t>Available to team for discussions</a:t>
            </a:r>
          </a:p>
          <a:p>
            <a:r>
              <a:rPr lang="en-US" dirty="0" smtClean="0"/>
              <a:t>Justify ROI</a:t>
            </a:r>
          </a:p>
          <a:p>
            <a:r>
              <a:rPr lang="en-US" dirty="0" smtClean="0"/>
              <a:t>Accepts or rejects work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8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esponsible for making sure a Scrum team lives by the values and practices of Scrum</a:t>
            </a:r>
          </a:p>
          <a:p>
            <a:r>
              <a:rPr lang="en-IN" dirty="0" smtClean="0"/>
              <a:t>The ScrumMaster is often considered a coach for the team, helping the team do the best work it possibly can. </a:t>
            </a:r>
          </a:p>
          <a:p>
            <a:r>
              <a:rPr lang="en-IN" dirty="0" smtClean="0"/>
              <a:t>The ScrumMaster can also be thought of as a </a:t>
            </a:r>
            <a:r>
              <a:rPr lang="en-IN" i="1" dirty="0" smtClean="0"/>
              <a:t>process owner</a:t>
            </a:r>
            <a:r>
              <a:rPr lang="en-IN" dirty="0" smtClean="0"/>
              <a:t> for the team, creating a balance with the project's key stakeholder, who is referred to as the product owner</a:t>
            </a:r>
          </a:p>
          <a:p>
            <a:r>
              <a:rPr lang="en-US" dirty="0" smtClean="0"/>
              <a:t>Removes external impediments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Team size 7 +/-  2</a:t>
            </a:r>
          </a:p>
          <a:p>
            <a:r>
              <a:rPr lang="en-US" dirty="0" smtClean="0"/>
              <a:t>Self Organizing Team (no titles)</a:t>
            </a:r>
            <a:endParaRPr lang="en-IN" dirty="0" smtClean="0"/>
          </a:p>
          <a:p>
            <a:r>
              <a:rPr lang="en-IN" dirty="0" smtClean="0"/>
              <a:t>Everyone on the project works together to complete the set of work they have collectively committed to complete within a sprint</a:t>
            </a:r>
          </a:p>
          <a:p>
            <a:r>
              <a:rPr lang="en-US" dirty="0" smtClean="0"/>
              <a:t>No specialized skills like programmer, developer, architect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8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IN" dirty="0"/>
          </a:p>
        </p:txBody>
      </p:sp>
      <p:pic>
        <p:nvPicPr>
          <p:cNvPr id="3074" name="Picture 2" descr="http://www.mountaingoatsoftware.com/uploads/blog/SprintBacklo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7" y="2026638"/>
            <a:ext cx="6917635" cy="387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IN" dirty="0"/>
          </a:p>
        </p:txBody>
      </p:sp>
      <p:pic>
        <p:nvPicPr>
          <p:cNvPr id="4098" name="Picture 2" descr="Sprint burndow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6" y="1967302"/>
            <a:ext cx="7225748" cy="38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Release Burndown Chart</a:t>
            </a:r>
            <a:endParaRPr lang="en-IN" dirty="0"/>
          </a:p>
        </p:txBody>
      </p:sp>
      <p:pic>
        <p:nvPicPr>
          <p:cNvPr id="2050" name="Picture 2" descr="Agile Burn Ch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4" y="2218911"/>
            <a:ext cx="70070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1618" y="2132856"/>
            <a:ext cx="553998" cy="2787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Story Points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</a:p>
          <a:p>
            <a:r>
              <a:rPr lang="en-IN" dirty="0" smtClean="0"/>
              <a:t>Scrum </a:t>
            </a:r>
            <a:r>
              <a:rPr lang="en-IN" dirty="0"/>
              <a:t>Overview</a:t>
            </a:r>
          </a:p>
          <a:p>
            <a:r>
              <a:rPr lang="en-IN" dirty="0"/>
              <a:t>Daily Scrum</a:t>
            </a:r>
          </a:p>
          <a:p>
            <a:r>
              <a:rPr lang="en-US" dirty="0"/>
              <a:t>Ceremonies</a:t>
            </a:r>
            <a:endParaRPr lang="en-IN" dirty="0"/>
          </a:p>
          <a:p>
            <a:r>
              <a:rPr lang="en-IN" dirty="0"/>
              <a:t>Roles</a:t>
            </a:r>
          </a:p>
          <a:p>
            <a:r>
              <a:rPr lang="en-US" dirty="0" smtClean="0"/>
              <a:t>Artifacts</a:t>
            </a:r>
          </a:p>
          <a:p>
            <a:r>
              <a:rPr lang="en-US" dirty="0" smtClean="0"/>
              <a:t>Estimation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smtClean="0"/>
              <a:t>Boards</a:t>
            </a:r>
          </a:p>
          <a:p>
            <a:r>
              <a:rPr lang="en-US" dirty="0" smtClean="0"/>
              <a:t>Scaling Scrum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0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err="1" smtClean="0"/>
              <a:t>Burndown</a:t>
            </a:r>
            <a:r>
              <a:rPr lang="en-US" dirty="0" smtClean="0"/>
              <a:t> Bar Chart</a:t>
            </a:r>
            <a:endParaRPr lang="en-IN" dirty="0"/>
          </a:p>
        </p:txBody>
      </p:sp>
      <p:pic>
        <p:nvPicPr>
          <p:cNvPr id="6146" name="Picture 2" descr="An alternative release burndown ch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52728" cy="491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 </a:t>
            </a:r>
            <a:r>
              <a:rPr lang="en-US" dirty="0" err="1"/>
              <a:t>Burndown</a:t>
            </a:r>
            <a:r>
              <a:rPr lang="en-US" dirty="0"/>
              <a:t> Bar </a:t>
            </a:r>
            <a:r>
              <a:rPr lang="en-US" dirty="0" smtClean="0"/>
              <a:t>Chart &amp; Prediction</a:t>
            </a:r>
            <a:endParaRPr lang="en-IN" dirty="0"/>
          </a:p>
        </p:txBody>
      </p:sp>
      <p:pic>
        <p:nvPicPr>
          <p:cNvPr id="7170" name="Picture 2" descr="Predicting the release dat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8" y="13407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redicting the release date based on rate of 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635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Poker</a:t>
            </a:r>
          </a:p>
          <a:p>
            <a:r>
              <a:rPr lang="en-US" dirty="0" smtClean="0"/>
              <a:t>Relative Size Estimation</a:t>
            </a:r>
          </a:p>
          <a:p>
            <a:r>
              <a:rPr lang="en-US" dirty="0" smtClean="0"/>
              <a:t>Affinity Estimation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8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IN" dirty="0"/>
          </a:p>
        </p:txBody>
      </p:sp>
      <p:pic>
        <p:nvPicPr>
          <p:cNvPr id="1026" name="Picture 2" descr="http://www.mountaingoatsoftware.com/system/asset/file/29/MockedTaskBoar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564481"/>
            <a:ext cx="7439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/>
            <a:r>
              <a:rPr lang="en-US" dirty="0"/>
              <a:t>Typical individual team is 7 ± 2 people</a:t>
            </a:r>
          </a:p>
          <a:p>
            <a:pPr marL="908050" lvl="2" indent="-450850">
              <a:spcBef>
                <a:spcPts val="1300"/>
              </a:spcBef>
            </a:pPr>
            <a:r>
              <a:rPr lang="en-US" sz="2600" dirty="0"/>
              <a:t>Scalability </a:t>
            </a:r>
            <a:r>
              <a:rPr lang="en-US" sz="2600" dirty="0" smtClean="0"/>
              <a:t>possible using feature teams</a:t>
            </a:r>
            <a:endParaRPr lang="en-US" sz="2600" dirty="0"/>
          </a:p>
          <a:p>
            <a:pPr marL="450850" indent="-450850">
              <a:spcBef>
                <a:spcPts val="1300"/>
              </a:spcBef>
            </a:pPr>
            <a:r>
              <a:rPr lang="en-US" dirty="0"/>
              <a:t>Factors in scaling</a:t>
            </a:r>
          </a:p>
          <a:p>
            <a:pPr marL="908050" lvl="2" indent="-450850">
              <a:spcBef>
                <a:spcPts val="1300"/>
              </a:spcBef>
            </a:pPr>
            <a:r>
              <a:rPr lang="en-US" sz="2600" dirty="0"/>
              <a:t>Type of application</a:t>
            </a:r>
          </a:p>
          <a:p>
            <a:pPr marL="908050" lvl="2" indent="-450850">
              <a:spcBef>
                <a:spcPts val="1300"/>
              </a:spcBef>
            </a:pPr>
            <a:r>
              <a:rPr lang="en-US" sz="2600" dirty="0"/>
              <a:t>Team size</a:t>
            </a:r>
          </a:p>
          <a:p>
            <a:pPr marL="908050" lvl="2" indent="-450850">
              <a:spcBef>
                <a:spcPts val="1300"/>
              </a:spcBef>
            </a:pPr>
            <a:r>
              <a:rPr lang="en-US" sz="2600" dirty="0"/>
              <a:t>Team dispersion</a:t>
            </a:r>
          </a:p>
          <a:p>
            <a:pPr marL="908050" lvl="2" indent="-450850">
              <a:spcBef>
                <a:spcPts val="1300"/>
              </a:spcBef>
            </a:pPr>
            <a:r>
              <a:rPr lang="en-US" sz="2600" dirty="0"/>
              <a:t>Project duration</a:t>
            </a:r>
          </a:p>
          <a:p>
            <a:pPr marL="450850" indent="-450850">
              <a:spcBef>
                <a:spcPts val="1300"/>
              </a:spcBef>
            </a:pPr>
            <a:r>
              <a:rPr lang="en-US" dirty="0"/>
              <a:t>Scrum has been used on multiple 500+ person projects</a:t>
            </a:r>
          </a:p>
          <a:p>
            <a:pPr marL="450850" indent="-450850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Scrum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of Scrum of Scrum</a:t>
            </a:r>
            <a:endParaRPr lang="en-IN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3528" y="4147468"/>
            <a:ext cx="8280920" cy="2089844"/>
            <a:chOff x="0" y="0"/>
            <a:chExt cx="5832" cy="178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1800" cy="1704"/>
              <a:chOff x="0" y="0"/>
              <a:chExt cx="1800" cy="1704"/>
            </a:xfrm>
          </p:grpSpPr>
          <p:grpSp>
            <p:nvGrpSpPr>
              <p:cNvPr id="69" name="Group 4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04"/>
                <a:chOff x="0" y="0"/>
                <a:chExt cx="864" cy="1704"/>
              </a:xfrm>
            </p:grpSpPr>
            <p:sp>
              <p:nvSpPr>
                <p:cNvPr id="92" name="AutoShape 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93" name="Group 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66"/>
                  <a:chOff x="0" y="0"/>
                  <a:chExt cx="768" cy="566"/>
                </a:xfrm>
              </p:grpSpPr>
              <p:pic>
                <p:nvPicPr>
                  <p:cNvPr id="104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0" y="12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" y="127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8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9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4" name="AutoShape 13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95" name="Group 14"/>
                <p:cNvGrpSpPr>
                  <a:grpSpLocks/>
                </p:cNvGrpSpPr>
                <p:nvPr/>
              </p:nvGrpSpPr>
              <p:grpSpPr bwMode="auto">
                <a:xfrm>
                  <a:off x="48" y="120"/>
                  <a:ext cx="768" cy="574"/>
                  <a:chOff x="0" y="0"/>
                  <a:chExt cx="768" cy="574"/>
                </a:xfrm>
              </p:grpSpPr>
              <p:pic>
                <p:nvPicPr>
                  <p:cNvPr id="96" name="Picture 15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7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8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9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1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" name="Picture 2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70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</p:grpSpPr>
            <p:sp>
              <p:nvSpPr>
                <p:cNvPr id="71" name="AutoShape 2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72" name="AutoShape 2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73" name="Group 2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74"/>
                  <a:chOff x="0" y="0"/>
                  <a:chExt cx="768" cy="574"/>
                </a:xfrm>
              </p:grpSpPr>
              <p:pic>
                <p:nvPicPr>
                  <p:cNvPr id="84" name="Picture 2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5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6" name="Picture 2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" name="Picture 30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" name="Picture 31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9" name="Picture 3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0" name="Picture 3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1" name="Picture 34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4" name="Group 35"/>
                <p:cNvGrpSpPr>
                  <a:grpSpLocks/>
                </p:cNvGrpSpPr>
                <p:nvPr/>
              </p:nvGrpSpPr>
              <p:grpSpPr bwMode="auto">
                <a:xfrm>
                  <a:off x="48" y="96"/>
                  <a:ext cx="768" cy="614"/>
                  <a:chOff x="0" y="0"/>
                  <a:chExt cx="768" cy="614"/>
                </a:xfrm>
              </p:grpSpPr>
              <p:pic>
                <p:nvPicPr>
                  <p:cNvPr id="75" name="Picture 3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6" name="Picture 3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7" name="Picture 3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8" name="Picture 39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9" name="Picture 4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33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0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1" name="Picture 4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7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2" name="Picture 4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3" name="Picture 4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33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2016" y="0"/>
              <a:ext cx="1800" cy="1704"/>
              <a:chOff x="0" y="0"/>
              <a:chExt cx="1800" cy="1704"/>
            </a:xfrm>
          </p:grpSpPr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</p:grpSpPr>
            <p:sp>
              <p:nvSpPr>
                <p:cNvPr id="53" name="AutoShape 47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pic>
              <p:nvPicPr>
                <p:cNvPr id="54" name="Picture 48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5" name="Picture 4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6" name="Picture 5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5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" y="1128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8" name="Picture 5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" y="112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" name="Picture 5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131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0" name="Picture 54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1320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" name="Picture 5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131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AutoShape 56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63" name="Group 57"/>
                <p:cNvGrpSpPr>
                  <a:grpSpLocks/>
                </p:cNvGrpSpPr>
                <p:nvPr/>
              </p:nvGrpSpPr>
              <p:grpSpPr bwMode="auto">
                <a:xfrm>
                  <a:off x="64" y="168"/>
                  <a:ext cx="728" cy="470"/>
                  <a:chOff x="0" y="0"/>
                  <a:chExt cx="728" cy="470"/>
                </a:xfrm>
              </p:grpSpPr>
              <p:pic>
                <p:nvPicPr>
                  <p:cNvPr id="64" name="Picture 58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5" name="Picture 5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6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19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7" name="Picture 61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199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8" name="Picture 6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9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36" y="448"/>
                <a:ext cx="864" cy="816"/>
                <a:chOff x="0" y="0"/>
                <a:chExt cx="864" cy="816"/>
              </a:xfrm>
            </p:grpSpPr>
            <p:sp>
              <p:nvSpPr>
                <p:cNvPr id="45" name="AutoShape 6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46" name="Group 65"/>
                <p:cNvGrpSpPr>
                  <a:grpSpLocks/>
                </p:cNvGrpSpPr>
                <p:nvPr/>
              </p:nvGrpSpPr>
              <p:grpSpPr bwMode="auto">
                <a:xfrm>
                  <a:off x="64" y="80"/>
                  <a:ext cx="728" cy="654"/>
                  <a:chOff x="0" y="0"/>
                  <a:chExt cx="728" cy="654"/>
                </a:xfrm>
              </p:grpSpPr>
              <p:pic>
                <p:nvPicPr>
                  <p:cNvPr id="47" name="Picture 66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" name="Picture 67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91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" name="Picture 6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8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" name="Picture 6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84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1" name="Picture 7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75"/>
                    <a:ext cx="32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2" name="Picture 71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75"/>
                    <a:ext cx="32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4032" y="0"/>
              <a:ext cx="1800" cy="1784"/>
              <a:chOff x="0" y="0"/>
              <a:chExt cx="1800" cy="1784"/>
            </a:xfrm>
          </p:grpSpPr>
          <p:grpSp>
            <p:nvGrpSpPr>
              <p:cNvPr id="8" name="Group 7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84"/>
                <a:chOff x="0" y="0"/>
                <a:chExt cx="864" cy="1784"/>
              </a:xfrm>
            </p:grpSpPr>
            <p:sp>
              <p:nvSpPr>
                <p:cNvPr id="26" name="AutoShape 7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27" name="AutoShape 75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28" name="Group 76"/>
                <p:cNvGrpSpPr>
                  <a:grpSpLocks/>
                </p:cNvGrpSpPr>
                <p:nvPr/>
              </p:nvGrpSpPr>
              <p:grpSpPr bwMode="auto">
                <a:xfrm>
                  <a:off x="64" y="96"/>
                  <a:ext cx="728" cy="622"/>
                  <a:chOff x="0" y="0"/>
                  <a:chExt cx="728" cy="622"/>
                </a:xfrm>
              </p:grpSpPr>
              <p:pic>
                <p:nvPicPr>
                  <p:cNvPr id="35" name="Picture 7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78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Picture 7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8" name="Picture 80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9" name="Picture 81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0" name="Picture 82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1" name="Picture 8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4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2" name="Picture 84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52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9" name="Picture 8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4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8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87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88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8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90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" name="Group 91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84"/>
                <a:chOff x="0" y="0"/>
                <a:chExt cx="864" cy="1784"/>
              </a:xfrm>
            </p:grpSpPr>
            <p:sp>
              <p:nvSpPr>
                <p:cNvPr id="10" name="AutoShape 92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11" name="AutoShape 93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280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12" name="Group 94"/>
                <p:cNvGrpSpPr>
                  <a:grpSpLocks/>
                </p:cNvGrpSpPr>
                <p:nvPr/>
              </p:nvGrpSpPr>
              <p:grpSpPr bwMode="auto">
                <a:xfrm>
                  <a:off x="64" y="152"/>
                  <a:ext cx="728" cy="510"/>
                  <a:chOff x="0" y="0"/>
                  <a:chExt cx="728" cy="510"/>
                </a:xfrm>
              </p:grpSpPr>
              <p:pic>
                <p:nvPicPr>
                  <p:cNvPr id="21" name="Picture 95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2" name="Picture 96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" name="Picture 97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3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" name="Picture 9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23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" name="Picture 9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239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3" name="Picture 10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064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101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07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10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7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10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104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105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" name="Picture 10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107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110" name="Group 108"/>
          <p:cNvGrpSpPr>
            <a:grpSpLocks/>
          </p:cNvGrpSpPr>
          <p:nvPr/>
        </p:nvGrpSpPr>
        <p:grpSpPr bwMode="auto">
          <a:xfrm>
            <a:off x="3943028" y="1340768"/>
            <a:ext cx="1806127" cy="674748"/>
            <a:chOff x="0" y="0"/>
            <a:chExt cx="1272" cy="576"/>
          </a:xfrm>
        </p:grpSpPr>
        <p:sp>
          <p:nvSpPr>
            <p:cNvPr id="111" name="AutoShape 109"/>
            <p:cNvSpPr>
              <a:spLocks/>
            </p:cNvSpPr>
            <p:nvPr/>
          </p:nvSpPr>
          <p:spPr bwMode="auto">
            <a:xfrm>
              <a:off x="0" y="0"/>
              <a:ext cx="1272" cy="576"/>
            </a:xfrm>
            <a:prstGeom prst="roundRect">
              <a:avLst>
                <a:gd name="adj" fmla="val 20833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00"/>
            </a:p>
          </p:txBody>
        </p:sp>
        <p:grpSp>
          <p:nvGrpSpPr>
            <p:cNvPr id="112" name="Group 110"/>
            <p:cNvGrpSpPr>
              <a:grpSpLocks/>
            </p:cNvGrpSpPr>
            <p:nvPr/>
          </p:nvGrpSpPr>
          <p:grpSpPr bwMode="auto">
            <a:xfrm>
              <a:off x="104" y="144"/>
              <a:ext cx="1072" cy="278"/>
              <a:chOff x="0" y="0"/>
              <a:chExt cx="1072" cy="278"/>
            </a:xfrm>
          </p:grpSpPr>
          <p:pic>
            <p:nvPicPr>
              <p:cNvPr id="113" name="Picture 11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" y="0"/>
                <a:ext cx="32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" y="8"/>
                <a:ext cx="32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1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6" name="Group 114"/>
          <p:cNvGrpSpPr>
            <a:grpSpLocks/>
          </p:cNvGrpSpPr>
          <p:nvPr/>
        </p:nvGrpSpPr>
        <p:grpSpPr bwMode="auto">
          <a:xfrm>
            <a:off x="1060128" y="2636168"/>
            <a:ext cx="6963243" cy="834063"/>
            <a:chOff x="0" y="0"/>
            <a:chExt cx="4904" cy="712"/>
          </a:xfrm>
        </p:grpSpPr>
        <p:grpSp>
          <p:nvGrpSpPr>
            <p:cNvPr id="117" name="Group 115"/>
            <p:cNvGrpSpPr>
              <a:grpSpLocks/>
            </p:cNvGrpSpPr>
            <p:nvPr/>
          </p:nvGrpSpPr>
          <p:grpSpPr bwMode="auto">
            <a:xfrm>
              <a:off x="0" y="0"/>
              <a:ext cx="872" cy="712"/>
              <a:chOff x="0" y="0"/>
              <a:chExt cx="872" cy="712"/>
            </a:xfrm>
          </p:grpSpPr>
          <p:sp>
            <p:nvSpPr>
              <p:cNvPr id="131" name="AutoShape 116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003C83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280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132" name="Group 117"/>
              <p:cNvGrpSpPr>
                <a:grpSpLocks/>
              </p:cNvGrpSpPr>
              <p:nvPr/>
            </p:nvGrpSpPr>
            <p:grpSpPr bwMode="auto">
              <a:xfrm>
                <a:off x="96" y="64"/>
                <a:ext cx="688" cy="582"/>
                <a:chOff x="0" y="0"/>
                <a:chExt cx="688" cy="582"/>
              </a:xfrm>
            </p:grpSpPr>
            <p:pic>
              <p:nvPicPr>
                <p:cNvPr id="133" name="Picture 11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4" name="Picture 11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04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Picture 12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31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6" name="Picture 12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8" name="Group 122"/>
            <p:cNvGrpSpPr>
              <a:grpSpLocks/>
            </p:cNvGrpSpPr>
            <p:nvPr/>
          </p:nvGrpSpPr>
          <p:grpSpPr bwMode="auto">
            <a:xfrm>
              <a:off x="2016" y="0"/>
              <a:ext cx="872" cy="712"/>
              <a:chOff x="0" y="0"/>
              <a:chExt cx="872" cy="712"/>
            </a:xfrm>
          </p:grpSpPr>
          <p:sp>
            <p:nvSpPr>
              <p:cNvPr id="126" name="AutoShape 123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910000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280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127" name="Group 124"/>
              <p:cNvGrpSpPr>
                <a:grpSpLocks/>
              </p:cNvGrpSpPr>
              <p:nvPr/>
            </p:nvGrpSpPr>
            <p:grpSpPr bwMode="auto">
              <a:xfrm>
                <a:off x="120" y="80"/>
                <a:ext cx="632" cy="574"/>
                <a:chOff x="0" y="0"/>
                <a:chExt cx="632" cy="574"/>
              </a:xfrm>
            </p:grpSpPr>
            <p:pic>
              <p:nvPicPr>
                <p:cNvPr id="128" name="Picture 125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" name="Picture 12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" y="136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" name="Picture 12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6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9" name="Group 128"/>
            <p:cNvGrpSpPr>
              <a:grpSpLocks/>
            </p:cNvGrpSpPr>
            <p:nvPr/>
          </p:nvGrpSpPr>
          <p:grpSpPr bwMode="auto">
            <a:xfrm>
              <a:off x="4032" y="0"/>
              <a:ext cx="872" cy="712"/>
              <a:chOff x="0" y="0"/>
              <a:chExt cx="872" cy="712"/>
            </a:xfrm>
          </p:grpSpPr>
          <p:sp>
            <p:nvSpPr>
              <p:cNvPr id="120" name="AutoShape 129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00531C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280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121" name="Group 130"/>
              <p:cNvGrpSpPr>
                <a:grpSpLocks/>
              </p:cNvGrpSpPr>
              <p:nvPr/>
            </p:nvGrpSpPr>
            <p:grpSpPr bwMode="auto">
              <a:xfrm>
                <a:off x="72" y="32"/>
                <a:ext cx="728" cy="654"/>
                <a:chOff x="0" y="0"/>
                <a:chExt cx="728" cy="654"/>
              </a:xfrm>
            </p:grpSpPr>
            <p:pic>
              <p:nvPicPr>
                <p:cNvPr id="122" name="Picture 131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8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3" name="Picture 132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4" name="Picture 133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75"/>
                  <a:ext cx="32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5" name="Picture 134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375"/>
                  <a:ext cx="32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852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0">
              <a:spcBef>
                <a:spcPts val="1300"/>
              </a:spcBef>
              <a:defRPr/>
            </a:pPr>
            <a:r>
              <a:rPr lang="en-US" sz="1100" i="1" dirty="0" smtClean="0"/>
              <a:t>Agile </a:t>
            </a:r>
            <a:r>
              <a:rPr lang="en-US" sz="1100" i="1" dirty="0"/>
              <a:t>Estimating and Planning, Author: Mike Cohn, ISBN #0131479415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Agile Project Management with Scrum, Author: Ken </a:t>
            </a:r>
            <a:r>
              <a:rPr lang="en-US" sz="1100" i="1" dirty="0" err="1"/>
              <a:t>Schwaber</a:t>
            </a:r>
            <a:r>
              <a:rPr lang="en-US" sz="1100" i="1" dirty="0"/>
              <a:t>, ISBN #073561993X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Agile Project </a:t>
            </a:r>
            <a:r>
              <a:rPr lang="en-US" sz="1100" i="1" dirty="0" err="1"/>
              <a:t>Management:Creating</a:t>
            </a:r>
            <a:r>
              <a:rPr lang="en-US" sz="1100" i="1" dirty="0"/>
              <a:t> Innovative Products –2nd Edition, Author: Jim </a:t>
            </a:r>
            <a:r>
              <a:rPr lang="en-US" sz="1100" i="1" dirty="0" err="1"/>
              <a:t>Highsmith</a:t>
            </a:r>
            <a:r>
              <a:rPr lang="en-US" sz="1100" i="1" dirty="0"/>
              <a:t>, ISBN #0321658396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Agile Retrospectives: Making Good Teams Great, Author: Esther Derby, Diana </a:t>
            </a:r>
            <a:r>
              <a:rPr lang="en-US" sz="1100" i="1" dirty="0" err="1"/>
              <a:t>Larsen,KenSchwaber</a:t>
            </a:r>
            <a:r>
              <a:rPr lang="en-US" sz="1100" i="1" dirty="0"/>
              <a:t>, ISBN #0977616649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Agile Software </a:t>
            </a:r>
            <a:r>
              <a:rPr lang="en-US" sz="1100" i="1" dirty="0" err="1"/>
              <a:t>Development:The</a:t>
            </a:r>
            <a:r>
              <a:rPr lang="en-US" sz="1100" i="1" dirty="0"/>
              <a:t> Cooperative Game –2nd Edition, Author: Alistair Cockburn, ISBN #0321482751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Becoming Agile in an imperfect world, Author: Greg Smith, Ahmed </a:t>
            </a:r>
            <a:r>
              <a:rPr lang="en-US" sz="1100" i="1" dirty="0" err="1"/>
              <a:t>Sidky</a:t>
            </a:r>
            <a:r>
              <a:rPr lang="en-US" sz="1100" i="1" dirty="0"/>
              <a:t>, ISBN #1933988258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Coaching Agile Teams, Author: </a:t>
            </a:r>
            <a:r>
              <a:rPr lang="en-US" sz="1100" i="1" dirty="0" err="1"/>
              <a:t>Lyssa</a:t>
            </a:r>
            <a:r>
              <a:rPr lang="en-US" sz="1100" i="1" dirty="0"/>
              <a:t> Adkins, ISBN #0321637704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Lean-Agile Software </a:t>
            </a:r>
            <a:r>
              <a:rPr lang="en-US" sz="1100" i="1" dirty="0" err="1"/>
              <a:t>Development:AchievingEnterprise</a:t>
            </a:r>
            <a:r>
              <a:rPr lang="en-US" sz="1100" i="1" dirty="0"/>
              <a:t> Agility, Author: Alan Shalloway,GuyBeaver,JamesR.Trott,ISBN#0321532899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The Art of Agile Development, Author: James Shore, ISBN #0596527675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The Software Project Manager’s Bridge to Agility, Author: Michele </a:t>
            </a:r>
            <a:r>
              <a:rPr lang="en-US" sz="1100" i="1" dirty="0" err="1"/>
              <a:t>Sliger</a:t>
            </a:r>
            <a:r>
              <a:rPr lang="en-US" sz="1100" i="1" dirty="0"/>
              <a:t>, </a:t>
            </a:r>
            <a:r>
              <a:rPr lang="en-US" sz="1100" i="1" dirty="0" err="1"/>
              <a:t>Stacia</a:t>
            </a:r>
            <a:r>
              <a:rPr lang="en-US" sz="1100" i="1" dirty="0"/>
              <a:t> Broderick, ISBN #0321502752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User Stories </a:t>
            </a:r>
            <a:r>
              <a:rPr lang="en-US" sz="1100" i="1" dirty="0" err="1"/>
              <a:t>Applied:For</a:t>
            </a:r>
            <a:r>
              <a:rPr lang="en-US" sz="1100" i="1" dirty="0"/>
              <a:t> Agile Software Development, Author: Mike Cohn, ISBN #</a:t>
            </a:r>
            <a:r>
              <a:rPr lang="en-US" sz="1100" i="1" dirty="0" smtClean="0"/>
              <a:t>0321205685</a:t>
            </a:r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 smtClean="0"/>
              <a:t>Agile </a:t>
            </a:r>
            <a:r>
              <a:rPr lang="en-US" sz="1100" i="1" dirty="0"/>
              <a:t>Software Development Ecosystems</a:t>
            </a:r>
            <a:r>
              <a:rPr lang="en-US" sz="1100" dirty="0"/>
              <a:t> by Jim </a:t>
            </a:r>
            <a:r>
              <a:rPr lang="en-US" sz="1100" dirty="0" err="1"/>
              <a:t>Highsmith</a:t>
            </a:r>
            <a:endParaRPr lang="en-US" sz="1100" dirty="0"/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Agile Software Development with Scrum</a:t>
            </a:r>
            <a:r>
              <a:rPr lang="en-US" sz="1100" dirty="0"/>
              <a:t> by Ken </a:t>
            </a:r>
            <a:r>
              <a:rPr lang="en-US" sz="1100" dirty="0" err="1"/>
              <a:t>Schwaber</a:t>
            </a:r>
            <a:r>
              <a:rPr lang="en-US" sz="1100" dirty="0"/>
              <a:t> and </a:t>
            </a:r>
            <a:r>
              <a:rPr lang="en-US" sz="1100" dirty="0" smtClean="0"/>
              <a:t>Mike </a:t>
            </a:r>
            <a:r>
              <a:rPr lang="en-US" sz="1100" dirty="0" err="1"/>
              <a:t>Beedle</a:t>
            </a:r>
            <a:endParaRPr lang="en-US" sz="1100" dirty="0"/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Scrum and The Enterprise</a:t>
            </a:r>
            <a:r>
              <a:rPr lang="en-US" sz="1100" dirty="0"/>
              <a:t> by Ken </a:t>
            </a:r>
            <a:r>
              <a:rPr lang="en-US" sz="1100" dirty="0" err="1"/>
              <a:t>Schwaber</a:t>
            </a:r>
            <a:endParaRPr lang="en-US" sz="1100" dirty="0"/>
          </a:p>
          <a:p>
            <a:pPr marL="698500">
              <a:spcBef>
                <a:spcPts val="1300"/>
              </a:spcBef>
              <a:defRPr/>
            </a:pPr>
            <a:r>
              <a:rPr lang="en-US" sz="1100" i="1" dirty="0"/>
              <a:t>Succeeding with Agile </a:t>
            </a:r>
            <a:r>
              <a:rPr lang="en-US" sz="1100" dirty="0"/>
              <a:t>by Mike </a:t>
            </a:r>
            <a:r>
              <a:rPr lang="en-US" sz="1100" dirty="0" smtClean="0"/>
              <a:t>Cohn</a:t>
            </a: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6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505200" y="1905000"/>
            <a:ext cx="5638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Hari P Thapliyal,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</a:rPr>
              <a:t>PMO Architect &amp; Project Management Trainer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Reach Me: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hari.prasad@vedavit-ps.com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Skype: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hari.thapliyal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 YM: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hari_thapliyal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Twitter: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Mobile: +91 9535999336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Profile: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http://in.linkedin.com/in/harithapliyal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Blog: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http://pmlogy.com/justgodonly/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	http://pmlogy.com/projectislifeplus/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Website: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www.pmlogy.com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vs Empirical Processes</a:t>
            </a:r>
          </a:p>
          <a:p>
            <a:r>
              <a:rPr lang="en-US" dirty="0" smtClean="0"/>
              <a:t>Predictive vs Adaptive Plans</a:t>
            </a:r>
          </a:p>
          <a:p>
            <a:r>
              <a:rPr lang="en-US" dirty="0" smtClean="0"/>
              <a:t>Complex Adaptive Systems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2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>
                <a:solidFill>
                  <a:srgbClr val="000000"/>
                </a:solidFill>
              </a:rPr>
              <a:t>Which PM Methodology is best?</a:t>
            </a:r>
            <a:endParaRPr dirty="0"/>
          </a:p>
        </p:txBody>
      </p:sp>
      <p:sp>
        <p:nvSpPr>
          <p:cNvPr id="14029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1BFF68A-136B-47E5-8494-2563AEBCA7A4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40292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03313"/>
            <a:ext cx="624840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7467600" y="1295400"/>
            <a:ext cx="1600200" cy="1143000"/>
          </a:xfrm>
          <a:prstGeom prst="cloudCallout">
            <a:avLst>
              <a:gd name="adj1" fmla="val -80862"/>
              <a:gd name="adj2" fmla="val 451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</a:rPr>
              <a:t>Nothing works here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371600" y="4191000"/>
            <a:ext cx="1143000" cy="381000"/>
          </a:xfrm>
          <a:prstGeom prst="wedgeRoundRectCallout">
            <a:avLst>
              <a:gd name="adj1" fmla="val 106629"/>
              <a:gd name="adj2" fmla="val 20578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</a:rPr>
              <a:t>Waterfall</a:t>
            </a:r>
          </a:p>
        </p:txBody>
      </p:sp>
      <p:sp>
        <p:nvSpPr>
          <p:cNvPr id="11" name="Wave 10"/>
          <p:cNvSpPr/>
          <p:nvPr/>
        </p:nvSpPr>
        <p:spPr>
          <a:xfrm rot="17582875">
            <a:off x="-312737" y="1889125"/>
            <a:ext cx="2743200" cy="838200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</a:rPr>
              <a:t>Ralph Stacey's complexity matrix 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IN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95696" y="1284436"/>
            <a:ext cx="8940800" cy="939800"/>
            <a:chOff x="0" y="0"/>
            <a:chExt cx="5632" cy="592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 and tools</a:t>
              </a:r>
            </a:p>
          </p:txBody>
        </p:sp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Individuals and interactions</a:t>
              </a:r>
            </a:p>
          </p:txBody>
        </p:sp>
        <p:sp>
          <p:nvSpPr>
            <p:cNvPr id="7" name="Rectangle 5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tx1"/>
                  </a:solidFill>
                </a:rPr>
                <a:t>over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1096" y="4903936"/>
            <a:ext cx="8915400" cy="939800"/>
            <a:chOff x="0" y="0"/>
            <a:chExt cx="5616" cy="592"/>
          </a:xfrm>
        </p:grpSpPr>
        <p:sp>
          <p:nvSpPr>
            <p:cNvPr id="9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Following a plan</a:t>
              </a:r>
            </a:p>
          </p:txBody>
        </p:sp>
        <p:sp>
          <p:nvSpPr>
            <p:cNvPr id="10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Responding to change</a:t>
              </a:r>
            </a:p>
          </p:txBody>
        </p:sp>
        <p:sp>
          <p:nvSpPr>
            <p:cNvPr id="11" name="Rectangle 9"/>
            <p:cNvSpPr>
              <a:spLocks/>
            </p:cNvSpPr>
            <p:nvPr/>
          </p:nvSpPr>
          <p:spPr bwMode="auto">
            <a:xfrm>
              <a:off x="2668" y="219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tx1"/>
                  </a:solidFill>
                </a:rPr>
                <a:t>over</a:t>
              </a:r>
            </a:p>
          </p:txBody>
        </p:sp>
      </p:grpSp>
      <p:sp>
        <p:nvSpPr>
          <p:cNvPr id="12" name="Rectangle 10"/>
          <p:cNvSpPr>
            <a:spLocks/>
          </p:cNvSpPr>
          <p:nvPr/>
        </p:nvSpPr>
        <p:spPr bwMode="auto">
          <a:xfrm>
            <a:off x="994221" y="6046936"/>
            <a:ext cx="4533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chemeClr val="tx1"/>
                </a:solidFill>
              </a:rPr>
              <a:t>Source: www.agilemanifesto.org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08396" y="2490936"/>
            <a:ext cx="8928100" cy="939800"/>
            <a:chOff x="0" y="0"/>
            <a:chExt cx="5624" cy="592"/>
          </a:xfrm>
        </p:grpSpPr>
        <p:sp>
          <p:nvSpPr>
            <p:cNvPr id="14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Comprehensive documentation</a:t>
              </a:r>
            </a:p>
          </p:txBody>
        </p:sp>
        <p:sp>
          <p:nvSpPr>
            <p:cNvPr id="15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Working software</a:t>
              </a:r>
            </a:p>
          </p:txBody>
        </p:sp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tx1"/>
                  </a:solidFill>
                </a:rPr>
                <a:t>over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08396" y="3697436"/>
            <a:ext cx="8928100" cy="939800"/>
            <a:chOff x="0" y="0"/>
            <a:chExt cx="5624" cy="592"/>
          </a:xfrm>
        </p:grpSpPr>
        <p:sp>
          <p:nvSpPr>
            <p:cNvPr id="18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negotiation</a:t>
              </a:r>
            </a:p>
          </p:txBody>
        </p: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Customer collaboration</a:t>
              </a:r>
            </a:p>
          </p:txBody>
        </p:sp>
        <p:sp>
          <p:nvSpPr>
            <p:cNvPr id="20" name="Rectangle 18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tx1"/>
                  </a:solidFill>
                </a:rPr>
                <a:t>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Satisfy customer by continuous delivery of valuable product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Welcome Change even at late stage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Deliver working software Frequently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Business and Developer work together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Build around Motivated Individuals- Give team opportunity, trust them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Face-to-face communication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Working software is the primary measure of progress.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Sustainable Development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Continuous Technical Excellence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Simplicity--the art of maximizing the amount of work not done--is essential.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Self Organizing Team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000" dirty="0"/>
              <a:t>Team reflection at regular intervals</a:t>
            </a:r>
          </a:p>
          <a:p>
            <a:pPr marL="514350" indent="-514350">
              <a:buNone/>
              <a:defRPr/>
            </a:pPr>
            <a:endParaRPr lang="en-US" sz="2000" dirty="0"/>
          </a:p>
          <a:p>
            <a:pPr marL="514350" indent="-514350">
              <a:buNone/>
              <a:defRPr/>
            </a:pPr>
            <a:r>
              <a:rPr lang="en-US" sz="2000" dirty="0" smtClean="0"/>
              <a:t>www.agilemanifesto.org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Overview</a:t>
            </a:r>
            <a:endParaRPr lang="en-IN" dirty="0"/>
          </a:p>
        </p:txBody>
      </p:sp>
      <p:pic>
        <p:nvPicPr>
          <p:cNvPr id="7" name="Picture 2" descr="http://blogs.msdn.com/cfs-file.ashx/__key/CommunityServer-Blogs-Components-WeblogFiles/00-00-00-58-04-metablogapi/8311.image_5F00_2973835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839131" cy="50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participates there? Committed only &amp; not involved</a:t>
            </a:r>
          </a:p>
          <a:p>
            <a:pPr marL="0" indent="0">
              <a:buNone/>
            </a:pPr>
            <a:r>
              <a:rPr lang="en-US" dirty="0" smtClean="0"/>
              <a:t>This is information sharing session. NOT reporting session.</a:t>
            </a:r>
          </a:p>
          <a:p>
            <a:endParaRPr lang="en-IN" dirty="0" smtClean="0"/>
          </a:p>
          <a:p>
            <a:r>
              <a:rPr lang="en-IN" dirty="0" smtClean="0"/>
              <a:t>What did you do yesterday?</a:t>
            </a:r>
          </a:p>
          <a:p>
            <a:r>
              <a:rPr lang="en-IN" dirty="0" smtClean="0"/>
              <a:t>What will you do today?</a:t>
            </a:r>
          </a:p>
          <a:p>
            <a:r>
              <a:rPr lang="en-IN" dirty="0" smtClean="0"/>
              <a:t>Are there any impediments in your way?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There are two defined </a:t>
            </a:r>
            <a:r>
              <a:rPr lang="en-IN" dirty="0" err="1" smtClean="0"/>
              <a:t>artifacts</a:t>
            </a:r>
            <a:r>
              <a:rPr lang="en-IN" dirty="0" smtClean="0"/>
              <a:t> that result from a sprint planning meeting: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sprint goal</a:t>
            </a:r>
          </a:p>
          <a:p>
            <a:r>
              <a:rPr lang="en-IN" dirty="0" smtClean="0"/>
              <a:t>A sprint backlog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of sprint goal</a:t>
            </a:r>
          </a:p>
          <a:p>
            <a:r>
              <a:rPr lang="en-IN" dirty="0" smtClean="0"/>
              <a:t>Implement basic shopping cart functionality including add, remove, and update quantities.</a:t>
            </a:r>
          </a:p>
          <a:p>
            <a:r>
              <a:rPr lang="en-IN" dirty="0" smtClean="0"/>
              <a:t>Develop the checkout process: pay for an order, pick shipping, order gift wrapping,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davit-Template" id="{3685A2BD-C493-4E23-B8E7-7085489F4817}" vid="{6A6650DE-035E-4758-99A0-F1827F6315D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Vedavit-Template</Template>
  <TotalTime>181</TotalTime>
  <Words>866</Words>
  <Application>Microsoft Office PowerPoint</Application>
  <PresentationFormat>On-screen Show (4:3)</PresentationFormat>
  <Paragraphs>184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Microsoft YaHei</vt:lpstr>
      <vt:lpstr>ヒラギノ角ゴ Pro W3</vt:lpstr>
      <vt:lpstr>Arial</vt:lpstr>
      <vt:lpstr>Calibri</vt:lpstr>
      <vt:lpstr>Calibri Light</vt:lpstr>
      <vt:lpstr>Gill Sans</vt:lpstr>
      <vt:lpstr>Times New Roman</vt:lpstr>
      <vt:lpstr>Custom Design</vt:lpstr>
      <vt:lpstr> Scrum Master Training</vt:lpstr>
      <vt:lpstr>Agenda</vt:lpstr>
      <vt:lpstr>Background</vt:lpstr>
      <vt:lpstr>Which PM Methodology is best?</vt:lpstr>
      <vt:lpstr>Agile Manifesto</vt:lpstr>
      <vt:lpstr>Agile Principles</vt:lpstr>
      <vt:lpstr>Scrum Overview</vt:lpstr>
      <vt:lpstr>Daily Scrum</vt:lpstr>
      <vt:lpstr>Sprint Planning</vt:lpstr>
      <vt:lpstr>Sprint Review Meetings</vt:lpstr>
      <vt:lpstr>Sprint Retrospectives</vt:lpstr>
      <vt:lpstr>Product Backlog</vt:lpstr>
      <vt:lpstr>Example of User Story in Product Backlog</vt:lpstr>
      <vt:lpstr>Product Owner Role</vt:lpstr>
      <vt:lpstr>Scrum Master</vt:lpstr>
      <vt:lpstr>Scrum Team</vt:lpstr>
      <vt:lpstr>Sprint Backlog</vt:lpstr>
      <vt:lpstr>Sprint Burndown Chart</vt:lpstr>
      <vt:lpstr>Release Burndown Chart</vt:lpstr>
      <vt:lpstr>Release Burndown Bar Chart</vt:lpstr>
      <vt:lpstr>Release Burndown Bar Chart &amp; Prediction</vt:lpstr>
      <vt:lpstr>Estimation</vt:lpstr>
      <vt:lpstr>Task Board</vt:lpstr>
      <vt:lpstr>Scaling Scrum</vt:lpstr>
      <vt:lpstr>Scrum of Scrum of Scrum</vt:lpstr>
      <vt:lpstr>Further Readings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Master</dc:title>
  <dc:creator>Hari Thapliyal</dc:creator>
  <cp:lastModifiedBy>Hari Thapliyal</cp:lastModifiedBy>
  <cp:revision>11</cp:revision>
  <cp:lastPrinted>1601-01-01T00:00:00Z</cp:lastPrinted>
  <dcterms:created xsi:type="dcterms:W3CDTF">2014-01-08T08:28:25Z</dcterms:created>
  <dcterms:modified xsi:type="dcterms:W3CDTF">2014-01-08T11:42:25Z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TC011428451033</vt:lpwstr>
  </property>
</Properties>
</file>