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7" saveSubsetFonts="1">
  <p:sldMasterIdLst>
    <p:sldMasterId id="2147483648" r:id="rId1"/>
  </p:sldMasterIdLst>
  <p:notesMasterIdLst>
    <p:notesMasterId r:id="rId64"/>
  </p:notes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446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70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58" autoAdjust="0"/>
  </p:normalViewPr>
  <p:slideViewPr>
    <p:cSldViewPr>
      <p:cViewPr varScale="1">
        <p:scale>
          <a:sx n="66" d="100"/>
          <a:sy n="66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83726BE1-FAB7-4314-B8DA-C22B60F889A1}" type="datetimeFigureOut">
              <a:rPr lang="en-US"/>
              <a:pPr>
                <a:defRPr/>
              </a:pPr>
              <a:t>30-Jan-17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864C03-2585-451F-BB32-6A74BF0E2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1D705-0AE7-4C03-A011-B5CC1EDFD05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BCD94-6BC4-4711-9E94-F079B64E645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03C84B-A31D-4990-8270-9FE969CF8FE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A6664-FBE8-4C9D-A3D9-DD36565826F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F873F-5834-4D89-A4B0-BF0E0B03FC5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E85299-43CE-4BC8-9480-21DDE4FCBEC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1B1FD-93A7-4042-9844-1F8FB3BC134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F7F520-38BF-484D-BFA0-49E9BFF094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D1A1-0139-4AB0-B8A5-CC367132A2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4F52BA-D1AB-4D8C-A64C-28F7530498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24A1B-2E60-4687-B262-E6E57C8EA43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56956-ECB4-43E2-9EEF-2187F866F7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FE6747-3C15-4CDD-98A6-72E4021EC54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A83E5-E7B5-49C1-AFE8-C2DADB0861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A6FC97-CFCD-4EB7-995E-BEDDCC7928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43C838-950E-4D1D-A070-8A387ABF1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C079FF-6BDE-49A5-945A-9E578F17C19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9EE2BE-B2E5-4DCE-B702-E3F936EA53D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C4215F-171D-46CE-BF7C-14B08E08D4E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7CE834-22BE-4DAF-AB12-C675D56D73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CF873A-D794-4EA7-9D65-3E4DF5D0C54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F5B944-ABFC-48DD-8726-0A897B9243D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116CC-86BE-4318-BB26-CB1C7741F0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09B919-B0C2-40E9-B691-8DD7B8E3D2F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C98A95-2E6C-4C95-BD62-1A89904C5AE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3D9A7-09C2-4C17-AF4C-02A72453753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209" y="4859666"/>
            <a:ext cx="5209646" cy="4607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34D80-D6C5-4D55-91C2-72D274A7F17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05BA8D-FB4F-4C1D-B267-D7FD2DADDA5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1F768-A9F5-46C8-80A2-4CDFB88226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090DAA-B42E-4366-82EC-F08C90DF60E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A61CA9-F7D4-4087-8C9D-930E7E212C6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B36E4B-5254-47BF-BB7D-B23381C5B95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EBEB5D-56F9-4B8F-83D6-F61FF13287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F11ECE-254B-48CB-B777-30D77B54789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027A23-1FB0-43D8-8ED1-0AE4205ADEC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A23524-F419-4C94-8593-23C799A4BA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800979-EAC6-4F0A-A8BA-E167ADE1E3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CB28E-3806-4898-9C77-3ECD3A7D523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29D816-9CCE-40A8-BF9C-E8590DB8E7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514FEE-E020-4000-9959-EB1D614D60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BD130-79A1-4F1C-B581-F156B6FA011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CB00F5-109A-481B-8A99-410D22E4E42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6578AF-2E29-472D-B0C2-58C4FCE77A0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F8ED4-5BAB-4112-A79A-1D088780C0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CD267D-321E-48DD-835D-7910D3E160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CFCBE1-1911-433F-8ADE-CC5CBCDE88B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4986" indent="-3096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8441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3817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9193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BFFDC-DC4B-49BC-A7A1-F2A67BC4E5A2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7886A-73FA-489A-8237-C81A7993C40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F2A06-E4DE-4FC5-BED4-9CBB34CC406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B8B1BF-CB10-485B-B9FC-CDEC5BD3D8D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3A633B-A281-4EA3-A122-E628FF38BB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22A4CB-D861-4D9D-AAB9-8AE202C68C7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80FC84-2E2F-45FD-A8DD-F04F4EA0173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A90C59-918B-448F-B9B3-E934769D1F0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504AE6-7D4E-4E28-A5C4-095AC861464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D70899-5F6B-443F-A787-731625C291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748C4E-65D4-49FB-8987-86119ADE7C2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20FA5D-8D63-40C0-B785-586D51B80B9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4AB50-4710-4423-8AD8-2DAAA480FA9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768350"/>
            <a:ext cx="5113338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209" y="4861441"/>
            <a:ext cx="520964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0A05B-227A-4A2F-B0F6-CE529AFD981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BB470-28BC-450E-B859-0C53C0245C2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EE2DED-3CA9-4912-8FCC-8D89C530F25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75DFE-4A90-4132-AEBA-3B7FC011250D}" type="datetime1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0E1B-A34C-45FA-92AE-2EF867FD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7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CD9A-7F10-4099-82FD-157101AF49FC}" type="datetime1">
              <a:rPr lang="en-US" smtClean="0"/>
              <a:t>30-Jan-17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ED2F-20DA-4A2C-9246-CE4506E0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7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2819400"/>
          </a:xfrm>
        </p:spPr>
        <p:txBody>
          <a:bodyPr/>
          <a:lstStyle>
            <a:lvl1pPr marL="338138" indent="-338138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B296D-FDFB-4404-90B1-E0AB4BC341AE}" type="datetime1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1C3B-14C1-45FE-8AF3-5A1BDDCA8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6ECE-AD20-45C2-A679-F7F14BAD0C6D}" type="datetime1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93F8-C3FA-4027-AC03-64E30AEF9E94}" type="datetime1">
              <a:rPr lang="en-US" smtClean="0"/>
              <a:t>30-Jan-17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BC0A-C31D-419A-8A31-B5D65119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38100" y="1808163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en-US" sz="1400" b="1">
                <a:solidFill>
                  <a:srgbClr val="1F1F1F"/>
                </a:solidFill>
                <a:latin typeface="Book Antiqua" panose="02040602050305030304" pitchFamily="18" charset="0"/>
              </a:rPr>
              <a:t>Definition</a:t>
            </a:r>
          </a:p>
        </p:txBody>
      </p:sp>
      <p:pic>
        <p:nvPicPr>
          <p:cNvPr id="5" name="Picture 10" descr="key_definitio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2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634F-FD9F-4F37-B905-C63B208F697D}" type="datetime1">
              <a:rPr lang="en-US" smtClean="0"/>
              <a:t>30-Jan-17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E5C2-0182-4B47-BA36-D663C436B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j0219117"/>
          <p:cNvPicPr>
            <a:picLocks noChangeAspect="1" noChangeArrowheads="1" noCrop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14400"/>
            <a:ext cx="1304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 userDrawn="1"/>
        </p:nvGraphicFramePr>
        <p:xfrm>
          <a:off x="249238" y="9906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1" name="Visio" r:id="rId4" imgW="491338" imgH="491338" progId="Visio.Drawing.6">
                  <p:embed/>
                </p:oleObj>
              </mc:Choice>
              <mc:Fallback>
                <p:oleObj name="Visio" r:id="rId4" imgW="491338" imgH="491338" progId="Visio.Drawing.6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990600"/>
                        <a:ext cx="903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781800" y="1066800"/>
            <a:ext cx="2057400" cy="685800"/>
          </a:xfrm>
        </p:spPr>
        <p:txBody>
          <a:bodyPr/>
          <a:lstStyle>
            <a:lvl1pPr marL="0" indent="0" algn="ctr">
              <a:buNone/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EEEBA-79B4-4189-982E-C394A8EF3C46}" type="datetime1">
              <a:rPr lang="en-US" smtClean="0"/>
              <a:t>30-Jan-17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7A58-4A0E-4D34-B216-B69C085C3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352800" y="1379538"/>
            <a:ext cx="2819400" cy="4945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9525" y="1588"/>
            <a:ext cx="9153525" cy="914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24200" y="64801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sz="1000" dirty="0"/>
              <a:t>Copyright 2015 Vedavit Project Solutions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9913"/>
            <a:ext cx="8270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92138"/>
            <a:ext cx="701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921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542925"/>
          </a:xfrm>
          <a:prstGeom prst="rect">
            <a:avLst/>
          </a:prstGeom>
          <a:solidFill>
            <a:srgbClr val="FFC000"/>
          </a:solidFill>
          <a:ln w="9525" cap="flat">
            <a:noFill/>
            <a:round/>
            <a:headEnd/>
            <a:tailEnd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GB" dirty="0"/>
              <a:t>Process Name</a:t>
            </a:r>
          </a:p>
        </p:txBody>
      </p:sp>
      <p:sp>
        <p:nvSpPr>
          <p:cNvPr id="38" name="Content Placeholder 19"/>
          <p:cNvSpPr>
            <a:spLocks noGrp="1"/>
          </p:cNvSpPr>
          <p:nvPr>
            <p:ph sz="quarter" idx="12"/>
          </p:nvPr>
        </p:nvSpPr>
        <p:spPr>
          <a:xfrm>
            <a:off x="533400" y="1447800"/>
            <a:ext cx="2590800" cy="4800600"/>
          </a:xfrm>
        </p:spPr>
        <p:txBody>
          <a:bodyPr/>
          <a:lstStyle>
            <a:lvl1pPr marL="225425" indent="-225425">
              <a:buFont typeface="+mj-lt"/>
              <a:buAutoNum type="arabicPeriod"/>
              <a:defRPr sz="1600"/>
            </a:lvl1pPr>
            <a:lvl2pPr marL="225425" indent="-225425">
              <a:buFont typeface="+mj-lt"/>
              <a:buAutoNum type="arabicPeriod"/>
              <a:defRPr sz="1600"/>
            </a:lvl2pPr>
            <a:lvl3pPr marL="225425" indent="-225425">
              <a:buFont typeface="+mj-lt"/>
              <a:buAutoNum type="arabicPeriod"/>
              <a:defRPr sz="1600"/>
            </a:lvl3pPr>
            <a:lvl4pPr marL="225425" indent="-225425">
              <a:buFont typeface="+mj-lt"/>
              <a:buAutoNum type="arabicPeriod"/>
              <a:defRPr sz="1600"/>
            </a:lvl4pPr>
            <a:lvl5pPr marL="225425" indent="-225425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429000" y="1447800"/>
            <a:ext cx="2590800" cy="4800600"/>
          </a:xfrm>
          <a:solidFill>
            <a:schemeClr val="bg1"/>
          </a:solidFill>
        </p:spPr>
        <p:txBody>
          <a:bodyPr/>
          <a:lstStyle>
            <a:lvl1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400800" y="1447800"/>
            <a:ext cx="2362200" cy="4876800"/>
          </a:xfrm>
        </p:spPr>
        <p:txBody>
          <a:bodyPr/>
          <a:lstStyle>
            <a:lvl1pPr marL="225425" indent="-225425">
              <a:buFont typeface="+mj-lt"/>
              <a:buAutoNum type="arabicPeriod"/>
              <a:tabLst/>
              <a:defRPr sz="1600"/>
            </a:lvl1pPr>
            <a:lvl2pPr marL="225425" indent="-225425">
              <a:buFont typeface="+mj-lt"/>
              <a:buAutoNum type="arabicPeriod"/>
              <a:tabLst/>
              <a:defRPr sz="1600"/>
            </a:lvl2pPr>
            <a:lvl3pPr marL="225425" indent="-225425">
              <a:buFont typeface="+mj-lt"/>
              <a:buAutoNum type="arabicPeriod"/>
              <a:tabLst/>
              <a:defRPr sz="1600"/>
            </a:lvl3pPr>
            <a:lvl4pPr marL="225425" indent="-225425">
              <a:buFont typeface="+mj-lt"/>
              <a:buAutoNum type="arabicPeriod"/>
              <a:tabLst/>
              <a:defRPr sz="1600"/>
            </a:lvl4pPr>
            <a:lvl5pPr marL="225425" indent="-225425">
              <a:buFont typeface="+mj-lt"/>
              <a:buAutoNum type="arabicPeriod"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76300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idx="17"/>
          </p:nvPr>
        </p:nvSpPr>
        <p:spPr>
          <a:xfrm>
            <a:off x="457200" y="6480175"/>
            <a:ext cx="2130425" cy="361950"/>
          </a:xfrm>
        </p:spPr>
        <p:txBody>
          <a:bodyPr/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C4B0FDDA-C966-492F-8A90-44851F439369}" type="datetime1">
              <a:rPr lang="en-US" smtClean="0"/>
              <a:t>30-Jan-17</a:t>
            </a:fld>
            <a:endParaRPr lang="en-US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idx="18"/>
          </p:nvPr>
        </p:nvSpPr>
        <p:spPr>
          <a:xfrm>
            <a:off x="6553200" y="6480175"/>
            <a:ext cx="2130425" cy="361950"/>
          </a:xfrm>
        </p:spPr>
        <p:txBody>
          <a:bodyPr/>
          <a:lstStyle>
            <a:lvl1pPr>
              <a:defRPr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023D243F-FF89-4CDA-A0EF-C0FAAD3DF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F6DC-F0A9-45D1-971F-06AC6C79C5C3}" type="datetime1">
              <a:rPr lang="en-US" smtClean="0"/>
              <a:t>30-Jan-17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7813-97CB-4FCF-B28D-0102FD816612}" type="datetime1">
              <a:rPr lang="en-US" smtClean="0"/>
              <a:t>30-Jan-17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24BE-006E-4E71-BF89-B8742289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51F69D-BC28-4B2C-814E-9C8D4441EDAF}" type="datetime1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0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7B0511-93E4-4B28-B8B7-1EBF03F15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399092" y="3532690"/>
            <a:ext cx="3382961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</a:t>
            </a:r>
            <a:endParaRPr lang="en-IN" sz="32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sz="4000"/>
              <a:t>Project Integration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39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7D366A-2A0A-4CAF-995B-BDE5553E0C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2. Develop Project Management Plan</a:t>
            </a:r>
          </a:p>
        </p:txBody>
      </p:sp>
      <p:sp>
        <p:nvSpPr>
          <p:cNvPr id="10240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	Documenting the actions necessary to define, prepare, integrate, and coordinate all subsidiary plans into a project management plan.</a:t>
            </a:r>
          </a:p>
          <a:p>
            <a:endParaRPr lang="en-US" altLang="en-US"/>
          </a:p>
        </p:txBody>
      </p:sp>
      <p:pic>
        <p:nvPicPr>
          <p:cNvPr id="102404" name="Picture 4" descr="D:\Works\Training-Material\My Pictures\PM-Images\Project_Plan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25908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24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D873B-6ABB-4AC7-81F5-36F3702C483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Develop Project Management Plan</a:t>
            </a:r>
          </a:p>
        </p:txBody>
      </p:sp>
      <p:sp>
        <p:nvSpPr>
          <p:cNvPr id="104451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Project Charter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Output from Other Processes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 </a:t>
            </a:r>
          </a:p>
        </p:txBody>
      </p:sp>
      <p:sp>
        <p:nvSpPr>
          <p:cNvPr id="104452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Facilitation Techniques </a:t>
            </a:r>
          </a:p>
        </p:txBody>
      </p:sp>
      <p:sp>
        <p:nvSpPr>
          <p:cNvPr id="104453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Project Management Plan</a:t>
            </a:r>
            <a:r>
              <a:rPr lang="en-US" altLang="en-US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Planning</a:t>
            </a:r>
          </a:p>
        </p:txBody>
      </p:sp>
      <p:sp>
        <p:nvSpPr>
          <p:cNvPr id="104456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F33AB-CE27-4D94-A05D-62CA48D9014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Exercise-2</a:t>
            </a:r>
          </a:p>
        </p:txBody>
      </p:sp>
      <p:sp>
        <p:nvSpPr>
          <p:cNvPr id="1064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name of all type of subsidiary plans for your Project</a:t>
            </a:r>
          </a:p>
          <a:p>
            <a:endParaRPr lang="en-US" altLang="en-US"/>
          </a:p>
        </p:txBody>
      </p:sp>
      <p:sp>
        <p:nvSpPr>
          <p:cNvPr id="106500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650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EA77F-45E8-4DA1-AB47-ADDC3DB7EBE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3. Direct &amp; Manage Project Work</a:t>
            </a:r>
          </a:p>
        </p:txBody>
      </p:sp>
      <p:sp>
        <p:nvSpPr>
          <p:cNvPr id="1085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Performing the work defined in the project Management plan to achieve the project’s objectives</a:t>
            </a:r>
            <a:r>
              <a:rPr lang="en-US" altLang="en-US"/>
              <a:t>. </a:t>
            </a:r>
          </a:p>
          <a:p>
            <a:endParaRPr lang="en-US" altLang="en-US"/>
          </a:p>
        </p:txBody>
      </p:sp>
      <p:pic>
        <p:nvPicPr>
          <p:cNvPr id="108548" name="Picture 4" descr="D:\Works\Training-Material\My Pictures\PM-Images\Project_Exec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85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F2991E-C2BE-496C-A76D-3BA27F28F8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Direct and Manage Project Work</a:t>
            </a:r>
          </a:p>
        </p:txBody>
      </p:sp>
      <p:sp>
        <p:nvSpPr>
          <p:cNvPr id="11059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Project Management Plan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Approved Change Requests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</p:txBody>
      </p:sp>
      <p:sp>
        <p:nvSpPr>
          <p:cNvPr id="11059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Information System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Meetings</a:t>
            </a:r>
          </a:p>
        </p:txBody>
      </p:sp>
      <p:sp>
        <p:nvSpPr>
          <p:cNvPr id="11059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Deliverables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Work Performance Data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Change Requests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 Updates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Executive</a:t>
            </a:r>
          </a:p>
        </p:txBody>
      </p:sp>
      <p:sp>
        <p:nvSpPr>
          <p:cNvPr id="11060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34976-D578-4E6A-AF2E-E60135E9C6F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Exercise-3</a:t>
            </a:r>
          </a:p>
        </p:txBody>
      </p:sp>
      <p:sp>
        <p:nvSpPr>
          <p:cNvPr id="1126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name of Deliverables &amp; Name of work performance information for your Project</a:t>
            </a:r>
          </a:p>
          <a:p>
            <a:endParaRPr lang="en-US" altLang="en-US"/>
          </a:p>
        </p:txBody>
      </p:sp>
      <p:sp>
        <p:nvSpPr>
          <p:cNvPr id="112644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2646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907A0-5F75-44CA-A742-931F021E26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4. Monitor &amp; Control Project Work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	Tracking, reviewing and regulating the progress to meet the performance objectives defined in the project management plan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pic>
        <p:nvPicPr>
          <p:cNvPr id="114692" name="Picture 5" descr="D:\Works\Training-Material\My Pictures\PM-Images\Monitor_Contro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33718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46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E9E35-67B4-47FC-AD2B-9B605E4C65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Monitor and Control Project Work</a:t>
            </a:r>
          </a:p>
        </p:txBody>
      </p:sp>
      <p:sp>
        <p:nvSpPr>
          <p:cNvPr id="11673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Schedule forecasts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Cost forecasts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Validated Changes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Information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</p:txBody>
      </p:sp>
      <p:sp>
        <p:nvSpPr>
          <p:cNvPr id="11674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Analytical techniques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Information Systems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Meetings</a:t>
            </a:r>
          </a:p>
        </p:txBody>
      </p:sp>
      <p:sp>
        <p:nvSpPr>
          <p:cNvPr id="11674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Requests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reports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 Updates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Monitoring &amp; Controlling</a:t>
            </a:r>
          </a:p>
        </p:txBody>
      </p:sp>
      <p:sp>
        <p:nvSpPr>
          <p:cNvPr id="11674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F6501-B9B4-4B9F-B8EF-6D90CE4791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Exercise-4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None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type &amp; name of a few change requests for your Project</a:t>
            </a:r>
          </a:p>
          <a:p>
            <a:endParaRPr lang="en-US" altLang="en-US"/>
          </a:p>
        </p:txBody>
      </p:sp>
      <p:sp>
        <p:nvSpPr>
          <p:cNvPr id="118788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8790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F0699-039A-4437-BF75-8810D407B96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5. Perform Integrated Change Control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	Reviewing all change requests, approving changes and managing changes to the deliverables,  organizational process assets, project documents and the project management plan.</a:t>
            </a:r>
          </a:p>
          <a:p>
            <a:endParaRPr lang="en-US" altLang="en-US"/>
          </a:p>
        </p:txBody>
      </p:sp>
      <p:pic>
        <p:nvPicPr>
          <p:cNvPr id="120836" name="Picture 4" descr="D:\Works\Training-Material\My Pictures\PM-Images\Who-moved-my-chee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83113"/>
            <a:ext cx="12954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08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BF35E5-57CF-4AF7-9CDB-BFACF7FE4EA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pic>
        <p:nvPicPr>
          <p:cNvPr id="86019" name="Picture 5" descr="D:\Works\Training-Material\My Pictures\PM-Images\Project_Integratio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0"/>
            <a:ext cx="76962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60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ADE4C-A3CE-4D9F-A398-3ACF91859E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Perform Integrated Change Control</a:t>
            </a:r>
          </a:p>
        </p:txBody>
      </p:sp>
      <p:sp>
        <p:nvSpPr>
          <p:cNvPr id="122883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Report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Requests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</p:txBody>
      </p:sp>
      <p:sp>
        <p:nvSpPr>
          <p:cNvPr id="122884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Meetings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Control Meetings</a:t>
            </a:r>
          </a:p>
        </p:txBody>
      </p:sp>
      <p:sp>
        <p:nvSpPr>
          <p:cNvPr id="122885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Approved Change Requests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log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 Updates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Monitoring &amp; Controlling</a:t>
            </a:r>
          </a:p>
        </p:txBody>
      </p:sp>
      <p:sp>
        <p:nvSpPr>
          <p:cNvPr id="122888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C82A8-A89A-4FF4-88E2-834850B8D45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Exercise-5</a:t>
            </a:r>
          </a:p>
        </p:txBody>
      </p:sp>
      <p:sp>
        <p:nvSpPr>
          <p:cNvPr id="1249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Clr>
                <a:schemeClr val="accent1"/>
              </a:buClr>
              <a:buFont typeface="Calibri" panose="020F0502020204030204" pitchFamily="34" charset="0"/>
              <a:buAutoNum type="alphaLcPeriod"/>
            </a:pPr>
            <a:r>
              <a:rPr lang="en-US" altLang="en-US" b="1"/>
              <a:t>Write change management process for your Project  OR</a:t>
            </a:r>
          </a:p>
          <a:p>
            <a:pPr marL="514350" lvl="1" indent="-514350">
              <a:buClr>
                <a:schemeClr val="accent1"/>
              </a:buClr>
              <a:buFont typeface="Calibri" panose="020F0502020204030204" pitchFamily="34" charset="0"/>
              <a:buAutoNum type="alphaLcPeriod"/>
            </a:pPr>
            <a:r>
              <a:rPr lang="en-US" altLang="en-US" b="1"/>
              <a:t>Prepare a format of change request report for your project</a:t>
            </a:r>
          </a:p>
          <a:p>
            <a:endParaRPr lang="en-US" altLang="en-US"/>
          </a:p>
        </p:txBody>
      </p:sp>
      <p:sp>
        <p:nvSpPr>
          <p:cNvPr id="124932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4934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6246A-E012-440F-8FD2-08A8C7218E4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6. Close Project or Phase</a:t>
            </a:r>
          </a:p>
        </p:txBody>
      </p:sp>
      <p:sp>
        <p:nvSpPr>
          <p:cNvPr id="1269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	Finalizing all activities across all of the project Management Process Groups to formally close the project or a project phase</a:t>
            </a:r>
          </a:p>
          <a:p>
            <a:endParaRPr lang="en-US" altLang="en-US"/>
          </a:p>
        </p:txBody>
      </p:sp>
      <p:pic>
        <p:nvPicPr>
          <p:cNvPr id="126980" name="Picture 4" descr="D:\Works\Training-Material\My Pictures\PM-Images\succe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29100"/>
            <a:ext cx="2676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69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1F47FA-B6FD-400F-97AF-03CBE028A21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Close Project or Phase</a:t>
            </a:r>
          </a:p>
        </p:txBody>
      </p:sp>
      <p:sp>
        <p:nvSpPr>
          <p:cNvPr id="129027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Accepted Deliverables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</p:txBody>
      </p:sp>
      <p:sp>
        <p:nvSpPr>
          <p:cNvPr id="129028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Analytical techniques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Meetings</a:t>
            </a:r>
          </a:p>
        </p:txBody>
      </p:sp>
      <p:sp>
        <p:nvSpPr>
          <p:cNvPr id="129029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Final product, service or result transition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 Updates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Closing</a:t>
            </a:r>
            <a:endParaRPr lang="en-US" dirty="0"/>
          </a:p>
        </p:txBody>
      </p:sp>
      <p:sp>
        <p:nvSpPr>
          <p:cNvPr id="129032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43751-D1CE-4B63-8DB8-236BF3597E2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Exercise-6</a:t>
            </a:r>
          </a:p>
        </p:txBody>
      </p:sp>
      <p:sp>
        <p:nvSpPr>
          <p:cNvPr id="13107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name of documents submitted to organization deliveries made to customer for your Project at the end of your project or project phase.</a:t>
            </a:r>
          </a:p>
          <a:p>
            <a:endParaRPr lang="en-US" altLang="en-US"/>
          </a:p>
        </p:txBody>
      </p:sp>
      <p:sp>
        <p:nvSpPr>
          <p:cNvPr id="131076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1078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6A523-6E1D-45F9-9C43-B1C9C6CF01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3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E36A2-D65B-476C-8589-34961D92CB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5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ED712-0FA5-4D28-863B-C0D24ECAC54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5" descr="Requirement-Details3-TajMah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57275"/>
            <a:ext cx="5767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72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053BE-554A-425D-9B54-15FCB32CCBD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5" descr="Requirement-Detail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966788"/>
            <a:ext cx="28892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Level of Detailing in Scope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92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AEB5C-8224-4E88-99F5-5B7AB065C7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9270" name="Picture 6" descr="https://encrypted-tbn0.gstatic.com/images?q=tbn:ANd9GcQK3KUUZWcLGy6jbwdVp6atki0fkOP6gA61h72kzIvx-a35nWq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695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052513"/>
            <a:ext cx="2571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2" name="Picture 16" descr="https://encrypted-tbn3.gstatic.com/images?q=tbn:ANd9GcQt4VAywrf4fse9wfGPTU1pONwjSSGXH6D2zG1MOi615zg3f1qe1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2895600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3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9241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8956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5" name="Picture 22" descr="https://encrypted-tbn0.gstatic.com/images?q=tbn:ANd9GcTqB4COfDtUz-7UD8GHXoqGq88KPDiA2tnIpMThrYOVZlPSWaW09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41850"/>
            <a:ext cx="24860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5" descr="TenView-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917575"/>
            <a:ext cx="715962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0" y="0"/>
            <a:ext cx="29210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customer explained it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673225" y="0"/>
            <a:ext cx="31242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Project Leader understood it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513138" y="0"/>
            <a:ext cx="2921000" cy="771525"/>
          </a:xfrm>
          <a:prstGeom prst="wedgeRoundRectCallout">
            <a:avLst>
              <a:gd name="adj1" fmla="val -1930"/>
              <a:gd name="adj2" fmla="val 196346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Architect Designed it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89475" y="0"/>
            <a:ext cx="3113088" cy="771525"/>
          </a:xfrm>
          <a:prstGeom prst="wedgeRoundRectCallout">
            <a:avLst>
              <a:gd name="adj1" fmla="val -6573"/>
              <a:gd name="adj2" fmla="val 23942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Programmer wrote it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76900" y="0"/>
            <a:ext cx="34671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Business Consultant described it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525" y="5781675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project was documented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778000" y="5791200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operations installed it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25800" y="5826125"/>
            <a:ext cx="2921000" cy="773113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customer was billed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30700" y="5826125"/>
            <a:ext cx="2921000" cy="773113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it was supported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7888" y="5815013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What the customer really needed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132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F6E1D-D978-4D77-A527-C781218A519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990600"/>
            <a:ext cx="57626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80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A7157-346E-4B40-8163-389CA92AA00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</a:t>
            </a:r>
          </a:p>
        </p:txBody>
      </p:sp>
      <p:sp>
        <p:nvSpPr>
          <p:cNvPr id="14336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en-US" b="1"/>
              <a:t>Project Scope</a:t>
            </a:r>
            <a:r>
              <a:rPr lang="en-US" altLang="en-US"/>
              <a:t> "The work that needs to be accomplished to deliver a product, service, or result with the specified features and functions." </a:t>
            </a:r>
            <a:endParaRPr lang="en-US" altLang="en-US" baseline="30000"/>
          </a:p>
          <a:p>
            <a:endParaRPr lang="en-US" altLang="en-US"/>
          </a:p>
          <a:p>
            <a:r>
              <a:rPr lang="en-US" altLang="en-US" b="1"/>
              <a:t>Product Scope</a:t>
            </a:r>
            <a:r>
              <a:rPr lang="en-US" altLang="en-US"/>
              <a:t> "The features and functions that characterize a product, service, or result."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3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AC924-DFCB-4F6D-A723-8F6C1DAFE00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145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anose="020B0604020202020204" pitchFamily="34" charset="0"/>
              <a:buNone/>
            </a:pPr>
            <a:r>
              <a:rPr lang="en-US" altLang="en-US" sz="3200" b="1"/>
              <a:t>	Processes required to ensure that the project includes all the work required, and ONLY the work required to complete the project successfully</a:t>
            </a:r>
          </a:p>
          <a:p>
            <a:pPr algn="just"/>
            <a:endParaRPr lang="en-US" altLang="en-US" sz="3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541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E9AE8-9194-423A-B321-56E51E27C0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Plan Scope Management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Collect Requirements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Define Scope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Create WBS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Validate Scope [M&amp;C]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Control Scope [M&amp;C]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74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57CB-C2C9-4796-BBC6-EB9A12D7F00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7. Plan Scope Management</a:t>
            </a:r>
          </a:p>
        </p:txBody>
      </p:sp>
      <p:sp>
        <p:nvSpPr>
          <p:cNvPr id="149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3600"/>
              <a:t>Documenting how the project scope will be defined, validated and controlled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95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94F32-993C-49CE-8368-C2605E231A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Plan Scope Management</a:t>
            </a:r>
          </a:p>
        </p:txBody>
      </p:sp>
      <p:sp>
        <p:nvSpPr>
          <p:cNvPr id="15155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Charter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5155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Meetings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5155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Scope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Planning</a:t>
            </a:r>
          </a:p>
        </p:txBody>
      </p:sp>
      <p:sp>
        <p:nvSpPr>
          <p:cNvPr id="15156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31FDAF-612E-4063-9DC1-ED7BCC36BF5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Plan Scope Management 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Scope Management Plan includes</a:t>
            </a:r>
          </a:p>
          <a:p>
            <a:pPr lvl="1">
              <a:defRPr/>
            </a:pPr>
            <a:r>
              <a:rPr lang="en-US" dirty="0"/>
              <a:t>Process for preparing project scope statement (PSS)</a:t>
            </a:r>
          </a:p>
          <a:p>
            <a:pPr lvl="1">
              <a:defRPr/>
            </a:pPr>
            <a:r>
              <a:rPr lang="en-US" dirty="0"/>
              <a:t>Process that enable creation of WBS from PSS</a:t>
            </a:r>
          </a:p>
          <a:p>
            <a:pPr lvl="1">
              <a:defRPr/>
            </a:pPr>
            <a:r>
              <a:rPr lang="en-US" dirty="0"/>
              <a:t>Process that specifies how formal acceptance be obtained</a:t>
            </a:r>
          </a:p>
          <a:p>
            <a:pPr lvl="1">
              <a:defRPr/>
            </a:pPr>
            <a:r>
              <a:rPr lang="en-US" dirty="0"/>
              <a:t>Process to control changes to details PSS</a:t>
            </a:r>
          </a:p>
          <a:p>
            <a:pPr>
              <a:defRPr/>
            </a:pPr>
            <a:r>
              <a:rPr lang="en-US" dirty="0"/>
              <a:t>Requirement Management Plan includes</a:t>
            </a:r>
          </a:p>
          <a:p>
            <a:pPr lvl="1">
              <a:defRPr/>
            </a:pPr>
            <a:r>
              <a:rPr lang="en-US" dirty="0"/>
              <a:t>Process of analyzing, documenting and managing requirements</a:t>
            </a:r>
          </a:p>
          <a:p>
            <a:pPr lvl="1">
              <a:defRPr/>
            </a:pPr>
            <a:r>
              <a:rPr lang="en-US" dirty="0"/>
              <a:t>Process of requirement prioritization</a:t>
            </a:r>
          </a:p>
          <a:p>
            <a:pPr lvl="1">
              <a:defRPr/>
            </a:pPr>
            <a:r>
              <a:rPr lang="en-US" dirty="0"/>
              <a:t>Product measurement metrics and their rationale</a:t>
            </a:r>
          </a:p>
          <a:p>
            <a:pPr lvl="1">
              <a:defRPr/>
            </a:pPr>
            <a:r>
              <a:rPr lang="en-US" dirty="0"/>
              <a:t>RTM structure</a:t>
            </a:r>
          </a:p>
          <a:p>
            <a:pPr lvl="1">
              <a:defRPr/>
            </a:pPr>
            <a:r>
              <a:rPr lang="en-US" dirty="0"/>
              <a:t>Configuration management activities related to product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36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4A350-C4D9-4B39-87BE-662C2A4CF61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8. Collect Requirements</a:t>
            </a:r>
          </a:p>
        </p:txBody>
      </p:sp>
      <p:sp>
        <p:nvSpPr>
          <p:cNvPr id="155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anose="020B0604020202020204" pitchFamily="34" charset="0"/>
              <a:buNone/>
            </a:pPr>
            <a:r>
              <a:rPr lang="en-US" altLang="en-US" sz="3200" b="1"/>
              <a:t>	Defining and documenting stakeholders’ needs to meet the project objectives.</a:t>
            </a:r>
          </a:p>
          <a:p>
            <a:pPr algn="just"/>
            <a:endParaRPr lang="en-US" altLang="en-US" sz="3600"/>
          </a:p>
        </p:txBody>
      </p:sp>
      <p:pic>
        <p:nvPicPr>
          <p:cNvPr id="155652" name="Picture 4" descr="D:\Works\Training-Material\My Pictures\PM-Images\Collect_Requirem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5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78BCD-ED44-4607-8B8B-3681EBA78BD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Collect Requirements</a:t>
            </a:r>
          </a:p>
        </p:txBody>
      </p:sp>
      <p:sp>
        <p:nvSpPr>
          <p:cNvPr id="15769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Scope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Stakeholder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Charter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Stakeholder Register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5770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Interviews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Focus Groups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Facilitated Workshops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Group Creativity Technique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Group Decision Making Techniques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Questionnaires and Surveys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Observations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Prototypes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Benchmarking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Context diagrams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Document Analysis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5770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Requirements</a:t>
            </a:r>
            <a:r>
              <a:rPr lang="fr-FR" altLang="en-US"/>
              <a:t> Documentation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</a:t>
            </a:r>
            <a:r>
              <a:rPr lang="fr-FR" altLang="en-US"/>
              <a:t> </a:t>
            </a:r>
            <a:r>
              <a:rPr lang="en-US" altLang="en-US"/>
              <a:t>Traceability</a:t>
            </a:r>
            <a:r>
              <a:rPr lang="fr-FR" altLang="en-US"/>
              <a:t> Matrix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Planning</a:t>
            </a:r>
          </a:p>
        </p:txBody>
      </p:sp>
      <p:sp>
        <p:nvSpPr>
          <p:cNvPr id="15770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A9899-4A07-4772-BC8B-9C2261492A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Collect Requirements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Focus groups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		</a:t>
            </a:r>
            <a:r>
              <a:rPr lang="en-US" sz="2200">
                <a:cs typeface="Times New Roman" pitchFamily="18" charset="0"/>
              </a:rPr>
              <a:t>Guided by moderator,  group’s final opinion is taken</a:t>
            </a:r>
            <a:endParaRPr lang="en-US"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Facilitated workshops</a:t>
            </a:r>
          </a:p>
          <a:p>
            <a:pPr marL="968375" lvl="2" indent="-285750"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	</a:t>
            </a:r>
            <a:r>
              <a:rPr lang="en-US" sz="2200">
                <a:cs typeface="Times New Roman" pitchFamily="18" charset="0"/>
              </a:rPr>
              <a:t>Cross functional stakeholders. Settle their differences like JAD with developers</a:t>
            </a:r>
            <a:endParaRPr lang="en-US"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Group creativity techniques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>
                <a:cs typeface="Times New Roman" pitchFamily="18" charset="0"/>
              </a:rPr>
              <a:t>Brain storming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>
                <a:cs typeface="Times New Roman" pitchFamily="18" charset="0"/>
              </a:rPr>
              <a:t>Nominal group techniques: Brainstorming only on most voted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sz="2100">
                <a:cs typeface="Times New Roman" pitchFamily="18" charset="0"/>
              </a:rPr>
              <a:t>Delphi Techniques: Only selected experts answers.  Who answered what is not shared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>
                <a:cs typeface="Times New Roman" pitchFamily="18" charset="0"/>
              </a:rPr>
              <a:t>Idea Mapping techniques: Individuals ideas mapped on single map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>
                <a:cs typeface="Times New Roman" pitchFamily="18" charset="0"/>
              </a:rPr>
              <a:t>Affinity diagrams: Grouping and sorting of ideas for discussion</a:t>
            </a:r>
            <a:endParaRPr lang="en-US"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Group decision making techniques</a:t>
            </a:r>
          </a:p>
          <a:p>
            <a:pPr marL="463550" lvl="1" indent="-6350">
              <a:buFont typeface="Arial" panose="020B0604020202020204" pitchFamily="34" charset="0"/>
              <a:buNone/>
              <a:defRPr/>
            </a:pPr>
            <a:r>
              <a:rPr lang="en-US">
                <a:cs typeface="Times New Roman" pitchFamily="18" charset="0"/>
              </a:rPr>
              <a:t>		</a:t>
            </a:r>
            <a:r>
              <a:rPr lang="en-US" sz="2100">
                <a:cs typeface="Times New Roman" pitchFamily="18" charset="0"/>
              </a:rPr>
              <a:t>Majority, Unanimity, Plurality, Dictatorship</a:t>
            </a:r>
          </a:p>
          <a:p>
            <a:pPr>
              <a:defRPr/>
            </a:pPr>
            <a:endParaRPr lang="en-US"/>
          </a:p>
        </p:txBody>
      </p:sp>
      <p:pic>
        <p:nvPicPr>
          <p:cNvPr id="16388" name="Picture 4" descr="D:\Works\0-Work-Life\My Pictures\PM-Images\Focus-Group-Moder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915988"/>
            <a:ext cx="10207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:\Works\0-Work-Life\My Pictures\PM-Images\Faciliated-Workshop-cross-functional-stakehold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1511300"/>
            <a:ext cx="11334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D:\Works\0-Work-Life\My Pictures\PM-Images\Group-Creativity-Tech-Brainstorm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89250"/>
            <a:ext cx="84931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D:\Works\0-Work-Life\My Pictures\PM-Images\Group-Creativity-Tech-NominalGro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421798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D:\Works\0-Work-Life\My Pictures\PM-Images\Group-Creativity-Tech-Delphi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3302000"/>
            <a:ext cx="7239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D:\Works\0-Work-Life\My Pictures\PM-Images\Group-Creativity-Tech-IdeaMappin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981575"/>
            <a:ext cx="1135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97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10B40-1CA1-4D76-ADAD-086851DC4BC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419600" cy="5135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Tracing Requirements to</a:t>
            </a:r>
          </a:p>
          <a:p>
            <a:pPr lvl="1">
              <a:defRPr/>
            </a:pPr>
            <a:r>
              <a:rPr lang="en-US" sz="2000"/>
              <a:t>Business needs, opportunities, goals &amp; objectives</a:t>
            </a:r>
          </a:p>
          <a:p>
            <a:pPr lvl="1">
              <a:defRPr/>
            </a:pPr>
            <a:r>
              <a:rPr lang="en-US" sz="2000"/>
              <a:t>Project objectives</a:t>
            </a:r>
          </a:p>
          <a:p>
            <a:pPr lvl="1">
              <a:defRPr/>
            </a:pPr>
            <a:r>
              <a:rPr lang="en-US" sz="2000"/>
              <a:t>Project scope/WBS deliverables</a:t>
            </a:r>
          </a:p>
          <a:p>
            <a:pPr lvl="1">
              <a:defRPr/>
            </a:pPr>
            <a:r>
              <a:rPr lang="en-US" sz="2000"/>
              <a:t>Product design</a:t>
            </a:r>
          </a:p>
          <a:p>
            <a:pPr lvl="1">
              <a:defRPr/>
            </a:pPr>
            <a:r>
              <a:rPr lang="en-US" sz="2000"/>
              <a:t>product development</a:t>
            </a:r>
          </a:p>
          <a:p>
            <a:pPr lvl="1">
              <a:defRPr/>
            </a:pPr>
            <a:r>
              <a:rPr lang="en-US" sz="2000"/>
              <a:t>Test strategy and test scenarios</a:t>
            </a:r>
          </a:p>
          <a:p>
            <a:pPr>
              <a:defRPr/>
            </a:pPr>
            <a:r>
              <a:rPr lang="en-US" sz="2400"/>
              <a:t>Traces high-level requirements to more detailed requirements.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00" y="990600"/>
            <a:ext cx="3886200" cy="513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>
                <a:latin typeface="+mn-lt"/>
              </a:rPr>
              <a:t>Attributes in RTM can be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Unique identified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Textual description of requirement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Rationale for inclusion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Owner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Source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Priority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Version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Current Status (active, cancelled, differed, added, approved)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Date completed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Stability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Complexity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Acceptance Criteria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1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2E37A-C16C-43FD-9159-94A23F2F40C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Integration Management</a:t>
            </a:r>
          </a:p>
        </p:txBody>
      </p:sp>
      <p:sp>
        <p:nvSpPr>
          <p:cNvPr id="901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b="1"/>
              <a:t>	Processes and activities needed to </a:t>
            </a:r>
            <a:r>
              <a:rPr lang="en-US" altLang="en-US" b="1" u="sng"/>
              <a:t>identify</a:t>
            </a:r>
            <a:r>
              <a:rPr lang="en-US" altLang="en-US" b="1"/>
              <a:t>, </a:t>
            </a:r>
            <a:r>
              <a:rPr lang="en-US" altLang="en-US" b="1" u="sng"/>
              <a:t>define</a:t>
            </a:r>
            <a:r>
              <a:rPr lang="en-US" altLang="en-US" b="1"/>
              <a:t>, </a:t>
            </a:r>
            <a:r>
              <a:rPr lang="en-US" altLang="en-US" b="1" u="sng"/>
              <a:t>combine</a:t>
            </a:r>
            <a:r>
              <a:rPr lang="en-US" altLang="en-US" b="1"/>
              <a:t>, </a:t>
            </a:r>
            <a:r>
              <a:rPr lang="en-US" altLang="en-US" b="1" u="sng"/>
              <a:t>unify</a:t>
            </a:r>
            <a:r>
              <a:rPr lang="en-US" altLang="en-US" b="1"/>
              <a:t>, and </a:t>
            </a:r>
            <a:r>
              <a:rPr lang="en-US" altLang="en-US" b="1" u="sng"/>
              <a:t>coordinate</a:t>
            </a:r>
            <a:r>
              <a:rPr lang="en-US" altLang="en-US" b="1"/>
              <a:t> the various processes and project management activities within the </a:t>
            </a:r>
            <a:r>
              <a:rPr lang="en-US" altLang="en-US" b="1" u="sng"/>
              <a:t>Project Management Process Groups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01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310C7-F4A1-4C5C-8FAF-C51AE97BE28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vs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Scope and requirement are two different things. </a:t>
            </a:r>
          </a:p>
          <a:p>
            <a:pPr>
              <a:defRPr/>
            </a:pPr>
            <a:r>
              <a:rPr lang="en-US"/>
              <a:t>Requirements are only those, which are in scope!</a:t>
            </a:r>
          </a:p>
          <a:p>
            <a:pPr>
              <a:defRPr/>
            </a:pPr>
            <a:r>
              <a:rPr lang="en-US"/>
              <a:t>Requirements are driven from scope</a:t>
            </a:r>
          </a:p>
          <a:p>
            <a:pPr>
              <a:defRPr/>
            </a:pPr>
            <a:r>
              <a:rPr lang="en-US"/>
              <a:t>Boundaries are defined first (using SOW), requirements are collected next</a:t>
            </a:r>
          </a:p>
          <a:p>
            <a:pPr>
              <a:defRPr/>
            </a:pPr>
            <a:endParaRPr lang="en-US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Requirement must be measurable, testable, traceable, complete, consistent and acceptable to key stakeholders.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3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A31B-275E-4A98-A12D-E08E3EE90C4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Documentation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Business need or </a:t>
            </a:r>
            <a:r>
              <a:rPr lang="en-US" b="1" u="sng"/>
              <a:t>opportunity to be seized</a:t>
            </a:r>
            <a:r>
              <a:rPr lang="en-US"/>
              <a:t>, describing the limitation of the current situation and why the project has been undertaken</a:t>
            </a:r>
          </a:p>
          <a:p>
            <a:pPr>
              <a:defRPr/>
            </a:pPr>
            <a:r>
              <a:rPr lang="en-US"/>
              <a:t>Business and project </a:t>
            </a:r>
            <a:r>
              <a:rPr lang="en-US" b="1" u="sng"/>
              <a:t>objectives</a:t>
            </a:r>
            <a:r>
              <a:rPr lang="en-US"/>
              <a:t> for traceability</a:t>
            </a:r>
          </a:p>
          <a:p>
            <a:pPr>
              <a:defRPr/>
            </a:pPr>
            <a:r>
              <a:rPr lang="en-US" b="1" u="sng"/>
              <a:t>Functional requirements</a:t>
            </a:r>
            <a:r>
              <a:rPr lang="en-US"/>
              <a:t>, describing business process, information, and interaction with the product, as appropriate which can be documented textually in a requirements list, in models, or both</a:t>
            </a:r>
          </a:p>
          <a:p>
            <a:pPr>
              <a:defRPr/>
            </a:pPr>
            <a:r>
              <a:rPr lang="en-US" b="1" u="sng"/>
              <a:t>Non-functional requirements </a:t>
            </a:r>
            <a:r>
              <a:rPr lang="en-US"/>
              <a:t>like SLA, performance, safety, security, compliance, supportability, retention/purge</a:t>
            </a:r>
          </a:p>
          <a:p>
            <a:pPr>
              <a:defRPr/>
            </a:pPr>
            <a:r>
              <a:rPr lang="en-US" b="1" u="sng"/>
              <a:t>Quality requirements</a:t>
            </a:r>
          </a:p>
          <a:p>
            <a:pPr>
              <a:defRPr/>
            </a:pPr>
            <a:r>
              <a:rPr lang="en-US" b="1" u="sng"/>
              <a:t>Acceptance criteria</a:t>
            </a:r>
          </a:p>
          <a:p>
            <a:pPr>
              <a:defRPr/>
            </a:pPr>
            <a:r>
              <a:rPr lang="en-US" b="1" u="sng"/>
              <a:t>Business rules </a:t>
            </a:r>
            <a:r>
              <a:rPr lang="en-US"/>
              <a:t>stating the guiding principles</a:t>
            </a:r>
          </a:p>
          <a:p>
            <a:pPr>
              <a:defRPr/>
            </a:pPr>
            <a:r>
              <a:rPr lang="en-US" b="1" u="sng"/>
              <a:t>Impacts to other </a:t>
            </a:r>
            <a:r>
              <a:rPr lang="en-US"/>
              <a:t>organizational areas call centre, technology centre, sales force</a:t>
            </a:r>
          </a:p>
          <a:p>
            <a:pPr>
              <a:defRPr/>
            </a:pPr>
            <a:r>
              <a:rPr lang="en-US"/>
              <a:t>Impacts to other entities inside or outside the performing organization</a:t>
            </a:r>
          </a:p>
          <a:p>
            <a:pPr>
              <a:defRPr/>
            </a:pPr>
            <a:r>
              <a:rPr lang="en-US" b="1" u="sng"/>
              <a:t>Support and training </a:t>
            </a:r>
            <a:r>
              <a:rPr lang="en-US"/>
              <a:t>requirements</a:t>
            </a:r>
          </a:p>
          <a:p>
            <a:pPr>
              <a:defRPr/>
            </a:pPr>
            <a:r>
              <a:rPr lang="en-US"/>
              <a:t>Requirements </a:t>
            </a:r>
            <a:r>
              <a:rPr lang="en-US" b="1" u="sng"/>
              <a:t>assumptions and constraints</a:t>
            </a:r>
          </a:p>
          <a:p>
            <a:pPr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5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D88A26-76C8-4F03-9148-38562D8030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Discussion/Exercise-7</a:t>
            </a:r>
          </a:p>
        </p:txBody>
      </p:sp>
      <p:sp>
        <p:nvSpPr>
          <p:cNvPr id="1679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800"/>
              <a:t>How to collect, analyze, document, prioritize, manage req; how change should be initiated and impact analysis done; Tracking changes, configuration management activities, RTM structure</a:t>
            </a:r>
          </a:p>
          <a:p>
            <a:pPr marL="342900" lvl="1" indent="-342900"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4CC"/>
                </a:solidFill>
              </a:rPr>
              <a:t>Write Requirement Management Plan for your projects  </a:t>
            </a:r>
            <a:r>
              <a:rPr lang="en-US" altLang="en-US" b="1">
                <a:solidFill>
                  <a:srgbClr val="FF0000"/>
                </a:solidFill>
              </a:rPr>
              <a:t>OR</a:t>
            </a:r>
          </a:p>
          <a:p>
            <a:pPr marL="342900" lvl="1" indent="-342900"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4CC"/>
                </a:solidFill>
              </a:rPr>
              <a:t>Write Columns of RTM for your project</a:t>
            </a:r>
            <a:endParaRPr lang="en-US" altLang="en-US"/>
          </a:p>
        </p:txBody>
      </p:sp>
      <p:sp>
        <p:nvSpPr>
          <p:cNvPr id="167940" name="Content Placehold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794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83F2E-D1B4-49B4-B6B5-AD5C37B344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9. Define Scope</a:t>
            </a:r>
          </a:p>
        </p:txBody>
      </p:sp>
      <p:sp>
        <p:nvSpPr>
          <p:cNvPr id="1699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</a:t>
            </a:r>
            <a:r>
              <a:rPr lang="en-US" altLang="en-US" sz="2800" b="1"/>
              <a:t>Developing a detailed description of the project and product. </a:t>
            </a:r>
          </a:p>
          <a:p>
            <a:pPr algn="just"/>
            <a:endParaRPr lang="en-US" altLang="en-US" sz="3600"/>
          </a:p>
        </p:txBody>
      </p:sp>
      <p:pic>
        <p:nvPicPr>
          <p:cNvPr id="169988" name="Picture 4" descr="D:\Works\Training-Material\My Pictures\PM-Images\Sc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752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99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1F60A-F9B3-4B89-AB00-ADEED6E6FC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Define Scope</a:t>
            </a:r>
          </a:p>
        </p:txBody>
      </p:sp>
      <p:sp>
        <p:nvSpPr>
          <p:cNvPr id="17203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Scope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Charter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Requirements Documentation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</p:txBody>
      </p:sp>
      <p:sp>
        <p:nvSpPr>
          <p:cNvPr id="17203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Product Analysis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Alternatives Identification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Facilitated Workshops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7203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Scope Statement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Planning</a:t>
            </a:r>
          </a:p>
        </p:txBody>
      </p:sp>
      <p:sp>
        <p:nvSpPr>
          <p:cNvPr id="17204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A24ED-3816-4EDB-AB94-6C0DFAF7EF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Define Scope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Product Analysis</a:t>
            </a:r>
          </a:p>
          <a:p>
            <a:pPr lvl="1">
              <a:defRPr/>
            </a:pPr>
            <a:r>
              <a:rPr lang="en-US"/>
              <a:t>Product breakdown</a:t>
            </a:r>
          </a:p>
          <a:p>
            <a:pPr lvl="1">
              <a:defRPr/>
            </a:pPr>
            <a:r>
              <a:rPr lang="en-US"/>
              <a:t>System analysis</a:t>
            </a:r>
          </a:p>
          <a:p>
            <a:pPr lvl="1">
              <a:defRPr/>
            </a:pPr>
            <a:r>
              <a:rPr lang="en-US"/>
              <a:t>Requirement analysis</a:t>
            </a:r>
          </a:p>
          <a:p>
            <a:pPr lvl="1">
              <a:defRPr/>
            </a:pPr>
            <a:r>
              <a:rPr lang="en-US"/>
              <a:t>System engineering: Deals with multiple complex systems</a:t>
            </a:r>
          </a:p>
          <a:p>
            <a:pPr lvl="1">
              <a:defRPr/>
            </a:pPr>
            <a:r>
              <a:rPr lang="en-US"/>
              <a:t>Value engineering: Functions, value, cost</a:t>
            </a:r>
          </a:p>
          <a:p>
            <a:pPr lvl="2">
              <a:defRPr/>
            </a:pPr>
            <a:r>
              <a:rPr lang="en-US"/>
              <a:t>Retain the function &amp; value and reduce the cost</a:t>
            </a:r>
          </a:p>
          <a:p>
            <a:pPr lvl="1">
              <a:defRPr/>
            </a:pPr>
            <a:r>
              <a:rPr lang="en-US"/>
              <a:t>Value analysis: Debate the function and its cost</a:t>
            </a:r>
          </a:p>
          <a:p>
            <a:pPr lvl="2">
              <a:defRPr/>
            </a:pPr>
            <a:r>
              <a:rPr lang="en-US"/>
              <a:t>Discuss the value of function </a:t>
            </a:r>
            <a:r>
              <a:rPr lang="en-US" err="1"/>
              <a:t>vs</a:t>
            </a:r>
            <a:r>
              <a:rPr lang="en-US"/>
              <a:t> the cost</a:t>
            </a:r>
          </a:p>
          <a:p>
            <a:pPr>
              <a:defRPr/>
            </a:pPr>
            <a:r>
              <a:rPr lang="en-US"/>
              <a:t>Alternative Identification</a:t>
            </a:r>
          </a:p>
          <a:p>
            <a:pPr lvl="1">
              <a:defRPr/>
            </a:pPr>
            <a:r>
              <a:rPr lang="en-US"/>
              <a:t>Alternative way of doing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40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D95BD-70F3-4518-9037-E71B3795A36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 Statement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Scope statement has following sections</a:t>
            </a:r>
          </a:p>
          <a:p>
            <a:pPr lvl="1"/>
            <a:r>
              <a:rPr lang="en-US" altLang="en-US"/>
              <a:t>Product Scope Description</a:t>
            </a:r>
          </a:p>
          <a:p>
            <a:pPr lvl="1"/>
            <a:r>
              <a:rPr lang="en-US" altLang="en-US"/>
              <a:t>Product Acceptance Criteria</a:t>
            </a:r>
          </a:p>
          <a:p>
            <a:pPr lvl="1"/>
            <a:r>
              <a:rPr lang="en-US" altLang="en-US"/>
              <a:t>Project Deliverables</a:t>
            </a:r>
          </a:p>
          <a:p>
            <a:pPr lvl="1"/>
            <a:r>
              <a:rPr lang="en-US" altLang="en-US"/>
              <a:t>Project Exclusions</a:t>
            </a:r>
          </a:p>
          <a:p>
            <a:pPr lvl="1"/>
            <a:r>
              <a:rPr lang="en-US" altLang="en-US"/>
              <a:t>Project Constraints (budget, imposed date, scheduled milestones, contractual provisions)</a:t>
            </a:r>
          </a:p>
          <a:p>
            <a:pPr lvl="1"/>
            <a:r>
              <a:rPr lang="en-US" altLang="en-US"/>
              <a:t>Project Assumptions</a:t>
            </a:r>
          </a:p>
          <a:p>
            <a:pPr lvl="1"/>
            <a:r>
              <a:rPr lang="en-US" altLang="en-US"/>
              <a:t>Organizational policies</a:t>
            </a:r>
          </a:p>
          <a:p>
            <a:pPr lvl="1"/>
            <a:r>
              <a:rPr lang="en-US" altLang="en-US"/>
              <a:t>Available skilled resources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61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B9F89A-F3A5-4DF8-B3C1-A6777C7011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8</a:t>
            </a:r>
          </a:p>
        </p:txBody>
      </p:sp>
      <p:sp>
        <p:nvSpPr>
          <p:cNvPr id="17817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600"/>
              <a:t>Product Scope Description, Product Acceptance Criteria, Project Deliverables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600"/>
              <a:t>Project Exclusions, Project Constraints (budget, imposed date, scheduled milestones, contractual provisions), Project Assumptions, Organizational policies, Available skilled resources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0084CC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84CC"/>
                </a:solidFill>
              </a:rPr>
              <a:t>Write Project Scope Statement for your project</a:t>
            </a:r>
          </a:p>
        </p:txBody>
      </p:sp>
      <p:sp>
        <p:nvSpPr>
          <p:cNvPr id="17818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818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90CA3-A896-457D-B8F5-5AE196611CE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10. Create WBS</a:t>
            </a:r>
          </a:p>
        </p:txBody>
      </p:sp>
      <p:sp>
        <p:nvSpPr>
          <p:cNvPr id="180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</a:t>
            </a:r>
            <a:r>
              <a:rPr lang="en-US" altLang="en-US" sz="2800" b="1"/>
              <a:t>Subdividing project deliverables and project work into smaller, more manageable components.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 algn="just"/>
            <a:endParaRPr lang="en-US" altLang="en-US" sz="3600"/>
          </a:p>
        </p:txBody>
      </p:sp>
      <p:pic>
        <p:nvPicPr>
          <p:cNvPr id="180228" name="Picture 4" descr="D:\Works\Training-Material\My Pictures\PM-Images\WBS-tree-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38650"/>
            <a:ext cx="3124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02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0C4FD-2432-4D0D-8065-11DA24E8335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Create WBS</a:t>
            </a:r>
          </a:p>
        </p:txBody>
      </p:sp>
      <p:sp>
        <p:nvSpPr>
          <p:cNvPr id="18227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Scope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Scope Statement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Requirements Documentation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8227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Decomposition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8227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fr-FR" altLang="en-US"/>
              <a:t>Scope Baseline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fr-FR" altLang="en-US"/>
              <a:t>Project Documents Updates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Planning</a:t>
            </a:r>
          </a:p>
        </p:txBody>
      </p:sp>
      <p:sp>
        <p:nvSpPr>
          <p:cNvPr id="18228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D9C40-9DA4-443C-BE95-0C093F7794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Integration Management</a:t>
            </a:r>
          </a:p>
        </p:txBody>
      </p:sp>
      <p:sp>
        <p:nvSpPr>
          <p:cNvPr id="9216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Develop Project Charter [INITIATING]</a:t>
            </a:r>
          </a:p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Develop Project Management Plan [PLANNING]</a:t>
            </a:r>
          </a:p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Direct and Manage Project Execution [EXECUTING]</a:t>
            </a:r>
          </a:p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Monitor and Control Project Work [M&amp;C]</a:t>
            </a:r>
          </a:p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Perform Integrated Change Control [M&amp;C]</a:t>
            </a:r>
          </a:p>
          <a:p>
            <a:pPr marL="914400" lvl="1" indent="-457200">
              <a:lnSpc>
                <a:spcPct val="20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500"/>
              <a:t>Close Project or Phase [CLOSING]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E4241-CB0F-4DBD-9296-8E13240DDBF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 baseline</a:t>
            </a:r>
          </a:p>
        </p:txBody>
      </p:sp>
      <p:sp>
        <p:nvSpPr>
          <p:cNvPr id="1843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	Scope baseline is part of PMP, Scope baseline includes</a:t>
            </a:r>
          </a:p>
          <a:p>
            <a:pPr lvl="1"/>
            <a:r>
              <a:rPr lang="en-US" altLang="en-US"/>
              <a:t>Project Scope Statements</a:t>
            </a:r>
          </a:p>
          <a:p>
            <a:pPr lvl="1"/>
            <a:r>
              <a:rPr lang="en-US" altLang="en-US"/>
              <a:t>WBS</a:t>
            </a:r>
          </a:p>
          <a:p>
            <a:pPr lvl="1"/>
            <a:r>
              <a:rPr lang="en-US" altLang="en-US"/>
              <a:t>WBS Dictionary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43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26356-0773-45A1-80DC-66CDA744ED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WBS Types</a:t>
            </a:r>
            <a:endParaRPr lang="en-IN" altLang="en-US"/>
          </a:p>
        </p:txBody>
      </p:sp>
      <p:sp>
        <p:nvSpPr>
          <p:cNvPr id="186371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en-US"/>
              <a:t>Phase Driven</a:t>
            </a:r>
          </a:p>
          <a:p>
            <a:r>
              <a:rPr lang="en-US" altLang="en-US"/>
              <a:t>Department Driven</a:t>
            </a:r>
          </a:p>
          <a:p>
            <a:r>
              <a:rPr lang="en-US" altLang="en-US"/>
              <a:t>Milestone Driven</a:t>
            </a:r>
          </a:p>
          <a:p>
            <a:r>
              <a:rPr lang="en-US" altLang="en-US"/>
              <a:t>Component Driven</a:t>
            </a:r>
          </a:p>
          <a:p>
            <a:r>
              <a:rPr lang="en-US" altLang="en-US"/>
              <a:t>Location Driven</a:t>
            </a:r>
          </a:p>
          <a:p>
            <a:r>
              <a:rPr lang="en-US" altLang="en-US"/>
              <a:t>…….</a:t>
            </a:r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63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4E076-CDBA-470D-A6B5-E0E77408AEC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Phase oriented WBS</a:t>
            </a:r>
          </a:p>
        </p:txBody>
      </p:sp>
      <p:pic>
        <p:nvPicPr>
          <p:cNvPr id="188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14413"/>
            <a:ext cx="65436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84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0F84D-AA6F-4C43-B6BD-903C4F19531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Department oriented WBS</a:t>
            </a:r>
          </a:p>
        </p:txBody>
      </p:sp>
      <p:pic>
        <p:nvPicPr>
          <p:cNvPr id="190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152525"/>
            <a:ext cx="74771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04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9F4945-2BB4-40AB-9E88-535042798C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Subproject Oriented WBS</a:t>
            </a:r>
          </a:p>
        </p:txBody>
      </p:sp>
      <p:pic>
        <p:nvPicPr>
          <p:cNvPr id="192515" name="Picture 5" descr="File:Work Breakdown Structure of Aircraft 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1200"/>
            <a:ext cx="85344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25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7927B-2D9E-4AA2-A32A-105D3FF744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9</a:t>
            </a:r>
          </a:p>
        </p:txBody>
      </p:sp>
      <p:sp>
        <p:nvSpPr>
          <p:cNvPr id="194563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2 Level WBS &amp; WBS Dictionary with min 5 deliverables for your project</a:t>
            </a:r>
          </a:p>
          <a:p>
            <a:endParaRPr lang="en-US" altLang="en-US"/>
          </a:p>
        </p:txBody>
      </p:sp>
      <p:sp>
        <p:nvSpPr>
          <p:cNvPr id="194564" name="Content Placehold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4566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BC44D-91D6-4090-B514-983B08B7EC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11. Validate Scope</a:t>
            </a:r>
          </a:p>
        </p:txBody>
      </p:sp>
      <p:sp>
        <p:nvSpPr>
          <p:cNvPr id="1966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/>
              <a:t>	Formalizing acceptance of the completed project deliverables.</a:t>
            </a:r>
          </a:p>
        </p:txBody>
      </p:sp>
      <p:pic>
        <p:nvPicPr>
          <p:cNvPr id="196612" name="Picture 4" descr="D:\Works\Training-Material\My Pictures\PM-Images\Verify-Sc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738563"/>
            <a:ext cx="195262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66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E697A-37C7-42ED-AC44-9E5BCA7886F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Validate Scope</a:t>
            </a:r>
          </a:p>
        </p:txBody>
      </p:sp>
      <p:sp>
        <p:nvSpPr>
          <p:cNvPr id="19865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/>
              <a:t>Requirements Documentation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/>
              <a:t>Requirement Traceability Matrix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Validated </a:t>
            </a:r>
            <a:r>
              <a:rPr lang="en-US" altLang="en-US" dirty="0"/>
              <a:t>deliverables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/>
              <a:t>Work Performance Data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 dirty="0"/>
          </a:p>
        </p:txBody>
      </p:sp>
      <p:sp>
        <p:nvSpPr>
          <p:cNvPr id="19866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Inspection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Group Decision Making Techniques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19866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Accepted Deliverables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Requests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Information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Monitoring &amp; Controlling</a:t>
            </a:r>
          </a:p>
        </p:txBody>
      </p:sp>
      <p:sp>
        <p:nvSpPr>
          <p:cNvPr id="19866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64082-3D0B-477F-B1DA-B3B09F967BA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10</a:t>
            </a:r>
          </a:p>
        </p:txBody>
      </p:sp>
      <p:sp>
        <p:nvSpPr>
          <p:cNvPr id="20070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verify scope activities for your project; also write the name of deliverables verified.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00708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0710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CFBC6-381A-40FF-A500-13C279F940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12. Control Scope</a:t>
            </a:r>
          </a:p>
        </p:txBody>
      </p:sp>
      <p:sp>
        <p:nvSpPr>
          <p:cNvPr id="2027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/>
              <a:t>	Monitoring the status of the project and product scope and managing changes to the scope baseline.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 algn="just"/>
            <a:endParaRPr lang="en-US" altLang="en-US" sz="3600"/>
          </a:p>
        </p:txBody>
      </p:sp>
      <p:pic>
        <p:nvPicPr>
          <p:cNvPr id="202756" name="Picture 4" descr="D:\Works\Training-Material\My Pictures\PM-Images\Scope-Scree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8956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27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D45EC-3C66-4386-B308-9293E38D639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1. Develop Project Charter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charset="0"/>
              <a:buNone/>
              <a:defRPr/>
            </a:pPr>
            <a:r>
              <a:rPr lang="en-US" b="1" dirty="0"/>
              <a:t>	Developing the project charter that formally authorizes a project or a project phase.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pic>
        <p:nvPicPr>
          <p:cNvPr id="94212" name="Picture 4" descr="D:\Works\Training-Material\My Pictures\PM-Images\Project_Ch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043363"/>
            <a:ext cx="278130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42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5F2E8F-C1B8-4CB6-807C-061A733C5BB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Control Scope</a:t>
            </a:r>
          </a:p>
        </p:txBody>
      </p:sp>
      <p:sp>
        <p:nvSpPr>
          <p:cNvPr id="204803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Requirements Documentation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Requirement Traceability Matrix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Data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204804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Variance Analysis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204805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Work Performance Information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Change Requests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Management Plan Updates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Project Documents Updates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 Updates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Scope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Monitoring &amp; Controlling</a:t>
            </a:r>
          </a:p>
        </p:txBody>
      </p:sp>
      <p:sp>
        <p:nvSpPr>
          <p:cNvPr id="204808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18FA5-F99A-42E5-9B68-1E002FA9F9B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Discussion/Exercise-11</a:t>
            </a:r>
          </a:p>
        </p:txBody>
      </p:sp>
      <p:sp>
        <p:nvSpPr>
          <p:cNvPr id="20685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work performance measurement metrics and their values for your project</a:t>
            </a:r>
          </a:p>
          <a:p>
            <a:endParaRPr lang="en-US" altLang="en-US"/>
          </a:p>
        </p:txBody>
      </p:sp>
      <p:sp>
        <p:nvSpPr>
          <p:cNvPr id="206852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6854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DC796-763D-45DB-B6FB-CFFD27E7A16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88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D6720-E452-49D9-AFCD-7348EAC0835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Develop Project Charter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Project Statement of work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Business case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Agreements</a:t>
            </a:r>
            <a:r>
              <a:rPr lang="en-US" altLang="en-US"/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Enterprise Environmental Factors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Organization Process Assets </a:t>
            </a:r>
          </a:p>
        </p:txBody>
      </p:sp>
      <p:sp>
        <p:nvSpPr>
          <p:cNvPr id="96260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Expert Judgement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/>
              <a:t>Facilitation Techniques </a:t>
            </a:r>
          </a:p>
        </p:txBody>
      </p:sp>
      <p:sp>
        <p:nvSpPr>
          <p:cNvPr id="96261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/>
              <a:t>Project Charter</a:t>
            </a:r>
            <a:r>
              <a:rPr lang="en-US" altLang="en-US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Integration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Initiating</a:t>
            </a:r>
          </a:p>
        </p:txBody>
      </p:sp>
      <p:sp>
        <p:nvSpPr>
          <p:cNvPr id="9626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C8DE6-F78C-461E-98BB-0FD4EE374D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Charter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Autofit/>
          </a:bodyPr>
          <a:lstStyle/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Project  purpose or justification</a:t>
            </a:r>
          </a:p>
          <a:p>
            <a:pPr marL="514350" indent="-457200">
              <a:buFont typeface="Arial" panose="020B0604020202020204" pitchFamily="34" charset="0"/>
              <a:buAutoNum type="arabicPeriod"/>
              <a:defRPr/>
            </a:pPr>
            <a:r>
              <a:rPr lang="en-US" sz="2400" dirty="0"/>
              <a:t>Measurable project objectives and related success criteria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Requirements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Project description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Risks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Summary milestone schedule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Summary Budget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Project approval requirements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Assigned project manager, responsibility, and authority level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Name and authority of the sponsor or other person(s) authorizing the project charter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83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5ADE8-C27C-4720-9E9C-AF3F01432A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Exercise-1</a:t>
            </a:r>
          </a:p>
        </p:txBody>
      </p:sp>
      <p:sp>
        <p:nvSpPr>
          <p:cNvPr id="1003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Prepare Project Charter for your Project</a:t>
            </a:r>
          </a:p>
        </p:txBody>
      </p:sp>
      <p:sp>
        <p:nvSpPr>
          <p:cNvPr id="10035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dirty="0"/>
              <a:t>15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C02A9-D5F8-4E17-999A-AEB342117CD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1853</Words>
  <Application>Microsoft Office PowerPoint</Application>
  <PresentationFormat>On-screen Show (4:3)</PresentationFormat>
  <Paragraphs>561</Paragraphs>
  <Slides>62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 Unicode MS</vt:lpstr>
      <vt:lpstr>Arial</vt:lpstr>
      <vt:lpstr>Book Antiqua</vt:lpstr>
      <vt:lpstr>Calibri</vt:lpstr>
      <vt:lpstr>Kabel Bk BT</vt:lpstr>
      <vt:lpstr>Times New Roman</vt:lpstr>
      <vt:lpstr>Wingdings</vt:lpstr>
      <vt:lpstr>Office Theme</vt:lpstr>
      <vt:lpstr>Visio</vt:lpstr>
      <vt:lpstr>Project Integration Management</vt:lpstr>
      <vt:lpstr>PowerPoint Presentation</vt:lpstr>
      <vt:lpstr>PowerPoint Presentation</vt:lpstr>
      <vt:lpstr>Project Integration Management</vt:lpstr>
      <vt:lpstr>Project Integration Management</vt:lpstr>
      <vt:lpstr>1. Develop Project Charter</vt:lpstr>
      <vt:lpstr>Develop Project Charter</vt:lpstr>
      <vt:lpstr>Project Charter Template</vt:lpstr>
      <vt:lpstr>Exercise-1</vt:lpstr>
      <vt:lpstr>2. Develop Project Management Plan</vt:lpstr>
      <vt:lpstr>Develop Project Management Plan</vt:lpstr>
      <vt:lpstr>Exercise-2</vt:lpstr>
      <vt:lpstr>3. Direct &amp; Manage Project Work</vt:lpstr>
      <vt:lpstr>Direct and Manage Project Work</vt:lpstr>
      <vt:lpstr>Exercise-3</vt:lpstr>
      <vt:lpstr>4. Monitor &amp; Control Project Work</vt:lpstr>
      <vt:lpstr>Monitor and Control Project Work</vt:lpstr>
      <vt:lpstr>Exercise-4</vt:lpstr>
      <vt:lpstr>5. Perform Integrated Change Control</vt:lpstr>
      <vt:lpstr>Perform Integrated Change Control</vt:lpstr>
      <vt:lpstr>Exercise-5</vt:lpstr>
      <vt:lpstr>6. Close Project or Phase</vt:lpstr>
      <vt:lpstr>Close Project or Phase</vt:lpstr>
      <vt:lpstr>Exercise-6</vt:lpstr>
      <vt:lpstr>PowerPoint Presentation</vt:lpstr>
      <vt:lpstr>Project Scope Management</vt:lpstr>
      <vt:lpstr>PowerPoint Presentation</vt:lpstr>
      <vt:lpstr>Level of Detailing in Scope</vt:lpstr>
      <vt:lpstr>PowerPoint Presentation</vt:lpstr>
      <vt:lpstr>Scope</vt:lpstr>
      <vt:lpstr>Project Scope Management</vt:lpstr>
      <vt:lpstr>Project Scope Management</vt:lpstr>
      <vt:lpstr>7. Plan Scope Management</vt:lpstr>
      <vt:lpstr>Plan Scope Management</vt:lpstr>
      <vt:lpstr>Plan Scope Management IO</vt:lpstr>
      <vt:lpstr>8. Collect Requirements</vt:lpstr>
      <vt:lpstr>Collect Requirements</vt:lpstr>
      <vt:lpstr>Collect Requirements</vt:lpstr>
      <vt:lpstr>Requirement Traceability Matrix</vt:lpstr>
      <vt:lpstr>Requirement vs Scope</vt:lpstr>
      <vt:lpstr>Requirement Documentation includes</vt:lpstr>
      <vt:lpstr>Discussion/Exercise-7</vt:lpstr>
      <vt:lpstr>9. Define Scope</vt:lpstr>
      <vt:lpstr>Define Scope</vt:lpstr>
      <vt:lpstr>Define Scope</vt:lpstr>
      <vt:lpstr>Scope Statement</vt:lpstr>
      <vt:lpstr>Discussion/Exercise 8</vt:lpstr>
      <vt:lpstr>10. Create WBS</vt:lpstr>
      <vt:lpstr>Create WBS</vt:lpstr>
      <vt:lpstr>Scope baseline</vt:lpstr>
      <vt:lpstr>WBS Types</vt:lpstr>
      <vt:lpstr>Phase oriented WBS</vt:lpstr>
      <vt:lpstr>Department oriented WBS</vt:lpstr>
      <vt:lpstr>Subproject Oriented WBS</vt:lpstr>
      <vt:lpstr>Discussion/Exercise 9</vt:lpstr>
      <vt:lpstr>11. Validate Scope</vt:lpstr>
      <vt:lpstr>Validate Scope</vt:lpstr>
      <vt:lpstr>Discussion/Exercise 10</vt:lpstr>
      <vt:lpstr>12. Control Scope</vt:lpstr>
      <vt:lpstr>Control Scope</vt:lpstr>
      <vt:lpstr>Discussion/Exercise-11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110</cp:revision>
  <dcterms:created xsi:type="dcterms:W3CDTF">2010-10-14T06:04:22Z</dcterms:created>
  <dcterms:modified xsi:type="dcterms:W3CDTF">2017-01-30T13:06:40Z</dcterms:modified>
</cp:coreProperties>
</file>