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9" saveSubsetFonts="1">
  <p:sldMasterIdLst>
    <p:sldMasterId id="2147483648" r:id="rId1"/>
  </p:sldMasterIdLst>
  <p:notesMasterIdLst>
    <p:notesMasterId r:id="rId99"/>
  </p:notesMasterIdLst>
  <p:sldIdLst>
    <p:sldId id="256" r:id="rId2"/>
    <p:sldId id="258" r:id="rId3"/>
    <p:sldId id="259" r:id="rId4"/>
    <p:sldId id="302" r:id="rId5"/>
    <p:sldId id="261" r:id="rId6"/>
    <p:sldId id="331" r:id="rId7"/>
    <p:sldId id="325" r:id="rId8"/>
    <p:sldId id="447" r:id="rId9"/>
    <p:sldId id="301" r:id="rId10"/>
    <p:sldId id="323" r:id="rId11"/>
    <p:sldId id="321" r:id="rId12"/>
    <p:sldId id="307" r:id="rId13"/>
    <p:sldId id="300" r:id="rId14"/>
    <p:sldId id="326" r:id="rId15"/>
    <p:sldId id="306" r:id="rId16"/>
    <p:sldId id="270" r:id="rId17"/>
    <p:sldId id="271" r:id="rId18"/>
    <p:sldId id="316" r:id="rId19"/>
    <p:sldId id="299" r:id="rId20"/>
    <p:sldId id="327" r:id="rId21"/>
    <p:sldId id="322" r:id="rId22"/>
    <p:sldId id="305" r:id="rId23"/>
    <p:sldId id="298" r:id="rId24"/>
    <p:sldId id="328" r:id="rId25"/>
    <p:sldId id="314" r:id="rId26"/>
    <p:sldId id="320" r:id="rId27"/>
    <p:sldId id="297" r:id="rId28"/>
    <p:sldId id="329" r:id="rId29"/>
    <p:sldId id="494" r:id="rId30"/>
    <p:sldId id="496" r:id="rId31"/>
    <p:sldId id="495" r:id="rId32"/>
    <p:sldId id="296" r:id="rId33"/>
    <p:sldId id="330" r:id="rId34"/>
    <p:sldId id="303" r:id="rId35"/>
    <p:sldId id="284" r:id="rId36"/>
    <p:sldId id="427" r:id="rId37"/>
    <p:sldId id="428" r:id="rId38"/>
    <p:sldId id="429" r:id="rId39"/>
    <p:sldId id="432" r:id="rId40"/>
    <p:sldId id="433" r:id="rId41"/>
    <p:sldId id="434" r:id="rId42"/>
    <p:sldId id="435" r:id="rId43"/>
    <p:sldId id="436" r:id="rId44"/>
    <p:sldId id="437" r:id="rId45"/>
    <p:sldId id="438" r:id="rId46"/>
    <p:sldId id="439" r:id="rId47"/>
    <p:sldId id="440" r:id="rId48"/>
    <p:sldId id="441" r:id="rId49"/>
    <p:sldId id="442" r:id="rId50"/>
    <p:sldId id="443" r:id="rId51"/>
    <p:sldId id="444" r:id="rId52"/>
    <p:sldId id="295" r:id="rId53"/>
    <p:sldId id="448" r:id="rId54"/>
    <p:sldId id="449" r:id="rId55"/>
    <p:sldId id="450" r:id="rId56"/>
    <p:sldId id="451" r:id="rId57"/>
    <p:sldId id="452" r:id="rId58"/>
    <p:sldId id="453" r:id="rId59"/>
    <p:sldId id="454" r:id="rId60"/>
    <p:sldId id="455" r:id="rId61"/>
    <p:sldId id="456" r:id="rId62"/>
    <p:sldId id="457" r:id="rId63"/>
    <p:sldId id="458" r:id="rId64"/>
    <p:sldId id="459" r:id="rId65"/>
    <p:sldId id="460" r:id="rId66"/>
    <p:sldId id="461" r:id="rId67"/>
    <p:sldId id="462" r:id="rId68"/>
    <p:sldId id="463" r:id="rId69"/>
    <p:sldId id="464" r:id="rId70"/>
    <p:sldId id="465" r:id="rId71"/>
    <p:sldId id="466" r:id="rId72"/>
    <p:sldId id="467" r:id="rId73"/>
    <p:sldId id="468" r:id="rId74"/>
    <p:sldId id="469" r:id="rId75"/>
    <p:sldId id="470" r:id="rId76"/>
    <p:sldId id="471" r:id="rId77"/>
    <p:sldId id="472" r:id="rId78"/>
    <p:sldId id="473" r:id="rId79"/>
    <p:sldId id="474" r:id="rId80"/>
    <p:sldId id="475" r:id="rId81"/>
    <p:sldId id="476" r:id="rId82"/>
    <p:sldId id="477" r:id="rId83"/>
    <p:sldId id="478" r:id="rId84"/>
    <p:sldId id="479" r:id="rId85"/>
    <p:sldId id="480" r:id="rId86"/>
    <p:sldId id="481" r:id="rId87"/>
    <p:sldId id="482" r:id="rId88"/>
    <p:sldId id="483" r:id="rId89"/>
    <p:sldId id="484" r:id="rId90"/>
    <p:sldId id="485" r:id="rId91"/>
    <p:sldId id="486" r:id="rId92"/>
    <p:sldId id="487" r:id="rId93"/>
    <p:sldId id="488" r:id="rId94"/>
    <p:sldId id="490" r:id="rId95"/>
    <p:sldId id="491" r:id="rId96"/>
    <p:sldId id="492" r:id="rId97"/>
    <p:sldId id="493" r:id="rId9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58" autoAdjust="0"/>
  </p:normalViewPr>
  <p:slideViewPr>
    <p:cSldViewPr>
      <p:cViewPr varScale="1">
        <p:scale>
          <a:sx n="64" d="100"/>
          <a:sy n="64" d="100"/>
        </p:scale>
        <p:origin x="546"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p:scale>
        <a:sx n="66" d="100"/>
        <a:sy n="66" d="100"/>
      </p:scale>
      <p:origin x="0" y="798"/>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5/10/relationships/revisionInfo" Target="revisionInfo.xml"/></Relationships>
</file>

<file path=ppt/_rels/viewProps.xml.rels><?xml version="1.0" encoding="UTF-8" standalone="yes"?>
<Relationships xmlns="http://schemas.openxmlformats.org/package/2006/relationships"><Relationship Id="rId8" Type="http://schemas.openxmlformats.org/officeDocument/2006/relationships/slide" Target="slides/slide40.xml"/><Relationship Id="rId13" Type="http://schemas.openxmlformats.org/officeDocument/2006/relationships/slide" Target="slides/slide56.xml"/><Relationship Id="rId18" Type="http://schemas.openxmlformats.org/officeDocument/2006/relationships/slide" Target="slides/slide61.xml"/><Relationship Id="rId26" Type="http://schemas.openxmlformats.org/officeDocument/2006/relationships/slide" Target="slides/slide80.xml"/><Relationship Id="rId3" Type="http://schemas.openxmlformats.org/officeDocument/2006/relationships/slide" Target="slides/slide5.xml"/><Relationship Id="rId21" Type="http://schemas.openxmlformats.org/officeDocument/2006/relationships/slide" Target="slides/slide66.xml"/><Relationship Id="rId7" Type="http://schemas.openxmlformats.org/officeDocument/2006/relationships/slide" Target="slides/slide39.xml"/><Relationship Id="rId12" Type="http://schemas.openxmlformats.org/officeDocument/2006/relationships/slide" Target="slides/slide55.xml"/><Relationship Id="rId17" Type="http://schemas.openxmlformats.org/officeDocument/2006/relationships/slide" Target="slides/slide60.xml"/><Relationship Id="rId25" Type="http://schemas.openxmlformats.org/officeDocument/2006/relationships/slide" Target="slides/slide79.xml"/><Relationship Id="rId2" Type="http://schemas.openxmlformats.org/officeDocument/2006/relationships/slide" Target="slides/slide3.xml"/><Relationship Id="rId16" Type="http://schemas.openxmlformats.org/officeDocument/2006/relationships/slide" Target="slides/slide59.xml"/><Relationship Id="rId20" Type="http://schemas.openxmlformats.org/officeDocument/2006/relationships/slide" Target="slides/slide63.xml"/><Relationship Id="rId1" Type="http://schemas.openxmlformats.org/officeDocument/2006/relationships/slide" Target="slides/slide2.xml"/><Relationship Id="rId6" Type="http://schemas.openxmlformats.org/officeDocument/2006/relationships/slide" Target="slides/slide38.xml"/><Relationship Id="rId11" Type="http://schemas.openxmlformats.org/officeDocument/2006/relationships/slide" Target="slides/slide54.xml"/><Relationship Id="rId24" Type="http://schemas.openxmlformats.org/officeDocument/2006/relationships/slide" Target="slides/slide76.xml"/><Relationship Id="rId5" Type="http://schemas.openxmlformats.org/officeDocument/2006/relationships/slide" Target="slides/slide18.xml"/><Relationship Id="rId15" Type="http://schemas.openxmlformats.org/officeDocument/2006/relationships/slide" Target="slides/slide58.xml"/><Relationship Id="rId23" Type="http://schemas.openxmlformats.org/officeDocument/2006/relationships/slide" Target="slides/slide71.xml"/><Relationship Id="rId10" Type="http://schemas.openxmlformats.org/officeDocument/2006/relationships/slide" Target="slides/slide53.xml"/><Relationship Id="rId19" Type="http://schemas.openxmlformats.org/officeDocument/2006/relationships/slide" Target="slides/slide62.xml"/><Relationship Id="rId4" Type="http://schemas.openxmlformats.org/officeDocument/2006/relationships/slide" Target="slides/slide17.xml"/><Relationship Id="rId9" Type="http://schemas.openxmlformats.org/officeDocument/2006/relationships/slide" Target="slides/slide41.xml"/><Relationship Id="rId14" Type="http://schemas.openxmlformats.org/officeDocument/2006/relationships/slide" Target="slides/slide57.xml"/><Relationship Id="rId22" Type="http://schemas.openxmlformats.org/officeDocument/2006/relationships/slide" Target="slides/slide70.xml"/><Relationship Id="rId27"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3726BE1-FAB7-4314-B8DA-C22B60F889A1}" type="datetimeFigureOut">
              <a:rPr lang="en-US"/>
              <a:pPr>
                <a:defRPr/>
              </a:pPr>
              <a:t>17-Nov-17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864C03-2585-451F-BB32-6A74BF0E2B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1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C2E611-7F49-4DCB-9C5A-C31F72818A42}" type="slidenum">
              <a:rPr lang="en-US" altLang="en-US" smtClean="0">
                <a:latin typeface="Arial" panose="020B0604020202020204" pitchFamily="34" charset="0"/>
              </a:rPr>
              <a:pPr>
                <a:spcBef>
                  <a:spcPct val="0"/>
                </a:spcBef>
              </a:pPr>
              <a:t>119</a:t>
            </a:fld>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0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50CBEA-A144-4036-9600-233BAB34F9B2}" type="slidenum">
              <a:rPr lang="en-US" altLang="en-US" smtClean="0">
                <a:latin typeface="Arial" panose="020B0604020202020204" pitchFamily="34" charset="0"/>
              </a:rPr>
              <a:pPr>
                <a:spcBef>
                  <a:spcPct val="0"/>
                </a:spcBef>
              </a:pPr>
              <a:t>128</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2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B13914-2DC4-4743-B3B4-70AB0D3AEE5E}" type="slidenum">
              <a:rPr lang="en-US" altLang="en-US" smtClean="0">
                <a:latin typeface="Arial" panose="020B0604020202020204" pitchFamily="34" charset="0"/>
              </a:rPr>
              <a:pPr>
                <a:spcBef>
                  <a:spcPct val="0"/>
                </a:spcBef>
              </a:pPr>
              <a:t>129</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4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AF3B148-B12F-4BA0-ADD5-E309C94135B1}" type="slidenum">
              <a:rPr lang="en-US" altLang="en-US" smtClean="0">
                <a:latin typeface="Arial" panose="020B0604020202020204" pitchFamily="34" charset="0"/>
              </a:rPr>
              <a:pPr>
                <a:spcBef>
                  <a:spcPct val="0"/>
                </a:spcBef>
              </a:pPr>
              <a:t>130</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6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7CD9BB-758A-4864-A06C-B70B114D5C7E}" type="slidenum">
              <a:rPr lang="en-US" altLang="en-US" smtClean="0">
                <a:latin typeface="Arial" panose="020B0604020202020204" pitchFamily="34" charset="0"/>
              </a:rPr>
              <a:pPr>
                <a:spcBef>
                  <a:spcPct val="0"/>
                </a:spcBef>
              </a:pPr>
              <a:t>131</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8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895428-F6D2-4E9F-8BC5-3275B5BEC0D6}" type="slidenum">
              <a:rPr lang="en-US" altLang="en-US" smtClean="0">
                <a:latin typeface="Arial" panose="020B0604020202020204" pitchFamily="34" charset="0"/>
              </a:rPr>
              <a:pPr>
                <a:spcBef>
                  <a:spcPct val="0"/>
                </a:spcBef>
              </a:pPr>
              <a:t>132</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0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AF03B0-726C-4FFE-B7FD-973B5D870367}" type="slidenum">
              <a:rPr lang="en-US" altLang="en-US" smtClean="0">
                <a:latin typeface="Arial" panose="020B0604020202020204" pitchFamily="34" charset="0"/>
              </a:rPr>
              <a:pPr>
                <a:spcBef>
                  <a:spcPct val="0"/>
                </a:spcBef>
              </a:pPr>
              <a:t>133</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BF3D8D5-F565-4E7C-81E8-ACEE26041C75}" type="slidenum">
              <a:rPr lang="en-US" altLang="en-US" smtClean="0">
                <a:latin typeface="Arial" panose="020B0604020202020204" pitchFamily="34" charset="0"/>
              </a:rPr>
              <a:pPr>
                <a:spcBef>
                  <a:spcPct val="0"/>
                </a:spcBef>
              </a:pPr>
              <a:t>134</a:t>
            </a:fld>
            <a:endParaRPr lang="en-US" altLang="en-US">
              <a:latin typeface="Arial" panose="020B0604020202020204" pitchFamily="34" charset="0"/>
            </a:endParaRPr>
          </a:p>
        </p:txBody>
      </p:sp>
      <p:sp>
        <p:nvSpPr>
          <p:cNvPr id="242691" name="Shape 4"/>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388902B-8BEF-4658-90DE-B47ADCAAF87E}" type="slidenum">
              <a:rPr lang="en-US" altLang="en-US">
                <a:latin typeface="Times New Roman" panose="02020603050405020304" pitchFamily="18" charset="0"/>
              </a:rPr>
              <a:pPr algn="r" eaLnBrk="1" hangingPunct="1">
                <a:spcBef>
                  <a:spcPct val="0"/>
                </a:spcBef>
              </a:pPr>
              <a:t>134</a:t>
            </a:fld>
            <a:endParaRPr lang="en-US" altLang="en-US">
              <a:latin typeface="Times New Roman" panose="02020603050405020304" pitchFamily="18" charset="0"/>
            </a:endParaRPr>
          </a:p>
        </p:txBody>
      </p:sp>
      <p:sp>
        <p:nvSpPr>
          <p:cNvPr id="242692" name="Rectangle 164865"/>
          <p:cNvSpPr>
            <a:spLocks noGrp="1" noRot="1" noChangeAspect="1" noChangeArrowheads="1" noTextEdit="1"/>
          </p:cNvSpPr>
          <p:nvPr>
            <p:ph type="sldImg"/>
          </p:nvPr>
        </p:nvSpPr>
        <p:spPr bwMode="auto">
          <a:xfrm>
            <a:off x="1143000" y="685800"/>
            <a:ext cx="4575175" cy="3430588"/>
          </a:xfrm>
          <a:noFill/>
          <a:ln cap="flat" algn="ctr">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42693" name="Rectangle 630786"/>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C0AF46-1044-425A-95B7-86ED40FC284B}" type="slidenum">
              <a:rPr lang="en-US" altLang="en-US" smtClean="0">
                <a:latin typeface="Arial" panose="020B0604020202020204" pitchFamily="34" charset="0"/>
              </a:rPr>
              <a:pPr>
                <a:spcBef>
                  <a:spcPct val="0"/>
                </a:spcBef>
              </a:pPr>
              <a:t>135</a:t>
            </a:fld>
            <a:endParaRPr lang="en-US" altLang="en-US">
              <a:latin typeface="Arial" panose="020B0604020202020204" pitchFamily="34" charset="0"/>
            </a:endParaRPr>
          </a:p>
        </p:txBody>
      </p:sp>
      <p:sp>
        <p:nvSpPr>
          <p:cNvPr id="24473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4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6ADB77E-A7F9-403E-84F4-CEBDC352E398}" type="slidenum">
              <a:rPr lang="en-US" altLang="en-US" smtClean="0">
                <a:latin typeface="Arial" panose="020B0604020202020204" pitchFamily="34" charset="0"/>
              </a:rPr>
              <a:pPr>
                <a:spcBef>
                  <a:spcPct val="0"/>
                </a:spcBef>
              </a:pPr>
              <a:t>136</a:t>
            </a:fld>
            <a:endParaRPr lang="en-US" altLang="en-US">
              <a:latin typeface="Arial" panose="020B0604020202020204" pitchFamily="34" charset="0"/>
            </a:endParaRPr>
          </a:p>
        </p:txBody>
      </p:sp>
      <p:sp>
        <p:nvSpPr>
          <p:cNvPr id="24678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8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8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C868C2-C3F3-4CDD-8350-D05AC3160D2E}" type="slidenum">
              <a:rPr lang="en-US" altLang="en-US" smtClean="0">
                <a:latin typeface="Arial" panose="020B0604020202020204" pitchFamily="34" charset="0"/>
              </a:rPr>
              <a:pPr>
                <a:spcBef>
                  <a:spcPct val="0"/>
                </a:spcBef>
              </a:pPr>
              <a:t>137</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7553A0-E279-42E3-B990-82E4B0830731}" type="slidenum">
              <a:rPr lang="en-US" altLang="en-US" smtClean="0">
                <a:latin typeface="Arial" panose="020B0604020202020204" pitchFamily="34" charset="0"/>
              </a:rPr>
              <a:pPr>
                <a:spcBef>
                  <a:spcPct val="0"/>
                </a:spcBef>
              </a:pPr>
              <a:t>120</a:t>
            </a:fld>
            <a:endParaRPr lang="en-US" altLang="en-US">
              <a:latin typeface="Arial" panose="020B0604020202020204" pitchFamily="34" charset="0"/>
            </a:endParaRPr>
          </a:p>
        </p:txBody>
      </p:sp>
      <p:sp>
        <p:nvSpPr>
          <p:cNvPr id="21401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2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0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0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37E41E-D9E0-4E4A-A698-854371A1CC38}" type="slidenum">
              <a:rPr lang="en-US" altLang="en-US" smtClean="0">
                <a:latin typeface="Arial" panose="020B0604020202020204" pitchFamily="34" charset="0"/>
              </a:rPr>
              <a:pPr>
                <a:spcBef>
                  <a:spcPct val="0"/>
                </a:spcBef>
              </a:pPr>
              <a:t>138</a:t>
            </a:fld>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2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7F5F94-F303-45CA-9D60-F962B483EFF7}" type="slidenum">
              <a:rPr lang="en-US" altLang="en-US" smtClean="0">
                <a:latin typeface="Arial" panose="020B0604020202020204" pitchFamily="34" charset="0"/>
              </a:rPr>
              <a:pPr>
                <a:spcBef>
                  <a:spcPct val="0"/>
                </a:spcBef>
              </a:pPr>
              <a:t>139</a:t>
            </a:fld>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4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4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0B03D02-EFDF-4A62-9D26-1A8B11B541F4}" type="slidenum">
              <a:rPr lang="en-US" altLang="en-US" smtClean="0">
                <a:latin typeface="Arial" panose="020B0604020202020204" pitchFamily="34" charset="0"/>
              </a:rPr>
              <a:pPr>
                <a:spcBef>
                  <a:spcPct val="0"/>
                </a:spcBef>
              </a:pPr>
              <a:t>140</a:t>
            </a:fld>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7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7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3E1F4F-2C52-4AE2-8133-C6742F0291ED}" type="slidenum">
              <a:rPr lang="en-US" altLang="en-US" smtClean="0">
                <a:latin typeface="Arial" panose="020B0604020202020204" pitchFamily="34" charset="0"/>
              </a:rPr>
              <a:pPr>
                <a:spcBef>
                  <a:spcPct val="0"/>
                </a:spcBef>
              </a:pPr>
              <a:t>141</a:t>
            </a:fld>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9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9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7532DA-A8E9-48A5-8362-5ECA8A9ECF5B}" type="slidenum">
              <a:rPr lang="en-US" altLang="en-US" smtClean="0">
                <a:latin typeface="Arial" panose="020B0604020202020204" pitchFamily="34" charset="0"/>
              </a:rPr>
              <a:pPr>
                <a:spcBef>
                  <a:spcPct val="0"/>
                </a:spcBef>
              </a:pPr>
              <a:t>142</a:t>
            </a:fld>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1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1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3503E0-7CDB-42B5-9106-8A6E677DAD6A}" type="slidenum">
              <a:rPr lang="en-US" altLang="en-US" smtClean="0">
                <a:latin typeface="Arial" panose="020B0604020202020204" pitchFamily="34" charset="0"/>
              </a:rPr>
              <a:pPr>
                <a:spcBef>
                  <a:spcPct val="0"/>
                </a:spcBef>
              </a:pPr>
              <a:t>143</a:t>
            </a:fld>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3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3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6B94DA-7965-484B-A89D-4A13846A8717}" type="slidenum">
              <a:rPr lang="en-US" altLang="en-US" smtClean="0">
                <a:latin typeface="Arial" panose="020B0604020202020204" pitchFamily="34" charset="0"/>
              </a:rPr>
              <a:pPr>
                <a:spcBef>
                  <a:spcPct val="0"/>
                </a:spcBef>
              </a:pPr>
              <a:t>144</a:t>
            </a:fld>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5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5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F45A456-778C-4D01-A761-487F112C1AC1}" type="slidenum">
              <a:rPr lang="en-US" altLang="en-US" smtClean="0">
                <a:latin typeface="Arial" panose="020B0604020202020204" pitchFamily="34" charset="0"/>
              </a:rPr>
              <a:pPr>
                <a:spcBef>
                  <a:spcPct val="0"/>
                </a:spcBef>
              </a:pPr>
              <a:t>145</a:t>
            </a:fld>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7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7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438C76-5872-4E16-998F-79E42D264184}" type="slidenum">
              <a:rPr lang="en-US" altLang="en-US" smtClean="0">
                <a:latin typeface="Arial" panose="020B0604020202020204" pitchFamily="34" charset="0"/>
              </a:rPr>
              <a:pPr>
                <a:spcBef>
                  <a:spcPct val="0"/>
                </a:spcBef>
              </a:pPr>
              <a:t>146</a:t>
            </a:fld>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9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9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6B01E1-4FCA-4859-AADA-923C6E404CCA}" type="slidenum">
              <a:rPr lang="en-US" altLang="en-US" smtClean="0">
                <a:latin typeface="Arial" panose="020B0604020202020204" pitchFamily="34" charset="0"/>
              </a:rPr>
              <a:pPr>
                <a:spcBef>
                  <a:spcPct val="0"/>
                </a:spcBef>
              </a:pPr>
              <a:t>150</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5E5B9B-5E82-4EBB-A14D-407E38162DD8}" type="slidenum">
              <a:rPr lang="en-US" altLang="en-US" smtClean="0">
                <a:latin typeface="Arial" panose="020B0604020202020204" pitchFamily="34" charset="0"/>
              </a:rPr>
              <a:pPr>
                <a:spcBef>
                  <a:spcPct val="0"/>
                </a:spcBef>
              </a:pPr>
              <a:t>121</a:t>
            </a:fld>
            <a:endParaRPr lang="en-US" altLang="en-US">
              <a:latin typeface="Arial" panose="020B0604020202020204" pitchFamily="34" charset="0"/>
            </a:endParaRPr>
          </a:p>
        </p:txBody>
      </p:sp>
      <p:sp>
        <p:nvSpPr>
          <p:cNvPr id="21606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1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06227E-77D6-42B1-8299-0374A13B3D7A}" type="slidenum">
              <a:rPr lang="en-US" altLang="en-US" smtClean="0">
                <a:latin typeface="Arial" panose="020B0604020202020204" pitchFamily="34" charset="0"/>
              </a:rPr>
              <a:pPr>
                <a:spcBef>
                  <a:spcPct val="0"/>
                </a:spcBef>
              </a:pPr>
              <a:t>151</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3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36775D3-95EA-4717-AA78-520083BAF438}" type="slidenum">
              <a:rPr lang="en-US" altLang="en-US" smtClean="0">
                <a:latin typeface="Arial" panose="020B0604020202020204" pitchFamily="34" charset="0"/>
              </a:rPr>
              <a:pPr>
                <a:spcBef>
                  <a:spcPct val="0"/>
                </a:spcBef>
              </a:pPr>
              <a:t>152</a:t>
            </a:fld>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5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5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AD71B03-DD56-4FEB-8A9E-A2DF95F47FEC}" type="slidenum">
              <a:rPr lang="en-US" altLang="en-US" smtClean="0">
                <a:latin typeface="Arial" panose="020B0604020202020204" pitchFamily="34" charset="0"/>
              </a:rPr>
              <a:pPr>
                <a:spcBef>
                  <a:spcPct val="0"/>
                </a:spcBef>
              </a:pPr>
              <a:t>153</a:t>
            </a:fld>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7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7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C7B217-612F-4F32-BA6D-DA0A819E4C80}" type="slidenum">
              <a:rPr lang="en-US" altLang="en-US" smtClean="0">
                <a:latin typeface="Arial" panose="020B0604020202020204" pitchFamily="34" charset="0"/>
              </a:rPr>
              <a:pPr>
                <a:spcBef>
                  <a:spcPct val="0"/>
                </a:spcBef>
              </a:pPr>
              <a:t>154</a:t>
            </a:fld>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9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9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7718467-3116-47C4-9F81-04FC4D855591}" type="slidenum">
              <a:rPr lang="en-US" altLang="en-US" smtClean="0">
                <a:latin typeface="Arial" panose="020B0604020202020204" pitchFamily="34" charset="0"/>
              </a:rPr>
              <a:pPr>
                <a:spcBef>
                  <a:spcPct val="0"/>
                </a:spcBef>
              </a:pPr>
              <a:t>155</a:t>
            </a:fld>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D8211A-E0E8-4852-99E1-05510E31DC6C}" type="slidenum">
              <a:rPr lang="en-US" altLang="en-US" smtClean="0">
                <a:latin typeface="Arial" panose="020B0604020202020204" pitchFamily="34" charset="0"/>
              </a:rPr>
              <a:pPr>
                <a:spcBef>
                  <a:spcPct val="0"/>
                </a:spcBef>
              </a:pPr>
              <a:t>156</a:t>
            </a:fld>
            <a:endParaRPr lang="en-US" altLang="en-US">
              <a:latin typeface="Arial" panose="020B0604020202020204" pitchFamily="34" charset="0"/>
            </a:endParaRPr>
          </a:p>
        </p:txBody>
      </p:sp>
      <p:sp>
        <p:nvSpPr>
          <p:cNvPr id="281603"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16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F3FE20-2AC6-4DBB-8F2C-40CB59654092}" type="slidenum">
              <a:rPr lang="en-US" altLang="en-US" smtClean="0">
                <a:latin typeface="Arial" panose="020B0604020202020204" pitchFamily="34" charset="0"/>
              </a:rPr>
              <a:pPr>
                <a:spcBef>
                  <a:spcPct val="0"/>
                </a:spcBef>
              </a:pPr>
              <a:t>157</a:t>
            </a:fld>
            <a:endParaRPr lang="en-US" altLang="en-US">
              <a:latin typeface="Arial" panose="020B0604020202020204" pitchFamily="34" charset="0"/>
            </a:endParaRPr>
          </a:p>
        </p:txBody>
      </p:sp>
      <p:sp>
        <p:nvSpPr>
          <p:cNvPr id="283651"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365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55580E-B1FC-4A6A-A764-58488616668B}" type="slidenum">
              <a:rPr lang="en-US" altLang="en-US" smtClean="0">
                <a:latin typeface="Arial" panose="020B0604020202020204" pitchFamily="34" charset="0"/>
              </a:rPr>
              <a:pPr>
                <a:spcBef>
                  <a:spcPct val="0"/>
                </a:spcBef>
              </a:pPr>
              <a:t>158</a:t>
            </a:fld>
            <a:endParaRPr lang="en-US" altLang="en-US">
              <a:latin typeface="Arial" panose="020B0604020202020204" pitchFamily="34" charset="0"/>
            </a:endParaRPr>
          </a:p>
        </p:txBody>
      </p:sp>
      <p:sp>
        <p:nvSpPr>
          <p:cNvPr id="285699"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570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7013" indent="-227013"/>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E017EC-2059-4568-BE8C-E2AB1530B0E8}" type="slidenum">
              <a:rPr lang="en-US" altLang="en-US" smtClean="0">
                <a:latin typeface="Arial" panose="020B0604020202020204" pitchFamily="34" charset="0"/>
              </a:rPr>
              <a:pPr>
                <a:spcBef>
                  <a:spcPct val="0"/>
                </a:spcBef>
              </a:pPr>
              <a:t>159</a:t>
            </a:fld>
            <a:endParaRPr lang="en-US" altLang="en-US">
              <a:latin typeface="Arial" panose="020B0604020202020204" pitchFamily="34" charset="0"/>
            </a:endParaRPr>
          </a:p>
        </p:txBody>
      </p:sp>
      <p:sp>
        <p:nvSpPr>
          <p:cNvPr id="287747"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774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Free float: An activity can be delayed without impacting the start of next activity</a:t>
            </a:r>
          </a:p>
          <a:p>
            <a:r>
              <a:rPr lang="en-US" altLang="en-US"/>
              <a:t>Total float: As many alternative path that many total float. Total float is available on non critical path. Activities can be delayed without delaying project</a:t>
            </a:r>
          </a:p>
          <a:p>
            <a:r>
              <a:rPr lang="en-US" altLang="en-US"/>
              <a:t>Free float on critical path activities is Zero</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9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9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BFD455-4C28-419B-94EB-783A2D6D47F7}" type="slidenum">
              <a:rPr lang="en-US" altLang="en-US" smtClean="0">
                <a:latin typeface="Arial" panose="020B0604020202020204" pitchFamily="34" charset="0"/>
              </a:rPr>
              <a:pPr>
                <a:spcBef>
                  <a:spcPct val="0"/>
                </a:spcBef>
              </a:pPr>
              <a:t>160</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8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EA790A5-B8AF-4C7F-8245-23640CC7FECD}" type="slidenum">
              <a:rPr lang="en-US" altLang="en-US" smtClean="0">
                <a:latin typeface="Arial" panose="020B0604020202020204" pitchFamily="34" charset="0"/>
              </a:rPr>
              <a:pPr>
                <a:spcBef>
                  <a:spcPct val="0"/>
                </a:spcBef>
              </a:pPr>
              <a:t>122</a:t>
            </a:fld>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1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1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49A1AEA-B129-49F9-AFC5-A42DB91739A3}" type="slidenum">
              <a:rPr lang="en-US" altLang="en-US" smtClean="0">
                <a:latin typeface="Arial" panose="020B0604020202020204" pitchFamily="34" charset="0"/>
              </a:rPr>
              <a:pPr>
                <a:spcBef>
                  <a:spcPct val="0"/>
                </a:spcBef>
              </a:pPr>
              <a:t>161</a:t>
            </a:fld>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3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3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E47D24-F375-4B91-8674-176336A491A3}" type="slidenum">
              <a:rPr lang="en-US" altLang="en-US" smtClean="0">
                <a:latin typeface="Arial" panose="020B0604020202020204" pitchFamily="34" charset="0"/>
              </a:rPr>
              <a:pPr>
                <a:spcBef>
                  <a:spcPct val="0"/>
                </a:spcBef>
              </a:pPr>
              <a:t>162</a:t>
            </a:fld>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5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5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28E826-821E-4878-BF1E-023BA8A056DA}" type="slidenum">
              <a:rPr lang="en-US" altLang="en-US" smtClean="0">
                <a:latin typeface="Arial" panose="020B0604020202020204" pitchFamily="34" charset="0"/>
              </a:rPr>
              <a:pPr>
                <a:spcBef>
                  <a:spcPct val="0"/>
                </a:spcBef>
              </a:pPr>
              <a:t>163</a:t>
            </a:fld>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918205A-587B-4E10-A2EA-35AD78D1029D}" type="slidenum">
              <a:rPr lang="en-US" altLang="en-US" smtClean="0">
                <a:latin typeface="Arial" panose="020B0604020202020204" pitchFamily="34" charset="0"/>
              </a:rPr>
              <a:pPr>
                <a:spcBef>
                  <a:spcPct val="0"/>
                </a:spcBef>
              </a:pPr>
              <a:t>164</a:t>
            </a:fld>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0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4CAF11-0B73-4471-9D1C-E3E17887413E}" type="slidenum">
              <a:rPr lang="en-US" altLang="en-US" smtClean="0">
                <a:latin typeface="Arial" panose="020B0604020202020204" pitchFamily="34" charset="0"/>
              </a:rPr>
              <a:pPr>
                <a:spcBef>
                  <a:spcPct val="0"/>
                </a:spcBef>
              </a:pPr>
              <a:t>165</a:t>
            </a:fld>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2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2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F98A28-11E1-4C28-B020-EC12F5AB4D34}" type="slidenum">
              <a:rPr lang="en-US" altLang="en-US" smtClean="0">
                <a:latin typeface="Arial" panose="020B0604020202020204" pitchFamily="34" charset="0"/>
              </a:rPr>
              <a:pPr>
                <a:spcBef>
                  <a:spcPct val="0"/>
                </a:spcBef>
              </a:pPr>
              <a:t>166</a:t>
            </a:fld>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4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4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238ADA-1F83-49B8-963D-3BE9EA1817D5}" type="slidenum">
              <a:rPr lang="en-US" altLang="en-US" smtClean="0">
                <a:latin typeface="Arial" panose="020B0604020202020204" pitchFamily="34" charset="0"/>
              </a:rPr>
              <a:pPr>
                <a:spcBef>
                  <a:spcPct val="0"/>
                </a:spcBef>
              </a:pPr>
              <a:t>167</a:t>
            </a:fld>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6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6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B23CB73-2613-4B3D-B5F3-C078AB915CCC}" type="slidenum">
              <a:rPr lang="en-US" altLang="en-US" smtClean="0">
                <a:latin typeface="Arial" panose="020B0604020202020204" pitchFamily="34" charset="0"/>
              </a:rPr>
              <a:pPr>
                <a:spcBef>
                  <a:spcPct val="0"/>
                </a:spcBef>
              </a:pPr>
              <a:t>168</a:t>
            </a:fld>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8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8E8E16-128C-48B3-9898-476D1B82D80E}" type="slidenum">
              <a:rPr lang="en-US" altLang="en-US" smtClean="0">
                <a:latin typeface="Arial" panose="020B0604020202020204" pitchFamily="34" charset="0"/>
              </a:rPr>
              <a:pPr>
                <a:spcBef>
                  <a:spcPct val="0"/>
                </a:spcBef>
              </a:pPr>
              <a:t>169</a:t>
            </a:fld>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5D878DA-B57A-4F09-B198-05DFCEE0C527}" type="slidenum">
              <a:rPr lang="en-US" altLang="en-US" smtClean="0">
                <a:latin typeface="Arial" panose="020B0604020202020204" pitchFamily="34" charset="0"/>
              </a:rPr>
              <a:pPr>
                <a:spcBef>
                  <a:spcPct val="0"/>
                </a:spcBef>
              </a:pPr>
              <a:t>170</a:t>
            </a:fld>
            <a:endParaRPr lang="en-US" altLang="en-US">
              <a:latin typeface="Arial" panose="020B0604020202020204" pitchFamily="34" charset="0"/>
            </a:endParaRPr>
          </a:p>
        </p:txBody>
      </p:sp>
      <p:sp>
        <p:nvSpPr>
          <p:cNvPr id="310275"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02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261F6FD-3F1F-48FF-BFDD-7279AB94138B}" type="slidenum">
              <a:rPr lang="en-US" altLang="en-US" smtClean="0">
                <a:latin typeface="Arial" panose="020B0604020202020204" pitchFamily="34" charset="0"/>
              </a:rPr>
              <a:pPr>
                <a:spcBef>
                  <a:spcPct val="0"/>
                </a:spcBef>
              </a:pPr>
              <a:t>123</a:t>
            </a:fld>
            <a:endParaRPr lang="en-US" altLang="en-US">
              <a:latin typeface="Arial" panose="020B0604020202020204" pitchFamily="34" charset="0"/>
            </a:endParaRPr>
          </a:p>
        </p:txBody>
      </p:sp>
      <p:sp>
        <p:nvSpPr>
          <p:cNvPr id="22016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2579A3-414D-432B-AED9-AB504481D7FA}" type="slidenum">
              <a:rPr lang="en-US" altLang="en-US" smtClean="0">
                <a:latin typeface="Arial" panose="020B0604020202020204" pitchFamily="34" charset="0"/>
              </a:rPr>
              <a:pPr>
                <a:spcBef>
                  <a:spcPct val="0"/>
                </a:spcBef>
              </a:pPr>
              <a:t>171</a:t>
            </a:fld>
            <a:endParaRPr lang="en-US" altLang="en-US">
              <a:latin typeface="Arial" panose="020B0604020202020204" pitchFamily="34" charset="0"/>
            </a:endParaRPr>
          </a:p>
        </p:txBody>
      </p:sp>
      <p:sp>
        <p:nvSpPr>
          <p:cNvPr id="31232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2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F2647B-0600-4BD3-B3CC-1D5DB727647D}" type="slidenum">
              <a:rPr lang="en-US" altLang="en-US" smtClean="0">
                <a:latin typeface="Arial" panose="020B0604020202020204" pitchFamily="34" charset="0"/>
              </a:rPr>
              <a:pPr>
                <a:spcBef>
                  <a:spcPct val="0"/>
                </a:spcBef>
              </a:pPr>
              <a:t>172</a:t>
            </a:fld>
            <a:endParaRPr lang="en-US" altLang="en-US">
              <a:latin typeface="Arial" panose="020B0604020202020204" pitchFamily="34" charset="0"/>
            </a:endParaRPr>
          </a:p>
        </p:txBody>
      </p:sp>
      <p:sp>
        <p:nvSpPr>
          <p:cNvPr id="31437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617A682-8D4C-41CF-B830-8AA724644028}" type="slidenum">
              <a:rPr lang="en-US" altLang="en-US" smtClean="0">
                <a:latin typeface="Arial" panose="020B0604020202020204" pitchFamily="34" charset="0"/>
              </a:rPr>
              <a:pPr>
                <a:spcBef>
                  <a:spcPct val="0"/>
                </a:spcBef>
              </a:pPr>
              <a:t>173</a:t>
            </a:fld>
            <a:endParaRPr lang="en-US" altLang="en-US">
              <a:latin typeface="Arial" panose="020B0604020202020204" pitchFamily="34" charset="0"/>
            </a:endParaRPr>
          </a:p>
        </p:txBody>
      </p:sp>
      <p:sp>
        <p:nvSpPr>
          <p:cNvPr id="31641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2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893B76-4961-4F3E-BB38-28974A0FF6EB}" type="slidenum">
              <a:rPr lang="en-US" altLang="en-US" smtClean="0">
                <a:latin typeface="Arial" panose="020B0604020202020204" pitchFamily="34" charset="0"/>
              </a:rPr>
              <a:pPr>
                <a:spcBef>
                  <a:spcPct val="0"/>
                </a:spcBef>
              </a:pPr>
              <a:t>174</a:t>
            </a:fld>
            <a:endParaRPr lang="en-US" altLang="en-US">
              <a:latin typeface="Arial" panose="020B0604020202020204" pitchFamily="34" charset="0"/>
            </a:endParaRPr>
          </a:p>
        </p:txBody>
      </p:sp>
      <p:sp>
        <p:nvSpPr>
          <p:cNvPr id="31846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8C75F4F-09B0-498D-A264-EDFC1566991D}" type="slidenum">
              <a:rPr lang="en-US" altLang="en-US" smtClean="0">
                <a:latin typeface="Arial" panose="020B0604020202020204" pitchFamily="34" charset="0"/>
              </a:rPr>
              <a:pPr>
                <a:spcBef>
                  <a:spcPct val="0"/>
                </a:spcBef>
              </a:pPr>
              <a:t>175</a:t>
            </a:fld>
            <a:endParaRPr lang="en-US" altLang="en-US">
              <a:latin typeface="Arial" panose="020B0604020202020204" pitchFamily="34" charset="0"/>
            </a:endParaRPr>
          </a:p>
        </p:txBody>
      </p:sp>
      <p:sp>
        <p:nvSpPr>
          <p:cNvPr id="32051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051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5D35E5-00A1-4E21-8FAE-AA8548816B9D}" type="slidenum">
              <a:rPr lang="en-US" altLang="en-US" smtClean="0">
                <a:latin typeface="Arial" panose="020B0604020202020204" pitchFamily="34" charset="0"/>
              </a:rPr>
              <a:pPr>
                <a:spcBef>
                  <a:spcPct val="0"/>
                </a:spcBef>
              </a:pPr>
              <a:t>176</a:t>
            </a:fld>
            <a:endParaRPr lang="en-US" altLang="en-US">
              <a:latin typeface="Arial" panose="020B0604020202020204" pitchFamily="34" charset="0"/>
            </a:endParaRPr>
          </a:p>
        </p:txBody>
      </p:sp>
      <p:sp>
        <p:nvSpPr>
          <p:cNvPr id="32256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256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45FBFB4-3CAF-415A-84FD-7D43CB65A84F}" type="slidenum">
              <a:rPr lang="en-US" altLang="en-US" smtClean="0">
                <a:latin typeface="Arial" panose="020B0604020202020204" pitchFamily="34" charset="0"/>
              </a:rPr>
              <a:pPr>
                <a:spcBef>
                  <a:spcPct val="0"/>
                </a:spcBef>
              </a:pPr>
              <a:t>177</a:t>
            </a:fld>
            <a:endParaRPr lang="en-US" altLang="en-US">
              <a:latin typeface="Arial" panose="020B0604020202020204" pitchFamily="34" charset="0"/>
            </a:endParaRPr>
          </a:p>
        </p:txBody>
      </p:sp>
      <p:sp>
        <p:nvSpPr>
          <p:cNvPr id="3246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46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42C580-5041-4E7F-8207-24569018BB57}" type="slidenum">
              <a:rPr lang="en-US" altLang="en-US" smtClean="0">
                <a:latin typeface="Arial" panose="020B0604020202020204" pitchFamily="34" charset="0"/>
              </a:rPr>
              <a:pPr>
                <a:spcBef>
                  <a:spcPct val="0"/>
                </a:spcBef>
              </a:pPr>
              <a:t>178</a:t>
            </a:fld>
            <a:endParaRPr lang="en-US" altLang="en-US">
              <a:latin typeface="Arial" panose="020B0604020202020204" pitchFamily="34" charset="0"/>
            </a:endParaRPr>
          </a:p>
        </p:txBody>
      </p:sp>
      <p:sp>
        <p:nvSpPr>
          <p:cNvPr id="32665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666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0A880E-A099-4B0C-AF25-D275C4B8EF0C}" type="slidenum">
              <a:rPr lang="en-US" altLang="en-US" smtClean="0">
                <a:latin typeface="Arial" panose="020B0604020202020204" pitchFamily="34" charset="0"/>
              </a:rPr>
              <a:pPr>
                <a:spcBef>
                  <a:spcPct val="0"/>
                </a:spcBef>
              </a:pPr>
              <a:t>179</a:t>
            </a:fld>
            <a:endParaRPr lang="en-US" altLang="en-US">
              <a:latin typeface="Arial" panose="020B0604020202020204" pitchFamily="34" charset="0"/>
            </a:endParaRPr>
          </a:p>
        </p:txBody>
      </p:sp>
      <p:sp>
        <p:nvSpPr>
          <p:cNvPr id="32870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870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5A80BA-86ED-451A-BD7F-372B4C54C672}" type="slidenum">
              <a:rPr lang="en-US" altLang="en-US" smtClean="0">
                <a:latin typeface="Arial" panose="020B0604020202020204" pitchFamily="34" charset="0"/>
              </a:rPr>
              <a:pPr>
                <a:spcBef>
                  <a:spcPct val="0"/>
                </a:spcBef>
              </a:pPr>
              <a:t>180</a:t>
            </a:fld>
            <a:endParaRPr lang="en-US" altLang="en-US">
              <a:latin typeface="Arial" panose="020B0604020202020204" pitchFamily="34" charset="0"/>
            </a:endParaRPr>
          </a:p>
        </p:txBody>
      </p:sp>
      <p:sp>
        <p:nvSpPr>
          <p:cNvPr id="33075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075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2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BB7354-A04D-48AE-8A49-E075F48744DF}" type="slidenum">
              <a:rPr lang="en-US" altLang="en-US" smtClean="0">
                <a:latin typeface="Arial" panose="020B0604020202020204" pitchFamily="34" charset="0"/>
              </a:rPr>
              <a:pPr>
                <a:spcBef>
                  <a:spcPct val="0"/>
                </a:spcBef>
              </a:pPr>
              <a:t>124</a:t>
            </a:fld>
            <a:endParaRPr lang="en-US"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0E6DD4E-E5C4-44B2-A0CB-7EA30D083B08}" type="slidenum">
              <a:rPr lang="en-US" altLang="en-US" smtClean="0">
                <a:latin typeface="Arial" panose="020B0604020202020204" pitchFamily="34" charset="0"/>
              </a:rPr>
              <a:pPr>
                <a:spcBef>
                  <a:spcPct val="0"/>
                </a:spcBef>
              </a:pPr>
              <a:t>181</a:t>
            </a:fld>
            <a:endParaRPr lang="en-US" altLang="en-US">
              <a:latin typeface="Arial" panose="020B0604020202020204" pitchFamily="34" charset="0"/>
            </a:endParaRPr>
          </a:p>
        </p:txBody>
      </p:sp>
      <p:sp>
        <p:nvSpPr>
          <p:cNvPr id="33280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28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4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4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692E4F-8FA8-4708-A690-D2C5972C26D1}" type="slidenum">
              <a:rPr lang="en-US" altLang="en-US" smtClean="0">
                <a:latin typeface="Arial" panose="020B0604020202020204" pitchFamily="34" charset="0"/>
              </a:rPr>
              <a:pPr>
                <a:spcBef>
                  <a:spcPct val="0"/>
                </a:spcBef>
              </a:pPr>
              <a:t>182</a:t>
            </a:fld>
            <a:endParaRPr lang="en-US"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6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6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8130AF-5F62-4E94-971B-9AB3DBC4E185}" type="slidenum">
              <a:rPr lang="en-US" altLang="en-US" smtClean="0">
                <a:latin typeface="Arial" panose="020B0604020202020204" pitchFamily="34" charset="0"/>
              </a:rPr>
              <a:pPr>
                <a:spcBef>
                  <a:spcPct val="0"/>
                </a:spcBef>
              </a:pPr>
              <a:t>183</a:t>
            </a:fld>
            <a:endParaRPr lang="en-US"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B51607-DD65-4248-B1BD-DC8BBE94C73A}" type="slidenum">
              <a:rPr lang="en-US" altLang="en-US" smtClean="0">
                <a:latin typeface="Arial" panose="020B0604020202020204" pitchFamily="34" charset="0"/>
              </a:rPr>
              <a:pPr>
                <a:spcBef>
                  <a:spcPct val="0"/>
                </a:spcBef>
              </a:pPr>
              <a:t>184</a:t>
            </a:fld>
            <a:endParaRPr lang="en-US" altLang="en-US">
              <a:latin typeface="Arial" panose="020B0604020202020204" pitchFamily="34" charset="0"/>
            </a:endParaRPr>
          </a:p>
        </p:txBody>
      </p:sp>
      <p:sp>
        <p:nvSpPr>
          <p:cNvPr id="3389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894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0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B5AFB4C-B62D-4AF0-A456-3A08D41E8B85}" type="slidenum">
              <a:rPr lang="en-US" altLang="en-US" smtClean="0">
                <a:latin typeface="Arial" panose="020B0604020202020204" pitchFamily="34" charset="0"/>
              </a:rPr>
              <a:pPr>
                <a:spcBef>
                  <a:spcPct val="0"/>
                </a:spcBef>
              </a:pPr>
              <a:t>185</a:t>
            </a:fld>
            <a:endParaRPr lang="en-US" altLang="en-U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3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43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DD203B-C0A8-40B6-8D1A-F267513F5150}" type="slidenum">
              <a:rPr lang="en-US" altLang="en-US" smtClean="0">
                <a:latin typeface="Arial" panose="020B0604020202020204" pitchFamily="34" charset="0"/>
              </a:rPr>
              <a:pPr>
                <a:spcBef>
                  <a:spcPct val="0"/>
                </a:spcBef>
              </a:pPr>
              <a:t>186</a:t>
            </a:fld>
            <a:endParaRPr lang="en-US" altLang="en-U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5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5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7DD10F3-3EEA-4E09-BAAB-892DD9B3D23C}" type="slidenum">
              <a:rPr lang="en-US" altLang="en-US" smtClean="0">
                <a:latin typeface="Arial" panose="020B0604020202020204" pitchFamily="34" charset="0"/>
              </a:rPr>
              <a:pPr>
                <a:spcBef>
                  <a:spcPct val="0"/>
                </a:spcBef>
              </a:pPr>
              <a:t>187</a:t>
            </a:fld>
            <a:endParaRPr lang="en-US" altLang="en-US">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AE0436-4224-4ABD-B7D9-407CE705D0A5}" type="slidenum">
              <a:rPr lang="en-US" altLang="en-US" smtClean="0">
                <a:latin typeface="Arial" panose="020B0604020202020204" pitchFamily="34" charset="0"/>
              </a:rPr>
              <a:pPr>
                <a:spcBef>
                  <a:spcPct val="0"/>
                </a:spcBef>
              </a:pPr>
              <a:t>188</a:t>
            </a:fld>
            <a:endParaRPr lang="en-US" altLang="en-US">
              <a:latin typeface="Arial" panose="020B0604020202020204" pitchFamily="34" charset="0"/>
            </a:endParaRPr>
          </a:p>
        </p:txBody>
      </p:sp>
      <p:sp>
        <p:nvSpPr>
          <p:cNvPr id="34713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714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FE5F76-2D96-4349-9AF0-B6773B63FDD6}" type="slidenum">
              <a:rPr lang="en-US" altLang="en-US" smtClean="0">
                <a:latin typeface="Arial" panose="020B0604020202020204" pitchFamily="34" charset="0"/>
              </a:rPr>
              <a:pPr>
                <a:spcBef>
                  <a:spcPct val="0"/>
                </a:spcBef>
              </a:pPr>
              <a:t>189</a:t>
            </a:fld>
            <a:endParaRPr lang="en-US" altLang="en-US">
              <a:latin typeface="Arial" panose="020B0604020202020204" pitchFamily="34" charset="0"/>
            </a:endParaRPr>
          </a:p>
        </p:txBody>
      </p:sp>
      <p:sp>
        <p:nvSpPr>
          <p:cNvPr id="34918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918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1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1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C1FD69-3174-48AA-BB1F-9F9E5FFC8623}" type="slidenum">
              <a:rPr lang="en-US" altLang="en-US" smtClean="0">
                <a:latin typeface="Arial" panose="020B0604020202020204" pitchFamily="34" charset="0"/>
              </a:rPr>
              <a:pPr>
                <a:spcBef>
                  <a:spcPct val="0"/>
                </a:spcBef>
              </a:pPr>
              <a:t>190</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4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8CFBEC-CAB2-4C6E-AC3B-7C457843C09F}" type="slidenum">
              <a:rPr lang="en-US" altLang="en-US" smtClean="0">
                <a:latin typeface="Arial" panose="020B0604020202020204" pitchFamily="34" charset="0"/>
              </a:rPr>
              <a:pPr>
                <a:spcBef>
                  <a:spcPct val="0"/>
                </a:spcBef>
              </a:pPr>
              <a:t>125</a:t>
            </a:fld>
            <a:endParaRPr lang="en-US" altLang="en-US">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3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3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E43775-7D4A-40B7-BC7B-329CD29B4423}" type="slidenum">
              <a:rPr lang="en-US" altLang="en-US" smtClean="0">
                <a:latin typeface="Arial" panose="020B0604020202020204" pitchFamily="34" charset="0"/>
              </a:rPr>
              <a:pPr>
                <a:spcBef>
                  <a:spcPct val="0"/>
                </a:spcBef>
              </a:pPr>
              <a:t>191</a:t>
            </a:fld>
            <a:endParaRPr lang="en-US" altLang="en-US">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5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http://www.pmi.org/eNews/Post/2011_02-11/NLU_Get-Real-About-Your-Estimates.html</a:t>
            </a:r>
          </a:p>
          <a:p>
            <a:endParaRPr lang="en-US" altLang="en-US"/>
          </a:p>
        </p:txBody>
      </p:sp>
      <p:sp>
        <p:nvSpPr>
          <p:cNvPr id="355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567EF4-BD42-4694-8363-68719E24BE43}" type="slidenum">
              <a:rPr lang="en-US" altLang="en-US" smtClean="0">
                <a:latin typeface="Arial" panose="020B0604020202020204" pitchFamily="34" charset="0"/>
              </a:rPr>
              <a:pPr>
                <a:spcBef>
                  <a:spcPct val="0"/>
                </a:spcBef>
              </a:pPr>
              <a:t>192</a:t>
            </a:fld>
            <a:endParaRPr lang="en-US"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7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7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E3AE2D6-ED08-4B29-A121-BA3EFEF110B9}" type="slidenum">
              <a:rPr lang="en-US" altLang="en-US" smtClean="0">
                <a:latin typeface="Arial" panose="020B0604020202020204" pitchFamily="34" charset="0"/>
              </a:rPr>
              <a:pPr>
                <a:spcBef>
                  <a:spcPct val="0"/>
                </a:spcBef>
              </a:pPr>
              <a:t>193</a:t>
            </a:fld>
            <a:endParaRPr lang="en-US" altLang="en-US">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E26D16D-42D5-42B9-BE80-1105D8228609}" type="slidenum">
              <a:rPr lang="en-US" altLang="en-US" smtClean="0">
                <a:latin typeface="Arial" panose="020B0604020202020204" pitchFamily="34" charset="0"/>
              </a:rPr>
              <a:pPr>
                <a:spcBef>
                  <a:spcPct val="0"/>
                </a:spcBef>
              </a:pPr>
              <a:t>194</a:t>
            </a:fld>
            <a:endParaRPr lang="en-US" altLang="en-US">
              <a:latin typeface="Arial" panose="020B0604020202020204" pitchFamily="34" charset="0"/>
            </a:endParaRPr>
          </a:p>
        </p:txBody>
      </p:sp>
      <p:sp>
        <p:nvSpPr>
          <p:cNvPr id="35942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1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3465ED-CADD-4B47-B82A-FC30C8BEB13D}" type="slidenum">
              <a:rPr lang="en-US" altLang="en-US" smtClean="0">
                <a:latin typeface="Arial" panose="020B0604020202020204" pitchFamily="34" charset="0"/>
              </a:rPr>
              <a:pPr>
                <a:spcBef>
                  <a:spcPct val="0"/>
                </a:spcBef>
              </a:pPr>
              <a:t>195</a:t>
            </a:fld>
            <a:endParaRPr lang="en-US" altLang="en-US">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3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3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864B48-37A0-46B6-8AFE-5CA358518CEF}" type="slidenum">
              <a:rPr lang="en-US" altLang="en-US" smtClean="0">
                <a:latin typeface="Arial" panose="020B0604020202020204" pitchFamily="34" charset="0"/>
              </a:rPr>
              <a:pPr>
                <a:spcBef>
                  <a:spcPct val="0"/>
                </a:spcBef>
              </a:pPr>
              <a:t>196</a:t>
            </a:fld>
            <a:endParaRPr lang="en-US" altLang="en-US">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BA2FF0-E735-4DE9-87E0-4118CDC27EAC}" type="slidenum">
              <a:rPr lang="en-US" altLang="en-US" smtClean="0">
                <a:latin typeface="Arial" panose="020B0604020202020204" pitchFamily="34" charset="0"/>
              </a:rPr>
              <a:pPr>
                <a:spcBef>
                  <a:spcPct val="0"/>
                </a:spcBef>
              </a:pPr>
              <a:t>197</a:t>
            </a:fld>
            <a:endParaRPr lang="en-US" altLang="en-US">
              <a:latin typeface="Arial" panose="020B0604020202020204" pitchFamily="34" charset="0"/>
            </a:endParaRPr>
          </a:p>
        </p:txBody>
      </p:sp>
      <p:sp>
        <p:nvSpPr>
          <p:cNvPr id="36557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55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DBFACB-F52F-4A2E-8889-2773D32912C4}" type="slidenum">
              <a:rPr lang="en-US" altLang="en-US" smtClean="0">
                <a:latin typeface="Arial" panose="020B0604020202020204" pitchFamily="34" charset="0"/>
              </a:rPr>
              <a:pPr>
                <a:spcBef>
                  <a:spcPct val="0"/>
                </a:spcBef>
              </a:pPr>
              <a:t>198</a:t>
            </a:fld>
            <a:endParaRPr lang="en-US" altLang="en-US">
              <a:latin typeface="Arial" panose="020B0604020202020204" pitchFamily="34" charset="0"/>
            </a:endParaRPr>
          </a:p>
        </p:txBody>
      </p:sp>
      <p:sp>
        <p:nvSpPr>
          <p:cNvPr id="36761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762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CF29FB-4002-44F1-A0E5-BCCA796A1787}" type="slidenum">
              <a:rPr lang="en-US" altLang="en-US" smtClean="0">
                <a:latin typeface="Arial" panose="020B0604020202020204" pitchFamily="34" charset="0"/>
              </a:rPr>
              <a:pPr>
                <a:spcBef>
                  <a:spcPct val="0"/>
                </a:spcBef>
              </a:pPr>
              <a:t>199</a:t>
            </a:fld>
            <a:endParaRPr lang="en-US" altLang="en-US">
              <a:latin typeface="Arial" panose="020B0604020202020204" pitchFamily="34" charset="0"/>
            </a:endParaRPr>
          </a:p>
        </p:txBody>
      </p:sp>
      <p:sp>
        <p:nvSpPr>
          <p:cNvPr id="36966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966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1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1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FD7916-10B6-4A56-A122-33F61B3B5574}" type="slidenum">
              <a:rPr lang="en-US" altLang="en-US" smtClean="0">
                <a:latin typeface="Arial" panose="020B0604020202020204" pitchFamily="34" charset="0"/>
              </a:rPr>
              <a:pPr>
                <a:spcBef>
                  <a:spcPct val="0"/>
                </a:spcBef>
              </a:pPr>
              <a:t>200</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6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EEEB1B-3831-4123-9DD2-CF4E93CD7145}" type="slidenum">
              <a:rPr lang="en-US" altLang="en-US" smtClean="0">
                <a:latin typeface="Arial" panose="020B0604020202020204" pitchFamily="34" charset="0"/>
              </a:rPr>
              <a:pPr>
                <a:spcBef>
                  <a:spcPct val="0"/>
                </a:spcBef>
              </a:pPr>
              <a:t>126</a:t>
            </a:fld>
            <a:endParaRPr lang="en-US" altLang="en-US">
              <a:latin typeface="Arial" panose="020B060402020202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3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3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2B9EB4-60BD-4448-A4FA-8975F344D308}" type="slidenum">
              <a:rPr lang="en-US" altLang="en-US" smtClean="0">
                <a:latin typeface="Arial" panose="020B0604020202020204" pitchFamily="34" charset="0"/>
              </a:rPr>
              <a:pPr>
                <a:spcBef>
                  <a:spcPct val="0"/>
                </a:spcBef>
              </a:pPr>
              <a:t>201</a:t>
            </a:fld>
            <a:endParaRPr lang="en-US" altLang="en-US">
              <a:latin typeface="Arial" panose="020B060402020202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5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5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EA2B739-D852-4A51-9D43-AB38F87E56AF}" type="slidenum">
              <a:rPr lang="en-US" altLang="en-US" smtClean="0">
                <a:latin typeface="Arial" panose="020B0604020202020204" pitchFamily="34" charset="0"/>
              </a:rPr>
              <a:pPr>
                <a:spcBef>
                  <a:spcPct val="0"/>
                </a:spcBef>
              </a:pPr>
              <a:t>202</a:t>
            </a:fld>
            <a:endParaRPr lang="en-US" altLang="en-US">
              <a:latin typeface="Arial" panose="020B060402020202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7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7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BD0AFC-3DA6-45EF-A4FE-79C0C590496F}" type="slidenum">
              <a:rPr lang="en-US" altLang="en-US" smtClean="0">
                <a:latin typeface="Arial" panose="020B0604020202020204" pitchFamily="34" charset="0"/>
              </a:rPr>
              <a:pPr>
                <a:spcBef>
                  <a:spcPct val="0"/>
                </a:spcBef>
              </a:pPr>
              <a:t>203</a:t>
            </a:fld>
            <a:endParaRPr lang="en-US" altLang="en-US">
              <a:latin typeface="Arial" panose="020B060402020202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9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79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5F4351-E989-4545-8320-D0F9F6468CA4}" type="slidenum">
              <a:rPr lang="en-US" altLang="en-US" smtClean="0">
                <a:latin typeface="Arial" panose="020B0604020202020204" pitchFamily="34" charset="0"/>
              </a:rPr>
              <a:pPr>
                <a:spcBef>
                  <a:spcPct val="0"/>
                </a:spcBef>
              </a:pPr>
              <a:t>204</a:t>
            </a:fld>
            <a:endParaRPr lang="en-US" altLang="en-US">
              <a:latin typeface="Arial" panose="020B060402020202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1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81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6C2F05-AA5F-4A79-9B2F-4BDE3BF4CA73}" type="slidenum">
              <a:rPr lang="en-US" altLang="en-US" smtClean="0">
                <a:latin typeface="Arial" panose="020B0604020202020204" pitchFamily="34" charset="0"/>
              </a:rPr>
              <a:pPr>
                <a:spcBef>
                  <a:spcPct val="0"/>
                </a:spcBef>
              </a:pPr>
              <a:t>205</a:t>
            </a:fld>
            <a:endParaRPr lang="en-US" altLang="en-US">
              <a:latin typeface="Arial" panose="020B060402020202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4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84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A068B7-7617-4F29-AC2E-20C3B93B1AA9}" type="slidenum">
              <a:rPr lang="en-US" altLang="en-US" smtClean="0">
                <a:latin typeface="Arial" panose="020B0604020202020204" pitchFamily="34" charset="0"/>
              </a:rPr>
              <a:pPr>
                <a:spcBef>
                  <a:spcPct val="0"/>
                </a:spcBef>
              </a:pPr>
              <a:t>206</a:t>
            </a:fld>
            <a:endParaRPr lang="en-US" altLang="en-US">
              <a:latin typeface="Arial" panose="020B060402020202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6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6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9B854A-5C5E-47F0-833C-C00C117A6AE2}" type="slidenum">
              <a:rPr lang="en-US" altLang="en-US" smtClean="0">
                <a:latin typeface="Arial" panose="020B0604020202020204" pitchFamily="34" charset="0"/>
              </a:rPr>
              <a:pPr>
                <a:spcBef>
                  <a:spcPct val="0"/>
                </a:spcBef>
              </a:pPr>
              <a:t>207</a:t>
            </a:fld>
            <a:endParaRPr lang="en-US" altLang="en-US">
              <a:latin typeface="Arial" panose="020B060402020202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8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88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52A5F4-2494-48A1-A94D-E9AEA0C48E19}" type="slidenum">
              <a:rPr lang="en-US" altLang="en-US" smtClean="0">
                <a:latin typeface="Arial" panose="020B0604020202020204" pitchFamily="34" charset="0"/>
              </a:rPr>
              <a:pPr>
                <a:spcBef>
                  <a:spcPct val="0"/>
                </a:spcBef>
              </a:pPr>
              <a:t>208</a:t>
            </a:fld>
            <a:endParaRPr lang="en-US" altLang="en-US">
              <a:latin typeface="Arial" panose="020B060402020202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0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90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21A2D8-4764-44E4-A05C-BCDCDF87C0C2}" type="slidenum">
              <a:rPr lang="en-US" altLang="en-US" smtClean="0">
                <a:latin typeface="Arial" panose="020B0604020202020204" pitchFamily="34" charset="0"/>
              </a:rPr>
              <a:pPr>
                <a:spcBef>
                  <a:spcPct val="0"/>
                </a:spcBef>
              </a:pPr>
              <a:t>209</a:t>
            </a:fld>
            <a:endParaRPr lang="en-US" altLang="en-US">
              <a:latin typeface="Arial" panose="020B060402020202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2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92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F96420-3515-41C2-8A9E-19A8563A59B8}" type="slidenum">
              <a:rPr lang="en-US" altLang="en-US" smtClean="0">
                <a:latin typeface="Arial" panose="020B0604020202020204" pitchFamily="34" charset="0"/>
              </a:rPr>
              <a:pPr>
                <a:spcBef>
                  <a:spcPct val="0"/>
                </a:spcBef>
              </a:pPr>
              <a:t>210</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8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717CED-5277-42A1-896B-C19A9C8F5340}" type="slidenum">
              <a:rPr lang="en-US" altLang="en-US" smtClean="0">
                <a:latin typeface="Arial" panose="020B0604020202020204" pitchFamily="34" charset="0"/>
              </a:rPr>
              <a:pPr>
                <a:spcBef>
                  <a:spcPct val="0"/>
                </a:spcBef>
              </a:pPr>
              <a:t>127</a:t>
            </a:fld>
            <a:endParaRPr lang="en-US" altLang="en-US">
              <a:latin typeface="Arial" panose="020B0604020202020204"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4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94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F0DD1F-64F4-478E-858A-681A622E28A7}" type="slidenum">
              <a:rPr lang="en-US" altLang="en-US" smtClean="0">
                <a:latin typeface="Arial" panose="020B0604020202020204" pitchFamily="34" charset="0"/>
              </a:rPr>
              <a:pPr>
                <a:spcBef>
                  <a:spcPct val="0"/>
                </a:spcBef>
              </a:pPr>
              <a:t>211</a:t>
            </a:fld>
            <a:endParaRPr lang="en-US" altLang="en-US">
              <a:latin typeface="Arial" panose="020B060402020202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8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398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C986A5-B90A-4889-B871-AE3CF9932C82}" type="slidenum">
              <a:rPr lang="en-US" altLang="en-US" smtClean="0">
                <a:latin typeface="Arial" panose="020B0604020202020204" pitchFamily="34" charset="0"/>
              </a:rPr>
              <a:pPr>
                <a:spcBef>
                  <a:spcPct val="0"/>
                </a:spcBef>
              </a:pPr>
              <a:t>212</a:t>
            </a:fld>
            <a:endParaRPr lang="en-US" altLang="en-US">
              <a:latin typeface="Arial" panose="020B060402020202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0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400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D6C192-1035-44C6-8EA7-132849C4B348}" type="slidenum">
              <a:rPr lang="en-US" altLang="en-US" smtClean="0">
                <a:latin typeface="Arial" panose="020B0604020202020204" pitchFamily="34" charset="0"/>
              </a:rPr>
              <a:pPr>
                <a:spcBef>
                  <a:spcPct val="0"/>
                </a:spcBef>
              </a:pPr>
              <a:t>213</a:t>
            </a:fld>
            <a:endParaRPr lang="en-US" altLang="en-US">
              <a:latin typeface="Arial" panose="020B060402020202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2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402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0FD242-4656-4EA0-BD4A-4487E5B7CCC1}" type="slidenum">
              <a:rPr lang="en-US" altLang="en-US" smtClean="0">
                <a:latin typeface="Arial" panose="020B0604020202020204" pitchFamily="34" charset="0"/>
              </a:rPr>
              <a:pPr>
                <a:spcBef>
                  <a:spcPct val="0"/>
                </a:spcBef>
              </a:pPr>
              <a:t>214</a:t>
            </a:fld>
            <a:endParaRPr lang="en-US" altLang="en-US">
              <a:latin typeface="Arial" panose="020B060402020202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C8EB838-945B-46B3-9049-26C7D4102264}" type="slidenum">
              <a:rPr lang="en-US" altLang="en-US" smtClean="0">
                <a:latin typeface="Arial" panose="020B0604020202020204" pitchFamily="34" charset="0"/>
              </a:rPr>
              <a:pPr>
                <a:spcBef>
                  <a:spcPct val="0"/>
                </a:spcBef>
              </a:pPr>
              <a:t>215</a:t>
            </a:fld>
            <a:endParaRPr lang="en-US" altLang="en-US">
              <a:latin typeface="Arial" panose="020B0604020202020204" pitchFamily="34" charset="0"/>
            </a:endParaRPr>
          </a:p>
        </p:txBody>
      </p:sp>
      <p:sp>
        <p:nvSpPr>
          <p:cNvPr id="404483"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44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0975868-C6DC-44B4-96AD-C7F581007FAF}" type="datetime1">
              <a:rPr lang="en-US" smtClean="0"/>
              <a:t>17-Nov-17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BB0E1B-A34C-45FA-92AE-2EF867FD5B16}" type="slidenum">
              <a:rPr lang="en-US" altLang="en-US"/>
              <a:pPr>
                <a:defRPr/>
              </a:pPr>
              <a:t>‹#›</a:t>
            </a:fld>
            <a:endParaRPr lang="en-US" altLang="en-US"/>
          </a:p>
        </p:txBody>
      </p:sp>
    </p:spTree>
    <p:extLst>
      <p:ext uri="{BB962C8B-B14F-4D97-AF65-F5344CB8AC3E}">
        <p14:creationId xmlns:p14="http://schemas.microsoft.com/office/powerpoint/2010/main" val="218279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9ECC03FF-AB39-4017-8A8B-8FCBA278872E}" type="datetime1">
              <a:rPr lang="en-US" smtClean="0"/>
              <a:t>17-Nov-17</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94ECED2F-20DA-4A2C-9246-CE4506E0DAC8}" type="slidenum">
              <a:rPr lang="en-US" altLang="en-US"/>
              <a:pPr>
                <a:defRPr/>
              </a:pPr>
              <a:t>‹#›</a:t>
            </a:fld>
            <a:endParaRPr lang="en-US" altLang="en-US"/>
          </a:p>
        </p:txBody>
      </p:sp>
    </p:spTree>
    <p:extLst>
      <p:ext uri="{BB962C8B-B14F-4D97-AF65-F5344CB8AC3E}">
        <p14:creationId xmlns:p14="http://schemas.microsoft.com/office/powerpoint/2010/main" val="280377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447800" y="2286000"/>
            <a:ext cx="6400800" cy="2819400"/>
          </a:xfrm>
        </p:spPr>
        <p:txBody>
          <a:bodyPr/>
          <a:lstStyle>
            <a:lvl1pPr marL="338138" indent="-338138"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8CBB69E-14E6-436F-B198-F057AC7E9D72}" type="datetime1">
              <a:rPr lang="en-US" smtClean="0"/>
              <a:t>17-Nov-17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A11C3B-14C1-45FE-8AF3-5A1BDDCA8C05}" type="slidenum">
              <a:rPr lang="en-US" altLang="en-US"/>
              <a:pPr>
                <a:defRPr/>
              </a:pPr>
              <a:t>‹#›</a:t>
            </a:fld>
            <a:endParaRPr lang="en-US" altLang="en-US"/>
          </a:p>
        </p:txBody>
      </p:sp>
    </p:spTree>
    <p:extLst>
      <p:ext uri="{BB962C8B-B14F-4D97-AF65-F5344CB8AC3E}">
        <p14:creationId xmlns:p14="http://schemas.microsoft.com/office/powerpoint/2010/main" val="364128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457200" y="990600"/>
            <a:ext cx="8229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AE387A-2359-4F9D-8169-38DC3CB475CC}" type="datetime1">
              <a:rPr lang="en-US" smtClean="0"/>
              <a:t>17-Nov-17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380551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81D11E96-6877-4AE5-A9C5-479C4841D5FB}" type="datetime1">
              <a:rPr lang="en-US" smtClean="0"/>
              <a:t>17-Nov-17</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9" name="Slide Number Placeholder 5"/>
          <p:cNvSpPr>
            <a:spLocks noGrp="1"/>
          </p:cNvSpPr>
          <p:nvPr>
            <p:ph type="sldNum" sz="quarter" idx="16"/>
          </p:nvPr>
        </p:nvSpPr>
        <p:spPr/>
        <p:txBody>
          <a:bodyPr/>
          <a:lstStyle>
            <a:lvl1pPr>
              <a:defRPr/>
            </a:lvl1pPr>
          </a:lstStyle>
          <a:p>
            <a:pPr>
              <a:defRPr/>
            </a:pPr>
            <a:fld id="{522FBC0A-C31D-419A-8A31-B5D651199208}" type="slidenum">
              <a:rPr lang="en-US" altLang="en-US"/>
              <a:pPr>
                <a:defRPr/>
              </a:pPr>
              <a:t>‹#›</a:t>
            </a:fld>
            <a:endParaRPr lang="en-US" altLang="en-US"/>
          </a:p>
        </p:txBody>
      </p:sp>
    </p:spTree>
    <p:extLst>
      <p:ext uri="{BB962C8B-B14F-4D97-AF65-F5344CB8AC3E}">
        <p14:creationId xmlns:p14="http://schemas.microsoft.com/office/powerpoint/2010/main" val="13790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457200" y="2362200"/>
            <a:ext cx="82296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691F5185-886F-47A5-9AD2-3DB9607D5E07}" type="datetime1">
              <a:rPr lang="en-US" smtClean="0"/>
              <a:t>17-Nov-17</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EE82E5C2-0182-4B47-BA36-D663C436B06F}" type="slidenum">
              <a:rPr lang="en-US" altLang="en-US"/>
              <a:pPr>
                <a:defRPr/>
              </a:pPr>
              <a:t>‹#›</a:t>
            </a:fld>
            <a:endParaRPr lang="en-US" altLang="en-US"/>
          </a:p>
        </p:txBody>
      </p:sp>
    </p:spTree>
    <p:extLst>
      <p:ext uri="{BB962C8B-B14F-4D97-AF65-F5344CB8AC3E}">
        <p14:creationId xmlns:p14="http://schemas.microsoft.com/office/powerpoint/2010/main" val="13422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850972" name="Visio" r:id="rId4" imgW="491338" imgH="491338" progId="Visio.Drawing.6">
                  <p:embed/>
                </p:oleObj>
              </mc:Choice>
              <mc:Fallback>
                <p:oleObj name="Visio" r:id="rId4" imgW="491338" imgH="491338" progId="Visio.Drawing.6">
                  <p:embed/>
                  <p:pic>
                    <p:nvPicPr>
                      <p:cNvPr id="71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228600" y="1981200"/>
            <a:ext cx="86106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9ECB2A68-213F-472D-ACF0-11C6780F4B35}" type="datetime1">
              <a:rPr lang="en-US" smtClean="0"/>
              <a:t>17-Nov-17</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11" name="Slide Number Placeholder 4"/>
          <p:cNvSpPr>
            <a:spLocks noGrp="1"/>
          </p:cNvSpPr>
          <p:nvPr>
            <p:ph type="sldNum" sz="quarter" idx="16"/>
          </p:nvPr>
        </p:nvSpPr>
        <p:spPr/>
        <p:txBody>
          <a:bodyPr/>
          <a:lstStyle>
            <a:lvl1pPr>
              <a:defRPr/>
            </a:lvl1pPr>
          </a:lstStyle>
          <a:p>
            <a:pPr>
              <a:defRPr/>
            </a:pPr>
            <a:fld id="{00157A58-4A0E-4D34-B216-B69C085C37F4}" type="slidenum">
              <a:rPr lang="en-US" altLang="en-US"/>
              <a:pPr>
                <a:defRPr/>
              </a:pPr>
              <a:t>‹#›</a:t>
            </a:fld>
            <a:endParaRPr lang="en-US" altLang="en-US"/>
          </a:p>
        </p:txBody>
      </p:sp>
    </p:spTree>
    <p:extLst>
      <p:ext uri="{BB962C8B-B14F-4D97-AF65-F5344CB8AC3E}">
        <p14:creationId xmlns:p14="http://schemas.microsoft.com/office/powerpoint/2010/main" val="19968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5F3AE52A-3763-46D8-B8B1-9E6F9E8E7ABC}" type="datetime1">
              <a:rPr lang="en-US" smtClean="0"/>
              <a:t>17-Nov-17</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58074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7870E38C-BDA0-4ACA-907F-F78908DD5408}" type="datetime1">
              <a:rPr lang="en-US" smtClean="0"/>
              <a:t>17-Nov-17</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69862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34C660B-37B5-48FB-8C35-06DA4C518761}" type="datetime1">
              <a:rPr lang="en-US" smtClean="0"/>
              <a:t>17-Nov-17</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1B324BE-006E-4E71-BF89-B8742289532B}" type="slidenum">
              <a:rPr lang="en-US" altLang="en-US"/>
              <a:pPr>
                <a:defRPr/>
              </a:pPr>
              <a:t>‹#›</a:t>
            </a:fld>
            <a:endParaRPr lang="en-US" altLang="en-US"/>
          </a:p>
        </p:txBody>
      </p:sp>
    </p:spTree>
    <p:extLst>
      <p:ext uri="{BB962C8B-B14F-4D97-AF65-F5344CB8AC3E}">
        <p14:creationId xmlns:p14="http://schemas.microsoft.com/office/powerpoint/2010/main" val="356400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A42745D-535A-4A6F-AE33-57D23DC0A0A2}" type="datetime1">
              <a:rPr lang="en-US" smtClean="0"/>
              <a:t>17-Nov-17</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solidFill>
                <a:latin typeface="+mn-lt"/>
              </a:defRPr>
            </a:lvl1pPr>
          </a:lstStyle>
          <a:p>
            <a:pPr>
              <a:defRPr/>
            </a:pPr>
            <a:r>
              <a:rPr lang="en-IN"/>
              <a:t>Copyright 2017 Vedavit Project Solutions</a:t>
            </a:r>
            <a:endParaRPr lang="en-US" dirty="0"/>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B7B0511-93E4-4B28-B8B7-1EBF03F152EE}"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99092" y="3532690"/>
            <a:ext cx="3382961" cy="584775"/>
          </a:xfrm>
          <a:prstGeom prst="rect">
            <a:avLst/>
          </a:prstGeom>
          <a:noFill/>
        </p:spPr>
        <p:txBody>
          <a:bodyPr anchor="ctr">
            <a:spAutoFit/>
          </a:bodyPr>
          <a:lstStyle/>
          <a:p>
            <a:pPr algn="ctr">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b="1" dirty="0">
                <a:effectLst>
                  <a:outerShdw blurRad="38100" dist="38100" dir="2700000" algn="tl">
                    <a:srgbClr val="000000">
                      <a:alpha val="43137"/>
                    </a:srgbClr>
                  </a:outerShdw>
                </a:effectLst>
                <a:latin typeface="Kabel Bk BT" pitchFamily="34" charset="0"/>
              </a:rPr>
              <a:t>Project Time Management</a:t>
            </a:r>
            <a:endParaRPr dirty="0"/>
          </a:p>
        </p:txBody>
      </p:sp>
      <p:sp>
        <p:nvSpPr>
          <p:cNvPr id="3" name="Subtitle 2"/>
          <p:cNvSpPr>
            <a:spLocks noGrp="1"/>
          </p:cNvSpPr>
          <p:nvPr>
            <p:ph type="subTitle" idx="1"/>
          </p:nvPr>
        </p:nvSpPr>
        <p:spPr/>
        <p:txBody>
          <a:bodyPr/>
          <a:lstStyle/>
          <a:p>
            <a:pPr>
              <a:buFont typeface="Arial" charset="0"/>
              <a:buNone/>
              <a:defRPr/>
            </a:pPr>
            <a:endParaRPr lang="en-US"/>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a:p>
        </p:txBody>
      </p:sp>
      <p:sp>
        <p:nvSpPr>
          <p:cNvPr id="210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F6C760-26E3-40D8-B453-DDBCA9A48D66}" type="slidenum">
              <a:rPr lang="en-US" altLang="en-US" sz="1200" smtClean="0">
                <a:solidFill>
                  <a:srgbClr val="898989"/>
                </a:solidFill>
              </a:rPr>
              <a:pPr>
                <a:spcBef>
                  <a:spcPct val="0"/>
                </a:spcBef>
                <a:buFontTx/>
                <a:buNone/>
              </a:pPr>
              <a:t>119</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Define Activities</a:t>
            </a:r>
          </a:p>
        </p:txBody>
      </p:sp>
      <p:sp>
        <p:nvSpPr>
          <p:cNvPr id="229379"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Schedule Management Plan</a:t>
            </a:r>
          </a:p>
          <a:p>
            <a:pPr>
              <a:buFont typeface="Calibri" panose="020F0502020204030204" pitchFamily="34" charset="0"/>
              <a:buAutoNum type="arabicPeriod"/>
            </a:pPr>
            <a:r>
              <a:rPr lang="en-US" altLang="en-US" dirty="0"/>
              <a:t>Scope Baseline</a:t>
            </a:r>
          </a:p>
          <a:p>
            <a:pPr>
              <a:buFont typeface="Calibri" panose="020F0502020204030204" pitchFamily="34" charset="0"/>
              <a:buAutoNum type="arabicPeriod"/>
            </a:pPr>
            <a:r>
              <a:rPr lang="en-US" altLang="en-US" dirty="0"/>
              <a:t>Enterprise Environmental Factors</a:t>
            </a:r>
          </a:p>
          <a:p>
            <a:pPr>
              <a:buFont typeface="Calibri" panose="020F0502020204030204" pitchFamily="34" charset="0"/>
              <a:buAutoNum type="arabicPeriod"/>
            </a:pPr>
            <a:r>
              <a:rPr lang="en-US" altLang="en-US" dirty="0"/>
              <a:t>Organization Process Assets</a:t>
            </a:r>
          </a:p>
          <a:p>
            <a:pPr>
              <a:buFont typeface="Calibri" panose="020F0502020204030204" pitchFamily="34" charset="0"/>
              <a:buAutoNum type="arabicPeriod"/>
            </a:pPr>
            <a:endParaRPr lang="en-US" altLang="en-US" dirty="0"/>
          </a:p>
        </p:txBody>
      </p:sp>
      <p:sp>
        <p:nvSpPr>
          <p:cNvPr id="22938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Decomposition</a:t>
            </a:r>
          </a:p>
          <a:p>
            <a:pPr>
              <a:buFont typeface="Calibri" panose="020F0502020204030204" pitchFamily="34" charset="0"/>
              <a:buAutoNum type="arabicPeriod"/>
            </a:pPr>
            <a:r>
              <a:rPr lang="en-US" altLang="en-US" dirty="0"/>
              <a:t>Rolling Wave Planning</a:t>
            </a:r>
          </a:p>
          <a:p>
            <a:pPr>
              <a:buFont typeface="Calibri" panose="020F0502020204030204" pitchFamily="34" charset="0"/>
              <a:buAutoNum type="arabicPeriod"/>
            </a:pPr>
            <a:r>
              <a:rPr lang="en-US" altLang="en-US" dirty="0"/>
              <a:t>Expert Judgement</a:t>
            </a:r>
          </a:p>
        </p:txBody>
      </p:sp>
      <p:sp>
        <p:nvSpPr>
          <p:cNvPr id="22938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Activity List</a:t>
            </a:r>
          </a:p>
          <a:p>
            <a:pPr>
              <a:buFont typeface="Calibri" panose="020F0502020204030204" pitchFamily="34" charset="0"/>
              <a:buAutoNum type="arabicPeriod"/>
            </a:pPr>
            <a:r>
              <a:rPr lang="en-US" altLang="en-US" dirty="0"/>
              <a:t>Activity Attributes</a:t>
            </a:r>
          </a:p>
          <a:p>
            <a:pPr>
              <a:buFont typeface="Calibri" panose="020F0502020204030204" pitchFamily="34" charset="0"/>
              <a:buAutoNum type="arabicPeriod"/>
            </a:pPr>
            <a:r>
              <a:rPr lang="en-US" altLang="en-US" dirty="0"/>
              <a:t>Milestone List</a:t>
            </a:r>
          </a:p>
        </p:txBody>
      </p:sp>
      <p:sp>
        <p:nvSpPr>
          <p:cNvPr id="8" name="Text Placeholder 7"/>
          <p:cNvSpPr>
            <a:spLocks noGrp="1"/>
          </p:cNvSpPr>
          <p:nvPr>
            <p:ph type="body" sz="quarter" idx="15"/>
          </p:nvPr>
        </p:nvSpPr>
        <p:spPr/>
        <p:txBody>
          <a:bodyPr/>
          <a:lstStyle/>
          <a:p>
            <a:pPr>
              <a:defRPr/>
            </a:pPr>
            <a:r>
              <a:rPr lang="en-US" dirty="0"/>
              <a:t>Project Time Management</a:t>
            </a:r>
          </a:p>
        </p:txBody>
      </p:sp>
      <p:sp>
        <p:nvSpPr>
          <p:cNvPr id="9" name="Text Placeholder 8"/>
          <p:cNvSpPr>
            <a:spLocks noGrp="1"/>
          </p:cNvSpPr>
          <p:nvPr>
            <p:ph type="body" sz="quarter" idx="16"/>
          </p:nvPr>
        </p:nvSpPr>
        <p:spPr/>
        <p:txBody>
          <a:bodyPr/>
          <a:lstStyle/>
          <a:p>
            <a:pPr>
              <a:defRPr/>
            </a:pPr>
            <a:r>
              <a:rPr lang="en-US" dirty="0"/>
              <a:t>Project Planning</a:t>
            </a:r>
          </a:p>
        </p:txBody>
      </p:sp>
      <p:sp>
        <p:nvSpPr>
          <p:cNvPr id="22938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48A31A-9E51-4992-A4CC-CC275004C5F9}" type="slidenum">
              <a:rPr lang="en-US" altLang="en-US" sz="1200" smtClean="0">
                <a:solidFill>
                  <a:srgbClr val="898989"/>
                </a:solidFill>
              </a:rPr>
              <a:pPr>
                <a:spcBef>
                  <a:spcPct val="0"/>
                </a:spcBef>
                <a:buFontTx/>
                <a:buNone/>
              </a:pPr>
              <a:t>128</a:t>
            </a:fld>
            <a:endParaRPr lang="en-US" altLang="en-US" sz="12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itle 7"/>
          <p:cNvSpPr>
            <a:spLocks noGrp="1"/>
          </p:cNvSpPr>
          <p:nvPr>
            <p:ph type="title"/>
          </p:nvPr>
        </p:nvSpPr>
        <p:spPr/>
        <p:txBody>
          <a:bodyPr/>
          <a:lstStyle/>
          <a:p>
            <a:r>
              <a:rPr altLang="en-US"/>
              <a:t>Activity Attributes</a:t>
            </a:r>
          </a:p>
        </p:txBody>
      </p:sp>
      <p:sp>
        <p:nvSpPr>
          <p:cNvPr id="9" name="Content Placeholder 8"/>
          <p:cNvSpPr>
            <a:spLocks noGrp="1"/>
          </p:cNvSpPr>
          <p:nvPr>
            <p:ph idx="1"/>
          </p:nvPr>
        </p:nvSpPr>
        <p:spPr>
          <a:xfrm>
            <a:off x="457200" y="914400"/>
            <a:ext cx="8229600" cy="5135563"/>
          </a:xfrm>
        </p:spPr>
        <p:txBody>
          <a:bodyPr>
            <a:normAutofit fontScale="85000" lnSpcReduction="20000"/>
          </a:bodyPr>
          <a:lstStyle/>
          <a:p>
            <a:pPr>
              <a:defRPr/>
            </a:pPr>
            <a:r>
              <a:rPr lang="en-US" dirty="0"/>
              <a:t>Dependency</a:t>
            </a:r>
          </a:p>
          <a:p>
            <a:pPr>
              <a:defRPr/>
            </a:pPr>
            <a:r>
              <a:rPr lang="en-US" dirty="0"/>
              <a:t>Location of performance</a:t>
            </a:r>
          </a:p>
          <a:p>
            <a:pPr>
              <a:defRPr/>
            </a:pPr>
            <a:r>
              <a:rPr lang="en-US" dirty="0"/>
              <a:t>Type of dependency</a:t>
            </a:r>
          </a:p>
          <a:p>
            <a:pPr>
              <a:defRPr/>
            </a:pPr>
            <a:r>
              <a:rPr lang="en-US" dirty="0"/>
              <a:t>Level of efforts (work contour)</a:t>
            </a:r>
          </a:p>
          <a:p>
            <a:pPr>
              <a:defRPr/>
            </a:pPr>
            <a:r>
              <a:rPr lang="en-US" dirty="0"/>
              <a:t>Efforts required</a:t>
            </a:r>
          </a:p>
          <a:p>
            <a:pPr>
              <a:defRPr/>
            </a:pPr>
            <a:r>
              <a:rPr lang="en-US" dirty="0"/>
              <a:t>Related Deadline</a:t>
            </a:r>
          </a:p>
          <a:p>
            <a:pPr>
              <a:defRPr/>
            </a:pPr>
            <a:r>
              <a:rPr lang="en-US" dirty="0"/>
              <a:t>Related WBS account </a:t>
            </a:r>
          </a:p>
          <a:p>
            <a:pPr>
              <a:defRPr/>
            </a:pPr>
            <a:r>
              <a:rPr lang="en-US" dirty="0"/>
              <a:t>Critical activity</a:t>
            </a:r>
          </a:p>
          <a:p>
            <a:pPr>
              <a:defRPr/>
            </a:pPr>
            <a:r>
              <a:rPr lang="en-US" dirty="0"/>
              <a:t>Type of task (fixed duration, resources, work)</a:t>
            </a:r>
          </a:p>
          <a:p>
            <a:pPr>
              <a:defRPr/>
            </a:pPr>
            <a:r>
              <a:rPr lang="en-US" dirty="0"/>
              <a:t>Resource &amp; skills required</a:t>
            </a:r>
          </a:p>
          <a:p>
            <a:pPr>
              <a:defRPr/>
            </a:pPr>
            <a:r>
              <a:rPr lang="en-US" dirty="0"/>
              <a:t>Duration</a:t>
            </a:r>
          </a:p>
          <a:p>
            <a:pPr>
              <a:defRPr/>
            </a:pPr>
            <a:r>
              <a:rPr lang="en-US" dirty="0"/>
              <a:t>Lead &amp; Lag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314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92F6B2-D58D-4C65-B92E-CEC9BAC04A67}" type="slidenum">
              <a:rPr lang="en-US" altLang="en-US" sz="1200" smtClean="0">
                <a:solidFill>
                  <a:srgbClr val="898989"/>
                </a:solidFill>
              </a:rPr>
              <a:pPr>
                <a:spcBef>
                  <a:spcPct val="0"/>
                </a:spcBef>
                <a:buFontTx/>
                <a:buNone/>
              </a:pPr>
              <a:t>129</a:t>
            </a:fld>
            <a:endParaRPr lang="en-US"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itle 3"/>
          <p:cNvSpPr>
            <a:spLocks noGrp="1"/>
          </p:cNvSpPr>
          <p:nvPr>
            <p:ph type="title"/>
          </p:nvPr>
        </p:nvSpPr>
        <p:spPr/>
        <p:txBody>
          <a:bodyPr/>
          <a:lstStyle/>
          <a:p>
            <a:r>
              <a:rPr altLang="en-US"/>
              <a:t>Discussion/Exercise 12</a:t>
            </a:r>
          </a:p>
        </p:txBody>
      </p:sp>
      <p:sp>
        <p:nvSpPr>
          <p:cNvPr id="233475" name="Content Placeholder 4"/>
          <p:cNvSpPr>
            <a:spLocks noGrp="1"/>
          </p:cNvSpPr>
          <p:nvPr>
            <p:ph idx="1"/>
          </p:nvPr>
        </p:nvSpPr>
        <p:spPr/>
        <p:txBody>
          <a:bodyPr/>
          <a:lstStyle/>
          <a:p>
            <a:r>
              <a:rPr lang="en-US" altLang="en-US" b="1"/>
              <a:t>Write activities &amp; their attributes for previously created 2 level WBS for your project</a:t>
            </a:r>
          </a:p>
          <a:p>
            <a:endParaRPr lang="en-US" altLang="en-US"/>
          </a:p>
        </p:txBody>
      </p:sp>
      <p:sp>
        <p:nvSpPr>
          <p:cNvPr id="233476"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33478"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CF67374-4BDD-4591-87BC-298AF90CB548}" type="slidenum">
              <a:rPr lang="en-US" altLang="en-US" sz="1200" smtClean="0">
                <a:solidFill>
                  <a:srgbClr val="898989"/>
                </a:solidFill>
              </a:rPr>
              <a:pPr>
                <a:spcBef>
                  <a:spcPct val="0"/>
                </a:spcBef>
                <a:buFontTx/>
                <a:buNone/>
              </a:pPr>
              <a:t>130</a:t>
            </a:fld>
            <a:endParaRPr lang="en-US"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3"/>
          <p:cNvSpPr>
            <a:spLocks noGrp="1"/>
          </p:cNvSpPr>
          <p:nvPr>
            <p:ph type="title"/>
          </p:nvPr>
        </p:nvSpPr>
        <p:spPr/>
        <p:txBody>
          <a:bodyPr/>
          <a:lstStyle/>
          <a:p>
            <a:r>
              <a:rPr altLang="en-US"/>
              <a:t>15. Sequence Activities</a:t>
            </a:r>
          </a:p>
        </p:txBody>
      </p:sp>
      <p:sp>
        <p:nvSpPr>
          <p:cNvPr id="235523" name="Content Placeholder 4"/>
          <p:cNvSpPr>
            <a:spLocks noGrp="1"/>
          </p:cNvSpPr>
          <p:nvPr>
            <p:ph idx="1"/>
          </p:nvPr>
        </p:nvSpPr>
        <p:spPr/>
        <p:txBody>
          <a:bodyPr/>
          <a:lstStyle/>
          <a:p>
            <a:pPr>
              <a:buFont typeface="Arial" panose="020B0604020202020204" pitchFamily="34" charset="0"/>
              <a:buNone/>
            </a:pPr>
            <a:r>
              <a:rPr lang="en-US" altLang="en-US" dirty="0"/>
              <a:t>	</a:t>
            </a:r>
            <a:r>
              <a:rPr lang="en-US" altLang="en-US" b="1" dirty="0"/>
              <a:t>Identifying and documenting relationships among the project activities.</a:t>
            </a:r>
          </a:p>
          <a:p>
            <a:pPr>
              <a:buFont typeface="Arial" panose="020B0604020202020204" pitchFamily="34" charset="0"/>
              <a:buNone/>
            </a:pPr>
            <a:endParaRPr lang="en-US" altLang="en-US" dirty="0"/>
          </a:p>
        </p:txBody>
      </p:sp>
      <p:pic>
        <p:nvPicPr>
          <p:cNvPr id="235524" name="Picture 4" descr="D:\Works\Training-Material\My Pictures\PM-Images\Activity_Sequen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886200"/>
            <a:ext cx="1676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355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92E200-0550-45C6-AAE5-A006B1BBED0B}" type="slidenum">
              <a:rPr lang="en-US" altLang="en-US" sz="1200" smtClean="0">
                <a:solidFill>
                  <a:srgbClr val="898989"/>
                </a:solidFill>
              </a:rPr>
              <a:pPr>
                <a:spcBef>
                  <a:spcPct val="0"/>
                </a:spcBef>
                <a:buFontTx/>
                <a:buNone/>
              </a:pPr>
              <a:t>131</a:t>
            </a:fld>
            <a:endParaRPr lang="en-US"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Sequence Activities</a:t>
            </a:r>
          </a:p>
        </p:txBody>
      </p:sp>
      <p:sp>
        <p:nvSpPr>
          <p:cNvPr id="237571" name="Content Placeholder 4"/>
          <p:cNvSpPr>
            <a:spLocks noGrp="1"/>
          </p:cNvSpPr>
          <p:nvPr>
            <p:ph sz="quarter" idx="12"/>
          </p:nvPr>
        </p:nvSpPr>
        <p:spPr/>
        <p:txBody>
          <a:bodyPr/>
          <a:lstStyle/>
          <a:p>
            <a:pPr>
              <a:buFont typeface="Calibri" panose="020F0502020204030204" pitchFamily="34" charset="0"/>
              <a:buAutoNum type="arabicPeriod"/>
            </a:pPr>
            <a:r>
              <a:rPr lang="en-US" altLang="en-US"/>
              <a:t>Schedule Management Plan</a:t>
            </a:r>
          </a:p>
          <a:p>
            <a:pPr>
              <a:buFont typeface="Calibri" panose="020F0502020204030204" pitchFamily="34" charset="0"/>
              <a:buAutoNum type="arabicPeriod"/>
            </a:pPr>
            <a:r>
              <a:rPr lang="en-US" altLang="en-US"/>
              <a:t>Activity List</a:t>
            </a:r>
          </a:p>
          <a:p>
            <a:pPr>
              <a:buFont typeface="Calibri" panose="020F0502020204030204" pitchFamily="34" charset="0"/>
              <a:buAutoNum type="arabicPeriod"/>
            </a:pPr>
            <a:r>
              <a:rPr lang="en-US" altLang="en-US"/>
              <a:t>Activity Attributes</a:t>
            </a:r>
          </a:p>
          <a:p>
            <a:pPr>
              <a:buFont typeface="Calibri" panose="020F0502020204030204" pitchFamily="34" charset="0"/>
              <a:buAutoNum type="arabicPeriod"/>
            </a:pPr>
            <a:r>
              <a:rPr lang="en-US" altLang="en-US"/>
              <a:t>Milestone List</a:t>
            </a:r>
          </a:p>
          <a:p>
            <a:pPr>
              <a:buFont typeface="Calibri" panose="020F0502020204030204" pitchFamily="34" charset="0"/>
              <a:buAutoNum type="arabicPeriod"/>
            </a:pPr>
            <a:r>
              <a:rPr lang="en-US" altLang="en-US"/>
              <a:t>Project Scope Statement</a:t>
            </a:r>
          </a:p>
          <a:p>
            <a:pPr>
              <a:buFont typeface="Calibri" panose="020F0502020204030204" pitchFamily="34" charset="0"/>
              <a:buAutoNum type="arabicPeriod"/>
            </a:pPr>
            <a:r>
              <a:rPr lang="en-US" altLang="en-US"/>
              <a:t>Enterprise Environmental Factors</a:t>
            </a:r>
          </a:p>
          <a:p>
            <a:pPr>
              <a:buFont typeface="Calibri" panose="020F0502020204030204" pitchFamily="34" charset="0"/>
              <a:buAutoNum type="arabicPeriod"/>
            </a:pPr>
            <a:r>
              <a:rPr lang="en-US" altLang="en-US"/>
              <a:t>Organization Process Assets</a:t>
            </a:r>
          </a:p>
        </p:txBody>
      </p:sp>
      <p:sp>
        <p:nvSpPr>
          <p:cNvPr id="237572"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Precedence Diagramming Method</a:t>
            </a:r>
          </a:p>
          <a:p>
            <a:pPr>
              <a:buFont typeface="Calibri" panose="020F0502020204030204" pitchFamily="34" charset="0"/>
              <a:buAutoNum type="arabicPeriod"/>
            </a:pPr>
            <a:r>
              <a:rPr lang="en-US" altLang="en-US" dirty="0"/>
              <a:t>Dependency Determination</a:t>
            </a:r>
          </a:p>
          <a:p>
            <a:pPr>
              <a:buFont typeface="Calibri" panose="020F0502020204030204" pitchFamily="34" charset="0"/>
              <a:buAutoNum type="arabicPeriod"/>
            </a:pPr>
            <a:r>
              <a:rPr lang="en-US" altLang="en-US" dirty="0"/>
              <a:t>Leads and Lags</a:t>
            </a:r>
          </a:p>
        </p:txBody>
      </p:sp>
      <p:sp>
        <p:nvSpPr>
          <p:cNvPr id="237573"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a:t>Project Schedule Network Diagrams</a:t>
            </a:r>
          </a:p>
          <a:p>
            <a:pPr>
              <a:buFont typeface="Calibri" panose="020F0502020204030204" pitchFamily="34" charset="0"/>
              <a:buAutoNum type="arabicPeriod"/>
            </a:pPr>
            <a:r>
              <a:rPr lang="en-US" altLang="en-US"/>
              <a:t>Project Documents Updates</a:t>
            </a:r>
          </a:p>
        </p:txBody>
      </p:sp>
      <p:sp>
        <p:nvSpPr>
          <p:cNvPr id="8" name="Text Placeholder 7"/>
          <p:cNvSpPr>
            <a:spLocks noGrp="1"/>
          </p:cNvSpPr>
          <p:nvPr>
            <p:ph type="body" sz="quarter" idx="15"/>
          </p:nvPr>
        </p:nvSpPr>
        <p:spPr/>
        <p:txBody>
          <a:bodyPr/>
          <a:lstStyle/>
          <a:p>
            <a:pPr>
              <a:defRPr/>
            </a:pPr>
            <a:r>
              <a:rPr lang="en-US" dirty="0"/>
              <a:t>Project Time Management</a:t>
            </a:r>
          </a:p>
        </p:txBody>
      </p:sp>
      <p:sp>
        <p:nvSpPr>
          <p:cNvPr id="9" name="Text Placeholder 8"/>
          <p:cNvSpPr>
            <a:spLocks noGrp="1"/>
          </p:cNvSpPr>
          <p:nvPr>
            <p:ph type="body" sz="quarter" idx="16"/>
          </p:nvPr>
        </p:nvSpPr>
        <p:spPr/>
        <p:txBody>
          <a:bodyPr/>
          <a:lstStyle/>
          <a:p>
            <a:pPr>
              <a:defRPr/>
            </a:pPr>
            <a:r>
              <a:rPr lang="en-US" dirty="0"/>
              <a:t>Project Planning</a:t>
            </a:r>
          </a:p>
        </p:txBody>
      </p:sp>
      <p:sp>
        <p:nvSpPr>
          <p:cNvPr id="237576"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9A08FC-CC9B-455C-B8FD-52459B3D8292}" type="slidenum">
              <a:rPr lang="en-US" altLang="en-US" sz="1200" smtClean="0">
                <a:solidFill>
                  <a:srgbClr val="898989"/>
                </a:solidFill>
              </a:rPr>
              <a:pPr>
                <a:spcBef>
                  <a:spcPct val="0"/>
                </a:spcBef>
                <a:buFontTx/>
                <a:buNone/>
              </a:pPr>
              <a:t>132</a:t>
            </a:fld>
            <a:endParaRPr lang="en-US" altLang="en-US"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3"/>
          <p:cNvSpPr>
            <a:spLocks noGrp="1"/>
          </p:cNvSpPr>
          <p:nvPr>
            <p:ph type="title"/>
          </p:nvPr>
        </p:nvSpPr>
        <p:spPr/>
        <p:txBody>
          <a:bodyPr/>
          <a:lstStyle/>
          <a:p>
            <a:r>
              <a:rPr altLang="en-US"/>
              <a:t>Discussion/Exercise 13</a:t>
            </a:r>
          </a:p>
        </p:txBody>
      </p:sp>
      <p:sp>
        <p:nvSpPr>
          <p:cNvPr id="20483" name="Content Placeholder 4"/>
          <p:cNvSpPr>
            <a:spLocks noGrp="1"/>
          </p:cNvSpPr>
          <p:nvPr>
            <p:ph idx="1"/>
          </p:nvPr>
        </p:nvSpPr>
        <p:spPr>
          <a:xfrm>
            <a:off x="228600" y="1951038"/>
            <a:ext cx="8610600" cy="4144962"/>
          </a:xfrm>
        </p:spPr>
        <p:txBody>
          <a:bodyPr/>
          <a:lstStyle/>
          <a:p>
            <a:r>
              <a:rPr lang="en-US" altLang="en-US" sz="2000" b="1" dirty="0"/>
              <a:t>Sequence Previously activities of your project write FS, SF, FF, SS after the activities</a:t>
            </a:r>
          </a:p>
          <a:p>
            <a:endParaRPr lang="en-US" altLang="en-US" sz="2000" b="1" dirty="0"/>
          </a:p>
          <a:p>
            <a:r>
              <a:rPr lang="en-US" altLang="en-US" sz="2000" b="1" dirty="0"/>
              <a:t>FS- (Finish first to start the next) Documentation – Review</a:t>
            </a:r>
          </a:p>
          <a:p>
            <a:r>
              <a:rPr lang="en-US" altLang="en-US" sz="2000" b="1" dirty="0"/>
              <a:t>FF- (Finish next to finish the previous) Documentation &amp; Product</a:t>
            </a:r>
          </a:p>
          <a:p>
            <a:r>
              <a:rPr lang="en-US" altLang="en-US" sz="2000" b="1" dirty="0"/>
              <a:t>SF- (Start next to finish the previous) Shift working environment, changing </a:t>
            </a:r>
            <a:r>
              <a:rPr lang="en-US" altLang="en-US" sz="2000" b="1" dirty="0" err="1"/>
              <a:t>mortor</a:t>
            </a:r>
            <a:endParaRPr lang="en-US" altLang="en-US" sz="2000" b="1" dirty="0"/>
          </a:p>
          <a:p>
            <a:r>
              <a:rPr lang="en-US" altLang="en-US" sz="2000" b="1" dirty="0"/>
              <a:t>SS- (Start next to start previous) Listening &amp; Speaking, Start meeting &amp; Start a topic to discuss</a:t>
            </a:r>
          </a:p>
          <a:p>
            <a:endParaRPr lang="en-US" altLang="en-US" sz="2000" dirty="0"/>
          </a:p>
        </p:txBody>
      </p:sp>
      <p:sp>
        <p:nvSpPr>
          <p:cNvPr id="239620" name="Content Placeholder 5"/>
          <p:cNvSpPr>
            <a:spLocks noGrp="1"/>
          </p:cNvSpPr>
          <p:nvPr>
            <p:ph idx="13"/>
          </p:nvPr>
        </p:nvSpPr>
        <p:spPr/>
        <p:txBody>
          <a:bodyPr/>
          <a:lstStyle/>
          <a:p>
            <a:r>
              <a:rPr lang="en-US" altLang="en-US"/>
              <a:t>2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39622"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5E7E8DE-BB59-4290-92C5-840C1AAB07FA}" type="slidenum">
              <a:rPr lang="en-US" altLang="en-US" sz="1200" smtClean="0">
                <a:solidFill>
                  <a:srgbClr val="898989"/>
                </a:solidFill>
              </a:rPr>
              <a:pPr>
                <a:spcBef>
                  <a:spcPct val="0"/>
                </a:spcBef>
                <a:buFontTx/>
                <a:buNone/>
              </a:pPr>
              <a:t>133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 calcmode="lin" valueType="num">
                                      <p:cBhvr additive="base">
                                        <p:cTn id="2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83">
                                            <p:txEl>
                                              <p:pRg st="5" end="5"/>
                                            </p:txEl>
                                          </p:spTgt>
                                        </p:tgtEl>
                                        <p:attrNameLst>
                                          <p:attrName>style.visibility</p:attrName>
                                        </p:attrNameLst>
                                      </p:cBhvr>
                                      <p:to>
                                        <p:strVal val="visible"/>
                                      </p:to>
                                    </p:set>
                                    <p:anim calcmode="lin" valueType="num">
                                      <p:cBhvr additive="base">
                                        <p:cTn id="31"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8" descr="03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1449388"/>
            <a:ext cx="6935787"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67" name="TextBox 4"/>
          <p:cNvSpPr txBox="1">
            <a:spLocks noChangeArrowheads="1"/>
          </p:cNvSpPr>
          <p:nvPr/>
        </p:nvSpPr>
        <p:spPr bwMode="auto">
          <a:xfrm>
            <a:off x="2286000" y="5572125"/>
            <a:ext cx="4786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Also known as Activity on Nodes (AON)</a:t>
            </a:r>
          </a:p>
        </p:txBody>
      </p:sp>
      <p:sp>
        <p:nvSpPr>
          <p:cNvPr id="241668" name="Title 4"/>
          <p:cNvSpPr>
            <a:spLocks noGrp="1"/>
          </p:cNvSpPr>
          <p:nvPr>
            <p:ph type="title"/>
          </p:nvPr>
        </p:nvSpPr>
        <p:spPr/>
        <p:txBody>
          <a:bodyPr/>
          <a:lstStyle/>
          <a:p>
            <a:r>
              <a:rPr altLang="en-US" sz="3600" b="1"/>
              <a:t>Precedence Diagramming Method (PDM)</a:t>
            </a:r>
            <a:endParaRPr altLang="en-US" sz="36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4167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F1878C-1E1E-40A9-AC66-B37FA7EDFDD4}" type="slidenum">
              <a:rPr lang="en-US" altLang="en-US" sz="1200" smtClean="0">
                <a:solidFill>
                  <a:srgbClr val="898989"/>
                </a:solidFill>
              </a:rPr>
              <a:pPr>
                <a:spcBef>
                  <a:spcPct val="0"/>
                </a:spcBef>
                <a:buFontTx/>
                <a:buNone/>
              </a:pPr>
              <a:t>134</a:t>
            </a:fld>
            <a:endParaRPr lang="en-US" altLang="en-US" sz="12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4"/>
          <p:cNvSpPr txBox="1">
            <a:spLocks noChangeArrowheads="1"/>
          </p:cNvSpPr>
          <p:nvPr/>
        </p:nvSpPr>
        <p:spPr bwMode="auto">
          <a:xfrm>
            <a:off x="0" y="120173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a:latin typeface="Book Antiqua" panose="02040602050305030304" pitchFamily="18" charset="0"/>
              </a:rPr>
              <a:t>Precedence Diagramming Method (AON)</a:t>
            </a:r>
          </a:p>
        </p:txBody>
      </p:sp>
      <p:sp>
        <p:nvSpPr>
          <p:cNvPr id="243715" name="Text Box 6"/>
          <p:cNvSpPr txBox="1">
            <a:spLocks noChangeArrowheads="1"/>
          </p:cNvSpPr>
          <p:nvPr/>
        </p:nvSpPr>
        <p:spPr bwMode="auto">
          <a:xfrm>
            <a:off x="201613" y="3854450"/>
            <a:ext cx="960437" cy="400050"/>
          </a:xfrm>
          <a:prstGeom prst="rect">
            <a:avLst/>
          </a:prstGeom>
          <a:solidFill>
            <a:schemeClr val="bg1"/>
          </a:solidFill>
          <a:ln w="44450">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50000"/>
              </a:spcBef>
              <a:buFontTx/>
              <a:buNone/>
            </a:pPr>
            <a:r>
              <a:rPr lang="en-US" altLang="en-US" sz="2000" b="1">
                <a:latin typeface="Verdana" panose="020B0604030504040204" pitchFamily="34" charset="0"/>
              </a:rPr>
              <a:t>Start</a:t>
            </a:r>
          </a:p>
        </p:txBody>
      </p:sp>
      <p:sp>
        <p:nvSpPr>
          <p:cNvPr id="243716" name="Rectangle 7"/>
          <p:cNvSpPr>
            <a:spLocks noChangeArrowheads="1"/>
          </p:cNvSpPr>
          <p:nvPr/>
        </p:nvSpPr>
        <p:spPr bwMode="auto">
          <a:xfrm>
            <a:off x="1658938" y="5440363"/>
            <a:ext cx="1160462" cy="958850"/>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D</a:t>
            </a:r>
          </a:p>
        </p:txBody>
      </p:sp>
      <p:sp>
        <p:nvSpPr>
          <p:cNvPr id="243717" name="Rectangle 8"/>
          <p:cNvSpPr>
            <a:spLocks noChangeArrowheads="1"/>
          </p:cNvSpPr>
          <p:nvPr/>
        </p:nvSpPr>
        <p:spPr bwMode="auto">
          <a:xfrm>
            <a:off x="3638550" y="5476875"/>
            <a:ext cx="1158875" cy="957263"/>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E</a:t>
            </a:r>
          </a:p>
        </p:txBody>
      </p:sp>
      <p:sp>
        <p:nvSpPr>
          <p:cNvPr id="243718" name="Rectangle 9"/>
          <p:cNvSpPr>
            <a:spLocks noChangeArrowheads="1"/>
          </p:cNvSpPr>
          <p:nvPr/>
        </p:nvSpPr>
        <p:spPr bwMode="auto">
          <a:xfrm>
            <a:off x="5692775" y="5492750"/>
            <a:ext cx="1158875" cy="958850"/>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F</a:t>
            </a:r>
          </a:p>
        </p:txBody>
      </p:sp>
      <p:sp>
        <p:nvSpPr>
          <p:cNvPr id="243719" name="Rectangle 10"/>
          <p:cNvSpPr>
            <a:spLocks noChangeArrowheads="1"/>
          </p:cNvSpPr>
          <p:nvPr/>
        </p:nvSpPr>
        <p:spPr bwMode="auto">
          <a:xfrm>
            <a:off x="1511300" y="2106613"/>
            <a:ext cx="1158875" cy="957262"/>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A</a:t>
            </a:r>
          </a:p>
        </p:txBody>
      </p:sp>
      <p:sp>
        <p:nvSpPr>
          <p:cNvPr id="243720" name="Rectangle 11"/>
          <p:cNvSpPr>
            <a:spLocks noChangeArrowheads="1"/>
          </p:cNvSpPr>
          <p:nvPr/>
        </p:nvSpPr>
        <p:spPr bwMode="auto">
          <a:xfrm>
            <a:off x="3546475" y="2141538"/>
            <a:ext cx="1160463" cy="957262"/>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B</a:t>
            </a:r>
          </a:p>
        </p:txBody>
      </p:sp>
      <p:sp>
        <p:nvSpPr>
          <p:cNvPr id="243721" name="Rectangle 12"/>
          <p:cNvSpPr>
            <a:spLocks noChangeArrowheads="1"/>
          </p:cNvSpPr>
          <p:nvPr/>
        </p:nvSpPr>
        <p:spPr bwMode="auto">
          <a:xfrm>
            <a:off x="5570538" y="2159000"/>
            <a:ext cx="1160462" cy="957263"/>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Verdana" panose="020B0604030504040204" pitchFamily="34" charset="0"/>
              </a:rPr>
              <a:t>C</a:t>
            </a:r>
          </a:p>
        </p:txBody>
      </p:sp>
      <p:sp>
        <p:nvSpPr>
          <p:cNvPr id="243722" name="Line 13"/>
          <p:cNvSpPr>
            <a:spLocks noChangeShapeType="1"/>
          </p:cNvSpPr>
          <p:nvPr/>
        </p:nvSpPr>
        <p:spPr bwMode="auto">
          <a:xfrm flipV="1">
            <a:off x="584200" y="2625725"/>
            <a:ext cx="0" cy="11636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23" name="Line 14"/>
          <p:cNvSpPr>
            <a:spLocks noChangeShapeType="1"/>
          </p:cNvSpPr>
          <p:nvPr/>
        </p:nvSpPr>
        <p:spPr bwMode="auto">
          <a:xfrm>
            <a:off x="566738" y="2625725"/>
            <a:ext cx="9604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4" name="Line 15"/>
          <p:cNvSpPr>
            <a:spLocks noChangeShapeType="1"/>
          </p:cNvSpPr>
          <p:nvPr/>
        </p:nvSpPr>
        <p:spPr bwMode="auto">
          <a:xfrm>
            <a:off x="550863" y="4329113"/>
            <a:ext cx="0" cy="16176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25" name="Line 16"/>
          <p:cNvSpPr>
            <a:spLocks noChangeShapeType="1"/>
          </p:cNvSpPr>
          <p:nvPr/>
        </p:nvSpPr>
        <p:spPr bwMode="auto">
          <a:xfrm>
            <a:off x="550863" y="5946775"/>
            <a:ext cx="10763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6" name="Line 17"/>
          <p:cNvSpPr>
            <a:spLocks noChangeShapeType="1"/>
          </p:cNvSpPr>
          <p:nvPr/>
        </p:nvSpPr>
        <p:spPr bwMode="auto">
          <a:xfrm>
            <a:off x="2686050" y="2659063"/>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7" name="Line 18"/>
          <p:cNvSpPr>
            <a:spLocks noChangeShapeType="1"/>
          </p:cNvSpPr>
          <p:nvPr/>
        </p:nvSpPr>
        <p:spPr bwMode="auto">
          <a:xfrm>
            <a:off x="4710113" y="2692400"/>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8" name="Line 19"/>
          <p:cNvSpPr>
            <a:spLocks noChangeShapeType="1"/>
          </p:cNvSpPr>
          <p:nvPr/>
        </p:nvSpPr>
        <p:spPr bwMode="auto">
          <a:xfrm>
            <a:off x="2746375" y="5980113"/>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29" name="Line 20"/>
          <p:cNvSpPr>
            <a:spLocks noChangeShapeType="1"/>
          </p:cNvSpPr>
          <p:nvPr/>
        </p:nvSpPr>
        <p:spPr bwMode="auto">
          <a:xfrm>
            <a:off x="4835525" y="5997575"/>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0" name="Line 21"/>
          <p:cNvSpPr>
            <a:spLocks noChangeShapeType="1"/>
          </p:cNvSpPr>
          <p:nvPr/>
        </p:nvSpPr>
        <p:spPr bwMode="auto">
          <a:xfrm flipV="1">
            <a:off x="2189163" y="4502150"/>
            <a:ext cx="0" cy="90487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1" name="Line 22"/>
          <p:cNvSpPr>
            <a:spLocks noChangeShapeType="1"/>
          </p:cNvSpPr>
          <p:nvPr/>
        </p:nvSpPr>
        <p:spPr bwMode="auto">
          <a:xfrm>
            <a:off x="2189163" y="4502150"/>
            <a:ext cx="4013200"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2" name="Line 23"/>
          <p:cNvSpPr>
            <a:spLocks noChangeShapeType="1"/>
          </p:cNvSpPr>
          <p:nvPr/>
        </p:nvSpPr>
        <p:spPr bwMode="auto">
          <a:xfrm flipV="1">
            <a:off x="6192838" y="3125788"/>
            <a:ext cx="9525" cy="1395412"/>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3" name="Line 24"/>
          <p:cNvSpPr>
            <a:spLocks noChangeShapeType="1"/>
          </p:cNvSpPr>
          <p:nvPr/>
        </p:nvSpPr>
        <p:spPr bwMode="auto">
          <a:xfrm>
            <a:off x="6759575" y="2678113"/>
            <a:ext cx="711200"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4" name="Line 25"/>
          <p:cNvSpPr>
            <a:spLocks noChangeShapeType="1"/>
          </p:cNvSpPr>
          <p:nvPr/>
        </p:nvSpPr>
        <p:spPr bwMode="auto">
          <a:xfrm flipH="1">
            <a:off x="7469188" y="2693988"/>
            <a:ext cx="1587" cy="1171575"/>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5" name="Text Box 26"/>
          <p:cNvSpPr txBox="1">
            <a:spLocks noChangeArrowheads="1"/>
          </p:cNvSpPr>
          <p:nvPr/>
        </p:nvSpPr>
        <p:spPr bwMode="auto">
          <a:xfrm>
            <a:off x="6913563" y="3924300"/>
            <a:ext cx="1108075" cy="400050"/>
          </a:xfrm>
          <a:prstGeom prst="rect">
            <a:avLst/>
          </a:prstGeom>
          <a:solidFill>
            <a:schemeClr val="bg1"/>
          </a:solidFill>
          <a:ln w="44450">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50000"/>
              </a:spcBef>
              <a:buFontTx/>
              <a:buNone/>
            </a:pPr>
            <a:r>
              <a:rPr lang="en-US" altLang="en-US" sz="2000" b="1">
                <a:latin typeface="Verdana" panose="020B0604030504040204" pitchFamily="34" charset="0"/>
              </a:rPr>
              <a:t>Finish</a:t>
            </a:r>
          </a:p>
        </p:txBody>
      </p:sp>
      <p:sp>
        <p:nvSpPr>
          <p:cNvPr id="243736" name="Line 27"/>
          <p:cNvSpPr>
            <a:spLocks noChangeShapeType="1"/>
          </p:cNvSpPr>
          <p:nvPr/>
        </p:nvSpPr>
        <p:spPr bwMode="auto">
          <a:xfrm>
            <a:off x="6877050" y="6015038"/>
            <a:ext cx="6127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3737" name="Line 28"/>
          <p:cNvSpPr>
            <a:spLocks noChangeShapeType="1"/>
          </p:cNvSpPr>
          <p:nvPr/>
        </p:nvSpPr>
        <p:spPr bwMode="auto">
          <a:xfrm flipH="1" flipV="1">
            <a:off x="7470775" y="4376738"/>
            <a:ext cx="0" cy="163830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3738" name="Title 26"/>
          <p:cNvSpPr>
            <a:spLocks noGrp="1"/>
          </p:cNvSpPr>
          <p:nvPr>
            <p:ph type="title"/>
          </p:nvPr>
        </p:nvSpPr>
        <p:spPr/>
        <p:txBody>
          <a:bodyPr/>
          <a:lstStyle/>
          <a:p>
            <a:r>
              <a:rPr altLang="en-US" b="1"/>
              <a:t>Network Development</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4374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773CC8E-94E2-485E-AC6B-977C6EDEB6C7}" type="slidenum">
              <a:rPr lang="en-US" altLang="en-US" sz="1200" smtClean="0">
                <a:solidFill>
                  <a:srgbClr val="898989"/>
                </a:solidFill>
              </a:rPr>
              <a:pPr>
                <a:spcBef>
                  <a:spcPct val="0"/>
                </a:spcBef>
                <a:buFontTx/>
                <a:buNone/>
              </a:pPr>
              <a:t>135</a:t>
            </a:fld>
            <a:endParaRPr lang="en-US" altLang="en-US" sz="12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4"/>
          <p:cNvSpPr txBox="1">
            <a:spLocks noChangeArrowheads="1"/>
          </p:cNvSpPr>
          <p:nvPr/>
        </p:nvSpPr>
        <p:spPr bwMode="auto">
          <a:xfrm>
            <a:off x="0" y="1201738"/>
            <a:ext cx="9144000" cy="369887"/>
          </a:xfrm>
          <a:prstGeom prst="rect">
            <a:avLst/>
          </a:prstGeom>
          <a:solidFill>
            <a:schemeClr val="bg1"/>
          </a:solidFill>
          <a:ln w="44450">
            <a:solidFill>
              <a:schemeClr val="bg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a:latin typeface="Book Antiqua" panose="02040602050305030304" pitchFamily="18" charset="0"/>
              </a:rPr>
              <a:t>Precedence Diagramming Method (AOA)</a:t>
            </a:r>
          </a:p>
        </p:txBody>
      </p:sp>
      <p:sp>
        <p:nvSpPr>
          <p:cNvPr id="245763" name="Text Box 6"/>
          <p:cNvSpPr txBox="1">
            <a:spLocks noChangeArrowheads="1"/>
          </p:cNvSpPr>
          <p:nvPr/>
        </p:nvSpPr>
        <p:spPr bwMode="auto">
          <a:xfrm>
            <a:off x="990600" y="3652838"/>
            <a:ext cx="960438" cy="400050"/>
          </a:xfrm>
          <a:prstGeom prst="rect">
            <a:avLst/>
          </a:prstGeom>
          <a:solidFill>
            <a:schemeClr val="bg1"/>
          </a:solidFill>
          <a:ln w="44450">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50000"/>
              </a:spcBef>
              <a:buFontTx/>
              <a:buNone/>
            </a:pPr>
            <a:r>
              <a:rPr lang="en-US" altLang="en-US" sz="2000" b="1">
                <a:latin typeface="Verdana" panose="020B0604030504040204" pitchFamily="34" charset="0"/>
              </a:rPr>
              <a:t>Start</a:t>
            </a:r>
          </a:p>
        </p:txBody>
      </p:sp>
      <p:sp>
        <p:nvSpPr>
          <p:cNvPr id="245764" name="Rectangle 7"/>
          <p:cNvSpPr>
            <a:spLocks noChangeArrowheads="1"/>
          </p:cNvSpPr>
          <p:nvPr/>
        </p:nvSpPr>
        <p:spPr bwMode="auto">
          <a:xfrm>
            <a:off x="2447925" y="5238750"/>
            <a:ext cx="1160463" cy="958850"/>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b="1">
              <a:latin typeface="Verdana" panose="020B0604030504040204" pitchFamily="34" charset="0"/>
            </a:endParaRPr>
          </a:p>
        </p:txBody>
      </p:sp>
      <p:sp>
        <p:nvSpPr>
          <p:cNvPr id="245765" name="Rectangle 8"/>
          <p:cNvSpPr>
            <a:spLocks noChangeArrowheads="1"/>
          </p:cNvSpPr>
          <p:nvPr/>
        </p:nvSpPr>
        <p:spPr bwMode="auto">
          <a:xfrm>
            <a:off x="4427538" y="5275263"/>
            <a:ext cx="1158875" cy="957262"/>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b="1">
              <a:latin typeface="Verdana" panose="020B0604030504040204" pitchFamily="34" charset="0"/>
            </a:endParaRPr>
          </a:p>
        </p:txBody>
      </p:sp>
      <p:sp>
        <p:nvSpPr>
          <p:cNvPr id="245766" name="Rectangle 10"/>
          <p:cNvSpPr>
            <a:spLocks noChangeArrowheads="1"/>
          </p:cNvSpPr>
          <p:nvPr/>
        </p:nvSpPr>
        <p:spPr bwMode="auto">
          <a:xfrm>
            <a:off x="2300288" y="1905000"/>
            <a:ext cx="1158875" cy="957263"/>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b="1">
              <a:latin typeface="Verdana" panose="020B0604030504040204" pitchFamily="34" charset="0"/>
            </a:endParaRPr>
          </a:p>
        </p:txBody>
      </p:sp>
      <p:sp>
        <p:nvSpPr>
          <p:cNvPr id="245767" name="Rectangle 11"/>
          <p:cNvSpPr>
            <a:spLocks noChangeArrowheads="1"/>
          </p:cNvSpPr>
          <p:nvPr/>
        </p:nvSpPr>
        <p:spPr bwMode="auto">
          <a:xfrm>
            <a:off x="4979988" y="1931988"/>
            <a:ext cx="1160462" cy="957262"/>
          </a:xfrm>
          <a:prstGeom prst="rect">
            <a:avLst/>
          </a:prstGeom>
          <a:solidFill>
            <a:schemeClr val="bg1"/>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b="1">
              <a:latin typeface="Verdana" panose="020B0604030504040204" pitchFamily="34" charset="0"/>
            </a:endParaRPr>
          </a:p>
        </p:txBody>
      </p:sp>
      <p:sp>
        <p:nvSpPr>
          <p:cNvPr id="245768" name="Line 13"/>
          <p:cNvSpPr>
            <a:spLocks noChangeShapeType="1"/>
          </p:cNvSpPr>
          <p:nvPr/>
        </p:nvSpPr>
        <p:spPr bwMode="auto">
          <a:xfrm flipV="1">
            <a:off x="1373188" y="2424113"/>
            <a:ext cx="0" cy="1163637"/>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69" name="Line 14"/>
          <p:cNvSpPr>
            <a:spLocks noChangeShapeType="1"/>
          </p:cNvSpPr>
          <p:nvPr/>
        </p:nvSpPr>
        <p:spPr bwMode="auto">
          <a:xfrm>
            <a:off x="1355725" y="2424113"/>
            <a:ext cx="960438"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0" name="Line 15"/>
          <p:cNvSpPr>
            <a:spLocks noChangeShapeType="1"/>
          </p:cNvSpPr>
          <p:nvPr/>
        </p:nvSpPr>
        <p:spPr bwMode="auto">
          <a:xfrm>
            <a:off x="1339850" y="4127500"/>
            <a:ext cx="0" cy="16176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71" name="Line 16"/>
          <p:cNvSpPr>
            <a:spLocks noChangeShapeType="1"/>
          </p:cNvSpPr>
          <p:nvPr/>
        </p:nvSpPr>
        <p:spPr bwMode="auto">
          <a:xfrm>
            <a:off x="1339850" y="5745163"/>
            <a:ext cx="10763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2" name="Line 17"/>
          <p:cNvSpPr>
            <a:spLocks noChangeShapeType="1"/>
          </p:cNvSpPr>
          <p:nvPr/>
        </p:nvSpPr>
        <p:spPr bwMode="auto">
          <a:xfrm>
            <a:off x="3475038" y="2457450"/>
            <a:ext cx="1581150" cy="7938"/>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3" name="Line 18"/>
          <p:cNvSpPr>
            <a:spLocks noChangeShapeType="1"/>
          </p:cNvSpPr>
          <p:nvPr/>
        </p:nvSpPr>
        <p:spPr bwMode="auto">
          <a:xfrm>
            <a:off x="6122988" y="2389188"/>
            <a:ext cx="1600200" cy="160020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4" name="Line 19"/>
          <p:cNvSpPr>
            <a:spLocks noChangeShapeType="1"/>
          </p:cNvSpPr>
          <p:nvPr/>
        </p:nvSpPr>
        <p:spPr bwMode="auto">
          <a:xfrm>
            <a:off x="3535363" y="5778500"/>
            <a:ext cx="8604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24" name="Line 20"/>
          <p:cNvSpPr>
            <a:spLocks noChangeShapeType="1"/>
          </p:cNvSpPr>
          <p:nvPr/>
        </p:nvSpPr>
        <p:spPr bwMode="auto">
          <a:xfrm flipV="1">
            <a:off x="5624513" y="3989388"/>
            <a:ext cx="2098675" cy="1806575"/>
          </a:xfrm>
          <a:prstGeom prst="line">
            <a:avLst/>
          </a:prstGeom>
          <a:noFill/>
          <a:ln w="44450">
            <a:solidFill>
              <a:schemeClr val="tx1"/>
            </a:solidFill>
            <a:round/>
            <a:headEnd/>
            <a:tailEnd type="arrow" w="med" len="med"/>
          </a:ln>
        </p:spPr>
        <p:txBody>
          <a:bodyPr vert="vert" wrap="none" anchor="ctr"/>
          <a:lstStyle/>
          <a:p>
            <a:pPr eaLnBrk="1" hangingPunct="1">
              <a:defRPr/>
            </a:pPr>
            <a:r>
              <a:rPr lang="en-US" dirty="0">
                <a:latin typeface="Arial" charset="0"/>
              </a:rPr>
              <a:t>                </a:t>
            </a: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endParaRPr lang="en-US" dirty="0">
              <a:latin typeface="Arial" charset="0"/>
            </a:endParaRPr>
          </a:p>
          <a:p>
            <a:pPr eaLnBrk="1" hangingPunct="1">
              <a:defRPr/>
            </a:pPr>
            <a:r>
              <a:rPr lang="en-US" dirty="0">
                <a:latin typeface="Arial" charset="0"/>
              </a:rPr>
              <a:t>              </a:t>
            </a:r>
          </a:p>
        </p:txBody>
      </p:sp>
      <p:sp>
        <p:nvSpPr>
          <p:cNvPr id="245776" name="Line 21"/>
          <p:cNvSpPr>
            <a:spLocks noChangeShapeType="1"/>
          </p:cNvSpPr>
          <p:nvPr/>
        </p:nvSpPr>
        <p:spPr bwMode="auto">
          <a:xfrm flipV="1">
            <a:off x="2978150" y="4300538"/>
            <a:ext cx="0" cy="904875"/>
          </a:xfrm>
          <a:prstGeom prst="line">
            <a:avLst/>
          </a:prstGeom>
          <a:noFill/>
          <a:ln w="44450">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77" name="Line 22"/>
          <p:cNvSpPr>
            <a:spLocks noChangeShapeType="1"/>
          </p:cNvSpPr>
          <p:nvPr/>
        </p:nvSpPr>
        <p:spPr bwMode="auto">
          <a:xfrm>
            <a:off x="2922588" y="4294188"/>
            <a:ext cx="2667000" cy="0"/>
          </a:xfrm>
          <a:prstGeom prst="line">
            <a:avLst/>
          </a:prstGeom>
          <a:noFill/>
          <a:ln w="44450">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78" name="Line 23"/>
          <p:cNvSpPr>
            <a:spLocks noChangeShapeType="1"/>
          </p:cNvSpPr>
          <p:nvPr/>
        </p:nvSpPr>
        <p:spPr bwMode="auto">
          <a:xfrm flipV="1">
            <a:off x="5580063" y="2898775"/>
            <a:ext cx="9525" cy="1395413"/>
          </a:xfrm>
          <a:prstGeom prst="line">
            <a:avLst/>
          </a:prstGeom>
          <a:noFill/>
          <a:ln w="44450">
            <a:solidFill>
              <a:schemeClr val="tx1"/>
            </a:solidFill>
            <a:prstDash val="sys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779" name="Text Box 26"/>
          <p:cNvSpPr txBox="1">
            <a:spLocks noChangeArrowheads="1"/>
          </p:cNvSpPr>
          <p:nvPr/>
        </p:nvSpPr>
        <p:spPr bwMode="auto">
          <a:xfrm>
            <a:off x="7702550" y="3722688"/>
            <a:ext cx="1108075" cy="400050"/>
          </a:xfrm>
          <a:prstGeom prst="rect">
            <a:avLst/>
          </a:prstGeom>
          <a:solidFill>
            <a:schemeClr val="bg1"/>
          </a:solidFill>
          <a:ln w="44450">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50000"/>
              </a:spcBef>
              <a:buFontTx/>
              <a:buNone/>
            </a:pPr>
            <a:r>
              <a:rPr lang="en-US" altLang="en-US" sz="2000" b="1">
                <a:latin typeface="Verdana" panose="020B0604030504040204" pitchFamily="34" charset="0"/>
              </a:rPr>
              <a:t>Finish</a:t>
            </a:r>
          </a:p>
        </p:txBody>
      </p:sp>
      <p:sp>
        <p:nvSpPr>
          <p:cNvPr id="245780" name="Title 26"/>
          <p:cNvSpPr>
            <a:spLocks noGrp="1"/>
          </p:cNvSpPr>
          <p:nvPr>
            <p:ph type="title"/>
          </p:nvPr>
        </p:nvSpPr>
        <p:spPr/>
        <p:txBody>
          <a:bodyPr/>
          <a:lstStyle/>
          <a:p>
            <a:r>
              <a:rPr altLang="en-US" b="1"/>
              <a:t>Network Development</a:t>
            </a:r>
            <a:endParaRPr altLang="en-US"/>
          </a:p>
        </p:txBody>
      </p:sp>
      <p:sp>
        <p:nvSpPr>
          <p:cNvPr id="245781" name="TextBox 20"/>
          <p:cNvSpPr txBox="1">
            <a:spLocks noChangeArrowheads="1"/>
          </p:cNvSpPr>
          <p:nvPr/>
        </p:nvSpPr>
        <p:spPr bwMode="auto">
          <a:xfrm>
            <a:off x="1600200" y="2057400"/>
            <a:ext cx="338138" cy="369888"/>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a:t>
            </a:r>
          </a:p>
        </p:txBody>
      </p:sp>
      <p:sp>
        <p:nvSpPr>
          <p:cNvPr id="245782" name="TextBox 21"/>
          <p:cNvSpPr txBox="1">
            <a:spLocks noChangeArrowheads="1"/>
          </p:cNvSpPr>
          <p:nvPr/>
        </p:nvSpPr>
        <p:spPr bwMode="auto">
          <a:xfrm>
            <a:off x="4038600" y="2057400"/>
            <a:ext cx="338138" cy="369888"/>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B</a:t>
            </a:r>
          </a:p>
        </p:txBody>
      </p:sp>
      <p:sp>
        <p:nvSpPr>
          <p:cNvPr id="245783" name="TextBox 22"/>
          <p:cNvSpPr txBox="1">
            <a:spLocks noChangeArrowheads="1"/>
          </p:cNvSpPr>
          <p:nvPr/>
        </p:nvSpPr>
        <p:spPr bwMode="auto">
          <a:xfrm>
            <a:off x="6748463" y="2754313"/>
            <a:ext cx="350837" cy="369887"/>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C</a:t>
            </a:r>
          </a:p>
        </p:txBody>
      </p:sp>
      <p:sp>
        <p:nvSpPr>
          <p:cNvPr id="245784" name="TextBox 23"/>
          <p:cNvSpPr txBox="1">
            <a:spLocks noChangeArrowheads="1"/>
          </p:cNvSpPr>
          <p:nvPr/>
        </p:nvSpPr>
        <p:spPr bwMode="auto">
          <a:xfrm>
            <a:off x="1600200" y="5421313"/>
            <a:ext cx="350838" cy="369887"/>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D</a:t>
            </a:r>
          </a:p>
        </p:txBody>
      </p:sp>
      <p:sp>
        <p:nvSpPr>
          <p:cNvPr id="245785" name="TextBox 24"/>
          <p:cNvSpPr txBox="1">
            <a:spLocks noChangeArrowheads="1"/>
          </p:cNvSpPr>
          <p:nvPr/>
        </p:nvSpPr>
        <p:spPr bwMode="auto">
          <a:xfrm>
            <a:off x="3776663" y="5421313"/>
            <a:ext cx="338137" cy="369887"/>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E</a:t>
            </a:r>
          </a:p>
        </p:txBody>
      </p:sp>
      <p:sp>
        <p:nvSpPr>
          <p:cNvPr id="245786" name="TextBox 25"/>
          <p:cNvSpPr txBox="1">
            <a:spLocks noChangeArrowheads="1"/>
          </p:cNvSpPr>
          <p:nvPr/>
        </p:nvSpPr>
        <p:spPr bwMode="auto">
          <a:xfrm>
            <a:off x="6227763" y="4811713"/>
            <a:ext cx="325437" cy="369887"/>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F</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4578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801A27-CCEF-4596-8272-1F622FD66AB2}" type="slidenum">
              <a:rPr lang="en-US" altLang="en-US" sz="1200" smtClean="0">
                <a:solidFill>
                  <a:srgbClr val="898989"/>
                </a:solidFill>
              </a:rPr>
              <a:pPr>
                <a:spcBef>
                  <a:spcPct val="0"/>
                </a:spcBef>
                <a:buFontTx/>
                <a:buNone/>
              </a:pPr>
              <a:t>136</a:t>
            </a:fld>
            <a:endParaRPr lang="en-US" altLang="en-US" sz="120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3"/>
          <p:cNvSpPr>
            <a:spLocks noGrp="1"/>
          </p:cNvSpPr>
          <p:nvPr>
            <p:ph type="title"/>
          </p:nvPr>
        </p:nvSpPr>
        <p:spPr/>
        <p:txBody>
          <a:bodyPr/>
          <a:lstStyle/>
          <a:p>
            <a:r>
              <a:rPr altLang="en-US"/>
              <a:t>16. Estimate Activity Resources</a:t>
            </a:r>
          </a:p>
        </p:txBody>
      </p:sp>
      <p:sp>
        <p:nvSpPr>
          <p:cNvPr id="247811" name="Content Placeholder 4"/>
          <p:cNvSpPr>
            <a:spLocks noGrp="1"/>
          </p:cNvSpPr>
          <p:nvPr>
            <p:ph idx="1"/>
          </p:nvPr>
        </p:nvSpPr>
        <p:spPr/>
        <p:txBody>
          <a:bodyPr/>
          <a:lstStyle/>
          <a:p>
            <a:pPr>
              <a:buFont typeface="Arial" panose="020B0604020202020204" pitchFamily="34" charset="0"/>
              <a:buNone/>
            </a:pPr>
            <a:r>
              <a:rPr lang="en-US" altLang="en-US" dirty="0"/>
              <a:t>	</a:t>
            </a:r>
            <a:r>
              <a:rPr lang="en-US" altLang="en-US" b="1" dirty="0"/>
              <a:t>Estimating the type and quantities of material, people, equipment or supplies required to perform each activity. </a:t>
            </a:r>
          </a:p>
          <a:p>
            <a:pPr>
              <a:buFont typeface="Arial" panose="020B0604020202020204" pitchFamily="34" charset="0"/>
              <a:buNone/>
            </a:pPr>
            <a:endParaRPr lang="en-US" altLang="en-US" dirty="0"/>
          </a:p>
        </p:txBody>
      </p:sp>
      <p:pic>
        <p:nvPicPr>
          <p:cNvPr id="247812" name="Picture 4" descr="D:\Works\Training-Material\My Pictures\PM-Images\Resourc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419600"/>
            <a:ext cx="31242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4781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F71FBB-16FC-48CB-BAF2-7AEA4FDE8DD7}" type="slidenum">
              <a:rPr lang="en-US" altLang="en-US" sz="1200" smtClean="0">
                <a:solidFill>
                  <a:srgbClr val="898989"/>
                </a:solidFill>
              </a:rPr>
              <a:pPr>
                <a:spcBef>
                  <a:spcPct val="0"/>
                </a:spcBef>
                <a:buFontTx/>
                <a:buNone/>
              </a:pPr>
              <a:t>137</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impleGant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8329613"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95" name="Title 4"/>
          <p:cNvSpPr>
            <a:spLocks noGrp="1"/>
          </p:cNvSpPr>
          <p:nvPr>
            <p:ph type="title"/>
          </p:nvPr>
        </p:nvSpPr>
        <p:spPr/>
        <p:txBody>
          <a:bodyPr/>
          <a:lstStyle/>
          <a:p>
            <a:r>
              <a:rPr altLang="en-US" b="1"/>
              <a:t>Project Time Management</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129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1BA19C5-B343-46CA-BADC-7448D67FD456}" type="slidenum">
              <a:rPr lang="en-US" altLang="en-US" sz="1200" smtClean="0">
                <a:solidFill>
                  <a:srgbClr val="898989"/>
                </a:solidFill>
              </a:rPr>
              <a:pPr>
                <a:spcBef>
                  <a:spcPct val="0"/>
                </a:spcBef>
                <a:buFontTx/>
                <a:buNone/>
              </a:pPr>
              <a:t>120</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Estimate Activity Resources</a:t>
            </a:r>
          </a:p>
        </p:txBody>
      </p:sp>
      <p:sp>
        <p:nvSpPr>
          <p:cNvPr id="249859" name="Content Placeholder 4"/>
          <p:cNvSpPr>
            <a:spLocks noGrp="1"/>
          </p:cNvSpPr>
          <p:nvPr>
            <p:ph sz="quarter" idx="12"/>
          </p:nvPr>
        </p:nvSpPr>
        <p:spPr/>
        <p:txBody>
          <a:bodyPr/>
          <a:lstStyle/>
          <a:p>
            <a:pPr>
              <a:buFont typeface="Calibri" panose="020F0502020204030204" pitchFamily="34" charset="0"/>
              <a:buAutoNum type="arabicPeriod"/>
            </a:pPr>
            <a:r>
              <a:rPr lang="en-US" altLang="en-US"/>
              <a:t>Schedule Management Plan</a:t>
            </a:r>
          </a:p>
          <a:p>
            <a:pPr>
              <a:buFont typeface="Calibri" panose="020F0502020204030204" pitchFamily="34" charset="0"/>
              <a:buAutoNum type="arabicPeriod"/>
            </a:pPr>
            <a:r>
              <a:rPr lang="en-US" altLang="en-US"/>
              <a:t>Activity List</a:t>
            </a:r>
          </a:p>
          <a:p>
            <a:pPr>
              <a:buFont typeface="Calibri" panose="020F0502020204030204" pitchFamily="34" charset="0"/>
              <a:buAutoNum type="arabicPeriod"/>
            </a:pPr>
            <a:r>
              <a:rPr lang="en-US" altLang="en-US"/>
              <a:t>Activity Attributes</a:t>
            </a:r>
          </a:p>
          <a:p>
            <a:pPr>
              <a:buFont typeface="Calibri" panose="020F0502020204030204" pitchFamily="34" charset="0"/>
              <a:buAutoNum type="arabicPeriod"/>
            </a:pPr>
            <a:r>
              <a:rPr lang="en-US" altLang="en-US"/>
              <a:t>Resource Calendars</a:t>
            </a:r>
          </a:p>
          <a:p>
            <a:pPr>
              <a:buFont typeface="Calibri" panose="020F0502020204030204" pitchFamily="34" charset="0"/>
              <a:buAutoNum type="arabicPeriod"/>
            </a:pPr>
            <a:r>
              <a:rPr lang="en-US" altLang="en-US"/>
              <a:t>Risk Register</a:t>
            </a:r>
          </a:p>
          <a:p>
            <a:pPr>
              <a:buFont typeface="Calibri" panose="020F0502020204030204" pitchFamily="34" charset="0"/>
              <a:buAutoNum type="arabicPeriod"/>
            </a:pPr>
            <a:r>
              <a:rPr lang="en-US" altLang="en-US"/>
              <a:t>Activity Cost Estimates</a:t>
            </a:r>
          </a:p>
          <a:p>
            <a:pPr>
              <a:buFont typeface="Calibri" panose="020F0502020204030204" pitchFamily="34" charset="0"/>
              <a:buAutoNum type="arabicPeriod"/>
            </a:pPr>
            <a:r>
              <a:rPr lang="en-US" altLang="en-US"/>
              <a:t>Enterprise Environmental Factors</a:t>
            </a:r>
          </a:p>
          <a:p>
            <a:pPr>
              <a:buFont typeface="Calibri" panose="020F0502020204030204" pitchFamily="34" charset="0"/>
              <a:buAutoNum type="arabicPeriod"/>
            </a:pPr>
            <a:r>
              <a:rPr lang="en-US" altLang="en-US"/>
              <a:t>Organization Process Assets</a:t>
            </a:r>
          </a:p>
        </p:txBody>
      </p:sp>
      <p:sp>
        <p:nvSpPr>
          <p:cNvPr id="24986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a:t>Expert Judgement</a:t>
            </a:r>
          </a:p>
          <a:p>
            <a:pPr>
              <a:buFont typeface="Calibri" panose="020F0502020204030204" pitchFamily="34" charset="0"/>
              <a:buAutoNum type="arabicPeriod"/>
            </a:pPr>
            <a:r>
              <a:rPr lang="en-US" altLang="en-US"/>
              <a:t>Alternatives Analysis</a:t>
            </a:r>
          </a:p>
          <a:p>
            <a:pPr>
              <a:buFont typeface="Calibri" panose="020F0502020204030204" pitchFamily="34" charset="0"/>
              <a:buAutoNum type="arabicPeriod"/>
            </a:pPr>
            <a:r>
              <a:rPr lang="en-US" altLang="en-US"/>
              <a:t>Published Estimated Data</a:t>
            </a:r>
          </a:p>
          <a:p>
            <a:pPr>
              <a:buFont typeface="Calibri" panose="020F0502020204030204" pitchFamily="34" charset="0"/>
              <a:buAutoNum type="arabicPeriod"/>
            </a:pPr>
            <a:r>
              <a:rPr lang="en-US" altLang="en-US"/>
              <a:t>Bottom-up estimating</a:t>
            </a:r>
          </a:p>
          <a:p>
            <a:pPr>
              <a:buFont typeface="Calibri" panose="020F0502020204030204" pitchFamily="34" charset="0"/>
              <a:buAutoNum type="arabicPeriod"/>
            </a:pPr>
            <a:r>
              <a:rPr lang="en-US" altLang="en-US"/>
              <a:t>Project Management Software</a:t>
            </a:r>
          </a:p>
        </p:txBody>
      </p:sp>
      <p:sp>
        <p:nvSpPr>
          <p:cNvPr id="24986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Activity Resource Requirements</a:t>
            </a:r>
          </a:p>
          <a:p>
            <a:pPr>
              <a:buFont typeface="Calibri" panose="020F0502020204030204" pitchFamily="34" charset="0"/>
              <a:buAutoNum type="arabicPeriod"/>
            </a:pPr>
            <a:r>
              <a:rPr lang="en-US" altLang="en-US" dirty="0"/>
              <a:t>Resource Breakdown Structure</a:t>
            </a:r>
          </a:p>
          <a:p>
            <a:pPr>
              <a:buFont typeface="Calibri" panose="020F0502020204030204" pitchFamily="34" charset="0"/>
              <a:buAutoNum type="arabicPeriod"/>
            </a:pPr>
            <a:r>
              <a:rPr lang="en-US" altLang="en-US" dirty="0"/>
              <a:t>Project Documents Updates</a:t>
            </a:r>
          </a:p>
        </p:txBody>
      </p:sp>
      <p:sp>
        <p:nvSpPr>
          <p:cNvPr id="8" name="Text Placeholder 7"/>
          <p:cNvSpPr>
            <a:spLocks noGrp="1"/>
          </p:cNvSpPr>
          <p:nvPr>
            <p:ph type="body" sz="quarter" idx="15"/>
          </p:nvPr>
        </p:nvSpPr>
        <p:spPr/>
        <p:txBody>
          <a:bodyPr/>
          <a:lstStyle/>
          <a:p>
            <a:pPr>
              <a:defRPr/>
            </a:pPr>
            <a:r>
              <a:rPr lang="en-US" dirty="0"/>
              <a:t>Project Time Management</a:t>
            </a:r>
          </a:p>
        </p:txBody>
      </p:sp>
      <p:sp>
        <p:nvSpPr>
          <p:cNvPr id="9" name="Text Placeholder 8"/>
          <p:cNvSpPr>
            <a:spLocks noGrp="1"/>
          </p:cNvSpPr>
          <p:nvPr>
            <p:ph type="body" sz="quarter" idx="16"/>
          </p:nvPr>
        </p:nvSpPr>
        <p:spPr/>
        <p:txBody>
          <a:bodyPr/>
          <a:lstStyle/>
          <a:p>
            <a:pPr>
              <a:defRPr/>
            </a:pPr>
            <a:r>
              <a:rPr lang="en-US" dirty="0"/>
              <a:t>Project Planning</a:t>
            </a:r>
          </a:p>
        </p:txBody>
      </p:sp>
      <p:sp>
        <p:nvSpPr>
          <p:cNvPr id="24986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58A2670-C783-4C69-98F9-B35FDA000388}" type="slidenum">
              <a:rPr lang="en-US" altLang="en-US" sz="1200" smtClean="0">
                <a:solidFill>
                  <a:srgbClr val="898989"/>
                </a:solidFill>
              </a:rPr>
              <a:pPr>
                <a:spcBef>
                  <a:spcPct val="0"/>
                </a:spcBef>
                <a:buFontTx/>
                <a:buNone/>
              </a:pPr>
              <a:t>138</a:t>
            </a:fld>
            <a:endParaRPr lang="en-US" altLang="en-US" sz="1200">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itle 7"/>
          <p:cNvSpPr>
            <a:spLocks noGrp="1"/>
          </p:cNvSpPr>
          <p:nvPr>
            <p:ph type="title"/>
          </p:nvPr>
        </p:nvSpPr>
        <p:spPr/>
        <p:txBody>
          <a:bodyPr/>
          <a:lstStyle/>
          <a:p>
            <a:r>
              <a:rPr altLang="en-US"/>
              <a:t>Resource Breakdown Structure</a:t>
            </a:r>
          </a:p>
        </p:txBody>
      </p:sp>
      <p:graphicFrame>
        <p:nvGraphicFramePr>
          <p:cNvPr id="11" name="Table 10"/>
          <p:cNvGraphicFramePr>
            <a:graphicFrameLocks noGrp="1"/>
          </p:cNvGraphicFramePr>
          <p:nvPr>
            <p:extLst>
              <p:ext uri="{D42A27DB-BD31-4B8C-83A1-F6EECF244321}">
                <p14:modId xmlns:p14="http://schemas.microsoft.com/office/powerpoint/2010/main" val="3680168770"/>
              </p:ext>
            </p:extLst>
          </p:nvPr>
        </p:nvGraphicFramePr>
        <p:xfrm>
          <a:off x="304800" y="1143000"/>
          <a:ext cx="8610602" cy="3870600"/>
        </p:xfrm>
        <a:graphic>
          <a:graphicData uri="http://schemas.openxmlformats.org/drawingml/2006/table">
            <a:tbl>
              <a:tblPr/>
              <a:tblGrid>
                <a:gridCol w="540923">
                  <a:extLst>
                    <a:ext uri="{9D8B030D-6E8A-4147-A177-3AD203B41FA5}">
                      <a16:colId xmlns:a16="http://schemas.microsoft.com/office/drawing/2014/main" val="20000"/>
                    </a:ext>
                  </a:extLst>
                </a:gridCol>
                <a:gridCol w="540923">
                  <a:extLst>
                    <a:ext uri="{9D8B030D-6E8A-4147-A177-3AD203B41FA5}">
                      <a16:colId xmlns:a16="http://schemas.microsoft.com/office/drawing/2014/main" val="20001"/>
                    </a:ext>
                  </a:extLst>
                </a:gridCol>
                <a:gridCol w="540923">
                  <a:extLst>
                    <a:ext uri="{9D8B030D-6E8A-4147-A177-3AD203B41FA5}">
                      <a16:colId xmlns:a16="http://schemas.microsoft.com/office/drawing/2014/main" val="20002"/>
                    </a:ext>
                  </a:extLst>
                </a:gridCol>
                <a:gridCol w="529883">
                  <a:extLst>
                    <a:ext uri="{9D8B030D-6E8A-4147-A177-3AD203B41FA5}">
                      <a16:colId xmlns:a16="http://schemas.microsoft.com/office/drawing/2014/main" val="20003"/>
                    </a:ext>
                  </a:extLst>
                </a:gridCol>
                <a:gridCol w="529883">
                  <a:extLst>
                    <a:ext uri="{9D8B030D-6E8A-4147-A177-3AD203B41FA5}">
                      <a16:colId xmlns:a16="http://schemas.microsoft.com/office/drawing/2014/main" val="20004"/>
                    </a:ext>
                  </a:extLst>
                </a:gridCol>
                <a:gridCol w="529883">
                  <a:extLst>
                    <a:ext uri="{9D8B030D-6E8A-4147-A177-3AD203B41FA5}">
                      <a16:colId xmlns:a16="http://schemas.microsoft.com/office/drawing/2014/main" val="20005"/>
                    </a:ext>
                  </a:extLst>
                </a:gridCol>
                <a:gridCol w="529883">
                  <a:extLst>
                    <a:ext uri="{9D8B030D-6E8A-4147-A177-3AD203B41FA5}">
                      <a16:colId xmlns:a16="http://schemas.microsoft.com/office/drawing/2014/main" val="20006"/>
                    </a:ext>
                  </a:extLst>
                </a:gridCol>
                <a:gridCol w="529883">
                  <a:extLst>
                    <a:ext uri="{9D8B030D-6E8A-4147-A177-3AD203B41FA5}">
                      <a16:colId xmlns:a16="http://schemas.microsoft.com/office/drawing/2014/main" val="20007"/>
                    </a:ext>
                  </a:extLst>
                </a:gridCol>
                <a:gridCol w="529883">
                  <a:extLst>
                    <a:ext uri="{9D8B030D-6E8A-4147-A177-3AD203B41FA5}">
                      <a16:colId xmlns:a16="http://schemas.microsoft.com/office/drawing/2014/main" val="20008"/>
                    </a:ext>
                  </a:extLst>
                </a:gridCol>
                <a:gridCol w="529883">
                  <a:extLst>
                    <a:ext uri="{9D8B030D-6E8A-4147-A177-3AD203B41FA5}">
                      <a16:colId xmlns:a16="http://schemas.microsoft.com/office/drawing/2014/main" val="20009"/>
                    </a:ext>
                  </a:extLst>
                </a:gridCol>
                <a:gridCol w="529883">
                  <a:extLst>
                    <a:ext uri="{9D8B030D-6E8A-4147-A177-3AD203B41FA5}">
                      <a16:colId xmlns:a16="http://schemas.microsoft.com/office/drawing/2014/main" val="20010"/>
                    </a:ext>
                  </a:extLst>
                </a:gridCol>
                <a:gridCol w="1037687">
                  <a:extLst>
                    <a:ext uri="{9D8B030D-6E8A-4147-A177-3AD203B41FA5}">
                      <a16:colId xmlns:a16="http://schemas.microsoft.com/office/drawing/2014/main" val="20011"/>
                    </a:ext>
                  </a:extLst>
                </a:gridCol>
                <a:gridCol w="1711082">
                  <a:extLst>
                    <a:ext uri="{9D8B030D-6E8A-4147-A177-3AD203B41FA5}">
                      <a16:colId xmlns:a16="http://schemas.microsoft.com/office/drawing/2014/main" val="20012"/>
                    </a:ext>
                  </a:extLst>
                </a:gridCol>
              </a:tblGrid>
              <a:tr h="396168">
                <a:tc gridSpan="13">
                  <a:txBody>
                    <a:bodyPr/>
                    <a:lstStyle/>
                    <a:p>
                      <a:pPr algn="ctr" rtl="0" fontAlgn="b"/>
                      <a:r>
                        <a:rPr lang="en-US" sz="2000" b="0" i="0" u="none" strike="noStrike" dirty="0">
                          <a:solidFill>
                            <a:srgbClr val="000000"/>
                          </a:solidFill>
                          <a:latin typeface="Calibri"/>
                        </a:rPr>
                        <a:t>Project ABC RBS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5691">
                <a:tc gridSpan="11">
                  <a:txBody>
                    <a:bodyPr/>
                    <a:lstStyle/>
                    <a:p>
                      <a:pPr algn="ctr" rtl="0" fontAlgn="b"/>
                      <a:r>
                        <a:rPr lang="en-US" sz="1800" b="0" i="0" u="none" strike="noStrike" dirty="0">
                          <a:solidFill>
                            <a:srgbClr val="000000"/>
                          </a:solidFill>
                          <a:latin typeface="Calibri"/>
                        </a:rPr>
                        <a:t>Work</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fontAlgn="b"/>
                      <a:r>
                        <a:rPr lang="en-US" sz="1800" b="0" i="0" u="none" strike="noStrike" dirty="0">
                          <a:solidFill>
                            <a:srgbClr val="000000"/>
                          </a:solidFill>
                          <a:latin typeface="Calibri"/>
                        </a:rPr>
                        <a:t>Material</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800" b="0" i="0" u="none" strike="noStrike" dirty="0">
                          <a:solidFill>
                            <a:srgbClr val="000000"/>
                          </a:solidFill>
                          <a:latin typeface="Calibri"/>
                        </a:rPr>
                        <a:t>Expenses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518078">
                <a:tc>
                  <a:txBody>
                    <a:bodyPr/>
                    <a:lstStyle/>
                    <a:p>
                      <a:pPr algn="l" rtl="0" fontAlgn="b"/>
                      <a:r>
                        <a:rPr lang="en-US" sz="1400" b="0" i="0" u="none" strike="noStrike" dirty="0">
                          <a:solidFill>
                            <a:srgbClr val="000000"/>
                          </a:solidFill>
                          <a:latin typeface="Calibri"/>
                        </a:rPr>
                        <a:t>PM (1)</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gridSpan="2">
                  <a:txBody>
                    <a:bodyPr/>
                    <a:lstStyle/>
                    <a:p>
                      <a:pPr algn="ctr" rtl="0" fontAlgn="b"/>
                      <a:r>
                        <a:rPr lang="en-US" sz="1400" b="0" i="0" u="none" strike="noStrike" dirty="0" err="1">
                          <a:solidFill>
                            <a:srgbClr val="000000"/>
                          </a:solidFill>
                          <a:latin typeface="Calibri"/>
                        </a:rPr>
                        <a:t>Config</a:t>
                      </a:r>
                      <a:r>
                        <a:rPr lang="en-US" sz="1400" b="0" i="0" u="none" strike="noStrike" dirty="0">
                          <a:solidFill>
                            <a:srgbClr val="000000"/>
                          </a:solidFill>
                          <a:latin typeface="Calibri"/>
                        </a:rPr>
                        <a:t> Mgmt</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gridSpan="3">
                  <a:txBody>
                    <a:bodyPr/>
                    <a:lstStyle/>
                    <a:p>
                      <a:pPr algn="ctr" rtl="0" fontAlgn="b"/>
                      <a:r>
                        <a:rPr lang="en-US" sz="1400" b="0" i="0" u="none" strike="noStrike" dirty="0">
                          <a:solidFill>
                            <a:srgbClr val="000000"/>
                          </a:solidFill>
                          <a:latin typeface="Calibri"/>
                        </a:rPr>
                        <a:t>Technical </a:t>
                      </a:r>
                      <a:r>
                        <a:rPr lang="en-US" sz="1400" b="0" i="0" u="none" strike="noStrike" dirty="0" err="1">
                          <a:solidFill>
                            <a:srgbClr val="000000"/>
                          </a:solidFill>
                          <a:latin typeface="Calibri"/>
                        </a:rPr>
                        <a:t>Leaderhsip</a:t>
                      </a:r>
                      <a:endParaRPr lang="en-US" sz="1400" b="0" i="0" u="none" strike="noStrike" dirty="0">
                        <a:solidFill>
                          <a:srgbClr val="000000"/>
                        </a:solidFill>
                        <a:latin typeface="Calibri"/>
                      </a:endParaRP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gridSpan="3">
                  <a:txBody>
                    <a:bodyPr/>
                    <a:lstStyle/>
                    <a:p>
                      <a:pPr algn="ctr" rtl="0" fontAlgn="b"/>
                      <a:r>
                        <a:rPr lang="en-US" sz="1400" b="0" i="0" u="none" strike="noStrike" dirty="0">
                          <a:solidFill>
                            <a:srgbClr val="000000"/>
                          </a:solidFill>
                          <a:latin typeface="Calibri"/>
                        </a:rPr>
                        <a:t>Dev Team</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gridSpan="2">
                  <a:txBody>
                    <a:bodyPr/>
                    <a:lstStyle/>
                    <a:p>
                      <a:pPr algn="ctr" rtl="0" fontAlgn="b"/>
                      <a:r>
                        <a:rPr lang="en-US" sz="1400" b="0" i="0" u="none" strike="noStrike" dirty="0">
                          <a:solidFill>
                            <a:srgbClr val="000000"/>
                          </a:solidFill>
                          <a:latin typeface="Calibri"/>
                        </a:rPr>
                        <a:t>Test Team</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a:txBody>
                    <a:bodyPr/>
                    <a:lstStyle/>
                    <a:p>
                      <a:pPr algn="l" rtl="0" fontAlgn="b"/>
                      <a:r>
                        <a:rPr lang="en-US" sz="1400" b="0" i="0" u="none" strike="noStrike" dirty="0">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dirty="0">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731419">
                <a:tc>
                  <a:txBody>
                    <a:bodyPr/>
                    <a:lstStyle/>
                    <a:p>
                      <a:pPr algn="l" fontAlgn="b"/>
                      <a:r>
                        <a:rPr lang="en-US" sz="1400" b="0" i="0" u="none" strike="noStrike" dirty="0">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Config Mgr</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Release Mgr</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Arch (1)</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UIExpert (1)</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DBA (1)</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Sr.Dev (4)</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Jr.Dev (3)</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TL (1)</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Test Mgr</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Tester (4)</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Laptop (10 Units)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dirty="0">
                          <a:solidFill>
                            <a:srgbClr val="000000"/>
                          </a:solidFill>
                          <a:latin typeface="Calibri"/>
                        </a:rPr>
                        <a:t>Procurement</a:t>
                      </a:r>
                      <a:r>
                        <a:rPr lang="en-US" sz="1400" b="0" i="0" u="none" strike="noStrike" baseline="0" dirty="0">
                          <a:solidFill>
                            <a:srgbClr val="000000"/>
                          </a:solidFill>
                          <a:latin typeface="Calibri"/>
                        </a:rPr>
                        <a:t> </a:t>
                      </a:r>
                      <a:r>
                        <a:rPr lang="en-US" sz="1400" b="0" i="0" u="none" strike="noStrike" dirty="0">
                          <a:solidFill>
                            <a:srgbClr val="000000"/>
                          </a:solidFill>
                          <a:latin typeface="Calibri"/>
                        </a:rPr>
                        <a:t>Team</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518078">
                <a:tc>
                  <a:txBody>
                    <a:bodyPr/>
                    <a:lstStyle/>
                    <a:p>
                      <a:pPr algn="l" fontAlgn="b"/>
                      <a:r>
                        <a:rPr lang="en-US" sz="1400" b="0" i="0" u="none" strike="noStrike" dirty="0">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Desktop (Units)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dirty="0">
                          <a:solidFill>
                            <a:srgbClr val="000000"/>
                          </a:solidFill>
                          <a:latin typeface="Calibri"/>
                        </a:rPr>
                        <a:t>Systems Team</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518078">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dirty="0">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Leaseline (2 Mpbs)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dirty="0">
                          <a:solidFill>
                            <a:srgbClr val="000000"/>
                          </a:solidFill>
                          <a:latin typeface="Calibri"/>
                        </a:rPr>
                        <a:t>Travel</a:t>
                      </a:r>
                      <a:r>
                        <a:rPr lang="en-US" sz="1400" b="0" i="0" u="none" strike="noStrike" baseline="0" dirty="0">
                          <a:solidFill>
                            <a:srgbClr val="000000"/>
                          </a:solidFill>
                          <a:latin typeface="Calibri"/>
                        </a:rPr>
                        <a:t> </a:t>
                      </a:r>
                      <a:r>
                        <a:rPr lang="en-US" sz="1400" b="0" i="0" u="none" strike="noStrike" dirty="0">
                          <a:solidFill>
                            <a:srgbClr val="000000"/>
                          </a:solidFill>
                          <a:latin typeface="Calibri"/>
                        </a:rPr>
                        <a:t>Cost (3 People)</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518078">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Servers (2 Units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dirty="0">
                          <a:solidFill>
                            <a:srgbClr val="000000"/>
                          </a:solidFill>
                          <a:latin typeface="Calibri"/>
                        </a:rPr>
                        <a:t>Boarding</a:t>
                      </a:r>
                      <a:r>
                        <a:rPr lang="en-US" sz="1400" b="0" i="0" u="none" strike="noStrike" baseline="0" dirty="0">
                          <a:solidFill>
                            <a:srgbClr val="000000"/>
                          </a:solidFill>
                          <a:latin typeface="Calibri"/>
                        </a:rPr>
                        <a:t> </a:t>
                      </a:r>
                      <a:r>
                        <a:rPr lang="en-US" sz="1400" b="0" i="0" u="none" strike="noStrike" dirty="0">
                          <a:solidFill>
                            <a:srgbClr val="000000"/>
                          </a:solidFill>
                          <a:latin typeface="Calibri"/>
                        </a:rPr>
                        <a:t>Lodging</a:t>
                      </a:r>
                      <a:r>
                        <a:rPr lang="en-US" sz="1400" b="0" i="0" u="none" strike="noStrike" baseline="0" dirty="0">
                          <a:solidFill>
                            <a:srgbClr val="000000"/>
                          </a:solidFill>
                          <a:latin typeface="Calibri"/>
                        </a:rPr>
                        <a:t> </a:t>
                      </a:r>
                      <a:r>
                        <a:rPr lang="en-US" sz="1400" b="0" i="0" u="none" strike="noStrike" dirty="0">
                          <a:solidFill>
                            <a:srgbClr val="000000"/>
                          </a:solidFill>
                          <a:latin typeface="Calibri"/>
                        </a:rPr>
                        <a:t>Cost (60 Days)</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304736">
                <a:tc>
                  <a:txBody>
                    <a:bodyPr/>
                    <a:lstStyle/>
                    <a:p>
                      <a:pPr algn="l" fontAlgn="b"/>
                      <a:r>
                        <a:rPr lang="en-US" sz="1400" b="0" i="0" u="none" strike="noStrike" dirty="0">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a:solidFill>
                            <a:srgbClr val="000000"/>
                          </a:solidFill>
                          <a:latin typeface="Calibri"/>
                        </a:rPr>
                        <a:t> </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rtl="0" fontAlgn="b"/>
                      <a:r>
                        <a:rPr lang="en-US" sz="1400" b="0" i="0" u="none" strike="noStrike" dirty="0">
                          <a:solidFill>
                            <a:srgbClr val="000000"/>
                          </a:solidFill>
                          <a:latin typeface="Calibri"/>
                        </a:rPr>
                        <a:t>HR</a:t>
                      </a:r>
                    </a:p>
                  </a:txBody>
                  <a:tcPr marT="913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bl>
          </a:graphicData>
        </a:graphic>
      </p:graphicFrame>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5200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F3471E-0C79-4189-967A-9F9FE287A0AF}" type="slidenum">
              <a:rPr lang="en-US" altLang="en-US" sz="1200" smtClean="0">
                <a:solidFill>
                  <a:srgbClr val="898989"/>
                </a:solidFill>
              </a:rPr>
              <a:pPr>
                <a:spcBef>
                  <a:spcPct val="0"/>
                </a:spcBef>
                <a:buFontTx/>
                <a:buNone/>
              </a:pPr>
              <a:t>139</a:t>
            </a:fld>
            <a:endParaRPr lang="en-US" altLang="en-US" sz="120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itle 3"/>
          <p:cNvSpPr>
            <a:spLocks noGrp="1"/>
          </p:cNvSpPr>
          <p:nvPr>
            <p:ph type="title"/>
          </p:nvPr>
        </p:nvSpPr>
        <p:spPr/>
        <p:txBody>
          <a:bodyPr/>
          <a:lstStyle/>
          <a:p>
            <a:r>
              <a:rPr altLang="en-US"/>
              <a:t>Discussion/Exercise 14</a:t>
            </a:r>
          </a:p>
        </p:txBody>
      </p:sp>
      <p:sp>
        <p:nvSpPr>
          <p:cNvPr id="253955" name="Content Placeholder 4"/>
          <p:cNvSpPr>
            <a:spLocks noGrp="1"/>
          </p:cNvSpPr>
          <p:nvPr>
            <p:ph idx="1"/>
          </p:nvPr>
        </p:nvSpPr>
        <p:spPr/>
        <p:txBody>
          <a:bodyPr/>
          <a:lstStyle/>
          <a:p>
            <a:r>
              <a:rPr lang="en-US" altLang="en-US" b="1"/>
              <a:t>Estimate Activity Resources for previously sequenced activities of your project</a:t>
            </a:r>
          </a:p>
          <a:p>
            <a:endParaRPr lang="en-US" altLang="en-US"/>
          </a:p>
        </p:txBody>
      </p:sp>
      <p:sp>
        <p:nvSpPr>
          <p:cNvPr id="253956" name="Content Placeholder 5"/>
          <p:cNvSpPr>
            <a:spLocks noGrp="1"/>
          </p:cNvSpPr>
          <p:nvPr>
            <p:ph idx="13"/>
          </p:nvPr>
        </p:nvSpPr>
        <p:spPr/>
        <p:txBody>
          <a:bodyPr/>
          <a:lstStyle/>
          <a:p>
            <a:r>
              <a:rPr lang="en-US" altLang="en-US"/>
              <a:t>2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53958"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EB359D1-4625-417C-B305-9A072A9442E6}" type="slidenum">
              <a:rPr lang="en-US" altLang="en-US" sz="1200" smtClean="0">
                <a:solidFill>
                  <a:srgbClr val="898989"/>
                </a:solidFill>
              </a:rPr>
              <a:pPr>
                <a:spcBef>
                  <a:spcPct val="0"/>
                </a:spcBef>
                <a:buFontTx/>
                <a:buNone/>
              </a:pPr>
              <a:t>140</a:t>
            </a:fld>
            <a:endParaRPr lang="en-US" altLang="en-US" sz="120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itle 3"/>
          <p:cNvSpPr>
            <a:spLocks noGrp="1"/>
          </p:cNvSpPr>
          <p:nvPr>
            <p:ph type="title"/>
          </p:nvPr>
        </p:nvSpPr>
        <p:spPr/>
        <p:txBody>
          <a:bodyPr/>
          <a:lstStyle/>
          <a:p>
            <a:r>
              <a:rPr altLang="en-US"/>
              <a:t>17. Estimate Activity Durations</a:t>
            </a:r>
          </a:p>
        </p:txBody>
      </p:sp>
      <p:sp>
        <p:nvSpPr>
          <p:cNvPr id="256003" name="Content Placeholder 4"/>
          <p:cNvSpPr>
            <a:spLocks noGrp="1"/>
          </p:cNvSpPr>
          <p:nvPr>
            <p:ph idx="1"/>
          </p:nvPr>
        </p:nvSpPr>
        <p:spPr/>
        <p:txBody>
          <a:bodyPr/>
          <a:lstStyle/>
          <a:p>
            <a:pPr>
              <a:buFont typeface="Arial" panose="020B0604020202020204" pitchFamily="34" charset="0"/>
              <a:buNone/>
            </a:pPr>
            <a:r>
              <a:rPr lang="en-US" altLang="en-US" b="1"/>
              <a:t>	Approximating the number of work periods needed to complete individual activities with estimated resources.</a:t>
            </a:r>
            <a:endParaRPr lang="en-US" altLang="en-US"/>
          </a:p>
        </p:txBody>
      </p:sp>
      <p:pic>
        <p:nvPicPr>
          <p:cNvPr id="256004" name="Picture 4" descr="D:\Works\Training-Material\My Pictures\PM-Images\Du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191000"/>
            <a:ext cx="39433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5600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0A2726-ED32-4DD5-A79B-A0406E3E0428}" type="slidenum">
              <a:rPr lang="en-US" altLang="en-US" sz="1200" smtClean="0">
                <a:solidFill>
                  <a:srgbClr val="898989"/>
                </a:solidFill>
              </a:rPr>
              <a:pPr>
                <a:spcBef>
                  <a:spcPct val="0"/>
                </a:spcBef>
                <a:buFontTx/>
                <a:buNone/>
              </a:pPr>
              <a:t>141</a:t>
            </a:fld>
            <a:endParaRPr lang="en-US" altLang="en-US"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Estimate Activity Durations</a:t>
            </a:r>
          </a:p>
        </p:txBody>
      </p:sp>
      <p:sp>
        <p:nvSpPr>
          <p:cNvPr id="258051" name="Content Placeholder 4"/>
          <p:cNvSpPr>
            <a:spLocks noGrp="1"/>
          </p:cNvSpPr>
          <p:nvPr>
            <p:ph sz="quarter" idx="12"/>
          </p:nvPr>
        </p:nvSpPr>
        <p:spPr/>
        <p:txBody>
          <a:bodyPr/>
          <a:lstStyle/>
          <a:p>
            <a:pPr>
              <a:buFont typeface="Calibri" panose="020F0502020204030204" pitchFamily="34" charset="0"/>
              <a:buAutoNum type="arabicPeriod"/>
            </a:pPr>
            <a:r>
              <a:rPr lang="en-US" altLang="en-US"/>
              <a:t>Schedule Management Plan</a:t>
            </a:r>
          </a:p>
          <a:p>
            <a:pPr>
              <a:buFont typeface="Calibri" panose="020F0502020204030204" pitchFamily="34" charset="0"/>
              <a:buAutoNum type="arabicPeriod"/>
            </a:pPr>
            <a:r>
              <a:rPr lang="en-US" altLang="en-US"/>
              <a:t>Activity List</a:t>
            </a:r>
          </a:p>
          <a:p>
            <a:pPr>
              <a:buFont typeface="Calibri" panose="020F0502020204030204" pitchFamily="34" charset="0"/>
              <a:buAutoNum type="arabicPeriod"/>
            </a:pPr>
            <a:r>
              <a:rPr lang="en-US" altLang="en-US"/>
              <a:t>Activity Attributes</a:t>
            </a:r>
          </a:p>
          <a:p>
            <a:pPr>
              <a:buFont typeface="Calibri" panose="020F0502020204030204" pitchFamily="34" charset="0"/>
              <a:buAutoNum type="arabicPeriod"/>
            </a:pPr>
            <a:r>
              <a:rPr lang="en-US" altLang="en-US"/>
              <a:t>Activity Resource Requirements</a:t>
            </a:r>
          </a:p>
          <a:p>
            <a:pPr>
              <a:buFont typeface="Calibri" panose="020F0502020204030204" pitchFamily="34" charset="0"/>
              <a:buAutoNum type="arabicPeriod"/>
            </a:pPr>
            <a:r>
              <a:rPr lang="en-US" altLang="en-US"/>
              <a:t>Resource Calendars</a:t>
            </a:r>
          </a:p>
          <a:p>
            <a:pPr>
              <a:buFont typeface="Calibri" panose="020F0502020204030204" pitchFamily="34" charset="0"/>
              <a:buAutoNum type="arabicPeriod"/>
            </a:pPr>
            <a:r>
              <a:rPr lang="en-US" altLang="en-US"/>
              <a:t>Project Scope Statement</a:t>
            </a:r>
          </a:p>
          <a:p>
            <a:pPr>
              <a:buFont typeface="Calibri" panose="020F0502020204030204" pitchFamily="34" charset="0"/>
              <a:buAutoNum type="arabicPeriod"/>
            </a:pPr>
            <a:r>
              <a:rPr lang="en-US" altLang="en-US"/>
              <a:t>Risk Register</a:t>
            </a:r>
          </a:p>
          <a:p>
            <a:pPr>
              <a:buFont typeface="Calibri" panose="020F0502020204030204" pitchFamily="34" charset="0"/>
              <a:buAutoNum type="arabicPeriod"/>
            </a:pPr>
            <a:r>
              <a:rPr lang="en-US" altLang="en-US"/>
              <a:t>Resource Breakdown structure</a:t>
            </a:r>
          </a:p>
          <a:p>
            <a:pPr>
              <a:buFont typeface="Calibri" panose="020F0502020204030204" pitchFamily="34" charset="0"/>
              <a:buAutoNum type="arabicPeriod"/>
            </a:pPr>
            <a:r>
              <a:rPr lang="en-US" altLang="en-US"/>
              <a:t>Enterprise Environmental Factors</a:t>
            </a:r>
          </a:p>
          <a:p>
            <a:pPr>
              <a:buFont typeface="Calibri" panose="020F0502020204030204" pitchFamily="34" charset="0"/>
              <a:buAutoNum type="arabicPeriod"/>
            </a:pPr>
            <a:r>
              <a:rPr lang="en-US" altLang="en-US"/>
              <a:t>Organization Process Assets</a:t>
            </a:r>
          </a:p>
        </p:txBody>
      </p:sp>
      <p:sp>
        <p:nvSpPr>
          <p:cNvPr id="258052"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Analogous Estimating</a:t>
            </a:r>
          </a:p>
          <a:p>
            <a:pPr>
              <a:buFont typeface="Calibri" panose="020F0502020204030204" pitchFamily="34" charset="0"/>
              <a:buAutoNum type="arabicPeriod"/>
            </a:pPr>
            <a:r>
              <a:rPr lang="en-US" altLang="en-US" dirty="0"/>
              <a:t>Parametric Estimating</a:t>
            </a:r>
          </a:p>
          <a:p>
            <a:pPr>
              <a:buFont typeface="Calibri" panose="020F0502020204030204" pitchFamily="34" charset="0"/>
              <a:buAutoNum type="arabicPeriod"/>
            </a:pPr>
            <a:r>
              <a:rPr lang="en-US" altLang="en-US" dirty="0"/>
              <a:t>Three-point estimates</a:t>
            </a:r>
          </a:p>
          <a:p>
            <a:pPr>
              <a:buFont typeface="Calibri" panose="020F0502020204030204" pitchFamily="34" charset="0"/>
              <a:buAutoNum type="arabicPeriod"/>
            </a:pPr>
            <a:r>
              <a:rPr lang="en-US" altLang="en-US" dirty="0"/>
              <a:t>Group Decision Making Techniques</a:t>
            </a:r>
          </a:p>
          <a:p>
            <a:pPr>
              <a:buFont typeface="Calibri" panose="020F0502020204030204" pitchFamily="34" charset="0"/>
              <a:buAutoNum type="arabicPeriod"/>
            </a:pPr>
            <a:r>
              <a:rPr lang="en-US" altLang="en-US" dirty="0"/>
              <a:t>Reserve Analysis</a:t>
            </a:r>
          </a:p>
          <a:p>
            <a:pPr>
              <a:buFont typeface="Calibri" panose="020F0502020204030204" pitchFamily="34" charset="0"/>
              <a:buAutoNum type="arabicPeriod"/>
            </a:pPr>
            <a:endParaRPr lang="en-US" altLang="en-US" dirty="0"/>
          </a:p>
        </p:txBody>
      </p:sp>
      <p:sp>
        <p:nvSpPr>
          <p:cNvPr id="258053" name="Text Placeholder 6"/>
          <p:cNvSpPr>
            <a:spLocks noGrp="1"/>
          </p:cNvSpPr>
          <p:nvPr>
            <p:ph type="body" sz="quarter" idx="14"/>
          </p:nvPr>
        </p:nvSpPr>
        <p:spPr/>
        <p:txBody>
          <a:bodyPr/>
          <a:lstStyle/>
          <a:p>
            <a:pPr>
              <a:buFont typeface="Calibri" panose="020F0502020204030204" pitchFamily="34" charset="0"/>
              <a:buAutoNum type="arabicPeriod"/>
            </a:pPr>
            <a:r>
              <a:rPr lang="fr-FR" altLang="en-US" dirty="0"/>
              <a:t>Activity Duration  </a:t>
            </a:r>
            <a:r>
              <a:rPr lang="fr-FR" altLang="en-US" dirty="0" err="1"/>
              <a:t>Estimates</a:t>
            </a:r>
            <a:endParaRPr lang="fr-FR" altLang="en-US" dirty="0"/>
          </a:p>
          <a:p>
            <a:pPr>
              <a:buFont typeface="Calibri" panose="020F0502020204030204" pitchFamily="34" charset="0"/>
              <a:buAutoNum type="arabicPeriod"/>
            </a:pPr>
            <a:r>
              <a:rPr lang="fr-FR" altLang="en-US" dirty="0"/>
              <a:t>Project Documents Updates</a:t>
            </a:r>
            <a:endParaRPr lang="en-US" altLang="en-US" dirty="0"/>
          </a:p>
        </p:txBody>
      </p:sp>
      <p:sp>
        <p:nvSpPr>
          <p:cNvPr id="8" name="Text Placeholder 7"/>
          <p:cNvSpPr>
            <a:spLocks noGrp="1"/>
          </p:cNvSpPr>
          <p:nvPr>
            <p:ph type="body" sz="quarter" idx="15"/>
          </p:nvPr>
        </p:nvSpPr>
        <p:spPr/>
        <p:txBody>
          <a:bodyPr/>
          <a:lstStyle/>
          <a:p>
            <a:pPr>
              <a:defRPr/>
            </a:pPr>
            <a:r>
              <a:rPr lang="en-US" dirty="0"/>
              <a:t>Project Time Management</a:t>
            </a:r>
          </a:p>
        </p:txBody>
      </p:sp>
      <p:sp>
        <p:nvSpPr>
          <p:cNvPr id="9" name="Text Placeholder 8"/>
          <p:cNvSpPr>
            <a:spLocks noGrp="1"/>
          </p:cNvSpPr>
          <p:nvPr>
            <p:ph type="body" sz="quarter" idx="16"/>
          </p:nvPr>
        </p:nvSpPr>
        <p:spPr/>
        <p:txBody>
          <a:bodyPr/>
          <a:lstStyle/>
          <a:p>
            <a:pPr>
              <a:defRPr/>
            </a:pPr>
            <a:r>
              <a:rPr lang="en-US" dirty="0"/>
              <a:t>Project Planning</a:t>
            </a:r>
          </a:p>
        </p:txBody>
      </p:sp>
      <p:sp>
        <p:nvSpPr>
          <p:cNvPr id="258056"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8B2617-64F6-41B1-807B-96E484D22D36}" type="slidenum">
              <a:rPr lang="en-US" altLang="en-US" sz="1200" smtClean="0">
                <a:solidFill>
                  <a:srgbClr val="898989"/>
                </a:solidFill>
              </a:rPr>
              <a:pPr>
                <a:spcBef>
                  <a:spcPct val="0"/>
                </a:spcBef>
                <a:buFontTx/>
                <a:buNone/>
              </a:pPr>
              <a:t>142</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itle 3"/>
          <p:cNvSpPr>
            <a:spLocks noGrp="1"/>
          </p:cNvSpPr>
          <p:nvPr>
            <p:ph type="title"/>
          </p:nvPr>
        </p:nvSpPr>
        <p:spPr/>
        <p:txBody>
          <a:bodyPr/>
          <a:lstStyle/>
          <a:p>
            <a:r>
              <a:rPr altLang="en-US" sz="2800" b="1"/>
              <a:t>PERT – Program Evaluation and Review Technique</a:t>
            </a:r>
            <a:endParaRPr altLang="en-US" sz="2800"/>
          </a:p>
        </p:txBody>
      </p:sp>
      <p:sp>
        <p:nvSpPr>
          <p:cNvPr id="5" name="Content Placeholder 4"/>
          <p:cNvSpPr>
            <a:spLocks noGrp="1"/>
          </p:cNvSpPr>
          <p:nvPr>
            <p:ph idx="1"/>
          </p:nvPr>
        </p:nvSpPr>
        <p:spPr>
          <a:xfrm>
            <a:off x="457200" y="990600"/>
            <a:ext cx="8229600" cy="5105400"/>
          </a:xfrm>
        </p:spPr>
        <p:txBody>
          <a:bodyPr>
            <a:normAutofit fontScale="92500" lnSpcReduction="10000"/>
          </a:bodyPr>
          <a:lstStyle/>
          <a:p>
            <a:pPr>
              <a:buFont typeface="Arial" charset="0"/>
              <a:buChar char="•"/>
              <a:defRPr/>
            </a:pPr>
            <a:endParaRPr lang="en-US" dirty="0"/>
          </a:p>
          <a:p>
            <a:pPr>
              <a:buFont typeface="Arial" charset="0"/>
              <a:buChar char="•"/>
              <a:defRPr/>
            </a:pPr>
            <a:r>
              <a:rPr lang="en-US" dirty="0"/>
              <a:t>PERT Estimate = (Optimistic + </a:t>
            </a:r>
            <a:r>
              <a:rPr lang="en-US"/>
              <a:t>4 * Most </a:t>
            </a:r>
            <a:r>
              <a:rPr lang="en-US" dirty="0"/>
              <a:t>Likely + Pessimistic)/6</a:t>
            </a:r>
          </a:p>
          <a:p>
            <a:pPr>
              <a:buFont typeface="Arial" charset="0"/>
              <a:buChar char="•"/>
              <a:defRPr/>
            </a:pPr>
            <a:endParaRPr lang="en-US" dirty="0"/>
          </a:p>
          <a:p>
            <a:pPr>
              <a:buFont typeface="Arial" charset="0"/>
              <a:buChar char="•"/>
              <a:defRPr/>
            </a:pPr>
            <a:r>
              <a:rPr lang="en-US" dirty="0"/>
              <a:t>Standard Deviation (using PERT) = (Pessimistic-Optimistic)/6</a:t>
            </a:r>
          </a:p>
          <a:p>
            <a:pPr>
              <a:buFont typeface="Arial" charset="0"/>
              <a:buChar char="•"/>
              <a:defRPr/>
            </a:pPr>
            <a:endParaRPr lang="en-US" dirty="0"/>
          </a:p>
          <a:p>
            <a:pPr>
              <a:buFont typeface="Arial" charset="0"/>
              <a:buChar char="•"/>
              <a:defRPr/>
            </a:pPr>
            <a:r>
              <a:rPr lang="en-US" dirty="0"/>
              <a:t>Variance (using PERT) = ( (Pessimistic - Optimistic)/6)</a:t>
            </a:r>
            <a:r>
              <a:rPr lang="en-US" baseline="30000" dirty="0"/>
              <a:t>2</a:t>
            </a:r>
            <a:br>
              <a:rPr lang="en-US" dirty="0"/>
            </a:br>
            <a:endParaRPr lang="en-US" dirty="0"/>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601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16A6A8-6317-48AE-A1FF-F4839591DAFD}" type="slidenum">
              <a:rPr lang="en-US" altLang="en-US" sz="1200" smtClean="0">
                <a:solidFill>
                  <a:srgbClr val="898989"/>
                </a:solidFill>
              </a:rPr>
              <a:pPr>
                <a:spcBef>
                  <a:spcPct val="0"/>
                </a:spcBef>
                <a:buFontTx/>
                <a:buNone/>
              </a:pPr>
              <a:t>143</a:t>
            </a:fld>
            <a:endParaRPr lang="en-US" altLang="en-US" sz="1200">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itle 3"/>
          <p:cNvSpPr>
            <a:spLocks noGrp="1"/>
          </p:cNvSpPr>
          <p:nvPr>
            <p:ph type="title"/>
          </p:nvPr>
        </p:nvSpPr>
        <p:spPr/>
        <p:txBody>
          <a:bodyPr/>
          <a:lstStyle/>
          <a:p>
            <a:r>
              <a:rPr altLang="en-US"/>
              <a:t>Discussion/Exercise 15</a:t>
            </a:r>
          </a:p>
        </p:txBody>
      </p:sp>
      <p:sp>
        <p:nvSpPr>
          <p:cNvPr id="262147" name="Content Placeholder 4"/>
          <p:cNvSpPr>
            <a:spLocks noGrp="1"/>
          </p:cNvSpPr>
          <p:nvPr>
            <p:ph idx="1"/>
          </p:nvPr>
        </p:nvSpPr>
        <p:spPr/>
        <p:txBody>
          <a:bodyPr/>
          <a:lstStyle/>
          <a:p>
            <a:r>
              <a:rPr lang="en-US" altLang="en-US" b="1"/>
              <a:t>Estimate Activity Duration for activities where resources are identified</a:t>
            </a:r>
          </a:p>
          <a:p>
            <a:endParaRPr lang="en-US" altLang="en-US"/>
          </a:p>
        </p:txBody>
      </p:sp>
      <p:sp>
        <p:nvSpPr>
          <p:cNvPr id="262148"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62150"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A3845E-2318-4657-8BA7-FAED4C6CC7A0}" type="slidenum">
              <a:rPr lang="en-US" altLang="en-US" sz="1200" smtClean="0">
                <a:solidFill>
                  <a:srgbClr val="898989"/>
                </a:solidFill>
              </a:rPr>
              <a:pPr>
                <a:spcBef>
                  <a:spcPct val="0"/>
                </a:spcBef>
                <a:buFontTx/>
                <a:buNone/>
              </a:pPr>
              <a:t>144</a:t>
            </a:fld>
            <a:endParaRPr lang="en-US" altLang="en-US" sz="1200">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itle 3"/>
          <p:cNvSpPr>
            <a:spLocks noGrp="1"/>
          </p:cNvSpPr>
          <p:nvPr>
            <p:ph type="title"/>
          </p:nvPr>
        </p:nvSpPr>
        <p:spPr/>
        <p:txBody>
          <a:bodyPr/>
          <a:lstStyle/>
          <a:p>
            <a:r>
              <a:rPr altLang="en-US"/>
              <a:t>18. Develop Schedule</a:t>
            </a:r>
          </a:p>
        </p:txBody>
      </p:sp>
      <p:sp>
        <p:nvSpPr>
          <p:cNvPr id="264195" name="Content Placeholder 4"/>
          <p:cNvSpPr>
            <a:spLocks noGrp="1"/>
          </p:cNvSpPr>
          <p:nvPr>
            <p:ph idx="1"/>
          </p:nvPr>
        </p:nvSpPr>
        <p:spPr>
          <a:xfrm>
            <a:off x="381000" y="2286000"/>
            <a:ext cx="8229600" cy="3763963"/>
          </a:xfrm>
        </p:spPr>
        <p:txBody>
          <a:bodyPr/>
          <a:lstStyle/>
          <a:p>
            <a:pPr>
              <a:buFont typeface="Arial" panose="020B0604020202020204" pitchFamily="34" charset="0"/>
              <a:buNone/>
            </a:pPr>
            <a:r>
              <a:rPr lang="en-US" altLang="en-US" b="1" dirty="0"/>
              <a:t>	Analyzing activity sequences, durations, resource requirements and schedule constraints to create the project schedule.</a:t>
            </a:r>
          </a:p>
          <a:p>
            <a:endParaRPr lang="en-US" altLang="en-US" dirty="0"/>
          </a:p>
        </p:txBody>
      </p:sp>
      <p:pic>
        <p:nvPicPr>
          <p:cNvPr id="264196" name="Picture 4" descr="D:\Works\Training-Material\My Pictures\PM-Images\Gant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540250"/>
            <a:ext cx="32004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6419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034560-A331-4123-A95E-D319543D94A1}" type="slidenum">
              <a:rPr lang="en-US" altLang="en-US" sz="1200" smtClean="0">
                <a:solidFill>
                  <a:srgbClr val="898989"/>
                </a:solidFill>
              </a:rPr>
              <a:pPr>
                <a:spcBef>
                  <a:spcPct val="0"/>
                </a:spcBef>
                <a:buFontTx/>
                <a:buNone/>
              </a:pPr>
              <a:t>145</a:t>
            </a:fld>
            <a:endParaRPr lang="en-US" altLang="en-US" sz="120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Develop Schedule</a:t>
            </a:r>
          </a:p>
        </p:txBody>
      </p:sp>
      <p:sp>
        <p:nvSpPr>
          <p:cNvPr id="266243" name="Content Placeholder 4"/>
          <p:cNvSpPr>
            <a:spLocks noGrp="1"/>
          </p:cNvSpPr>
          <p:nvPr>
            <p:ph sz="quarter" idx="12"/>
          </p:nvPr>
        </p:nvSpPr>
        <p:spPr>
          <a:xfrm>
            <a:off x="533400" y="1447800"/>
            <a:ext cx="2743200" cy="4800600"/>
          </a:xfrm>
        </p:spPr>
        <p:txBody>
          <a:bodyPr/>
          <a:lstStyle/>
          <a:p>
            <a:pPr>
              <a:buFont typeface="Calibri" panose="020F0502020204030204" pitchFamily="34" charset="0"/>
              <a:buAutoNum type="arabicPeriod"/>
            </a:pPr>
            <a:r>
              <a:rPr lang="en-US" altLang="en-US" dirty="0"/>
              <a:t>Schedule Management Plan</a:t>
            </a:r>
          </a:p>
          <a:p>
            <a:pPr>
              <a:buFont typeface="Calibri" panose="020F0502020204030204" pitchFamily="34" charset="0"/>
              <a:buAutoNum type="arabicPeriod"/>
            </a:pPr>
            <a:r>
              <a:rPr lang="en-US" altLang="en-US" dirty="0"/>
              <a:t>Activity List</a:t>
            </a:r>
          </a:p>
          <a:p>
            <a:pPr>
              <a:buFont typeface="Calibri" panose="020F0502020204030204" pitchFamily="34" charset="0"/>
              <a:buAutoNum type="arabicPeriod"/>
            </a:pPr>
            <a:r>
              <a:rPr lang="en-US" altLang="en-US" dirty="0"/>
              <a:t>Activity Attributes</a:t>
            </a:r>
          </a:p>
          <a:p>
            <a:pPr>
              <a:buFont typeface="Calibri" panose="020F0502020204030204" pitchFamily="34" charset="0"/>
              <a:buAutoNum type="arabicPeriod"/>
            </a:pPr>
            <a:r>
              <a:rPr lang="en-US" altLang="en-US" dirty="0"/>
              <a:t>Project Schedule Network Diagrams</a:t>
            </a:r>
          </a:p>
          <a:p>
            <a:pPr>
              <a:buFont typeface="Calibri" panose="020F0502020204030204" pitchFamily="34" charset="0"/>
              <a:buAutoNum type="arabicPeriod"/>
            </a:pPr>
            <a:r>
              <a:rPr lang="en-US" altLang="en-US" dirty="0"/>
              <a:t>Activity Resource Requirements</a:t>
            </a:r>
          </a:p>
          <a:p>
            <a:pPr>
              <a:buFont typeface="Calibri" panose="020F0502020204030204" pitchFamily="34" charset="0"/>
              <a:buAutoNum type="arabicPeriod"/>
            </a:pPr>
            <a:r>
              <a:rPr lang="en-US" altLang="en-US" dirty="0"/>
              <a:t>Resource Calendars</a:t>
            </a:r>
          </a:p>
          <a:p>
            <a:pPr>
              <a:buFont typeface="Calibri" panose="020F0502020204030204" pitchFamily="34" charset="0"/>
              <a:buAutoNum type="arabicPeriod"/>
            </a:pPr>
            <a:r>
              <a:rPr lang="en-US" altLang="en-US" dirty="0"/>
              <a:t>Activity Duration Estimates</a:t>
            </a:r>
          </a:p>
          <a:p>
            <a:pPr>
              <a:buFont typeface="Calibri" panose="020F0502020204030204" pitchFamily="34" charset="0"/>
              <a:buAutoNum type="arabicPeriod"/>
            </a:pPr>
            <a:r>
              <a:rPr lang="en-US" altLang="en-US" dirty="0"/>
              <a:t>Project Scope Statement</a:t>
            </a:r>
          </a:p>
          <a:p>
            <a:pPr>
              <a:buFont typeface="Calibri" panose="020F0502020204030204" pitchFamily="34" charset="0"/>
              <a:buAutoNum type="arabicPeriod"/>
            </a:pPr>
            <a:r>
              <a:rPr lang="en-US" altLang="en-US" dirty="0"/>
              <a:t>Risk Register</a:t>
            </a:r>
          </a:p>
          <a:p>
            <a:pPr>
              <a:buFont typeface="Calibri" panose="020F0502020204030204" pitchFamily="34" charset="0"/>
              <a:buAutoNum type="arabicPeriod"/>
            </a:pPr>
            <a:r>
              <a:rPr lang="en-US" altLang="en-US" dirty="0"/>
              <a:t>Project staff assignment</a:t>
            </a:r>
          </a:p>
          <a:p>
            <a:pPr>
              <a:buFont typeface="Calibri" panose="020F0502020204030204" pitchFamily="34" charset="0"/>
              <a:buAutoNum type="arabicPeriod"/>
            </a:pPr>
            <a:r>
              <a:rPr lang="en-US" altLang="en-US" dirty="0"/>
              <a:t>Resource Breakdown structure</a:t>
            </a:r>
          </a:p>
          <a:p>
            <a:pPr>
              <a:buFont typeface="Calibri" panose="020F0502020204030204" pitchFamily="34" charset="0"/>
              <a:buAutoNum type="arabicPeriod"/>
            </a:pPr>
            <a:r>
              <a:rPr lang="en-US" altLang="en-US" dirty="0"/>
              <a:t>Enterprise Environmental Factors</a:t>
            </a:r>
          </a:p>
          <a:p>
            <a:pPr>
              <a:buFont typeface="Calibri" panose="020F0502020204030204" pitchFamily="34" charset="0"/>
              <a:buAutoNum type="arabicPeriod"/>
            </a:pPr>
            <a:r>
              <a:rPr lang="en-US" altLang="en-US" dirty="0"/>
              <a:t>Organization Process Assets</a:t>
            </a:r>
          </a:p>
        </p:txBody>
      </p:sp>
      <p:sp>
        <p:nvSpPr>
          <p:cNvPr id="266244"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Schedule Network Analysis</a:t>
            </a:r>
          </a:p>
          <a:p>
            <a:pPr>
              <a:buFont typeface="Calibri" panose="020F0502020204030204" pitchFamily="34" charset="0"/>
              <a:buAutoNum type="arabicPeriod"/>
            </a:pPr>
            <a:r>
              <a:rPr lang="en-US" altLang="en-US" dirty="0"/>
              <a:t>Critical Path Method</a:t>
            </a:r>
          </a:p>
          <a:p>
            <a:pPr>
              <a:buFont typeface="Calibri" panose="020F0502020204030204" pitchFamily="34" charset="0"/>
              <a:buAutoNum type="arabicPeriod"/>
            </a:pPr>
            <a:r>
              <a:rPr lang="en-US" altLang="en-US" dirty="0"/>
              <a:t>Critical Chain Method</a:t>
            </a:r>
          </a:p>
          <a:p>
            <a:pPr>
              <a:buFont typeface="Calibri" panose="020F0502020204030204" pitchFamily="34" charset="0"/>
              <a:buAutoNum type="arabicPeriod"/>
            </a:pPr>
            <a:r>
              <a:rPr lang="en-US" altLang="en-US" dirty="0"/>
              <a:t>Resource Optimization techniques</a:t>
            </a:r>
          </a:p>
          <a:p>
            <a:pPr>
              <a:buFont typeface="Calibri" panose="020F0502020204030204" pitchFamily="34" charset="0"/>
              <a:buAutoNum type="arabicPeriod"/>
            </a:pPr>
            <a:r>
              <a:rPr lang="en-US" altLang="en-US" dirty="0"/>
              <a:t>Modeling Techniques</a:t>
            </a:r>
          </a:p>
          <a:p>
            <a:pPr>
              <a:buFont typeface="Calibri" panose="020F0502020204030204" pitchFamily="34" charset="0"/>
              <a:buAutoNum type="arabicPeriod"/>
            </a:pPr>
            <a:r>
              <a:rPr lang="en-US" altLang="en-US" dirty="0"/>
              <a:t>Leads and Lags</a:t>
            </a:r>
          </a:p>
          <a:p>
            <a:pPr>
              <a:buFont typeface="Calibri" panose="020F0502020204030204" pitchFamily="34" charset="0"/>
              <a:buAutoNum type="arabicPeriod"/>
            </a:pPr>
            <a:r>
              <a:rPr lang="en-US" altLang="en-US" dirty="0"/>
              <a:t>Schedule Compression</a:t>
            </a:r>
          </a:p>
          <a:p>
            <a:pPr>
              <a:buFont typeface="Calibri" panose="020F0502020204030204" pitchFamily="34" charset="0"/>
              <a:buAutoNum type="arabicPeriod"/>
            </a:pPr>
            <a:r>
              <a:rPr lang="en-US" altLang="en-US" dirty="0"/>
              <a:t>Scheduling Tool</a:t>
            </a:r>
          </a:p>
        </p:txBody>
      </p:sp>
      <p:sp>
        <p:nvSpPr>
          <p:cNvPr id="266245"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Schedule baseline</a:t>
            </a:r>
          </a:p>
          <a:p>
            <a:pPr>
              <a:buFont typeface="Calibri" panose="020F0502020204030204" pitchFamily="34" charset="0"/>
              <a:buAutoNum type="arabicPeriod"/>
            </a:pPr>
            <a:r>
              <a:rPr lang="en-US" altLang="en-US" dirty="0"/>
              <a:t>Project Schedule</a:t>
            </a:r>
          </a:p>
          <a:p>
            <a:pPr>
              <a:buFont typeface="Calibri" panose="020F0502020204030204" pitchFamily="34" charset="0"/>
              <a:buAutoNum type="arabicPeriod"/>
            </a:pPr>
            <a:r>
              <a:rPr lang="en-US" altLang="en-US" dirty="0"/>
              <a:t>Schedule Data</a:t>
            </a:r>
          </a:p>
          <a:p>
            <a:pPr>
              <a:buFont typeface="Calibri" panose="020F0502020204030204" pitchFamily="34" charset="0"/>
              <a:buAutoNum type="arabicPeriod"/>
            </a:pPr>
            <a:r>
              <a:rPr lang="en-US" altLang="en-US" dirty="0"/>
              <a:t>Project Calendars</a:t>
            </a:r>
          </a:p>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r>
              <a:rPr lang="en-US" altLang="en-US" dirty="0"/>
              <a:t>Project Documents Updates</a:t>
            </a:r>
          </a:p>
        </p:txBody>
      </p:sp>
      <p:sp>
        <p:nvSpPr>
          <p:cNvPr id="8" name="Text Placeholder 7"/>
          <p:cNvSpPr>
            <a:spLocks noGrp="1"/>
          </p:cNvSpPr>
          <p:nvPr>
            <p:ph type="body" sz="quarter" idx="15"/>
          </p:nvPr>
        </p:nvSpPr>
        <p:spPr/>
        <p:txBody>
          <a:bodyPr/>
          <a:lstStyle/>
          <a:p>
            <a:pPr>
              <a:defRPr/>
            </a:pPr>
            <a:r>
              <a:rPr lang="en-US" dirty="0"/>
              <a:t>Project Time Management</a:t>
            </a:r>
          </a:p>
        </p:txBody>
      </p:sp>
      <p:sp>
        <p:nvSpPr>
          <p:cNvPr id="9" name="Text Placeholder 8"/>
          <p:cNvSpPr>
            <a:spLocks noGrp="1"/>
          </p:cNvSpPr>
          <p:nvPr>
            <p:ph type="body" sz="quarter" idx="16"/>
          </p:nvPr>
        </p:nvSpPr>
        <p:spPr/>
        <p:txBody>
          <a:bodyPr/>
          <a:lstStyle/>
          <a:p>
            <a:pPr>
              <a:defRPr/>
            </a:pPr>
            <a:r>
              <a:rPr lang="en-US" dirty="0"/>
              <a:t>Project Planning</a:t>
            </a:r>
          </a:p>
        </p:txBody>
      </p:sp>
      <p:sp>
        <p:nvSpPr>
          <p:cNvPr id="266248"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3B16F6-8C0C-4330-81B0-31680781F496}" type="slidenum">
              <a:rPr lang="en-US" altLang="en-US" sz="1200" smtClean="0">
                <a:solidFill>
                  <a:srgbClr val="898989"/>
                </a:solidFill>
              </a:rPr>
              <a:pPr>
                <a:spcBef>
                  <a:spcPct val="0"/>
                </a:spcBef>
                <a:buFontTx/>
                <a:buNone/>
              </a:pPr>
              <a:t>146</a:t>
            </a:fld>
            <a:endParaRPr lang="en-US"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altLang="en-US" dirty="0"/>
              <a:t>Resource Optimization techniques</a:t>
            </a:r>
            <a:endParaRPr lang="en-US" dirty="0"/>
          </a:p>
        </p:txBody>
      </p:sp>
      <p:sp>
        <p:nvSpPr>
          <p:cNvPr id="10" name="Content Placeholder 9"/>
          <p:cNvSpPr>
            <a:spLocks noGrp="1"/>
          </p:cNvSpPr>
          <p:nvPr>
            <p:ph idx="1"/>
          </p:nvPr>
        </p:nvSpPr>
        <p:spPr>
          <a:xfrm>
            <a:off x="464127" y="837584"/>
            <a:ext cx="8527473" cy="1066800"/>
          </a:xfrm>
        </p:spPr>
        <p:txBody>
          <a:bodyPr>
            <a:normAutofit/>
          </a:bodyPr>
          <a:lstStyle/>
          <a:p>
            <a:r>
              <a:rPr lang="en-US" sz="2400" b="1" dirty="0"/>
              <a:t>Resource Levelling</a:t>
            </a:r>
          </a:p>
          <a:p>
            <a:pPr marL="0" indent="0">
              <a:buNone/>
            </a:pPr>
            <a:r>
              <a:rPr lang="en-US" sz="1600" dirty="0"/>
              <a:t>Ensure resource are not allocated more than their availability for the given project. Can lead to change in critical path.</a:t>
            </a:r>
          </a:p>
          <a:p>
            <a:pPr marL="0" indent="0">
              <a:buNone/>
            </a:pPr>
            <a:endParaRPr lang="en-US" sz="2800" dirty="0"/>
          </a:p>
        </p:txBody>
      </p:sp>
      <p:sp>
        <p:nvSpPr>
          <p:cNvPr id="8" name="Slide Number Placeholder 7"/>
          <p:cNvSpPr>
            <a:spLocks noGrp="1"/>
          </p:cNvSpPr>
          <p:nvPr>
            <p:ph type="sldNum" sz="quarter" idx="12"/>
          </p:nvPr>
        </p:nvSpPr>
        <p:spPr/>
        <p:txBody>
          <a:bodyPr/>
          <a:lstStyle/>
          <a:p>
            <a:pPr>
              <a:defRPr/>
            </a:pPr>
            <a:fld id="{023D243F-FF89-4CDA-A0EF-C0FAAD3DFB55}" type="slidenum">
              <a:rPr lang="en-US" altLang="en-US" smtClean="0"/>
              <a:pPr>
                <a:defRPr/>
              </a:pPr>
              <a:t>147</a:t>
            </a:fld>
            <a:endParaRPr lang="en-US"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523999"/>
            <a:ext cx="6061759" cy="4958425"/>
          </a:xfrm>
          <a:prstGeom prst="rect">
            <a:avLst/>
          </a:prstGeom>
        </p:spPr>
      </p:pic>
      <p:sp>
        <p:nvSpPr>
          <p:cNvPr id="3" name="Footer Placeholder 2"/>
          <p:cNvSpPr>
            <a:spLocks noGrp="1"/>
          </p:cNvSpPr>
          <p:nvPr>
            <p:ph type="ftr" sz="quarter" idx="11"/>
          </p:nvPr>
        </p:nvSpPr>
        <p:spPr/>
        <p:txBody>
          <a:bodyPr/>
          <a:lstStyle/>
          <a:p>
            <a:pPr>
              <a:defRPr/>
            </a:pPr>
            <a:r>
              <a:rPr lang="en-IN"/>
              <a:t>Copyright 2017 Vedavit Project Solutions</a:t>
            </a:r>
            <a:endParaRPr lang="en-US" dirty="0"/>
          </a:p>
        </p:txBody>
      </p:sp>
    </p:spTree>
    <p:extLst>
      <p:ext uri="{BB962C8B-B14F-4D97-AF65-F5344CB8AC3E}">
        <p14:creationId xmlns:p14="http://schemas.microsoft.com/office/powerpoint/2010/main" val="304774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15913" y="1065213"/>
            <a:ext cx="7651750" cy="989012"/>
          </a:xfrm>
          <a:prstGeom prst="rect">
            <a:avLst/>
          </a:prstGeom>
          <a:noFill/>
          <a:ln w="9525">
            <a:noFill/>
            <a:miter lim="800000"/>
            <a:headEnd/>
            <a:tailEnd/>
          </a:ln>
        </p:spPr>
        <p:txBody>
          <a:bodyPr/>
          <a:lstStyle/>
          <a:p>
            <a:pPr lvl="1" eaLnBrk="1" hangingPunct="1">
              <a:lnSpc>
                <a:spcPct val="150000"/>
              </a:lnSpc>
              <a:defRPr/>
            </a:pPr>
            <a:r>
              <a:rPr lang="en-US" sz="2000" dirty="0">
                <a:latin typeface="Arial" charset="0"/>
              </a:rPr>
              <a:t>“Doing your project without a plan is like watching television with someone else holding the remote control”- Peter </a:t>
            </a:r>
            <a:r>
              <a:rPr lang="en-US" sz="2000" dirty="0" err="1">
                <a:latin typeface="Arial" charset="0"/>
              </a:rPr>
              <a:t>Turla</a:t>
            </a:r>
            <a:endParaRPr lang="en-US" sz="2000" dirty="0">
              <a:latin typeface="Arial" charset="0"/>
            </a:endParaRPr>
          </a:p>
          <a:p>
            <a:pPr lvl="1" eaLnBrk="1" hangingPunct="1">
              <a:lnSpc>
                <a:spcPct val="150000"/>
              </a:lnSpc>
              <a:defRPr/>
            </a:pPr>
            <a:endParaRPr lang="en-US" sz="2000" b="1" dirty="0">
              <a:solidFill>
                <a:srgbClr val="0084CC"/>
              </a:solidFill>
              <a:latin typeface="+mn-lt"/>
            </a:endParaRPr>
          </a:p>
        </p:txBody>
      </p:sp>
      <p:sp>
        <p:nvSpPr>
          <p:cNvPr id="19" name="Rectangle 18"/>
          <p:cNvSpPr>
            <a:spLocks noChangeArrowheads="1"/>
          </p:cNvSpPr>
          <p:nvPr/>
        </p:nvSpPr>
        <p:spPr bwMode="auto">
          <a:xfrm>
            <a:off x="177800" y="3316288"/>
            <a:ext cx="7861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150000"/>
              </a:lnSpc>
              <a:spcBef>
                <a:spcPct val="0"/>
              </a:spcBef>
              <a:buFontTx/>
              <a:buNone/>
            </a:pPr>
            <a:r>
              <a:rPr lang="en-US" altLang="en-US" sz="2000" dirty="0">
                <a:latin typeface="Arial" panose="020B0604020202020204" pitchFamily="34" charset="0"/>
              </a:rPr>
              <a:t>"I made this letter longer than usual because I lack the time to make it shorter." – Pascal</a:t>
            </a:r>
          </a:p>
        </p:txBody>
      </p:sp>
      <p:sp>
        <p:nvSpPr>
          <p:cNvPr id="20" name="Rectangle 19"/>
          <p:cNvSpPr/>
          <p:nvPr/>
        </p:nvSpPr>
        <p:spPr>
          <a:xfrm>
            <a:off x="1139825" y="4340225"/>
            <a:ext cx="7386638" cy="1016000"/>
          </a:xfrm>
          <a:prstGeom prst="rect">
            <a:avLst/>
          </a:prstGeom>
          <a:solidFill>
            <a:schemeClr val="tx1">
              <a:lumMod val="20000"/>
              <a:lumOff val="80000"/>
            </a:schemeClr>
          </a:solidFill>
        </p:spPr>
        <p:txBody>
          <a:bodyPr>
            <a:spAutoFit/>
          </a:bodyPr>
          <a:lstStyle/>
          <a:p>
            <a:pPr lvl="1" eaLnBrk="1" hangingPunct="1">
              <a:lnSpc>
                <a:spcPct val="150000"/>
              </a:lnSpc>
              <a:defRPr/>
            </a:pPr>
            <a:r>
              <a:rPr lang="en-US" sz="2000" dirty="0">
                <a:latin typeface="Arial" charset="0"/>
              </a:rPr>
              <a:t>“Time is a great teacher, but unfortunately it kills all its pupils." - Hector Louis Berlioz</a:t>
            </a:r>
          </a:p>
        </p:txBody>
      </p:sp>
      <p:sp>
        <p:nvSpPr>
          <p:cNvPr id="21" name="Rectangle 20"/>
          <p:cNvSpPr/>
          <p:nvPr/>
        </p:nvSpPr>
        <p:spPr>
          <a:xfrm>
            <a:off x="1293813" y="2073275"/>
            <a:ext cx="7291387" cy="1016000"/>
          </a:xfrm>
          <a:prstGeom prst="rect">
            <a:avLst/>
          </a:prstGeom>
          <a:solidFill>
            <a:schemeClr val="tx1">
              <a:lumMod val="20000"/>
              <a:lumOff val="80000"/>
            </a:schemeClr>
          </a:solidFill>
        </p:spPr>
        <p:txBody>
          <a:bodyPr>
            <a:spAutoFit/>
          </a:bodyPr>
          <a:lstStyle/>
          <a:p>
            <a:pPr lvl="1" eaLnBrk="1" hangingPunct="1">
              <a:lnSpc>
                <a:spcPct val="150000"/>
              </a:lnSpc>
              <a:defRPr/>
            </a:pPr>
            <a:r>
              <a:rPr lang="en-US" sz="2000" dirty="0">
                <a:latin typeface="Arial" charset="0"/>
              </a:rPr>
              <a:t>"The bad news is time flies. The good news is you're the pilot." - Michael </a:t>
            </a:r>
            <a:r>
              <a:rPr lang="en-US" sz="2000" dirty="0" err="1">
                <a:latin typeface="Arial" charset="0"/>
              </a:rPr>
              <a:t>Altshuler</a:t>
            </a:r>
            <a:r>
              <a:rPr lang="en-US" sz="2000" dirty="0">
                <a:latin typeface="Arial" charset="0"/>
              </a:rPr>
              <a:t> </a:t>
            </a:r>
            <a:endParaRPr lang="en-US" dirty="0">
              <a:latin typeface="Arial" charset="0"/>
            </a:endParaRPr>
          </a:p>
        </p:txBody>
      </p:sp>
      <p:sp>
        <p:nvSpPr>
          <p:cNvPr id="215046" name="Title 8"/>
          <p:cNvSpPr>
            <a:spLocks noGrp="1"/>
          </p:cNvSpPr>
          <p:nvPr>
            <p:ph type="title"/>
          </p:nvPr>
        </p:nvSpPr>
        <p:spPr/>
        <p:txBody>
          <a:bodyPr/>
          <a:lstStyle/>
          <a:p>
            <a:r>
              <a:rPr altLang="en-US" b="1"/>
              <a:t>Project Time Management</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1504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20B2EC-D069-4769-B08D-FBE3315A5E19}" type="slidenum">
              <a:rPr lang="en-US" altLang="en-US" sz="1200" smtClean="0">
                <a:solidFill>
                  <a:srgbClr val="898989"/>
                </a:solidFill>
              </a:rPr>
              <a:pPr>
                <a:spcBef>
                  <a:spcPct val="0"/>
                </a:spcBef>
                <a:buFontTx/>
                <a:buNone/>
              </a:pPr>
              <a:t>121</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 grpId="0"/>
      <p:bldP spid="20" grpId="0"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0874-CA94-436C-85E3-77A0773833BA}"/>
              </a:ext>
            </a:extLst>
          </p:cNvPr>
          <p:cNvSpPr>
            <a:spLocks noGrp="1"/>
          </p:cNvSpPr>
          <p:nvPr>
            <p:ph type="title"/>
          </p:nvPr>
        </p:nvSpPr>
        <p:spPr/>
        <p:txBody>
          <a:bodyPr/>
          <a:lstStyle/>
          <a:p>
            <a:r>
              <a:rPr lang="en-US" altLang="en-US" dirty="0"/>
              <a:t>Resource Optimization techniques</a:t>
            </a:r>
            <a:endParaRPr lang="en-US" dirty="0"/>
          </a:p>
        </p:txBody>
      </p:sp>
      <p:sp>
        <p:nvSpPr>
          <p:cNvPr id="3" name="Content Placeholder 2">
            <a:extLst>
              <a:ext uri="{FF2B5EF4-FFF2-40B4-BE49-F238E27FC236}">
                <a16:creationId xmlns:a16="http://schemas.microsoft.com/office/drawing/2014/main" id="{C17FDC96-CA8E-4B05-983E-437D248288E7}"/>
              </a:ext>
            </a:extLst>
          </p:cNvPr>
          <p:cNvSpPr>
            <a:spLocks noGrp="1"/>
          </p:cNvSpPr>
          <p:nvPr>
            <p:ph idx="1"/>
          </p:nvPr>
        </p:nvSpPr>
        <p:spPr/>
        <p:txBody>
          <a:bodyPr>
            <a:normAutofit/>
          </a:bodyPr>
          <a:lstStyle/>
          <a:p>
            <a:r>
              <a:rPr lang="en-US" sz="2400" dirty="0"/>
              <a:t>Resource Smoothing</a:t>
            </a:r>
          </a:p>
          <a:p>
            <a:pPr marL="457200" lvl="1" indent="0">
              <a:buNone/>
            </a:pPr>
            <a:r>
              <a:rPr lang="en-US" sz="2000" dirty="0"/>
              <a:t>Adjust activities in such a way that resources requirement do not exceed than defined limit. No change in critical path. Activities can be delayed within their float (free/total</a:t>
            </a:r>
          </a:p>
        </p:txBody>
      </p:sp>
      <p:sp>
        <p:nvSpPr>
          <p:cNvPr id="4" name="Footer Placeholder 3">
            <a:extLst>
              <a:ext uri="{FF2B5EF4-FFF2-40B4-BE49-F238E27FC236}">
                <a16:creationId xmlns:a16="http://schemas.microsoft.com/office/drawing/2014/main" id="{B84814D3-55CB-401F-B9F0-EB2726E8E13B}"/>
              </a:ext>
            </a:extLst>
          </p:cNvPr>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a:extLst>
              <a:ext uri="{FF2B5EF4-FFF2-40B4-BE49-F238E27FC236}">
                <a16:creationId xmlns:a16="http://schemas.microsoft.com/office/drawing/2014/main" id="{20CC5976-D2DF-470E-9520-12CA4C5FF390}"/>
              </a:ext>
            </a:extLst>
          </p:cNvPr>
          <p:cNvSpPr>
            <a:spLocks noGrp="1"/>
          </p:cNvSpPr>
          <p:nvPr>
            <p:ph type="sldNum" sz="quarter" idx="12"/>
          </p:nvPr>
        </p:nvSpPr>
        <p:spPr/>
        <p:txBody>
          <a:bodyPr/>
          <a:lstStyle/>
          <a:p>
            <a:pPr>
              <a:defRPr/>
            </a:pPr>
            <a:fld id="{72DDD327-84E9-44EE-94DF-C6A9CABE3A3A}" type="slidenum">
              <a:rPr lang="en-US" altLang="en-US" smtClean="0"/>
              <a:pPr>
                <a:defRPr/>
              </a:pPr>
              <a:t>148</a:t>
            </a:fld>
            <a:endParaRPr lang="en-US" altLang="en-US"/>
          </a:p>
        </p:txBody>
      </p:sp>
    </p:spTree>
    <p:extLst>
      <p:ext uri="{BB962C8B-B14F-4D97-AF65-F5344CB8AC3E}">
        <p14:creationId xmlns:p14="http://schemas.microsoft.com/office/powerpoint/2010/main" val="615949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Modeling Techniques</a:t>
            </a:r>
            <a:endParaRPr lang="en-US" dirty="0"/>
          </a:p>
        </p:txBody>
      </p:sp>
      <p:sp>
        <p:nvSpPr>
          <p:cNvPr id="3" name="Content Placeholder 2"/>
          <p:cNvSpPr>
            <a:spLocks noGrp="1"/>
          </p:cNvSpPr>
          <p:nvPr>
            <p:ph idx="1"/>
          </p:nvPr>
        </p:nvSpPr>
        <p:spPr/>
        <p:txBody>
          <a:bodyPr>
            <a:normAutofit lnSpcReduction="10000"/>
          </a:bodyPr>
          <a:lstStyle/>
          <a:p>
            <a:r>
              <a:rPr lang="en-US" dirty="0"/>
              <a:t>What if scenario analysis</a:t>
            </a:r>
          </a:p>
          <a:p>
            <a:pPr lvl="1"/>
            <a:r>
              <a:rPr lang="en-US" dirty="0"/>
              <a:t>Assess the feasibility of project schedule under adverse conditions. Prepare a contingency plan to overcome the problems. Or prepare mitigation plan to reduce the impact of unexpected situations.</a:t>
            </a:r>
          </a:p>
          <a:p>
            <a:r>
              <a:rPr lang="en-US" dirty="0"/>
              <a:t>Simulation</a:t>
            </a:r>
          </a:p>
          <a:p>
            <a:pPr lvl="1"/>
            <a:r>
              <a:rPr lang="en-US" dirty="0"/>
              <a:t>Calculate multiple project duration using tools like Monte Carlo Simulation. In this case use assumptions and distribution constructed using 3 Point estimates.</a:t>
            </a:r>
          </a:p>
          <a:p>
            <a:pPr lvl="1"/>
            <a:endParaRPr lang="en-US" dirty="0"/>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149</a:t>
            </a:fld>
            <a:endParaRPr lang="en-US" altLang="en-US"/>
          </a:p>
        </p:txBody>
      </p:sp>
    </p:spTree>
    <p:extLst>
      <p:ext uri="{BB962C8B-B14F-4D97-AF65-F5344CB8AC3E}">
        <p14:creationId xmlns:p14="http://schemas.microsoft.com/office/powerpoint/2010/main" val="3035119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itle 3"/>
          <p:cNvSpPr>
            <a:spLocks noGrp="1"/>
          </p:cNvSpPr>
          <p:nvPr>
            <p:ph type="title"/>
          </p:nvPr>
        </p:nvSpPr>
        <p:spPr/>
        <p:txBody>
          <a:bodyPr/>
          <a:lstStyle/>
          <a:p>
            <a:r>
              <a:rPr altLang="en-US"/>
              <a:t>19. Control Schedule</a:t>
            </a:r>
          </a:p>
        </p:txBody>
      </p:sp>
      <p:sp>
        <p:nvSpPr>
          <p:cNvPr id="268291" name="Content Placeholder 4"/>
          <p:cNvSpPr>
            <a:spLocks noGrp="1"/>
          </p:cNvSpPr>
          <p:nvPr>
            <p:ph idx="1"/>
          </p:nvPr>
        </p:nvSpPr>
        <p:spPr/>
        <p:txBody>
          <a:bodyPr/>
          <a:lstStyle/>
          <a:p>
            <a:pPr>
              <a:buFont typeface="Arial" panose="020B0604020202020204" pitchFamily="34" charset="0"/>
              <a:buNone/>
            </a:pPr>
            <a:r>
              <a:rPr lang="en-US" altLang="en-US" b="1"/>
              <a:t>	Monitoring the status of the project to update project progress and manage changes to the schedule baseline </a:t>
            </a:r>
          </a:p>
          <a:p>
            <a:endParaRPr lang="en-US" altLang="en-US"/>
          </a:p>
        </p:txBody>
      </p:sp>
      <p:pic>
        <p:nvPicPr>
          <p:cNvPr id="268292" name="Picture 4" descr="D:\Works\Training-Material\My Pictures\PM-Images\Schedule-Contr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191000"/>
            <a:ext cx="19621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682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B38FBBC-F887-444F-8886-84BA5086B231}" type="slidenum">
              <a:rPr lang="en-US" altLang="en-US" sz="1200" smtClean="0">
                <a:solidFill>
                  <a:srgbClr val="898989"/>
                </a:solidFill>
              </a:rPr>
              <a:pPr>
                <a:spcBef>
                  <a:spcPct val="0"/>
                </a:spcBef>
                <a:buFontTx/>
                <a:buNone/>
              </a:pPr>
              <a:t>150</a:t>
            </a:fld>
            <a:endParaRPr lang="en-US" altLang="en-US" sz="12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Control Schedule</a:t>
            </a:r>
          </a:p>
        </p:txBody>
      </p:sp>
      <p:sp>
        <p:nvSpPr>
          <p:cNvPr id="270339" name="Content Placeholder 4"/>
          <p:cNvSpPr>
            <a:spLocks noGrp="1"/>
          </p:cNvSpPr>
          <p:nvPr>
            <p:ph sz="quarter" idx="12"/>
          </p:nvPr>
        </p:nvSpPr>
        <p:spPr/>
        <p:txBody>
          <a:bodyPr/>
          <a:lstStyle/>
          <a:p>
            <a:pPr>
              <a:buFont typeface="Calibri" panose="020F0502020204030204" pitchFamily="34" charset="0"/>
              <a:buAutoNum type="arabicPeriod"/>
            </a:pPr>
            <a:r>
              <a:rPr lang="en-US" altLang="en-US"/>
              <a:t>Project Management Plan</a:t>
            </a:r>
          </a:p>
          <a:p>
            <a:pPr>
              <a:buFont typeface="Calibri" panose="020F0502020204030204" pitchFamily="34" charset="0"/>
              <a:buAutoNum type="arabicPeriod"/>
            </a:pPr>
            <a:r>
              <a:rPr lang="en-US" altLang="en-US"/>
              <a:t>Project Schedule</a:t>
            </a:r>
          </a:p>
          <a:p>
            <a:pPr>
              <a:buFont typeface="Calibri" panose="020F0502020204030204" pitchFamily="34" charset="0"/>
              <a:buAutoNum type="arabicPeriod"/>
            </a:pPr>
            <a:r>
              <a:rPr lang="en-US" altLang="en-US"/>
              <a:t>Work Performance Data</a:t>
            </a:r>
          </a:p>
          <a:p>
            <a:pPr>
              <a:buFont typeface="Calibri" panose="020F0502020204030204" pitchFamily="34" charset="0"/>
              <a:buAutoNum type="arabicPeriod"/>
            </a:pPr>
            <a:r>
              <a:rPr lang="en-US" altLang="en-US"/>
              <a:t>Project Calendars</a:t>
            </a:r>
          </a:p>
          <a:p>
            <a:pPr>
              <a:buFont typeface="Calibri" panose="020F0502020204030204" pitchFamily="34" charset="0"/>
              <a:buAutoNum type="arabicPeriod"/>
            </a:pPr>
            <a:r>
              <a:rPr lang="en-US" altLang="en-US"/>
              <a:t>Schedule Data</a:t>
            </a:r>
          </a:p>
          <a:p>
            <a:pPr>
              <a:buFont typeface="Calibri" panose="020F0502020204030204" pitchFamily="34" charset="0"/>
              <a:buAutoNum type="arabicPeriod"/>
            </a:pPr>
            <a:r>
              <a:rPr lang="en-US" altLang="en-US"/>
              <a:t>Organization Process Assets</a:t>
            </a:r>
          </a:p>
        </p:txBody>
      </p:sp>
      <p:sp>
        <p:nvSpPr>
          <p:cNvPr id="27034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a:t>Performance Reviews</a:t>
            </a:r>
          </a:p>
          <a:p>
            <a:pPr>
              <a:buFont typeface="Calibri" panose="020F0502020204030204" pitchFamily="34" charset="0"/>
              <a:buAutoNum type="arabicPeriod"/>
            </a:pPr>
            <a:r>
              <a:rPr lang="en-US" altLang="en-US"/>
              <a:t>Project Management Software</a:t>
            </a:r>
          </a:p>
          <a:p>
            <a:pPr>
              <a:buFont typeface="Calibri" panose="020F0502020204030204" pitchFamily="34" charset="0"/>
              <a:buAutoNum type="arabicPeriod"/>
            </a:pPr>
            <a:r>
              <a:rPr lang="en-US" altLang="en-US"/>
              <a:t>Resource Optimization Techniques</a:t>
            </a:r>
          </a:p>
          <a:p>
            <a:pPr>
              <a:buFont typeface="Calibri" panose="020F0502020204030204" pitchFamily="34" charset="0"/>
              <a:buAutoNum type="arabicPeriod"/>
            </a:pPr>
            <a:r>
              <a:rPr lang="en-US" altLang="en-US"/>
              <a:t>Modeling Techniques</a:t>
            </a:r>
          </a:p>
          <a:p>
            <a:pPr>
              <a:buFont typeface="Calibri" panose="020F0502020204030204" pitchFamily="34" charset="0"/>
              <a:buAutoNum type="arabicPeriod"/>
            </a:pPr>
            <a:r>
              <a:rPr lang="en-US" altLang="en-US"/>
              <a:t>Leads and Lags</a:t>
            </a:r>
          </a:p>
          <a:p>
            <a:pPr>
              <a:buFont typeface="Calibri" panose="020F0502020204030204" pitchFamily="34" charset="0"/>
              <a:buAutoNum type="arabicPeriod"/>
            </a:pPr>
            <a:r>
              <a:rPr lang="en-US" altLang="en-US"/>
              <a:t>Schedule Compression</a:t>
            </a:r>
          </a:p>
          <a:p>
            <a:pPr>
              <a:buFont typeface="Calibri" panose="020F0502020204030204" pitchFamily="34" charset="0"/>
              <a:buAutoNum type="arabicPeriod"/>
            </a:pPr>
            <a:r>
              <a:rPr lang="en-US" altLang="en-US"/>
              <a:t>Scheduling Tool</a:t>
            </a:r>
          </a:p>
        </p:txBody>
      </p:sp>
      <p:sp>
        <p:nvSpPr>
          <p:cNvPr id="27034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a:t>Work Performance Information</a:t>
            </a:r>
          </a:p>
          <a:p>
            <a:pPr>
              <a:buFont typeface="Calibri" panose="020F0502020204030204" pitchFamily="34" charset="0"/>
              <a:buAutoNum type="arabicPeriod"/>
            </a:pPr>
            <a:r>
              <a:rPr lang="en-US" altLang="en-US"/>
              <a:t>Schedule Forecasts</a:t>
            </a:r>
          </a:p>
          <a:p>
            <a:pPr>
              <a:buFont typeface="Calibri" panose="020F0502020204030204" pitchFamily="34" charset="0"/>
              <a:buAutoNum type="arabicPeriod"/>
            </a:pPr>
            <a:r>
              <a:rPr lang="en-US" altLang="en-US"/>
              <a:t>Change Requests</a:t>
            </a:r>
          </a:p>
          <a:p>
            <a:pPr>
              <a:buFont typeface="Calibri" panose="020F0502020204030204" pitchFamily="34" charset="0"/>
              <a:buAutoNum type="arabicPeriod"/>
            </a:pPr>
            <a:r>
              <a:rPr lang="en-US" altLang="en-US"/>
              <a:t>Project Management Plan Updates</a:t>
            </a:r>
          </a:p>
          <a:p>
            <a:pPr>
              <a:buFont typeface="Calibri" panose="020F0502020204030204" pitchFamily="34" charset="0"/>
              <a:buAutoNum type="arabicPeriod"/>
            </a:pPr>
            <a:r>
              <a:rPr lang="en-US" altLang="en-US"/>
              <a:t>Project Documents Updates</a:t>
            </a:r>
          </a:p>
          <a:p>
            <a:pPr>
              <a:buFont typeface="Calibri" panose="020F0502020204030204" pitchFamily="34" charset="0"/>
              <a:buAutoNum type="arabicPeriod"/>
            </a:pPr>
            <a:r>
              <a:rPr lang="en-US" altLang="en-US"/>
              <a:t>Organization Process Assets Updates</a:t>
            </a:r>
          </a:p>
        </p:txBody>
      </p:sp>
      <p:sp>
        <p:nvSpPr>
          <p:cNvPr id="8" name="Text Placeholder 7"/>
          <p:cNvSpPr>
            <a:spLocks noGrp="1"/>
          </p:cNvSpPr>
          <p:nvPr>
            <p:ph type="body" sz="quarter" idx="15"/>
          </p:nvPr>
        </p:nvSpPr>
        <p:spPr/>
        <p:txBody>
          <a:bodyPr/>
          <a:lstStyle/>
          <a:p>
            <a:pPr>
              <a:defRPr/>
            </a:pPr>
            <a:r>
              <a:rPr lang="en-US" dirty="0"/>
              <a:t>Project Time Management</a:t>
            </a:r>
          </a:p>
        </p:txBody>
      </p:sp>
      <p:sp>
        <p:nvSpPr>
          <p:cNvPr id="9" name="Text Placeholder 8"/>
          <p:cNvSpPr>
            <a:spLocks noGrp="1"/>
          </p:cNvSpPr>
          <p:nvPr>
            <p:ph type="body" sz="quarter" idx="16"/>
          </p:nvPr>
        </p:nvSpPr>
        <p:spPr/>
        <p:txBody>
          <a:bodyPr/>
          <a:lstStyle/>
          <a:p>
            <a:pPr>
              <a:defRPr/>
            </a:pPr>
            <a:r>
              <a:rPr lang="en-US" dirty="0"/>
              <a:t>Project Monitoring and Controlling</a:t>
            </a:r>
          </a:p>
        </p:txBody>
      </p:sp>
      <p:sp>
        <p:nvSpPr>
          <p:cNvPr id="27034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B9CD46-263A-43FC-9252-CB4DFAB59CF1}" type="slidenum">
              <a:rPr lang="en-US" altLang="en-US" sz="1200" smtClean="0">
                <a:solidFill>
                  <a:srgbClr val="898989"/>
                </a:solidFill>
              </a:rPr>
              <a:pPr>
                <a:spcBef>
                  <a:spcPct val="0"/>
                </a:spcBef>
                <a:buFontTx/>
                <a:buNone/>
              </a:pPr>
              <a:t>151</a:t>
            </a:fld>
            <a:endParaRPr lang="en-US" altLang="en-US" sz="1200">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itle 3"/>
          <p:cNvSpPr>
            <a:spLocks noGrp="1"/>
          </p:cNvSpPr>
          <p:nvPr>
            <p:ph type="title"/>
          </p:nvPr>
        </p:nvSpPr>
        <p:spPr/>
        <p:txBody>
          <a:bodyPr/>
          <a:lstStyle/>
          <a:p>
            <a:r>
              <a:rPr altLang="en-US"/>
              <a:t>Discussion/Exercise 17</a:t>
            </a:r>
          </a:p>
        </p:txBody>
      </p:sp>
      <p:sp>
        <p:nvSpPr>
          <p:cNvPr id="272387" name="Content Placeholder 4"/>
          <p:cNvSpPr>
            <a:spLocks noGrp="1"/>
          </p:cNvSpPr>
          <p:nvPr>
            <p:ph idx="1"/>
          </p:nvPr>
        </p:nvSpPr>
        <p:spPr/>
        <p:txBody>
          <a:bodyPr/>
          <a:lstStyle/>
          <a:p>
            <a:r>
              <a:rPr lang="en-US" altLang="en-US" b="1"/>
              <a:t>Write work performance measures and their values of your project with respect to Schedule Management</a:t>
            </a:r>
          </a:p>
          <a:p>
            <a:endParaRPr lang="en-US" altLang="en-US"/>
          </a:p>
        </p:txBody>
      </p:sp>
      <p:sp>
        <p:nvSpPr>
          <p:cNvPr id="272388" name="Content Placeholder 5"/>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72390"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A7291B-9016-4B72-A680-4405E47E63F7}" type="slidenum">
              <a:rPr lang="en-US" altLang="en-US" sz="1200" smtClean="0">
                <a:solidFill>
                  <a:srgbClr val="898989"/>
                </a:solidFill>
              </a:rPr>
              <a:pPr>
                <a:spcBef>
                  <a:spcPct val="0"/>
                </a:spcBef>
                <a:buFontTx/>
                <a:buNone/>
              </a:pPr>
              <a:t>152</a:t>
            </a:fld>
            <a:endParaRPr lang="en-US" altLang="en-US" sz="1200">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itle 7"/>
          <p:cNvSpPr>
            <a:spLocks noGrp="1"/>
          </p:cNvSpPr>
          <p:nvPr>
            <p:ph type="ctrTitle"/>
          </p:nvPr>
        </p:nvSpPr>
        <p:spPr/>
        <p:txBody>
          <a:bodyPr/>
          <a:lstStyle/>
          <a:p>
            <a:r>
              <a:rPr altLang="en-US"/>
              <a:t>Big Concepts</a:t>
            </a:r>
          </a:p>
        </p:txBody>
      </p:sp>
      <p:sp>
        <p:nvSpPr>
          <p:cNvPr id="130051" name="Content Placeholder 8"/>
          <p:cNvSpPr>
            <a:spLocks noGrp="1"/>
          </p:cNvSpPr>
          <p:nvPr>
            <p:ph type="subTitle" idx="1"/>
          </p:nvPr>
        </p:nvSpPr>
        <p:spPr/>
        <p:txBody>
          <a:bodyPr/>
          <a:lstStyle/>
          <a:p>
            <a:pPr>
              <a:defRPr/>
            </a:pPr>
            <a:r>
              <a:rPr lang="en-US"/>
              <a:t>Critical Path Method (CPM)</a:t>
            </a:r>
          </a:p>
          <a:p>
            <a:pPr>
              <a:defRPr/>
            </a:pPr>
            <a:r>
              <a:rPr lang="en-US"/>
              <a:t>Critical Chain Method (CCM)</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744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106D76-3C0A-4798-A55B-6F2E8154EF7A}" type="slidenum">
              <a:rPr lang="en-US" altLang="en-US" sz="1200" smtClean="0">
                <a:solidFill>
                  <a:srgbClr val="898989"/>
                </a:solidFill>
              </a:rPr>
              <a:pPr>
                <a:spcBef>
                  <a:spcPct val="0"/>
                </a:spcBef>
                <a:buFontTx/>
                <a:buNone/>
              </a:pPr>
              <a:t>153</a:t>
            </a:fld>
            <a:endParaRPr lang="en-US" altLang="en-US" sz="12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itle 3"/>
          <p:cNvSpPr>
            <a:spLocks noGrp="1"/>
          </p:cNvSpPr>
          <p:nvPr>
            <p:ph type="ctrTitle"/>
          </p:nvPr>
        </p:nvSpPr>
        <p:spPr/>
        <p:txBody>
          <a:bodyPr/>
          <a:lstStyle/>
          <a:p>
            <a:br>
              <a:rPr altLang="en-US" sz="4800"/>
            </a:br>
            <a:r>
              <a:rPr altLang="en-US" sz="4800"/>
              <a:t>Critical Path Method </a:t>
            </a:r>
            <a:br>
              <a:rPr altLang="en-US" sz="4800"/>
            </a:br>
            <a:r>
              <a:rPr altLang="en-US" sz="4800"/>
              <a:t>(CPM)</a:t>
            </a:r>
            <a:br>
              <a:rPr altLang="en-US" sz="4800"/>
            </a:br>
            <a:endParaRPr altLang="en-US"/>
          </a:p>
        </p:txBody>
      </p:sp>
      <p:sp>
        <p:nvSpPr>
          <p:cNvPr id="131075" name="Content Placeholder 2"/>
          <p:cNvSpPr>
            <a:spLocks noGrp="1"/>
          </p:cNvSpPr>
          <p:nvPr>
            <p:ph type="subTitle" idx="1"/>
          </p:nvPr>
        </p:nvSpPr>
        <p:spPr/>
        <p:txBody>
          <a:bodyPr/>
          <a:lstStyle/>
          <a:p>
            <a:pPr>
              <a:defRPr/>
            </a:pPr>
            <a:endParaRPr lang="en-US" sz="60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764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85141F2-58BC-419A-9B3A-31A17CC836F7}" type="slidenum">
              <a:rPr lang="en-US" altLang="en-US" sz="1200" smtClean="0">
                <a:solidFill>
                  <a:srgbClr val="898989"/>
                </a:solidFill>
              </a:rPr>
              <a:pPr>
                <a:spcBef>
                  <a:spcPct val="0"/>
                </a:spcBef>
                <a:buFontTx/>
                <a:buNone/>
              </a:pPr>
              <a:t>154</a:t>
            </a:fld>
            <a:endParaRPr lang="en-US" altLang="en-US"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7"/>
          <p:cNvSpPr>
            <a:spLocks noGrp="1"/>
          </p:cNvSpPr>
          <p:nvPr>
            <p:ph type="title"/>
          </p:nvPr>
        </p:nvSpPr>
        <p:spPr/>
        <p:txBody>
          <a:bodyPr/>
          <a:lstStyle/>
          <a:p>
            <a:r>
              <a:rPr altLang="en-US"/>
              <a:t>Critical Path Method (CPM)</a:t>
            </a:r>
          </a:p>
        </p:txBody>
      </p:sp>
      <p:sp>
        <p:nvSpPr>
          <p:cNvPr id="263171" name="Content Placeholder 8"/>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altLang="en-US" sz="2800" dirty="0"/>
              <a:t>Critical Path method is a planning technique that is used to demonstrate and view the chronological activities of a program or project, and identifies any possible timing risks and can be used to establish the least amount of time to complete a project.</a:t>
            </a:r>
          </a:p>
          <a:p>
            <a:pPr>
              <a:defRPr/>
            </a:pPr>
            <a:endParaRPr lang="en-US" altLang="en-US" sz="28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785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9437E2-0C59-4699-8947-BA564FD6150F}" type="slidenum">
              <a:rPr lang="en-US" altLang="en-US" sz="1200" smtClean="0">
                <a:solidFill>
                  <a:srgbClr val="898989"/>
                </a:solidFill>
              </a:rPr>
              <a:pPr>
                <a:spcBef>
                  <a:spcPct val="0"/>
                </a:spcBef>
                <a:buFontTx/>
                <a:buNone/>
              </a:pPr>
              <a:t>155</a:t>
            </a:fld>
            <a:endParaRPr lang="en-US" altLang="en-US"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12"/>
          <p:cNvSpPr txBox="1">
            <a:spLocks noChangeArrowheads="1"/>
          </p:cNvSpPr>
          <p:nvPr/>
        </p:nvSpPr>
        <p:spPr bwMode="auto">
          <a:xfrm>
            <a:off x="1411288"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0579" name="Text Box 19"/>
          <p:cNvSpPr txBox="1">
            <a:spLocks noChangeArrowheads="1"/>
          </p:cNvSpPr>
          <p:nvPr/>
        </p:nvSpPr>
        <p:spPr bwMode="auto">
          <a:xfrm>
            <a:off x="3067050" y="12588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0580" name="Text Box 27"/>
          <p:cNvSpPr txBox="1">
            <a:spLocks noChangeArrowheads="1"/>
          </p:cNvSpPr>
          <p:nvPr/>
        </p:nvSpPr>
        <p:spPr bwMode="auto">
          <a:xfrm>
            <a:off x="4722813"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0581" name="Text Box 74"/>
          <p:cNvSpPr txBox="1">
            <a:spLocks noChangeArrowheads="1"/>
          </p:cNvSpPr>
          <p:nvPr/>
        </p:nvSpPr>
        <p:spPr bwMode="auto">
          <a:xfrm>
            <a:off x="3067050" y="65865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grpSp>
        <p:nvGrpSpPr>
          <p:cNvPr id="280582" name="Group 82"/>
          <p:cNvGrpSpPr>
            <a:grpSpLocks/>
          </p:cNvGrpSpPr>
          <p:nvPr/>
        </p:nvGrpSpPr>
        <p:grpSpPr bwMode="auto">
          <a:xfrm>
            <a:off x="258763" y="1301750"/>
            <a:ext cx="8785225" cy="5056188"/>
            <a:chOff x="258763" y="1158895"/>
            <a:chExt cx="8785225" cy="5056187"/>
          </a:xfrm>
        </p:grpSpPr>
        <p:sp>
          <p:nvSpPr>
            <p:cNvPr id="280589" name="Rectangle 4"/>
            <p:cNvSpPr>
              <a:spLocks noChangeArrowheads="1"/>
            </p:cNvSpPr>
            <p:nvPr/>
          </p:nvSpPr>
          <p:spPr bwMode="auto">
            <a:xfrm>
              <a:off x="258763" y="2598757"/>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280590" name="Line 5"/>
            <p:cNvSpPr>
              <a:spLocks noChangeShapeType="1"/>
            </p:cNvSpPr>
            <p:nvPr/>
          </p:nvSpPr>
          <p:spPr bwMode="auto">
            <a:xfrm>
              <a:off x="979488" y="288609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591" name="Rectangle 6"/>
            <p:cNvSpPr>
              <a:spLocks noChangeArrowheads="1"/>
            </p:cNvSpPr>
            <p:nvPr/>
          </p:nvSpPr>
          <p:spPr bwMode="auto">
            <a:xfrm>
              <a:off x="8251825" y="2525732"/>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280592" name="Rectangle 7"/>
            <p:cNvSpPr>
              <a:spLocks noChangeArrowheads="1"/>
            </p:cNvSpPr>
            <p:nvPr/>
          </p:nvSpPr>
          <p:spPr bwMode="auto">
            <a:xfrm>
              <a:off x="1479550" y="11588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280593" name="Rectangle 8"/>
            <p:cNvSpPr>
              <a:spLocks noChangeArrowheads="1"/>
            </p:cNvSpPr>
            <p:nvPr/>
          </p:nvSpPr>
          <p:spPr bwMode="auto">
            <a:xfrm>
              <a:off x="1482725" y="11588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594" name="Rectangle 9"/>
            <p:cNvSpPr>
              <a:spLocks noChangeArrowheads="1"/>
            </p:cNvSpPr>
            <p:nvPr/>
          </p:nvSpPr>
          <p:spPr bwMode="auto">
            <a:xfrm>
              <a:off x="1482725" y="18780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595" name="Rectangle 10"/>
            <p:cNvSpPr>
              <a:spLocks noChangeArrowheads="1"/>
            </p:cNvSpPr>
            <p:nvPr/>
          </p:nvSpPr>
          <p:spPr bwMode="auto">
            <a:xfrm>
              <a:off x="2490788" y="18796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596" name="Rectangle 11"/>
            <p:cNvSpPr>
              <a:spLocks noChangeArrowheads="1"/>
            </p:cNvSpPr>
            <p:nvPr/>
          </p:nvSpPr>
          <p:spPr bwMode="auto">
            <a:xfrm>
              <a:off x="2490788" y="11588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597" name="Text Box 13"/>
            <p:cNvSpPr txBox="1">
              <a:spLocks noChangeArrowheads="1"/>
            </p:cNvSpPr>
            <p:nvPr/>
          </p:nvSpPr>
          <p:spPr bwMode="auto">
            <a:xfrm>
              <a:off x="1411288" y="2149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598" name="Rectangle 14"/>
            <p:cNvSpPr>
              <a:spLocks noChangeArrowheads="1"/>
            </p:cNvSpPr>
            <p:nvPr/>
          </p:nvSpPr>
          <p:spPr bwMode="auto">
            <a:xfrm>
              <a:off x="3135313" y="117477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6</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280599" name="Rectangle 15"/>
            <p:cNvSpPr>
              <a:spLocks noChangeArrowheads="1"/>
            </p:cNvSpPr>
            <p:nvPr/>
          </p:nvSpPr>
          <p:spPr bwMode="auto">
            <a:xfrm>
              <a:off x="3138488" y="117477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0" name="Rectangle 16"/>
            <p:cNvSpPr>
              <a:spLocks noChangeArrowheads="1"/>
            </p:cNvSpPr>
            <p:nvPr/>
          </p:nvSpPr>
          <p:spPr bwMode="auto">
            <a:xfrm>
              <a:off x="3138488" y="18939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1" name="Rectangle 17"/>
            <p:cNvSpPr>
              <a:spLocks noChangeArrowheads="1"/>
            </p:cNvSpPr>
            <p:nvPr/>
          </p:nvSpPr>
          <p:spPr bwMode="auto">
            <a:xfrm>
              <a:off x="4146550" y="18954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2" name="Rectangle 18"/>
            <p:cNvSpPr>
              <a:spLocks noChangeArrowheads="1"/>
            </p:cNvSpPr>
            <p:nvPr/>
          </p:nvSpPr>
          <p:spPr bwMode="auto">
            <a:xfrm>
              <a:off x="4146550" y="117477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3" name="Text Box 20"/>
            <p:cNvSpPr txBox="1">
              <a:spLocks noChangeArrowheads="1"/>
            </p:cNvSpPr>
            <p:nvPr/>
          </p:nvSpPr>
          <p:spPr bwMode="auto">
            <a:xfrm>
              <a:off x="3067050" y="216537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04" name="Line 21"/>
            <p:cNvSpPr>
              <a:spLocks noChangeShapeType="1"/>
            </p:cNvSpPr>
            <p:nvPr/>
          </p:nvSpPr>
          <p:spPr bwMode="auto">
            <a:xfrm>
              <a:off x="2779713" y="1678007"/>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05" name="Rectangle 22"/>
            <p:cNvSpPr>
              <a:spLocks noChangeArrowheads="1"/>
            </p:cNvSpPr>
            <p:nvPr/>
          </p:nvSpPr>
          <p:spPr bwMode="auto">
            <a:xfrm>
              <a:off x="4791075" y="11588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280606" name="Rectangle 23"/>
            <p:cNvSpPr>
              <a:spLocks noChangeArrowheads="1"/>
            </p:cNvSpPr>
            <p:nvPr/>
          </p:nvSpPr>
          <p:spPr bwMode="auto">
            <a:xfrm>
              <a:off x="4794250" y="11588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7" name="Rectangle 24"/>
            <p:cNvSpPr>
              <a:spLocks noChangeArrowheads="1"/>
            </p:cNvSpPr>
            <p:nvPr/>
          </p:nvSpPr>
          <p:spPr bwMode="auto">
            <a:xfrm>
              <a:off x="4794250" y="18780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8" name="Rectangle 25"/>
            <p:cNvSpPr>
              <a:spLocks noChangeArrowheads="1"/>
            </p:cNvSpPr>
            <p:nvPr/>
          </p:nvSpPr>
          <p:spPr bwMode="auto">
            <a:xfrm>
              <a:off x="5802313" y="18796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09" name="Rectangle 26"/>
            <p:cNvSpPr>
              <a:spLocks noChangeArrowheads="1"/>
            </p:cNvSpPr>
            <p:nvPr/>
          </p:nvSpPr>
          <p:spPr bwMode="auto">
            <a:xfrm>
              <a:off x="5802313" y="11588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0" name="Text Box 28"/>
            <p:cNvSpPr txBox="1">
              <a:spLocks noChangeArrowheads="1"/>
            </p:cNvSpPr>
            <p:nvPr/>
          </p:nvSpPr>
          <p:spPr bwMode="auto">
            <a:xfrm>
              <a:off x="4722813" y="2149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11" name="Rectangle 29"/>
            <p:cNvSpPr>
              <a:spLocks noChangeArrowheads="1"/>
            </p:cNvSpPr>
            <p:nvPr/>
          </p:nvSpPr>
          <p:spPr bwMode="auto">
            <a:xfrm>
              <a:off x="6664325" y="23272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H</a:t>
              </a:r>
            </a:p>
          </p:txBody>
        </p:sp>
        <p:sp>
          <p:nvSpPr>
            <p:cNvPr id="280612" name="Rectangle 30"/>
            <p:cNvSpPr>
              <a:spLocks noChangeArrowheads="1"/>
            </p:cNvSpPr>
            <p:nvPr/>
          </p:nvSpPr>
          <p:spPr bwMode="auto">
            <a:xfrm>
              <a:off x="6667500" y="23272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3" name="Rectangle 31"/>
            <p:cNvSpPr>
              <a:spLocks noChangeArrowheads="1"/>
            </p:cNvSpPr>
            <p:nvPr/>
          </p:nvSpPr>
          <p:spPr bwMode="auto">
            <a:xfrm>
              <a:off x="6667500" y="30464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4" name="Rectangle 32"/>
            <p:cNvSpPr>
              <a:spLocks noChangeArrowheads="1"/>
            </p:cNvSpPr>
            <p:nvPr/>
          </p:nvSpPr>
          <p:spPr bwMode="auto">
            <a:xfrm>
              <a:off x="7675563" y="30480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5" name="Rectangle 33"/>
            <p:cNvSpPr>
              <a:spLocks noChangeArrowheads="1"/>
            </p:cNvSpPr>
            <p:nvPr/>
          </p:nvSpPr>
          <p:spPr bwMode="auto">
            <a:xfrm>
              <a:off x="7675563" y="23272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16" name="Text Box 34"/>
            <p:cNvSpPr txBox="1">
              <a:spLocks noChangeArrowheads="1"/>
            </p:cNvSpPr>
            <p:nvPr/>
          </p:nvSpPr>
          <p:spPr bwMode="auto">
            <a:xfrm>
              <a:off x="6596063" y="2022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17" name="Text Box 35"/>
            <p:cNvSpPr txBox="1">
              <a:spLocks noChangeArrowheads="1"/>
            </p:cNvSpPr>
            <p:nvPr/>
          </p:nvSpPr>
          <p:spPr bwMode="auto">
            <a:xfrm>
              <a:off x="6596063" y="33178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18" name="Line 36"/>
            <p:cNvSpPr>
              <a:spLocks noChangeShapeType="1"/>
            </p:cNvSpPr>
            <p:nvPr/>
          </p:nvSpPr>
          <p:spPr bwMode="auto">
            <a:xfrm>
              <a:off x="4437063" y="1662132"/>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19" name="Line 37"/>
            <p:cNvSpPr>
              <a:spLocks noChangeShapeType="1"/>
            </p:cNvSpPr>
            <p:nvPr/>
          </p:nvSpPr>
          <p:spPr bwMode="auto">
            <a:xfrm>
              <a:off x="7964488" y="281307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20" name="Rectangle 38"/>
            <p:cNvSpPr>
              <a:spLocks noChangeArrowheads="1"/>
            </p:cNvSpPr>
            <p:nvPr/>
          </p:nvSpPr>
          <p:spPr bwMode="auto">
            <a:xfrm>
              <a:off x="1479550"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280621" name="Rectangle 39"/>
            <p:cNvSpPr>
              <a:spLocks noChangeArrowheads="1"/>
            </p:cNvSpPr>
            <p:nvPr/>
          </p:nvSpPr>
          <p:spPr bwMode="auto">
            <a:xfrm>
              <a:off x="1482725"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2" name="Rectangle 40"/>
            <p:cNvSpPr>
              <a:spLocks noChangeArrowheads="1"/>
            </p:cNvSpPr>
            <p:nvPr/>
          </p:nvSpPr>
          <p:spPr bwMode="auto">
            <a:xfrm>
              <a:off x="1482725" y="42545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3" name="Rectangle 41"/>
            <p:cNvSpPr>
              <a:spLocks noChangeArrowheads="1"/>
            </p:cNvSpPr>
            <p:nvPr/>
          </p:nvSpPr>
          <p:spPr bwMode="auto">
            <a:xfrm>
              <a:off x="2490788" y="42561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4" name="Rectangle 42"/>
            <p:cNvSpPr>
              <a:spLocks noChangeArrowheads="1"/>
            </p:cNvSpPr>
            <p:nvPr/>
          </p:nvSpPr>
          <p:spPr bwMode="auto">
            <a:xfrm>
              <a:off x="2490788"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5" name="Text Box 43"/>
            <p:cNvSpPr txBox="1">
              <a:spLocks noChangeArrowheads="1"/>
            </p:cNvSpPr>
            <p:nvPr/>
          </p:nvSpPr>
          <p:spPr bwMode="auto">
            <a:xfrm>
              <a:off x="1411288" y="32305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26" name="Text Box 44"/>
            <p:cNvSpPr txBox="1">
              <a:spLocks noChangeArrowheads="1"/>
            </p:cNvSpPr>
            <p:nvPr/>
          </p:nvSpPr>
          <p:spPr bwMode="auto">
            <a:xfrm>
              <a:off x="1411288" y="45259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27" name="Rectangle 45"/>
            <p:cNvSpPr>
              <a:spLocks noChangeArrowheads="1"/>
            </p:cNvSpPr>
            <p:nvPr/>
          </p:nvSpPr>
          <p:spPr bwMode="auto">
            <a:xfrm>
              <a:off x="3135313"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280628" name="Rectangle 46"/>
            <p:cNvSpPr>
              <a:spLocks noChangeArrowheads="1"/>
            </p:cNvSpPr>
            <p:nvPr/>
          </p:nvSpPr>
          <p:spPr bwMode="auto">
            <a:xfrm>
              <a:off x="3138488"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29" name="Rectangle 47"/>
            <p:cNvSpPr>
              <a:spLocks noChangeArrowheads="1"/>
            </p:cNvSpPr>
            <p:nvPr/>
          </p:nvSpPr>
          <p:spPr bwMode="auto">
            <a:xfrm>
              <a:off x="3138488" y="42545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0" name="Rectangle 48"/>
            <p:cNvSpPr>
              <a:spLocks noChangeArrowheads="1"/>
            </p:cNvSpPr>
            <p:nvPr/>
          </p:nvSpPr>
          <p:spPr bwMode="auto">
            <a:xfrm>
              <a:off x="4146550" y="425610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1" name="Rectangle 49"/>
            <p:cNvSpPr>
              <a:spLocks noChangeArrowheads="1"/>
            </p:cNvSpPr>
            <p:nvPr/>
          </p:nvSpPr>
          <p:spPr bwMode="auto">
            <a:xfrm>
              <a:off x="4146550"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2" name="Text Box 50"/>
            <p:cNvSpPr txBox="1">
              <a:spLocks noChangeArrowheads="1"/>
            </p:cNvSpPr>
            <p:nvPr/>
          </p:nvSpPr>
          <p:spPr bwMode="auto">
            <a:xfrm>
              <a:off x="3067050" y="3230582"/>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33" name="Text Box 51"/>
            <p:cNvSpPr txBox="1">
              <a:spLocks noChangeArrowheads="1"/>
            </p:cNvSpPr>
            <p:nvPr/>
          </p:nvSpPr>
          <p:spPr bwMode="auto">
            <a:xfrm>
              <a:off x="3067050" y="4525982"/>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34" name="Line 52"/>
            <p:cNvSpPr>
              <a:spLocks noChangeShapeType="1"/>
            </p:cNvSpPr>
            <p:nvPr/>
          </p:nvSpPr>
          <p:spPr bwMode="auto">
            <a:xfrm>
              <a:off x="2779713" y="405449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35" name="Rectangle 53"/>
            <p:cNvSpPr>
              <a:spLocks noChangeArrowheads="1"/>
            </p:cNvSpPr>
            <p:nvPr/>
          </p:nvSpPr>
          <p:spPr bwMode="auto">
            <a:xfrm>
              <a:off x="4791075"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280636" name="Rectangle 54"/>
            <p:cNvSpPr>
              <a:spLocks noChangeArrowheads="1"/>
            </p:cNvSpPr>
            <p:nvPr/>
          </p:nvSpPr>
          <p:spPr bwMode="auto">
            <a:xfrm>
              <a:off x="4794250"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7" name="Rectangle 55"/>
            <p:cNvSpPr>
              <a:spLocks noChangeArrowheads="1"/>
            </p:cNvSpPr>
            <p:nvPr/>
          </p:nvSpPr>
          <p:spPr bwMode="auto">
            <a:xfrm>
              <a:off x="4794250" y="42545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8" name="Rectangle 56"/>
            <p:cNvSpPr>
              <a:spLocks noChangeArrowheads="1"/>
            </p:cNvSpPr>
            <p:nvPr/>
          </p:nvSpPr>
          <p:spPr bwMode="auto">
            <a:xfrm>
              <a:off x="5802313" y="42561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39" name="Rectangle 57"/>
            <p:cNvSpPr>
              <a:spLocks noChangeArrowheads="1"/>
            </p:cNvSpPr>
            <p:nvPr/>
          </p:nvSpPr>
          <p:spPr bwMode="auto">
            <a:xfrm>
              <a:off x="5802313"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40" name="Text Box 58"/>
            <p:cNvSpPr txBox="1">
              <a:spLocks noChangeArrowheads="1"/>
            </p:cNvSpPr>
            <p:nvPr/>
          </p:nvSpPr>
          <p:spPr bwMode="auto">
            <a:xfrm>
              <a:off x="4722813" y="32305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41" name="Text Box 59"/>
            <p:cNvSpPr txBox="1">
              <a:spLocks noChangeArrowheads="1"/>
            </p:cNvSpPr>
            <p:nvPr/>
          </p:nvSpPr>
          <p:spPr bwMode="auto">
            <a:xfrm>
              <a:off x="4722813" y="45259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0642" name="Line 60"/>
            <p:cNvSpPr>
              <a:spLocks noChangeShapeType="1"/>
            </p:cNvSpPr>
            <p:nvPr/>
          </p:nvSpPr>
          <p:spPr bwMode="auto">
            <a:xfrm>
              <a:off x="4437063" y="403862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43" name="Line 61"/>
            <p:cNvSpPr>
              <a:spLocks noChangeShapeType="1"/>
            </p:cNvSpPr>
            <p:nvPr/>
          </p:nvSpPr>
          <p:spPr bwMode="auto">
            <a:xfrm>
              <a:off x="1266825" y="1662132"/>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44" name="Line 62"/>
            <p:cNvSpPr>
              <a:spLocks noChangeShapeType="1"/>
            </p:cNvSpPr>
            <p:nvPr/>
          </p:nvSpPr>
          <p:spPr bwMode="auto">
            <a:xfrm>
              <a:off x="1266825" y="1662132"/>
              <a:ext cx="0" cy="24479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45" name="Line 63"/>
            <p:cNvSpPr>
              <a:spLocks noChangeShapeType="1"/>
            </p:cNvSpPr>
            <p:nvPr/>
          </p:nvSpPr>
          <p:spPr bwMode="auto">
            <a:xfrm flipV="1">
              <a:off x="6380163" y="317502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46" name="Line 64"/>
            <p:cNvSpPr>
              <a:spLocks noChangeShapeType="1"/>
            </p:cNvSpPr>
            <p:nvPr/>
          </p:nvSpPr>
          <p:spPr bwMode="auto">
            <a:xfrm>
              <a:off x="6380163" y="317502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47" name="Line 65"/>
            <p:cNvSpPr>
              <a:spLocks noChangeShapeType="1"/>
            </p:cNvSpPr>
            <p:nvPr/>
          </p:nvSpPr>
          <p:spPr bwMode="auto">
            <a:xfrm flipV="1">
              <a:off x="6091238" y="403862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48" name="Line 66"/>
            <p:cNvSpPr>
              <a:spLocks noChangeShapeType="1"/>
            </p:cNvSpPr>
            <p:nvPr/>
          </p:nvSpPr>
          <p:spPr bwMode="auto">
            <a:xfrm flipV="1">
              <a:off x="2959100" y="4398982"/>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49" name="Line 67"/>
            <p:cNvSpPr>
              <a:spLocks noChangeShapeType="1"/>
            </p:cNvSpPr>
            <p:nvPr/>
          </p:nvSpPr>
          <p:spPr bwMode="auto">
            <a:xfrm>
              <a:off x="2779713" y="4398982"/>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50" name="Rectangle 68"/>
            <p:cNvSpPr>
              <a:spLocks noChangeArrowheads="1"/>
            </p:cNvSpPr>
            <p:nvPr/>
          </p:nvSpPr>
          <p:spPr bwMode="auto">
            <a:xfrm>
              <a:off x="3135313" y="520702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280651" name="Rectangle 69"/>
            <p:cNvSpPr>
              <a:spLocks noChangeArrowheads="1"/>
            </p:cNvSpPr>
            <p:nvPr/>
          </p:nvSpPr>
          <p:spPr bwMode="auto">
            <a:xfrm>
              <a:off x="3138488" y="52070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52" name="Rectangle 70"/>
            <p:cNvSpPr>
              <a:spLocks noChangeArrowheads="1"/>
            </p:cNvSpPr>
            <p:nvPr/>
          </p:nvSpPr>
          <p:spPr bwMode="auto">
            <a:xfrm>
              <a:off x="3138488" y="592615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53" name="Rectangle 71"/>
            <p:cNvSpPr>
              <a:spLocks noChangeArrowheads="1"/>
            </p:cNvSpPr>
            <p:nvPr/>
          </p:nvSpPr>
          <p:spPr bwMode="auto">
            <a:xfrm>
              <a:off x="4146550" y="592774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54" name="Rectangle 72"/>
            <p:cNvSpPr>
              <a:spLocks noChangeArrowheads="1"/>
            </p:cNvSpPr>
            <p:nvPr/>
          </p:nvSpPr>
          <p:spPr bwMode="auto">
            <a:xfrm>
              <a:off x="4146550" y="52070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0655" name="Text Box 73"/>
            <p:cNvSpPr txBox="1">
              <a:spLocks noChangeArrowheads="1"/>
            </p:cNvSpPr>
            <p:nvPr/>
          </p:nvSpPr>
          <p:spPr bwMode="auto">
            <a:xfrm>
              <a:off x="3067050" y="490222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656" name="Line 75"/>
            <p:cNvSpPr>
              <a:spLocks noChangeShapeType="1"/>
            </p:cNvSpPr>
            <p:nvPr/>
          </p:nvSpPr>
          <p:spPr bwMode="auto">
            <a:xfrm>
              <a:off x="6380163" y="2525732"/>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57" name="Line 76"/>
            <p:cNvSpPr>
              <a:spLocks noChangeShapeType="1"/>
            </p:cNvSpPr>
            <p:nvPr/>
          </p:nvSpPr>
          <p:spPr bwMode="auto">
            <a:xfrm flipV="1">
              <a:off x="6380163" y="1662132"/>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58" name="Line 77"/>
            <p:cNvSpPr>
              <a:spLocks noChangeShapeType="1"/>
            </p:cNvSpPr>
            <p:nvPr/>
          </p:nvSpPr>
          <p:spPr bwMode="auto">
            <a:xfrm>
              <a:off x="6091238" y="1662132"/>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59" name="Line 78"/>
            <p:cNvSpPr>
              <a:spLocks noChangeShapeType="1"/>
            </p:cNvSpPr>
            <p:nvPr/>
          </p:nvSpPr>
          <p:spPr bwMode="auto">
            <a:xfrm rot="10800000" flipH="1" flipV="1">
              <a:off x="4616450" y="4398982"/>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60" name="Line 79"/>
            <p:cNvSpPr>
              <a:spLocks noChangeShapeType="1"/>
            </p:cNvSpPr>
            <p:nvPr/>
          </p:nvSpPr>
          <p:spPr bwMode="auto">
            <a:xfrm rot="10800000" flipH="1">
              <a:off x="4433888" y="5767407"/>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0661" name="Line 80"/>
            <p:cNvSpPr>
              <a:spLocks noChangeShapeType="1"/>
            </p:cNvSpPr>
            <p:nvPr/>
          </p:nvSpPr>
          <p:spPr bwMode="auto">
            <a:xfrm>
              <a:off x="1266825" y="411005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62" name="Line 81"/>
            <p:cNvSpPr>
              <a:spLocks noChangeShapeType="1"/>
            </p:cNvSpPr>
            <p:nvPr/>
          </p:nvSpPr>
          <p:spPr bwMode="auto">
            <a:xfrm>
              <a:off x="2922588" y="576740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0663" name="Line 82"/>
            <p:cNvSpPr>
              <a:spLocks noChangeShapeType="1"/>
            </p:cNvSpPr>
            <p:nvPr/>
          </p:nvSpPr>
          <p:spPr bwMode="auto">
            <a:xfrm>
              <a:off x="4578350" y="4398982"/>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280583" name="Text Box 43"/>
          <p:cNvSpPr txBox="1">
            <a:spLocks noChangeArrowheads="1"/>
          </p:cNvSpPr>
          <p:nvPr/>
        </p:nvSpPr>
        <p:spPr bwMode="auto">
          <a:xfrm>
            <a:off x="1392238"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584" name="Text Box 50"/>
          <p:cNvSpPr txBox="1">
            <a:spLocks noChangeArrowheads="1"/>
          </p:cNvSpPr>
          <p:nvPr/>
        </p:nvSpPr>
        <p:spPr bwMode="auto">
          <a:xfrm>
            <a:off x="3048000" y="10001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585" name="Text Box 58"/>
          <p:cNvSpPr txBox="1">
            <a:spLocks noChangeArrowheads="1"/>
          </p:cNvSpPr>
          <p:nvPr/>
        </p:nvSpPr>
        <p:spPr bwMode="auto">
          <a:xfrm>
            <a:off x="4703763"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0586" name="Title 85"/>
          <p:cNvSpPr>
            <a:spLocks noGrp="1"/>
          </p:cNvSpPr>
          <p:nvPr>
            <p:ph type="title"/>
          </p:nvPr>
        </p:nvSpPr>
        <p:spPr/>
        <p:txBody>
          <a:bodyPr/>
          <a:lstStyle/>
          <a:p>
            <a:r>
              <a:rPr altLang="en-US" b="1"/>
              <a:t>Critical Path</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8058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AD8F8C-CF32-425F-9220-9FE158B2847D}" type="slidenum">
              <a:rPr lang="en-US" altLang="en-US" sz="1200" smtClean="0">
                <a:solidFill>
                  <a:srgbClr val="898989"/>
                </a:solidFill>
              </a:rPr>
              <a:pPr>
                <a:spcBef>
                  <a:spcPct val="0"/>
                </a:spcBef>
                <a:buFontTx/>
                <a:buNone/>
              </a:pPr>
              <a:t>156</a:t>
            </a:fld>
            <a:endParaRPr lang="en-US"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3"/>
          <p:cNvSpPr txBox="1">
            <a:spLocks noChangeArrowheads="1"/>
          </p:cNvSpPr>
          <p:nvPr/>
        </p:nvSpPr>
        <p:spPr bwMode="auto">
          <a:xfrm>
            <a:off x="3003550" y="6356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27" name="Rectangle 4"/>
          <p:cNvSpPr>
            <a:spLocks noChangeArrowheads="1"/>
          </p:cNvSpPr>
          <p:nvPr/>
        </p:nvSpPr>
        <p:spPr bwMode="auto">
          <a:xfrm>
            <a:off x="179388" y="2725738"/>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282628" name="Line 5"/>
          <p:cNvSpPr>
            <a:spLocks noChangeShapeType="1"/>
          </p:cNvSpPr>
          <p:nvPr/>
        </p:nvSpPr>
        <p:spPr bwMode="auto">
          <a:xfrm>
            <a:off x="900113" y="30130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29" name="Rectangle 6"/>
          <p:cNvSpPr>
            <a:spLocks noChangeArrowheads="1"/>
          </p:cNvSpPr>
          <p:nvPr/>
        </p:nvSpPr>
        <p:spPr bwMode="auto">
          <a:xfrm>
            <a:off x="8172450" y="2652713"/>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282630" name="Rectangle 7"/>
          <p:cNvSpPr>
            <a:spLocks noChangeArrowheads="1"/>
          </p:cNvSpPr>
          <p:nvPr/>
        </p:nvSpPr>
        <p:spPr bwMode="auto">
          <a:xfrm>
            <a:off x="1403350"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282631" name="Rectangle 8"/>
          <p:cNvSpPr>
            <a:spLocks noChangeArrowheads="1"/>
          </p:cNvSpPr>
          <p:nvPr/>
        </p:nvSpPr>
        <p:spPr bwMode="auto">
          <a:xfrm>
            <a:off x="1403350"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282632" name="Rectangle 9"/>
          <p:cNvSpPr>
            <a:spLocks noChangeArrowheads="1"/>
          </p:cNvSpPr>
          <p:nvPr/>
        </p:nvSpPr>
        <p:spPr bwMode="auto">
          <a:xfrm>
            <a:off x="2411413"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33" name="Rectangle 10"/>
          <p:cNvSpPr>
            <a:spLocks noChangeArrowheads="1"/>
          </p:cNvSpPr>
          <p:nvPr/>
        </p:nvSpPr>
        <p:spPr bwMode="auto">
          <a:xfrm>
            <a:off x="2411413"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34" name="Text Box 11"/>
          <p:cNvSpPr txBox="1">
            <a:spLocks noChangeArrowheads="1"/>
          </p:cNvSpPr>
          <p:nvPr/>
        </p:nvSpPr>
        <p:spPr bwMode="auto">
          <a:xfrm>
            <a:off x="1331913"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2635" name="Text Box 12"/>
          <p:cNvSpPr txBox="1">
            <a:spLocks noChangeArrowheads="1"/>
          </p:cNvSpPr>
          <p:nvPr/>
        </p:nvSpPr>
        <p:spPr bwMode="auto">
          <a:xfrm>
            <a:off x="1331913"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36" name="Rectangle 13"/>
          <p:cNvSpPr>
            <a:spLocks noChangeArrowheads="1"/>
          </p:cNvSpPr>
          <p:nvPr/>
        </p:nvSpPr>
        <p:spPr bwMode="auto">
          <a:xfrm>
            <a:off x="3059113" y="130175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37" name="Rectangle 14"/>
          <p:cNvSpPr>
            <a:spLocks noChangeArrowheads="1"/>
          </p:cNvSpPr>
          <p:nvPr/>
        </p:nvSpPr>
        <p:spPr bwMode="auto">
          <a:xfrm>
            <a:off x="3059113" y="20208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38" name="Rectangle 15"/>
          <p:cNvSpPr>
            <a:spLocks noChangeArrowheads="1"/>
          </p:cNvSpPr>
          <p:nvPr/>
        </p:nvSpPr>
        <p:spPr bwMode="auto">
          <a:xfrm>
            <a:off x="4067175" y="20224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39" name="Rectangle 16"/>
          <p:cNvSpPr>
            <a:spLocks noChangeArrowheads="1"/>
          </p:cNvSpPr>
          <p:nvPr/>
        </p:nvSpPr>
        <p:spPr bwMode="auto">
          <a:xfrm>
            <a:off x="4067175" y="13017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40" name="Text Box 17"/>
          <p:cNvSpPr txBox="1">
            <a:spLocks noChangeArrowheads="1"/>
          </p:cNvSpPr>
          <p:nvPr/>
        </p:nvSpPr>
        <p:spPr bwMode="auto">
          <a:xfrm>
            <a:off x="2987675" y="11636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2641" name="Text Box 18"/>
          <p:cNvSpPr txBox="1">
            <a:spLocks noChangeArrowheads="1"/>
          </p:cNvSpPr>
          <p:nvPr/>
        </p:nvSpPr>
        <p:spPr bwMode="auto">
          <a:xfrm>
            <a:off x="2987675" y="2292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42" name="Line 19"/>
          <p:cNvSpPr>
            <a:spLocks noChangeShapeType="1"/>
          </p:cNvSpPr>
          <p:nvPr/>
        </p:nvSpPr>
        <p:spPr bwMode="auto">
          <a:xfrm>
            <a:off x="2700338" y="1804988"/>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43" name="Rectangle 20"/>
          <p:cNvSpPr>
            <a:spLocks noChangeArrowheads="1"/>
          </p:cNvSpPr>
          <p:nvPr/>
        </p:nvSpPr>
        <p:spPr bwMode="auto">
          <a:xfrm>
            <a:off x="4714875"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44" name="Rectangle 21"/>
          <p:cNvSpPr>
            <a:spLocks noChangeArrowheads="1"/>
          </p:cNvSpPr>
          <p:nvPr/>
        </p:nvSpPr>
        <p:spPr bwMode="auto">
          <a:xfrm>
            <a:off x="4714875"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45" name="Rectangle 22"/>
          <p:cNvSpPr>
            <a:spLocks noChangeArrowheads="1"/>
          </p:cNvSpPr>
          <p:nvPr/>
        </p:nvSpPr>
        <p:spPr bwMode="auto">
          <a:xfrm>
            <a:off x="5722938"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46" name="Rectangle 23"/>
          <p:cNvSpPr>
            <a:spLocks noChangeArrowheads="1"/>
          </p:cNvSpPr>
          <p:nvPr/>
        </p:nvSpPr>
        <p:spPr bwMode="auto">
          <a:xfrm>
            <a:off x="5722938"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47" name="Text Box 24"/>
          <p:cNvSpPr txBox="1">
            <a:spLocks noChangeArrowheads="1"/>
          </p:cNvSpPr>
          <p:nvPr/>
        </p:nvSpPr>
        <p:spPr bwMode="auto">
          <a:xfrm>
            <a:off x="4643438"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282648" name="Text Box 25"/>
          <p:cNvSpPr txBox="1">
            <a:spLocks noChangeArrowheads="1"/>
          </p:cNvSpPr>
          <p:nvPr/>
        </p:nvSpPr>
        <p:spPr bwMode="auto">
          <a:xfrm>
            <a:off x="4643438"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49" name="Rectangle 26"/>
          <p:cNvSpPr>
            <a:spLocks noChangeArrowheads="1"/>
          </p:cNvSpPr>
          <p:nvPr/>
        </p:nvSpPr>
        <p:spPr bwMode="auto">
          <a:xfrm>
            <a:off x="6588125" y="24542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50" name="Rectangle 27"/>
          <p:cNvSpPr>
            <a:spLocks noChangeArrowheads="1"/>
          </p:cNvSpPr>
          <p:nvPr/>
        </p:nvSpPr>
        <p:spPr bwMode="auto">
          <a:xfrm>
            <a:off x="6588125" y="31734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51" name="Rectangle 28"/>
          <p:cNvSpPr>
            <a:spLocks noChangeArrowheads="1"/>
          </p:cNvSpPr>
          <p:nvPr/>
        </p:nvSpPr>
        <p:spPr bwMode="auto">
          <a:xfrm>
            <a:off x="7596188" y="3175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282652" name="Rectangle 29"/>
          <p:cNvSpPr>
            <a:spLocks noChangeArrowheads="1"/>
          </p:cNvSpPr>
          <p:nvPr/>
        </p:nvSpPr>
        <p:spPr bwMode="auto">
          <a:xfrm>
            <a:off x="7596188" y="24542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282653" name="Text Box 30"/>
          <p:cNvSpPr txBox="1">
            <a:spLocks noChangeArrowheads="1"/>
          </p:cNvSpPr>
          <p:nvPr/>
        </p:nvSpPr>
        <p:spPr bwMode="auto">
          <a:xfrm>
            <a:off x="6516688" y="2149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54" name="Text Box 31"/>
          <p:cNvSpPr txBox="1">
            <a:spLocks noChangeArrowheads="1"/>
          </p:cNvSpPr>
          <p:nvPr/>
        </p:nvSpPr>
        <p:spPr bwMode="auto">
          <a:xfrm>
            <a:off x="6516688" y="34448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55" name="Line 32"/>
          <p:cNvSpPr>
            <a:spLocks noChangeShapeType="1"/>
          </p:cNvSpPr>
          <p:nvPr/>
        </p:nvSpPr>
        <p:spPr bwMode="auto">
          <a:xfrm>
            <a:off x="4357688" y="1789113"/>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56" name="Line 33"/>
          <p:cNvSpPr>
            <a:spLocks noChangeShapeType="1"/>
          </p:cNvSpPr>
          <p:nvPr/>
        </p:nvSpPr>
        <p:spPr bwMode="auto">
          <a:xfrm>
            <a:off x="7885113" y="29400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57" name="Rectangle 34"/>
          <p:cNvSpPr>
            <a:spLocks noChangeArrowheads="1"/>
          </p:cNvSpPr>
          <p:nvPr/>
        </p:nvSpPr>
        <p:spPr bwMode="auto">
          <a:xfrm>
            <a:off x="1400175"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282658" name="Rectangle 35"/>
          <p:cNvSpPr>
            <a:spLocks noChangeArrowheads="1"/>
          </p:cNvSpPr>
          <p:nvPr/>
        </p:nvSpPr>
        <p:spPr bwMode="auto">
          <a:xfrm>
            <a:off x="140335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282659" name="Rectangle 36"/>
          <p:cNvSpPr>
            <a:spLocks noChangeArrowheads="1"/>
          </p:cNvSpPr>
          <p:nvPr/>
        </p:nvSpPr>
        <p:spPr bwMode="auto">
          <a:xfrm>
            <a:off x="1403350" y="4381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282660" name="Rectangle 37"/>
          <p:cNvSpPr>
            <a:spLocks noChangeArrowheads="1"/>
          </p:cNvSpPr>
          <p:nvPr/>
        </p:nvSpPr>
        <p:spPr bwMode="auto">
          <a:xfrm>
            <a:off x="2411413" y="43830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282661" name="Rectangle 38"/>
          <p:cNvSpPr>
            <a:spLocks noChangeArrowheads="1"/>
          </p:cNvSpPr>
          <p:nvPr/>
        </p:nvSpPr>
        <p:spPr bwMode="auto">
          <a:xfrm>
            <a:off x="24114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282662" name="Text Box 39"/>
          <p:cNvSpPr txBox="1">
            <a:spLocks noChangeArrowheads="1"/>
          </p:cNvSpPr>
          <p:nvPr/>
        </p:nvSpPr>
        <p:spPr bwMode="auto">
          <a:xfrm>
            <a:off x="1331913" y="33575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63" name="Text Box 40"/>
          <p:cNvSpPr txBox="1">
            <a:spLocks noChangeArrowheads="1"/>
          </p:cNvSpPr>
          <p:nvPr/>
        </p:nvSpPr>
        <p:spPr bwMode="auto">
          <a:xfrm>
            <a:off x="1331913" y="46529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64" name="Rectangle 41"/>
          <p:cNvSpPr>
            <a:spLocks noChangeArrowheads="1"/>
          </p:cNvSpPr>
          <p:nvPr/>
        </p:nvSpPr>
        <p:spPr bwMode="auto">
          <a:xfrm>
            <a:off x="3055938"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282665" name="Rectangle 42"/>
          <p:cNvSpPr>
            <a:spLocks noChangeArrowheads="1"/>
          </p:cNvSpPr>
          <p:nvPr/>
        </p:nvSpPr>
        <p:spPr bwMode="auto">
          <a:xfrm>
            <a:off x="30591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282666" name="Rectangle 43"/>
          <p:cNvSpPr>
            <a:spLocks noChangeArrowheads="1"/>
          </p:cNvSpPr>
          <p:nvPr/>
        </p:nvSpPr>
        <p:spPr bwMode="auto">
          <a:xfrm>
            <a:off x="3059113"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282667" name="Rectangle 44"/>
          <p:cNvSpPr>
            <a:spLocks noChangeArrowheads="1"/>
          </p:cNvSpPr>
          <p:nvPr/>
        </p:nvSpPr>
        <p:spPr bwMode="auto">
          <a:xfrm>
            <a:off x="4067175"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68" name="Rectangle 45"/>
          <p:cNvSpPr>
            <a:spLocks noChangeArrowheads="1"/>
          </p:cNvSpPr>
          <p:nvPr/>
        </p:nvSpPr>
        <p:spPr bwMode="auto">
          <a:xfrm>
            <a:off x="4067175"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282669" name="Text Box 46"/>
          <p:cNvSpPr txBox="1">
            <a:spLocks noChangeArrowheads="1"/>
          </p:cNvSpPr>
          <p:nvPr/>
        </p:nvSpPr>
        <p:spPr bwMode="auto">
          <a:xfrm>
            <a:off x="2987675"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70" name="Text Box 47"/>
          <p:cNvSpPr txBox="1">
            <a:spLocks noChangeArrowheads="1"/>
          </p:cNvSpPr>
          <p:nvPr/>
        </p:nvSpPr>
        <p:spPr bwMode="auto">
          <a:xfrm>
            <a:off x="2987675"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71" name="Line 48"/>
          <p:cNvSpPr>
            <a:spLocks noChangeShapeType="1"/>
          </p:cNvSpPr>
          <p:nvPr/>
        </p:nvSpPr>
        <p:spPr bwMode="auto">
          <a:xfrm>
            <a:off x="2700338" y="418147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72" name="Rectangle 49"/>
          <p:cNvSpPr>
            <a:spLocks noChangeArrowheads="1"/>
          </p:cNvSpPr>
          <p:nvPr/>
        </p:nvSpPr>
        <p:spPr bwMode="auto">
          <a:xfrm>
            <a:off x="4856163"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282673" name="Rectangle 50"/>
          <p:cNvSpPr>
            <a:spLocks noChangeArrowheads="1"/>
          </p:cNvSpPr>
          <p:nvPr/>
        </p:nvSpPr>
        <p:spPr bwMode="auto">
          <a:xfrm>
            <a:off x="4859338"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282674" name="Rectangle 51"/>
          <p:cNvSpPr>
            <a:spLocks noChangeArrowheads="1"/>
          </p:cNvSpPr>
          <p:nvPr/>
        </p:nvSpPr>
        <p:spPr bwMode="auto">
          <a:xfrm>
            <a:off x="4859338"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75" name="Rectangle 52"/>
          <p:cNvSpPr>
            <a:spLocks noChangeArrowheads="1"/>
          </p:cNvSpPr>
          <p:nvPr/>
        </p:nvSpPr>
        <p:spPr bwMode="auto">
          <a:xfrm>
            <a:off x="5867400"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282676" name="Rectangle 53"/>
          <p:cNvSpPr>
            <a:spLocks noChangeArrowheads="1"/>
          </p:cNvSpPr>
          <p:nvPr/>
        </p:nvSpPr>
        <p:spPr bwMode="auto">
          <a:xfrm>
            <a:off x="586740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9</a:t>
            </a:r>
          </a:p>
        </p:txBody>
      </p:sp>
      <p:sp>
        <p:nvSpPr>
          <p:cNvPr id="282677" name="Text Box 54"/>
          <p:cNvSpPr txBox="1">
            <a:spLocks noChangeArrowheads="1"/>
          </p:cNvSpPr>
          <p:nvPr/>
        </p:nvSpPr>
        <p:spPr bwMode="auto">
          <a:xfrm>
            <a:off x="4787900"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78" name="Text Box 55"/>
          <p:cNvSpPr txBox="1">
            <a:spLocks noChangeArrowheads="1"/>
          </p:cNvSpPr>
          <p:nvPr/>
        </p:nvSpPr>
        <p:spPr bwMode="auto">
          <a:xfrm>
            <a:off x="4787900"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2679" name="Line 56"/>
          <p:cNvSpPr>
            <a:spLocks noChangeShapeType="1"/>
          </p:cNvSpPr>
          <p:nvPr/>
        </p:nvSpPr>
        <p:spPr bwMode="auto">
          <a:xfrm>
            <a:off x="4357688" y="416560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80" name="Line 57"/>
          <p:cNvSpPr>
            <a:spLocks noChangeShapeType="1"/>
          </p:cNvSpPr>
          <p:nvPr/>
        </p:nvSpPr>
        <p:spPr bwMode="auto">
          <a:xfrm>
            <a:off x="1187450" y="1789113"/>
            <a:ext cx="0" cy="12239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1" name="Line 58"/>
          <p:cNvSpPr>
            <a:spLocks noChangeShapeType="1"/>
          </p:cNvSpPr>
          <p:nvPr/>
        </p:nvSpPr>
        <p:spPr bwMode="auto">
          <a:xfrm flipV="1">
            <a:off x="6300788" y="330200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82" name="Line 59"/>
          <p:cNvSpPr>
            <a:spLocks noChangeShapeType="1"/>
          </p:cNvSpPr>
          <p:nvPr/>
        </p:nvSpPr>
        <p:spPr bwMode="auto">
          <a:xfrm>
            <a:off x="6300788" y="330200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3" name="Line 60"/>
          <p:cNvSpPr>
            <a:spLocks noChangeShapeType="1"/>
          </p:cNvSpPr>
          <p:nvPr/>
        </p:nvSpPr>
        <p:spPr bwMode="auto">
          <a:xfrm flipV="1">
            <a:off x="6011863" y="416560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4" name="Line 61"/>
          <p:cNvSpPr>
            <a:spLocks noChangeShapeType="1"/>
          </p:cNvSpPr>
          <p:nvPr/>
        </p:nvSpPr>
        <p:spPr bwMode="auto">
          <a:xfrm flipV="1">
            <a:off x="2879725"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5" name="Line 62"/>
          <p:cNvSpPr>
            <a:spLocks noChangeShapeType="1"/>
          </p:cNvSpPr>
          <p:nvPr/>
        </p:nvSpPr>
        <p:spPr bwMode="auto">
          <a:xfrm>
            <a:off x="2700338" y="4525963"/>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86" name="Rectangle 63"/>
          <p:cNvSpPr>
            <a:spLocks noChangeArrowheads="1"/>
          </p:cNvSpPr>
          <p:nvPr/>
        </p:nvSpPr>
        <p:spPr bwMode="auto">
          <a:xfrm>
            <a:off x="3055938" y="53340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282687" name="Rectangle 64"/>
          <p:cNvSpPr>
            <a:spLocks noChangeArrowheads="1"/>
          </p:cNvSpPr>
          <p:nvPr/>
        </p:nvSpPr>
        <p:spPr bwMode="auto">
          <a:xfrm>
            <a:off x="3059113" y="5334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282688" name="Rectangle 65"/>
          <p:cNvSpPr>
            <a:spLocks noChangeArrowheads="1"/>
          </p:cNvSpPr>
          <p:nvPr/>
        </p:nvSpPr>
        <p:spPr bwMode="auto">
          <a:xfrm>
            <a:off x="3059113" y="60531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11</a:t>
            </a:r>
          </a:p>
        </p:txBody>
      </p:sp>
      <p:sp>
        <p:nvSpPr>
          <p:cNvPr id="282689" name="Rectangle 66"/>
          <p:cNvSpPr>
            <a:spLocks noChangeArrowheads="1"/>
          </p:cNvSpPr>
          <p:nvPr/>
        </p:nvSpPr>
        <p:spPr bwMode="auto">
          <a:xfrm>
            <a:off x="4067175" y="605472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282690" name="Rectangle 67"/>
          <p:cNvSpPr>
            <a:spLocks noChangeArrowheads="1"/>
          </p:cNvSpPr>
          <p:nvPr/>
        </p:nvSpPr>
        <p:spPr bwMode="auto">
          <a:xfrm>
            <a:off x="4067175" y="53340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5</a:t>
            </a:r>
          </a:p>
        </p:txBody>
      </p:sp>
      <p:sp>
        <p:nvSpPr>
          <p:cNvPr id="282691" name="Text Box 68"/>
          <p:cNvSpPr txBox="1">
            <a:spLocks noChangeArrowheads="1"/>
          </p:cNvSpPr>
          <p:nvPr/>
        </p:nvSpPr>
        <p:spPr bwMode="auto">
          <a:xfrm>
            <a:off x="2987675" y="502920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2692" name="Line 69"/>
          <p:cNvSpPr>
            <a:spLocks noChangeShapeType="1"/>
          </p:cNvSpPr>
          <p:nvPr/>
        </p:nvSpPr>
        <p:spPr bwMode="auto">
          <a:xfrm>
            <a:off x="6300788" y="265271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693" name="Line 70"/>
          <p:cNvSpPr>
            <a:spLocks noChangeShapeType="1"/>
          </p:cNvSpPr>
          <p:nvPr/>
        </p:nvSpPr>
        <p:spPr bwMode="auto">
          <a:xfrm flipV="1">
            <a:off x="6300788" y="1789113"/>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94" name="Line 71"/>
          <p:cNvSpPr>
            <a:spLocks noChangeShapeType="1"/>
          </p:cNvSpPr>
          <p:nvPr/>
        </p:nvSpPr>
        <p:spPr bwMode="auto">
          <a:xfrm>
            <a:off x="6011863" y="1789113"/>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95" name="Line 72"/>
          <p:cNvSpPr>
            <a:spLocks noChangeShapeType="1"/>
          </p:cNvSpPr>
          <p:nvPr/>
        </p:nvSpPr>
        <p:spPr bwMode="auto">
          <a:xfrm rot="10800000" flipH="1" flipV="1">
            <a:off x="4500563"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96" name="Line 73"/>
          <p:cNvSpPr>
            <a:spLocks noChangeShapeType="1"/>
          </p:cNvSpPr>
          <p:nvPr/>
        </p:nvSpPr>
        <p:spPr bwMode="auto">
          <a:xfrm rot="10800000" flipH="1">
            <a:off x="4354513" y="5894388"/>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697" name="Text Box 74"/>
          <p:cNvSpPr txBox="1">
            <a:spLocks noChangeArrowheads="1"/>
          </p:cNvSpPr>
          <p:nvPr/>
        </p:nvSpPr>
        <p:spPr bwMode="auto">
          <a:xfrm>
            <a:off x="1908175"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282698" name="Text Box 75"/>
          <p:cNvSpPr txBox="1">
            <a:spLocks noChangeArrowheads="1"/>
          </p:cNvSpPr>
          <p:nvPr/>
        </p:nvSpPr>
        <p:spPr bwMode="auto">
          <a:xfrm>
            <a:off x="3492500"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282699" name="Text Box 76"/>
          <p:cNvSpPr txBox="1">
            <a:spLocks noChangeArrowheads="1"/>
          </p:cNvSpPr>
          <p:nvPr/>
        </p:nvSpPr>
        <p:spPr bwMode="auto">
          <a:xfrm>
            <a:off x="5076825"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282700" name="Text Box 77"/>
          <p:cNvSpPr txBox="1">
            <a:spLocks noChangeArrowheads="1"/>
          </p:cNvSpPr>
          <p:nvPr/>
        </p:nvSpPr>
        <p:spPr bwMode="auto">
          <a:xfrm>
            <a:off x="1908175" y="3222625"/>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282701" name="Text Box 78"/>
          <p:cNvSpPr txBox="1">
            <a:spLocks noChangeArrowheads="1"/>
          </p:cNvSpPr>
          <p:nvPr/>
        </p:nvSpPr>
        <p:spPr bwMode="auto">
          <a:xfrm>
            <a:off x="3492500" y="3222625"/>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282702" name="Text Box 79"/>
          <p:cNvSpPr txBox="1">
            <a:spLocks noChangeArrowheads="1"/>
          </p:cNvSpPr>
          <p:nvPr/>
        </p:nvSpPr>
        <p:spPr bwMode="auto">
          <a:xfrm>
            <a:off x="5221288" y="3222625"/>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282703" name="Text Box 80"/>
          <p:cNvSpPr txBox="1">
            <a:spLocks noChangeArrowheads="1"/>
          </p:cNvSpPr>
          <p:nvPr/>
        </p:nvSpPr>
        <p:spPr bwMode="auto">
          <a:xfrm>
            <a:off x="3492500" y="4886325"/>
            <a:ext cx="36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a:latin typeface="Verdana" panose="020B0604030504040204" pitchFamily="34" charset="0"/>
              </a:rPr>
              <a:t>8</a:t>
            </a:r>
          </a:p>
        </p:txBody>
      </p:sp>
      <p:sp>
        <p:nvSpPr>
          <p:cNvPr id="282704" name="Text Box 81"/>
          <p:cNvSpPr txBox="1">
            <a:spLocks noChangeArrowheads="1"/>
          </p:cNvSpPr>
          <p:nvPr/>
        </p:nvSpPr>
        <p:spPr bwMode="auto">
          <a:xfrm>
            <a:off x="7019925" y="2100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0000"/>
                </a:solidFill>
                <a:latin typeface="Verdana" panose="020B0604030504040204" pitchFamily="34" charset="0"/>
              </a:rPr>
              <a:t>0</a:t>
            </a:r>
          </a:p>
        </p:txBody>
      </p:sp>
      <p:sp>
        <p:nvSpPr>
          <p:cNvPr id="282705" name="Rectangle 82"/>
          <p:cNvSpPr>
            <a:spLocks noChangeArrowheads="1"/>
          </p:cNvSpPr>
          <p:nvPr/>
        </p:nvSpPr>
        <p:spPr bwMode="auto">
          <a:xfrm>
            <a:off x="1400175"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282706" name="Rectangle 83"/>
          <p:cNvSpPr>
            <a:spLocks noChangeArrowheads="1"/>
          </p:cNvSpPr>
          <p:nvPr/>
        </p:nvSpPr>
        <p:spPr bwMode="auto">
          <a:xfrm>
            <a:off x="3055938" y="130175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6</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282707" name="Rectangle 84"/>
          <p:cNvSpPr>
            <a:spLocks noChangeArrowheads="1"/>
          </p:cNvSpPr>
          <p:nvPr/>
        </p:nvSpPr>
        <p:spPr bwMode="auto">
          <a:xfrm>
            <a:off x="4711700"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282708" name="Rectangle 85"/>
          <p:cNvSpPr>
            <a:spLocks noChangeArrowheads="1"/>
          </p:cNvSpPr>
          <p:nvPr/>
        </p:nvSpPr>
        <p:spPr bwMode="auto">
          <a:xfrm>
            <a:off x="6584950" y="24542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H</a:t>
            </a:r>
          </a:p>
        </p:txBody>
      </p:sp>
      <p:sp>
        <p:nvSpPr>
          <p:cNvPr id="282709" name="Line 86"/>
          <p:cNvSpPr>
            <a:spLocks noChangeShapeType="1"/>
          </p:cNvSpPr>
          <p:nvPr/>
        </p:nvSpPr>
        <p:spPr bwMode="auto">
          <a:xfrm>
            <a:off x="1187450" y="3013075"/>
            <a:ext cx="0" cy="12239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2710" name="Line 87"/>
          <p:cNvSpPr>
            <a:spLocks noChangeShapeType="1"/>
          </p:cNvSpPr>
          <p:nvPr/>
        </p:nvSpPr>
        <p:spPr bwMode="auto">
          <a:xfrm flipV="1">
            <a:off x="4500563" y="452596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711" name="Line 88"/>
          <p:cNvSpPr>
            <a:spLocks noChangeShapeType="1"/>
          </p:cNvSpPr>
          <p:nvPr/>
        </p:nvSpPr>
        <p:spPr bwMode="auto">
          <a:xfrm>
            <a:off x="1187450" y="17891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712" name="Line 89"/>
          <p:cNvSpPr>
            <a:spLocks noChangeShapeType="1"/>
          </p:cNvSpPr>
          <p:nvPr/>
        </p:nvSpPr>
        <p:spPr bwMode="auto">
          <a:xfrm>
            <a:off x="1187450" y="42370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713" name="Line 90"/>
          <p:cNvSpPr>
            <a:spLocks noChangeShapeType="1"/>
          </p:cNvSpPr>
          <p:nvPr/>
        </p:nvSpPr>
        <p:spPr bwMode="auto">
          <a:xfrm>
            <a:off x="2843213" y="589438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2714" name="Title 90"/>
          <p:cNvSpPr>
            <a:spLocks noGrp="1"/>
          </p:cNvSpPr>
          <p:nvPr>
            <p:ph type="title"/>
          </p:nvPr>
        </p:nvSpPr>
        <p:spPr/>
        <p:txBody>
          <a:bodyPr/>
          <a:lstStyle/>
          <a:p>
            <a:r>
              <a:rPr altLang="en-US" b="1"/>
              <a:t>Critical Path – Longest Path, Zero Float</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8271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DB4046-A276-4C94-8E2E-9D98EC9D532E}" type="slidenum">
              <a:rPr lang="en-US" altLang="en-US" sz="1200" smtClean="0">
                <a:solidFill>
                  <a:srgbClr val="898989"/>
                </a:solidFill>
              </a:rPr>
              <a:pPr>
                <a:spcBef>
                  <a:spcPct val="0"/>
                </a:spcBef>
                <a:buFontTx/>
                <a:buNone/>
              </a:pPr>
              <a:t>157</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3"/>
          <p:cNvSpPr>
            <a:spLocks noGrp="1"/>
          </p:cNvSpPr>
          <p:nvPr>
            <p:ph type="title"/>
          </p:nvPr>
        </p:nvSpPr>
        <p:spPr/>
        <p:txBody>
          <a:bodyPr/>
          <a:lstStyle/>
          <a:p>
            <a:r>
              <a:rPr altLang="en-US"/>
              <a:t>Project Time Management</a:t>
            </a:r>
          </a:p>
        </p:txBody>
      </p:sp>
      <p:sp>
        <p:nvSpPr>
          <p:cNvPr id="217091" name="Content Placeholder 4"/>
          <p:cNvSpPr>
            <a:spLocks noGrp="1"/>
          </p:cNvSpPr>
          <p:nvPr>
            <p:ph idx="1"/>
          </p:nvPr>
        </p:nvSpPr>
        <p:spPr/>
        <p:txBody>
          <a:bodyPr/>
          <a:lstStyle/>
          <a:p>
            <a:pPr marL="342900" lvl="1" indent="-342900">
              <a:buFont typeface="Arial" panose="020B0604020202020204" pitchFamily="34" charset="0"/>
              <a:buNone/>
            </a:pPr>
            <a:r>
              <a:rPr lang="en-US" altLang="en-US"/>
              <a:t>	</a:t>
            </a:r>
            <a:r>
              <a:rPr lang="en-US" altLang="en-US" b="1"/>
              <a:t>Processes required to manage timely completion of the project.</a:t>
            </a:r>
          </a:p>
          <a:p>
            <a:pPr>
              <a:buFont typeface="Arial" panose="020B0604020202020204" pitchFamily="34" charset="0"/>
              <a:buNone/>
            </a:pPr>
            <a:endParaRPr lang="en-US" altLang="en-US"/>
          </a:p>
        </p:txBody>
      </p:sp>
      <p:pic>
        <p:nvPicPr>
          <p:cNvPr id="217092" name="Picture 4" descr="D:\Works\Training-Material\My Pictures\PM-Images\Time-Mgm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960813"/>
            <a:ext cx="2438400" cy="251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1709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93A8905-1074-40D2-9178-8958EB59B79B}" type="slidenum">
              <a:rPr lang="en-US" altLang="en-US" sz="1200" smtClean="0">
                <a:solidFill>
                  <a:srgbClr val="898989"/>
                </a:solidFill>
              </a:rPr>
              <a:pPr>
                <a:spcBef>
                  <a:spcPct val="0"/>
                </a:spcBef>
                <a:buFontTx/>
                <a:buNone/>
              </a:pPr>
              <a:t>122</a:t>
            </a:fld>
            <a:endParaRPr lang="en-US" altLang="en-US" sz="1200">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3"/>
          <p:cNvSpPr>
            <a:spLocks noChangeArrowheads="1"/>
          </p:cNvSpPr>
          <p:nvPr/>
        </p:nvSpPr>
        <p:spPr bwMode="auto">
          <a:xfrm>
            <a:off x="195263" y="3846513"/>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284675" name="Line 4"/>
          <p:cNvSpPr>
            <a:spLocks noChangeShapeType="1"/>
          </p:cNvSpPr>
          <p:nvPr/>
        </p:nvSpPr>
        <p:spPr bwMode="auto">
          <a:xfrm>
            <a:off x="915988" y="41338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676" name="Rectangle 5"/>
          <p:cNvSpPr>
            <a:spLocks noChangeArrowheads="1"/>
          </p:cNvSpPr>
          <p:nvPr/>
        </p:nvSpPr>
        <p:spPr bwMode="auto">
          <a:xfrm>
            <a:off x="8188325" y="3830638"/>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284677" name="Rectangle 6"/>
          <p:cNvSpPr>
            <a:spLocks noChangeArrowheads="1"/>
          </p:cNvSpPr>
          <p:nvPr/>
        </p:nvSpPr>
        <p:spPr bwMode="auto">
          <a:xfrm>
            <a:off x="1416050" y="2119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284678" name="Rectangle 7"/>
          <p:cNvSpPr>
            <a:spLocks noChangeArrowheads="1"/>
          </p:cNvSpPr>
          <p:nvPr/>
        </p:nvSpPr>
        <p:spPr bwMode="auto">
          <a:xfrm>
            <a:off x="1419225" y="2119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79" name="Rectangle 8"/>
          <p:cNvSpPr>
            <a:spLocks noChangeArrowheads="1"/>
          </p:cNvSpPr>
          <p:nvPr/>
        </p:nvSpPr>
        <p:spPr bwMode="auto">
          <a:xfrm>
            <a:off x="1419225" y="2838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0" name="Rectangle 9"/>
          <p:cNvSpPr>
            <a:spLocks noChangeArrowheads="1"/>
          </p:cNvSpPr>
          <p:nvPr/>
        </p:nvSpPr>
        <p:spPr bwMode="auto">
          <a:xfrm>
            <a:off x="2427288" y="2840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1" name="Rectangle 10"/>
          <p:cNvSpPr>
            <a:spLocks noChangeArrowheads="1"/>
          </p:cNvSpPr>
          <p:nvPr/>
        </p:nvSpPr>
        <p:spPr bwMode="auto">
          <a:xfrm>
            <a:off x="2427288" y="2119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2" name="Text Box 11"/>
          <p:cNvSpPr txBox="1">
            <a:spLocks noChangeArrowheads="1"/>
          </p:cNvSpPr>
          <p:nvPr/>
        </p:nvSpPr>
        <p:spPr bwMode="auto">
          <a:xfrm>
            <a:off x="1347788" y="1814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683" name="Text Box 12"/>
          <p:cNvSpPr txBox="1">
            <a:spLocks noChangeArrowheads="1"/>
          </p:cNvSpPr>
          <p:nvPr/>
        </p:nvSpPr>
        <p:spPr bwMode="auto">
          <a:xfrm>
            <a:off x="1347788" y="3109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684" name="Rectangle 13"/>
          <p:cNvSpPr>
            <a:spLocks noChangeArrowheads="1"/>
          </p:cNvSpPr>
          <p:nvPr/>
        </p:nvSpPr>
        <p:spPr bwMode="auto">
          <a:xfrm>
            <a:off x="3071813" y="2135188"/>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284685" name="Rectangle 14"/>
          <p:cNvSpPr>
            <a:spLocks noChangeArrowheads="1"/>
          </p:cNvSpPr>
          <p:nvPr/>
        </p:nvSpPr>
        <p:spPr bwMode="auto">
          <a:xfrm>
            <a:off x="3074988" y="21351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6" name="Rectangle 15"/>
          <p:cNvSpPr>
            <a:spLocks noChangeArrowheads="1"/>
          </p:cNvSpPr>
          <p:nvPr/>
        </p:nvSpPr>
        <p:spPr bwMode="auto">
          <a:xfrm>
            <a:off x="3074988" y="28543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7" name="Rectangle 16"/>
          <p:cNvSpPr>
            <a:spLocks noChangeArrowheads="1"/>
          </p:cNvSpPr>
          <p:nvPr/>
        </p:nvSpPr>
        <p:spPr bwMode="auto">
          <a:xfrm>
            <a:off x="4083050" y="28559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8" name="Rectangle 17"/>
          <p:cNvSpPr>
            <a:spLocks noChangeArrowheads="1"/>
          </p:cNvSpPr>
          <p:nvPr/>
        </p:nvSpPr>
        <p:spPr bwMode="auto">
          <a:xfrm>
            <a:off x="4083050" y="21351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89" name="Text Box 18"/>
          <p:cNvSpPr txBox="1">
            <a:spLocks noChangeArrowheads="1"/>
          </p:cNvSpPr>
          <p:nvPr/>
        </p:nvSpPr>
        <p:spPr bwMode="auto">
          <a:xfrm>
            <a:off x="3003550" y="18303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690" name="Text Box 19"/>
          <p:cNvSpPr txBox="1">
            <a:spLocks noChangeArrowheads="1"/>
          </p:cNvSpPr>
          <p:nvPr/>
        </p:nvSpPr>
        <p:spPr bwMode="auto">
          <a:xfrm>
            <a:off x="3003550" y="31257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691" name="Line 20"/>
          <p:cNvSpPr>
            <a:spLocks noChangeShapeType="1"/>
          </p:cNvSpPr>
          <p:nvPr/>
        </p:nvSpPr>
        <p:spPr bwMode="auto">
          <a:xfrm>
            <a:off x="2716213" y="263842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692" name="Rectangle 21"/>
          <p:cNvSpPr>
            <a:spLocks noChangeArrowheads="1"/>
          </p:cNvSpPr>
          <p:nvPr/>
        </p:nvSpPr>
        <p:spPr bwMode="auto">
          <a:xfrm>
            <a:off x="4727575" y="2119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284693" name="Rectangle 22"/>
          <p:cNvSpPr>
            <a:spLocks noChangeArrowheads="1"/>
          </p:cNvSpPr>
          <p:nvPr/>
        </p:nvSpPr>
        <p:spPr bwMode="auto">
          <a:xfrm>
            <a:off x="4730750" y="2119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94" name="Rectangle 23"/>
          <p:cNvSpPr>
            <a:spLocks noChangeArrowheads="1"/>
          </p:cNvSpPr>
          <p:nvPr/>
        </p:nvSpPr>
        <p:spPr bwMode="auto">
          <a:xfrm>
            <a:off x="4730750" y="2838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95" name="Rectangle 24"/>
          <p:cNvSpPr>
            <a:spLocks noChangeArrowheads="1"/>
          </p:cNvSpPr>
          <p:nvPr/>
        </p:nvSpPr>
        <p:spPr bwMode="auto">
          <a:xfrm>
            <a:off x="5738813" y="2840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96" name="Rectangle 25"/>
          <p:cNvSpPr>
            <a:spLocks noChangeArrowheads="1"/>
          </p:cNvSpPr>
          <p:nvPr/>
        </p:nvSpPr>
        <p:spPr bwMode="auto">
          <a:xfrm>
            <a:off x="5738813" y="2119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697" name="Text Box 26"/>
          <p:cNvSpPr txBox="1">
            <a:spLocks noChangeArrowheads="1"/>
          </p:cNvSpPr>
          <p:nvPr/>
        </p:nvSpPr>
        <p:spPr bwMode="auto">
          <a:xfrm>
            <a:off x="4659313" y="1814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698" name="Text Box 27"/>
          <p:cNvSpPr txBox="1">
            <a:spLocks noChangeArrowheads="1"/>
          </p:cNvSpPr>
          <p:nvPr/>
        </p:nvSpPr>
        <p:spPr bwMode="auto">
          <a:xfrm>
            <a:off x="4659313" y="3109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699" name="Rectangle 28"/>
          <p:cNvSpPr>
            <a:spLocks noChangeArrowheads="1"/>
          </p:cNvSpPr>
          <p:nvPr/>
        </p:nvSpPr>
        <p:spPr bwMode="auto">
          <a:xfrm>
            <a:off x="6600825" y="36322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10</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284700" name="Rectangle 29"/>
          <p:cNvSpPr>
            <a:spLocks noChangeArrowheads="1"/>
          </p:cNvSpPr>
          <p:nvPr/>
        </p:nvSpPr>
        <p:spPr bwMode="auto">
          <a:xfrm>
            <a:off x="6604000" y="36322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01" name="Rectangle 30"/>
          <p:cNvSpPr>
            <a:spLocks noChangeArrowheads="1"/>
          </p:cNvSpPr>
          <p:nvPr/>
        </p:nvSpPr>
        <p:spPr bwMode="auto">
          <a:xfrm>
            <a:off x="6604000" y="43513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02" name="Rectangle 31"/>
          <p:cNvSpPr>
            <a:spLocks noChangeArrowheads="1"/>
          </p:cNvSpPr>
          <p:nvPr/>
        </p:nvSpPr>
        <p:spPr bwMode="auto">
          <a:xfrm>
            <a:off x="7612063" y="43529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03" name="Rectangle 32"/>
          <p:cNvSpPr>
            <a:spLocks noChangeArrowheads="1"/>
          </p:cNvSpPr>
          <p:nvPr/>
        </p:nvSpPr>
        <p:spPr bwMode="auto">
          <a:xfrm>
            <a:off x="7612063" y="36322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04" name="Text Box 33"/>
          <p:cNvSpPr txBox="1">
            <a:spLocks noChangeArrowheads="1"/>
          </p:cNvSpPr>
          <p:nvPr/>
        </p:nvSpPr>
        <p:spPr bwMode="auto">
          <a:xfrm>
            <a:off x="6532563" y="33274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705" name="Text Box 34"/>
          <p:cNvSpPr txBox="1">
            <a:spLocks noChangeArrowheads="1"/>
          </p:cNvSpPr>
          <p:nvPr/>
        </p:nvSpPr>
        <p:spPr bwMode="auto">
          <a:xfrm>
            <a:off x="6532563" y="46228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706" name="Line 35"/>
          <p:cNvSpPr>
            <a:spLocks noChangeShapeType="1"/>
          </p:cNvSpPr>
          <p:nvPr/>
        </p:nvSpPr>
        <p:spPr bwMode="auto">
          <a:xfrm>
            <a:off x="4373563" y="262255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07" name="Line 36"/>
          <p:cNvSpPr>
            <a:spLocks noChangeShapeType="1"/>
          </p:cNvSpPr>
          <p:nvPr/>
        </p:nvSpPr>
        <p:spPr bwMode="auto">
          <a:xfrm>
            <a:off x="7900988" y="41179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08" name="Rectangle 37"/>
          <p:cNvSpPr>
            <a:spLocks noChangeArrowheads="1"/>
          </p:cNvSpPr>
          <p:nvPr/>
        </p:nvSpPr>
        <p:spPr bwMode="auto">
          <a:xfrm>
            <a:off x="1416050" y="5143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284709" name="Rectangle 38"/>
          <p:cNvSpPr>
            <a:spLocks noChangeArrowheads="1"/>
          </p:cNvSpPr>
          <p:nvPr/>
        </p:nvSpPr>
        <p:spPr bwMode="auto">
          <a:xfrm>
            <a:off x="1419225" y="5143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0" name="Rectangle 39"/>
          <p:cNvSpPr>
            <a:spLocks noChangeArrowheads="1"/>
          </p:cNvSpPr>
          <p:nvPr/>
        </p:nvSpPr>
        <p:spPr bwMode="auto">
          <a:xfrm>
            <a:off x="1419225" y="5862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1" name="Rectangle 40"/>
          <p:cNvSpPr>
            <a:spLocks noChangeArrowheads="1"/>
          </p:cNvSpPr>
          <p:nvPr/>
        </p:nvSpPr>
        <p:spPr bwMode="auto">
          <a:xfrm>
            <a:off x="2427288" y="5864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2" name="Rectangle 41"/>
          <p:cNvSpPr>
            <a:spLocks noChangeArrowheads="1"/>
          </p:cNvSpPr>
          <p:nvPr/>
        </p:nvSpPr>
        <p:spPr bwMode="auto">
          <a:xfrm>
            <a:off x="2427288" y="5143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3" name="Text Box 42"/>
          <p:cNvSpPr txBox="1">
            <a:spLocks noChangeArrowheads="1"/>
          </p:cNvSpPr>
          <p:nvPr/>
        </p:nvSpPr>
        <p:spPr bwMode="auto">
          <a:xfrm>
            <a:off x="1347788" y="4838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714" name="Text Box 43"/>
          <p:cNvSpPr txBox="1">
            <a:spLocks noChangeArrowheads="1"/>
          </p:cNvSpPr>
          <p:nvPr/>
        </p:nvSpPr>
        <p:spPr bwMode="auto">
          <a:xfrm>
            <a:off x="1347788" y="6134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284715" name="Rectangle 44"/>
          <p:cNvSpPr>
            <a:spLocks noChangeArrowheads="1"/>
          </p:cNvSpPr>
          <p:nvPr/>
        </p:nvSpPr>
        <p:spPr bwMode="auto">
          <a:xfrm>
            <a:off x="4727575" y="5143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284716" name="Rectangle 45"/>
          <p:cNvSpPr>
            <a:spLocks noChangeArrowheads="1"/>
          </p:cNvSpPr>
          <p:nvPr/>
        </p:nvSpPr>
        <p:spPr bwMode="auto">
          <a:xfrm>
            <a:off x="4730750" y="5143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7" name="Rectangle 46"/>
          <p:cNvSpPr>
            <a:spLocks noChangeArrowheads="1"/>
          </p:cNvSpPr>
          <p:nvPr/>
        </p:nvSpPr>
        <p:spPr bwMode="auto">
          <a:xfrm>
            <a:off x="4730750" y="5862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8" name="Rectangle 47"/>
          <p:cNvSpPr>
            <a:spLocks noChangeArrowheads="1"/>
          </p:cNvSpPr>
          <p:nvPr/>
        </p:nvSpPr>
        <p:spPr bwMode="auto">
          <a:xfrm>
            <a:off x="5738813" y="5864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19" name="Rectangle 48"/>
          <p:cNvSpPr>
            <a:spLocks noChangeArrowheads="1"/>
          </p:cNvSpPr>
          <p:nvPr/>
        </p:nvSpPr>
        <p:spPr bwMode="auto">
          <a:xfrm>
            <a:off x="5738813" y="5143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20" name="Text Box 49"/>
          <p:cNvSpPr txBox="1">
            <a:spLocks noChangeArrowheads="1"/>
          </p:cNvSpPr>
          <p:nvPr/>
        </p:nvSpPr>
        <p:spPr bwMode="auto">
          <a:xfrm>
            <a:off x="4659313" y="4838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721" name="Text Box 50"/>
          <p:cNvSpPr txBox="1">
            <a:spLocks noChangeArrowheads="1"/>
          </p:cNvSpPr>
          <p:nvPr/>
        </p:nvSpPr>
        <p:spPr bwMode="auto">
          <a:xfrm>
            <a:off x="4659313" y="6134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284722" name="Line 51"/>
          <p:cNvSpPr>
            <a:spLocks noChangeShapeType="1"/>
          </p:cNvSpPr>
          <p:nvPr/>
        </p:nvSpPr>
        <p:spPr bwMode="auto">
          <a:xfrm>
            <a:off x="1203325" y="2622550"/>
            <a:ext cx="0" cy="302418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23" name="Line 52"/>
          <p:cNvSpPr>
            <a:spLocks noChangeShapeType="1"/>
          </p:cNvSpPr>
          <p:nvPr/>
        </p:nvSpPr>
        <p:spPr bwMode="auto">
          <a:xfrm>
            <a:off x="1203325" y="56467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24" name="Line 53"/>
          <p:cNvSpPr>
            <a:spLocks noChangeShapeType="1"/>
          </p:cNvSpPr>
          <p:nvPr/>
        </p:nvSpPr>
        <p:spPr bwMode="auto">
          <a:xfrm flipV="1">
            <a:off x="6316663" y="2622550"/>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25" name="Line 54"/>
          <p:cNvSpPr>
            <a:spLocks noChangeShapeType="1"/>
          </p:cNvSpPr>
          <p:nvPr/>
        </p:nvSpPr>
        <p:spPr bwMode="auto">
          <a:xfrm>
            <a:off x="6027738" y="262255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26" name="Rectangle 55"/>
          <p:cNvSpPr>
            <a:spLocks noChangeArrowheads="1"/>
          </p:cNvSpPr>
          <p:nvPr/>
        </p:nvSpPr>
        <p:spPr bwMode="auto">
          <a:xfrm>
            <a:off x="3071813" y="37750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284727" name="Rectangle 56"/>
          <p:cNvSpPr>
            <a:spLocks noChangeArrowheads="1"/>
          </p:cNvSpPr>
          <p:nvPr/>
        </p:nvSpPr>
        <p:spPr bwMode="auto">
          <a:xfrm>
            <a:off x="3074988" y="37750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28" name="Rectangle 57"/>
          <p:cNvSpPr>
            <a:spLocks noChangeArrowheads="1"/>
          </p:cNvSpPr>
          <p:nvPr/>
        </p:nvSpPr>
        <p:spPr bwMode="auto">
          <a:xfrm>
            <a:off x="3074988" y="44942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29" name="Rectangle 58"/>
          <p:cNvSpPr>
            <a:spLocks noChangeArrowheads="1"/>
          </p:cNvSpPr>
          <p:nvPr/>
        </p:nvSpPr>
        <p:spPr bwMode="auto">
          <a:xfrm>
            <a:off x="4083050" y="44958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30" name="Rectangle 59"/>
          <p:cNvSpPr>
            <a:spLocks noChangeArrowheads="1"/>
          </p:cNvSpPr>
          <p:nvPr/>
        </p:nvSpPr>
        <p:spPr bwMode="auto">
          <a:xfrm>
            <a:off x="4083050" y="37750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4731" name="Text Box 60"/>
          <p:cNvSpPr txBox="1">
            <a:spLocks noChangeArrowheads="1"/>
          </p:cNvSpPr>
          <p:nvPr/>
        </p:nvSpPr>
        <p:spPr bwMode="auto">
          <a:xfrm>
            <a:off x="3003550" y="34702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4732" name="Text Box 61"/>
          <p:cNvSpPr txBox="1">
            <a:spLocks noChangeArrowheads="1"/>
          </p:cNvSpPr>
          <p:nvPr/>
        </p:nvSpPr>
        <p:spPr bwMode="auto">
          <a:xfrm>
            <a:off x="3003550" y="47656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4733" name="Line 62"/>
          <p:cNvSpPr>
            <a:spLocks noChangeShapeType="1"/>
          </p:cNvSpPr>
          <p:nvPr/>
        </p:nvSpPr>
        <p:spPr bwMode="auto">
          <a:xfrm flipV="1">
            <a:off x="2895600" y="2967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4" name="Line 63"/>
          <p:cNvSpPr>
            <a:spLocks noChangeShapeType="1"/>
          </p:cNvSpPr>
          <p:nvPr/>
        </p:nvSpPr>
        <p:spPr bwMode="auto">
          <a:xfrm>
            <a:off x="2716213" y="29670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5" name="Line 64"/>
          <p:cNvSpPr>
            <a:spLocks noChangeShapeType="1"/>
          </p:cNvSpPr>
          <p:nvPr/>
        </p:nvSpPr>
        <p:spPr bwMode="auto">
          <a:xfrm rot="10800000" flipH="1" flipV="1">
            <a:off x="4516438" y="2967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6" name="Line 65"/>
          <p:cNvSpPr>
            <a:spLocks noChangeShapeType="1"/>
          </p:cNvSpPr>
          <p:nvPr/>
        </p:nvSpPr>
        <p:spPr bwMode="auto">
          <a:xfrm rot="10800000" flipH="1">
            <a:off x="4370388" y="43354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7" name="Line 66"/>
          <p:cNvSpPr>
            <a:spLocks noChangeShapeType="1"/>
          </p:cNvSpPr>
          <p:nvPr/>
        </p:nvSpPr>
        <p:spPr bwMode="auto">
          <a:xfrm>
            <a:off x="6316663" y="4567238"/>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8" name="Line 67"/>
          <p:cNvSpPr>
            <a:spLocks noChangeShapeType="1"/>
          </p:cNvSpPr>
          <p:nvPr/>
        </p:nvSpPr>
        <p:spPr bwMode="auto">
          <a:xfrm flipV="1">
            <a:off x="6027738" y="5646738"/>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4739" name="Line 68"/>
          <p:cNvSpPr>
            <a:spLocks noChangeShapeType="1"/>
          </p:cNvSpPr>
          <p:nvPr/>
        </p:nvSpPr>
        <p:spPr bwMode="auto">
          <a:xfrm>
            <a:off x="2716213" y="5646738"/>
            <a:ext cx="20161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0" name="Line 69"/>
          <p:cNvSpPr>
            <a:spLocks noChangeShapeType="1"/>
          </p:cNvSpPr>
          <p:nvPr/>
        </p:nvSpPr>
        <p:spPr bwMode="auto">
          <a:xfrm>
            <a:off x="1203325" y="26225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1" name="Line 70"/>
          <p:cNvSpPr>
            <a:spLocks noChangeShapeType="1"/>
          </p:cNvSpPr>
          <p:nvPr/>
        </p:nvSpPr>
        <p:spPr bwMode="auto">
          <a:xfrm>
            <a:off x="2859088" y="43513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2" name="Line 71"/>
          <p:cNvSpPr>
            <a:spLocks noChangeShapeType="1"/>
          </p:cNvSpPr>
          <p:nvPr/>
        </p:nvSpPr>
        <p:spPr bwMode="auto">
          <a:xfrm>
            <a:off x="4516438" y="2982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3" name="Line 72"/>
          <p:cNvSpPr>
            <a:spLocks noChangeShapeType="1"/>
          </p:cNvSpPr>
          <p:nvPr/>
        </p:nvSpPr>
        <p:spPr bwMode="auto">
          <a:xfrm>
            <a:off x="6315075" y="37020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4" name="Line 73"/>
          <p:cNvSpPr>
            <a:spLocks noChangeShapeType="1"/>
          </p:cNvSpPr>
          <p:nvPr/>
        </p:nvSpPr>
        <p:spPr bwMode="auto">
          <a:xfrm>
            <a:off x="6316663" y="45672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4745" name="Title 77"/>
          <p:cNvSpPr>
            <a:spLocks noGrp="1"/>
          </p:cNvSpPr>
          <p:nvPr>
            <p:ph type="title"/>
          </p:nvPr>
        </p:nvSpPr>
        <p:spPr/>
        <p:txBody>
          <a:bodyPr/>
          <a:lstStyle/>
          <a:p>
            <a:r>
              <a:rPr altLang="en-US"/>
              <a:t>Discussion/Excertise-16</a:t>
            </a:r>
          </a:p>
        </p:txBody>
      </p:sp>
      <p:sp>
        <p:nvSpPr>
          <p:cNvPr id="284746" name="Content Placeholder 79"/>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284748"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FCCC6C-8460-47F2-A953-E0F90DBC7A87}" type="slidenum">
              <a:rPr lang="en-US" altLang="en-US" sz="1200" smtClean="0">
                <a:solidFill>
                  <a:srgbClr val="898989"/>
                </a:solidFill>
              </a:rPr>
              <a:pPr>
                <a:spcBef>
                  <a:spcPct val="0"/>
                </a:spcBef>
                <a:buFontTx/>
                <a:buNone/>
              </a:pPr>
              <a:t>158</a:t>
            </a:fld>
            <a:endParaRPr lang="en-US" altLang="en-US"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3"/>
          <p:cNvSpPr>
            <a:spLocks noChangeArrowheads="1"/>
          </p:cNvSpPr>
          <p:nvPr/>
        </p:nvSpPr>
        <p:spPr bwMode="auto">
          <a:xfrm>
            <a:off x="195263" y="3465513"/>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286723" name="Line 4"/>
          <p:cNvSpPr>
            <a:spLocks noChangeShapeType="1"/>
          </p:cNvSpPr>
          <p:nvPr/>
        </p:nvSpPr>
        <p:spPr bwMode="auto">
          <a:xfrm>
            <a:off x="915988" y="37528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24" name="Rectangle 5"/>
          <p:cNvSpPr>
            <a:spLocks noChangeArrowheads="1"/>
          </p:cNvSpPr>
          <p:nvPr/>
        </p:nvSpPr>
        <p:spPr bwMode="auto">
          <a:xfrm>
            <a:off x="8188325" y="3449638"/>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latin typeface="Verdana" panose="020B0604030504040204" pitchFamily="34" charset="0"/>
              </a:rPr>
              <a:t>Finish</a:t>
            </a:r>
          </a:p>
        </p:txBody>
      </p:sp>
      <p:sp>
        <p:nvSpPr>
          <p:cNvPr id="286725" name="Rectangle 6"/>
          <p:cNvSpPr>
            <a:spLocks noChangeArrowheads="1"/>
          </p:cNvSpPr>
          <p:nvPr/>
        </p:nvSpPr>
        <p:spPr bwMode="auto">
          <a:xfrm>
            <a:off x="1416050" y="1738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286726" name="Rectangle 7"/>
          <p:cNvSpPr>
            <a:spLocks noChangeArrowheads="1"/>
          </p:cNvSpPr>
          <p:nvPr/>
        </p:nvSpPr>
        <p:spPr bwMode="auto">
          <a:xfrm>
            <a:off x="1419225" y="1738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286727" name="Rectangle 8"/>
          <p:cNvSpPr>
            <a:spLocks noChangeArrowheads="1"/>
          </p:cNvSpPr>
          <p:nvPr/>
        </p:nvSpPr>
        <p:spPr bwMode="auto">
          <a:xfrm>
            <a:off x="1419225" y="2457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286728" name="Rectangle 9"/>
          <p:cNvSpPr>
            <a:spLocks noChangeArrowheads="1"/>
          </p:cNvSpPr>
          <p:nvPr/>
        </p:nvSpPr>
        <p:spPr bwMode="auto">
          <a:xfrm>
            <a:off x="2427288" y="2459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29" name="Rectangle 10"/>
          <p:cNvSpPr>
            <a:spLocks noChangeArrowheads="1"/>
          </p:cNvSpPr>
          <p:nvPr/>
        </p:nvSpPr>
        <p:spPr bwMode="auto">
          <a:xfrm>
            <a:off x="2427288" y="1738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30" name="Text Box 11"/>
          <p:cNvSpPr txBox="1">
            <a:spLocks noChangeArrowheads="1"/>
          </p:cNvSpPr>
          <p:nvPr/>
        </p:nvSpPr>
        <p:spPr bwMode="auto">
          <a:xfrm>
            <a:off x="1347788" y="1433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31" name="Text Box 12"/>
          <p:cNvSpPr txBox="1">
            <a:spLocks noChangeArrowheads="1"/>
          </p:cNvSpPr>
          <p:nvPr/>
        </p:nvSpPr>
        <p:spPr bwMode="auto">
          <a:xfrm>
            <a:off x="1347788" y="2728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32" name="Rectangle 13"/>
          <p:cNvSpPr>
            <a:spLocks noChangeArrowheads="1"/>
          </p:cNvSpPr>
          <p:nvPr/>
        </p:nvSpPr>
        <p:spPr bwMode="auto">
          <a:xfrm>
            <a:off x="3071813" y="1754188"/>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286733" name="Rectangle 14"/>
          <p:cNvSpPr>
            <a:spLocks noChangeArrowheads="1"/>
          </p:cNvSpPr>
          <p:nvPr/>
        </p:nvSpPr>
        <p:spPr bwMode="auto">
          <a:xfrm>
            <a:off x="3074988" y="17541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34" name="Rectangle 15"/>
          <p:cNvSpPr>
            <a:spLocks noChangeArrowheads="1"/>
          </p:cNvSpPr>
          <p:nvPr/>
        </p:nvSpPr>
        <p:spPr bwMode="auto">
          <a:xfrm>
            <a:off x="3074988" y="24733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7</a:t>
            </a:r>
          </a:p>
        </p:txBody>
      </p:sp>
      <p:sp>
        <p:nvSpPr>
          <p:cNvPr id="286735" name="Rectangle 16"/>
          <p:cNvSpPr>
            <a:spLocks noChangeArrowheads="1"/>
          </p:cNvSpPr>
          <p:nvPr/>
        </p:nvSpPr>
        <p:spPr bwMode="auto">
          <a:xfrm>
            <a:off x="4083050" y="24749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36" name="Rectangle 17"/>
          <p:cNvSpPr>
            <a:spLocks noChangeArrowheads="1"/>
          </p:cNvSpPr>
          <p:nvPr/>
        </p:nvSpPr>
        <p:spPr bwMode="auto">
          <a:xfrm>
            <a:off x="4083050" y="17541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8</a:t>
            </a:r>
          </a:p>
        </p:txBody>
      </p:sp>
      <p:sp>
        <p:nvSpPr>
          <p:cNvPr id="286737" name="Text Box 18"/>
          <p:cNvSpPr txBox="1">
            <a:spLocks noChangeArrowheads="1"/>
          </p:cNvSpPr>
          <p:nvPr/>
        </p:nvSpPr>
        <p:spPr bwMode="auto">
          <a:xfrm>
            <a:off x="3003550" y="14493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38" name="Text Box 19"/>
          <p:cNvSpPr txBox="1">
            <a:spLocks noChangeArrowheads="1"/>
          </p:cNvSpPr>
          <p:nvPr/>
        </p:nvSpPr>
        <p:spPr bwMode="auto">
          <a:xfrm>
            <a:off x="3003550" y="27447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39" name="Line 20"/>
          <p:cNvSpPr>
            <a:spLocks noChangeShapeType="1"/>
          </p:cNvSpPr>
          <p:nvPr/>
        </p:nvSpPr>
        <p:spPr bwMode="auto">
          <a:xfrm>
            <a:off x="2716213" y="225742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40" name="Rectangle 21"/>
          <p:cNvSpPr>
            <a:spLocks noChangeArrowheads="1"/>
          </p:cNvSpPr>
          <p:nvPr/>
        </p:nvSpPr>
        <p:spPr bwMode="auto">
          <a:xfrm>
            <a:off x="4727575" y="1738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286741" name="Rectangle 22"/>
          <p:cNvSpPr>
            <a:spLocks noChangeArrowheads="1"/>
          </p:cNvSpPr>
          <p:nvPr/>
        </p:nvSpPr>
        <p:spPr bwMode="auto">
          <a:xfrm>
            <a:off x="4730750" y="1738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42" name="Rectangle 23"/>
          <p:cNvSpPr>
            <a:spLocks noChangeArrowheads="1"/>
          </p:cNvSpPr>
          <p:nvPr/>
        </p:nvSpPr>
        <p:spPr bwMode="auto">
          <a:xfrm>
            <a:off x="4730750" y="2457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43" name="Rectangle 24"/>
          <p:cNvSpPr>
            <a:spLocks noChangeArrowheads="1"/>
          </p:cNvSpPr>
          <p:nvPr/>
        </p:nvSpPr>
        <p:spPr bwMode="auto">
          <a:xfrm>
            <a:off x="5738813" y="2459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44" name="Rectangle 25"/>
          <p:cNvSpPr>
            <a:spLocks noChangeArrowheads="1"/>
          </p:cNvSpPr>
          <p:nvPr/>
        </p:nvSpPr>
        <p:spPr bwMode="auto">
          <a:xfrm>
            <a:off x="5738813" y="1738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45" name="Text Box 26"/>
          <p:cNvSpPr txBox="1">
            <a:spLocks noChangeArrowheads="1"/>
          </p:cNvSpPr>
          <p:nvPr/>
        </p:nvSpPr>
        <p:spPr bwMode="auto">
          <a:xfrm>
            <a:off x="4659313" y="1433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46" name="Text Box 27"/>
          <p:cNvSpPr txBox="1">
            <a:spLocks noChangeArrowheads="1"/>
          </p:cNvSpPr>
          <p:nvPr/>
        </p:nvSpPr>
        <p:spPr bwMode="auto">
          <a:xfrm>
            <a:off x="4659313" y="2728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47" name="Rectangle 28"/>
          <p:cNvSpPr>
            <a:spLocks noChangeArrowheads="1"/>
          </p:cNvSpPr>
          <p:nvPr/>
        </p:nvSpPr>
        <p:spPr bwMode="auto">
          <a:xfrm>
            <a:off x="6600825" y="32512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10</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286748" name="Rectangle 29"/>
          <p:cNvSpPr>
            <a:spLocks noChangeArrowheads="1"/>
          </p:cNvSpPr>
          <p:nvPr/>
        </p:nvSpPr>
        <p:spPr bwMode="auto">
          <a:xfrm>
            <a:off x="6604000" y="32512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49" name="Rectangle 30"/>
          <p:cNvSpPr>
            <a:spLocks noChangeArrowheads="1"/>
          </p:cNvSpPr>
          <p:nvPr/>
        </p:nvSpPr>
        <p:spPr bwMode="auto">
          <a:xfrm>
            <a:off x="6604000" y="39703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50" name="Rectangle 31"/>
          <p:cNvSpPr>
            <a:spLocks noChangeArrowheads="1"/>
          </p:cNvSpPr>
          <p:nvPr/>
        </p:nvSpPr>
        <p:spPr bwMode="auto">
          <a:xfrm>
            <a:off x="7612063" y="39719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24</a:t>
            </a:r>
          </a:p>
        </p:txBody>
      </p:sp>
      <p:sp>
        <p:nvSpPr>
          <p:cNvPr id="286751" name="Rectangle 32"/>
          <p:cNvSpPr>
            <a:spLocks noChangeArrowheads="1"/>
          </p:cNvSpPr>
          <p:nvPr/>
        </p:nvSpPr>
        <p:spPr bwMode="auto">
          <a:xfrm>
            <a:off x="7612063" y="32512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24</a:t>
            </a:r>
          </a:p>
        </p:txBody>
      </p:sp>
      <p:sp>
        <p:nvSpPr>
          <p:cNvPr id="286752" name="Text Box 33"/>
          <p:cNvSpPr txBox="1">
            <a:spLocks noChangeArrowheads="1"/>
          </p:cNvSpPr>
          <p:nvPr/>
        </p:nvSpPr>
        <p:spPr bwMode="auto">
          <a:xfrm>
            <a:off x="6532563" y="29464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53" name="Text Box 34"/>
          <p:cNvSpPr txBox="1">
            <a:spLocks noChangeArrowheads="1"/>
          </p:cNvSpPr>
          <p:nvPr/>
        </p:nvSpPr>
        <p:spPr bwMode="auto">
          <a:xfrm>
            <a:off x="6532563" y="42418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54" name="Line 35"/>
          <p:cNvSpPr>
            <a:spLocks noChangeShapeType="1"/>
          </p:cNvSpPr>
          <p:nvPr/>
        </p:nvSpPr>
        <p:spPr bwMode="auto">
          <a:xfrm>
            <a:off x="4373563" y="224155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55" name="Line 36"/>
          <p:cNvSpPr>
            <a:spLocks noChangeShapeType="1"/>
          </p:cNvSpPr>
          <p:nvPr/>
        </p:nvSpPr>
        <p:spPr bwMode="auto">
          <a:xfrm>
            <a:off x="7900988" y="37369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56" name="Rectangle 37"/>
          <p:cNvSpPr>
            <a:spLocks noChangeArrowheads="1"/>
          </p:cNvSpPr>
          <p:nvPr/>
        </p:nvSpPr>
        <p:spPr bwMode="auto">
          <a:xfrm>
            <a:off x="1416050" y="4762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286757" name="Rectangle 38"/>
          <p:cNvSpPr>
            <a:spLocks noChangeArrowheads="1"/>
          </p:cNvSpPr>
          <p:nvPr/>
        </p:nvSpPr>
        <p:spPr bwMode="auto">
          <a:xfrm>
            <a:off x="1419225" y="4762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286758" name="Rectangle 39"/>
          <p:cNvSpPr>
            <a:spLocks noChangeArrowheads="1"/>
          </p:cNvSpPr>
          <p:nvPr/>
        </p:nvSpPr>
        <p:spPr bwMode="auto">
          <a:xfrm>
            <a:off x="1419225" y="5481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59" name="Rectangle 40"/>
          <p:cNvSpPr>
            <a:spLocks noChangeArrowheads="1"/>
          </p:cNvSpPr>
          <p:nvPr/>
        </p:nvSpPr>
        <p:spPr bwMode="auto">
          <a:xfrm>
            <a:off x="2427288" y="5483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9</a:t>
            </a:r>
          </a:p>
        </p:txBody>
      </p:sp>
      <p:sp>
        <p:nvSpPr>
          <p:cNvPr id="286760" name="Rectangle 41"/>
          <p:cNvSpPr>
            <a:spLocks noChangeArrowheads="1"/>
          </p:cNvSpPr>
          <p:nvPr/>
        </p:nvSpPr>
        <p:spPr bwMode="auto">
          <a:xfrm>
            <a:off x="2427288" y="4762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5</a:t>
            </a:r>
          </a:p>
        </p:txBody>
      </p:sp>
      <p:sp>
        <p:nvSpPr>
          <p:cNvPr id="286761" name="Text Box 42"/>
          <p:cNvSpPr txBox="1">
            <a:spLocks noChangeArrowheads="1"/>
          </p:cNvSpPr>
          <p:nvPr/>
        </p:nvSpPr>
        <p:spPr bwMode="auto">
          <a:xfrm>
            <a:off x="1347788" y="4457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62" name="Text Box 43"/>
          <p:cNvSpPr txBox="1">
            <a:spLocks noChangeArrowheads="1"/>
          </p:cNvSpPr>
          <p:nvPr/>
        </p:nvSpPr>
        <p:spPr bwMode="auto">
          <a:xfrm>
            <a:off x="1347788" y="5753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63" name="Rectangle 44"/>
          <p:cNvSpPr>
            <a:spLocks noChangeArrowheads="1"/>
          </p:cNvSpPr>
          <p:nvPr/>
        </p:nvSpPr>
        <p:spPr bwMode="auto">
          <a:xfrm>
            <a:off x="4727575" y="4762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286764" name="Rectangle 45"/>
          <p:cNvSpPr>
            <a:spLocks noChangeArrowheads="1"/>
          </p:cNvSpPr>
          <p:nvPr/>
        </p:nvSpPr>
        <p:spPr bwMode="auto">
          <a:xfrm>
            <a:off x="4730750" y="4762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5</a:t>
            </a:r>
          </a:p>
        </p:txBody>
      </p:sp>
      <p:sp>
        <p:nvSpPr>
          <p:cNvPr id="286765" name="Rectangle 46"/>
          <p:cNvSpPr>
            <a:spLocks noChangeArrowheads="1"/>
          </p:cNvSpPr>
          <p:nvPr/>
        </p:nvSpPr>
        <p:spPr bwMode="auto">
          <a:xfrm>
            <a:off x="4730750" y="5481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9</a:t>
            </a:r>
          </a:p>
        </p:txBody>
      </p:sp>
      <p:sp>
        <p:nvSpPr>
          <p:cNvPr id="286766" name="Rectangle 47"/>
          <p:cNvSpPr>
            <a:spLocks noChangeArrowheads="1"/>
          </p:cNvSpPr>
          <p:nvPr/>
        </p:nvSpPr>
        <p:spPr bwMode="auto">
          <a:xfrm>
            <a:off x="5738813" y="5483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286767" name="Rectangle 48"/>
          <p:cNvSpPr>
            <a:spLocks noChangeArrowheads="1"/>
          </p:cNvSpPr>
          <p:nvPr/>
        </p:nvSpPr>
        <p:spPr bwMode="auto">
          <a:xfrm>
            <a:off x="5738813" y="4762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10</a:t>
            </a:r>
          </a:p>
        </p:txBody>
      </p:sp>
      <p:sp>
        <p:nvSpPr>
          <p:cNvPr id="286768" name="Text Box 49"/>
          <p:cNvSpPr txBox="1">
            <a:spLocks noChangeArrowheads="1"/>
          </p:cNvSpPr>
          <p:nvPr/>
        </p:nvSpPr>
        <p:spPr bwMode="auto">
          <a:xfrm>
            <a:off x="4659313" y="4457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69" name="Text Box 50"/>
          <p:cNvSpPr txBox="1">
            <a:spLocks noChangeArrowheads="1"/>
          </p:cNvSpPr>
          <p:nvPr/>
        </p:nvSpPr>
        <p:spPr bwMode="auto">
          <a:xfrm>
            <a:off x="4659313" y="5753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70" name="Line 51"/>
          <p:cNvSpPr>
            <a:spLocks noChangeShapeType="1"/>
          </p:cNvSpPr>
          <p:nvPr/>
        </p:nvSpPr>
        <p:spPr bwMode="auto">
          <a:xfrm>
            <a:off x="1203325" y="2241550"/>
            <a:ext cx="0" cy="302418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1" name="Line 52"/>
          <p:cNvSpPr>
            <a:spLocks noChangeShapeType="1"/>
          </p:cNvSpPr>
          <p:nvPr/>
        </p:nvSpPr>
        <p:spPr bwMode="auto">
          <a:xfrm>
            <a:off x="1203325" y="52657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72" name="Line 53"/>
          <p:cNvSpPr>
            <a:spLocks noChangeShapeType="1"/>
          </p:cNvSpPr>
          <p:nvPr/>
        </p:nvSpPr>
        <p:spPr bwMode="auto">
          <a:xfrm flipV="1">
            <a:off x="6316663" y="2241550"/>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3" name="Line 54"/>
          <p:cNvSpPr>
            <a:spLocks noChangeShapeType="1"/>
          </p:cNvSpPr>
          <p:nvPr/>
        </p:nvSpPr>
        <p:spPr bwMode="auto">
          <a:xfrm>
            <a:off x="6027738" y="224155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4" name="Rectangle 55"/>
          <p:cNvSpPr>
            <a:spLocks noChangeArrowheads="1"/>
          </p:cNvSpPr>
          <p:nvPr/>
        </p:nvSpPr>
        <p:spPr bwMode="auto">
          <a:xfrm>
            <a:off x="3071813" y="33940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286775" name="Rectangle 56"/>
          <p:cNvSpPr>
            <a:spLocks noChangeArrowheads="1"/>
          </p:cNvSpPr>
          <p:nvPr/>
        </p:nvSpPr>
        <p:spPr bwMode="auto">
          <a:xfrm>
            <a:off x="3074988" y="33940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76" name="Rectangle 57"/>
          <p:cNvSpPr>
            <a:spLocks noChangeArrowheads="1"/>
          </p:cNvSpPr>
          <p:nvPr/>
        </p:nvSpPr>
        <p:spPr bwMode="auto">
          <a:xfrm>
            <a:off x="3074988" y="41132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286777" name="Rectangle 58"/>
          <p:cNvSpPr>
            <a:spLocks noChangeArrowheads="1"/>
          </p:cNvSpPr>
          <p:nvPr/>
        </p:nvSpPr>
        <p:spPr bwMode="auto">
          <a:xfrm>
            <a:off x="4083050" y="41148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78" name="Rectangle 59"/>
          <p:cNvSpPr>
            <a:spLocks noChangeArrowheads="1"/>
          </p:cNvSpPr>
          <p:nvPr/>
        </p:nvSpPr>
        <p:spPr bwMode="auto">
          <a:xfrm>
            <a:off x="4083050" y="33940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286779" name="Text Box 60"/>
          <p:cNvSpPr txBox="1">
            <a:spLocks noChangeArrowheads="1"/>
          </p:cNvSpPr>
          <p:nvPr/>
        </p:nvSpPr>
        <p:spPr bwMode="auto">
          <a:xfrm>
            <a:off x="3003550" y="30892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286780" name="Text Box 61"/>
          <p:cNvSpPr txBox="1">
            <a:spLocks noChangeArrowheads="1"/>
          </p:cNvSpPr>
          <p:nvPr/>
        </p:nvSpPr>
        <p:spPr bwMode="auto">
          <a:xfrm>
            <a:off x="3003550" y="43846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286781" name="Line 62"/>
          <p:cNvSpPr>
            <a:spLocks noChangeShapeType="1"/>
          </p:cNvSpPr>
          <p:nvPr/>
        </p:nvSpPr>
        <p:spPr bwMode="auto">
          <a:xfrm flipV="1">
            <a:off x="2895600" y="2586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2" name="Line 63"/>
          <p:cNvSpPr>
            <a:spLocks noChangeShapeType="1"/>
          </p:cNvSpPr>
          <p:nvPr/>
        </p:nvSpPr>
        <p:spPr bwMode="auto">
          <a:xfrm>
            <a:off x="2716213" y="25860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3" name="Line 64"/>
          <p:cNvSpPr>
            <a:spLocks noChangeShapeType="1"/>
          </p:cNvSpPr>
          <p:nvPr/>
        </p:nvSpPr>
        <p:spPr bwMode="auto">
          <a:xfrm rot="10800000" flipH="1" flipV="1">
            <a:off x="4516438" y="2586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4" name="Line 65"/>
          <p:cNvSpPr>
            <a:spLocks noChangeShapeType="1"/>
          </p:cNvSpPr>
          <p:nvPr/>
        </p:nvSpPr>
        <p:spPr bwMode="auto">
          <a:xfrm rot="10800000" flipH="1">
            <a:off x="4370388" y="39544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5" name="Line 66"/>
          <p:cNvSpPr>
            <a:spLocks noChangeShapeType="1"/>
          </p:cNvSpPr>
          <p:nvPr/>
        </p:nvSpPr>
        <p:spPr bwMode="auto">
          <a:xfrm>
            <a:off x="6316663" y="4186238"/>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6" name="Line 67"/>
          <p:cNvSpPr>
            <a:spLocks noChangeShapeType="1"/>
          </p:cNvSpPr>
          <p:nvPr/>
        </p:nvSpPr>
        <p:spPr bwMode="auto">
          <a:xfrm flipV="1">
            <a:off x="6027738" y="5265738"/>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7" name="Line 68"/>
          <p:cNvSpPr>
            <a:spLocks noChangeShapeType="1"/>
          </p:cNvSpPr>
          <p:nvPr/>
        </p:nvSpPr>
        <p:spPr bwMode="auto">
          <a:xfrm>
            <a:off x="2716213" y="5265738"/>
            <a:ext cx="20161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88" name="Line 69"/>
          <p:cNvSpPr>
            <a:spLocks noChangeShapeType="1"/>
          </p:cNvSpPr>
          <p:nvPr/>
        </p:nvSpPr>
        <p:spPr bwMode="auto">
          <a:xfrm>
            <a:off x="1203325" y="22415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89" name="Line 70"/>
          <p:cNvSpPr>
            <a:spLocks noChangeShapeType="1"/>
          </p:cNvSpPr>
          <p:nvPr/>
        </p:nvSpPr>
        <p:spPr bwMode="auto">
          <a:xfrm>
            <a:off x="2859088" y="39703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90" name="Line 71"/>
          <p:cNvSpPr>
            <a:spLocks noChangeShapeType="1"/>
          </p:cNvSpPr>
          <p:nvPr/>
        </p:nvSpPr>
        <p:spPr bwMode="auto">
          <a:xfrm>
            <a:off x="4516438" y="2601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91" name="Line 72"/>
          <p:cNvSpPr>
            <a:spLocks noChangeShapeType="1"/>
          </p:cNvSpPr>
          <p:nvPr/>
        </p:nvSpPr>
        <p:spPr bwMode="auto">
          <a:xfrm>
            <a:off x="6315075" y="33210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92" name="Line 73"/>
          <p:cNvSpPr>
            <a:spLocks noChangeShapeType="1"/>
          </p:cNvSpPr>
          <p:nvPr/>
        </p:nvSpPr>
        <p:spPr bwMode="auto">
          <a:xfrm>
            <a:off x="6316663" y="41862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793" name="Text Box 74"/>
          <p:cNvSpPr txBox="1">
            <a:spLocks noChangeArrowheads="1"/>
          </p:cNvSpPr>
          <p:nvPr/>
        </p:nvSpPr>
        <p:spPr bwMode="auto">
          <a:xfrm>
            <a:off x="5808663" y="1066800"/>
            <a:ext cx="3192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a:solidFill>
                  <a:srgbClr val="FF3300"/>
                </a:solidFill>
                <a:latin typeface="Verdana" panose="020B0604030504040204" pitchFamily="34" charset="0"/>
              </a:rPr>
              <a:t>Critical Path : ADCG</a:t>
            </a:r>
          </a:p>
        </p:txBody>
      </p:sp>
      <p:sp>
        <p:nvSpPr>
          <p:cNvPr id="286794" name="Title 74"/>
          <p:cNvSpPr>
            <a:spLocks noGrp="1"/>
          </p:cNvSpPr>
          <p:nvPr>
            <p:ph type="title"/>
          </p:nvPr>
        </p:nvSpPr>
        <p:spPr/>
        <p:txBody>
          <a:bodyPr/>
          <a:lstStyle/>
          <a:p>
            <a:r>
              <a:rPr altLang="en-US" b="1"/>
              <a:t>Network Exercise - solution</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8679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4794FD-7B5B-4F49-92F3-0401C9D19ACD}" type="slidenum">
              <a:rPr lang="en-US" altLang="en-US" sz="1200" smtClean="0">
                <a:solidFill>
                  <a:srgbClr val="898989"/>
                </a:solidFill>
              </a:rPr>
              <a:pPr>
                <a:spcBef>
                  <a:spcPct val="0"/>
                </a:spcBef>
                <a:buFontTx/>
                <a:buNone/>
              </a:pPr>
              <a:t>159</a:t>
            </a:fld>
            <a:endParaRPr lang="en-US" altLang="en-US" sz="1200">
              <a:solidFill>
                <a:srgbClr val="8989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itle 2"/>
          <p:cNvSpPr>
            <a:spLocks noGrp="1"/>
          </p:cNvSpPr>
          <p:nvPr>
            <p:ph type="title"/>
          </p:nvPr>
        </p:nvSpPr>
        <p:spPr/>
        <p:txBody>
          <a:bodyPr/>
          <a:lstStyle/>
          <a:p>
            <a:r>
              <a:rPr altLang="en-US"/>
              <a:t>Facts/Tips for Critical Path</a:t>
            </a:r>
          </a:p>
        </p:txBody>
      </p:sp>
      <p:sp>
        <p:nvSpPr>
          <p:cNvPr id="4" name="Content Placeholder 3"/>
          <p:cNvSpPr>
            <a:spLocks noGrp="1"/>
          </p:cNvSpPr>
          <p:nvPr>
            <p:ph idx="1"/>
          </p:nvPr>
        </p:nvSpPr>
        <p:spPr>
          <a:xfrm>
            <a:off x="457200" y="1036638"/>
            <a:ext cx="8229600" cy="5135562"/>
          </a:xfrm>
        </p:spPr>
        <p:txBody>
          <a:bodyPr>
            <a:normAutofit fontScale="55000" lnSpcReduction="20000"/>
          </a:bodyPr>
          <a:lstStyle/>
          <a:p>
            <a:pPr>
              <a:buFont typeface="Arial" charset="0"/>
              <a:buChar char="•"/>
              <a:defRPr/>
            </a:pPr>
            <a:r>
              <a:rPr lang="en-US" u="sng" dirty="0"/>
              <a:t>Total Float </a:t>
            </a:r>
            <a:r>
              <a:rPr lang="en-US" dirty="0"/>
              <a:t>is the amount of time the task can delayed without delaying the project finish date. </a:t>
            </a:r>
          </a:p>
          <a:p>
            <a:pPr>
              <a:buFont typeface="Arial" charset="0"/>
              <a:buChar char="•"/>
              <a:defRPr/>
            </a:pPr>
            <a:r>
              <a:rPr lang="en-US" u="sng" dirty="0"/>
              <a:t>Free float </a:t>
            </a:r>
            <a:r>
              <a:rPr lang="en-US" dirty="0"/>
              <a:t>is the amount of time a task can slip without delaying the early start of any task that immediately follows it</a:t>
            </a:r>
          </a:p>
          <a:p>
            <a:pPr>
              <a:buFont typeface="Arial" charset="0"/>
              <a:buChar char="•"/>
              <a:defRPr/>
            </a:pPr>
            <a:r>
              <a:rPr lang="en-US" dirty="0"/>
              <a:t>It is possible that a </a:t>
            </a:r>
            <a:r>
              <a:rPr lang="en-US" u="sng" dirty="0"/>
              <a:t>zero float activity may not </a:t>
            </a:r>
            <a:r>
              <a:rPr lang="en-US" dirty="0"/>
              <a:t>be on critical path</a:t>
            </a:r>
          </a:p>
          <a:p>
            <a:pPr>
              <a:buFont typeface="Arial" charset="0"/>
              <a:buChar char="•"/>
              <a:defRPr/>
            </a:pPr>
            <a:r>
              <a:rPr lang="en-US" u="sng" dirty="0"/>
              <a:t>Longest path &amp; shortest time </a:t>
            </a:r>
            <a:r>
              <a:rPr lang="en-US" dirty="0"/>
              <a:t>possible to complete the project</a:t>
            </a:r>
          </a:p>
          <a:p>
            <a:pPr>
              <a:buFont typeface="Arial" charset="0"/>
              <a:buChar char="•"/>
              <a:defRPr/>
            </a:pPr>
            <a:r>
              <a:rPr lang="en-US" dirty="0"/>
              <a:t>A project can </a:t>
            </a:r>
            <a:r>
              <a:rPr lang="en-US" u="sng" dirty="0"/>
              <a:t>multiple critical </a:t>
            </a:r>
            <a:r>
              <a:rPr lang="en-US" dirty="0"/>
              <a:t>paths</a:t>
            </a:r>
          </a:p>
          <a:p>
            <a:pPr>
              <a:buFont typeface="Arial" charset="0"/>
              <a:buChar char="•"/>
              <a:defRPr/>
            </a:pPr>
            <a:r>
              <a:rPr lang="en-US" u="sng" dirty="0"/>
              <a:t>Difference</a:t>
            </a:r>
            <a:r>
              <a:rPr lang="en-US" dirty="0"/>
              <a:t> between late and early is float</a:t>
            </a:r>
          </a:p>
          <a:p>
            <a:pPr>
              <a:buFont typeface="Arial" charset="0"/>
              <a:buChar char="•"/>
              <a:defRPr/>
            </a:pPr>
            <a:r>
              <a:rPr lang="en-US" u="sng" dirty="0"/>
              <a:t>Positive float </a:t>
            </a:r>
            <a:r>
              <a:rPr lang="en-US" dirty="0"/>
              <a:t>(the activity can wait to start even after previous activity finishes)</a:t>
            </a:r>
          </a:p>
          <a:p>
            <a:pPr>
              <a:buFont typeface="Arial" charset="0"/>
              <a:buChar char="•"/>
              <a:defRPr/>
            </a:pPr>
            <a:r>
              <a:rPr lang="en-US" u="sng" dirty="0"/>
              <a:t>Negative float </a:t>
            </a:r>
            <a:r>
              <a:rPr lang="en-US" dirty="0"/>
              <a:t>(the activity must start before  previous finishes)</a:t>
            </a:r>
          </a:p>
          <a:p>
            <a:pPr>
              <a:buFont typeface="Arial" charset="0"/>
              <a:buChar char="•"/>
              <a:defRPr/>
            </a:pPr>
            <a:r>
              <a:rPr lang="en-US" u="sng" dirty="0"/>
              <a:t>Zero float</a:t>
            </a:r>
            <a:r>
              <a:rPr lang="en-US" dirty="0"/>
              <a:t> (the activity must immediately start after the finish of previous one)</a:t>
            </a:r>
          </a:p>
          <a:p>
            <a:pPr>
              <a:buFont typeface="Arial" charset="0"/>
              <a:buChar char="•"/>
              <a:defRPr/>
            </a:pPr>
            <a:r>
              <a:rPr lang="en-US" u="sng" dirty="0"/>
              <a:t>Crashing</a:t>
            </a:r>
            <a:r>
              <a:rPr lang="en-US" dirty="0"/>
              <a:t> activities to short the overall duration of project</a:t>
            </a:r>
          </a:p>
          <a:p>
            <a:pPr>
              <a:buFont typeface="Arial" charset="0"/>
              <a:buChar char="•"/>
              <a:defRPr/>
            </a:pPr>
            <a:r>
              <a:rPr lang="en-US" u="sng" dirty="0"/>
              <a:t>Fast-tracking</a:t>
            </a:r>
            <a:r>
              <a:rPr lang="en-US" dirty="0"/>
              <a:t> activities to short the overall duration of project</a:t>
            </a:r>
          </a:p>
          <a:p>
            <a:pPr>
              <a:buFont typeface="Arial" charset="0"/>
              <a:buChar char="•"/>
              <a:defRPr/>
            </a:pPr>
            <a:r>
              <a:rPr lang="en-US" dirty="0"/>
              <a:t>Be </a:t>
            </a:r>
            <a:r>
              <a:rPr lang="en-US" u="sng" dirty="0"/>
              <a:t>cautious</a:t>
            </a:r>
            <a:r>
              <a:rPr lang="en-US" dirty="0"/>
              <a:t> that non-critical activity is not being delayed than the allowed free float</a:t>
            </a:r>
          </a:p>
          <a:p>
            <a:pPr>
              <a:buFont typeface="Arial" charset="0"/>
              <a:buChar char="•"/>
              <a:defRPr/>
            </a:pPr>
            <a:r>
              <a:rPr lang="en-US" u="sng" dirty="0"/>
              <a:t>Take care of </a:t>
            </a:r>
            <a:r>
              <a:rPr lang="en-US" dirty="0"/>
              <a:t>sub-critical path or non-critical path</a:t>
            </a:r>
          </a:p>
          <a:p>
            <a:pPr>
              <a:buFont typeface="Arial" charset="0"/>
              <a:buChar char="•"/>
              <a:defRPr/>
            </a:pPr>
            <a:r>
              <a:rPr lang="en-US" dirty="0"/>
              <a:t>Manage </a:t>
            </a:r>
            <a:r>
              <a:rPr lang="en-US" u="sng" dirty="0"/>
              <a:t>critical path resources </a:t>
            </a:r>
            <a:r>
              <a:rPr lang="en-US" dirty="0"/>
              <a:t>very closely</a:t>
            </a:r>
          </a:p>
          <a:p>
            <a:pPr>
              <a:buFont typeface="Arial" charset="0"/>
              <a:buChar char="•"/>
              <a:defRPr/>
            </a:pPr>
            <a:r>
              <a:rPr lang="en-US" u="sng" dirty="0"/>
              <a:t>Do not overload </a:t>
            </a:r>
            <a:r>
              <a:rPr lang="en-US" dirty="0"/>
              <a:t>critical path activity resources</a:t>
            </a:r>
          </a:p>
          <a:p>
            <a:pPr>
              <a:buFont typeface="Arial" charset="0"/>
              <a:buChar char="•"/>
              <a:defRPr/>
            </a:pPr>
            <a:r>
              <a:rPr lang="en-US" u="sng" dirty="0"/>
              <a:t>Avoid multitasking </a:t>
            </a:r>
            <a:r>
              <a:rPr lang="en-US" dirty="0"/>
              <a:t>for resources working on critical path activities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887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3842FC-B459-4ADA-BA96-9052C874F5EB}" type="slidenum">
              <a:rPr lang="en-US" altLang="en-US" sz="1200" smtClean="0">
                <a:solidFill>
                  <a:srgbClr val="898989"/>
                </a:solidFill>
              </a:rPr>
              <a:pPr>
                <a:spcBef>
                  <a:spcPct val="0"/>
                </a:spcBef>
                <a:buFontTx/>
                <a:buNone/>
              </a:pPr>
              <a:t>160</a:t>
            </a:fld>
            <a:endParaRPr lang="en-US"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itle 2"/>
          <p:cNvSpPr>
            <a:spLocks noGrp="1"/>
          </p:cNvSpPr>
          <p:nvPr>
            <p:ph type="title"/>
          </p:nvPr>
        </p:nvSpPr>
        <p:spPr/>
        <p:txBody>
          <a:bodyPr/>
          <a:lstStyle/>
          <a:p>
            <a:r>
              <a:rPr altLang="en-US"/>
              <a:t>Benefits of PERT/CPM</a:t>
            </a:r>
          </a:p>
        </p:txBody>
      </p:sp>
      <p:sp>
        <p:nvSpPr>
          <p:cNvPr id="290819" name="Content Placeholder 3"/>
          <p:cNvSpPr>
            <a:spLocks noGrp="1"/>
          </p:cNvSpPr>
          <p:nvPr>
            <p:ph idx="1"/>
          </p:nvPr>
        </p:nvSpPr>
        <p:spPr>
          <a:xfrm>
            <a:off x="457200" y="1036638"/>
            <a:ext cx="8229600" cy="5135562"/>
          </a:xfrm>
        </p:spPr>
        <p:txBody>
          <a:bodyPr/>
          <a:lstStyle/>
          <a:p>
            <a:pPr>
              <a:buFont typeface="Arial" panose="020B0604020202020204" pitchFamily="34" charset="0"/>
              <a:buNone/>
            </a:pPr>
            <a:r>
              <a:rPr lang="en-US" altLang="en-US"/>
              <a:t>It Provides following information</a:t>
            </a:r>
          </a:p>
          <a:p>
            <a:pPr>
              <a:buFont typeface="Arial" panose="020B0604020202020204" pitchFamily="34" charset="0"/>
              <a:buNone/>
            </a:pPr>
            <a:endParaRPr lang="en-US" altLang="en-US"/>
          </a:p>
          <a:p>
            <a:r>
              <a:rPr lang="en-US" altLang="en-US" sz="2400"/>
              <a:t>Expected Project completion time</a:t>
            </a:r>
          </a:p>
          <a:p>
            <a:r>
              <a:rPr lang="en-US" altLang="en-US" sz="2400"/>
              <a:t>Probability of completion before a specified date</a:t>
            </a:r>
          </a:p>
          <a:p>
            <a:r>
              <a:rPr lang="en-US" altLang="en-US" sz="2400"/>
              <a:t>The critical path activities that directly impact the completion time</a:t>
            </a:r>
          </a:p>
          <a:p>
            <a:r>
              <a:rPr lang="en-US" altLang="en-US" sz="2400"/>
              <a:t>The activities that have slack time and that can lend resources to critical path activities</a:t>
            </a:r>
          </a:p>
          <a:p>
            <a:r>
              <a:rPr lang="en-US" altLang="en-US" sz="2400"/>
              <a:t>Activity start and end dates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08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F5926C-3715-4FD5-9183-C68F5F60383B}" type="slidenum">
              <a:rPr lang="en-US" altLang="en-US" sz="1200" smtClean="0">
                <a:solidFill>
                  <a:srgbClr val="898989"/>
                </a:solidFill>
              </a:rPr>
              <a:pPr>
                <a:spcBef>
                  <a:spcPct val="0"/>
                </a:spcBef>
                <a:buFontTx/>
                <a:buNone/>
              </a:pPr>
              <a:t>161</a:t>
            </a:fld>
            <a:endParaRPr lang="en-US" altLang="en-US" sz="120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itle 3"/>
          <p:cNvSpPr>
            <a:spLocks noGrp="1"/>
          </p:cNvSpPr>
          <p:nvPr>
            <p:ph type="ctrTitle"/>
          </p:nvPr>
        </p:nvSpPr>
        <p:spPr/>
        <p:txBody>
          <a:bodyPr/>
          <a:lstStyle/>
          <a:p>
            <a:br>
              <a:rPr altLang="en-US" sz="4800"/>
            </a:br>
            <a:r>
              <a:rPr altLang="en-US" sz="4800"/>
              <a:t>Critical Chain Method </a:t>
            </a:r>
            <a:br>
              <a:rPr altLang="en-US" sz="4800"/>
            </a:br>
            <a:r>
              <a:rPr altLang="en-US" sz="4800"/>
              <a:t>(CCM)</a:t>
            </a:r>
            <a:br>
              <a:rPr altLang="en-US" sz="4800"/>
            </a:br>
            <a:endParaRPr altLang="en-US"/>
          </a:p>
        </p:txBody>
      </p:sp>
      <p:sp>
        <p:nvSpPr>
          <p:cNvPr id="139267" name="Content Placeholder 2"/>
          <p:cNvSpPr>
            <a:spLocks noGrp="1"/>
          </p:cNvSpPr>
          <p:nvPr>
            <p:ph type="subTitle" idx="1"/>
          </p:nvPr>
        </p:nvSpPr>
        <p:spPr/>
        <p:txBody>
          <a:bodyPr/>
          <a:lstStyle/>
          <a:p>
            <a:pPr>
              <a:defRPr/>
            </a:pPr>
            <a:endParaRPr lang="en-US" sz="60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28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330763-03EB-4527-A135-FCFBFC704E21}" type="slidenum">
              <a:rPr lang="en-US" altLang="en-US" sz="1200" smtClean="0">
                <a:solidFill>
                  <a:srgbClr val="898989"/>
                </a:solidFill>
              </a:rPr>
              <a:pPr>
                <a:spcBef>
                  <a:spcPct val="0"/>
                </a:spcBef>
                <a:buFontTx/>
                <a:buNone/>
              </a:pPr>
              <a:t>162</a:t>
            </a:fld>
            <a:endParaRPr lang="en-US" altLang="en-US" sz="120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itle 1"/>
          <p:cNvSpPr>
            <a:spLocks noGrp="1"/>
          </p:cNvSpPr>
          <p:nvPr>
            <p:ph type="title"/>
          </p:nvPr>
        </p:nvSpPr>
        <p:spPr/>
        <p:txBody>
          <a:bodyPr/>
          <a:lstStyle/>
          <a:p>
            <a:r>
              <a:rPr altLang="en-US"/>
              <a:t>Background</a:t>
            </a:r>
          </a:p>
        </p:txBody>
      </p:sp>
      <p:sp>
        <p:nvSpPr>
          <p:cNvPr id="294915" name="Content Placeholder 2"/>
          <p:cNvSpPr>
            <a:spLocks noGrp="1"/>
          </p:cNvSpPr>
          <p:nvPr>
            <p:ph idx="1"/>
          </p:nvPr>
        </p:nvSpPr>
        <p:spPr>
          <a:xfrm>
            <a:off x="457200" y="990600"/>
            <a:ext cx="8229600" cy="5105400"/>
          </a:xfrm>
        </p:spPr>
        <p:txBody>
          <a:bodyPr/>
          <a:lstStyle/>
          <a:p>
            <a:r>
              <a:rPr lang="en-US" altLang="en-US"/>
              <a:t>Eliyahu Goldratt proposed CCM</a:t>
            </a:r>
          </a:p>
          <a:p>
            <a:r>
              <a:rPr lang="en-US" altLang="en-US"/>
              <a:t>This is developed based on the TOC framework</a:t>
            </a:r>
          </a:p>
          <a:p>
            <a:endParaRPr lang="en-US" altLang="en-US"/>
          </a:p>
          <a:p>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49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8B5B81-F720-4EAE-A5D3-C39FC7FCC641}" type="slidenum">
              <a:rPr lang="en-US" altLang="en-US" sz="1200" smtClean="0">
                <a:solidFill>
                  <a:srgbClr val="898989"/>
                </a:solidFill>
              </a:rPr>
              <a:pPr>
                <a:spcBef>
                  <a:spcPct val="0"/>
                </a:spcBef>
                <a:buFontTx/>
                <a:buNone/>
              </a:pPr>
              <a:t>163</a:t>
            </a:fld>
            <a:endParaRPr lang="en-US" altLang="en-US" sz="120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itle 1"/>
          <p:cNvSpPr>
            <a:spLocks noGrp="1"/>
          </p:cNvSpPr>
          <p:nvPr>
            <p:ph type="title"/>
          </p:nvPr>
        </p:nvSpPr>
        <p:spPr/>
        <p:txBody>
          <a:bodyPr/>
          <a:lstStyle/>
          <a:p>
            <a:r>
              <a:rPr altLang="en-US"/>
              <a:t>Why CCM is needed?</a:t>
            </a:r>
          </a:p>
        </p:txBody>
      </p:sp>
      <p:sp>
        <p:nvSpPr>
          <p:cNvPr id="3" name="Content Placeholder 2"/>
          <p:cNvSpPr>
            <a:spLocks noGrp="1"/>
          </p:cNvSpPr>
          <p:nvPr>
            <p:ph idx="1"/>
          </p:nvPr>
        </p:nvSpPr>
        <p:spPr>
          <a:xfrm>
            <a:off x="457200" y="990600"/>
            <a:ext cx="8229600" cy="5105400"/>
          </a:xfrm>
        </p:spPr>
        <p:txBody>
          <a:bodyPr/>
          <a:lstStyle/>
          <a:p>
            <a:r>
              <a:rPr lang="en-US" altLang="en-US"/>
              <a:t>You have CPM available why CCM is needed?</a:t>
            </a:r>
          </a:p>
          <a:p>
            <a:pPr lvl="1"/>
            <a:r>
              <a:rPr lang="en-US" altLang="en-US"/>
              <a:t>You can manage the delays on non-critical path using buffers/floats. BUT</a:t>
            </a:r>
          </a:p>
          <a:p>
            <a:pPr lvl="1"/>
            <a:r>
              <a:rPr lang="en-US" altLang="en-US"/>
              <a:t>How do you manage the delays on critical path?</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696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DC20A3-5AC5-4964-B941-9260D37D5C83}" type="slidenum">
              <a:rPr lang="en-US" altLang="en-US" sz="1200" smtClean="0">
                <a:solidFill>
                  <a:srgbClr val="898989"/>
                </a:solidFill>
              </a:rPr>
              <a:pPr>
                <a:spcBef>
                  <a:spcPct val="0"/>
                </a:spcBef>
                <a:buFontTx/>
                <a:buNone/>
              </a:pPr>
              <a:t>164</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itle 1"/>
          <p:cNvSpPr>
            <a:spLocks noGrp="1"/>
          </p:cNvSpPr>
          <p:nvPr>
            <p:ph type="title"/>
          </p:nvPr>
        </p:nvSpPr>
        <p:spPr/>
        <p:txBody>
          <a:bodyPr/>
          <a:lstStyle/>
          <a:p>
            <a:r>
              <a:rPr altLang="en-US"/>
              <a:t>Principles Behind CCM</a:t>
            </a:r>
          </a:p>
        </p:txBody>
      </p:sp>
      <p:sp>
        <p:nvSpPr>
          <p:cNvPr id="3" name="Content Placeholder 2"/>
          <p:cNvSpPr>
            <a:spLocks noGrp="1"/>
          </p:cNvSpPr>
          <p:nvPr>
            <p:ph idx="1"/>
          </p:nvPr>
        </p:nvSpPr>
        <p:spPr>
          <a:xfrm>
            <a:off x="457200" y="990600"/>
            <a:ext cx="8229600" cy="5105400"/>
          </a:xfrm>
        </p:spPr>
        <p:txBody>
          <a:bodyPr>
            <a:normAutofit fontScale="92500" lnSpcReduction="20000"/>
          </a:bodyPr>
          <a:lstStyle/>
          <a:p>
            <a:pPr>
              <a:buFont typeface="Arial" charset="0"/>
              <a:buChar char="•"/>
              <a:defRPr/>
            </a:pPr>
            <a:r>
              <a:rPr lang="en-US" b="1" dirty="0"/>
              <a:t>Delays accumulate; gains don't advantage</a:t>
            </a:r>
            <a:endParaRPr lang="en-US" dirty="0"/>
          </a:p>
          <a:p>
            <a:pPr lvl="1">
              <a:buFont typeface="Arial" charset="0"/>
              <a:buChar char="–"/>
              <a:defRPr/>
            </a:pPr>
            <a:r>
              <a:rPr lang="en-US" dirty="0"/>
              <a:t>Sequential Steps: Resources are not available to start early</a:t>
            </a:r>
          </a:p>
          <a:p>
            <a:pPr lvl="1">
              <a:buFont typeface="Arial" charset="0"/>
              <a:buChar char="–"/>
              <a:defRPr/>
            </a:pPr>
            <a:r>
              <a:rPr lang="en-US" dirty="0"/>
              <a:t>Parallel Steps: Three activity each takes 5 days time start in parallel. If one activity takes 10 days and other finish on time, early activities will not be able to take advantage.</a:t>
            </a:r>
          </a:p>
          <a:p>
            <a:pPr lvl="1">
              <a:buFont typeface="Arial" charset="0"/>
              <a:buChar char="–"/>
              <a:defRPr/>
            </a:pPr>
            <a:r>
              <a:rPr lang="en-US" dirty="0"/>
              <a:t>If above sequential and parallel activities are dependent then affect is magnified</a:t>
            </a:r>
          </a:p>
          <a:p>
            <a:pPr>
              <a:buFont typeface="Arial" charset="0"/>
              <a:buChar char="•"/>
              <a:defRPr/>
            </a:pPr>
            <a:r>
              <a:rPr lang="en-US" b="1" dirty="0"/>
              <a:t>Other Time Wasters</a:t>
            </a:r>
            <a:endParaRPr lang="en-US" dirty="0"/>
          </a:p>
          <a:p>
            <a:pPr lvl="1">
              <a:buFont typeface="Arial" charset="0"/>
              <a:buChar char="–"/>
              <a:defRPr/>
            </a:pPr>
            <a:r>
              <a:rPr lang="en-US" dirty="0"/>
              <a:t>	Multitasking</a:t>
            </a:r>
          </a:p>
          <a:p>
            <a:pPr lvl="1">
              <a:buFont typeface="Arial" charset="0"/>
              <a:buChar char="–"/>
              <a:defRPr/>
            </a:pPr>
            <a:r>
              <a:rPr lang="en-US" dirty="0"/>
              <a:t>	Student Syndrome</a:t>
            </a:r>
          </a:p>
          <a:p>
            <a:pPr lvl="1">
              <a:buFont typeface="Arial" charset="0"/>
              <a:buChar char="–"/>
              <a:defRPr/>
            </a:pPr>
            <a:r>
              <a:rPr lang="en-US" dirty="0"/>
              <a:t>	Parkinson's Law</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9901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E3F35FB-FD6E-4232-84DE-46B7EB5E5458}" type="slidenum">
              <a:rPr lang="en-US" altLang="en-US" sz="1200" smtClean="0">
                <a:solidFill>
                  <a:srgbClr val="898989"/>
                </a:solidFill>
              </a:rPr>
              <a:pPr>
                <a:spcBef>
                  <a:spcPct val="0"/>
                </a:spcBef>
                <a:buFontTx/>
                <a:buNone/>
              </a:pPr>
              <a:t>165</a:t>
            </a:fld>
            <a:endParaRPr lang="en-US" altLang="en-US"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itle 1"/>
          <p:cNvSpPr>
            <a:spLocks noGrp="1"/>
          </p:cNvSpPr>
          <p:nvPr>
            <p:ph type="title"/>
          </p:nvPr>
        </p:nvSpPr>
        <p:spPr/>
        <p:txBody>
          <a:bodyPr/>
          <a:lstStyle/>
          <a:p>
            <a:r>
              <a:rPr altLang="en-US"/>
              <a:t>Critical Chain Method</a:t>
            </a:r>
          </a:p>
        </p:txBody>
      </p:sp>
      <p:sp>
        <p:nvSpPr>
          <p:cNvPr id="3" name="Content Placeholder 2"/>
          <p:cNvSpPr>
            <a:spLocks noGrp="1"/>
          </p:cNvSpPr>
          <p:nvPr>
            <p:ph idx="1"/>
          </p:nvPr>
        </p:nvSpPr>
        <p:spPr>
          <a:xfrm>
            <a:off x="457200" y="990600"/>
            <a:ext cx="8229600" cy="5105400"/>
          </a:xfrm>
        </p:spPr>
        <p:txBody>
          <a:bodyPr>
            <a:normAutofit fontScale="85000" lnSpcReduction="20000"/>
          </a:bodyPr>
          <a:lstStyle/>
          <a:p>
            <a:pPr>
              <a:buFont typeface="Arial" charset="0"/>
              <a:buChar char="•"/>
              <a:defRPr/>
            </a:pPr>
            <a:r>
              <a:rPr lang="en-US" dirty="0"/>
              <a:t>CPM is developed using the believe that book as many resource as in advance and they will be available when need because it has been promised</a:t>
            </a:r>
          </a:p>
          <a:p>
            <a:pPr>
              <a:buFont typeface="Arial" charset="0"/>
              <a:buChar char="•"/>
              <a:defRPr/>
            </a:pPr>
            <a:r>
              <a:rPr lang="en-US" dirty="0"/>
              <a:t>CCM says that if a resource is over booked on any activity he will not be available to work on that activity therefore level the resource on the project activities. Thus resource constrained critical path is critical chain.</a:t>
            </a:r>
          </a:p>
          <a:p>
            <a:pPr>
              <a:buFont typeface="Arial" charset="0"/>
              <a:buChar char="•"/>
              <a:defRPr/>
            </a:pPr>
            <a:r>
              <a:rPr lang="en-US" dirty="0"/>
              <a:t>CPM is about hoarding, greed. Therefore over-estimation and project management laws like Parkinson law, Murphy law, Student syndrome applies here.</a:t>
            </a:r>
          </a:p>
          <a:p>
            <a:pPr>
              <a:buFont typeface="Arial" charset="0"/>
              <a:buChar char="•"/>
              <a:defRPr/>
            </a:pPr>
            <a:r>
              <a:rPr lang="en-US" dirty="0"/>
              <a:t>CCM is about believe and assumption that it will available when needed but we need to have proper alert system in place.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106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7E1FA2-8A5C-4BC3-8150-615A34CBF666}" type="slidenum">
              <a:rPr lang="en-US" altLang="en-US" sz="1200" smtClean="0">
                <a:solidFill>
                  <a:srgbClr val="898989"/>
                </a:solidFill>
              </a:rPr>
              <a:pPr>
                <a:spcBef>
                  <a:spcPct val="0"/>
                </a:spcBef>
                <a:buFontTx/>
                <a:buNone/>
              </a:pPr>
              <a:t>166</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itle 1"/>
          <p:cNvSpPr>
            <a:spLocks noGrp="1"/>
          </p:cNvSpPr>
          <p:nvPr>
            <p:ph type="title"/>
          </p:nvPr>
        </p:nvSpPr>
        <p:spPr/>
        <p:txBody>
          <a:bodyPr/>
          <a:lstStyle/>
          <a:p>
            <a:r>
              <a:rPr altLang="en-US"/>
              <a:t>CCM Concepts</a:t>
            </a:r>
          </a:p>
        </p:txBody>
      </p:sp>
      <p:sp>
        <p:nvSpPr>
          <p:cNvPr id="3" name="Content Placeholder 2"/>
          <p:cNvSpPr>
            <a:spLocks noGrp="1"/>
          </p:cNvSpPr>
          <p:nvPr>
            <p:ph idx="1"/>
          </p:nvPr>
        </p:nvSpPr>
        <p:spPr>
          <a:xfrm>
            <a:off x="457200" y="990600"/>
            <a:ext cx="8229600" cy="5105400"/>
          </a:xfrm>
        </p:spPr>
        <p:txBody>
          <a:bodyPr>
            <a:normAutofit fontScale="92500"/>
          </a:bodyPr>
          <a:lstStyle/>
          <a:p>
            <a:pPr>
              <a:buFont typeface="Arial" charset="0"/>
              <a:buChar char="•"/>
              <a:defRPr/>
            </a:pPr>
            <a:r>
              <a:rPr lang="en-US" b="1" dirty="0"/>
              <a:t>Resource Buffer</a:t>
            </a:r>
            <a:r>
              <a:rPr lang="en-US" dirty="0"/>
              <a:t>: Notify dependent task resources that when I will finish my work on regularly basis and final notification 1-2 days before. So that resource is available to start the work.</a:t>
            </a:r>
          </a:p>
          <a:p>
            <a:pPr>
              <a:buFont typeface="Arial" charset="0"/>
              <a:buChar char="•"/>
              <a:defRPr/>
            </a:pPr>
            <a:r>
              <a:rPr lang="en-US" b="1" dirty="0"/>
              <a:t>Safety or project buffer</a:t>
            </a:r>
            <a:r>
              <a:rPr lang="en-US" dirty="0"/>
              <a:t> should be added at the end of critical-chain as non-activity buffer</a:t>
            </a:r>
          </a:p>
          <a:p>
            <a:pPr>
              <a:buFont typeface="Arial" charset="0"/>
              <a:buChar char="•"/>
              <a:defRPr/>
            </a:pPr>
            <a:r>
              <a:rPr lang="en-US" b="1" dirty="0"/>
              <a:t>Feeding buffer:</a:t>
            </a:r>
            <a:r>
              <a:rPr lang="en-US" dirty="0"/>
              <a:t> Add buffer where chain of non-critical activity joins the critical path. This way non critical task can be avoided being critical</a:t>
            </a: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31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1BF2C4-424A-4A9C-AF57-F5BB897E065D}" type="slidenum">
              <a:rPr lang="en-US" altLang="en-US" sz="1200" smtClean="0">
                <a:solidFill>
                  <a:srgbClr val="898989"/>
                </a:solidFill>
              </a:rPr>
              <a:pPr>
                <a:spcBef>
                  <a:spcPct val="0"/>
                </a:spcBef>
                <a:buFontTx/>
                <a:buNone/>
              </a:pPr>
              <a:t>167</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5"/>
          <p:cNvSpPr>
            <a:spLocks noGrp="1"/>
          </p:cNvSpPr>
          <p:nvPr>
            <p:ph type="title"/>
          </p:nvPr>
        </p:nvSpPr>
        <p:spPr/>
        <p:txBody>
          <a:bodyPr/>
          <a:lstStyle/>
          <a:p>
            <a:r>
              <a:rPr altLang="en-US"/>
              <a:t>Project Time Management</a:t>
            </a:r>
          </a:p>
        </p:txBody>
      </p:sp>
      <p:sp>
        <p:nvSpPr>
          <p:cNvPr id="11267" name="Content Placeholder 6"/>
          <p:cNvSpPr>
            <a:spLocks noGrp="1"/>
          </p:cNvSpPr>
          <p:nvPr>
            <p:ph idx="1"/>
          </p:nvPr>
        </p:nvSpPr>
        <p:spPr>
          <a:xfrm>
            <a:off x="457200" y="990600"/>
            <a:ext cx="8229600" cy="5105400"/>
          </a:xfrm>
        </p:spPr>
        <p:txBody>
          <a:bodyPr>
            <a:normAutofit fontScale="92500" lnSpcReduction="20000"/>
          </a:bodyPr>
          <a:lstStyle/>
          <a:p>
            <a:pPr marL="971550" lvl="1" indent="-514350">
              <a:lnSpc>
                <a:spcPct val="150000"/>
              </a:lnSpc>
              <a:buFont typeface="+mj-lt"/>
              <a:buAutoNum type="arabicPeriod" startAt="13"/>
              <a:defRPr/>
            </a:pPr>
            <a:r>
              <a:rPr lang="en-US" sz="3200" dirty="0"/>
              <a:t>Plan Schedule Management [PLANNING]</a:t>
            </a:r>
          </a:p>
          <a:p>
            <a:pPr marL="971550" lvl="1" indent="-514350">
              <a:lnSpc>
                <a:spcPct val="150000"/>
              </a:lnSpc>
              <a:buFont typeface="+mj-lt"/>
              <a:buAutoNum type="arabicPeriod" startAt="13"/>
              <a:defRPr/>
            </a:pPr>
            <a:r>
              <a:rPr lang="en-US" sz="3200" dirty="0"/>
              <a:t>Define Activities [PLANNING]</a:t>
            </a:r>
          </a:p>
          <a:p>
            <a:pPr marL="914400" lvl="1" indent="-457200">
              <a:lnSpc>
                <a:spcPct val="150000"/>
              </a:lnSpc>
              <a:buFont typeface="Calibri" pitchFamily="34" charset="0"/>
              <a:buAutoNum type="arabicPeriod" startAt="13"/>
              <a:defRPr/>
            </a:pPr>
            <a:r>
              <a:rPr lang="en-US" sz="3200" dirty="0"/>
              <a:t>Sequence Activities [PLANNING]</a:t>
            </a:r>
          </a:p>
          <a:p>
            <a:pPr marL="914400" lvl="1" indent="-457200">
              <a:lnSpc>
                <a:spcPct val="150000"/>
              </a:lnSpc>
              <a:buFont typeface="Calibri" pitchFamily="34" charset="0"/>
              <a:buAutoNum type="arabicPeriod" startAt="13"/>
              <a:defRPr/>
            </a:pPr>
            <a:r>
              <a:rPr lang="en-US" sz="3200" dirty="0"/>
              <a:t>Estimate Activity Resources [PLANNING]</a:t>
            </a:r>
          </a:p>
          <a:p>
            <a:pPr marL="914400" lvl="1" indent="-457200">
              <a:lnSpc>
                <a:spcPct val="150000"/>
              </a:lnSpc>
              <a:buFont typeface="Calibri" pitchFamily="34" charset="0"/>
              <a:buAutoNum type="arabicPeriod" startAt="13"/>
              <a:defRPr/>
            </a:pPr>
            <a:r>
              <a:rPr lang="en-US" sz="3200" dirty="0"/>
              <a:t>Estimate Activity Durations [PLANNING]</a:t>
            </a:r>
          </a:p>
          <a:p>
            <a:pPr marL="914400" lvl="1" indent="-457200">
              <a:lnSpc>
                <a:spcPct val="150000"/>
              </a:lnSpc>
              <a:buFont typeface="Calibri" pitchFamily="34" charset="0"/>
              <a:buAutoNum type="arabicPeriod" startAt="13"/>
              <a:defRPr/>
            </a:pPr>
            <a:r>
              <a:rPr lang="en-US" sz="3200" dirty="0"/>
              <a:t>Develop Schedule [PLANNING]</a:t>
            </a:r>
          </a:p>
          <a:p>
            <a:pPr marL="914400" lvl="1" indent="-457200">
              <a:lnSpc>
                <a:spcPct val="150000"/>
              </a:lnSpc>
              <a:buFont typeface="Calibri" pitchFamily="34" charset="0"/>
              <a:buAutoNum type="arabicPeriod" startAt="13"/>
              <a:defRPr/>
            </a:pPr>
            <a:r>
              <a:rPr lang="en-US" sz="3200" dirty="0"/>
              <a:t>Control Schedule [M&amp;C]</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191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648A25-28FE-4F84-BB1F-A0B816C67EA7}" type="slidenum">
              <a:rPr lang="en-US" altLang="en-US" sz="1200" smtClean="0">
                <a:solidFill>
                  <a:srgbClr val="898989"/>
                </a:solidFill>
              </a:rPr>
              <a:pPr>
                <a:spcBef>
                  <a:spcPct val="0"/>
                </a:spcBef>
                <a:buFontTx/>
                <a:buNone/>
              </a:pPr>
              <a:t>123</a:t>
            </a:fld>
            <a:endParaRPr lang="en-US" altLang="en-US" sz="120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itle 1"/>
          <p:cNvSpPr>
            <a:spLocks noGrp="1"/>
          </p:cNvSpPr>
          <p:nvPr>
            <p:ph type="title"/>
          </p:nvPr>
        </p:nvSpPr>
        <p:spPr/>
        <p:txBody>
          <a:bodyPr/>
          <a:lstStyle/>
          <a:p>
            <a:r>
              <a:rPr altLang="en-US" b="1"/>
              <a:t>How to estimate in CCM</a:t>
            </a:r>
            <a:endParaRPr altLang="en-US"/>
          </a:p>
        </p:txBody>
      </p:sp>
      <p:sp>
        <p:nvSpPr>
          <p:cNvPr id="305155" name="Content Placeholder 2"/>
          <p:cNvSpPr>
            <a:spLocks noGrp="1"/>
          </p:cNvSpPr>
          <p:nvPr>
            <p:ph idx="1"/>
          </p:nvPr>
        </p:nvSpPr>
        <p:spPr>
          <a:xfrm>
            <a:off x="457200" y="990600"/>
            <a:ext cx="8229600" cy="5105400"/>
          </a:xfrm>
        </p:spPr>
        <p:txBody>
          <a:bodyPr/>
          <a:lstStyle/>
          <a:p>
            <a:r>
              <a:rPr lang="en-US" altLang="en-US"/>
              <a:t>Resource will give t80, t90 estimate. </a:t>
            </a:r>
          </a:p>
          <a:p>
            <a:r>
              <a:rPr lang="en-US" altLang="en-US"/>
              <a:t>Half them to get t50 estimate. </a:t>
            </a:r>
          </a:p>
          <a:p>
            <a:r>
              <a:rPr lang="en-US" altLang="en-US"/>
              <a:t>Do not put end date to task and let people finish the task as early as possible. </a:t>
            </a:r>
          </a:p>
          <a:p>
            <a:r>
              <a:rPr lang="en-US" altLang="en-US"/>
              <a:t>No penalty for finish beyond t50. </a:t>
            </a:r>
          </a:p>
          <a:p>
            <a:r>
              <a:rPr lang="en-US" altLang="en-US"/>
              <a:t>Project Buffer should be 50% of the buffer removed from activity.</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51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1E8DB9-0311-471D-B68C-60B917B56C1B}" type="slidenum">
              <a:rPr lang="en-US" altLang="en-US" sz="1200" smtClean="0">
                <a:solidFill>
                  <a:srgbClr val="898989"/>
                </a:solidFill>
              </a:rPr>
              <a:pPr>
                <a:spcBef>
                  <a:spcPct val="0"/>
                </a:spcBef>
                <a:buFontTx/>
                <a:buNone/>
              </a:pPr>
              <a:t>168</a:t>
            </a:fld>
            <a:endParaRPr lang="en-US" altLang="en-US" sz="1200">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itle 1"/>
          <p:cNvSpPr>
            <a:spLocks noGrp="1"/>
          </p:cNvSpPr>
          <p:nvPr>
            <p:ph type="title"/>
          </p:nvPr>
        </p:nvSpPr>
        <p:spPr/>
        <p:txBody>
          <a:bodyPr/>
          <a:lstStyle/>
          <a:p>
            <a:r>
              <a:rPr altLang="en-US"/>
              <a:t>How to manage CCM</a:t>
            </a:r>
          </a:p>
        </p:txBody>
      </p:sp>
      <p:sp>
        <p:nvSpPr>
          <p:cNvPr id="307203" name="Content Placeholder 2"/>
          <p:cNvSpPr>
            <a:spLocks noGrp="1"/>
          </p:cNvSpPr>
          <p:nvPr>
            <p:ph idx="1"/>
          </p:nvPr>
        </p:nvSpPr>
        <p:spPr>
          <a:xfrm>
            <a:off x="457200" y="990600"/>
            <a:ext cx="8229600" cy="5105400"/>
          </a:xfrm>
        </p:spPr>
        <p:txBody>
          <a:bodyPr/>
          <a:lstStyle/>
          <a:p>
            <a:r>
              <a:rPr lang="en-US" altLang="en-US"/>
              <a:t>If activity finishes late time is borrowed from project buffer. </a:t>
            </a:r>
          </a:p>
          <a:p>
            <a:r>
              <a:rPr lang="en-US" altLang="en-US"/>
              <a:t>If activity finishes early, gained time is added to project buffer</a:t>
            </a:r>
          </a:p>
          <a:p>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72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387A46-B2A1-4C6D-85EC-8D16AC611A76}" type="slidenum">
              <a:rPr lang="en-US" altLang="en-US" sz="1200" smtClean="0">
                <a:solidFill>
                  <a:srgbClr val="898989"/>
                </a:solidFill>
              </a:rPr>
              <a:pPr>
                <a:spcBef>
                  <a:spcPct val="0"/>
                </a:spcBef>
                <a:buFontTx/>
                <a:buNone/>
              </a:pPr>
              <a:t>169</a:t>
            </a:fld>
            <a:endParaRPr lang="en-US" altLang="en-US" sz="1200">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092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273E17-7E51-47C8-80EF-8EF1ADCE402E}" type="slidenum">
              <a:rPr lang="en-US" altLang="en-US" sz="1200" smtClean="0">
                <a:solidFill>
                  <a:srgbClr val="898989"/>
                </a:solidFill>
              </a:rPr>
              <a:pPr>
                <a:spcBef>
                  <a:spcPct val="0"/>
                </a:spcBef>
                <a:buFontTx/>
                <a:buNone/>
              </a:pPr>
              <a:t>170</a:t>
            </a:fld>
            <a:endParaRPr lang="en-US" altLang="en-US" sz="120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normAutofit fontScale="90000"/>
          </a:bodyPr>
          <a:lstStyle/>
          <a:p>
            <a:pPr eaLnBrk="1" hangingPunct="1">
              <a:defRPr/>
            </a:pPr>
            <a:br>
              <a:rPr sz="4000">
                <a:effectLst>
                  <a:outerShdw blurRad="38100" dist="38100" dir="2700000" algn="tl">
                    <a:srgbClr val="C0C0C0"/>
                  </a:outerShdw>
                </a:effectLst>
                <a:latin typeface="Kabel Bk BT" pitchFamily="34" charset="0"/>
              </a:rPr>
            </a:br>
            <a:br>
              <a:rPr sz="4000">
                <a:effectLst>
                  <a:outerShdw blurRad="38100" dist="38100" dir="2700000" algn="tl">
                    <a:srgbClr val="C0C0C0"/>
                  </a:outerShdw>
                </a:effectLst>
                <a:latin typeface="Kabel Bk BT" pitchFamily="34" charset="0"/>
              </a:rPr>
            </a:br>
            <a:br>
              <a:rPr sz="4000">
                <a:effectLst>
                  <a:outerShdw blurRad="38100" dist="38100" dir="2700000" algn="tl">
                    <a:srgbClr val="C0C0C0"/>
                  </a:outerShdw>
                </a:effectLst>
                <a:latin typeface="Kabel Bk BT" pitchFamily="34" charset="0"/>
              </a:rPr>
            </a:br>
            <a:br>
              <a:rPr sz="4000">
                <a:effectLst>
                  <a:outerShdw blurRad="38100" dist="38100" dir="2700000" algn="tl">
                    <a:srgbClr val="C0C0C0"/>
                  </a:outerShdw>
                </a:effectLst>
                <a:latin typeface="Kabel Bk BT" pitchFamily="34" charset="0"/>
              </a:rPr>
            </a:br>
            <a:endParaRPr sz="4000">
              <a:effectLst>
                <a:outerShdw blurRad="38100" dist="38100" dir="2700000" algn="tl">
                  <a:srgbClr val="C0C0C0"/>
                </a:outerShdw>
              </a:effectLst>
              <a:latin typeface="Kabel Bk BT" pitchFamily="34" charset="0"/>
            </a:endParaRPr>
          </a:p>
        </p:txBody>
      </p:sp>
      <p:sp>
        <p:nvSpPr>
          <p:cNvPr id="5" name="Subtitle 4"/>
          <p:cNvSpPr>
            <a:spLocks noGrp="1"/>
          </p:cNvSpPr>
          <p:nvPr>
            <p:ph type="subTitle" idx="1"/>
          </p:nvPr>
        </p:nvSpPr>
        <p:spPr/>
        <p:txBody>
          <a:bodyPr/>
          <a:lstStyle/>
          <a:p>
            <a:pPr>
              <a:buFont typeface="Arial" charset="0"/>
              <a:buNone/>
              <a:defRPr/>
            </a:pPr>
            <a:endParaRPr lang="en-US"/>
          </a:p>
        </p:txBody>
      </p:sp>
      <p:sp>
        <p:nvSpPr>
          <p:cNvPr id="17411" name="Text Box 3"/>
          <p:cNvSpPr txBox="1">
            <a:spLocks noChangeArrowheads="1"/>
          </p:cNvSpPr>
          <p:nvPr/>
        </p:nvSpPr>
        <p:spPr bwMode="auto">
          <a:xfrm>
            <a:off x="201613" y="2819400"/>
            <a:ext cx="8931275" cy="784225"/>
          </a:xfrm>
          <a:prstGeom prst="rect">
            <a:avLst/>
          </a:prstGeom>
          <a:noFill/>
          <a:ln w="19050">
            <a:noFill/>
            <a:miter lim="800000"/>
            <a:headEnd/>
            <a:tailEnd/>
          </a:ln>
        </p:spPr>
        <p:txBody>
          <a:bodyPr>
            <a:spAutoFit/>
          </a:bodyPr>
          <a:lstStyle/>
          <a:p>
            <a:pPr algn="ctr">
              <a:defRPr/>
            </a:pPr>
            <a:r>
              <a:rPr lang="en-US" sz="4500" b="1" dirty="0">
                <a:effectLst>
                  <a:outerShdw blurRad="38100" dist="38100" dir="2700000" algn="tl">
                    <a:srgbClr val="000000">
                      <a:alpha val="43137"/>
                    </a:srgbClr>
                  </a:outerShdw>
                </a:effectLst>
                <a:latin typeface="Kabel Bk BT" pitchFamily="34" charset="0"/>
              </a:rPr>
              <a:t>Project Cost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1130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6ED929-D997-42E4-91E1-B4EA34E84448}" type="slidenum">
              <a:rPr lang="en-US" altLang="en-US" sz="1200" smtClean="0">
                <a:solidFill>
                  <a:srgbClr val="898989"/>
                </a:solidFill>
              </a:rPr>
              <a:pPr>
                <a:spcBef>
                  <a:spcPct val="0"/>
                </a:spcBef>
                <a:buFontTx/>
                <a:buNone/>
              </a:pPr>
              <a:t>171</a:t>
            </a:fld>
            <a:endParaRPr lang="en-US" altLang="en-US" sz="1200">
              <a:solidFill>
                <a:srgbClr val="898989"/>
              </a:solidFill>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3" name="Rectangle 17"/>
          <p:cNvSpPr>
            <a:spLocks noChangeArrowheads="1"/>
          </p:cNvSpPr>
          <p:nvPr/>
        </p:nvSpPr>
        <p:spPr bwMode="auto">
          <a:xfrm>
            <a:off x="0" y="0"/>
            <a:ext cx="9144000" cy="838200"/>
          </a:xfrm>
          <a:prstGeom prst="rect">
            <a:avLst/>
          </a:prstGeom>
          <a:noFill/>
          <a:ln w="9525">
            <a:noFill/>
            <a:miter lim="800000"/>
            <a:headEnd/>
            <a:tailEnd/>
          </a:ln>
        </p:spPr>
        <p:txBody>
          <a:bodyPr anchor="ctr"/>
          <a:lstStyle/>
          <a:p>
            <a:pPr algn="ctr">
              <a:defRPr/>
            </a:pPr>
            <a:endParaRPr lang="en-US" sz="3000" b="1" dirty="0">
              <a:solidFill>
                <a:schemeClr val="bg1"/>
              </a:solidFill>
              <a:latin typeface="+mj-lt"/>
              <a:ea typeface="+mj-ea"/>
              <a:cs typeface="+mj-cs"/>
            </a:endParaRPr>
          </a:p>
        </p:txBody>
      </p:sp>
      <p:pic>
        <p:nvPicPr>
          <p:cNvPr id="313347" name="Picture 5" descr="money_tree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 y="969963"/>
            <a:ext cx="549592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348" name="Picture 6" descr="Dollars.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13475" y="2078038"/>
            <a:ext cx="2617788"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49" name="Title 5"/>
          <p:cNvSpPr>
            <a:spLocks noGrp="1"/>
          </p:cNvSpPr>
          <p:nvPr>
            <p:ph type="title"/>
          </p:nvPr>
        </p:nvSpPr>
        <p:spPr>
          <a:xfrm>
            <a:off x="0" y="0"/>
            <a:ext cx="9144000" cy="838200"/>
          </a:xfrm>
        </p:spPr>
        <p:txBody>
          <a:bodyPr/>
          <a:lstStyle/>
          <a:p>
            <a:r>
              <a:rPr altLang="en-US" b="1"/>
              <a:t>Project Cost Management</a:t>
            </a:r>
            <a:endParaRPr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133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5E6931-4851-4E66-B08F-21EF40A32ACC}" type="slidenum">
              <a:rPr lang="en-US" altLang="en-US" sz="1200" smtClean="0">
                <a:solidFill>
                  <a:srgbClr val="898989"/>
                </a:solidFill>
              </a:rPr>
              <a:pPr>
                <a:spcBef>
                  <a:spcPct val="0"/>
                </a:spcBef>
                <a:buFontTx/>
                <a:buNone/>
              </a:pPr>
              <a:t>172</a:t>
            </a:fld>
            <a:endParaRPr lang="en-US" altLang="en-US" sz="1200">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itle 4"/>
          <p:cNvSpPr>
            <a:spLocks noGrp="1"/>
          </p:cNvSpPr>
          <p:nvPr>
            <p:ph type="title"/>
          </p:nvPr>
        </p:nvSpPr>
        <p:spPr/>
        <p:txBody>
          <a:bodyPr/>
          <a:lstStyle/>
          <a:p>
            <a:r>
              <a:rPr altLang="en-US"/>
              <a:t>Project Cost Management- A Thought</a:t>
            </a:r>
          </a:p>
        </p:txBody>
      </p:sp>
      <p:sp>
        <p:nvSpPr>
          <p:cNvPr id="7" name="Text Box 2"/>
          <p:cNvSpPr>
            <a:spLocks noGrp="1" noChangeArrowheads="1"/>
          </p:cNvSpPr>
          <p:nvPr>
            <p:ph idx="1"/>
          </p:nvPr>
        </p:nvSpPr>
        <p:spPr>
          <a:xfrm>
            <a:off x="457200" y="990600"/>
            <a:ext cx="8229600" cy="5105400"/>
          </a:xfrm>
        </p:spPr>
        <p:txBody>
          <a:bodyPr/>
          <a:lstStyle/>
          <a:p>
            <a:pPr>
              <a:lnSpc>
                <a:spcPct val="150000"/>
              </a:lnSpc>
              <a:buFont typeface="Wingdings" panose="05000000000000000000" pitchFamily="2" charset="2"/>
              <a:buChar char="ü"/>
            </a:pPr>
            <a:r>
              <a:rPr lang="en-US" altLang="en-US" sz="2000" dirty="0">
                <a:cs typeface="Arial" panose="020B0604020202020204" pitchFamily="34" charset="0"/>
              </a:rPr>
              <a:t>If you don't plan, it doesn't work. If you do plan, it doesn't work either. Why plan! </a:t>
            </a:r>
          </a:p>
          <a:p>
            <a:pPr>
              <a:lnSpc>
                <a:spcPct val="150000"/>
              </a:lnSpc>
              <a:buFont typeface="Wingdings" panose="05000000000000000000" pitchFamily="2" charset="2"/>
              <a:buChar char="ü"/>
            </a:pPr>
            <a:r>
              <a:rPr lang="en-US" altLang="en-US" sz="2000" dirty="0">
                <a:cs typeface="Arial" panose="020B0604020202020204" pitchFamily="34" charset="0"/>
              </a:rPr>
              <a:t>The same work under the same conditions will be estimated differently by ten different estimators or by one estimator at ten different times. So why to estimate!</a:t>
            </a:r>
          </a:p>
          <a:p>
            <a:pPr>
              <a:lnSpc>
                <a:spcPct val="150000"/>
              </a:lnSpc>
              <a:buFont typeface="Wingdings" panose="05000000000000000000" pitchFamily="2" charset="2"/>
              <a:buChar char="ü"/>
            </a:pPr>
            <a:r>
              <a:rPr lang="en-US" altLang="en-US" sz="2000" dirty="0">
                <a:cs typeface="Arial" panose="020B0604020202020204" pitchFamily="34" charset="0"/>
              </a:rPr>
              <a:t>Any project can be estimated accurately (once it's completed). </a:t>
            </a:r>
          </a:p>
          <a:p>
            <a:pPr>
              <a:lnSpc>
                <a:spcPct val="150000"/>
              </a:lnSpc>
              <a:buFont typeface="Wingdings" panose="05000000000000000000" pitchFamily="2" charset="2"/>
              <a:buChar char="ü"/>
            </a:pPr>
            <a:r>
              <a:rPr lang="en-US" altLang="en-US" sz="2000" dirty="0">
                <a:cs typeface="Arial" panose="020B0604020202020204" pitchFamily="34" charset="0"/>
              </a:rPr>
              <a:t>Nothing is impossible for the person who doesn't have to do it</a:t>
            </a:r>
            <a:r>
              <a:rPr lang="en-US" altLang="en-US" sz="2000">
                <a:cs typeface="Arial" panose="020B0604020202020204" pitchFamily="34" charset="0"/>
              </a:rPr>
              <a:t>. </a:t>
            </a:r>
            <a:endParaRPr lang="en-US" altLang="en-US" sz="2000" dirty="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153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E9B714-9518-4FD4-83C1-75307B776659}" type="slidenum">
              <a:rPr lang="en-US" altLang="en-US" sz="1200" smtClean="0">
                <a:solidFill>
                  <a:srgbClr val="898989"/>
                </a:solidFill>
              </a:rPr>
              <a:pPr>
                <a:spcBef>
                  <a:spcPct val="0"/>
                </a:spcBef>
                <a:buFontTx/>
                <a:buNone/>
              </a:pPr>
              <a:t>173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2"/>
          <p:cNvSpPr>
            <a:spLocks noGrp="1" noChangeArrowheads="1"/>
          </p:cNvSpPr>
          <p:nvPr>
            <p:ph idx="1"/>
          </p:nvPr>
        </p:nvSpPr>
        <p:spPr/>
        <p:txBody>
          <a:bodyPr/>
          <a:lstStyle/>
          <a:p>
            <a:pPr marL="0" lvl="1" indent="0">
              <a:lnSpc>
                <a:spcPct val="150000"/>
              </a:lnSpc>
              <a:buFont typeface="Arial" panose="020B0604020202020204" pitchFamily="34" charset="0"/>
              <a:buNone/>
            </a:pPr>
            <a:r>
              <a:rPr lang="en-US" altLang="en-US" sz="3200" b="1" dirty="0"/>
              <a:t>Processes involved in estimating, budgeting, and controlling costs so that the project can be completed within the approved budget</a:t>
            </a:r>
          </a:p>
        </p:txBody>
      </p:sp>
      <p:sp>
        <p:nvSpPr>
          <p:cNvPr id="317443" name="Rectangle 17"/>
          <p:cNvSpPr>
            <a:spLocks noGrp="1" noChangeArrowheads="1"/>
          </p:cNvSpPr>
          <p:nvPr>
            <p:ph type="title"/>
          </p:nvPr>
        </p:nvSpPr>
        <p:spPr>
          <a:xfrm>
            <a:off x="0" y="0"/>
            <a:ext cx="9144000" cy="838200"/>
          </a:xfrm>
        </p:spPr>
        <p:txBody>
          <a:bodyPr/>
          <a:lstStyle/>
          <a:p>
            <a:r>
              <a:rPr altLang="en-US" sz="4800" b="1"/>
              <a:t>Project Cost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174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1B11E8-3B3C-451C-9F77-7C8EC6DAC4BF}" type="slidenum">
              <a:rPr lang="en-US" altLang="en-US" sz="1200" smtClean="0">
                <a:solidFill>
                  <a:srgbClr val="898989"/>
                </a:solidFill>
              </a:rPr>
              <a:pPr>
                <a:spcBef>
                  <a:spcPct val="0"/>
                </a:spcBef>
                <a:buFontTx/>
                <a:buNone/>
              </a:pPr>
              <a:t>174</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4"/>
          <p:cNvSpPr>
            <a:spLocks noGrp="1"/>
          </p:cNvSpPr>
          <p:nvPr>
            <p:ph idx="1"/>
          </p:nvPr>
        </p:nvSpPr>
        <p:spPr>
          <a:xfrm>
            <a:off x="228600" y="990600"/>
            <a:ext cx="8686800" cy="5135563"/>
          </a:xfrm>
        </p:spPr>
        <p:txBody>
          <a:bodyPr>
            <a:normAutofit fontScale="85000" lnSpcReduction="10000"/>
          </a:bodyPr>
          <a:lstStyle/>
          <a:p>
            <a:pPr marL="1146175" lvl="1" indent="-688975">
              <a:lnSpc>
                <a:spcPct val="200000"/>
              </a:lnSpc>
              <a:buFont typeface="+mj-lt"/>
              <a:buAutoNum type="arabicPeriod" startAt="20"/>
              <a:defRPr/>
            </a:pPr>
            <a:r>
              <a:rPr lang="en-US" sz="4400" dirty="0"/>
              <a:t>Plan Cost Management  [PLANNING]</a:t>
            </a:r>
          </a:p>
          <a:p>
            <a:pPr marL="1146175" lvl="1" indent="-688975">
              <a:lnSpc>
                <a:spcPct val="200000"/>
              </a:lnSpc>
              <a:buFont typeface="+mj-lt"/>
              <a:buAutoNum type="arabicPeriod" startAt="20"/>
              <a:defRPr/>
            </a:pPr>
            <a:r>
              <a:rPr lang="en-US" sz="4400" dirty="0"/>
              <a:t>Estimate Costs [PLANNING]</a:t>
            </a:r>
          </a:p>
          <a:p>
            <a:pPr marL="1146175" lvl="1" indent="-688975">
              <a:lnSpc>
                <a:spcPct val="200000"/>
              </a:lnSpc>
              <a:buFont typeface="Calibri" pitchFamily="34" charset="0"/>
              <a:buAutoNum type="arabicPeriod" startAt="20"/>
              <a:defRPr/>
            </a:pPr>
            <a:r>
              <a:rPr lang="en-US" sz="4400" dirty="0"/>
              <a:t> Determine Budget [PLANNING]</a:t>
            </a:r>
          </a:p>
          <a:p>
            <a:pPr marL="1146175" lvl="1" indent="-688975">
              <a:lnSpc>
                <a:spcPct val="200000"/>
              </a:lnSpc>
              <a:buFont typeface="Calibri" pitchFamily="34" charset="0"/>
              <a:buAutoNum type="arabicPeriod" startAt="20"/>
              <a:defRPr/>
            </a:pPr>
            <a:r>
              <a:rPr lang="en-US" sz="4400" dirty="0"/>
              <a:t>Control Costs [M&amp;C]</a:t>
            </a:r>
          </a:p>
          <a:p>
            <a:pPr>
              <a:defRPr/>
            </a:pPr>
            <a:endParaRPr lang="en-US" sz="5400" dirty="0"/>
          </a:p>
        </p:txBody>
      </p:sp>
      <p:sp>
        <p:nvSpPr>
          <p:cNvPr id="319491" name="Rectangle 3"/>
          <p:cNvSpPr>
            <a:spLocks noGrp="1" noChangeArrowheads="1"/>
          </p:cNvSpPr>
          <p:nvPr>
            <p:ph type="title"/>
          </p:nvPr>
        </p:nvSpPr>
        <p:spPr/>
        <p:txBody>
          <a:bodyPr/>
          <a:lstStyle/>
          <a:p>
            <a:r>
              <a:rPr altLang="en-US" b="1" dirty="0"/>
              <a:t>Project Cost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19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750633-87F8-4453-A879-6F711D2BB79F}" type="slidenum">
              <a:rPr lang="en-US" altLang="en-US" sz="1200" smtClean="0">
                <a:solidFill>
                  <a:srgbClr val="898989"/>
                </a:solidFill>
              </a:rPr>
              <a:pPr>
                <a:spcBef>
                  <a:spcPct val="0"/>
                </a:spcBef>
                <a:buFontTx/>
                <a:buNone/>
              </a:pPr>
              <a:t>175</a:t>
            </a:fld>
            <a:endParaRPr lang="en-US" altLang="en-US" sz="1200">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5"/>
          <p:cNvSpPr txBox="1">
            <a:spLocks noChangeArrowheads="1"/>
          </p:cNvSpPr>
          <p:nvPr/>
        </p:nvSpPr>
        <p:spPr bwMode="auto">
          <a:xfrm>
            <a:off x="838200" y="1323975"/>
            <a:ext cx="79136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4825" indent="-172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Contract Price	= Material + Labor  + Expenses + Overheads + Risk Management Budget + Profit Margins</a:t>
            </a:r>
            <a:endParaRPr lang="en-US" altLang="en-US" sz="1200">
              <a:latin typeface="Arial" panose="020B0604020202020204" pitchFamily="34" charset="0"/>
            </a:endParaRPr>
          </a:p>
        </p:txBody>
      </p:sp>
      <p:sp>
        <p:nvSpPr>
          <p:cNvPr id="4" name="Text Box 5"/>
          <p:cNvSpPr txBox="1">
            <a:spLocks noChangeArrowheads="1"/>
          </p:cNvSpPr>
          <p:nvPr/>
        </p:nvSpPr>
        <p:spPr bwMode="auto">
          <a:xfrm>
            <a:off x="955675" y="2830513"/>
            <a:ext cx="625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Who estimates Material cost for your project?</a:t>
            </a:r>
          </a:p>
        </p:txBody>
      </p:sp>
      <p:sp>
        <p:nvSpPr>
          <p:cNvPr id="5" name="Text Box 5"/>
          <p:cNvSpPr txBox="1">
            <a:spLocks noChangeArrowheads="1"/>
          </p:cNvSpPr>
          <p:nvPr/>
        </p:nvSpPr>
        <p:spPr bwMode="auto">
          <a:xfrm>
            <a:off x="941388" y="3173413"/>
            <a:ext cx="625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Who estimates Labor cost for your project?</a:t>
            </a:r>
          </a:p>
        </p:txBody>
      </p:sp>
      <p:sp>
        <p:nvSpPr>
          <p:cNvPr id="6" name="Text Box 5"/>
          <p:cNvSpPr txBox="1">
            <a:spLocks noChangeArrowheads="1"/>
          </p:cNvSpPr>
          <p:nvPr/>
        </p:nvSpPr>
        <p:spPr bwMode="auto">
          <a:xfrm>
            <a:off x="941388" y="3505200"/>
            <a:ext cx="625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Who estimates Expenses cost for your project? </a:t>
            </a:r>
          </a:p>
        </p:txBody>
      </p:sp>
      <p:sp>
        <p:nvSpPr>
          <p:cNvPr id="7" name="Text Box 5"/>
          <p:cNvSpPr txBox="1">
            <a:spLocks noChangeArrowheads="1"/>
          </p:cNvSpPr>
          <p:nvPr/>
        </p:nvSpPr>
        <p:spPr bwMode="auto">
          <a:xfrm>
            <a:off x="952500" y="3836988"/>
            <a:ext cx="6256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Who estimates Overhead cost for your project?</a:t>
            </a:r>
          </a:p>
        </p:txBody>
      </p:sp>
      <p:sp>
        <p:nvSpPr>
          <p:cNvPr id="8" name="Text Box 5"/>
          <p:cNvSpPr txBox="1">
            <a:spLocks noChangeArrowheads="1"/>
          </p:cNvSpPr>
          <p:nvPr/>
        </p:nvSpPr>
        <p:spPr bwMode="auto">
          <a:xfrm>
            <a:off x="941388" y="4170363"/>
            <a:ext cx="625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Where do you adjust the buffer?</a:t>
            </a:r>
          </a:p>
        </p:txBody>
      </p:sp>
      <p:sp>
        <p:nvSpPr>
          <p:cNvPr id="9" name="Text Box 5"/>
          <p:cNvSpPr txBox="1">
            <a:spLocks noChangeArrowheads="1"/>
          </p:cNvSpPr>
          <p:nvPr/>
        </p:nvSpPr>
        <p:spPr bwMode="auto">
          <a:xfrm>
            <a:off x="941388" y="4491038"/>
            <a:ext cx="625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Where do earn profit</a:t>
            </a:r>
          </a:p>
        </p:txBody>
      </p:sp>
      <p:sp>
        <p:nvSpPr>
          <p:cNvPr id="10" name="Text Box 5"/>
          <p:cNvSpPr txBox="1">
            <a:spLocks noChangeArrowheads="1"/>
          </p:cNvSpPr>
          <p:nvPr/>
        </p:nvSpPr>
        <p:spPr bwMode="auto">
          <a:xfrm>
            <a:off x="950913" y="4821238"/>
            <a:ext cx="625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84CC"/>
              </a:buClr>
              <a:buFontTx/>
              <a:buNone/>
            </a:pPr>
            <a:r>
              <a:rPr lang="en-US" altLang="en-US" sz="2000">
                <a:latin typeface="Arial" panose="020B0604020202020204" pitchFamily="34" charset="0"/>
              </a:rPr>
              <a:t>What is the price?</a:t>
            </a:r>
          </a:p>
        </p:txBody>
      </p:sp>
      <p:sp>
        <p:nvSpPr>
          <p:cNvPr id="321546" name="Rectangle 2"/>
          <p:cNvSpPr>
            <a:spLocks noGrp="1" noChangeArrowheads="1"/>
          </p:cNvSpPr>
          <p:nvPr>
            <p:ph type="title"/>
          </p:nvPr>
        </p:nvSpPr>
        <p:spPr/>
        <p:txBody>
          <a:bodyPr/>
          <a:lstStyle/>
          <a:p>
            <a:r>
              <a:rPr altLang="en-US" sz="3000" b="1"/>
              <a:t>Components of Contract Price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2154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32F219-81F1-4B16-8548-F236D6FCB29E}" type="slidenum">
              <a:rPr lang="en-US" altLang="en-US" sz="1200" smtClean="0">
                <a:solidFill>
                  <a:srgbClr val="898989"/>
                </a:solidFill>
              </a:rPr>
              <a:pPr>
                <a:spcBef>
                  <a:spcPct val="0"/>
                </a:spcBef>
                <a:buFontTx/>
                <a:buNone/>
              </a:pPr>
              <a:t>176</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90600"/>
            <a:ext cx="8077200" cy="5135563"/>
          </a:xfrm>
        </p:spPr>
        <p:txBody>
          <a:bodyPr>
            <a:normAutofit fontScale="77500" lnSpcReduction="20000"/>
          </a:bodyPr>
          <a:lstStyle/>
          <a:p>
            <a:pPr marL="914400" lvl="1" indent="-457200">
              <a:lnSpc>
                <a:spcPct val="200000"/>
              </a:lnSpc>
              <a:buFont typeface="Wingdings" pitchFamily="2" charset="2"/>
              <a:buChar char="ü"/>
              <a:defRPr/>
            </a:pPr>
            <a:r>
              <a:rPr lang="en-US" sz="3600" dirty="0"/>
              <a:t>Fixed Cost </a:t>
            </a:r>
            <a:r>
              <a:rPr lang="en-US" sz="3600" dirty="0" err="1"/>
              <a:t>vs</a:t>
            </a:r>
            <a:r>
              <a:rPr lang="en-US" sz="3600" dirty="0"/>
              <a:t> Variable Cost </a:t>
            </a:r>
          </a:p>
          <a:p>
            <a:pPr marL="914400" lvl="1" indent="-457200">
              <a:lnSpc>
                <a:spcPct val="200000"/>
              </a:lnSpc>
              <a:buFont typeface="Wingdings" pitchFamily="2" charset="2"/>
              <a:buChar char="ü"/>
              <a:defRPr/>
            </a:pPr>
            <a:r>
              <a:rPr lang="en-US" sz="3600" dirty="0"/>
              <a:t>Direct </a:t>
            </a:r>
            <a:r>
              <a:rPr lang="en-US" sz="3600" dirty="0" err="1"/>
              <a:t>vs</a:t>
            </a:r>
            <a:r>
              <a:rPr lang="en-US" sz="3600" dirty="0"/>
              <a:t> Indirect Cost</a:t>
            </a:r>
          </a:p>
          <a:p>
            <a:pPr marL="914400" lvl="1" indent="-457200">
              <a:lnSpc>
                <a:spcPct val="200000"/>
              </a:lnSpc>
              <a:buFont typeface="Wingdings" pitchFamily="2" charset="2"/>
              <a:buChar char="ü"/>
              <a:defRPr/>
            </a:pPr>
            <a:r>
              <a:rPr lang="en-US" sz="3600" dirty="0"/>
              <a:t>Material, </a:t>
            </a:r>
            <a:r>
              <a:rPr lang="en-US" sz="3600" dirty="0" err="1"/>
              <a:t>Labour</a:t>
            </a:r>
            <a:r>
              <a:rPr lang="en-US" sz="3600" dirty="0"/>
              <a:t>, Services</a:t>
            </a:r>
          </a:p>
          <a:p>
            <a:pPr marL="914400" lvl="1" indent="-457200">
              <a:lnSpc>
                <a:spcPct val="200000"/>
              </a:lnSpc>
              <a:buFont typeface="Wingdings" pitchFamily="2" charset="2"/>
              <a:buChar char="ü"/>
              <a:defRPr/>
            </a:pPr>
            <a:r>
              <a:rPr lang="en-US" sz="3600" dirty="0"/>
              <a:t>Overhead Cost </a:t>
            </a:r>
          </a:p>
          <a:p>
            <a:pPr marL="914400" lvl="1" indent="-457200">
              <a:lnSpc>
                <a:spcPct val="200000"/>
              </a:lnSpc>
              <a:buFont typeface="Wingdings" pitchFamily="2" charset="2"/>
              <a:buChar char="ü"/>
              <a:defRPr/>
            </a:pPr>
            <a:r>
              <a:rPr lang="en-US" sz="3600" dirty="0"/>
              <a:t>Sunk Cost</a:t>
            </a:r>
          </a:p>
          <a:p>
            <a:pPr marL="914400" lvl="1" indent="-457200">
              <a:lnSpc>
                <a:spcPct val="200000"/>
              </a:lnSpc>
              <a:buFont typeface="Wingdings" pitchFamily="2" charset="2"/>
              <a:buChar char="ü"/>
              <a:defRPr/>
            </a:pPr>
            <a:r>
              <a:rPr lang="en-US" sz="3600" dirty="0"/>
              <a:t>Opportunity Cost</a:t>
            </a:r>
            <a:endParaRPr lang="en-US" sz="4800" dirty="0"/>
          </a:p>
        </p:txBody>
      </p:sp>
      <p:sp>
        <p:nvSpPr>
          <p:cNvPr id="323587" name="Rectangle 2"/>
          <p:cNvSpPr>
            <a:spLocks noGrp="1" noChangeArrowheads="1"/>
          </p:cNvSpPr>
          <p:nvPr>
            <p:ph type="title"/>
          </p:nvPr>
        </p:nvSpPr>
        <p:spPr/>
        <p:txBody>
          <a:bodyPr/>
          <a:lstStyle/>
          <a:p>
            <a:r>
              <a:rPr altLang="en-US" sz="3000" b="1"/>
              <a:t>Types of Cost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235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69AD45-CEBF-4BCD-AD2E-964BCF1B64B7}" type="slidenum">
              <a:rPr lang="en-US" altLang="en-US" sz="1200" smtClean="0">
                <a:solidFill>
                  <a:srgbClr val="898989"/>
                </a:solidFill>
              </a:rPr>
              <a:pPr>
                <a:spcBef>
                  <a:spcPct val="0"/>
                </a:spcBef>
                <a:buFontTx/>
                <a:buNone/>
              </a:pPr>
              <a:t>177</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3"/>
          <p:cNvSpPr>
            <a:spLocks noGrp="1"/>
          </p:cNvSpPr>
          <p:nvPr>
            <p:ph type="title"/>
          </p:nvPr>
        </p:nvSpPr>
        <p:spPr/>
        <p:txBody>
          <a:bodyPr/>
          <a:lstStyle/>
          <a:p>
            <a:r>
              <a:rPr altLang="en-US"/>
              <a:t>13. Plan Schedule Management</a:t>
            </a:r>
          </a:p>
        </p:txBody>
      </p:sp>
      <p:sp>
        <p:nvSpPr>
          <p:cNvPr id="221187" name="Content Placeholder 4"/>
          <p:cNvSpPr>
            <a:spLocks noGrp="1"/>
          </p:cNvSpPr>
          <p:nvPr>
            <p:ph idx="1"/>
          </p:nvPr>
        </p:nvSpPr>
        <p:spPr/>
        <p:txBody>
          <a:bodyPr/>
          <a:lstStyle/>
          <a:p>
            <a:pPr marL="0" indent="0">
              <a:buFont typeface="Arial" panose="020B0604020202020204" pitchFamily="34" charset="0"/>
              <a:buNone/>
            </a:pPr>
            <a:r>
              <a:rPr lang="en-US" altLang="en-US" sz="4000"/>
              <a:t>Establishing the policies, procedures and documentation for planning, developing, managing, executing, and controlling the project schedule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211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C04DB7-8DEC-4EDF-A58A-FEB333C88FAD}" type="slidenum">
              <a:rPr lang="en-US" altLang="en-US" sz="1200" smtClean="0">
                <a:solidFill>
                  <a:srgbClr val="898989"/>
                </a:solidFill>
              </a:rPr>
              <a:pPr>
                <a:spcBef>
                  <a:spcPct val="0"/>
                </a:spcBef>
                <a:buFontTx/>
                <a:buNone/>
              </a:pPr>
              <a:t>124</a:t>
            </a:fld>
            <a:endParaRPr lang="en-US" altLang="en-US" sz="1200">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Content Placeholder 4"/>
          <p:cNvSpPr>
            <a:spLocks noGrp="1"/>
          </p:cNvSpPr>
          <p:nvPr>
            <p:ph idx="1"/>
          </p:nvPr>
        </p:nvSpPr>
        <p:spPr>
          <a:xfrm>
            <a:off x="457200" y="990600"/>
            <a:ext cx="8305800" cy="5135563"/>
          </a:xfrm>
        </p:spPr>
        <p:txBody>
          <a:bodyPr/>
          <a:lstStyle/>
          <a:p>
            <a:pPr marL="514350" indent="-457200">
              <a:buFont typeface="Wingdings" panose="05000000000000000000" pitchFamily="2" charset="2"/>
              <a:buChar char="ü"/>
            </a:pPr>
            <a:r>
              <a:rPr lang="en-US" altLang="en-US" sz="2400" b="1"/>
              <a:t>Direct cost: purchased, used, consumed in the project directly. </a:t>
            </a:r>
          </a:p>
          <a:p>
            <a:pPr marL="514350" indent="-457200">
              <a:buFont typeface="Wingdings" panose="05000000000000000000" pitchFamily="2" charset="2"/>
              <a:buChar char="ü"/>
            </a:pPr>
            <a:endParaRPr lang="en-US" altLang="en-US" sz="2400"/>
          </a:p>
          <a:p>
            <a:pPr marL="514350" indent="-457200">
              <a:buFont typeface="Wingdings" panose="05000000000000000000" pitchFamily="2" charset="2"/>
              <a:buChar char="ü"/>
            </a:pPr>
            <a:r>
              <a:rPr lang="en-US" altLang="en-US" sz="2400" b="1"/>
              <a:t>Indirect cost: shared cost between project.</a:t>
            </a:r>
            <a:r>
              <a:rPr lang="en-US" altLang="en-US" sz="2400"/>
              <a:t> </a:t>
            </a:r>
          </a:p>
        </p:txBody>
      </p:sp>
      <p:sp>
        <p:nvSpPr>
          <p:cNvPr id="325635" name="Rectangle 2"/>
          <p:cNvSpPr>
            <a:spLocks noGrp="1" noChangeArrowheads="1"/>
          </p:cNvSpPr>
          <p:nvPr>
            <p:ph type="title"/>
          </p:nvPr>
        </p:nvSpPr>
        <p:spPr/>
        <p:txBody>
          <a:bodyPr/>
          <a:lstStyle/>
          <a:p>
            <a:r>
              <a:rPr altLang="en-US" sz="3000" b="1"/>
              <a:t>Types of Cost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256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8455458-DDD7-42A0-A2BC-EBAE85BEF8CF}" type="slidenum">
              <a:rPr lang="en-US" altLang="en-US" sz="1200" smtClean="0">
                <a:solidFill>
                  <a:srgbClr val="898989"/>
                </a:solidFill>
              </a:rPr>
              <a:pPr>
                <a:spcBef>
                  <a:spcPct val="0"/>
                </a:spcBef>
                <a:buFontTx/>
                <a:buNone/>
              </a:pPr>
              <a:t>178</a:t>
            </a:fld>
            <a:endParaRPr lang="en-US" altLang="en-US" sz="1200">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altLang="en-US" sz="3000" b="1"/>
              <a:t>Types of Cost</a:t>
            </a:r>
          </a:p>
        </p:txBody>
      </p:sp>
      <p:sp>
        <p:nvSpPr>
          <p:cNvPr id="327683" name="Content Placeholder 4"/>
          <p:cNvSpPr>
            <a:spLocks noGrp="1"/>
          </p:cNvSpPr>
          <p:nvPr>
            <p:ph idx="1"/>
          </p:nvPr>
        </p:nvSpPr>
        <p:spPr>
          <a:xfrm>
            <a:off x="457200" y="990600"/>
            <a:ext cx="8229600" cy="5105400"/>
          </a:xfrm>
        </p:spPr>
        <p:txBody>
          <a:bodyPr/>
          <a:lstStyle/>
          <a:p>
            <a:pPr marL="571500" indent="-514350">
              <a:buFont typeface="Wingdings" panose="05000000000000000000" pitchFamily="2" charset="2"/>
              <a:buChar char="ü"/>
            </a:pPr>
            <a:r>
              <a:rPr lang="en-US" altLang="en-US" sz="2400" b="1"/>
              <a:t>Sunk Cost- </a:t>
            </a:r>
            <a:r>
              <a:rPr lang="en-US" altLang="en-US" sz="2400"/>
              <a:t>Retrospective cost/ that cannot be recovered/ Cost gone and very low value or zero value was taken out. Plant developed but not of any use now additional money is required but by that money some better work can be done, so not to invest and let already invested money sunk.  Software developed but it is not of any use now due any reason.</a:t>
            </a:r>
          </a:p>
          <a:p>
            <a:pPr marL="571500" indent="-514350">
              <a:buFont typeface="Wingdings" panose="05000000000000000000" pitchFamily="2" charset="2"/>
              <a:buChar char="ü"/>
            </a:pPr>
            <a:r>
              <a:rPr lang="en-US" altLang="en-US" sz="2400" b="1"/>
              <a:t>Perspective Cost- </a:t>
            </a:r>
            <a:r>
              <a:rPr lang="en-US" altLang="en-US" sz="2400"/>
              <a:t>cost to be occurred in future</a:t>
            </a:r>
          </a:p>
          <a:p>
            <a:pPr marL="571500" indent="-514350">
              <a:buFont typeface="Wingdings" panose="05000000000000000000" pitchFamily="2" charset="2"/>
              <a:buChar char="ü"/>
            </a:pPr>
            <a:r>
              <a:rPr lang="en-US" altLang="en-US" sz="2400" b="1"/>
              <a:t>Allocated Cost- </a:t>
            </a:r>
            <a:r>
              <a:rPr lang="en-US" altLang="en-US" sz="2400"/>
              <a:t>Cost of security service is shared by all division/companies of the building. Spreading the cost among those that use it.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276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CD8528-3976-4CB9-8798-AFA88A7C7E14}" type="slidenum">
              <a:rPr lang="en-US" altLang="en-US" sz="1200" smtClean="0">
                <a:solidFill>
                  <a:srgbClr val="898989"/>
                </a:solidFill>
              </a:rPr>
              <a:pPr>
                <a:spcBef>
                  <a:spcPct val="0"/>
                </a:spcBef>
                <a:buFontTx/>
                <a:buNone/>
              </a:pPr>
              <a:t>179</a:t>
            </a:fld>
            <a:endParaRPr lang="en-US" altLang="en-US" sz="1200">
              <a:solidFill>
                <a:srgbClr val="89898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a:defRPr/>
            </a:pPr>
            <a:r>
              <a:rPr altLang="en-US" sz="4800" b="1"/>
              <a:t>Types of Cost</a:t>
            </a:r>
          </a:p>
        </p:txBody>
      </p:sp>
      <p:sp>
        <p:nvSpPr>
          <p:cNvPr id="329731" name="Content Placeholder 4"/>
          <p:cNvSpPr>
            <a:spLocks noGrp="1"/>
          </p:cNvSpPr>
          <p:nvPr>
            <p:ph idx="1"/>
          </p:nvPr>
        </p:nvSpPr>
        <p:spPr>
          <a:xfrm>
            <a:off x="457200" y="990600"/>
            <a:ext cx="8229600" cy="5105400"/>
          </a:xfrm>
        </p:spPr>
        <p:txBody>
          <a:bodyPr/>
          <a:lstStyle/>
          <a:p>
            <a:pPr marL="514350" indent="-457200">
              <a:buFont typeface="Wingdings" panose="05000000000000000000" pitchFamily="2" charset="2"/>
              <a:buChar char="ü"/>
            </a:pPr>
            <a:r>
              <a:rPr lang="en-US" altLang="en-US" sz="2400" b="1"/>
              <a:t>Apportioned Cost- </a:t>
            </a:r>
            <a:r>
              <a:rPr lang="en-US" altLang="en-US" sz="2400"/>
              <a:t>To find apportioned cost you should know % of each appraised value (land, building, machine)</a:t>
            </a:r>
          </a:p>
          <a:p>
            <a:pPr marL="514350" indent="-457200">
              <a:buFont typeface="Wingdings" panose="05000000000000000000" pitchFamily="2" charset="2"/>
              <a:buChar char="ü"/>
            </a:pPr>
            <a:r>
              <a:rPr lang="en-US" altLang="en-US" sz="2400" b="1"/>
              <a:t>Value Added Cost- </a:t>
            </a:r>
            <a:r>
              <a:rPr lang="en-US" altLang="en-US" sz="2400"/>
              <a:t>Sale price of a product and cost price of material is value add</a:t>
            </a:r>
          </a:p>
          <a:p>
            <a:pPr marL="514350" indent="-457200">
              <a:buFont typeface="Wingdings" panose="05000000000000000000" pitchFamily="2" charset="2"/>
              <a:buChar char="ü"/>
            </a:pPr>
            <a:r>
              <a:rPr lang="en-US" altLang="en-US" sz="2400" b="1"/>
              <a:t>Transfer Cost </a:t>
            </a:r>
            <a:r>
              <a:rPr lang="en-US" altLang="en-US" sz="2400"/>
              <a:t>-Cost of transfer or transaction between two entities</a:t>
            </a:r>
          </a:p>
          <a:p>
            <a:pPr marL="514350" indent="-457200">
              <a:buFont typeface="Wingdings" panose="05000000000000000000" pitchFamily="2" charset="2"/>
              <a:buChar char="ü"/>
            </a:pPr>
            <a:r>
              <a:rPr lang="en-US" altLang="en-US" sz="2400" b="1"/>
              <a:t>Opportunity cost- </a:t>
            </a:r>
            <a:r>
              <a:rPr lang="en-US" altLang="en-US" sz="2400"/>
              <a:t>Value lose because of exercising an option. It is just economic cost. Does not reflect in financial books</a:t>
            </a:r>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a:p>
        </p:txBody>
      </p:sp>
      <p:sp>
        <p:nvSpPr>
          <p:cNvPr id="32973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ABAC24-34DA-4A22-B34A-6D85A314D2C0}" type="slidenum">
              <a:rPr lang="en-US" altLang="en-US" sz="1200" smtClean="0">
                <a:solidFill>
                  <a:srgbClr val="898989"/>
                </a:solidFill>
              </a:rPr>
              <a:pPr>
                <a:spcBef>
                  <a:spcPct val="0"/>
                </a:spcBef>
                <a:buFontTx/>
                <a:buNone/>
              </a:pPr>
              <a:t>180</a:t>
            </a:fld>
            <a:endParaRPr lang="en-US" altLang="en-US" sz="1200">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Text Box 11"/>
          <p:cNvSpPr txBox="1">
            <a:spLocks noChangeArrowheads="1"/>
          </p:cNvSpPr>
          <p:nvPr/>
        </p:nvSpPr>
        <p:spPr bwMode="auto">
          <a:xfrm>
            <a:off x="1397000" y="2716213"/>
            <a:ext cx="73993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lvl="1" eaLnBrk="1" hangingPunct="1">
              <a:lnSpc>
                <a:spcPct val="150000"/>
              </a:lnSpc>
              <a:spcBef>
                <a:spcPct val="0"/>
              </a:spcBef>
              <a:buFontTx/>
              <a:buNone/>
            </a:pPr>
            <a:endParaRPr lang="en-US" altLang="en-US" sz="2500" b="1">
              <a:solidFill>
                <a:srgbClr val="0084CC"/>
              </a:solidFill>
              <a:latin typeface="Arial" panose="020B0604020202020204" pitchFamily="34" charset="0"/>
            </a:endParaRPr>
          </a:p>
        </p:txBody>
      </p:sp>
      <p:sp>
        <p:nvSpPr>
          <p:cNvPr id="331779" name="Rectangle 27"/>
          <p:cNvSpPr>
            <a:spLocks noGrp="1" noChangeArrowheads="1"/>
          </p:cNvSpPr>
          <p:nvPr>
            <p:ph type="title"/>
          </p:nvPr>
        </p:nvSpPr>
        <p:spPr>
          <a:xfrm>
            <a:off x="0" y="0"/>
            <a:ext cx="9144000" cy="838200"/>
          </a:xfrm>
        </p:spPr>
        <p:txBody>
          <a:bodyPr/>
          <a:lstStyle/>
          <a:p>
            <a:r>
              <a:rPr altLang="en-US" sz="4800" b="1" dirty="0"/>
              <a:t>20. Plan Cost Management</a:t>
            </a:r>
          </a:p>
        </p:txBody>
      </p:sp>
      <p:sp>
        <p:nvSpPr>
          <p:cNvPr id="331780" name="Content Placeholder 5"/>
          <p:cNvSpPr>
            <a:spLocks noGrp="1"/>
          </p:cNvSpPr>
          <p:nvPr>
            <p:ph idx="1"/>
          </p:nvPr>
        </p:nvSpPr>
        <p:spPr/>
        <p:txBody>
          <a:bodyPr/>
          <a:lstStyle/>
          <a:p>
            <a:pPr marL="0" indent="0">
              <a:buFont typeface="Arial" panose="020B0604020202020204" pitchFamily="34" charset="0"/>
              <a:buNone/>
            </a:pPr>
            <a:r>
              <a:rPr lang="en-US" altLang="en-US" dirty="0"/>
              <a:t>Establishing policies, procedures and documentation for planning, managing, expending and controlling project costs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3178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F1CE51-701A-40F8-9E51-E20E65D465F2}" type="slidenum">
              <a:rPr lang="en-US" altLang="en-US" sz="1200" smtClean="0">
                <a:solidFill>
                  <a:srgbClr val="898989"/>
                </a:solidFill>
              </a:rPr>
              <a:pPr>
                <a:spcBef>
                  <a:spcPct val="0"/>
                </a:spcBef>
                <a:buFontTx/>
                <a:buNone/>
              </a:pPr>
              <a:t>181</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5371"/>
                                        </p:tgtEl>
                                        <p:attrNameLst>
                                          <p:attrName>style.visibility</p:attrName>
                                        </p:attrNameLst>
                                      </p:cBhvr>
                                      <p:to>
                                        <p:strVal val="visible"/>
                                      </p:to>
                                    </p:set>
                                    <p:animEffect transition="in" filter="fade">
                                      <p:cBhvr>
                                        <p:cTn id="7" dur="20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0" y="0"/>
            <a:ext cx="9140825" cy="573088"/>
          </a:xfrm>
        </p:spPr>
        <p:txBody>
          <a:bodyPr>
            <a:normAutofit fontScale="90000"/>
          </a:bodyPr>
          <a:lstStyle/>
          <a:p>
            <a:pPr>
              <a:defRPr/>
            </a:pPr>
            <a:r>
              <a:t>Plan Cost Management</a:t>
            </a:r>
          </a:p>
        </p:txBody>
      </p:sp>
      <p:sp>
        <p:nvSpPr>
          <p:cNvPr id="333827" name="Content Placeholder 4"/>
          <p:cNvSpPr>
            <a:spLocks noGrp="1"/>
          </p:cNvSpPr>
          <p:nvPr>
            <p:ph sz="quarter" idx="12"/>
          </p:nvPr>
        </p:nvSpPr>
        <p:spPr/>
        <p:txBody>
          <a:bodyPr/>
          <a:lstStyle/>
          <a:p>
            <a:pPr>
              <a:buFont typeface="Calibri" panose="020F0502020204030204" pitchFamily="34" charset="0"/>
              <a:buAutoNum type="arabicPeriod"/>
            </a:pPr>
            <a:r>
              <a:rPr lang="en-US" altLang="en-US"/>
              <a:t>Project Management Plan</a:t>
            </a:r>
          </a:p>
          <a:p>
            <a:pPr>
              <a:buFont typeface="Calibri" panose="020F0502020204030204" pitchFamily="34" charset="0"/>
              <a:buAutoNum type="arabicPeriod"/>
            </a:pPr>
            <a:r>
              <a:rPr lang="en-US" altLang="en-US"/>
              <a:t>Project Charter</a:t>
            </a:r>
          </a:p>
          <a:p>
            <a:pPr>
              <a:buFont typeface="Calibri" panose="020F0502020204030204" pitchFamily="34" charset="0"/>
              <a:buAutoNum type="arabicPeriod"/>
            </a:pPr>
            <a:r>
              <a:rPr lang="en-US" altLang="en-US"/>
              <a:t>Enterprise Environmental Factors</a:t>
            </a:r>
          </a:p>
          <a:p>
            <a:pPr>
              <a:buFont typeface="Calibri" panose="020F0502020204030204" pitchFamily="34" charset="0"/>
              <a:buAutoNum type="arabicPeriod"/>
            </a:pPr>
            <a:r>
              <a:rPr lang="en-US" altLang="en-US"/>
              <a:t>Organization Process Assets</a:t>
            </a:r>
          </a:p>
        </p:txBody>
      </p:sp>
      <p:sp>
        <p:nvSpPr>
          <p:cNvPr id="333828"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a:t>Expert Judgement</a:t>
            </a:r>
          </a:p>
          <a:p>
            <a:pPr>
              <a:buFont typeface="Calibri" panose="020F0502020204030204" pitchFamily="34" charset="0"/>
              <a:buAutoNum type="arabicPeriod"/>
            </a:pPr>
            <a:r>
              <a:rPr lang="en-US" altLang="en-US"/>
              <a:t>Analytical techniques</a:t>
            </a:r>
          </a:p>
          <a:p>
            <a:pPr>
              <a:buFont typeface="Calibri" panose="020F0502020204030204" pitchFamily="34" charset="0"/>
              <a:buAutoNum type="arabicPeriod"/>
            </a:pPr>
            <a:r>
              <a:rPr lang="en-US" altLang="en-US"/>
              <a:t>Meetings</a:t>
            </a:r>
          </a:p>
        </p:txBody>
      </p:sp>
      <p:sp>
        <p:nvSpPr>
          <p:cNvPr id="333829"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a:t>Cost Management Plan</a:t>
            </a:r>
          </a:p>
        </p:txBody>
      </p:sp>
      <p:sp>
        <p:nvSpPr>
          <p:cNvPr id="8" name="Text Placeholder 7"/>
          <p:cNvSpPr>
            <a:spLocks noGrp="1"/>
          </p:cNvSpPr>
          <p:nvPr>
            <p:ph type="body" sz="quarter" idx="15"/>
          </p:nvPr>
        </p:nvSpPr>
        <p:spPr/>
        <p:txBody>
          <a:bodyPr/>
          <a:lstStyle/>
          <a:p>
            <a:pPr>
              <a:defRPr/>
            </a:pPr>
            <a:r>
              <a:rPr lang="en-US" dirty="0"/>
              <a:t>Project Cost Management</a:t>
            </a:r>
          </a:p>
        </p:txBody>
      </p:sp>
      <p:sp>
        <p:nvSpPr>
          <p:cNvPr id="9" name="Text Placeholder 8"/>
          <p:cNvSpPr>
            <a:spLocks noGrp="1"/>
          </p:cNvSpPr>
          <p:nvPr>
            <p:ph type="body" sz="quarter" idx="16"/>
          </p:nvPr>
        </p:nvSpPr>
        <p:spPr/>
        <p:txBody>
          <a:bodyPr/>
          <a:lstStyle/>
          <a:p>
            <a:pPr>
              <a:defRPr/>
            </a:pPr>
            <a:r>
              <a:rPr lang="en-US" dirty="0"/>
              <a:t>Project Planning</a:t>
            </a:r>
          </a:p>
        </p:txBody>
      </p:sp>
      <p:sp>
        <p:nvSpPr>
          <p:cNvPr id="333832"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8B3694-5E09-4800-818C-0919A0A86418}" type="slidenum">
              <a:rPr lang="en-US" altLang="en-US" sz="1200" smtClean="0">
                <a:solidFill>
                  <a:srgbClr val="898989"/>
                </a:solidFill>
              </a:rPr>
              <a:pPr>
                <a:spcBef>
                  <a:spcPct val="0"/>
                </a:spcBef>
                <a:buFontTx/>
                <a:buNone/>
              </a:pPr>
              <a:t>182</a:t>
            </a:fld>
            <a:endParaRPr lang="en-US" altLang="en-US" sz="1200">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itle 7"/>
          <p:cNvSpPr>
            <a:spLocks noGrp="1"/>
          </p:cNvSpPr>
          <p:nvPr>
            <p:ph type="title"/>
          </p:nvPr>
        </p:nvSpPr>
        <p:spPr/>
        <p:txBody>
          <a:bodyPr/>
          <a:lstStyle/>
          <a:p>
            <a:r>
              <a:rPr altLang="en-US"/>
              <a:t>Cost Management Plan</a:t>
            </a:r>
          </a:p>
        </p:txBody>
      </p:sp>
      <p:sp>
        <p:nvSpPr>
          <p:cNvPr id="9" name="Content Placeholder 8"/>
          <p:cNvSpPr>
            <a:spLocks noGrp="1"/>
          </p:cNvSpPr>
          <p:nvPr>
            <p:ph idx="1"/>
          </p:nvPr>
        </p:nvSpPr>
        <p:spPr>
          <a:xfrm>
            <a:off x="457200" y="990600"/>
            <a:ext cx="8229600" cy="5105400"/>
          </a:xfrm>
        </p:spPr>
        <p:txBody>
          <a:bodyPr>
            <a:normAutofit fontScale="85000" lnSpcReduction="20000"/>
          </a:bodyPr>
          <a:lstStyle/>
          <a:p>
            <a:pPr>
              <a:buFont typeface="Arial" panose="020B0604020202020204" pitchFamily="34" charset="0"/>
              <a:buNone/>
              <a:defRPr/>
            </a:pPr>
            <a:r>
              <a:rPr lang="en-US" dirty="0"/>
              <a:t>It includes</a:t>
            </a:r>
          </a:p>
          <a:p>
            <a:pPr lvl="1">
              <a:defRPr/>
            </a:pPr>
            <a:r>
              <a:rPr lang="en-US" dirty="0"/>
              <a:t>Cost management tools to be used</a:t>
            </a:r>
          </a:p>
          <a:p>
            <a:pPr lvl="1">
              <a:defRPr/>
            </a:pPr>
            <a:r>
              <a:rPr lang="en-US" dirty="0"/>
              <a:t>Level of accuracy (acceptable range +/- 5%)</a:t>
            </a:r>
          </a:p>
          <a:p>
            <a:pPr lvl="1">
              <a:defRPr/>
            </a:pPr>
            <a:r>
              <a:rPr lang="en-US" dirty="0"/>
              <a:t>Level of precision (US$ 100.01)</a:t>
            </a:r>
          </a:p>
          <a:p>
            <a:pPr lvl="1">
              <a:defRPr/>
            </a:pPr>
            <a:r>
              <a:rPr lang="en-US" dirty="0"/>
              <a:t>Units of measure for each resource</a:t>
            </a:r>
          </a:p>
          <a:p>
            <a:pPr lvl="1">
              <a:defRPr/>
            </a:pPr>
            <a:r>
              <a:rPr lang="en-US" dirty="0"/>
              <a:t>Organizational procedure links</a:t>
            </a:r>
          </a:p>
          <a:p>
            <a:pPr lvl="1">
              <a:defRPr/>
            </a:pPr>
            <a:r>
              <a:rPr lang="en-US" dirty="0"/>
              <a:t>Process of updating the progress in schedule model</a:t>
            </a:r>
          </a:p>
          <a:p>
            <a:pPr lvl="1">
              <a:defRPr/>
            </a:pPr>
            <a:r>
              <a:rPr lang="en-US" dirty="0"/>
              <a:t>Control thresholds (an allowed variation before some action need to be taken)</a:t>
            </a:r>
          </a:p>
          <a:p>
            <a:pPr lvl="1">
              <a:defRPr/>
            </a:pPr>
            <a:r>
              <a:rPr lang="en-US" dirty="0"/>
              <a:t>Rules of performance measurement (baselines, %complete, fixed formula etc.)</a:t>
            </a:r>
          </a:p>
          <a:p>
            <a:pPr lvl="1">
              <a:defRPr/>
            </a:pPr>
            <a:r>
              <a:rPr lang="en-US" dirty="0"/>
              <a:t>Project cost recording process</a:t>
            </a:r>
          </a:p>
          <a:p>
            <a:pPr lvl="1">
              <a:defRPr/>
            </a:pPr>
            <a:r>
              <a:rPr lang="en-US" dirty="0"/>
              <a:t>Currency exchange rate fluctuation adjustment process</a:t>
            </a:r>
          </a:p>
          <a:p>
            <a:pPr lvl="1">
              <a:defRPr/>
            </a:pPr>
            <a:r>
              <a:rPr lang="en-US" dirty="0"/>
              <a:t>Define scheduling reporting format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358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9D0B58-65C5-4B97-8EC0-876EEE0FB05C}" type="slidenum">
              <a:rPr lang="en-US" altLang="en-US" sz="1200" smtClean="0">
                <a:solidFill>
                  <a:srgbClr val="898989"/>
                </a:solidFill>
              </a:rPr>
              <a:pPr>
                <a:spcBef>
                  <a:spcPct val="0"/>
                </a:spcBef>
                <a:buFontTx/>
                <a:buNone/>
              </a:pPr>
              <a:t>183</a:t>
            </a:fld>
            <a:endParaRPr lang="en-US" altLang="en-US" sz="1200">
              <a:solidFill>
                <a:srgbClr val="89898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Text Box 11"/>
          <p:cNvSpPr txBox="1">
            <a:spLocks noChangeArrowheads="1"/>
          </p:cNvSpPr>
          <p:nvPr/>
        </p:nvSpPr>
        <p:spPr bwMode="auto">
          <a:xfrm>
            <a:off x="1397000" y="2716213"/>
            <a:ext cx="73993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lvl="1" eaLnBrk="1" hangingPunct="1">
              <a:lnSpc>
                <a:spcPct val="150000"/>
              </a:lnSpc>
              <a:spcBef>
                <a:spcPct val="0"/>
              </a:spcBef>
              <a:buFontTx/>
              <a:buNone/>
            </a:pPr>
            <a:endParaRPr lang="en-US" altLang="en-US" sz="2500" b="1">
              <a:solidFill>
                <a:srgbClr val="0084CC"/>
              </a:solidFill>
              <a:latin typeface="Arial" panose="020B0604020202020204" pitchFamily="34" charset="0"/>
            </a:endParaRPr>
          </a:p>
        </p:txBody>
      </p:sp>
      <p:sp>
        <p:nvSpPr>
          <p:cNvPr id="337923" name="Content Placeholder 19"/>
          <p:cNvSpPr>
            <a:spLocks noGrp="1"/>
          </p:cNvSpPr>
          <p:nvPr>
            <p:ph idx="1"/>
          </p:nvPr>
        </p:nvSpPr>
        <p:spPr>
          <a:xfrm>
            <a:off x="457200" y="2362200"/>
            <a:ext cx="8153400" cy="3763963"/>
          </a:xfrm>
        </p:spPr>
        <p:txBody>
          <a:bodyPr/>
          <a:lstStyle/>
          <a:p>
            <a:pPr marL="342900" lvl="1" indent="-342900">
              <a:buFont typeface="Arial" panose="020B0604020202020204" pitchFamily="34" charset="0"/>
              <a:buNone/>
            </a:pPr>
            <a:r>
              <a:rPr lang="en-US" altLang="en-US" sz="3600" b="1" dirty="0"/>
              <a:t>	Developing an approximation of the costs of the resources needed to complete project activities.</a:t>
            </a:r>
          </a:p>
          <a:p>
            <a:endParaRPr lang="en-US" altLang="en-US" sz="4400" dirty="0"/>
          </a:p>
        </p:txBody>
      </p:sp>
      <p:sp>
        <p:nvSpPr>
          <p:cNvPr id="337924" name="Rectangle 27"/>
          <p:cNvSpPr>
            <a:spLocks noGrp="1" noChangeArrowheads="1"/>
          </p:cNvSpPr>
          <p:nvPr>
            <p:ph type="title"/>
          </p:nvPr>
        </p:nvSpPr>
        <p:spPr>
          <a:xfrm>
            <a:off x="0" y="0"/>
            <a:ext cx="9144000" cy="838200"/>
          </a:xfrm>
        </p:spPr>
        <p:txBody>
          <a:bodyPr/>
          <a:lstStyle/>
          <a:p>
            <a:r>
              <a:rPr altLang="en-US" sz="4800" b="1" dirty="0"/>
              <a:t>21. Estimate Costs </a:t>
            </a:r>
          </a:p>
        </p:txBody>
      </p:sp>
      <p:pic>
        <p:nvPicPr>
          <p:cNvPr id="17413" name="Picture 5" descr="D:\Works\Training-Material\My Pictures\PM-Images\Cost-Estimate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114800"/>
            <a:ext cx="6731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379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A435FA-55E6-4CE2-9845-8C5FA1E7ED80}" type="slidenum">
              <a:rPr lang="en-US" altLang="en-US" sz="1200" smtClean="0">
                <a:solidFill>
                  <a:srgbClr val="898989"/>
                </a:solidFill>
              </a:rPr>
              <a:pPr>
                <a:spcBef>
                  <a:spcPct val="0"/>
                </a:spcBef>
                <a:buFontTx/>
                <a:buNone/>
              </a:pPr>
              <a:t>184</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5371"/>
                                        </p:tgtEl>
                                        <p:attrNameLst>
                                          <p:attrName>style.visibility</p:attrName>
                                        </p:attrNameLst>
                                      </p:cBhvr>
                                      <p:to>
                                        <p:strVal val="visible"/>
                                      </p:to>
                                    </p:set>
                                    <p:animEffect transition="in" filter="fade">
                                      <p:cBhvr>
                                        <p:cTn id="7" dur="2000"/>
                                        <p:tgtEl>
                                          <p:spTgt spid="15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slide(fromBottom)">
                                      <p:cBhvr>
                                        <p:cTn id="12"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0" y="0"/>
            <a:ext cx="9140825" cy="573088"/>
          </a:xfrm>
        </p:spPr>
        <p:txBody>
          <a:bodyPr>
            <a:normAutofit fontScale="90000"/>
          </a:bodyPr>
          <a:lstStyle/>
          <a:p>
            <a:pPr>
              <a:defRPr/>
            </a:pPr>
            <a:r>
              <a:t>Estimate Cost</a:t>
            </a:r>
          </a:p>
        </p:txBody>
      </p:sp>
      <p:sp>
        <p:nvSpPr>
          <p:cNvPr id="339971"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Cost Management Plan</a:t>
            </a:r>
          </a:p>
          <a:p>
            <a:pPr>
              <a:buFont typeface="Calibri" panose="020F0502020204030204" pitchFamily="34" charset="0"/>
              <a:buAutoNum type="arabicPeriod"/>
            </a:pPr>
            <a:r>
              <a:rPr lang="en-US" altLang="en-US" dirty="0"/>
              <a:t>Human Resource Management Plan</a:t>
            </a:r>
          </a:p>
          <a:p>
            <a:pPr>
              <a:buFont typeface="Calibri" panose="020F0502020204030204" pitchFamily="34" charset="0"/>
              <a:buAutoNum type="arabicPeriod"/>
            </a:pPr>
            <a:r>
              <a:rPr lang="en-US" altLang="en-US" dirty="0"/>
              <a:t>Scope Baseline</a:t>
            </a:r>
          </a:p>
          <a:p>
            <a:pPr>
              <a:buFont typeface="Calibri" panose="020F0502020204030204" pitchFamily="34" charset="0"/>
              <a:buAutoNum type="arabicPeriod"/>
            </a:pPr>
            <a:r>
              <a:rPr lang="en-US" altLang="en-US" dirty="0"/>
              <a:t>Project Schedule</a:t>
            </a:r>
          </a:p>
          <a:p>
            <a:pPr>
              <a:buFont typeface="Calibri" panose="020F0502020204030204" pitchFamily="34" charset="0"/>
              <a:buAutoNum type="arabicPeriod"/>
            </a:pPr>
            <a:r>
              <a:rPr lang="en-US" altLang="en-US" dirty="0"/>
              <a:t>Risk Register</a:t>
            </a:r>
          </a:p>
          <a:p>
            <a:pPr>
              <a:buFont typeface="Calibri" panose="020F0502020204030204" pitchFamily="34" charset="0"/>
              <a:buAutoNum type="arabicPeriod"/>
            </a:pPr>
            <a:r>
              <a:rPr lang="en-US" altLang="en-US" dirty="0"/>
              <a:t>Enterprise Environmental Factors</a:t>
            </a:r>
          </a:p>
          <a:p>
            <a:pPr>
              <a:buFont typeface="Calibri" panose="020F0502020204030204" pitchFamily="34" charset="0"/>
              <a:buAutoNum type="arabicPeriod"/>
            </a:pPr>
            <a:r>
              <a:rPr lang="en-US" altLang="en-US" dirty="0"/>
              <a:t>Organization Process Assets</a:t>
            </a:r>
          </a:p>
        </p:txBody>
      </p:sp>
      <p:sp>
        <p:nvSpPr>
          <p:cNvPr id="339972"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Analogous Estimating</a:t>
            </a:r>
          </a:p>
          <a:p>
            <a:pPr>
              <a:buFont typeface="Calibri" panose="020F0502020204030204" pitchFamily="34" charset="0"/>
              <a:buAutoNum type="arabicPeriod"/>
            </a:pPr>
            <a:r>
              <a:rPr lang="en-US" altLang="en-US" dirty="0"/>
              <a:t>Parametric Estimating</a:t>
            </a:r>
          </a:p>
          <a:p>
            <a:pPr>
              <a:buFont typeface="Calibri" panose="020F0502020204030204" pitchFamily="34" charset="0"/>
              <a:buAutoNum type="arabicPeriod"/>
            </a:pPr>
            <a:r>
              <a:rPr lang="en-US" altLang="en-US" dirty="0"/>
              <a:t>Bottom-up estimating</a:t>
            </a:r>
          </a:p>
          <a:p>
            <a:pPr>
              <a:buFont typeface="Calibri" panose="020F0502020204030204" pitchFamily="34" charset="0"/>
              <a:buAutoNum type="arabicPeriod"/>
            </a:pPr>
            <a:r>
              <a:rPr lang="en-US" altLang="en-US" dirty="0"/>
              <a:t>Three-point estimates</a:t>
            </a:r>
          </a:p>
          <a:p>
            <a:pPr>
              <a:buFont typeface="Calibri" panose="020F0502020204030204" pitchFamily="34" charset="0"/>
              <a:buAutoNum type="arabicPeriod"/>
            </a:pPr>
            <a:r>
              <a:rPr lang="en-US" altLang="en-US" dirty="0"/>
              <a:t>Reserve Analysis</a:t>
            </a:r>
          </a:p>
          <a:p>
            <a:pPr>
              <a:buFont typeface="Calibri" panose="020F0502020204030204" pitchFamily="34" charset="0"/>
              <a:buAutoNum type="arabicPeriod"/>
            </a:pPr>
            <a:r>
              <a:rPr lang="en-US" altLang="en-US" dirty="0"/>
              <a:t>Cost of Quality</a:t>
            </a:r>
          </a:p>
          <a:p>
            <a:pPr>
              <a:buFont typeface="Calibri" panose="020F0502020204030204" pitchFamily="34" charset="0"/>
              <a:buAutoNum type="arabicPeriod"/>
            </a:pPr>
            <a:r>
              <a:rPr lang="en-US" altLang="en-US" dirty="0"/>
              <a:t>Project Management Software</a:t>
            </a:r>
          </a:p>
          <a:p>
            <a:pPr>
              <a:buFont typeface="Calibri" panose="020F0502020204030204" pitchFamily="34" charset="0"/>
              <a:buAutoNum type="arabicPeriod"/>
            </a:pPr>
            <a:r>
              <a:rPr lang="en-US" altLang="en-US" dirty="0"/>
              <a:t>Vendor Bid Analysis</a:t>
            </a:r>
          </a:p>
          <a:p>
            <a:pPr>
              <a:buFont typeface="Calibri" panose="020F0502020204030204" pitchFamily="34" charset="0"/>
              <a:buAutoNum type="arabicPeriod"/>
            </a:pPr>
            <a:r>
              <a:rPr lang="en-US" altLang="en-US" dirty="0"/>
              <a:t>Group Decision Making Techniques</a:t>
            </a:r>
          </a:p>
        </p:txBody>
      </p:sp>
      <p:sp>
        <p:nvSpPr>
          <p:cNvPr id="339973"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Activity Cost Estimates</a:t>
            </a:r>
          </a:p>
          <a:p>
            <a:pPr>
              <a:buFont typeface="Calibri" panose="020F0502020204030204" pitchFamily="34" charset="0"/>
              <a:buAutoNum type="arabicPeriod"/>
            </a:pPr>
            <a:r>
              <a:rPr lang="en-US" altLang="en-US" dirty="0"/>
              <a:t>Basis of estimates</a:t>
            </a:r>
          </a:p>
          <a:p>
            <a:pPr>
              <a:buFont typeface="Calibri" panose="020F0502020204030204" pitchFamily="34" charset="0"/>
              <a:buAutoNum type="arabicPeriod"/>
            </a:pPr>
            <a:r>
              <a:rPr lang="en-US" altLang="en-US" dirty="0"/>
              <a:t>Project Documents Updates</a:t>
            </a:r>
          </a:p>
        </p:txBody>
      </p:sp>
      <p:sp>
        <p:nvSpPr>
          <p:cNvPr id="8" name="Text Placeholder 7"/>
          <p:cNvSpPr>
            <a:spLocks noGrp="1"/>
          </p:cNvSpPr>
          <p:nvPr>
            <p:ph type="body" sz="quarter" idx="15"/>
          </p:nvPr>
        </p:nvSpPr>
        <p:spPr/>
        <p:txBody>
          <a:bodyPr/>
          <a:lstStyle/>
          <a:p>
            <a:pPr>
              <a:defRPr/>
            </a:pPr>
            <a:r>
              <a:rPr lang="en-US" dirty="0"/>
              <a:t>Project Cost Management</a:t>
            </a:r>
          </a:p>
        </p:txBody>
      </p:sp>
      <p:sp>
        <p:nvSpPr>
          <p:cNvPr id="9" name="Text Placeholder 8"/>
          <p:cNvSpPr>
            <a:spLocks noGrp="1"/>
          </p:cNvSpPr>
          <p:nvPr>
            <p:ph type="body" sz="quarter" idx="16"/>
          </p:nvPr>
        </p:nvSpPr>
        <p:spPr/>
        <p:txBody>
          <a:bodyPr/>
          <a:lstStyle/>
          <a:p>
            <a:pPr>
              <a:defRPr/>
            </a:pPr>
            <a:r>
              <a:rPr lang="en-US" dirty="0"/>
              <a:t>Project Planning</a:t>
            </a:r>
          </a:p>
        </p:txBody>
      </p:sp>
      <p:sp>
        <p:nvSpPr>
          <p:cNvPr id="339976"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9356CC7-EDA9-4F12-AC91-93F14929B403}" type="slidenum">
              <a:rPr lang="en-US" altLang="en-US" sz="1200" smtClean="0">
                <a:solidFill>
                  <a:srgbClr val="898989"/>
                </a:solidFill>
              </a:rPr>
              <a:pPr>
                <a:spcBef>
                  <a:spcPct val="0"/>
                </a:spcBef>
                <a:buFontTx/>
                <a:buNone/>
              </a:pPr>
              <a:t>185</a:t>
            </a:fld>
            <a:endParaRPr lang="en-US" altLang="en-US" sz="1200">
              <a:solidFill>
                <a:srgbClr val="898989"/>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itle 6"/>
          <p:cNvSpPr>
            <a:spLocks noGrp="1"/>
          </p:cNvSpPr>
          <p:nvPr>
            <p:ph type="title"/>
          </p:nvPr>
        </p:nvSpPr>
        <p:spPr/>
        <p:txBody>
          <a:bodyPr/>
          <a:lstStyle/>
          <a:p>
            <a:r>
              <a:rPr altLang="en-US"/>
              <a:t>Project Cost Estimation Ranges</a:t>
            </a:r>
          </a:p>
        </p:txBody>
      </p:sp>
      <p:sp>
        <p:nvSpPr>
          <p:cNvPr id="40963" name="Content Placeholder 7"/>
          <p:cNvSpPr>
            <a:spLocks noGrp="1"/>
          </p:cNvSpPr>
          <p:nvPr>
            <p:ph idx="1"/>
          </p:nvPr>
        </p:nvSpPr>
        <p:spPr>
          <a:xfrm>
            <a:off x="457200" y="990600"/>
            <a:ext cx="8229600" cy="5105400"/>
          </a:xfrm>
        </p:spPr>
        <p:txBody>
          <a:bodyPr/>
          <a:lstStyle/>
          <a:p>
            <a:pPr marL="0" indent="0">
              <a:buFont typeface="Arial" charset="0"/>
              <a:buNone/>
              <a:defRPr/>
            </a:pPr>
            <a:r>
              <a:rPr lang="en-US" dirty="0"/>
              <a:t>Cost estimation may include only Direct Cost or in combination of with Indirect Costs</a:t>
            </a:r>
          </a:p>
          <a:p>
            <a:pPr>
              <a:buFont typeface="Arial" charset="0"/>
              <a:buChar char="•"/>
              <a:defRPr/>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31009384"/>
              </p:ext>
            </p:extLst>
          </p:nvPr>
        </p:nvGraphicFramePr>
        <p:xfrm>
          <a:off x="471488" y="2390775"/>
          <a:ext cx="8305801" cy="3248028"/>
        </p:xfrm>
        <a:graphic>
          <a:graphicData uri="http://schemas.openxmlformats.org/drawingml/2006/table">
            <a:tbl>
              <a:tblPr firstRow="1" bandRow="1">
                <a:tableStyleId>{5C22544A-7EE6-4342-B048-85BDC9FD1C3A}</a:tableStyleId>
              </a:tblPr>
              <a:tblGrid>
                <a:gridCol w="3426143">
                  <a:extLst>
                    <a:ext uri="{9D8B030D-6E8A-4147-A177-3AD203B41FA5}">
                      <a16:colId xmlns:a16="http://schemas.microsoft.com/office/drawing/2014/main" val="20000"/>
                    </a:ext>
                  </a:extLst>
                </a:gridCol>
                <a:gridCol w="2111058">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464004">
                <a:tc>
                  <a:txBody>
                    <a:bodyPr/>
                    <a:lstStyle/>
                    <a:p>
                      <a:r>
                        <a:rPr lang="en-US" sz="1800" dirty="0"/>
                        <a:t>Class Name</a:t>
                      </a:r>
                    </a:p>
                  </a:txBody>
                  <a:tcPr marT="45718" marB="45718"/>
                </a:tc>
                <a:tc>
                  <a:txBody>
                    <a:bodyPr/>
                    <a:lstStyle/>
                    <a:p>
                      <a:r>
                        <a:rPr lang="en-US" sz="1800" dirty="0"/>
                        <a:t>%</a:t>
                      </a:r>
                    </a:p>
                  </a:txBody>
                  <a:tcPr marT="45718" marB="45718"/>
                </a:tc>
                <a:tc>
                  <a:txBody>
                    <a:bodyPr/>
                    <a:lstStyle/>
                    <a:p>
                      <a:r>
                        <a:rPr lang="en-US" sz="1800" dirty="0"/>
                        <a:t>Range</a:t>
                      </a:r>
                    </a:p>
                  </a:txBody>
                  <a:tcPr marT="45718" marB="45718"/>
                </a:tc>
                <a:extLst>
                  <a:ext uri="{0D108BD9-81ED-4DB2-BD59-A6C34878D82A}">
                    <a16:rowId xmlns:a16="http://schemas.microsoft.com/office/drawing/2014/main" val="10000"/>
                  </a:ext>
                </a:extLst>
              </a:tr>
              <a:tr h="464004">
                <a:tc>
                  <a:txBody>
                    <a:bodyPr/>
                    <a:lstStyle/>
                    <a:p>
                      <a:r>
                        <a:rPr lang="en-US" sz="1800" dirty="0"/>
                        <a:t>Definitive</a:t>
                      </a:r>
                    </a:p>
                  </a:txBody>
                  <a:tcPr marT="45718" marB="45718"/>
                </a:tc>
                <a:tc>
                  <a:txBody>
                    <a:bodyPr/>
                    <a:lstStyle/>
                    <a:p>
                      <a:r>
                        <a:rPr lang="en-US" sz="1800" dirty="0"/>
                        <a:t>-  5  -&gt; +5%</a:t>
                      </a:r>
                    </a:p>
                  </a:txBody>
                  <a:tcPr marT="45718" marB="45718"/>
                </a:tc>
                <a:tc>
                  <a:txBody>
                    <a:bodyPr/>
                    <a:lstStyle/>
                    <a:p>
                      <a:r>
                        <a:rPr lang="en-US" sz="1800" dirty="0"/>
                        <a:t>10%</a:t>
                      </a:r>
                    </a:p>
                  </a:txBody>
                  <a:tcPr marT="45718" marB="45718"/>
                </a:tc>
                <a:extLst>
                  <a:ext uri="{0D108BD9-81ED-4DB2-BD59-A6C34878D82A}">
                    <a16:rowId xmlns:a16="http://schemas.microsoft.com/office/drawing/2014/main" val="10001"/>
                  </a:ext>
                </a:extLst>
              </a:tr>
              <a:tr h="464004">
                <a:tc>
                  <a:txBody>
                    <a:bodyPr/>
                    <a:lstStyle/>
                    <a:p>
                      <a:r>
                        <a:rPr lang="en-US" sz="1800" dirty="0"/>
                        <a:t>Capital Cost</a:t>
                      </a:r>
                    </a:p>
                  </a:txBody>
                  <a:tcPr marT="45718" marB="45718"/>
                </a:tc>
                <a:tc>
                  <a:txBody>
                    <a:bodyPr/>
                    <a:lstStyle/>
                    <a:p>
                      <a:r>
                        <a:rPr lang="en-US" sz="1800" dirty="0"/>
                        <a:t>-15</a:t>
                      </a:r>
                      <a:r>
                        <a:rPr lang="en-US" sz="1800" baseline="0" dirty="0"/>
                        <a:t> </a:t>
                      </a:r>
                      <a:r>
                        <a:rPr lang="en-US" sz="1800" dirty="0"/>
                        <a:t>-&gt; +10%</a:t>
                      </a:r>
                    </a:p>
                  </a:txBody>
                  <a:tcPr marT="45718" marB="45718"/>
                </a:tc>
                <a:tc>
                  <a:txBody>
                    <a:bodyPr/>
                    <a:lstStyle/>
                    <a:p>
                      <a:r>
                        <a:rPr lang="en-US" sz="1800" dirty="0"/>
                        <a:t>25%</a:t>
                      </a:r>
                    </a:p>
                  </a:txBody>
                  <a:tcPr marT="45718" marB="45718"/>
                </a:tc>
                <a:extLst>
                  <a:ext uri="{0D108BD9-81ED-4DB2-BD59-A6C34878D82A}">
                    <a16:rowId xmlns:a16="http://schemas.microsoft.com/office/drawing/2014/main" val="10002"/>
                  </a:ext>
                </a:extLst>
              </a:tr>
              <a:tr h="464004">
                <a:tc>
                  <a:txBody>
                    <a:bodyPr/>
                    <a:lstStyle/>
                    <a:p>
                      <a:r>
                        <a:rPr lang="en-US" sz="1800" dirty="0"/>
                        <a:t>Appropriation</a:t>
                      </a:r>
                    </a:p>
                  </a:txBody>
                  <a:tcPr marT="45718" marB="45718"/>
                </a:tc>
                <a:tc>
                  <a:txBody>
                    <a:bodyPr/>
                    <a:lstStyle/>
                    <a:p>
                      <a:r>
                        <a:rPr lang="en-US" sz="1800" dirty="0"/>
                        <a:t>-25 -&gt;</a:t>
                      </a:r>
                      <a:r>
                        <a:rPr lang="en-US" sz="1800" baseline="0" dirty="0"/>
                        <a:t> +1</a:t>
                      </a:r>
                      <a:r>
                        <a:rPr lang="en-US" sz="1800" dirty="0"/>
                        <a:t>5%</a:t>
                      </a:r>
                    </a:p>
                  </a:txBody>
                  <a:tcPr marT="45718" marB="45718"/>
                </a:tc>
                <a:tc>
                  <a:txBody>
                    <a:bodyPr/>
                    <a:lstStyle/>
                    <a:p>
                      <a:r>
                        <a:rPr lang="en-US" sz="1800" dirty="0"/>
                        <a:t>40%</a:t>
                      </a:r>
                    </a:p>
                  </a:txBody>
                  <a:tcPr marT="45718" marB="45718"/>
                </a:tc>
                <a:extLst>
                  <a:ext uri="{0D108BD9-81ED-4DB2-BD59-A6C34878D82A}">
                    <a16:rowId xmlns:a16="http://schemas.microsoft.com/office/drawing/2014/main" val="10003"/>
                  </a:ext>
                </a:extLst>
              </a:tr>
              <a:tr h="464004">
                <a:tc>
                  <a:txBody>
                    <a:bodyPr/>
                    <a:lstStyle/>
                    <a:p>
                      <a:r>
                        <a:rPr lang="en-US" sz="1800" dirty="0"/>
                        <a:t>Budget Estimates</a:t>
                      </a:r>
                    </a:p>
                  </a:txBody>
                  <a:tcPr marT="45718" marB="45718"/>
                </a:tc>
                <a:tc>
                  <a:txBody>
                    <a:bodyPr/>
                    <a:lstStyle/>
                    <a:p>
                      <a:r>
                        <a:rPr lang="en-US" sz="1800" dirty="0"/>
                        <a:t>-10 -&gt; +25%</a:t>
                      </a:r>
                    </a:p>
                  </a:txBody>
                  <a:tcPr marT="45718" marB="45718"/>
                </a:tc>
                <a:tc>
                  <a:txBody>
                    <a:bodyPr/>
                    <a:lstStyle/>
                    <a:p>
                      <a:r>
                        <a:rPr lang="en-US" sz="1800" dirty="0"/>
                        <a:t>35%</a:t>
                      </a:r>
                    </a:p>
                  </a:txBody>
                  <a:tcPr marT="45718" marB="45718"/>
                </a:tc>
                <a:extLst>
                  <a:ext uri="{0D108BD9-81ED-4DB2-BD59-A6C34878D82A}">
                    <a16:rowId xmlns:a16="http://schemas.microsoft.com/office/drawing/2014/main" val="10004"/>
                  </a:ext>
                </a:extLst>
              </a:tr>
              <a:tr h="464004">
                <a:tc>
                  <a:txBody>
                    <a:bodyPr/>
                    <a:lstStyle/>
                    <a:p>
                      <a:r>
                        <a:rPr lang="en-US" sz="1800" dirty="0"/>
                        <a:t>Feasibility</a:t>
                      </a:r>
                    </a:p>
                  </a:txBody>
                  <a:tcPr marT="45718" marB="45718"/>
                </a:tc>
                <a:tc>
                  <a:txBody>
                    <a:bodyPr/>
                    <a:lstStyle/>
                    <a:p>
                      <a:r>
                        <a:rPr lang="en-US" sz="1800" dirty="0"/>
                        <a:t>-35</a:t>
                      </a:r>
                      <a:r>
                        <a:rPr lang="en-US" sz="1800" baseline="0" dirty="0"/>
                        <a:t> -&gt; +</a:t>
                      </a:r>
                      <a:r>
                        <a:rPr lang="en-US" sz="1800" dirty="0"/>
                        <a:t>25%</a:t>
                      </a:r>
                    </a:p>
                  </a:txBody>
                  <a:tcPr marT="45718" marB="45718"/>
                </a:tc>
                <a:tc>
                  <a:txBody>
                    <a:bodyPr/>
                    <a:lstStyle/>
                    <a:p>
                      <a:r>
                        <a:rPr lang="en-US" sz="1800" dirty="0"/>
                        <a:t>60%</a:t>
                      </a:r>
                    </a:p>
                  </a:txBody>
                  <a:tcPr marT="45718" marB="45718"/>
                </a:tc>
                <a:extLst>
                  <a:ext uri="{0D108BD9-81ED-4DB2-BD59-A6C34878D82A}">
                    <a16:rowId xmlns:a16="http://schemas.microsoft.com/office/drawing/2014/main" val="10005"/>
                  </a:ext>
                </a:extLst>
              </a:tr>
              <a:tr h="464004">
                <a:tc>
                  <a:txBody>
                    <a:bodyPr/>
                    <a:lstStyle/>
                    <a:p>
                      <a:r>
                        <a:rPr lang="en-US" sz="1800" dirty="0"/>
                        <a:t>Order of Magnitude</a:t>
                      </a:r>
                    </a:p>
                  </a:txBody>
                  <a:tcPr marT="45718" marB="45718"/>
                </a:tc>
                <a:tc>
                  <a:txBody>
                    <a:bodyPr/>
                    <a:lstStyle/>
                    <a:p>
                      <a:r>
                        <a:rPr lang="en-US" sz="1800" dirty="0"/>
                        <a:t>-50 -&gt; +50%</a:t>
                      </a:r>
                    </a:p>
                  </a:txBody>
                  <a:tcPr marT="45718" marB="45718"/>
                </a:tc>
                <a:tc>
                  <a:txBody>
                    <a:bodyPr/>
                    <a:lstStyle/>
                    <a:p>
                      <a:r>
                        <a:rPr lang="en-US" sz="1800" dirty="0"/>
                        <a:t>100%</a:t>
                      </a:r>
                    </a:p>
                  </a:txBody>
                  <a:tcPr marT="45718" marB="45718"/>
                </a:tc>
                <a:extLst>
                  <a:ext uri="{0D108BD9-81ED-4DB2-BD59-A6C34878D82A}">
                    <a16:rowId xmlns:a16="http://schemas.microsoft.com/office/drawing/2014/main" val="10006"/>
                  </a:ext>
                </a:extLst>
              </a:tr>
            </a:tbl>
          </a:graphicData>
        </a:graphic>
      </p:graphicFrame>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420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682532-5CF6-439A-A61F-C4CEF5C8CAFF}" type="slidenum">
              <a:rPr lang="en-US" altLang="en-US" sz="1200" smtClean="0">
                <a:solidFill>
                  <a:srgbClr val="898989"/>
                </a:solidFill>
              </a:rPr>
              <a:pPr>
                <a:spcBef>
                  <a:spcPct val="0"/>
                </a:spcBef>
                <a:buFontTx/>
                <a:buNone/>
              </a:pPr>
              <a:t>186</a:t>
            </a:fld>
            <a:endParaRPr lang="en-US" altLang="en-US" sz="1200">
              <a:solidFill>
                <a:srgbClr val="898989"/>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itle 4"/>
          <p:cNvSpPr>
            <a:spLocks noGrp="1"/>
          </p:cNvSpPr>
          <p:nvPr>
            <p:ph type="title"/>
          </p:nvPr>
        </p:nvSpPr>
        <p:spPr>
          <a:xfrm>
            <a:off x="0" y="0"/>
            <a:ext cx="9144000" cy="838200"/>
          </a:xfrm>
        </p:spPr>
        <p:txBody>
          <a:bodyPr/>
          <a:lstStyle/>
          <a:p>
            <a:r>
              <a:rPr altLang="en-US" b="1"/>
              <a:t>Exercise-18</a:t>
            </a:r>
            <a:endParaRPr altLang="en-US"/>
          </a:p>
        </p:txBody>
      </p:sp>
      <p:sp>
        <p:nvSpPr>
          <p:cNvPr id="344067" name="Content Placeholder 3"/>
          <p:cNvSpPr>
            <a:spLocks noGrp="1"/>
          </p:cNvSpPr>
          <p:nvPr>
            <p:ph idx="1"/>
          </p:nvPr>
        </p:nvSpPr>
        <p:spPr/>
        <p:txBody>
          <a:bodyPr/>
          <a:lstStyle/>
          <a:p>
            <a:pPr marL="0" indent="0" algn="ctr">
              <a:buFont typeface="Wingdings" panose="05000000000000000000" pitchFamily="2" charset="2"/>
              <a:buNone/>
            </a:pPr>
            <a:endParaRPr lang="en-US" altLang="en-US" sz="2800" b="1"/>
          </a:p>
          <a:p>
            <a:pPr marL="0" indent="0" algn="ctr">
              <a:buFont typeface="Wingdings" panose="05000000000000000000" pitchFamily="2" charset="2"/>
              <a:buNone/>
            </a:pPr>
            <a:r>
              <a:rPr lang="en-US" altLang="en-US" sz="2800" b="1"/>
              <a:t>Write Activity cost estimates for 5 activities and their basis of estimates for your project</a:t>
            </a:r>
          </a:p>
        </p:txBody>
      </p:sp>
      <p:sp>
        <p:nvSpPr>
          <p:cNvPr id="344068" name="Content Placeholder 5"/>
          <p:cNvSpPr>
            <a:spLocks noGrp="1"/>
          </p:cNvSpPr>
          <p:nvPr>
            <p:ph idx="13"/>
          </p:nvPr>
        </p:nvSpPr>
        <p:spPr/>
        <p:txBody>
          <a:bodyPr/>
          <a:lstStyle/>
          <a:p>
            <a:r>
              <a:rPr lang="en-US" altLang="en-US"/>
              <a:t>3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344070"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B6526B7-68AD-423F-8AE9-1C442B8D74D5}" type="slidenum">
              <a:rPr lang="en-US" altLang="en-US" sz="1200" smtClean="0">
                <a:solidFill>
                  <a:srgbClr val="898989"/>
                </a:solidFill>
              </a:rPr>
              <a:pPr>
                <a:spcBef>
                  <a:spcPct val="0"/>
                </a:spcBef>
                <a:buFontTx/>
                <a:buNone/>
              </a:pPr>
              <a:t>187</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Plan Schedule Management</a:t>
            </a:r>
          </a:p>
        </p:txBody>
      </p:sp>
      <p:sp>
        <p:nvSpPr>
          <p:cNvPr id="223235" name="Content Placeholder 4"/>
          <p:cNvSpPr>
            <a:spLocks noGrp="1"/>
          </p:cNvSpPr>
          <p:nvPr>
            <p:ph sz="quarter" idx="12"/>
          </p:nvPr>
        </p:nvSpPr>
        <p:spPr/>
        <p:txBody>
          <a:bodyPr/>
          <a:lstStyle/>
          <a:p>
            <a:pPr>
              <a:buFont typeface="Calibri" panose="020F0502020204030204" pitchFamily="34" charset="0"/>
              <a:buAutoNum type="arabicPeriod"/>
            </a:pPr>
            <a:r>
              <a:rPr lang="en-US" altLang="en-US"/>
              <a:t>Project Management Plan</a:t>
            </a:r>
          </a:p>
          <a:p>
            <a:pPr>
              <a:buFont typeface="Calibri" panose="020F0502020204030204" pitchFamily="34" charset="0"/>
              <a:buAutoNum type="arabicPeriod"/>
            </a:pPr>
            <a:r>
              <a:rPr lang="en-US" altLang="en-US"/>
              <a:t>Project Charter</a:t>
            </a:r>
          </a:p>
          <a:p>
            <a:pPr>
              <a:buFont typeface="Calibri" panose="020F0502020204030204" pitchFamily="34" charset="0"/>
              <a:buAutoNum type="arabicPeriod"/>
            </a:pPr>
            <a:r>
              <a:rPr lang="en-US" altLang="en-US"/>
              <a:t>Enterprise Environmental Factors</a:t>
            </a:r>
          </a:p>
          <a:p>
            <a:pPr>
              <a:buFont typeface="Calibri" panose="020F0502020204030204" pitchFamily="34" charset="0"/>
              <a:buAutoNum type="arabicPeriod"/>
            </a:pPr>
            <a:r>
              <a:rPr lang="en-US" altLang="en-US"/>
              <a:t>Organization Process Assets</a:t>
            </a:r>
          </a:p>
        </p:txBody>
      </p:sp>
      <p:sp>
        <p:nvSpPr>
          <p:cNvPr id="223236"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a:t>Expert Judgement</a:t>
            </a:r>
          </a:p>
          <a:p>
            <a:pPr>
              <a:buFont typeface="Calibri" panose="020F0502020204030204" pitchFamily="34" charset="0"/>
              <a:buAutoNum type="arabicPeriod"/>
            </a:pPr>
            <a:r>
              <a:rPr lang="en-US" altLang="en-US"/>
              <a:t>Analytical techniques</a:t>
            </a:r>
          </a:p>
          <a:p>
            <a:pPr>
              <a:buFont typeface="Calibri" panose="020F0502020204030204" pitchFamily="34" charset="0"/>
              <a:buAutoNum type="arabicPeriod"/>
            </a:pPr>
            <a:r>
              <a:rPr lang="en-US" altLang="en-US"/>
              <a:t>Meetings</a:t>
            </a:r>
          </a:p>
        </p:txBody>
      </p:sp>
      <p:sp>
        <p:nvSpPr>
          <p:cNvPr id="223237"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a:t>Schedule Management Plan</a:t>
            </a:r>
          </a:p>
        </p:txBody>
      </p:sp>
      <p:sp>
        <p:nvSpPr>
          <p:cNvPr id="8" name="Text Placeholder 7"/>
          <p:cNvSpPr>
            <a:spLocks noGrp="1"/>
          </p:cNvSpPr>
          <p:nvPr>
            <p:ph type="body" sz="quarter" idx="15"/>
          </p:nvPr>
        </p:nvSpPr>
        <p:spPr/>
        <p:txBody>
          <a:bodyPr/>
          <a:lstStyle/>
          <a:p>
            <a:pPr>
              <a:defRPr/>
            </a:pPr>
            <a:r>
              <a:rPr lang="en-US" dirty="0"/>
              <a:t>Project Time Management</a:t>
            </a:r>
          </a:p>
        </p:txBody>
      </p:sp>
      <p:sp>
        <p:nvSpPr>
          <p:cNvPr id="9" name="Text Placeholder 8"/>
          <p:cNvSpPr>
            <a:spLocks noGrp="1"/>
          </p:cNvSpPr>
          <p:nvPr>
            <p:ph type="body" sz="quarter" idx="16"/>
          </p:nvPr>
        </p:nvSpPr>
        <p:spPr/>
        <p:txBody>
          <a:bodyPr/>
          <a:lstStyle/>
          <a:p>
            <a:pPr>
              <a:defRPr/>
            </a:pPr>
            <a:r>
              <a:rPr lang="en-US" dirty="0"/>
              <a:t>Project Planning</a:t>
            </a:r>
          </a:p>
        </p:txBody>
      </p:sp>
      <p:sp>
        <p:nvSpPr>
          <p:cNvPr id="223240"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1C6C70-63BD-4950-8383-8E64BE240F8D}" type="slidenum">
              <a:rPr lang="en-US" altLang="en-US" sz="1200" smtClean="0">
                <a:solidFill>
                  <a:srgbClr val="898989"/>
                </a:solidFill>
              </a:rPr>
              <a:pPr>
                <a:spcBef>
                  <a:spcPct val="0"/>
                </a:spcBef>
                <a:buFontTx/>
                <a:buNone/>
              </a:pPr>
              <a:t>125</a:t>
            </a:fld>
            <a:endParaRPr lang="en-US" altLang="en-US" sz="1200">
              <a:solidFill>
                <a:srgbClr val="89898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0" y="29654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solidFill>
                  <a:srgbClr val="0084CC"/>
                </a:solidFill>
                <a:latin typeface="Arial" panose="020B0604020202020204" pitchFamily="34" charset="0"/>
              </a:rPr>
              <a:t>                </a:t>
            </a:r>
          </a:p>
        </p:txBody>
      </p:sp>
      <p:sp>
        <p:nvSpPr>
          <p:cNvPr id="346115" name="Content Placeholder 5"/>
          <p:cNvSpPr>
            <a:spLocks noGrp="1"/>
          </p:cNvSpPr>
          <p:nvPr>
            <p:ph idx="1"/>
          </p:nvPr>
        </p:nvSpPr>
        <p:spPr>
          <a:xfrm>
            <a:off x="457200" y="990600"/>
            <a:ext cx="8229600" cy="5105400"/>
          </a:xfrm>
        </p:spPr>
        <p:txBody>
          <a:bodyPr/>
          <a:lstStyle/>
          <a:p>
            <a:pPr>
              <a:buFont typeface="Arial" panose="020B0604020202020204" pitchFamily="34" charset="0"/>
              <a:buNone/>
            </a:pPr>
            <a:r>
              <a:rPr lang="en-US" altLang="en-US" b="1"/>
              <a:t>	Program Evaluation Review Technique (PERT)</a:t>
            </a:r>
            <a:endParaRPr lang="en-US" altLang="en-US"/>
          </a:p>
          <a:p>
            <a:endParaRPr lang="en-US" altLang="en-US"/>
          </a:p>
          <a:p>
            <a:pPr>
              <a:buFont typeface="Arial" panose="020B0604020202020204" pitchFamily="34" charset="0"/>
              <a:buNone/>
            </a:pPr>
            <a:r>
              <a:rPr lang="en-US" altLang="en-US"/>
              <a:t>	</a:t>
            </a:r>
            <a:r>
              <a:rPr lang="en-US" altLang="en-US" sz="2000"/>
              <a:t>ESTIMATED COST = (Pessimistic + 4*(Most Likely) + Optimistic) / 6 </a:t>
            </a:r>
            <a:endParaRPr lang="en-US" altLang="en-US"/>
          </a:p>
          <a:p>
            <a:pPr>
              <a:buFont typeface="Arial" panose="020B0604020202020204" pitchFamily="34" charset="0"/>
              <a:buNone/>
            </a:pPr>
            <a:endParaRPr lang="en-US" altLang="en-US"/>
          </a:p>
        </p:txBody>
      </p:sp>
      <p:sp>
        <p:nvSpPr>
          <p:cNvPr id="346116" name="Rectangle 2"/>
          <p:cNvSpPr>
            <a:spLocks noGrp="1" noChangeArrowheads="1"/>
          </p:cNvSpPr>
          <p:nvPr>
            <p:ph type="title"/>
          </p:nvPr>
        </p:nvSpPr>
        <p:spPr/>
        <p:txBody>
          <a:bodyPr/>
          <a:lstStyle/>
          <a:p>
            <a:pPr>
              <a:buFont typeface="Wingdings" panose="05000000000000000000" pitchFamily="2" charset="2"/>
              <a:buNone/>
            </a:pPr>
            <a:r>
              <a:rPr altLang="en-US" sz="3000" b="1"/>
              <a:t>Three Point Estimates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4611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3CF74B-F669-4ACF-A9A3-EC454A402928}" type="slidenum">
              <a:rPr lang="en-US" altLang="en-US" sz="1200" smtClean="0">
                <a:solidFill>
                  <a:srgbClr val="898989"/>
                </a:solidFill>
              </a:rPr>
              <a:pPr>
                <a:spcBef>
                  <a:spcPct val="0"/>
                </a:spcBef>
                <a:buFontTx/>
                <a:buNone/>
              </a:pPr>
              <a:t>188</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checkerboard(across)">
                                      <p:cBhvr>
                                        <p:cTn id="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7"/>
          <p:cNvSpPr>
            <a:spLocks noGrp="1" noChangeArrowheads="1"/>
          </p:cNvSpPr>
          <p:nvPr>
            <p:ph type="title"/>
          </p:nvPr>
        </p:nvSpPr>
        <p:spPr>
          <a:xfrm>
            <a:off x="0" y="0"/>
            <a:ext cx="9144000" cy="838200"/>
          </a:xfrm>
        </p:spPr>
        <p:txBody>
          <a:bodyPr/>
          <a:lstStyle/>
          <a:p>
            <a:r>
              <a:rPr altLang="en-US" sz="3600" b="1"/>
              <a:t>22. Determine Budget </a:t>
            </a:r>
          </a:p>
        </p:txBody>
      </p:sp>
      <p:sp>
        <p:nvSpPr>
          <p:cNvPr id="348163" name="Content Placeholder 19"/>
          <p:cNvSpPr>
            <a:spLocks noGrp="1"/>
          </p:cNvSpPr>
          <p:nvPr>
            <p:ph idx="1"/>
          </p:nvPr>
        </p:nvSpPr>
        <p:spPr/>
        <p:txBody>
          <a:bodyPr/>
          <a:lstStyle/>
          <a:p>
            <a:pPr marL="0" lvl="1" indent="0">
              <a:lnSpc>
                <a:spcPts val="3800"/>
              </a:lnSpc>
              <a:buFont typeface="Arial" panose="020B0604020202020204" pitchFamily="34" charset="0"/>
              <a:buNone/>
            </a:pPr>
            <a:r>
              <a:rPr lang="en-US" altLang="en-US" sz="3600" b="1" dirty="0"/>
              <a:t>Aggregating the estimated costs of individual activities or work packages to establish an authorized cost baseline</a:t>
            </a:r>
            <a:endParaRPr lang="en-US" altLang="en-US" sz="40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481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2833972-0B47-4806-BEBE-EC55038AE327}" type="slidenum">
              <a:rPr lang="en-US" altLang="en-US" sz="1200" smtClean="0">
                <a:solidFill>
                  <a:srgbClr val="898989"/>
                </a:solidFill>
              </a:rPr>
              <a:pPr>
                <a:spcBef>
                  <a:spcPct val="0"/>
                </a:spcBef>
                <a:buFontTx/>
                <a:buNone/>
              </a:pPr>
              <a:t>189</a:t>
            </a:fld>
            <a:endParaRPr lang="en-US" altLang="en-US" sz="1200">
              <a:solidFill>
                <a:srgbClr val="898989"/>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0" y="0"/>
            <a:ext cx="9140825" cy="573088"/>
          </a:xfrm>
        </p:spPr>
        <p:txBody>
          <a:bodyPr>
            <a:normAutofit fontScale="90000"/>
          </a:bodyPr>
          <a:lstStyle/>
          <a:p>
            <a:pPr>
              <a:defRPr/>
            </a:pPr>
            <a:r>
              <a:t>Determine Budget</a:t>
            </a:r>
          </a:p>
        </p:txBody>
      </p:sp>
      <p:sp>
        <p:nvSpPr>
          <p:cNvPr id="350211"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Cost Management Plan</a:t>
            </a:r>
          </a:p>
          <a:p>
            <a:pPr>
              <a:buFont typeface="Calibri" panose="020F0502020204030204" pitchFamily="34" charset="0"/>
              <a:buAutoNum type="arabicPeriod"/>
            </a:pPr>
            <a:r>
              <a:rPr lang="en-US" altLang="en-US" dirty="0"/>
              <a:t>Scope Baseline</a:t>
            </a:r>
          </a:p>
          <a:p>
            <a:pPr>
              <a:buFont typeface="Calibri" panose="020F0502020204030204" pitchFamily="34" charset="0"/>
              <a:buAutoNum type="arabicPeriod"/>
            </a:pPr>
            <a:r>
              <a:rPr lang="en-US" altLang="en-US" dirty="0"/>
              <a:t>Activity Cost Estimates</a:t>
            </a:r>
          </a:p>
          <a:p>
            <a:pPr>
              <a:buFont typeface="Calibri" panose="020F0502020204030204" pitchFamily="34" charset="0"/>
              <a:buAutoNum type="arabicPeriod"/>
            </a:pPr>
            <a:r>
              <a:rPr lang="en-US" altLang="en-US" dirty="0"/>
              <a:t>Basis of estimates</a:t>
            </a:r>
          </a:p>
          <a:p>
            <a:pPr>
              <a:buFont typeface="Calibri" panose="020F0502020204030204" pitchFamily="34" charset="0"/>
              <a:buAutoNum type="arabicPeriod"/>
            </a:pPr>
            <a:r>
              <a:rPr lang="en-US" altLang="en-US" dirty="0"/>
              <a:t>Project Schedule</a:t>
            </a:r>
          </a:p>
          <a:p>
            <a:pPr>
              <a:buFont typeface="Calibri" panose="020F0502020204030204" pitchFamily="34" charset="0"/>
              <a:buAutoNum type="arabicPeriod"/>
            </a:pPr>
            <a:r>
              <a:rPr lang="en-US" altLang="en-US" dirty="0"/>
              <a:t>Resource Calendars</a:t>
            </a:r>
          </a:p>
          <a:p>
            <a:pPr>
              <a:buFont typeface="Calibri" panose="020F0502020204030204" pitchFamily="34" charset="0"/>
              <a:buAutoNum type="arabicPeriod"/>
            </a:pPr>
            <a:r>
              <a:rPr lang="en-US" altLang="en-US" dirty="0"/>
              <a:t>Risk Register</a:t>
            </a:r>
          </a:p>
          <a:p>
            <a:pPr>
              <a:buFont typeface="Calibri" panose="020F0502020204030204" pitchFamily="34" charset="0"/>
              <a:buAutoNum type="arabicPeriod"/>
            </a:pPr>
            <a:r>
              <a:rPr lang="en-US" altLang="en-US" dirty="0"/>
              <a:t>Agreements</a:t>
            </a:r>
          </a:p>
          <a:p>
            <a:pPr>
              <a:buFont typeface="Calibri" panose="020F0502020204030204" pitchFamily="34" charset="0"/>
              <a:buAutoNum type="arabicPeriod"/>
            </a:pPr>
            <a:r>
              <a:rPr lang="en-US" altLang="en-US" dirty="0"/>
              <a:t>Organization Process Assets</a:t>
            </a:r>
          </a:p>
        </p:txBody>
      </p:sp>
      <p:sp>
        <p:nvSpPr>
          <p:cNvPr id="350212"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Expert Judgement</a:t>
            </a:r>
          </a:p>
          <a:p>
            <a:pPr>
              <a:buFont typeface="Calibri" panose="020F0502020204030204" pitchFamily="34" charset="0"/>
              <a:buAutoNum type="arabicPeriod"/>
            </a:pPr>
            <a:r>
              <a:rPr lang="en-US" altLang="en-US" dirty="0"/>
              <a:t>Cost Aggregation</a:t>
            </a:r>
          </a:p>
          <a:p>
            <a:pPr>
              <a:buFont typeface="Calibri" panose="020F0502020204030204" pitchFamily="34" charset="0"/>
              <a:buAutoNum type="arabicPeriod"/>
            </a:pPr>
            <a:r>
              <a:rPr lang="en-US" altLang="en-US" dirty="0"/>
              <a:t>Reserve Analysis</a:t>
            </a:r>
          </a:p>
          <a:p>
            <a:pPr>
              <a:buFont typeface="Calibri" panose="020F0502020204030204" pitchFamily="34" charset="0"/>
              <a:buAutoNum type="arabicPeriod"/>
            </a:pPr>
            <a:r>
              <a:rPr lang="en-US" altLang="en-US" dirty="0"/>
              <a:t>Historical Relationships</a:t>
            </a:r>
          </a:p>
          <a:p>
            <a:pPr>
              <a:buFont typeface="Calibri" panose="020F0502020204030204" pitchFamily="34" charset="0"/>
              <a:buAutoNum type="arabicPeriod"/>
            </a:pPr>
            <a:r>
              <a:rPr lang="en-US" altLang="en-US" dirty="0"/>
              <a:t>Funding Limit Reconciliation</a:t>
            </a:r>
          </a:p>
        </p:txBody>
      </p:sp>
      <p:sp>
        <p:nvSpPr>
          <p:cNvPr id="350213"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Cost Baseline</a:t>
            </a:r>
          </a:p>
          <a:p>
            <a:pPr>
              <a:buFont typeface="Calibri" panose="020F0502020204030204" pitchFamily="34" charset="0"/>
              <a:buAutoNum type="arabicPeriod"/>
            </a:pPr>
            <a:r>
              <a:rPr lang="en-US" altLang="en-US" dirty="0"/>
              <a:t>Project Funding requirements</a:t>
            </a:r>
          </a:p>
          <a:p>
            <a:pPr>
              <a:buFont typeface="Calibri" panose="020F0502020204030204" pitchFamily="34" charset="0"/>
              <a:buAutoNum type="arabicPeriod"/>
            </a:pPr>
            <a:r>
              <a:rPr lang="en-US" altLang="en-US" dirty="0"/>
              <a:t>Project Documents Updates</a:t>
            </a:r>
          </a:p>
        </p:txBody>
      </p:sp>
      <p:sp>
        <p:nvSpPr>
          <p:cNvPr id="8" name="Text Placeholder 7"/>
          <p:cNvSpPr>
            <a:spLocks noGrp="1"/>
          </p:cNvSpPr>
          <p:nvPr>
            <p:ph type="body" sz="quarter" idx="15"/>
          </p:nvPr>
        </p:nvSpPr>
        <p:spPr/>
        <p:txBody>
          <a:bodyPr/>
          <a:lstStyle/>
          <a:p>
            <a:pPr>
              <a:defRPr/>
            </a:pPr>
            <a:r>
              <a:rPr lang="en-US" dirty="0"/>
              <a:t>Project Cost Management</a:t>
            </a:r>
          </a:p>
        </p:txBody>
      </p:sp>
      <p:sp>
        <p:nvSpPr>
          <p:cNvPr id="9" name="Text Placeholder 8"/>
          <p:cNvSpPr>
            <a:spLocks noGrp="1"/>
          </p:cNvSpPr>
          <p:nvPr>
            <p:ph type="body" sz="quarter" idx="16"/>
          </p:nvPr>
        </p:nvSpPr>
        <p:spPr/>
        <p:txBody>
          <a:bodyPr/>
          <a:lstStyle/>
          <a:p>
            <a:pPr>
              <a:defRPr/>
            </a:pPr>
            <a:r>
              <a:rPr lang="en-US" dirty="0"/>
              <a:t>Project Planning</a:t>
            </a:r>
          </a:p>
        </p:txBody>
      </p:sp>
      <p:sp>
        <p:nvSpPr>
          <p:cNvPr id="350216"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EDF930-595B-4D42-BC94-26B6D6F18DE1}" type="slidenum">
              <a:rPr lang="en-US" altLang="en-US" sz="1200" smtClean="0">
                <a:solidFill>
                  <a:srgbClr val="898989"/>
                </a:solidFill>
              </a:rPr>
              <a:pPr>
                <a:spcBef>
                  <a:spcPct val="0"/>
                </a:spcBef>
                <a:buFontTx/>
                <a:buNone/>
              </a:pPr>
              <a:t>190</a:t>
            </a:fld>
            <a:endParaRPr lang="en-US" altLang="en-US" sz="1200">
              <a:solidFill>
                <a:srgbClr val="898989"/>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Title 2"/>
          <p:cNvSpPr>
            <a:spLocks noGrp="1"/>
          </p:cNvSpPr>
          <p:nvPr>
            <p:ph type="title"/>
          </p:nvPr>
        </p:nvSpPr>
        <p:spPr/>
        <p:txBody>
          <a:bodyPr/>
          <a:lstStyle/>
          <a:p>
            <a:r>
              <a:rPr altLang="en-US"/>
              <a:t>Estimation Traps</a:t>
            </a:r>
          </a:p>
        </p:txBody>
      </p:sp>
      <p:sp>
        <p:nvSpPr>
          <p:cNvPr id="4" name="Content Placeholder 3"/>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b="1" dirty="0"/>
              <a:t>Customer</a:t>
            </a:r>
            <a:r>
              <a:rPr lang="en-US" dirty="0"/>
              <a:t>: “How long will this project take?”</a:t>
            </a:r>
          </a:p>
          <a:p>
            <a:pPr marL="0" indent="0">
              <a:buFont typeface="Arial" panose="020B0604020202020204" pitchFamily="34" charset="0"/>
              <a:buNone/>
              <a:defRPr/>
            </a:pPr>
            <a:r>
              <a:rPr lang="en-US" b="1" dirty="0"/>
              <a:t>Project Manager</a:t>
            </a:r>
            <a:r>
              <a:rPr lang="en-US" dirty="0"/>
              <a:t>: “What is the project about?”</a:t>
            </a:r>
          </a:p>
          <a:p>
            <a:pPr marL="0" indent="0">
              <a:buFont typeface="Arial" panose="020B0604020202020204" pitchFamily="34" charset="0"/>
              <a:buNone/>
              <a:defRPr/>
            </a:pPr>
            <a:r>
              <a:rPr lang="en-US" b="1" dirty="0"/>
              <a:t>Customer</a:t>
            </a:r>
            <a:r>
              <a:rPr lang="en-US" dirty="0"/>
              <a:t>: “It is a systems upgrade project.”</a:t>
            </a:r>
          </a:p>
          <a:p>
            <a:pPr marL="0" indent="0">
              <a:buFont typeface="Arial" panose="020B0604020202020204" pitchFamily="34" charset="0"/>
              <a:buNone/>
              <a:defRPr/>
            </a:pPr>
            <a:r>
              <a:rPr lang="en-US" b="1" dirty="0"/>
              <a:t>Project Manager</a:t>
            </a:r>
            <a:r>
              <a:rPr lang="en-US" dirty="0"/>
              <a:t>: “Can you tell me more about the project?”</a:t>
            </a:r>
          </a:p>
          <a:p>
            <a:pPr marL="0" indent="0">
              <a:buFont typeface="Arial" panose="020B0604020202020204" pitchFamily="34" charset="0"/>
              <a:buNone/>
              <a:defRPr/>
            </a:pPr>
            <a:r>
              <a:rPr lang="en-US" b="1" dirty="0"/>
              <a:t>Customer</a:t>
            </a:r>
            <a:r>
              <a:rPr lang="en-US" dirty="0"/>
              <a:t>: “I don’t know, we will get into that later, but just tell me how long will it take.” </a:t>
            </a:r>
          </a:p>
          <a:p>
            <a:pPr>
              <a:defRPr/>
            </a:pPr>
            <a:endParaRPr lang="en-US" dirty="0"/>
          </a:p>
          <a:p>
            <a:pPr>
              <a:defRPr/>
            </a:pPr>
            <a:endParaRPr lang="en-US" dirty="0"/>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5226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B52C26-A0C3-46BC-9915-584977255F75}" type="slidenum">
              <a:rPr lang="en-US" altLang="en-US" sz="1200" smtClean="0">
                <a:solidFill>
                  <a:srgbClr val="898989"/>
                </a:solidFill>
              </a:rPr>
              <a:pPr>
                <a:spcBef>
                  <a:spcPct val="0"/>
                </a:spcBef>
                <a:buFontTx/>
                <a:buNone/>
              </a:pPr>
              <a:t>191</a:t>
            </a:fld>
            <a:endParaRPr lang="en-US" altLang="en-US" sz="1200">
              <a:solidFill>
                <a:srgbClr val="89898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itle 2"/>
          <p:cNvSpPr>
            <a:spLocks noGrp="1"/>
          </p:cNvSpPr>
          <p:nvPr>
            <p:ph type="title"/>
          </p:nvPr>
        </p:nvSpPr>
        <p:spPr/>
        <p:txBody>
          <a:bodyPr/>
          <a:lstStyle/>
          <a:p>
            <a:r>
              <a:rPr altLang="en-US"/>
              <a:t>Five Ways to Avoid Estimation Traps</a:t>
            </a:r>
          </a:p>
        </p:txBody>
      </p:sp>
      <p:sp>
        <p:nvSpPr>
          <p:cNvPr id="4" name="Content Placeholder 3"/>
          <p:cNvSpPr>
            <a:spLocks noGrp="1"/>
          </p:cNvSpPr>
          <p:nvPr>
            <p:ph idx="1"/>
          </p:nvPr>
        </p:nvSpPr>
        <p:spPr>
          <a:xfrm>
            <a:off x="457200" y="990600"/>
            <a:ext cx="8229600" cy="5105400"/>
          </a:xfrm>
        </p:spPr>
        <p:txBody>
          <a:bodyPr>
            <a:noAutofit/>
          </a:bodyPr>
          <a:lstStyle/>
          <a:p>
            <a:pPr marL="514350" indent="-514350">
              <a:buFont typeface="+mj-lt"/>
              <a:buAutoNum type="arabicPeriod"/>
              <a:defRPr/>
            </a:pPr>
            <a:r>
              <a:rPr lang="en-US" sz="2000" dirty="0"/>
              <a:t>Provide a range instead of number.</a:t>
            </a:r>
          </a:p>
          <a:p>
            <a:pPr marL="914400" lvl="1" indent="-514350">
              <a:defRPr/>
            </a:pPr>
            <a:r>
              <a:rPr lang="en-US" sz="1600" dirty="0"/>
              <a:t>Ranges reveals level of uncertainty in the scope. Customer will appreciate it if you tell him why that kind of range is given.</a:t>
            </a:r>
          </a:p>
          <a:p>
            <a:pPr marL="914400" lvl="1" indent="-514350">
              <a:defRPr/>
            </a:pPr>
            <a:r>
              <a:rPr lang="en-US" sz="1600" dirty="0"/>
              <a:t>+/- 10 or +/- 50%. You can discuss cone of uncertainty with customer</a:t>
            </a:r>
          </a:p>
          <a:p>
            <a:pPr marL="514350" indent="-514350">
              <a:buFont typeface="+mj-lt"/>
              <a:buAutoNum type="arabicPeriod"/>
              <a:defRPr/>
            </a:pPr>
            <a:r>
              <a:rPr lang="en-US" sz="2000" dirty="0"/>
              <a:t>Highlight underlying assumptions and constraints</a:t>
            </a:r>
          </a:p>
          <a:p>
            <a:pPr marL="914400" lvl="1" indent="-514350">
              <a:defRPr/>
            </a:pPr>
            <a:r>
              <a:rPr lang="en-US" sz="1600" dirty="0"/>
              <a:t>Based on this (current information) assign confidence level or probability</a:t>
            </a:r>
          </a:p>
          <a:p>
            <a:pPr marL="514350" indent="-514350">
              <a:buFont typeface="+mj-lt"/>
              <a:buAutoNum type="arabicPeriod"/>
              <a:defRPr/>
            </a:pPr>
            <a:r>
              <a:rPr lang="en-US" sz="2000" dirty="0"/>
              <a:t>Use objective estimation techniques like 3 Point or PERT</a:t>
            </a:r>
          </a:p>
          <a:p>
            <a:pPr marL="914400" lvl="1" indent="-514350">
              <a:defRPr/>
            </a:pPr>
            <a:r>
              <a:rPr lang="en-US" sz="1600" dirty="0"/>
              <a:t>Don't play estimation games like padding estimates by </a:t>
            </a:r>
            <a:r>
              <a:rPr lang="en-US" sz="1600" dirty="0" err="1"/>
              <a:t>dubuling</a:t>
            </a:r>
            <a:r>
              <a:rPr lang="en-US" sz="1600" dirty="0"/>
              <a:t> and then customer make it halve. Next time you quadruple it. This unnecessarily creates cycle of mistrust.</a:t>
            </a:r>
          </a:p>
          <a:p>
            <a:pPr marL="514350" indent="-514350">
              <a:buFont typeface="+mj-lt"/>
              <a:buAutoNum type="arabicPeriod"/>
              <a:defRPr/>
            </a:pPr>
            <a:r>
              <a:rPr lang="en-US" sz="2000" dirty="0"/>
              <a:t>Use a combination of techniques and solicit multiple perspectives</a:t>
            </a:r>
          </a:p>
          <a:p>
            <a:pPr marL="514350" indent="-514350">
              <a:buFont typeface="+mj-lt"/>
              <a:buAutoNum type="arabicPeriod"/>
              <a:defRPr/>
            </a:pPr>
            <a:r>
              <a:rPr lang="en-US" sz="2000" dirty="0"/>
              <a:t>Track and compare actual results</a:t>
            </a:r>
          </a:p>
          <a:p>
            <a:pPr marL="914400" lvl="1" indent="-514350">
              <a:defRPr/>
            </a:pPr>
            <a:r>
              <a:rPr lang="en-US" sz="1600" dirty="0"/>
              <a:t>Initially everybody fights for getting </a:t>
            </a:r>
            <a:r>
              <a:rPr lang="en-US" sz="1600" u="sng" dirty="0"/>
              <a:t>“accurate estimates”</a:t>
            </a:r>
            <a:r>
              <a:rPr lang="en-US" sz="1600" dirty="0"/>
              <a:t> after that people forget about it</a:t>
            </a:r>
          </a:p>
          <a:p>
            <a:pPr>
              <a:defRPr/>
            </a:pPr>
            <a:endParaRPr lang="en-US" sz="2000" dirty="0"/>
          </a:p>
          <a:p>
            <a:pPr>
              <a:buFont typeface="Arial" panose="020B0604020202020204" pitchFamily="34" charset="0"/>
              <a:buNone/>
              <a:defRPr/>
            </a:pPr>
            <a:r>
              <a:rPr lang="en-US" sz="2000" dirty="0"/>
              <a:t>	Next time you are asked to provide an accurate estimate, don’t fall into the trap. Instead, use it as an opportunity to engage and educate your stakeholders about the reality of estimates.</a:t>
            </a:r>
          </a:p>
          <a:p>
            <a:pPr>
              <a:defRPr/>
            </a:pPr>
            <a:endParaRPr lang="en-US" sz="20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543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EEC7A2-0F5D-4BF1-9669-1B96770ECF36}" type="slidenum">
              <a:rPr lang="en-US" altLang="en-US" sz="1200" smtClean="0">
                <a:solidFill>
                  <a:srgbClr val="898989"/>
                </a:solidFill>
              </a:rPr>
              <a:pPr>
                <a:spcBef>
                  <a:spcPct val="0"/>
                </a:spcBef>
                <a:buFontTx/>
                <a:buNone/>
              </a:pPr>
              <a:t>192</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anim calcmode="lin" valueType="num">
                                      <p:cBhvr additive="base">
                                        <p:cTn id="5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 calcmode="lin" valueType="num">
                                      <p:cBhvr additive="base">
                                        <p:cTn id="5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itle 4"/>
          <p:cNvSpPr>
            <a:spLocks noGrp="1"/>
          </p:cNvSpPr>
          <p:nvPr>
            <p:ph type="title"/>
          </p:nvPr>
        </p:nvSpPr>
        <p:spPr>
          <a:xfrm>
            <a:off x="0" y="0"/>
            <a:ext cx="9144000" cy="838200"/>
          </a:xfrm>
        </p:spPr>
        <p:txBody>
          <a:bodyPr/>
          <a:lstStyle/>
          <a:p>
            <a:r>
              <a:rPr altLang="en-US" b="1"/>
              <a:t>Exercise-19</a:t>
            </a:r>
            <a:endParaRPr altLang="en-US"/>
          </a:p>
        </p:txBody>
      </p:sp>
      <p:sp>
        <p:nvSpPr>
          <p:cNvPr id="356355" name="Content Placeholder 3"/>
          <p:cNvSpPr>
            <a:spLocks noGrp="1"/>
          </p:cNvSpPr>
          <p:nvPr>
            <p:ph idx="1"/>
          </p:nvPr>
        </p:nvSpPr>
        <p:spPr/>
        <p:txBody>
          <a:bodyPr/>
          <a:lstStyle/>
          <a:p>
            <a:pPr marL="0" indent="0" algn="ctr">
              <a:buFont typeface="Wingdings" panose="05000000000000000000" pitchFamily="2" charset="2"/>
              <a:buNone/>
            </a:pPr>
            <a:endParaRPr lang="en-US" altLang="en-US" sz="2800" b="1"/>
          </a:p>
          <a:p>
            <a:pPr marL="0" indent="0" algn="ctr">
              <a:buFont typeface="Wingdings" panose="05000000000000000000" pitchFamily="2" charset="2"/>
              <a:buNone/>
            </a:pPr>
            <a:r>
              <a:rPr lang="en-US" altLang="en-US" sz="2800" b="1"/>
              <a:t>Establish cost performance baseline for your project &amp; write funding requirements for your project.</a:t>
            </a:r>
          </a:p>
          <a:p>
            <a:pPr marL="0" indent="0" algn="ctr">
              <a:buFont typeface="Wingdings" panose="05000000000000000000" pitchFamily="2" charset="2"/>
              <a:buNone/>
            </a:pPr>
            <a:endParaRPr lang="en-US" altLang="en-US" sz="2800" b="1">
              <a:latin typeface="Kabel Bk BT"/>
            </a:endParaRPr>
          </a:p>
        </p:txBody>
      </p:sp>
      <p:sp>
        <p:nvSpPr>
          <p:cNvPr id="356356" name="Content Placeholder 5"/>
          <p:cNvSpPr>
            <a:spLocks noGrp="1"/>
          </p:cNvSpPr>
          <p:nvPr>
            <p:ph idx="13"/>
          </p:nvPr>
        </p:nvSpPr>
        <p:spPr/>
        <p:txBody>
          <a:bodyPr/>
          <a:lstStyle/>
          <a:p>
            <a:r>
              <a:rPr lang="en-US" altLang="en-US"/>
              <a:t>3 Minutes</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356358"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639B55-A895-4B5D-9C63-5059647A5618}" type="slidenum">
              <a:rPr lang="en-US" altLang="en-US" sz="1200" smtClean="0">
                <a:solidFill>
                  <a:srgbClr val="898989"/>
                </a:solidFill>
              </a:rPr>
              <a:pPr>
                <a:spcBef>
                  <a:spcPct val="0"/>
                </a:spcBef>
                <a:buFontTx/>
                <a:buNone/>
              </a:pPr>
              <a:t>193</a:t>
            </a:fld>
            <a:endParaRPr lang="en-US" altLang="en-US" sz="1200">
              <a:solidFill>
                <a:srgbClr val="898989"/>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Text Box 11"/>
          <p:cNvSpPr txBox="1">
            <a:spLocks noChangeArrowheads="1"/>
          </p:cNvSpPr>
          <p:nvPr/>
        </p:nvSpPr>
        <p:spPr bwMode="auto">
          <a:xfrm>
            <a:off x="1271588" y="2811463"/>
            <a:ext cx="76200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ts val="3800"/>
              </a:lnSpc>
              <a:spcBef>
                <a:spcPct val="0"/>
              </a:spcBef>
              <a:buFontTx/>
              <a:buNone/>
            </a:pPr>
            <a:endParaRPr lang="en-US" altLang="en-US" sz="2500" b="1">
              <a:solidFill>
                <a:srgbClr val="0084CC"/>
              </a:solidFill>
              <a:latin typeface="Arial" panose="020B0604020202020204" pitchFamily="34" charset="0"/>
            </a:endParaRPr>
          </a:p>
        </p:txBody>
      </p:sp>
      <p:sp>
        <p:nvSpPr>
          <p:cNvPr id="358403" name="Content Placeholder 19"/>
          <p:cNvSpPr>
            <a:spLocks noGrp="1"/>
          </p:cNvSpPr>
          <p:nvPr>
            <p:ph idx="1"/>
          </p:nvPr>
        </p:nvSpPr>
        <p:spPr>
          <a:xfrm>
            <a:off x="457200" y="2362200"/>
            <a:ext cx="8153400" cy="3763963"/>
          </a:xfrm>
        </p:spPr>
        <p:txBody>
          <a:bodyPr/>
          <a:lstStyle/>
          <a:p>
            <a:pPr lvl="1" indent="-457200">
              <a:lnSpc>
                <a:spcPts val="3800"/>
              </a:lnSpc>
              <a:buFont typeface="Arial" panose="020B0604020202020204" pitchFamily="34" charset="0"/>
              <a:buNone/>
            </a:pPr>
            <a:r>
              <a:rPr lang="en-US" altLang="en-US" sz="3600" b="1" dirty="0"/>
              <a:t>	Monitoring the status of the project to update the project budget and managing changes to the cost baseline</a:t>
            </a:r>
          </a:p>
        </p:txBody>
      </p:sp>
      <p:sp>
        <p:nvSpPr>
          <p:cNvPr id="358404" name="Rectangle 27"/>
          <p:cNvSpPr>
            <a:spLocks noGrp="1" noChangeArrowheads="1"/>
          </p:cNvSpPr>
          <p:nvPr>
            <p:ph type="title"/>
          </p:nvPr>
        </p:nvSpPr>
        <p:spPr>
          <a:xfrm>
            <a:off x="0" y="0"/>
            <a:ext cx="9144000" cy="838200"/>
          </a:xfrm>
        </p:spPr>
        <p:txBody>
          <a:bodyPr/>
          <a:lstStyle/>
          <a:p>
            <a:r>
              <a:rPr altLang="en-US" sz="4400" b="1"/>
              <a:t>23. Control Costs </a:t>
            </a:r>
          </a:p>
        </p:txBody>
      </p:sp>
      <p:pic>
        <p:nvPicPr>
          <p:cNvPr id="358405" name="Picture 5" descr="D:\Works\Training-Material\My Pictures\PM-Images\Control-Cos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586288"/>
            <a:ext cx="3048000"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584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C1A351-E6C4-4195-AA7A-41C9457433F8}" type="slidenum">
              <a:rPr lang="en-US" altLang="en-US" sz="1200" smtClean="0">
                <a:solidFill>
                  <a:srgbClr val="898989"/>
                </a:solidFill>
              </a:rPr>
              <a:pPr>
                <a:spcBef>
                  <a:spcPct val="0"/>
                </a:spcBef>
                <a:buFontTx/>
                <a:buNone/>
              </a:pPr>
              <a:t>194</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5371"/>
                                        </p:tgtEl>
                                        <p:attrNameLst>
                                          <p:attrName>style.visibility</p:attrName>
                                        </p:attrNameLst>
                                      </p:cBhvr>
                                      <p:to>
                                        <p:strVal val="visible"/>
                                      </p:to>
                                    </p:set>
                                    <p:animEffect transition="in" filter="fade">
                                      <p:cBhvr>
                                        <p:cTn id="7" dur="20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a:xfrm>
            <a:off x="0" y="0"/>
            <a:ext cx="9140825" cy="573088"/>
          </a:xfrm>
        </p:spPr>
        <p:txBody>
          <a:bodyPr>
            <a:normAutofit fontScale="90000"/>
          </a:bodyPr>
          <a:lstStyle/>
          <a:p>
            <a:pPr>
              <a:defRPr/>
            </a:pPr>
            <a:r>
              <a:rPr dirty="0"/>
              <a:t>Control Cost</a:t>
            </a:r>
          </a:p>
        </p:txBody>
      </p:sp>
      <p:sp>
        <p:nvSpPr>
          <p:cNvPr id="360451" name="Content Placeholder 4"/>
          <p:cNvSpPr>
            <a:spLocks noGrp="1"/>
          </p:cNvSpPr>
          <p:nvPr>
            <p:ph sz="quarter" idx="12"/>
          </p:nvPr>
        </p:nvSpPr>
        <p:spPr/>
        <p:txBody>
          <a:bodyPr/>
          <a:lstStyle/>
          <a:p>
            <a:pPr>
              <a:buFont typeface="Calibri" panose="020F0502020204030204" pitchFamily="34" charset="0"/>
              <a:buAutoNum type="arabicPeriod"/>
            </a:pPr>
            <a:r>
              <a:rPr lang="en-US" altLang="en-US" dirty="0"/>
              <a:t>Project Management Plan</a:t>
            </a:r>
          </a:p>
          <a:p>
            <a:pPr>
              <a:buFont typeface="Calibri" panose="020F0502020204030204" pitchFamily="34" charset="0"/>
              <a:buAutoNum type="arabicPeriod"/>
            </a:pPr>
            <a:r>
              <a:rPr lang="en-US" altLang="en-US" dirty="0"/>
              <a:t>Project Funding requirements</a:t>
            </a:r>
          </a:p>
          <a:p>
            <a:pPr>
              <a:buFont typeface="Calibri" panose="020F0502020204030204" pitchFamily="34" charset="0"/>
              <a:buAutoNum type="arabicPeriod"/>
            </a:pPr>
            <a:r>
              <a:rPr lang="en-US" altLang="en-US" dirty="0"/>
              <a:t>Work Performance Data</a:t>
            </a:r>
          </a:p>
          <a:p>
            <a:pPr>
              <a:buFont typeface="Calibri" panose="020F0502020204030204" pitchFamily="34" charset="0"/>
              <a:buAutoNum type="arabicPeriod"/>
            </a:pPr>
            <a:r>
              <a:rPr lang="en-US" altLang="en-US" dirty="0"/>
              <a:t>Organization Process Assets</a:t>
            </a:r>
          </a:p>
        </p:txBody>
      </p:sp>
      <p:sp>
        <p:nvSpPr>
          <p:cNvPr id="360452"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dirty="0"/>
              <a:t>EVM</a:t>
            </a:r>
          </a:p>
          <a:p>
            <a:pPr>
              <a:buFont typeface="Calibri" panose="020F0502020204030204" pitchFamily="34" charset="0"/>
              <a:buAutoNum type="arabicPeriod"/>
            </a:pPr>
            <a:r>
              <a:rPr lang="en-US" altLang="en-US" dirty="0"/>
              <a:t>Forecasting</a:t>
            </a:r>
          </a:p>
          <a:p>
            <a:pPr>
              <a:buFont typeface="Calibri" panose="020F0502020204030204" pitchFamily="34" charset="0"/>
              <a:buAutoNum type="arabicPeriod"/>
            </a:pPr>
            <a:r>
              <a:rPr lang="en-US" altLang="en-US" dirty="0"/>
              <a:t>TCPI</a:t>
            </a:r>
          </a:p>
          <a:p>
            <a:pPr>
              <a:buFont typeface="Calibri" panose="020F0502020204030204" pitchFamily="34" charset="0"/>
              <a:buAutoNum type="arabicPeriod"/>
            </a:pPr>
            <a:r>
              <a:rPr lang="en-US" altLang="en-US" dirty="0"/>
              <a:t>Performance Reviews</a:t>
            </a:r>
          </a:p>
          <a:p>
            <a:pPr>
              <a:buFont typeface="Calibri" panose="020F0502020204030204" pitchFamily="34" charset="0"/>
              <a:buAutoNum type="arabicPeriod"/>
            </a:pPr>
            <a:r>
              <a:rPr lang="en-US" altLang="en-US" dirty="0"/>
              <a:t>Project Management Software</a:t>
            </a:r>
          </a:p>
          <a:p>
            <a:pPr>
              <a:buFont typeface="Calibri" panose="020F0502020204030204" pitchFamily="34" charset="0"/>
              <a:buAutoNum type="arabicPeriod"/>
            </a:pPr>
            <a:r>
              <a:rPr lang="en-US" altLang="en-US" dirty="0"/>
              <a:t>Reserve Analysis</a:t>
            </a:r>
          </a:p>
          <a:p>
            <a:pPr>
              <a:buFont typeface="Calibri" panose="020F0502020204030204" pitchFamily="34" charset="0"/>
              <a:buAutoNum type="arabicPeriod"/>
            </a:pPr>
            <a:endParaRPr lang="en-US" altLang="en-US" dirty="0"/>
          </a:p>
        </p:txBody>
      </p:sp>
      <p:sp>
        <p:nvSpPr>
          <p:cNvPr id="360453"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dirty="0"/>
              <a:t>Work Performance Information</a:t>
            </a:r>
          </a:p>
          <a:p>
            <a:pPr>
              <a:buFont typeface="Calibri" panose="020F0502020204030204" pitchFamily="34" charset="0"/>
              <a:buAutoNum type="arabicPeriod"/>
            </a:pPr>
            <a:r>
              <a:rPr lang="en-US" altLang="en-US" dirty="0"/>
              <a:t>Cost Forecasts</a:t>
            </a:r>
          </a:p>
          <a:p>
            <a:pPr>
              <a:buFont typeface="Calibri" panose="020F0502020204030204" pitchFamily="34" charset="0"/>
              <a:buAutoNum type="arabicPeriod"/>
            </a:pPr>
            <a:r>
              <a:rPr lang="en-US" altLang="en-US" dirty="0"/>
              <a:t>Change Requests</a:t>
            </a:r>
          </a:p>
          <a:p>
            <a:pPr>
              <a:buFont typeface="Calibri" panose="020F0502020204030204" pitchFamily="34" charset="0"/>
              <a:buAutoNum type="arabicPeriod"/>
            </a:pPr>
            <a:r>
              <a:rPr lang="en-US" altLang="en-US" dirty="0"/>
              <a:t>Project Management Plan Updates</a:t>
            </a:r>
          </a:p>
          <a:p>
            <a:pPr>
              <a:buFont typeface="Calibri" panose="020F0502020204030204" pitchFamily="34" charset="0"/>
              <a:buAutoNum type="arabicPeriod"/>
            </a:pPr>
            <a:r>
              <a:rPr lang="en-US" altLang="en-US" dirty="0"/>
              <a:t>Project Documents Updates</a:t>
            </a:r>
          </a:p>
          <a:p>
            <a:pPr>
              <a:buFont typeface="Calibri" panose="020F0502020204030204" pitchFamily="34" charset="0"/>
              <a:buAutoNum type="arabicPeriod"/>
            </a:pPr>
            <a:r>
              <a:rPr lang="en-US" altLang="en-US" dirty="0"/>
              <a:t>Organization Process Assets Updates</a:t>
            </a:r>
          </a:p>
        </p:txBody>
      </p:sp>
      <p:sp>
        <p:nvSpPr>
          <p:cNvPr id="8" name="Text Placeholder 7"/>
          <p:cNvSpPr>
            <a:spLocks noGrp="1"/>
          </p:cNvSpPr>
          <p:nvPr>
            <p:ph type="body" sz="quarter" idx="15"/>
          </p:nvPr>
        </p:nvSpPr>
        <p:spPr/>
        <p:txBody>
          <a:bodyPr/>
          <a:lstStyle/>
          <a:p>
            <a:pPr>
              <a:defRPr/>
            </a:pPr>
            <a:r>
              <a:rPr lang="en-US" dirty="0"/>
              <a:t>Project Cost Management</a:t>
            </a:r>
          </a:p>
        </p:txBody>
      </p:sp>
      <p:sp>
        <p:nvSpPr>
          <p:cNvPr id="9" name="Text Placeholder 8"/>
          <p:cNvSpPr>
            <a:spLocks noGrp="1"/>
          </p:cNvSpPr>
          <p:nvPr>
            <p:ph type="body" sz="quarter" idx="16"/>
          </p:nvPr>
        </p:nvSpPr>
        <p:spPr/>
        <p:txBody>
          <a:bodyPr/>
          <a:lstStyle/>
          <a:p>
            <a:pPr>
              <a:defRPr/>
            </a:pPr>
            <a:r>
              <a:rPr lang="en-US" dirty="0"/>
              <a:t>Project Monitoring &amp; Controlling</a:t>
            </a:r>
          </a:p>
        </p:txBody>
      </p:sp>
      <p:sp>
        <p:nvSpPr>
          <p:cNvPr id="360456"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B5CEDA-9201-497B-83CE-2C8FDEDADBC7}" type="slidenum">
              <a:rPr lang="en-US" altLang="en-US" sz="1200" smtClean="0">
                <a:solidFill>
                  <a:srgbClr val="898989"/>
                </a:solidFill>
              </a:rPr>
              <a:pPr>
                <a:spcBef>
                  <a:spcPct val="0"/>
                </a:spcBef>
                <a:buFontTx/>
                <a:buNone/>
              </a:pPr>
              <a:t>195</a:t>
            </a:fld>
            <a:endParaRPr lang="en-US" altLang="en-US" sz="1200">
              <a:solidFill>
                <a:srgbClr val="898989"/>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Title 1"/>
          <p:cNvSpPr>
            <a:spLocks noGrp="1"/>
          </p:cNvSpPr>
          <p:nvPr>
            <p:ph type="ctrTitle"/>
          </p:nvPr>
        </p:nvSpPr>
        <p:spPr/>
        <p:txBody>
          <a:bodyPr/>
          <a:lstStyle/>
          <a:p>
            <a:r>
              <a:rPr altLang="en-US"/>
              <a:t> Big Concepts</a:t>
            </a:r>
          </a:p>
        </p:txBody>
      </p:sp>
      <p:sp>
        <p:nvSpPr>
          <p:cNvPr id="32771" name="Content Placeholder 2"/>
          <p:cNvSpPr>
            <a:spLocks noGrp="1"/>
          </p:cNvSpPr>
          <p:nvPr>
            <p:ph type="subTitle" idx="1"/>
          </p:nvPr>
        </p:nvSpPr>
        <p:spPr/>
        <p:txBody>
          <a:bodyPr/>
          <a:lstStyle/>
          <a:p>
            <a:pPr>
              <a:defRPr/>
            </a:pPr>
            <a:r>
              <a:rPr lang="en-US" sz="4000"/>
              <a:t>Earn Value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625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1CCC19A-C1FA-42CC-A6C8-CA7E64BD32B9}" type="slidenum">
              <a:rPr lang="en-US" altLang="en-US" sz="1200" smtClean="0">
                <a:solidFill>
                  <a:srgbClr val="898989"/>
                </a:solidFill>
              </a:rPr>
              <a:pPr>
                <a:spcBef>
                  <a:spcPct val="0"/>
                </a:spcBef>
                <a:buFontTx/>
                <a:buNone/>
              </a:pPr>
              <a:t>196</a:t>
            </a:fld>
            <a:endParaRPr lang="en-US" altLang="en-US" sz="1200">
              <a:solidFill>
                <a:srgbClr val="898989"/>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173038" y="14351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Authorized budget assigned to the work to be accomplishes for an activity or work</a:t>
            </a:r>
          </a:p>
          <a:p>
            <a:pPr eaLnBrk="1" hangingPunct="1">
              <a:lnSpc>
                <a:spcPct val="150000"/>
              </a:lnSpc>
              <a:spcBef>
                <a:spcPct val="0"/>
              </a:spcBef>
              <a:buClr>
                <a:schemeClr val="bg1"/>
              </a:buClr>
              <a:buFontTx/>
              <a:buNone/>
            </a:pPr>
            <a:r>
              <a:rPr lang="en-US" altLang="en-US" sz="1900">
                <a:latin typeface="Arial" panose="020B0604020202020204" pitchFamily="34" charset="0"/>
              </a:rPr>
              <a:t>breakdown structure component.  </a:t>
            </a:r>
          </a:p>
        </p:txBody>
      </p:sp>
      <p:sp>
        <p:nvSpPr>
          <p:cNvPr id="25605" name="Text Box 5"/>
          <p:cNvSpPr txBox="1">
            <a:spLocks noChangeArrowheads="1"/>
          </p:cNvSpPr>
          <p:nvPr/>
        </p:nvSpPr>
        <p:spPr bwMode="auto">
          <a:xfrm>
            <a:off x="173038" y="2516188"/>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Earned Value (EV)- BCWP	</a:t>
            </a:r>
          </a:p>
        </p:txBody>
      </p:sp>
      <p:sp>
        <p:nvSpPr>
          <p:cNvPr id="25606" name="Text Box 6"/>
          <p:cNvSpPr txBox="1">
            <a:spLocks noChangeArrowheads="1"/>
          </p:cNvSpPr>
          <p:nvPr/>
        </p:nvSpPr>
        <p:spPr bwMode="auto">
          <a:xfrm>
            <a:off x="173038" y="4089400"/>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Actual Cost (AC)- ACWP </a:t>
            </a:r>
            <a:endParaRPr lang="en-US" altLang="en-US" sz="2000">
              <a:latin typeface="Arial" panose="020B0604020202020204" pitchFamily="34" charset="0"/>
            </a:endParaRPr>
          </a:p>
        </p:txBody>
      </p:sp>
      <p:sp>
        <p:nvSpPr>
          <p:cNvPr id="25607" name="Text Box 7"/>
          <p:cNvSpPr txBox="1">
            <a:spLocks noChangeArrowheads="1"/>
          </p:cNvSpPr>
          <p:nvPr/>
        </p:nvSpPr>
        <p:spPr bwMode="auto">
          <a:xfrm>
            <a:off x="173038" y="1004888"/>
            <a:ext cx="662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Planned Value (PV)- BCWS</a:t>
            </a:r>
            <a:r>
              <a:rPr lang="en-US" altLang="en-US" sz="2000">
                <a:latin typeface="Arial" panose="020B0604020202020204" pitchFamily="34" charset="0"/>
              </a:rPr>
              <a:t> </a:t>
            </a:r>
          </a:p>
        </p:txBody>
      </p:sp>
      <p:sp>
        <p:nvSpPr>
          <p:cNvPr id="25608" name="Text Box 8"/>
          <p:cNvSpPr txBox="1">
            <a:spLocks noChangeArrowheads="1"/>
          </p:cNvSpPr>
          <p:nvPr/>
        </p:nvSpPr>
        <p:spPr bwMode="auto">
          <a:xfrm>
            <a:off x="173038" y="297815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Value of work performed expressed in terms of the approved budget assigned to</a:t>
            </a:r>
          </a:p>
          <a:p>
            <a:pPr eaLnBrk="1" hangingPunct="1">
              <a:lnSpc>
                <a:spcPct val="150000"/>
              </a:lnSpc>
              <a:spcBef>
                <a:spcPct val="0"/>
              </a:spcBef>
              <a:buClr>
                <a:schemeClr val="bg1"/>
              </a:buClr>
              <a:buFontTx/>
              <a:buNone/>
            </a:pPr>
            <a:r>
              <a:rPr lang="en-US" altLang="en-US" sz="1900">
                <a:latin typeface="Arial" panose="020B0604020202020204" pitchFamily="34" charset="0"/>
              </a:rPr>
              <a:t>that work for an activity or work breakdown structure component. </a:t>
            </a:r>
          </a:p>
        </p:txBody>
      </p:sp>
      <p:sp>
        <p:nvSpPr>
          <p:cNvPr id="25609" name="Text Box 9"/>
          <p:cNvSpPr txBox="1">
            <a:spLocks noChangeArrowheads="1"/>
          </p:cNvSpPr>
          <p:nvPr/>
        </p:nvSpPr>
        <p:spPr bwMode="auto">
          <a:xfrm>
            <a:off x="173038" y="4564063"/>
            <a:ext cx="9144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Total cost actually incurred and recorded in accomplishing work performed for an</a:t>
            </a:r>
          </a:p>
          <a:p>
            <a:pPr eaLnBrk="1" hangingPunct="1">
              <a:lnSpc>
                <a:spcPct val="150000"/>
              </a:lnSpc>
              <a:spcBef>
                <a:spcPct val="0"/>
              </a:spcBef>
              <a:buClr>
                <a:schemeClr val="bg1"/>
              </a:buClr>
              <a:buFontTx/>
              <a:buNone/>
            </a:pPr>
            <a:r>
              <a:rPr lang="en-US" altLang="en-US" sz="1900">
                <a:latin typeface="Arial" panose="020B0604020202020204" pitchFamily="34" charset="0"/>
              </a:rPr>
              <a:t>activity or work breakdown structure component. </a:t>
            </a:r>
          </a:p>
        </p:txBody>
      </p:sp>
      <p:sp>
        <p:nvSpPr>
          <p:cNvPr id="364552" name="Rectangle 2"/>
          <p:cNvSpPr>
            <a:spLocks noGrp="1" noChangeArrowheads="1"/>
          </p:cNvSpPr>
          <p:nvPr>
            <p:ph type="title"/>
          </p:nvPr>
        </p:nvSpPr>
        <p:spPr/>
        <p:txBody>
          <a:bodyPr/>
          <a:lstStyle/>
          <a:p>
            <a:pPr>
              <a:buFont typeface="Wingdings" panose="05000000000000000000" pitchFamily="2" charset="2"/>
              <a:buNone/>
            </a:pPr>
            <a:r>
              <a:rPr altLang="en-US" sz="3200" b="1"/>
              <a:t>Earned Value Management – Basic Concepts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6455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51F856-D688-4B93-9FD0-986885328A4F}" type="slidenum">
              <a:rPr lang="en-US" altLang="en-US" sz="1200" smtClean="0">
                <a:solidFill>
                  <a:srgbClr val="898989"/>
                </a:solidFill>
              </a:rPr>
              <a:pPr>
                <a:spcBef>
                  <a:spcPct val="0"/>
                </a:spcBef>
                <a:buFontTx/>
                <a:buNone/>
              </a:pPr>
              <a:t>197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blinds(horizontal)">
                                      <p:cBhvr>
                                        <p:cTn id="7" dur="500"/>
                                        <p:tgtEl>
                                          <p:spTgt spid="25607"/>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5604"/>
                                        </p:tgtEl>
                                        <p:attrNameLst>
                                          <p:attrName>style.visibility</p:attrName>
                                        </p:attrNameLst>
                                      </p:cBhvr>
                                      <p:to>
                                        <p:strVal val="visible"/>
                                      </p:to>
                                    </p:set>
                                    <p:animEffect transition="in" filter="checkerboard(across)">
                                      <p:cBhvr>
                                        <p:cTn id="11" dur="500"/>
                                        <p:tgtEl>
                                          <p:spTgt spid="25604"/>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5605"/>
                                        </p:tgtEl>
                                        <p:attrNameLst>
                                          <p:attrName>style.visibility</p:attrName>
                                        </p:attrNameLst>
                                      </p:cBhvr>
                                      <p:to>
                                        <p:strVal val="visible"/>
                                      </p:to>
                                    </p:set>
                                    <p:animEffect transition="in" filter="blinds(horizontal)">
                                      <p:cBhvr>
                                        <p:cTn id="15" dur="500"/>
                                        <p:tgtEl>
                                          <p:spTgt spid="25605"/>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25608"/>
                                        </p:tgtEl>
                                        <p:attrNameLst>
                                          <p:attrName>style.visibility</p:attrName>
                                        </p:attrNameLst>
                                      </p:cBhvr>
                                      <p:to>
                                        <p:strVal val="visible"/>
                                      </p:to>
                                    </p:set>
                                    <p:animEffect transition="in" filter="checkerboard(across)">
                                      <p:cBhvr>
                                        <p:cTn id="19" dur="500"/>
                                        <p:tgtEl>
                                          <p:spTgt spid="25608"/>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5606"/>
                                        </p:tgtEl>
                                        <p:attrNameLst>
                                          <p:attrName>style.visibility</p:attrName>
                                        </p:attrNameLst>
                                      </p:cBhvr>
                                      <p:to>
                                        <p:strVal val="visible"/>
                                      </p:to>
                                    </p:set>
                                    <p:animEffect transition="in" filter="blinds(horizontal)">
                                      <p:cBhvr>
                                        <p:cTn id="23" dur="500"/>
                                        <p:tgtEl>
                                          <p:spTgt spid="25606"/>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25609"/>
                                        </p:tgtEl>
                                        <p:attrNameLst>
                                          <p:attrName>style.visibility</p:attrName>
                                        </p:attrNameLst>
                                      </p:cBhvr>
                                      <p:to>
                                        <p:strVal val="visible"/>
                                      </p:to>
                                    </p:set>
                                    <p:animEffect transition="in" filter="checkerboard(across)">
                                      <p:cBhvr>
                                        <p:cTn id="27"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p:bldP spid="25606" grpId="0"/>
      <p:bldP spid="25607" grpId="0"/>
      <p:bldP spid="25608" grpId="0"/>
      <p:bldP spid="2560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7"/>
          <p:cNvSpPr>
            <a:spLocks noGrp="1"/>
          </p:cNvSpPr>
          <p:nvPr>
            <p:ph type="title"/>
          </p:nvPr>
        </p:nvSpPr>
        <p:spPr/>
        <p:txBody>
          <a:bodyPr/>
          <a:lstStyle/>
          <a:p>
            <a:r>
              <a:rPr altLang="en-US"/>
              <a:t>Schedule Management Plan</a:t>
            </a:r>
          </a:p>
        </p:txBody>
      </p:sp>
      <p:sp>
        <p:nvSpPr>
          <p:cNvPr id="9" name="Content Placeholder 8"/>
          <p:cNvSpPr>
            <a:spLocks noGrp="1"/>
          </p:cNvSpPr>
          <p:nvPr>
            <p:ph idx="1"/>
          </p:nvPr>
        </p:nvSpPr>
        <p:spPr>
          <a:xfrm>
            <a:off x="457200" y="990600"/>
            <a:ext cx="8229600" cy="5105400"/>
          </a:xfrm>
        </p:spPr>
        <p:txBody>
          <a:bodyPr>
            <a:normAutofit lnSpcReduction="10000"/>
          </a:bodyPr>
          <a:lstStyle/>
          <a:p>
            <a:pPr>
              <a:buFont typeface="Arial" panose="020B0604020202020204" pitchFamily="34" charset="0"/>
              <a:buNone/>
              <a:defRPr/>
            </a:pPr>
            <a:r>
              <a:rPr lang="en-US" dirty="0"/>
              <a:t>It includes</a:t>
            </a:r>
          </a:p>
          <a:p>
            <a:pPr lvl="1">
              <a:defRPr/>
            </a:pPr>
            <a:r>
              <a:rPr lang="en-US" dirty="0"/>
              <a:t>Scheduling tools to be used</a:t>
            </a:r>
          </a:p>
          <a:p>
            <a:pPr lvl="1">
              <a:defRPr/>
            </a:pPr>
            <a:r>
              <a:rPr lang="en-US" dirty="0"/>
              <a:t>Level of accuracy</a:t>
            </a:r>
          </a:p>
          <a:p>
            <a:pPr lvl="1">
              <a:defRPr/>
            </a:pPr>
            <a:r>
              <a:rPr lang="en-US" dirty="0"/>
              <a:t>Units of measure for each resource</a:t>
            </a:r>
          </a:p>
          <a:p>
            <a:pPr lvl="1">
              <a:defRPr/>
            </a:pPr>
            <a:r>
              <a:rPr lang="en-US" dirty="0"/>
              <a:t>Organizational procedure links</a:t>
            </a:r>
          </a:p>
          <a:p>
            <a:pPr lvl="1">
              <a:defRPr/>
            </a:pPr>
            <a:r>
              <a:rPr lang="en-US" dirty="0"/>
              <a:t>Process of updating the progress in schedule model</a:t>
            </a:r>
          </a:p>
          <a:p>
            <a:pPr lvl="1">
              <a:defRPr/>
            </a:pPr>
            <a:r>
              <a:rPr lang="en-US" dirty="0"/>
              <a:t>Control thresholds</a:t>
            </a:r>
          </a:p>
          <a:p>
            <a:pPr lvl="1">
              <a:defRPr/>
            </a:pPr>
            <a:r>
              <a:rPr lang="en-US" dirty="0"/>
              <a:t>Rules of performance measurement (baselines, %complete, fixed formula etc.)</a:t>
            </a:r>
          </a:p>
          <a:p>
            <a:pPr lvl="1">
              <a:defRPr/>
            </a:pPr>
            <a:r>
              <a:rPr lang="en-US" dirty="0"/>
              <a:t>Define scheduling reporting format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252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CF85BE-E7AE-4F93-ABE7-939F3357F444}" type="slidenum">
              <a:rPr lang="en-US" altLang="en-US" sz="1200" smtClean="0">
                <a:solidFill>
                  <a:srgbClr val="898989"/>
                </a:solidFill>
              </a:rPr>
              <a:pPr>
                <a:spcBef>
                  <a:spcPct val="0"/>
                </a:spcBef>
                <a:buFontTx/>
                <a:buNone/>
              </a:pPr>
              <a:t>126</a:t>
            </a:fld>
            <a:endParaRPr lang="en-US" altLang="en-US" sz="1200">
              <a:solidFill>
                <a:srgbClr val="898989"/>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a:buFont typeface="Wingdings" panose="05000000000000000000" pitchFamily="2" charset="2"/>
              <a:buNone/>
            </a:pPr>
            <a:r>
              <a:rPr altLang="en-US" sz="3200" b="1"/>
              <a:t>Earn Value Rules</a:t>
            </a:r>
          </a:p>
        </p:txBody>
      </p:sp>
      <p:sp>
        <p:nvSpPr>
          <p:cNvPr id="366595" name="Content Placeholder 8"/>
          <p:cNvSpPr>
            <a:spLocks noGrp="1"/>
          </p:cNvSpPr>
          <p:nvPr>
            <p:ph idx="1"/>
          </p:nvPr>
        </p:nvSpPr>
        <p:spPr>
          <a:xfrm>
            <a:off x="457200" y="990600"/>
            <a:ext cx="8229600" cy="5105400"/>
          </a:xfrm>
        </p:spPr>
        <p:txBody>
          <a:bodyPr/>
          <a:lstStyle/>
          <a:p>
            <a:r>
              <a:rPr lang="en-US" altLang="en-US"/>
              <a:t>0%   - 100%</a:t>
            </a:r>
          </a:p>
          <a:p>
            <a:r>
              <a:rPr lang="en-US" altLang="en-US"/>
              <a:t>50% -  50%</a:t>
            </a:r>
          </a:p>
          <a:p>
            <a:r>
              <a:rPr lang="en-US" altLang="en-US"/>
              <a:t>20% -  80%</a:t>
            </a:r>
          </a:p>
          <a:p>
            <a:r>
              <a:rPr lang="en-US" altLang="en-US"/>
              <a:t>25% -  75%</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665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A47972-A9E0-4C24-B798-6F83864FAF51}" type="slidenum">
              <a:rPr lang="en-US" altLang="en-US" sz="1200" smtClean="0">
                <a:solidFill>
                  <a:srgbClr val="898989"/>
                </a:solidFill>
              </a:rPr>
              <a:pPr>
                <a:spcBef>
                  <a:spcPct val="0"/>
                </a:spcBef>
                <a:buFontTx/>
                <a:buNone/>
              </a:pPr>
              <a:t>198</a:t>
            </a:fld>
            <a:endParaRPr lang="en-US" altLang="en-US" sz="1200">
              <a:solidFill>
                <a:srgbClr val="898989"/>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4"/>
          <p:cNvSpPr txBox="1">
            <a:spLocks noChangeArrowheads="1"/>
          </p:cNvSpPr>
          <p:nvPr/>
        </p:nvSpPr>
        <p:spPr bwMode="auto">
          <a:xfrm>
            <a:off x="512763" y="3760788"/>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Cost</a:t>
            </a:r>
          </a:p>
        </p:txBody>
      </p:sp>
      <p:grpSp>
        <p:nvGrpSpPr>
          <p:cNvPr id="368643" name="Group 5"/>
          <p:cNvGrpSpPr>
            <a:grpSpLocks/>
          </p:cNvGrpSpPr>
          <p:nvPr/>
        </p:nvGrpSpPr>
        <p:grpSpPr bwMode="auto">
          <a:xfrm>
            <a:off x="900113" y="1828800"/>
            <a:ext cx="7343775" cy="4424363"/>
            <a:chOff x="567" y="1152"/>
            <a:chExt cx="4626" cy="2787"/>
          </a:xfrm>
        </p:grpSpPr>
        <p:sp>
          <p:nvSpPr>
            <p:cNvPr id="368647" name="Line 6"/>
            <p:cNvSpPr>
              <a:spLocks noChangeShapeType="1"/>
            </p:cNvSpPr>
            <p:nvPr/>
          </p:nvSpPr>
          <p:spPr bwMode="auto">
            <a:xfrm>
              <a:off x="2699" y="1425"/>
              <a:ext cx="0" cy="2229"/>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Text Box 7"/>
            <p:cNvSpPr txBox="1">
              <a:spLocks noChangeArrowheads="1"/>
            </p:cNvSpPr>
            <p:nvPr/>
          </p:nvSpPr>
          <p:spPr bwMode="auto">
            <a:xfrm>
              <a:off x="3379" y="2953"/>
              <a:ext cx="1157" cy="213"/>
            </a:xfrm>
            <a:prstGeom prst="rect">
              <a:avLst/>
            </a:prstGeom>
            <a:noFill/>
            <a:ln w="9525">
              <a:solidFill>
                <a:schemeClr val="tx1">
                  <a:lumMod val="75000"/>
                </a:schemeClr>
              </a:solidFill>
              <a:miter lim="800000"/>
              <a:headEnd/>
              <a:tailEnd/>
            </a:ln>
          </p:spPr>
          <p:txBody>
            <a:bodyPr wrap="none">
              <a:spAutoFit/>
            </a:bodyPr>
            <a:lstStyle/>
            <a:p>
              <a:pPr>
                <a:defRPr/>
              </a:pPr>
              <a:r>
                <a:rPr lang="en-US" sz="1600" b="1">
                  <a:solidFill>
                    <a:schemeClr val="tx1">
                      <a:lumMod val="75000"/>
                    </a:schemeClr>
                  </a:solidFill>
                  <a:latin typeface="Arial" charset="0"/>
                </a:rPr>
                <a:t>Progress Review</a:t>
              </a:r>
            </a:p>
          </p:txBody>
        </p:sp>
        <p:sp>
          <p:nvSpPr>
            <p:cNvPr id="368649" name="Text Box 8"/>
            <p:cNvSpPr txBox="1">
              <a:spLocks noChangeArrowheads="1"/>
            </p:cNvSpPr>
            <p:nvPr/>
          </p:nvSpPr>
          <p:spPr bwMode="auto">
            <a:xfrm>
              <a:off x="2744" y="3689"/>
              <a:ext cx="4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Time</a:t>
              </a:r>
            </a:p>
          </p:txBody>
        </p:sp>
        <p:sp>
          <p:nvSpPr>
            <p:cNvPr id="12298" name="Freeform 9"/>
            <p:cNvSpPr>
              <a:spLocks/>
            </p:cNvSpPr>
            <p:nvPr/>
          </p:nvSpPr>
          <p:spPr bwMode="auto">
            <a:xfrm>
              <a:off x="1111" y="1560"/>
              <a:ext cx="3266" cy="2094"/>
            </a:xfrm>
            <a:custGeom>
              <a:avLst/>
              <a:gdLst>
                <a:gd name="T0" fmla="*/ 0 w 3266"/>
                <a:gd name="T1" fmla="*/ 2094 h 2094"/>
                <a:gd name="T2" fmla="*/ 91 w 3266"/>
                <a:gd name="T3" fmla="*/ 2049 h 2094"/>
                <a:gd name="T4" fmla="*/ 544 w 3266"/>
                <a:gd name="T5" fmla="*/ 1913 h 2094"/>
                <a:gd name="T6" fmla="*/ 1270 w 3266"/>
                <a:gd name="T7" fmla="*/ 1323 h 2094"/>
                <a:gd name="T8" fmla="*/ 1769 w 3266"/>
                <a:gd name="T9" fmla="*/ 779 h 2094"/>
                <a:gd name="T10" fmla="*/ 2313 w 3266"/>
                <a:gd name="T11" fmla="*/ 325 h 2094"/>
                <a:gd name="T12" fmla="*/ 3039 w 3266"/>
                <a:gd name="T13" fmla="*/ 53 h 2094"/>
                <a:gd name="T14" fmla="*/ 3266 w 3266"/>
                <a:gd name="T15" fmla="*/ 8 h 2094"/>
                <a:gd name="T16" fmla="*/ 0 60000 65536"/>
                <a:gd name="T17" fmla="*/ 0 60000 65536"/>
                <a:gd name="T18" fmla="*/ 0 60000 65536"/>
                <a:gd name="T19" fmla="*/ 0 60000 65536"/>
                <a:gd name="T20" fmla="*/ 0 60000 65536"/>
                <a:gd name="T21" fmla="*/ 0 60000 65536"/>
                <a:gd name="T22" fmla="*/ 0 60000 65536"/>
                <a:gd name="T23" fmla="*/ 0 60000 65536"/>
                <a:gd name="T24" fmla="*/ 0 w 3266"/>
                <a:gd name="T25" fmla="*/ 0 h 2094"/>
                <a:gd name="T26" fmla="*/ 3266 w 3266"/>
                <a:gd name="T27" fmla="*/ 2094 h 20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6" h="2094">
                  <a:moveTo>
                    <a:pt x="0" y="2094"/>
                  </a:moveTo>
                  <a:cubicBezTo>
                    <a:pt x="0" y="2086"/>
                    <a:pt x="0" y="2079"/>
                    <a:pt x="91" y="2049"/>
                  </a:cubicBezTo>
                  <a:cubicBezTo>
                    <a:pt x="182" y="2019"/>
                    <a:pt x="348" y="2034"/>
                    <a:pt x="544" y="1913"/>
                  </a:cubicBezTo>
                  <a:cubicBezTo>
                    <a:pt x="740" y="1792"/>
                    <a:pt x="1066" y="1512"/>
                    <a:pt x="1270" y="1323"/>
                  </a:cubicBezTo>
                  <a:cubicBezTo>
                    <a:pt x="1474" y="1134"/>
                    <a:pt x="1595" y="945"/>
                    <a:pt x="1769" y="779"/>
                  </a:cubicBezTo>
                  <a:cubicBezTo>
                    <a:pt x="1943" y="613"/>
                    <a:pt x="2101" y="446"/>
                    <a:pt x="2313" y="325"/>
                  </a:cubicBezTo>
                  <a:cubicBezTo>
                    <a:pt x="2525" y="204"/>
                    <a:pt x="2880" y="106"/>
                    <a:pt x="3039" y="53"/>
                  </a:cubicBezTo>
                  <a:cubicBezTo>
                    <a:pt x="3198" y="0"/>
                    <a:pt x="3232" y="4"/>
                    <a:pt x="3266" y="8"/>
                  </a:cubicBezTo>
                </a:path>
              </a:pathLst>
            </a:custGeom>
            <a:noFill/>
            <a:ln w="571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12299" name="Freeform 10"/>
            <p:cNvSpPr>
              <a:spLocks/>
            </p:cNvSpPr>
            <p:nvPr/>
          </p:nvSpPr>
          <p:spPr bwMode="auto">
            <a:xfrm>
              <a:off x="1111" y="2021"/>
              <a:ext cx="1588" cy="1588"/>
            </a:xfrm>
            <a:custGeom>
              <a:avLst/>
              <a:gdLst>
                <a:gd name="T0" fmla="*/ 0 w 1588"/>
                <a:gd name="T1" fmla="*/ 1588 h 1588"/>
                <a:gd name="T2" fmla="*/ 454 w 1588"/>
                <a:gd name="T3" fmla="*/ 1407 h 1588"/>
                <a:gd name="T4" fmla="*/ 998 w 1588"/>
                <a:gd name="T5" fmla="*/ 953 h 1588"/>
                <a:gd name="T6" fmla="*/ 1406 w 1588"/>
                <a:gd name="T7" fmla="*/ 363 h 1588"/>
                <a:gd name="T8" fmla="*/ 1588 w 1588"/>
                <a:gd name="T9" fmla="*/ 0 h 1588"/>
                <a:gd name="T10" fmla="*/ 0 60000 65536"/>
                <a:gd name="T11" fmla="*/ 0 60000 65536"/>
                <a:gd name="T12" fmla="*/ 0 60000 65536"/>
                <a:gd name="T13" fmla="*/ 0 60000 65536"/>
                <a:gd name="T14" fmla="*/ 0 60000 65536"/>
                <a:gd name="T15" fmla="*/ 0 w 1588"/>
                <a:gd name="T16" fmla="*/ 0 h 1588"/>
                <a:gd name="T17" fmla="*/ 1588 w 1588"/>
                <a:gd name="T18" fmla="*/ 1588 h 1588"/>
              </a:gdLst>
              <a:ahLst/>
              <a:cxnLst>
                <a:cxn ang="T10">
                  <a:pos x="T0" y="T1"/>
                </a:cxn>
                <a:cxn ang="T11">
                  <a:pos x="T2" y="T3"/>
                </a:cxn>
                <a:cxn ang="T12">
                  <a:pos x="T4" y="T5"/>
                </a:cxn>
                <a:cxn ang="T13">
                  <a:pos x="T6" y="T7"/>
                </a:cxn>
                <a:cxn ang="T14">
                  <a:pos x="T8" y="T9"/>
                </a:cxn>
              </a:cxnLst>
              <a:rect l="T15" t="T16" r="T17" b="T18"/>
              <a:pathLst>
                <a:path w="1588" h="1588">
                  <a:moveTo>
                    <a:pt x="0" y="1588"/>
                  </a:moveTo>
                  <a:cubicBezTo>
                    <a:pt x="144" y="1550"/>
                    <a:pt x="288" y="1513"/>
                    <a:pt x="454" y="1407"/>
                  </a:cubicBezTo>
                  <a:cubicBezTo>
                    <a:pt x="620" y="1301"/>
                    <a:pt x="839" y="1127"/>
                    <a:pt x="998" y="953"/>
                  </a:cubicBezTo>
                  <a:cubicBezTo>
                    <a:pt x="1157" y="779"/>
                    <a:pt x="1308" y="522"/>
                    <a:pt x="1406" y="363"/>
                  </a:cubicBezTo>
                  <a:cubicBezTo>
                    <a:pt x="1504" y="204"/>
                    <a:pt x="1546" y="102"/>
                    <a:pt x="1588" y="0"/>
                  </a:cubicBezTo>
                </a:path>
              </a:pathLst>
            </a:custGeom>
            <a:noFill/>
            <a:ln w="444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368652" name="Freeform 11"/>
            <p:cNvSpPr>
              <a:spLocks/>
            </p:cNvSpPr>
            <p:nvPr/>
          </p:nvSpPr>
          <p:spPr bwMode="auto">
            <a:xfrm>
              <a:off x="1156" y="2883"/>
              <a:ext cx="1543" cy="726"/>
            </a:xfrm>
            <a:custGeom>
              <a:avLst/>
              <a:gdLst>
                <a:gd name="T0" fmla="*/ 0 w 1543"/>
                <a:gd name="T1" fmla="*/ 726 h 726"/>
                <a:gd name="T2" fmla="*/ 499 w 1543"/>
                <a:gd name="T3" fmla="*/ 681 h 726"/>
                <a:gd name="T4" fmla="*/ 1044 w 1543"/>
                <a:gd name="T5" fmla="*/ 454 h 726"/>
                <a:gd name="T6" fmla="*/ 1543 w 1543"/>
                <a:gd name="T7" fmla="*/ 0 h 726"/>
                <a:gd name="T8" fmla="*/ 0 60000 65536"/>
                <a:gd name="T9" fmla="*/ 0 60000 65536"/>
                <a:gd name="T10" fmla="*/ 0 60000 65536"/>
                <a:gd name="T11" fmla="*/ 0 60000 65536"/>
                <a:gd name="T12" fmla="*/ 0 w 1543"/>
                <a:gd name="T13" fmla="*/ 0 h 726"/>
                <a:gd name="T14" fmla="*/ 1543 w 1543"/>
                <a:gd name="T15" fmla="*/ 726 h 726"/>
              </a:gdLst>
              <a:ahLst/>
              <a:cxnLst>
                <a:cxn ang="T8">
                  <a:pos x="T0" y="T1"/>
                </a:cxn>
                <a:cxn ang="T9">
                  <a:pos x="T2" y="T3"/>
                </a:cxn>
                <a:cxn ang="T10">
                  <a:pos x="T4" y="T5"/>
                </a:cxn>
                <a:cxn ang="T11">
                  <a:pos x="T6" y="T7"/>
                </a:cxn>
              </a:cxnLst>
              <a:rect l="T12" t="T13" r="T14" b="T15"/>
              <a:pathLst>
                <a:path w="1543" h="726">
                  <a:moveTo>
                    <a:pt x="0" y="726"/>
                  </a:moveTo>
                  <a:cubicBezTo>
                    <a:pt x="162" y="726"/>
                    <a:pt x="325" y="726"/>
                    <a:pt x="499" y="681"/>
                  </a:cubicBezTo>
                  <a:cubicBezTo>
                    <a:pt x="673" y="636"/>
                    <a:pt x="870" y="567"/>
                    <a:pt x="1044" y="454"/>
                  </a:cubicBezTo>
                  <a:cubicBezTo>
                    <a:pt x="1218" y="341"/>
                    <a:pt x="1380" y="170"/>
                    <a:pt x="1543" y="0"/>
                  </a:cubicBezTo>
                </a:path>
              </a:pathLst>
            </a:cu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68653" name="Group 12"/>
            <p:cNvGrpSpPr>
              <a:grpSpLocks/>
            </p:cNvGrpSpPr>
            <p:nvPr/>
          </p:nvGrpSpPr>
          <p:grpSpPr bwMode="auto">
            <a:xfrm>
              <a:off x="3253" y="1379"/>
              <a:ext cx="454" cy="363"/>
              <a:chOff x="1383" y="2750"/>
              <a:chExt cx="226" cy="317"/>
            </a:xfrm>
          </p:grpSpPr>
          <p:sp>
            <p:nvSpPr>
              <p:cNvPr id="12327" name="Line 13"/>
              <p:cNvSpPr>
                <a:spLocks noChangeShapeType="1"/>
              </p:cNvSpPr>
              <p:nvPr/>
            </p:nvSpPr>
            <p:spPr bwMode="auto">
              <a:xfrm>
                <a:off x="1383" y="2886"/>
                <a:ext cx="226" cy="181"/>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368680" name="Line 14"/>
              <p:cNvSpPr>
                <a:spLocks noChangeShapeType="1"/>
              </p:cNvSpPr>
              <p:nvPr/>
            </p:nvSpPr>
            <p:spPr bwMode="auto">
              <a:xfrm flipV="1">
                <a:off x="1383" y="2750"/>
                <a:ext cx="0" cy="136"/>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2" name="Line 15"/>
            <p:cNvSpPr>
              <a:spLocks noChangeShapeType="1"/>
            </p:cNvSpPr>
            <p:nvPr/>
          </p:nvSpPr>
          <p:spPr bwMode="auto">
            <a:xfrm flipH="1" flipV="1">
              <a:off x="1927" y="3473"/>
              <a:ext cx="68" cy="136"/>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368655" name="Line 16"/>
            <p:cNvSpPr>
              <a:spLocks noChangeShapeType="1"/>
            </p:cNvSpPr>
            <p:nvPr/>
          </p:nvSpPr>
          <p:spPr bwMode="auto">
            <a:xfrm>
              <a:off x="1995" y="3609"/>
              <a:ext cx="159"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Text Box 17"/>
            <p:cNvSpPr txBox="1">
              <a:spLocks noChangeArrowheads="1"/>
            </p:cNvSpPr>
            <p:nvPr/>
          </p:nvSpPr>
          <p:spPr bwMode="auto">
            <a:xfrm>
              <a:off x="1992" y="3408"/>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EV</a:t>
              </a:r>
            </a:p>
          </p:txBody>
        </p:sp>
        <p:sp>
          <p:nvSpPr>
            <p:cNvPr id="12305" name="Text Box 18"/>
            <p:cNvSpPr txBox="1">
              <a:spLocks noChangeArrowheads="1"/>
            </p:cNvSpPr>
            <p:nvPr/>
          </p:nvSpPr>
          <p:spPr bwMode="auto">
            <a:xfrm>
              <a:off x="3072" y="115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PV</a:t>
              </a:r>
            </a:p>
          </p:txBody>
        </p:sp>
        <p:sp>
          <p:nvSpPr>
            <p:cNvPr id="12306" name="Text Box 19"/>
            <p:cNvSpPr txBox="1">
              <a:spLocks noChangeArrowheads="1"/>
            </p:cNvSpPr>
            <p:nvPr/>
          </p:nvSpPr>
          <p:spPr bwMode="auto">
            <a:xfrm>
              <a:off x="1837" y="217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AC</a:t>
              </a:r>
            </a:p>
          </p:txBody>
        </p:sp>
        <p:grpSp>
          <p:nvGrpSpPr>
            <p:cNvPr id="368659" name="Group 20"/>
            <p:cNvGrpSpPr>
              <a:grpSpLocks/>
            </p:cNvGrpSpPr>
            <p:nvPr/>
          </p:nvGrpSpPr>
          <p:grpSpPr bwMode="auto">
            <a:xfrm>
              <a:off x="2381" y="2883"/>
              <a:ext cx="318" cy="771"/>
              <a:chOff x="2381" y="2568"/>
              <a:chExt cx="318" cy="771"/>
            </a:xfrm>
          </p:grpSpPr>
          <p:sp>
            <p:nvSpPr>
              <p:cNvPr id="368677" name="Line 21"/>
              <p:cNvSpPr>
                <a:spLocks noChangeShapeType="1"/>
              </p:cNvSpPr>
              <p:nvPr/>
            </p:nvSpPr>
            <p:spPr bwMode="auto">
              <a:xfrm flipH="1">
                <a:off x="2381" y="2568"/>
                <a:ext cx="31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8678" name="Line 22"/>
              <p:cNvSpPr>
                <a:spLocks noChangeShapeType="1"/>
              </p:cNvSpPr>
              <p:nvPr/>
            </p:nvSpPr>
            <p:spPr bwMode="auto">
              <a:xfrm>
                <a:off x="2381" y="2568"/>
                <a:ext cx="0" cy="771"/>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8" name="Line 23"/>
            <p:cNvSpPr>
              <a:spLocks noChangeShapeType="1"/>
            </p:cNvSpPr>
            <p:nvPr/>
          </p:nvSpPr>
          <p:spPr bwMode="auto">
            <a:xfrm>
              <a:off x="2381" y="3518"/>
              <a:ext cx="318" cy="0"/>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09" name="Line 24"/>
            <p:cNvSpPr>
              <a:spLocks noChangeShapeType="1"/>
            </p:cNvSpPr>
            <p:nvPr/>
          </p:nvSpPr>
          <p:spPr bwMode="auto">
            <a:xfrm flipH="1">
              <a:off x="2699" y="3065"/>
              <a:ext cx="635" cy="0"/>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368662" name="Line 25"/>
            <p:cNvSpPr>
              <a:spLocks noChangeShapeType="1"/>
            </p:cNvSpPr>
            <p:nvPr/>
          </p:nvSpPr>
          <p:spPr bwMode="auto">
            <a:xfrm>
              <a:off x="2699" y="2883"/>
              <a:ext cx="1451"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26"/>
            <p:cNvSpPr>
              <a:spLocks noChangeShapeType="1"/>
            </p:cNvSpPr>
            <p:nvPr/>
          </p:nvSpPr>
          <p:spPr bwMode="auto">
            <a:xfrm>
              <a:off x="2699" y="2021"/>
              <a:ext cx="1451" cy="0"/>
            </a:xfrm>
            <a:prstGeom prst="line">
              <a:avLst/>
            </a:prstGeom>
            <a:noFill/>
            <a:ln w="44450">
              <a:solidFill>
                <a:schemeClr val="tx1">
                  <a:lumMod val="75000"/>
                </a:schemeClr>
              </a:solidFill>
              <a:prstDash val="dash"/>
              <a:round/>
              <a:headEnd/>
              <a:tailEnd/>
            </a:ln>
          </p:spPr>
          <p:txBody>
            <a:bodyPr/>
            <a:lstStyle/>
            <a:p>
              <a:pPr>
                <a:defRPr/>
              </a:pPr>
              <a:endParaRPr lang="en-IN">
                <a:solidFill>
                  <a:schemeClr val="tx1">
                    <a:lumMod val="75000"/>
                  </a:schemeClr>
                </a:solidFill>
                <a:latin typeface="Arial" charset="0"/>
              </a:endParaRPr>
            </a:p>
          </p:txBody>
        </p:sp>
        <p:sp>
          <p:nvSpPr>
            <p:cNvPr id="368664" name="Line 27"/>
            <p:cNvSpPr>
              <a:spLocks noChangeShapeType="1"/>
            </p:cNvSpPr>
            <p:nvPr/>
          </p:nvSpPr>
          <p:spPr bwMode="auto">
            <a:xfrm>
              <a:off x="2699" y="2566"/>
              <a:ext cx="544"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8"/>
            <p:cNvSpPr>
              <a:spLocks noChangeShapeType="1"/>
            </p:cNvSpPr>
            <p:nvPr/>
          </p:nvSpPr>
          <p:spPr bwMode="auto">
            <a:xfrm>
              <a:off x="4105" y="2021"/>
              <a:ext cx="0" cy="862"/>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4" name="Line 29"/>
            <p:cNvSpPr>
              <a:spLocks noChangeShapeType="1"/>
            </p:cNvSpPr>
            <p:nvPr/>
          </p:nvSpPr>
          <p:spPr bwMode="auto">
            <a:xfrm>
              <a:off x="3243" y="2566"/>
              <a:ext cx="0" cy="317"/>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5" name="Text Box 30"/>
            <p:cNvSpPr txBox="1">
              <a:spLocks noChangeArrowheads="1"/>
            </p:cNvSpPr>
            <p:nvPr/>
          </p:nvSpPr>
          <p:spPr bwMode="auto">
            <a:xfrm>
              <a:off x="3334" y="2611"/>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SV</a:t>
              </a:r>
            </a:p>
          </p:txBody>
        </p:sp>
        <p:sp>
          <p:nvSpPr>
            <p:cNvPr id="12316" name="Text Box 31"/>
            <p:cNvSpPr txBox="1">
              <a:spLocks noChangeArrowheads="1"/>
            </p:cNvSpPr>
            <p:nvPr/>
          </p:nvSpPr>
          <p:spPr bwMode="auto">
            <a:xfrm>
              <a:off x="4150" y="2294"/>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CV</a:t>
              </a:r>
            </a:p>
          </p:txBody>
        </p:sp>
        <p:sp>
          <p:nvSpPr>
            <p:cNvPr id="368669" name="Line 32"/>
            <p:cNvSpPr>
              <a:spLocks noChangeShapeType="1"/>
            </p:cNvSpPr>
            <p:nvPr/>
          </p:nvSpPr>
          <p:spPr bwMode="auto">
            <a:xfrm>
              <a:off x="839" y="3654"/>
              <a:ext cx="4354"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8" name="Line 33"/>
            <p:cNvSpPr>
              <a:spLocks noChangeShapeType="1"/>
            </p:cNvSpPr>
            <p:nvPr/>
          </p:nvSpPr>
          <p:spPr bwMode="auto">
            <a:xfrm flipV="1">
              <a:off x="839" y="1432"/>
              <a:ext cx="0" cy="2222"/>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nvGrpSpPr>
            <p:cNvPr id="368671" name="Group 34"/>
            <p:cNvGrpSpPr>
              <a:grpSpLocks/>
            </p:cNvGrpSpPr>
            <p:nvPr/>
          </p:nvGrpSpPr>
          <p:grpSpPr bwMode="auto">
            <a:xfrm>
              <a:off x="2018" y="2430"/>
              <a:ext cx="226" cy="317"/>
              <a:chOff x="1383" y="2750"/>
              <a:chExt cx="226" cy="317"/>
            </a:xfrm>
          </p:grpSpPr>
          <p:sp>
            <p:nvSpPr>
              <p:cNvPr id="368675" name="Line 35"/>
              <p:cNvSpPr>
                <a:spLocks noChangeShapeType="1"/>
              </p:cNvSpPr>
              <p:nvPr/>
            </p:nvSpPr>
            <p:spPr bwMode="auto">
              <a:xfrm>
                <a:off x="1383" y="2886"/>
                <a:ext cx="226" cy="181"/>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2324" name="Line 36"/>
              <p:cNvSpPr>
                <a:spLocks noChangeShapeType="1"/>
              </p:cNvSpPr>
              <p:nvPr/>
            </p:nvSpPr>
            <p:spPr bwMode="auto">
              <a:xfrm flipV="1">
                <a:off x="1383" y="2750"/>
                <a:ext cx="0" cy="136"/>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sp>
          <p:nvSpPr>
            <p:cNvPr id="12320" name="Text Box 37"/>
            <p:cNvSpPr txBox="1">
              <a:spLocks noChangeArrowheads="1"/>
            </p:cNvSpPr>
            <p:nvPr/>
          </p:nvSpPr>
          <p:spPr bwMode="auto">
            <a:xfrm>
              <a:off x="2426" y="3236"/>
              <a:ext cx="408" cy="19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l-GR" sz="1400" b="1">
                  <a:solidFill>
                    <a:schemeClr val="tx1">
                      <a:lumMod val="75000"/>
                    </a:schemeClr>
                  </a:solidFill>
                  <a:latin typeface="Arial" charset="0"/>
                </a:rPr>
                <a:t>Δ</a:t>
              </a:r>
              <a:r>
                <a:rPr lang="en-US" sz="1400" b="1">
                  <a:solidFill>
                    <a:schemeClr val="tx1">
                      <a:lumMod val="75000"/>
                    </a:schemeClr>
                  </a:solidFill>
                  <a:latin typeface="Arial" charset="0"/>
                </a:rPr>
                <a:t>T</a:t>
              </a:r>
            </a:p>
          </p:txBody>
        </p:sp>
        <p:sp>
          <p:nvSpPr>
            <p:cNvPr id="368673" name="Line 38"/>
            <p:cNvSpPr>
              <a:spLocks noChangeShapeType="1"/>
            </p:cNvSpPr>
            <p:nvPr/>
          </p:nvSpPr>
          <p:spPr bwMode="auto">
            <a:xfrm flipV="1">
              <a:off x="3334" y="3836"/>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68674" name="Line 39"/>
            <p:cNvSpPr>
              <a:spLocks noChangeShapeType="1"/>
            </p:cNvSpPr>
            <p:nvPr/>
          </p:nvSpPr>
          <p:spPr bwMode="auto">
            <a:xfrm rot="-5400000">
              <a:off x="249" y="2022"/>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368644" name="Rectangle 2"/>
          <p:cNvSpPr>
            <a:spLocks noGrp="1" noChangeArrowheads="1"/>
          </p:cNvSpPr>
          <p:nvPr>
            <p:ph type="title"/>
          </p:nvPr>
        </p:nvSpPr>
        <p:spPr>
          <a:xfrm>
            <a:off x="0" y="0"/>
            <a:ext cx="9144000" cy="838200"/>
          </a:xfrm>
        </p:spPr>
        <p:txBody>
          <a:bodyPr/>
          <a:lstStyle/>
          <a:p>
            <a:pPr>
              <a:buFont typeface="Wingdings" panose="05000000000000000000" pitchFamily="2" charset="2"/>
              <a:buNone/>
            </a:pPr>
            <a:r>
              <a:rPr altLang="en-US" sz="3000" b="1"/>
              <a:t>Earned Value Management – S Curve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6864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F1C5723-462F-49EC-B199-A9302545BCDC}" type="slidenum">
              <a:rPr lang="en-US" altLang="en-US" sz="1200" smtClean="0">
                <a:solidFill>
                  <a:srgbClr val="898989"/>
                </a:solidFill>
              </a:rPr>
              <a:pPr>
                <a:spcBef>
                  <a:spcPct val="0"/>
                </a:spcBef>
                <a:buFontTx/>
                <a:buNone/>
              </a:pPr>
              <a:t>199</a:t>
            </a:fld>
            <a:endParaRPr lang="en-US" altLang="en-US" sz="1200">
              <a:solidFill>
                <a:srgbClr val="898989"/>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6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962025"/>
            <a:ext cx="8183562"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0691" name="Title 2"/>
          <p:cNvSpPr>
            <a:spLocks noGrp="1"/>
          </p:cNvSpPr>
          <p:nvPr>
            <p:ph type="title"/>
          </p:nvPr>
        </p:nvSpPr>
        <p:spPr>
          <a:xfrm>
            <a:off x="0" y="0"/>
            <a:ext cx="9144000" cy="838200"/>
          </a:xfrm>
        </p:spPr>
        <p:txBody>
          <a:bodyPr/>
          <a:lstStyle/>
          <a:p>
            <a:r>
              <a:rPr altLang="en-US"/>
              <a:t>How project is progressing?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706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AEF332B-B690-4E5B-A986-1CD32E7265E7}" type="slidenum">
              <a:rPr lang="en-US" altLang="en-US" sz="1200" smtClean="0">
                <a:solidFill>
                  <a:srgbClr val="898989"/>
                </a:solidFill>
              </a:rPr>
              <a:pPr>
                <a:spcBef>
                  <a:spcPct val="0"/>
                </a:spcBef>
                <a:buFontTx/>
                <a:buNone/>
              </a:pPr>
              <a:t>200</a:t>
            </a:fld>
            <a:endParaRPr lang="en-US" altLang="en-US" sz="1200">
              <a:solidFill>
                <a:srgbClr val="898989"/>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1057275"/>
            <a:ext cx="8302625"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2739" name="Title 2"/>
          <p:cNvSpPr>
            <a:spLocks noGrp="1"/>
          </p:cNvSpPr>
          <p:nvPr>
            <p:ph type="title"/>
          </p:nvPr>
        </p:nvSpPr>
        <p:spPr>
          <a:xfrm>
            <a:off x="0" y="0"/>
            <a:ext cx="9144000" cy="838200"/>
          </a:xfrm>
        </p:spPr>
        <p:txBody>
          <a:bodyPr/>
          <a:lstStyle/>
          <a:p>
            <a:r>
              <a:rPr altLang="en-US"/>
              <a:t>How project is progressing?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727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0FC7B9A-FE81-4012-9E20-60A22F8499C8}" type="slidenum">
              <a:rPr lang="en-US" altLang="en-US" sz="1200" smtClean="0">
                <a:solidFill>
                  <a:srgbClr val="898989"/>
                </a:solidFill>
              </a:rPr>
              <a:pPr>
                <a:spcBef>
                  <a:spcPct val="0"/>
                </a:spcBef>
                <a:buFontTx/>
                <a:buNone/>
              </a:pPr>
              <a:t>201</a:t>
            </a:fld>
            <a:endParaRPr lang="en-US" altLang="en-US" sz="1200">
              <a:solidFill>
                <a:srgbClr val="898989"/>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7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 y="996950"/>
            <a:ext cx="8734425"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4787" name="Title 2"/>
          <p:cNvSpPr>
            <a:spLocks noGrp="1"/>
          </p:cNvSpPr>
          <p:nvPr>
            <p:ph type="title"/>
          </p:nvPr>
        </p:nvSpPr>
        <p:spPr>
          <a:xfrm>
            <a:off x="0" y="0"/>
            <a:ext cx="9144000" cy="838200"/>
          </a:xfrm>
        </p:spPr>
        <p:txBody>
          <a:bodyPr/>
          <a:lstStyle/>
          <a:p>
            <a:r>
              <a:rPr altLang="en-US"/>
              <a:t>How project is progressing?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747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8E135A-DC88-42B7-8540-7FB3890360B3}" type="slidenum">
              <a:rPr lang="en-US" altLang="en-US" sz="1200" smtClean="0">
                <a:solidFill>
                  <a:srgbClr val="898989"/>
                </a:solidFill>
              </a:rPr>
              <a:pPr>
                <a:spcBef>
                  <a:spcPct val="0"/>
                </a:spcBef>
                <a:buFontTx/>
                <a:buNone/>
              </a:pPr>
              <a:t>202</a:t>
            </a:fld>
            <a:endParaRPr lang="en-US" altLang="en-US" sz="1200">
              <a:solidFill>
                <a:srgbClr val="898989"/>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68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949325"/>
            <a:ext cx="8461375"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835" name="Title 2"/>
          <p:cNvSpPr>
            <a:spLocks noGrp="1"/>
          </p:cNvSpPr>
          <p:nvPr>
            <p:ph type="title"/>
          </p:nvPr>
        </p:nvSpPr>
        <p:spPr>
          <a:xfrm>
            <a:off x="0" y="0"/>
            <a:ext cx="9144000" cy="838200"/>
          </a:xfrm>
        </p:spPr>
        <p:txBody>
          <a:bodyPr/>
          <a:lstStyle/>
          <a:p>
            <a:r>
              <a:rPr altLang="en-US"/>
              <a:t>How project is progressing?</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768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B173FF-43BC-43D5-8DF1-6A45FBC84C66}" type="slidenum">
              <a:rPr lang="en-US" altLang="en-US" sz="1200" smtClean="0">
                <a:solidFill>
                  <a:srgbClr val="898989"/>
                </a:solidFill>
              </a:rPr>
              <a:pPr>
                <a:spcBef>
                  <a:spcPct val="0"/>
                </a:spcBef>
                <a:buFontTx/>
                <a:buNone/>
              </a:pPr>
              <a:t>203</a:t>
            </a:fld>
            <a:endParaRPr lang="en-US" altLang="en-US" sz="1200">
              <a:solidFill>
                <a:srgbClr val="898989"/>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itle 1"/>
          <p:cNvSpPr>
            <a:spLocks noGrp="1"/>
          </p:cNvSpPr>
          <p:nvPr>
            <p:ph type="title"/>
          </p:nvPr>
        </p:nvSpPr>
        <p:spPr/>
        <p:txBody>
          <a:bodyPr/>
          <a:lstStyle/>
          <a:p>
            <a:r>
              <a:rPr altLang="en-US"/>
              <a:t>EVM-Variances</a:t>
            </a:r>
          </a:p>
        </p:txBody>
      </p:sp>
      <p:sp>
        <p:nvSpPr>
          <p:cNvPr id="17411" name="Content Placeholder 2"/>
          <p:cNvSpPr>
            <a:spLocks noGrp="1"/>
          </p:cNvSpPr>
          <p:nvPr>
            <p:ph idx="1"/>
          </p:nvPr>
        </p:nvSpPr>
        <p:spPr>
          <a:xfrm>
            <a:off x="457200" y="990600"/>
            <a:ext cx="8229600" cy="5105400"/>
          </a:xfrm>
        </p:spPr>
        <p:txBody>
          <a:bodyPr>
            <a:normAutofit lnSpcReduction="10000"/>
          </a:bodyPr>
          <a:lstStyle/>
          <a:p>
            <a:pPr>
              <a:spcBef>
                <a:spcPct val="40000"/>
              </a:spcBef>
              <a:buFont typeface="Arial" panose="020B0604020202020204" pitchFamily="34" charset="0"/>
              <a:buNone/>
              <a:defRPr/>
            </a:pPr>
            <a:r>
              <a:rPr lang="en-US" sz="2800" b="1" i="1" dirty="0"/>
              <a:t>CV (Cost Variance) = EV- AC</a:t>
            </a:r>
            <a:endParaRPr lang="en-US" sz="2800" b="1" dirty="0"/>
          </a:p>
          <a:p>
            <a:pPr>
              <a:spcBef>
                <a:spcPct val="75000"/>
              </a:spcBef>
              <a:buFont typeface="Arial" panose="020B0604020202020204" pitchFamily="34" charset="0"/>
              <a:buNone/>
              <a:defRPr/>
            </a:pPr>
            <a:r>
              <a:rPr lang="en-US" sz="2800" dirty="0"/>
              <a:t>CV = 0 =&gt; the Project is proceeding as per plan on cost</a:t>
            </a:r>
          </a:p>
          <a:p>
            <a:pPr>
              <a:buFont typeface="Arial" panose="020B0604020202020204" pitchFamily="34" charset="0"/>
              <a:buNone/>
              <a:defRPr/>
            </a:pPr>
            <a:r>
              <a:rPr lang="en-US" sz="2800" dirty="0"/>
              <a:t>CV &lt; 0 =&gt; the Project is over budget</a:t>
            </a:r>
          </a:p>
          <a:p>
            <a:pPr>
              <a:buFont typeface="Arial" panose="020B0604020202020204" pitchFamily="34" charset="0"/>
              <a:buNone/>
              <a:defRPr/>
            </a:pPr>
            <a:r>
              <a:rPr lang="en-US" sz="2800" dirty="0"/>
              <a:t>CV &gt; 0 =&gt; the Project is under budget</a:t>
            </a:r>
          </a:p>
          <a:p>
            <a:pPr>
              <a:buFont typeface="Arial" panose="020B0604020202020204" pitchFamily="34" charset="0"/>
              <a:buNone/>
              <a:defRPr/>
            </a:pPr>
            <a:endParaRPr lang="en-US" sz="2800" dirty="0"/>
          </a:p>
          <a:p>
            <a:pPr>
              <a:spcBef>
                <a:spcPct val="40000"/>
              </a:spcBef>
              <a:buFont typeface="Arial" panose="020B0604020202020204" pitchFamily="34" charset="0"/>
              <a:buNone/>
              <a:defRPr/>
            </a:pPr>
            <a:r>
              <a:rPr lang="en-US" sz="2800" b="1" i="1" dirty="0"/>
              <a:t>SV (Schedule Variance) = EV- PV</a:t>
            </a:r>
          </a:p>
          <a:p>
            <a:pPr>
              <a:spcBef>
                <a:spcPct val="75000"/>
              </a:spcBef>
              <a:buFont typeface="Arial" panose="020B0604020202020204" pitchFamily="34" charset="0"/>
              <a:buNone/>
              <a:defRPr/>
            </a:pPr>
            <a:r>
              <a:rPr lang="en-US" sz="2800" i="1" dirty="0"/>
              <a:t>SV = 0 =&gt; the project is on plan, time-wise</a:t>
            </a:r>
          </a:p>
          <a:p>
            <a:pPr>
              <a:buFont typeface="Arial" panose="020B0604020202020204" pitchFamily="34" charset="0"/>
              <a:buNone/>
              <a:defRPr/>
            </a:pPr>
            <a:r>
              <a:rPr lang="en-US" sz="2800" i="1" dirty="0"/>
              <a:t>SV &lt; 0 =&gt; the project is BEHIND schedule</a:t>
            </a:r>
          </a:p>
          <a:p>
            <a:pPr>
              <a:buFont typeface="Arial" panose="020B0604020202020204" pitchFamily="34" charset="0"/>
              <a:buNone/>
              <a:defRPr/>
            </a:pPr>
            <a:r>
              <a:rPr lang="en-US" sz="2800" i="1" dirty="0"/>
              <a:t>SV &gt; 0 =&gt; the project is AHEAD of schedule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788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C055F9-B6A5-4507-B7E0-A7A53A547425}" type="slidenum">
              <a:rPr lang="en-US" altLang="en-US" sz="1200" smtClean="0">
                <a:solidFill>
                  <a:srgbClr val="898989"/>
                </a:solidFill>
              </a:rPr>
              <a:pPr>
                <a:spcBef>
                  <a:spcPct val="0"/>
                </a:spcBef>
                <a:buFontTx/>
                <a:buNone/>
              </a:pPr>
              <a:t>204</a:t>
            </a:fld>
            <a:endParaRPr lang="en-US" altLang="en-US" sz="1200">
              <a:solidFill>
                <a:srgbClr val="898989"/>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itle 4"/>
          <p:cNvSpPr>
            <a:spLocks noGrp="1"/>
          </p:cNvSpPr>
          <p:nvPr>
            <p:ph type="title"/>
          </p:nvPr>
        </p:nvSpPr>
        <p:spPr/>
        <p:txBody>
          <a:bodyPr/>
          <a:lstStyle/>
          <a:p>
            <a:r>
              <a:rPr altLang="en-US"/>
              <a:t>EVM- Indexes</a:t>
            </a:r>
          </a:p>
        </p:txBody>
      </p:sp>
      <p:sp>
        <p:nvSpPr>
          <p:cNvPr id="45059" name="Content Placeholder 2"/>
          <p:cNvSpPr>
            <a:spLocks noGrp="1"/>
          </p:cNvSpPr>
          <p:nvPr>
            <p:ph idx="1"/>
          </p:nvPr>
        </p:nvSpPr>
        <p:spPr>
          <a:xfrm>
            <a:off x="457200" y="990600"/>
            <a:ext cx="8229600" cy="5105400"/>
          </a:xfrm>
        </p:spPr>
        <p:txBody>
          <a:bodyPr>
            <a:normAutofit fontScale="77500" lnSpcReduction="20000"/>
          </a:bodyPr>
          <a:lstStyle/>
          <a:p>
            <a:pPr marL="0" indent="0">
              <a:lnSpc>
                <a:spcPct val="90000"/>
              </a:lnSpc>
              <a:spcBef>
                <a:spcPct val="40000"/>
              </a:spcBef>
              <a:buFont typeface="Arial" panose="020B0604020202020204" pitchFamily="34" charset="0"/>
              <a:buNone/>
              <a:defRPr/>
            </a:pPr>
            <a:r>
              <a:rPr lang="en-US" sz="3100" b="1" dirty="0"/>
              <a:t>CPI (Cost Performance Index) tells you how</a:t>
            </a:r>
            <a:r>
              <a:rPr lang="en-US" sz="3100" b="1" i="1" u="sng" dirty="0"/>
              <a:t> much worth of job</a:t>
            </a:r>
            <a:r>
              <a:rPr lang="en-US" sz="3100" b="1" dirty="0"/>
              <a:t> you are getting for every $ being spent. </a:t>
            </a:r>
          </a:p>
          <a:p>
            <a:pPr>
              <a:lnSpc>
                <a:spcPct val="90000"/>
              </a:lnSpc>
              <a:spcBef>
                <a:spcPct val="40000"/>
              </a:spcBef>
              <a:buFont typeface="Arial" panose="020B0604020202020204" pitchFamily="34" charset="0"/>
              <a:buNone/>
              <a:defRPr/>
            </a:pPr>
            <a:r>
              <a:rPr lang="en-US" sz="3100" b="1" i="1" dirty="0"/>
              <a:t>CPI = EV/AC</a:t>
            </a:r>
          </a:p>
          <a:p>
            <a:pPr>
              <a:lnSpc>
                <a:spcPct val="95000"/>
              </a:lnSpc>
              <a:spcBef>
                <a:spcPct val="50000"/>
              </a:spcBef>
              <a:buFont typeface="Arial" panose="020B0604020202020204" pitchFamily="34" charset="0"/>
              <a:buNone/>
              <a:defRPr/>
            </a:pPr>
            <a:r>
              <a:rPr lang="en-US" sz="3100" dirty="0"/>
              <a:t>CPI = 1 =&gt; the project is on plan, cost wise</a:t>
            </a:r>
          </a:p>
          <a:p>
            <a:pPr>
              <a:lnSpc>
                <a:spcPct val="90000"/>
              </a:lnSpc>
              <a:buFont typeface="Arial" panose="020B0604020202020204" pitchFamily="34" charset="0"/>
              <a:buNone/>
              <a:defRPr/>
            </a:pPr>
            <a:r>
              <a:rPr lang="en-US" sz="3100" dirty="0"/>
              <a:t>CPI &lt; 1 =&gt; the project is over budget or under performing</a:t>
            </a:r>
          </a:p>
          <a:p>
            <a:pPr>
              <a:lnSpc>
                <a:spcPct val="90000"/>
              </a:lnSpc>
              <a:buFont typeface="Arial" panose="020B0604020202020204" pitchFamily="34" charset="0"/>
              <a:buNone/>
              <a:defRPr/>
            </a:pPr>
            <a:r>
              <a:rPr lang="en-US" sz="3100" dirty="0"/>
              <a:t>CPI &gt; 1 =&gt; the project is under budget or over performing</a:t>
            </a:r>
          </a:p>
          <a:p>
            <a:pPr>
              <a:lnSpc>
                <a:spcPct val="90000"/>
              </a:lnSpc>
              <a:buFont typeface="Arial" panose="020B0604020202020204" pitchFamily="34" charset="0"/>
              <a:buNone/>
              <a:defRPr/>
            </a:pPr>
            <a:endParaRPr lang="en-US" sz="3100" dirty="0"/>
          </a:p>
          <a:p>
            <a:pPr marL="0" indent="0">
              <a:lnSpc>
                <a:spcPct val="90000"/>
              </a:lnSpc>
              <a:spcBef>
                <a:spcPct val="40000"/>
              </a:spcBef>
              <a:buFont typeface="Arial" panose="020B0604020202020204" pitchFamily="34" charset="0"/>
              <a:buNone/>
              <a:defRPr/>
            </a:pPr>
            <a:r>
              <a:rPr lang="en-US" sz="3100" b="1" dirty="0"/>
              <a:t>SPI tells the PM how</a:t>
            </a:r>
            <a:r>
              <a:rPr lang="en-US" sz="3100" b="1" i="1" u="sng" dirty="0"/>
              <a:t> much worth of job</a:t>
            </a:r>
            <a:r>
              <a:rPr lang="en-US" sz="3100" b="1" dirty="0"/>
              <a:t> has been completed against planned work</a:t>
            </a:r>
          </a:p>
          <a:p>
            <a:pPr>
              <a:lnSpc>
                <a:spcPct val="90000"/>
              </a:lnSpc>
              <a:spcBef>
                <a:spcPct val="40000"/>
              </a:spcBef>
              <a:buFont typeface="Arial" panose="020B0604020202020204" pitchFamily="34" charset="0"/>
              <a:buNone/>
              <a:defRPr/>
            </a:pPr>
            <a:endParaRPr lang="en-US" sz="3100" b="1" i="1" dirty="0"/>
          </a:p>
          <a:p>
            <a:pPr>
              <a:lnSpc>
                <a:spcPct val="90000"/>
              </a:lnSpc>
              <a:spcBef>
                <a:spcPct val="40000"/>
              </a:spcBef>
              <a:buFont typeface="Arial" panose="020B0604020202020204" pitchFamily="34" charset="0"/>
              <a:buNone/>
              <a:defRPr/>
            </a:pPr>
            <a:r>
              <a:rPr lang="en-US" sz="3100" b="1" i="1" dirty="0"/>
              <a:t>SPI = EV / PV</a:t>
            </a:r>
          </a:p>
          <a:p>
            <a:pPr>
              <a:lnSpc>
                <a:spcPct val="90000"/>
              </a:lnSpc>
              <a:spcBef>
                <a:spcPct val="40000"/>
              </a:spcBef>
              <a:buFont typeface="Arial" panose="020B0604020202020204" pitchFamily="34" charset="0"/>
              <a:buNone/>
              <a:defRPr/>
            </a:pPr>
            <a:r>
              <a:rPr lang="en-US" sz="3100" dirty="0"/>
              <a:t>SPI = 1 =&gt; the project is on schedule</a:t>
            </a:r>
          </a:p>
          <a:p>
            <a:pPr>
              <a:lnSpc>
                <a:spcPct val="90000"/>
              </a:lnSpc>
              <a:buFont typeface="Arial" panose="020B0604020202020204" pitchFamily="34" charset="0"/>
              <a:buNone/>
              <a:defRPr/>
            </a:pPr>
            <a:r>
              <a:rPr lang="en-US" sz="3100" dirty="0"/>
              <a:t>SPI &lt; 1 =&gt; the project is BEHIND schedule</a:t>
            </a:r>
          </a:p>
          <a:p>
            <a:pPr>
              <a:lnSpc>
                <a:spcPct val="90000"/>
              </a:lnSpc>
              <a:buFont typeface="Arial" panose="020B0604020202020204" pitchFamily="34" charset="0"/>
              <a:buNone/>
              <a:defRPr/>
            </a:pPr>
            <a:r>
              <a:rPr lang="en-US" sz="3100" dirty="0"/>
              <a:t>SPI &gt; 1 =&gt; the project is AHEAD of schedule</a:t>
            </a:r>
          </a:p>
          <a:p>
            <a:pPr>
              <a:lnSpc>
                <a:spcPct val="90000"/>
              </a:lnSpc>
              <a:buFont typeface="Arial" panose="020B0604020202020204" pitchFamily="34" charset="0"/>
              <a:buNone/>
              <a:defRPr/>
            </a:pPr>
            <a:endParaRPr lang="en-US" sz="28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809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A74DDD-87F7-41B2-A766-5408DD226628}" type="slidenum">
              <a:rPr lang="en-US" altLang="en-US" sz="1200" smtClean="0">
                <a:solidFill>
                  <a:srgbClr val="898989"/>
                </a:solidFill>
              </a:rPr>
              <a:pPr>
                <a:spcBef>
                  <a:spcPct val="0"/>
                </a:spcBef>
                <a:buFontTx/>
                <a:buNone/>
              </a:pPr>
              <a:t>205</a:t>
            </a:fld>
            <a:endParaRPr lang="en-US" altLang="en-US" sz="1200">
              <a:solidFill>
                <a:srgbClr val="898989"/>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Title 4"/>
          <p:cNvSpPr>
            <a:spLocks noGrp="1"/>
          </p:cNvSpPr>
          <p:nvPr>
            <p:ph type="title"/>
          </p:nvPr>
        </p:nvSpPr>
        <p:spPr/>
        <p:txBody>
          <a:bodyPr/>
          <a:lstStyle/>
          <a:p>
            <a:r>
              <a:rPr altLang="en-US"/>
              <a:t>EVM- Critical Ratio</a:t>
            </a:r>
          </a:p>
        </p:txBody>
      </p:sp>
      <p:sp>
        <p:nvSpPr>
          <p:cNvPr id="382979" name="Content Placeholder 2"/>
          <p:cNvSpPr>
            <a:spLocks noGrp="1"/>
          </p:cNvSpPr>
          <p:nvPr>
            <p:ph idx="1"/>
          </p:nvPr>
        </p:nvSpPr>
        <p:spPr>
          <a:xfrm>
            <a:off x="457200" y="990600"/>
            <a:ext cx="8229600" cy="5105400"/>
          </a:xfrm>
        </p:spPr>
        <p:txBody>
          <a:bodyPr/>
          <a:lstStyle/>
          <a:p>
            <a:pPr>
              <a:lnSpc>
                <a:spcPct val="90000"/>
              </a:lnSpc>
              <a:spcBef>
                <a:spcPct val="40000"/>
              </a:spcBef>
              <a:buFont typeface="Arial" panose="020B0604020202020204" pitchFamily="34" charset="0"/>
              <a:buNone/>
            </a:pPr>
            <a:r>
              <a:rPr lang="en-US" altLang="en-US" sz="2800"/>
              <a:t>CR tells the PM the overall shape of your project </a:t>
            </a:r>
          </a:p>
          <a:p>
            <a:pPr>
              <a:lnSpc>
                <a:spcPct val="90000"/>
              </a:lnSpc>
              <a:spcBef>
                <a:spcPct val="40000"/>
              </a:spcBef>
              <a:buFont typeface="Arial" panose="020B0604020202020204" pitchFamily="34" charset="0"/>
              <a:buNone/>
            </a:pPr>
            <a:endParaRPr lang="en-US" altLang="en-US" sz="2800" b="1" i="1"/>
          </a:p>
          <a:p>
            <a:pPr>
              <a:lnSpc>
                <a:spcPct val="90000"/>
              </a:lnSpc>
              <a:spcBef>
                <a:spcPct val="40000"/>
              </a:spcBef>
              <a:buFont typeface="Arial" panose="020B0604020202020204" pitchFamily="34" charset="0"/>
              <a:buNone/>
            </a:pPr>
            <a:r>
              <a:rPr lang="en-US" altLang="en-US" sz="2800" b="1" i="1"/>
              <a:t>CR= CPI x SPI</a:t>
            </a:r>
          </a:p>
          <a:p>
            <a:pPr>
              <a:lnSpc>
                <a:spcPct val="90000"/>
              </a:lnSpc>
              <a:spcBef>
                <a:spcPct val="75000"/>
              </a:spcBef>
              <a:buFont typeface="Arial" panose="020B0604020202020204" pitchFamily="34" charset="0"/>
              <a:buNone/>
            </a:pPr>
            <a:r>
              <a:rPr lang="en-US" altLang="en-US" sz="2800"/>
              <a:t>CR = 1 =&gt; the project is on schedule &amp; within budget</a:t>
            </a:r>
          </a:p>
          <a:p>
            <a:pPr>
              <a:lnSpc>
                <a:spcPct val="90000"/>
              </a:lnSpc>
              <a:buFont typeface="Arial" panose="020B0604020202020204" pitchFamily="34" charset="0"/>
              <a:buNone/>
            </a:pPr>
            <a:r>
              <a:rPr lang="en-US" altLang="en-US" sz="2800"/>
              <a:t>CR &lt; 1 =&gt; the project is BEHIND schedule or budget or both</a:t>
            </a:r>
          </a:p>
          <a:p>
            <a:pPr>
              <a:lnSpc>
                <a:spcPct val="90000"/>
              </a:lnSpc>
              <a:buFont typeface="Arial" panose="020B0604020202020204" pitchFamily="34" charset="0"/>
              <a:buNone/>
            </a:pPr>
            <a:r>
              <a:rPr lang="en-US" altLang="en-US" sz="2800"/>
              <a:t>CR &gt; 1 =&gt; the project is AHEAD of schedule or budget or both</a:t>
            </a:r>
          </a:p>
          <a:p>
            <a:pPr>
              <a:lnSpc>
                <a:spcPct val="90000"/>
              </a:lnSpc>
              <a:spcBef>
                <a:spcPct val="75000"/>
              </a:spcBef>
              <a:buFont typeface="Arial" panose="020B0604020202020204" pitchFamily="34" charset="0"/>
              <a:buNone/>
            </a:pPr>
            <a:r>
              <a:rPr lang="en-US" altLang="en-US" sz="2800"/>
              <a:t>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829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9C494E-6057-4C8C-ACD7-76CF84D62F5F}" type="slidenum">
              <a:rPr lang="en-US" altLang="en-US" sz="1200" smtClean="0">
                <a:solidFill>
                  <a:srgbClr val="898989"/>
                </a:solidFill>
              </a:rPr>
              <a:pPr>
                <a:spcBef>
                  <a:spcPct val="0"/>
                </a:spcBef>
                <a:buFontTx/>
                <a:buNone/>
              </a:pPr>
              <a:t>206</a:t>
            </a:fld>
            <a:endParaRPr lang="en-US" altLang="en-US" sz="1200">
              <a:solidFill>
                <a:srgbClr val="898989"/>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Title 3"/>
          <p:cNvSpPr>
            <a:spLocks noGrp="1"/>
          </p:cNvSpPr>
          <p:nvPr>
            <p:ph type="title"/>
          </p:nvPr>
        </p:nvSpPr>
        <p:spPr>
          <a:xfrm>
            <a:off x="0" y="0"/>
            <a:ext cx="9144000" cy="838200"/>
          </a:xfrm>
        </p:spPr>
        <p:txBody>
          <a:bodyPr/>
          <a:lstStyle/>
          <a:p>
            <a:r>
              <a:rPr altLang="en-US"/>
              <a:t>CPI &amp; SPI Summary</a:t>
            </a:r>
          </a:p>
        </p:txBody>
      </p:sp>
      <p:pic>
        <p:nvPicPr>
          <p:cNvPr id="385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104900"/>
            <a:ext cx="75819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850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C8268B-FB53-4898-9190-B9D948783441}" type="slidenum">
              <a:rPr lang="en-US" altLang="en-US" sz="1200" smtClean="0">
                <a:solidFill>
                  <a:srgbClr val="898989"/>
                </a:solidFill>
              </a:rPr>
              <a:pPr>
                <a:spcBef>
                  <a:spcPct val="0"/>
                </a:spcBef>
                <a:buFontTx/>
                <a:buNone/>
              </a:pPr>
              <a:t>207</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itle 3"/>
          <p:cNvSpPr>
            <a:spLocks noGrp="1"/>
          </p:cNvSpPr>
          <p:nvPr>
            <p:ph type="title"/>
          </p:nvPr>
        </p:nvSpPr>
        <p:spPr/>
        <p:txBody>
          <a:bodyPr/>
          <a:lstStyle/>
          <a:p>
            <a:r>
              <a:rPr altLang="en-US"/>
              <a:t>14. Define Activities</a:t>
            </a:r>
          </a:p>
        </p:txBody>
      </p:sp>
      <p:sp>
        <p:nvSpPr>
          <p:cNvPr id="227331" name="Content Placeholder 4"/>
          <p:cNvSpPr>
            <a:spLocks noGrp="1"/>
          </p:cNvSpPr>
          <p:nvPr>
            <p:ph idx="1"/>
          </p:nvPr>
        </p:nvSpPr>
        <p:spPr/>
        <p:txBody>
          <a:bodyPr/>
          <a:lstStyle/>
          <a:p>
            <a:pPr>
              <a:buFont typeface="Arial" panose="020B0604020202020204" pitchFamily="34" charset="0"/>
              <a:buNone/>
            </a:pPr>
            <a:r>
              <a:rPr lang="en-US" altLang="en-US" sz="4000"/>
              <a:t>	</a:t>
            </a:r>
            <a:r>
              <a:rPr lang="en-US" altLang="en-US" sz="4000" b="1"/>
              <a:t>Identifying the specific actions to be performed to produce the project deliverables</a:t>
            </a:r>
          </a:p>
          <a:p>
            <a:pPr>
              <a:buFont typeface="Arial" panose="020B0604020202020204" pitchFamily="34" charset="0"/>
              <a:buNone/>
            </a:pPr>
            <a:endParaRPr lang="en-US" altLang="en-US" sz="4000"/>
          </a:p>
        </p:txBody>
      </p:sp>
      <p:pic>
        <p:nvPicPr>
          <p:cNvPr id="227332" name="Picture 4" descr="D:\Works\Training-Material\My Pictures\PM-Images\Def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533900"/>
            <a:ext cx="21812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22733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856EE4-ADE3-44A7-87B6-184A8539255E}" type="slidenum">
              <a:rPr lang="en-US" altLang="en-US" sz="1200" smtClean="0">
                <a:solidFill>
                  <a:srgbClr val="898989"/>
                </a:solidFill>
              </a:rPr>
              <a:pPr>
                <a:spcBef>
                  <a:spcPct val="0"/>
                </a:spcBef>
                <a:buFontTx/>
                <a:buNone/>
              </a:pPr>
              <a:t>127</a:t>
            </a:fld>
            <a:endParaRPr lang="en-US" altLang="en-US" sz="1200">
              <a:solidFill>
                <a:srgbClr val="898989"/>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Title 1"/>
          <p:cNvSpPr>
            <a:spLocks noGrp="1"/>
          </p:cNvSpPr>
          <p:nvPr>
            <p:ph type="title"/>
          </p:nvPr>
        </p:nvSpPr>
        <p:spPr/>
        <p:txBody>
          <a:bodyPr/>
          <a:lstStyle/>
          <a:p>
            <a:r>
              <a:rPr altLang="en-US"/>
              <a:t>Forecasting- ETC </a:t>
            </a:r>
          </a:p>
        </p:txBody>
      </p:sp>
      <p:sp>
        <p:nvSpPr>
          <p:cNvPr id="387075" name="Content Placeholder 2"/>
          <p:cNvSpPr>
            <a:spLocks noGrp="1"/>
          </p:cNvSpPr>
          <p:nvPr>
            <p:ph idx="1"/>
          </p:nvPr>
        </p:nvSpPr>
        <p:spPr>
          <a:xfrm>
            <a:off x="457200" y="990600"/>
            <a:ext cx="8229600" cy="5105400"/>
          </a:xfrm>
        </p:spPr>
        <p:txBody>
          <a:bodyPr/>
          <a:lstStyle/>
          <a:p>
            <a:r>
              <a:rPr lang="en-US" altLang="en-US" i="1"/>
              <a:t>Recalculate it, if original estimate are no longer valid now.</a:t>
            </a:r>
          </a:p>
          <a:p>
            <a:r>
              <a:rPr lang="en-US" altLang="en-US" i="1"/>
              <a:t>Calculate it manually based on the progress, if original estimates are still valid</a:t>
            </a:r>
          </a:p>
          <a:p>
            <a:pPr lvl="1"/>
            <a:r>
              <a:rPr lang="en-US" altLang="en-US" i="1"/>
              <a:t>ETC = BAC - EV</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870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EAA1D5-D4E6-4578-AA41-3AE23488A0D5}" type="slidenum">
              <a:rPr lang="en-US" altLang="en-US" sz="1200" smtClean="0">
                <a:solidFill>
                  <a:srgbClr val="898989"/>
                </a:solidFill>
              </a:rPr>
              <a:pPr>
                <a:spcBef>
                  <a:spcPct val="0"/>
                </a:spcBef>
                <a:buFontTx/>
                <a:buNone/>
              </a:pPr>
              <a:t>208</a:t>
            </a:fld>
            <a:endParaRPr lang="en-US" altLang="en-US" sz="1200">
              <a:solidFill>
                <a:srgbClr val="898989"/>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Title 1"/>
          <p:cNvSpPr>
            <a:spLocks noGrp="1"/>
          </p:cNvSpPr>
          <p:nvPr>
            <p:ph type="title"/>
          </p:nvPr>
        </p:nvSpPr>
        <p:spPr/>
        <p:txBody>
          <a:bodyPr/>
          <a:lstStyle/>
          <a:p>
            <a:r>
              <a:rPr altLang="en-US"/>
              <a:t>Forecasting- EAC</a:t>
            </a:r>
          </a:p>
        </p:txBody>
      </p:sp>
      <p:sp>
        <p:nvSpPr>
          <p:cNvPr id="25603"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dirty="0"/>
              <a:t>Estimate at Completion(EAC)</a:t>
            </a:r>
          </a:p>
          <a:p>
            <a:pPr marL="50800" indent="3175">
              <a:buFont typeface="+mj-lt"/>
              <a:buAutoNum type="arabicPeriod"/>
              <a:defRPr/>
            </a:pPr>
            <a:r>
              <a:rPr lang="en-US" i="1" dirty="0"/>
              <a:t>EAC </a:t>
            </a:r>
            <a:r>
              <a:rPr lang="en-US" sz="2000" i="1" dirty="0"/>
              <a:t>(atypical)</a:t>
            </a:r>
            <a:r>
              <a:rPr lang="en-US" i="1" dirty="0"/>
              <a:t> = AC + ETC </a:t>
            </a:r>
            <a:r>
              <a:rPr lang="en-US" sz="2400" i="1" dirty="0"/>
              <a:t>(Re-estimated)</a:t>
            </a:r>
            <a:endParaRPr lang="en-US" i="1" dirty="0"/>
          </a:p>
          <a:p>
            <a:pPr marL="50800" indent="3175">
              <a:buFont typeface="+mj-lt"/>
              <a:buAutoNum type="arabicPeriod"/>
              <a:defRPr/>
            </a:pPr>
            <a:r>
              <a:rPr lang="en-US" i="1" dirty="0"/>
              <a:t>EAC </a:t>
            </a:r>
            <a:r>
              <a:rPr lang="en-US" sz="2000" i="1" dirty="0"/>
              <a:t>(atypical)</a:t>
            </a:r>
            <a:r>
              <a:rPr lang="en-US" i="1" dirty="0"/>
              <a:t> = AC + BAC – EV </a:t>
            </a:r>
            <a:r>
              <a:rPr lang="en-US" sz="1800" i="1" dirty="0"/>
              <a:t>(Estimated based on Progress)</a:t>
            </a:r>
            <a:endParaRPr lang="en-US" sz="2400" i="1" dirty="0"/>
          </a:p>
          <a:p>
            <a:pPr marL="50800" indent="3175">
              <a:buFont typeface="+mj-lt"/>
              <a:buAutoNum type="arabicPeriod"/>
              <a:defRPr/>
            </a:pPr>
            <a:r>
              <a:rPr lang="en-US" i="1" dirty="0"/>
              <a:t>EAC </a:t>
            </a:r>
            <a:r>
              <a:rPr lang="en-US" sz="2000" i="1" dirty="0"/>
              <a:t>(typical considering CPI &amp; SPI) </a:t>
            </a:r>
            <a:r>
              <a:rPr lang="en-US" i="1" dirty="0"/>
              <a:t>= AC + ETC/ (CPI x SPI)</a:t>
            </a:r>
          </a:p>
          <a:p>
            <a:pPr marL="50800" indent="3175">
              <a:buFont typeface="+mj-lt"/>
              <a:buAutoNum type="arabicPeriod"/>
              <a:defRPr/>
            </a:pPr>
            <a:r>
              <a:rPr lang="en-US" i="1" dirty="0"/>
              <a:t>EAC </a:t>
            </a:r>
            <a:r>
              <a:rPr lang="en-US" sz="1800" i="1" dirty="0"/>
              <a:t>(typical)</a:t>
            </a:r>
            <a:r>
              <a:rPr lang="en-US" i="1" dirty="0"/>
              <a:t>= AC + ETC / CPI = BAC/CPI</a:t>
            </a:r>
          </a:p>
          <a:p>
            <a:pPr marL="50800" indent="3175">
              <a:buFont typeface="+mj-lt"/>
              <a:buAutoNum type="arabicPeriod"/>
              <a:defRPr/>
            </a:pPr>
            <a:endParaRPr lang="en-US" i="1" dirty="0"/>
          </a:p>
          <a:p>
            <a:pPr marL="50800" lvl="1" indent="3175">
              <a:buFont typeface="Arial" panose="020B0604020202020204" pitchFamily="34" charset="0"/>
              <a:buNone/>
              <a:defRPr/>
            </a:pPr>
            <a:r>
              <a:rPr lang="en-US" sz="2000" i="1" u="sng" dirty="0"/>
              <a:t>If you feel that you will be able to complete the project on time in spite of current delay then you can consider SPI as 1. In that case CR= SPI</a:t>
            </a:r>
          </a:p>
          <a:p>
            <a:pPr marL="50800" indent="3175">
              <a:buFont typeface="+mj-lt"/>
              <a:buAutoNum type="arabicPeriod"/>
              <a:defRPr/>
            </a:pPr>
            <a:endParaRPr lang="en-US" i="1" dirty="0"/>
          </a:p>
          <a:p>
            <a:pPr marL="50800" lvl="2" indent="3175">
              <a:buFont typeface="+mj-lt"/>
              <a:buAutoNum type="arabicPeriod"/>
              <a:defRPr/>
            </a:pPr>
            <a:endParaRPr lang="en-US" sz="3200" i="1" dirty="0"/>
          </a:p>
          <a:p>
            <a:pPr>
              <a:defRPr/>
            </a:pPr>
            <a:endParaRPr lang="en-US" i="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891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1841F0-B6E2-48DD-9C70-A4CDB9B9BAF0}" type="slidenum">
              <a:rPr lang="en-US" altLang="en-US" sz="1200" smtClean="0">
                <a:solidFill>
                  <a:srgbClr val="898989"/>
                </a:solidFill>
              </a:rPr>
              <a:pPr>
                <a:spcBef>
                  <a:spcPct val="0"/>
                </a:spcBef>
                <a:buFontTx/>
                <a:buNone/>
              </a:pPr>
              <a:t>209</a:t>
            </a:fld>
            <a:endParaRPr lang="en-US" altLang="en-US" sz="1200">
              <a:solidFill>
                <a:srgbClr val="898989"/>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Title 1"/>
          <p:cNvSpPr>
            <a:spLocks noGrp="1"/>
          </p:cNvSpPr>
          <p:nvPr>
            <p:ph type="title"/>
          </p:nvPr>
        </p:nvSpPr>
        <p:spPr/>
        <p:txBody>
          <a:bodyPr/>
          <a:lstStyle/>
          <a:p>
            <a:r>
              <a:rPr altLang="en-US"/>
              <a:t>Forecasting- Variance at Completion </a:t>
            </a:r>
          </a:p>
        </p:txBody>
      </p:sp>
      <p:sp>
        <p:nvSpPr>
          <p:cNvPr id="391171" name="Content Placeholder 2"/>
          <p:cNvSpPr>
            <a:spLocks noGrp="1"/>
          </p:cNvSpPr>
          <p:nvPr>
            <p:ph idx="1"/>
          </p:nvPr>
        </p:nvSpPr>
        <p:spPr>
          <a:xfrm>
            <a:off x="457200" y="990600"/>
            <a:ext cx="8229600" cy="5105400"/>
          </a:xfrm>
        </p:spPr>
        <p:txBody>
          <a:bodyPr/>
          <a:lstStyle/>
          <a:p>
            <a:pPr>
              <a:spcBef>
                <a:spcPct val="80000"/>
              </a:spcBef>
            </a:pPr>
            <a:r>
              <a:rPr lang="en-US" altLang="en-US"/>
              <a:t>Variance at Completion (VAC)</a:t>
            </a:r>
          </a:p>
          <a:p>
            <a:pPr>
              <a:buFont typeface="Arial" panose="020B0604020202020204" pitchFamily="34" charset="0"/>
              <a:buNone/>
            </a:pPr>
            <a:r>
              <a:rPr lang="en-US" altLang="en-US"/>
              <a:t>		</a:t>
            </a:r>
            <a:r>
              <a:rPr lang="en-US" altLang="en-US" i="1"/>
              <a:t>VAC = BAC – EAC</a:t>
            </a:r>
          </a:p>
          <a:p>
            <a:endParaRPr lang="en-US" altLang="en-US" i="1"/>
          </a:p>
          <a:p>
            <a:r>
              <a:rPr lang="en-US" altLang="en-US" i="1"/>
              <a:t>Variance at Completion (%)</a:t>
            </a:r>
          </a:p>
          <a:p>
            <a:pPr>
              <a:buFont typeface="Arial" panose="020B0604020202020204" pitchFamily="34" charset="0"/>
              <a:buNone/>
            </a:pPr>
            <a:r>
              <a:rPr lang="en-US" altLang="en-US" i="1"/>
              <a:t>		PVAC= (BAC-EAC)/BAC</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911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BFE04B-9D9D-4444-A0C1-8FACCD2E300E}" type="slidenum">
              <a:rPr lang="en-US" altLang="en-US" sz="1200" smtClean="0">
                <a:solidFill>
                  <a:srgbClr val="898989"/>
                </a:solidFill>
              </a:rPr>
              <a:pPr>
                <a:spcBef>
                  <a:spcPct val="0"/>
                </a:spcBef>
                <a:buFontTx/>
                <a:buNone/>
              </a:pPr>
              <a:t>210</a:t>
            </a:fld>
            <a:endParaRPr lang="en-US" altLang="en-US" sz="1200">
              <a:solidFill>
                <a:srgbClr val="898989"/>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Title 1"/>
          <p:cNvSpPr>
            <a:spLocks noGrp="1"/>
          </p:cNvSpPr>
          <p:nvPr>
            <p:ph type="title"/>
          </p:nvPr>
        </p:nvSpPr>
        <p:spPr/>
        <p:txBody>
          <a:bodyPr/>
          <a:lstStyle/>
          <a:p>
            <a:r>
              <a:rPr altLang="en-US"/>
              <a:t>Forecasting: TCPI</a:t>
            </a:r>
          </a:p>
        </p:txBody>
      </p:sp>
      <p:sp>
        <p:nvSpPr>
          <p:cNvPr id="31747"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b="1" dirty="0"/>
              <a:t>TCPI (</a:t>
            </a:r>
            <a:r>
              <a:rPr lang="en-US" dirty="0"/>
              <a:t>To complete Performance Index) </a:t>
            </a:r>
            <a:r>
              <a:rPr lang="en-US" b="1" dirty="0"/>
              <a:t>can be calculated using BAC or EAC</a:t>
            </a:r>
          </a:p>
          <a:p>
            <a:pPr>
              <a:buFont typeface="Arial" panose="020B0604020202020204" pitchFamily="34" charset="0"/>
              <a:buNone/>
              <a:defRPr/>
            </a:pPr>
            <a:r>
              <a:rPr lang="en-US" dirty="0"/>
              <a:t>	</a:t>
            </a:r>
          </a:p>
          <a:p>
            <a:pPr>
              <a:defRPr/>
            </a:pPr>
            <a:r>
              <a:rPr lang="en-US" dirty="0"/>
              <a:t>	TCPI using BAC = (BAC-EV) / (BAC-AC)</a:t>
            </a:r>
          </a:p>
          <a:p>
            <a:pPr>
              <a:defRPr/>
            </a:pPr>
            <a:r>
              <a:rPr lang="en-US" dirty="0"/>
              <a:t>	TCPI using EAC = (BAC-EV) / (EAC-AC)</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932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CE801A4-7631-465D-8681-267BB63FD6A8}" type="slidenum">
              <a:rPr lang="en-US" altLang="en-US" sz="1200" smtClean="0">
                <a:solidFill>
                  <a:srgbClr val="898989"/>
                </a:solidFill>
              </a:rPr>
              <a:pPr>
                <a:spcBef>
                  <a:spcPct val="0"/>
                </a:spcBef>
                <a:buFontTx/>
                <a:buNone/>
              </a:pPr>
              <a:t>211</a:t>
            </a:fld>
            <a:endParaRPr lang="en-US" altLang="en-US" sz="1200">
              <a:solidFill>
                <a:srgbClr val="898989"/>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Title 1"/>
          <p:cNvSpPr>
            <a:spLocks noGrp="1"/>
          </p:cNvSpPr>
          <p:nvPr>
            <p:ph type="title"/>
          </p:nvPr>
        </p:nvSpPr>
        <p:spPr>
          <a:xfrm>
            <a:off x="0" y="0"/>
            <a:ext cx="9144000" cy="838200"/>
          </a:xfrm>
        </p:spPr>
        <p:txBody>
          <a:bodyPr/>
          <a:lstStyle/>
          <a:p>
            <a:r>
              <a:rPr altLang="en-US"/>
              <a:t>Case Study — Case 1</a:t>
            </a:r>
          </a:p>
        </p:txBody>
      </p:sp>
      <p:sp>
        <p:nvSpPr>
          <p:cNvPr id="397315" name="Content Placeholder 2"/>
          <p:cNvSpPr>
            <a:spLocks noGrp="1"/>
          </p:cNvSpPr>
          <p:nvPr>
            <p:ph idx="4294967295"/>
          </p:nvPr>
        </p:nvSpPr>
        <p:spPr>
          <a:xfrm>
            <a:off x="0" y="990600"/>
            <a:ext cx="8229600" cy="5135563"/>
          </a:xfrm>
        </p:spPr>
        <p:txBody>
          <a:bodyPr/>
          <a:lstStyle/>
          <a:p>
            <a:r>
              <a:rPr lang="en-US" altLang="en-US"/>
              <a:t>PV = $ 500</a:t>
            </a:r>
          </a:p>
          <a:p>
            <a:r>
              <a:rPr lang="en-US" altLang="en-US"/>
              <a:t>EV = $ 500</a:t>
            </a:r>
          </a:p>
          <a:p>
            <a:r>
              <a:rPr lang="en-US" altLang="en-US"/>
              <a:t>AC = $ 500</a:t>
            </a:r>
          </a:p>
        </p:txBody>
      </p:sp>
      <p:sp>
        <p:nvSpPr>
          <p:cNvPr id="8" name="Oval Callout 7"/>
          <p:cNvSpPr/>
          <p:nvPr/>
        </p:nvSpPr>
        <p:spPr>
          <a:xfrm>
            <a:off x="4876800" y="1600200"/>
            <a:ext cx="3505200" cy="22098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FFFFFF"/>
                </a:solidFill>
                <a:latin typeface="Century" pitchFamily="18" charset="0"/>
              </a:rPr>
              <a:t>This is the ideal situation where everything goes as per plan.</a:t>
            </a:r>
          </a:p>
        </p:txBody>
      </p:sp>
      <p:pic>
        <p:nvPicPr>
          <p:cNvPr id="15365" name="Picture 4" descr="C:\Program Files\Microsoft Office\MEDIA\CAGCAT10\j0283209.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267200"/>
            <a:ext cx="1655763"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3973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228B03-1227-4A09-86F1-796696EF2382}" type="slidenum">
              <a:rPr lang="en-US" altLang="en-US" sz="1200" smtClean="0">
                <a:solidFill>
                  <a:srgbClr val="898989"/>
                </a:solidFill>
              </a:rPr>
              <a:pPr>
                <a:spcBef>
                  <a:spcPct val="0"/>
                </a:spcBef>
                <a:buFontTx/>
                <a:buNone/>
              </a:pPr>
              <a:t>212</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5"/>
                                        </p:tgtEl>
                                        <p:attrNameLst>
                                          <p:attrName>style.visibility</p:attrName>
                                        </p:attrNameLst>
                                      </p:cBhvr>
                                      <p:to>
                                        <p:strVal val="visible"/>
                                      </p:to>
                                    </p:set>
                                    <p:anim calcmode="lin" valueType="num">
                                      <p:cBhvr additive="base">
                                        <p:cTn id="11" dur="500" fill="hold"/>
                                        <p:tgtEl>
                                          <p:spTgt spid="15365"/>
                                        </p:tgtEl>
                                        <p:attrNameLst>
                                          <p:attrName>ppt_x</p:attrName>
                                        </p:attrNameLst>
                                      </p:cBhvr>
                                      <p:tavLst>
                                        <p:tav tm="0">
                                          <p:val>
                                            <p:strVal val="#ppt_x"/>
                                          </p:val>
                                        </p:tav>
                                        <p:tav tm="100000">
                                          <p:val>
                                            <p:strVal val="#ppt_x"/>
                                          </p:val>
                                        </p:tav>
                                      </p:tavLst>
                                    </p:anim>
                                    <p:anim calcmode="lin" valueType="num">
                                      <p:cBhvr additive="base">
                                        <p:cTn id="12"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Title 1"/>
          <p:cNvSpPr>
            <a:spLocks noGrp="1"/>
          </p:cNvSpPr>
          <p:nvPr>
            <p:ph type="title"/>
          </p:nvPr>
        </p:nvSpPr>
        <p:spPr>
          <a:xfrm>
            <a:off x="0" y="0"/>
            <a:ext cx="9144000" cy="838200"/>
          </a:xfrm>
        </p:spPr>
        <p:txBody>
          <a:bodyPr/>
          <a:lstStyle/>
          <a:p>
            <a:r>
              <a:rPr altLang="en-US"/>
              <a:t>Case Study — Case 2</a:t>
            </a:r>
          </a:p>
        </p:txBody>
      </p:sp>
      <p:sp>
        <p:nvSpPr>
          <p:cNvPr id="32771" name="Content Placeholder 2"/>
          <p:cNvSpPr>
            <a:spLocks noGrp="1"/>
          </p:cNvSpPr>
          <p:nvPr>
            <p:ph idx="1"/>
          </p:nvPr>
        </p:nvSpPr>
        <p:spPr>
          <a:xfrm>
            <a:off x="228600" y="990600"/>
            <a:ext cx="4343400" cy="5181600"/>
          </a:xfrm>
        </p:spPr>
        <p:txBody>
          <a:bodyPr/>
          <a:lstStyle/>
          <a:p>
            <a:pPr>
              <a:lnSpc>
                <a:spcPct val="90000"/>
              </a:lnSpc>
            </a:pPr>
            <a:r>
              <a:rPr lang="en-US" altLang="en-US"/>
              <a:t>PV = $ 1,800</a:t>
            </a:r>
          </a:p>
          <a:p>
            <a:pPr>
              <a:lnSpc>
                <a:spcPct val="90000"/>
              </a:lnSpc>
            </a:pPr>
            <a:r>
              <a:rPr lang="en-US" altLang="en-US"/>
              <a:t>EV = $ 1,500</a:t>
            </a:r>
          </a:p>
          <a:p>
            <a:pPr>
              <a:lnSpc>
                <a:spcPct val="90000"/>
              </a:lnSpc>
            </a:pPr>
            <a:r>
              <a:rPr lang="en-US" altLang="en-US"/>
              <a:t>AC = $ 1,700</a:t>
            </a:r>
          </a:p>
          <a:p>
            <a:pPr>
              <a:lnSpc>
                <a:spcPct val="90000"/>
              </a:lnSpc>
            </a:pPr>
            <a:endParaRPr lang="en-US" altLang="en-US"/>
          </a:p>
          <a:p>
            <a:pPr>
              <a:lnSpc>
                <a:spcPct val="90000"/>
              </a:lnSpc>
            </a:pPr>
            <a:r>
              <a:rPr lang="en-US" altLang="en-US"/>
              <a:t>CV = EV – AC = - $ 200</a:t>
            </a:r>
          </a:p>
          <a:p>
            <a:pPr>
              <a:lnSpc>
                <a:spcPct val="90000"/>
              </a:lnSpc>
            </a:pPr>
            <a:r>
              <a:rPr lang="en-US" altLang="en-US"/>
              <a:t>SV = EV – PV = - $ 300</a:t>
            </a:r>
          </a:p>
          <a:p>
            <a:pPr>
              <a:lnSpc>
                <a:spcPct val="90000"/>
              </a:lnSpc>
            </a:pPr>
            <a:r>
              <a:rPr lang="en-US" altLang="en-US"/>
              <a:t>CPI = EV/AC = 0.88</a:t>
            </a:r>
          </a:p>
          <a:p>
            <a:pPr>
              <a:lnSpc>
                <a:spcPct val="90000"/>
              </a:lnSpc>
            </a:pPr>
            <a:r>
              <a:rPr lang="en-US" altLang="en-US"/>
              <a:t>SPI = EV/PV = 0.83</a:t>
            </a:r>
          </a:p>
        </p:txBody>
      </p:sp>
      <p:sp>
        <p:nvSpPr>
          <p:cNvPr id="399364" name="Content Placeholder 5"/>
          <p:cNvSpPr>
            <a:spLocks noGrp="1"/>
          </p:cNvSpPr>
          <p:nvPr>
            <p:ph idx="13"/>
          </p:nvPr>
        </p:nvSpPr>
        <p:spPr/>
        <p:txBody>
          <a:bodyPr/>
          <a:lstStyle/>
          <a:p>
            <a:r>
              <a:rPr lang="en-US" altLang="en-US">
                <a:solidFill>
                  <a:srgbClr val="FF0000"/>
                </a:solidFill>
              </a:rPr>
              <a:t>PV = $ 2,900</a:t>
            </a:r>
          </a:p>
          <a:p>
            <a:r>
              <a:rPr lang="en-US" altLang="en-US">
                <a:solidFill>
                  <a:srgbClr val="FF0000"/>
                </a:solidFill>
              </a:rPr>
              <a:t>EV = $ 2,700 </a:t>
            </a:r>
          </a:p>
          <a:p>
            <a:r>
              <a:rPr lang="en-US" altLang="en-US">
                <a:solidFill>
                  <a:srgbClr val="FF0000"/>
                </a:solidFill>
              </a:rPr>
              <a:t>AC = $ 2,500</a:t>
            </a:r>
          </a:p>
          <a:p>
            <a:endParaRPr lang="en-US" altLang="en-US">
              <a:solidFill>
                <a:srgbClr val="FF0000"/>
              </a:solidFill>
            </a:endParaRPr>
          </a:p>
          <a:p>
            <a:r>
              <a:rPr lang="en-US" altLang="en-US">
                <a:solidFill>
                  <a:srgbClr val="FF0000"/>
                </a:solidFill>
              </a:rPr>
              <a:t>SV = -200</a:t>
            </a:r>
          </a:p>
          <a:p>
            <a:r>
              <a:rPr lang="en-US" altLang="en-US">
                <a:solidFill>
                  <a:srgbClr val="FF0000"/>
                </a:solidFill>
              </a:rPr>
              <a:t>SPI = 0.92 </a:t>
            </a:r>
          </a:p>
          <a:p>
            <a:r>
              <a:rPr lang="en-US" altLang="en-US">
                <a:solidFill>
                  <a:srgbClr val="FF0000"/>
                </a:solidFill>
              </a:rPr>
              <a:t>CV = 200  </a:t>
            </a:r>
          </a:p>
          <a:p>
            <a:r>
              <a:rPr lang="en-US" altLang="en-US">
                <a:solidFill>
                  <a:srgbClr val="FF0000"/>
                </a:solidFill>
              </a:rPr>
              <a:t>CPI = 1.08</a:t>
            </a:r>
          </a:p>
          <a:p>
            <a:endParaRPr lang="en-US" altLang="en-US">
              <a:solidFill>
                <a:srgbClr val="FF0000"/>
              </a:solidFill>
            </a:endParaRPr>
          </a:p>
        </p:txBody>
      </p:sp>
      <p:sp>
        <p:nvSpPr>
          <p:cNvPr id="8" name="Oval Callout 7"/>
          <p:cNvSpPr>
            <a:spLocks noChangeArrowheads="1"/>
          </p:cNvSpPr>
          <p:nvPr/>
        </p:nvSpPr>
        <p:spPr bwMode="auto">
          <a:xfrm>
            <a:off x="228600" y="5638800"/>
            <a:ext cx="3657600" cy="838200"/>
          </a:xfrm>
          <a:prstGeom prst="wedgeEllipseCallout">
            <a:avLst>
              <a:gd name="adj1" fmla="val 45917"/>
              <a:gd name="adj2" fmla="val -138894"/>
            </a:avLst>
          </a:prstGeom>
          <a:solidFill>
            <a:schemeClr val="accent1"/>
          </a:solidFill>
          <a:ln w="25400" algn="ctr">
            <a:solidFill>
              <a:srgbClr val="385D8A"/>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solidFill>
                  <a:srgbClr val="FFFFFF"/>
                </a:solidFill>
                <a:latin typeface="Century" panose="02040604050505020304" pitchFamily="18" charset="0"/>
              </a:rPr>
              <a:t>Calculate CV, SV, SPI, SPI</a:t>
            </a:r>
          </a:p>
        </p:txBody>
      </p:sp>
      <p:sp>
        <p:nvSpPr>
          <p:cNvPr id="2" name="Footer Placeholder 1"/>
          <p:cNvSpPr>
            <a:spLocks noGrp="1"/>
          </p:cNvSpPr>
          <p:nvPr>
            <p:ph type="ftr" sz="quarter" idx="15"/>
          </p:nvPr>
        </p:nvSpPr>
        <p:spPr/>
        <p:txBody>
          <a:bodyPr/>
          <a:lstStyle/>
          <a:p>
            <a:pPr>
              <a:defRPr/>
            </a:pPr>
            <a:r>
              <a:rPr lang="en-IN"/>
              <a:t>Copyright 2017 Vedavit Project Solutions</a:t>
            </a:r>
            <a:endParaRPr lang="en-US"/>
          </a:p>
        </p:txBody>
      </p:sp>
      <p:sp>
        <p:nvSpPr>
          <p:cNvPr id="399367"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248F67-1285-493B-979E-205872C7638E}" type="slidenum">
              <a:rPr lang="en-US" altLang="en-US" sz="1200" smtClean="0">
                <a:solidFill>
                  <a:srgbClr val="898989"/>
                </a:solidFill>
              </a:rPr>
              <a:pPr>
                <a:spcBef>
                  <a:spcPct val="0"/>
                </a:spcBef>
                <a:buFontTx/>
                <a:buNone/>
              </a:pPr>
              <a:t>213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32771">
                                            <p:txEl>
                                              <p:pRg st="4" end="4"/>
                                            </p:txEl>
                                          </p:spTgt>
                                        </p:tgtEl>
                                        <p:attrNameLst>
                                          <p:attrName>style.visibility</p:attrName>
                                        </p:attrNameLst>
                                      </p:cBhvr>
                                      <p:to>
                                        <p:strVal val="visible"/>
                                      </p:to>
                                    </p:set>
                                    <p:animEffect transition="in" filter="checkerboard(across)">
                                      <p:cBhvr>
                                        <p:cTn id="10" dur="500"/>
                                        <p:tgtEl>
                                          <p:spTgt spid="32771">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2771">
                                            <p:txEl>
                                              <p:pRg st="5" end="5"/>
                                            </p:txEl>
                                          </p:spTgt>
                                        </p:tgtEl>
                                        <p:attrNameLst>
                                          <p:attrName>style.visibility</p:attrName>
                                        </p:attrNameLst>
                                      </p:cBhvr>
                                      <p:to>
                                        <p:strVal val="visible"/>
                                      </p:to>
                                    </p:set>
                                    <p:animEffect transition="in" filter="checkerboard(across)">
                                      <p:cBhvr>
                                        <p:cTn id="13" dur="500"/>
                                        <p:tgtEl>
                                          <p:spTgt spid="32771">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2771">
                                            <p:txEl>
                                              <p:pRg st="6" end="6"/>
                                            </p:txEl>
                                          </p:spTgt>
                                        </p:tgtEl>
                                        <p:attrNameLst>
                                          <p:attrName>style.visibility</p:attrName>
                                        </p:attrNameLst>
                                      </p:cBhvr>
                                      <p:to>
                                        <p:strVal val="visible"/>
                                      </p:to>
                                    </p:set>
                                    <p:animEffect transition="in" filter="checkerboard(across)">
                                      <p:cBhvr>
                                        <p:cTn id="16" dur="500"/>
                                        <p:tgtEl>
                                          <p:spTgt spid="32771">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2771">
                                            <p:txEl>
                                              <p:pRg st="7" end="7"/>
                                            </p:txEl>
                                          </p:spTgt>
                                        </p:tgtEl>
                                        <p:attrNameLst>
                                          <p:attrName>style.visibility</p:attrName>
                                        </p:attrNameLst>
                                      </p:cBhvr>
                                      <p:to>
                                        <p:strVal val="visible"/>
                                      </p:to>
                                    </p:set>
                                    <p:animEffect transition="in" filter="checkerboard(across)">
                                      <p:cBhvr>
                                        <p:cTn id="19"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Title 1"/>
          <p:cNvSpPr>
            <a:spLocks noGrp="1"/>
          </p:cNvSpPr>
          <p:nvPr>
            <p:ph type="title"/>
          </p:nvPr>
        </p:nvSpPr>
        <p:spPr/>
        <p:txBody>
          <a:bodyPr/>
          <a:lstStyle/>
          <a:p>
            <a:r>
              <a:rPr altLang="en-US" b="1"/>
              <a:t>EVM- Case 3</a:t>
            </a:r>
          </a:p>
        </p:txBody>
      </p:sp>
      <p:sp>
        <p:nvSpPr>
          <p:cNvPr id="8" name="Content Placeholder 7"/>
          <p:cNvSpPr>
            <a:spLocks noGrp="1"/>
          </p:cNvSpPr>
          <p:nvPr>
            <p:ph idx="1"/>
          </p:nvPr>
        </p:nvSpPr>
        <p:spPr>
          <a:xfrm>
            <a:off x="457200" y="990600"/>
            <a:ext cx="8229600" cy="5105400"/>
          </a:xfrm>
        </p:spPr>
        <p:txBody>
          <a:bodyPr>
            <a:normAutofit fontScale="62500" lnSpcReduction="20000"/>
          </a:bodyPr>
          <a:lstStyle/>
          <a:p>
            <a:pPr>
              <a:defRPr/>
            </a:pPr>
            <a:r>
              <a:rPr lang="en-US" dirty="0"/>
              <a:t>PV = $ 1,700   </a:t>
            </a:r>
          </a:p>
          <a:p>
            <a:pPr>
              <a:defRPr/>
            </a:pPr>
            <a:r>
              <a:rPr lang="en-US" dirty="0"/>
              <a:t>BAC = $ 5000</a:t>
            </a:r>
          </a:p>
          <a:p>
            <a:pPr>
              <a:defRPr/>
            </a:pPr>
            <a:r>
              <a:rPr lang="en-US" dirty="0"/>
              <a:t>EV = $ 1,800</a:t>
            </a:r>
          </a:p>
          <a:p>
            <a:pPr>
              <a:defRPr/>
            </a:pPr>
            <a:r>
              <a:rPr lang="en-US" dirty="0"/>
              <a:t>AC = $ 1,600</a:t>
            </a:r>
          </a:p>
          <a:p>
            <a:pPr>
              <a:defRPr/>
            </a:pPr>
            <a:endParaRPr lang="en-US" dirty="0"/>
          </a:p>
          <a:p>
            <a:pPr>
              <a:defRPr/>
            </a:pPr>
            <a:r>
              <a:rPr lang="en-US" dirty="0"/>
              <a:t>CV 	= 200	</a:t>
            </a:r>
          </a:p>
          <a:p>
            <a:pPr>
              <a:defRPr/>
            </a:pPr>
            <a:r>
              <a:rPr lang="en-US" dirty="0"/>
              <a:t>SV 	= 100</a:t>
            </a:r>
          </a:p>
          <a:p>
            <a:pPr>
              <a:defRPr/>
            </a:pPr>
            <a:r>
              <a:rPr lang="en-US" dirty="0"/>
              <a:t>CPI 	= 1.125</a:t>
            </a:r>
          </a:p>
          <a:p>
            <a:pPr>
              <a:defRPr/>
            </a:pPr>
            <a:r>
              <a:rPr lang="en-US" dirty="0"/>
              <a:t>SPI 	= 1.058</a:t>
            </a:r>
          </a:p>
          <a:p>
            <a:pPr>
              <a:defRPr/>
            </a:pPr>
            <a:endParaRPr lang="en-US" dirty="0"/>
          </a:p>
          <a:p>
            <a:pPr>
              <a:defRPr/>
            </a:pPr>
            <a:r>
              <a:rPr lang="en-US" dirty="0"/>
              <a:t>EAC = BAC/ CPI = $4444      </a:t>
            </a:r>
          </a:p>
          <a:p>
            <a:pPr>
              <a:defRPr/>
            </a:pPr>
            <a:r>
              <a:rPr lang="en-US" dirty="0"/>
              <a:t>ETC =EAC-AC	= 4444 – 1600 = $2844 (Org Estimate Incorrect)</a:t>
            </a:r>
          </a:p>
          <a:p>
            <a:pPr>
              <a:defRPr/>
            </a:pPr>
            <a:r>
              <a:rPr lang="en-US" dirty="0"/>
              <a:t>ETC = BAC-EV = 5000 – 1800 = $3200 (Org Estimate Correct)</a:t>
            </a:r>
          </a:p>
          <a:p>
            <a:pPr>
              <a:defRPr/>
            </a:pPr>
            <a:r>
              <a:rPr lang="en-US" dirty="0"/>
              <a:t>VAC = BAC – EAC= $556</a:t>
            </a:r>
          </a:p>
          <a:p>
            <a:pPr>
              <a:defRPr/>
            </a:pPr>
            <a:r>
              <a:rPr lang="en-US" dirty="0"/>
              <a:t>TCPI using BAC = 5000-1800/5000-1600 = 0.941</a:t>
            </a:r>
          </a:p>
          <a:p>
            <a:pPr>
              <a:defRPr/>
            </a:pPr>
            <a:r>
              <a:rPr lang="en-US" dirty="0"/>
              <a:t>TCPI using EAC = 5000-1800/4444-1600 = 1.125</a:t>
            </a:r>
          </a:p>
          <a:p>
            <a:pPr>
              <a:defRPr/>
            </a:pPr>
            <a:endParaRPr lang="en-US" dirty="0"/>
          </a:p>
          <a:p>
            <a:pPr>
              <a:defRPr/>
            </a:pPr>
            <a:endParaRPr lang="en-US" dirty="0"/>
          </a:p>
          <a:p>
            <a:pPr>
              <a:defRPr/>
            </a:pPr>
            <a:endParaRPr lang="en-US" dirty="0"/>
          </a:p>
        </p:txBody>
      </p:sp>
      <p:sp>
        <p:nvSpPr>
          <p:cNvPr id="401412" name="Oval Callout 7"/>
          <p:cNvSpPr>
            <a:spLocks noChangeArrowheads="1"/>
          </p:cNvSpPr>
          <p:nvPr/>
        </p:nvSpPr>
        <p:spPr bwMode="auto">
          <a:xfrm>
            <a:off x="4495800" y="1066800"/>
            <a:ext cx="3505200" cy="1752600"/>
          </a:xfrm>
          <a:prstGeom prst="wedgeEllipseCallout">
            <a:avLst>
              <a:gd name="adj1" fmla="val -92282"/>
              <a:gd name="adj2" fmla="val -16620"/>
            </a:avLst>
          </a:prstGeom>
          <a:solidFill>
            <a:schemeClr val="accent1"/>
          </a:solidFill>
          <a:ln w="25400" algn="ctr">
            <a:solidFill>
              <a:srgbClr val="385D8A"/>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FFFF"/>
                </a:solidFill>
                <a:latin typeface="Century" panose="02040604050505020304" pitchFamily="18" charset="0"/>
              </a:rPr>
              <a:t>Calculate CV, SV, CPI, SPI, EAC (Typical), ETC, VAC, TCPI</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0141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25BDC3-EE82-4A42-8500-217F1D175C1B}" type="slidenum">
              <a:rPr lang="en-US" altLang="en-US" sz="1200" smtClean="0">
                <a:solidFill>
                  <a:srgbClr val="898989"/>
                </a:solidFill>
              </a:rPr>
              <a:pPr>
                <a:spcBef>
                  <a:spcPct val="0"/>
                </a:spcBef>
                <a:buFontTx/>
                <a:buNone/>
              </a:pPr>
              <a:t>214</a:t>
            </a:fld>
            <a:endParaRPr lang="en-US" altLang="en-US" sz="1200">
              <a:solidFill>
                <a:srgbClr val="898989"/>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40345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5BFDBE-F5FF-40BE-AB7F-53C0D3114B7C}" type="slidenum">
              <a:rPr lang="en-US" altLang="en-US" sz="1200" smtClean="0">
                <a:solidFill>
                  <a:srgbClr val="898989"/>
                </a:solidFill>
              </a:rPr>
              <a:pPr>
                <a:spcBef>
                  <a:spcPct val="0"/>
                </a:spcBef>
                <a:buFontTx/>
                <a:buNone/>
              </a:pPr>
              <a:t>215</a:t>
            </a:fld>
            <a:endParaRPr lang="en-US"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5006</TotalTime>
  <Words>4477</Words>
  <Application>Microsoft Office PowerPoint</Application>
  <PresentationFormat>On-screen Show (4:3)</PresentationFormat>
  <Paragraphs>1178</Paragraphs>
  <Slides>97</Slides>
  <Notes>94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8" baseType="lpstr">
      <vt:lpstr>Arial Unicode MS</vt:lpstr>
      <vt:lpstr>Arial</vt:lpstr>
      <vt:lpstr>Book Antiqua</vt:lpstr>
      <vt:lpstr>Calibri</vt:lpstr>
      <vt:lpstr>Century</vt:lpstr>
      <vt:lpstr>Kabel Bk BT</vt:lpstr>
      <vt:lpstr>Times New Roman</vt:lpstr>
      <vt:lpstr>Verdana</vt:lpstr>
      <vt:lpstr>Wingdings</vt:lpstr>
      <vt:lpstr>Office Theme</vt:lpstr>
      <vt:lpstr>Visio</vt:lpstr>
      <vt:lpstr>Project Time Management</vt:lpstr>
      <vt:lpstr>Project Time Management</vt:lpstr>
      <vt:lpstr>Project Time Management</vt:lpstr>
      <vt:lpstr>Project Time Management</vt:lpstr>
      <vt:lpstr>Project Time Management</vt:lpstr>
      <vt:lpstr>13. Plan Schedule Management</vt:lpstr>
      <vt:lpstr>Plan Schedule Management</vt:lpstr>
      <vt:lpstr>Schedule Management Plan</vt:lpstr>
      <vt:lpstr>14. Define Activities</vt:lpstr>
      <vt:lpstr>Define Activities</vt:lpstr>
      <vt:lpstr>Activity Attributes</vt:lpstr>
      <vt:lpstr>Discussion/Exercise 12</vt:lpstr>
      <vt:lpstr>15. Sequence Activities</vt:lpstr>
      <vt:lpstr>Sequence Activities</vt:lpstr>
      <vt:lpstr>Discussion/Exercise 13</vt:lpstr>
      <vt:lpstr>Precedence Diagramming Method (PDM)</vt:lpstr>
      <vt:lpstr>Network Development</vt:lpstr>
      <vt:lpstr>Network Development</vt:lpstr>
      <vt:lpstr>16. Estimate Activity Resources</vt:lpstr>
      <vt:lpstr>Estimate Activity Resources</vt:lpstr>
      <vt:lpstr>Resource Breakdown Structure</vt:lpstr>
      <vt:lpstr>Discussion/Exercise 14</vt:lpstr>
      <vt:lpstr>17. Estimate Activity Durations</vt:lpstr>
      <vt:lpstr>Estimate Activity Durations</vt:lpstr>
      <vt:lpstr>PERT – Program Evaluation and Review Technique</vt:lpstr>
      <vt:lpstr>Discussion/Exercise 15</vt:lpstr>
      <vt:lpstr>18. Develop Schedule</vt:lpstr>
      <vt:lpstr>Develop Schedule</vt:lpstr>
      <vt:lpstr>Resource Optimization techniques</vt:lpstr>
      <vt:lpstr>Resource Optimization techniques</vt:lpstr>
      <vt:lpstr>Modeling Techniques</vt:lpstr>
      <vt:lpstr>19. Control Schedule</vt:lpstr>
      <vt:lpstr>Control Schedule</vt:lpstr>
      <vt:lpstr>Discussion/Exercise 17</vt:lpstr>
      <vt:lpstr>Big Concepts</vt:lpstr>
      <vt:lpstr> Critical Path Method  (CPM) </vt:lpstr>
      <vt:lpstr>Critical Path Method (CPM)</vt:lpstr>
      <vt:lpstr>Critical Path</vt:lpstr>
      <vt:lpstr>Critical Path – Longest Path, Zero Float</vt:lpstr>
      <vt:lpstr>Discussion/Excertise-16</vt:lpstr>
      <vt:lpstr>Network Exercise - solution</vt:lpstr>
      <vt:lpstr>Facts/Tips for Critical Path</vt:lpstr>
      <vt:lpstr>Benefits of PERT/CPM</vt:lpstr>
      <vt:lpstr> Critical Chain Method  (CCM) </vt:lpstr>
      <vt:lpstr>Background</vt:lpstr>
      <vt:lpstr>Why CCM is needed?</vt:lpstr>
      <vt:lpstr>Principles Behind CCM</vt:lpstr>
      <vt:lpstr>Critical Chain Method</vt:lpstr>
      <vt:lpstr>CCM Concepts</vt:lpstr>
      <vt:lpstr>How to estimate in CCM</vt:lpstr>
      <vt:lpstr>How to manage CCM</vt:lpstr>
      <vt:lpstr>PowerPoint Presentation</vt:lpstr>
      <vt:lpstr>    </vt:lpstr>
      <vt:lpstr>Project Cost Management</vt:lpstr>
      <vt:lpstr>Project Cost Management- A Thought</vt:lpstr>
      <vt:lpstr>Project Cost Management</vt:lpstr>
      <vt:lpstr>Project Cost Management</vt:lpstr>
      <vt:lpstr>Components of Contract Price</vt:lpstr>
      <vt:lpstr>Types of Cost</vt:lpstr>
      <vt:lpstr>Types of Cost</vt:lpstr>
      <vt:lpstr>Types of Cost</vt:lpstr>
      <vt:lpstr>Types of Cost</vt:lpstr>
      <vt:lpstr>20. Plan Cost Management</vt:lpstr>
      <vt:lpstr>Plan Cost Management</vt:lpstr>
      <vt:lpstr>Cost Management Plan</vt:lpstr>
      <vt:lpstr>21. Estimate Costs </vt:lpstr>
      <vt:lpstr>Estimate Cost</vt:lpstr>
      <vt:lpstr>Project Cost Estimation Ranges</vt:lpstr>
      <vt:lpstr>Exercise-18</vt:lpstr>
      <vt:lpstr>Three Point Estimates</vt:lpstr>
      <vt:lpstr>22. Determine Budget </vt:lpstr>
      <vt:lpstr>Determine Budget</vt:lpstr>
      <vt:lpstr>Estimation Traps</vt:lpstr>
      <vt:lpstr>Five Ways to Avoid Estimation Traps</vt:lpstr>
      <vt:lpstr>Exercise-19</vt:lpstr>
      <vt:lpstr>23. Control Costs </vt:lpstr>
      <vt:lpstr>Control Cost</vt:lpstr>
      <vt:lpstr> Big Concepts</vt:lpstr>
      <vt:lpstr>Earned Value Management – Basic Concepts</vt:lpstr>
      <vt:lpstr>Earn Value Rules</vt:lpstr>
      <vt:lpstr>Earned Value Management – S Curve </vt:lpstr>
      <vt:lpstr>How project is progressing?</vt:lpstr>
      <vt:lpstr>How project is progressing?</vt:lpstr>
      <vt:lpstr>How project is progressing?</vt:lpstr>
      <vt:lpstr>How project is progressing?</vt:lpstr>
      <vt:lpstr>EVM-Variances</vt:lpstr>
      <vt:lpstr>EVM- Indexes</vt:lpstr>
      <vt:lpstr>EVM- Critical Ratio</vt:lpstr>
      <vt:lpstr>CPI &amp; SPI Summary</vt:lpstr>
      <vt:lpstr>Forecasting- ETC </vt:lpstr>
      <vt:lpstr>Forecasting- EAC</vt:lpstr>
      <vt:lpstr>Forecasting- Variance at Completion </vt:lpstr>
      <vt:lpstr>Forecasting: TCPI</vt:lpstr>
      <vt:lpstr>Case Study — Case 1</vt:lpstr>
      <vt:lpstr>Case Study — Case 2</vt:lpstr>
      <vt:lpstr>EVM- Case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119</cp:revision>
  <dcterms:created xsi:type="dcterms:W3CDTF">2010-10-14T06:04:22Z</dcterms:created>
  <dcterms:modified xsi:type="dcterms:W3CDTF">2017-11-17T11:55:26Z</dcterms:modified>
</cp:coreProperties>
</file>