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54" saveSubsetFonts="1">
  <p:sldMasterIdLst>
    <p:sldMasterId id="2147483648" r:id="rId1"/>
  </p:sldMasterIdLst>
  <p:notesMasterIdLst>
    <p:notesMasterId r:id="rId78"/>
  </p:notesMasterIdLst>
  <p:sldIdLst>
    <p:sldId id="648" r:id="rId2"/>
    <p:sldId id="649" r:id="rId3"/>
    <p:sldId id="650" r:id="rId4"/>
    <p:sldId id="651" r:id="rId5"/>
    <p:sldId id="652" r:id="rId6"/>
    <p:sldId id="653" r:id="rId7"/>
    <p:sldId id="654" r:id="rId8"/>
    <p:sldId id="655" r:id="rId9"/>
    <p:sldId id="656" r:id="rId10"/>
    <p:sldId id="657" r:id="rId11"/>
    <p:sldId id="658" r:id="rId12"/>
    <p:sldId id="659" r:id="rId13"/>
    <p:sldId id="660" r:id="rId14"/>
    <p:sldId id="661" r:id="rId15"/>
    <p:sldId id="662" r:id="rId16"/>
    <p:sldId id="663" r:id="rId17"/>
    <p:sldId id="664" r:id="rId18"/>
    <p:sldId id="665" r:id="rId19"/>
    <p:sldId id="666" r:id="rId20"/>
    <p:sldId id="667" r:id="rId21"/>
    <p:sldId id="668" r:id="rId22"/>
    <p:sldId id="669" r:id="rId23"/>
    <p:sldId id="670" r:id="rId24"/>
    <p:sldId id="671" r:id="rId25"/>
    <p:sldId id="672" r:id="rId26"/>
    <p:sldId id="673" r:id="rId27"/>
    <p:sldId id="674" r:id="rId28"/>
    <p:sldId id="675" r:id="rId29"/>
    <p:sldId id="676" r:id="rId30"/>
    <p:sldId id="677" r:id="rId31"/>
    <p:sldId id="678" r:id="rId32"/>
    <p:sldId id="679" r:id="rId33"/>
    <p:sldId id="726" r:id="rId34"/>
    <p:sldId id="680" r:id="rId35"/>
    <p:sldId id="681" r:id="rId36"/>
    <p:sldId id="682" r:id="rId37"/>
    <p:sldId id="683" r:id="rId38"/>
    <p:sldId id="684" r:id="rId39"/>
    <p:sldId id="685" r:id="rId40"/>
    <p:sldId id="686" r:id="rId41"/>
    <p:sldId id="687" r:id="rId42"/>
    <p:sldId id="688" r:id="rId43"/>
    <p:sldId id="689" r:id="rId44"/>
    <p:sldId id="690" r:id="rId45"/>
    <p:sldId id="706" r:id="rId46"/>
    <p:sldId id="707" r:id="rId47"/>
    <p:sldId id="708" r:id="rId48"/>
    <p:sldId id="709" r:id="rId49"/>
    <p:sldId id="710" r:id="rId50"/>
    <p:sldId id="711" r:id="rId51"/>
    <p:sldId id="712" r:id="rId52"/>
    <p:sldId id="713" r:id="rId53"/>
    <p:sldId id="714" r:id="rId54"/>
    <p:sldId id="715" r:id="rId55"/>
    <p:sldId id="716" r:id="rId56"/>
    <p:sldId id="717" r:id="rId57"/>
    <p:sldId id="718" r:id="rId58"/>
    <p:sldId id="719" r:id="rId59"/>
    <p:sldId id="720" r:id="rId60"/>
    <p:sldId id="721" r:id="rId61"/>
    <p:sldId id="691" r:id="rId62"/>
    <p:sldId id="725" r:id="rId63"/>
    <p:sldId id="692" r:id="rId64"/>
    <p:sldId id="693" r:id="rId65"/>
    <p:sldId id="694" r:id="rId66"/>
    <p:sldId id="695" r:id="rId67"/>
    <p:sldId id="696" r:id="rId68"/>
    <p:sldId id="697" r:id="rId69"/>
    <p:sldId id="698" r:id="rId70"/>
    <p:sldId id="699" r:id="rId71"/>
    <p:sldId id="700" r:id="rId72"/>
    <p:sldId id="701" r:id="rId73"/>
    <p:sldId id="702" r:id="rId74"/>
    <p:sldId id="703" r:id="rId75"/>
    <p:sldId id="704" r:id="rId76"/>
    <p:sldId id="727" r:id="rId7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58" autoAdjust="0"/>
  </p:normalViewPr>
  <p:slideViewPr>
    <p:cSldViewPr>
      <p:cViewPr varScale="1">
        <p:scale>
          <a:sx n="64" d="100"/>
          <a:sy n="64" d="100"/>
        </p:scale>
        <p:origin x="138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798"/>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39.xml"/><Relationship Id="rId18" Type="http://schemas.openxmlformats.org/officeDocument/2006/relationships/slide" Target="slides/slide73.xml"/><Relationship Id="rId3" Type="http://schemas.openxmlformats.org/officeDocument/2006/relationships/slide" Target="slides/slide5.xml"/><Relationship Id="rId7" Type="http://schemas.openxmlformats.org/officeDocument/2006/relationships/slide" Target="slides/slide26.xml"/><Relationship Id="rId12" Type="http://schemas.openxmlformats.org/officeDocument/2006/relationships/slide" Target="slides/slide38.xml"/><Relationship Id="rId17" Type="http://schemas.openxmlformats.org/officeDocument/2006/relationships/slide" Target="slides/slide72.xml"/><Relationship Id="rId2" Type="http://schemas.openxmlformats.org/officeDocument/2006/relationships/slide" Target="slides/slide4.xml"/><Relationship Id="rId16" Type="http://schemas.openxmlformats.org/officeDocument/2006/relationships/slide" Target="slides/slide70.xml"/><Relationship Id="rId1" Type="http://schemas.openxmlformats.org/officeDocument/2006/relationships/slide" Target="slides/slide2.xml"/><Relationship Id="rId6" Type="http://schemas.openxmlformats.org/officeDocument/2006/relationships/slide" Target="slides/slide23.xml"/><Relationship Id="rId11" Type="http://schemas.openxmlformats.org/officeDocument/2006/relationships/slide" Target="slides/slide36.xml"/><Relationship Id="rId5" Type="http://schemas.openxmlformats.org/officeDocument/2006/relationships/slide" Target="slides/slide22.xml"/><Relationship Id="rId15" Type="http://schemas.openxmlformats.org/officeDocument/2006/relationships/slide" Target="slides/slide46.xml"/><Relationship Id="rId10" Type="http://schemas.openxmlformats.org/officeDocument/2006/relationships/slide" Target="slides/slide35.xml"/><Relationship Id="rId19" Type="http://schemas.openxmlformats.org/officeDocument/2006/relationships/slide" Target="slides/slide74.xml"/><Relationship Id="rId4" Type="http://schemas.openxmlformats.org/officeDocument/2006/relationships/slide" Target="slides/slide6.xml"/><Relationship Id="rId9" Type="http://schemas.openxmlformats.org/officeDocument/2006/relationships/slide" Target="slides/slide31.xml"/><Relationship Id="rId14"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3726BE1-FAB7-4314-B8DA-C22B60F889A1}" type="datetimeFigureOut">
              <a:rPr lang="en-US"/>
              <a:pPr>
                <a:defRPr/>
              </a:pPr>
              <a:t>23-Nov-17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864C03-2585-451F-BB32-6A74BF0E2B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D61C51-694B-4456-90FA-207C8AB7DE55}" type="slidenum">
              <a:rPr lang="en-US" altLang="en-US" smtClean="0">
                <a:latin typeface="Arial" panose="020B0604020202020204" pitchFamily="34" charset="0"/>
              </a:rPr>
              <a:pPr>
                <a:spcBef>
                  <a:spcPct val="0"/>
                </a:spcBef>
              </a:pPr>
              <a:t>354</a:t>
            </a:fld>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3F52D9-0AA4-4E5C-80B2-93D627042167}" type="slidenum">
              <a:rPr lang="en-US" altLang="en-US" smtClean="0">
                <a:latin typeface="Arial" panose="020B0604020202020204" pitchFamily="34" charset="0"/>
              </a:rPr>
              <a:pPr>
                <a:spcBef>
                  <a:spcPct val="0"/>
                </a:spcBef>
              </a:pPr>
              <a:t>363</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F14E3C-D0E9-4855-8A91-4684619CFA69}" type="slidenum">
              <a:rPr lang="en-US" altLang="en-US" smtClean="0">
                <a:latin typeface="Arial" panose="020B0604020202020204" pitchFamily="34" charset="0"/>
              </a:rPr>
              <a:pPr>
                <a:spcBef>
                  <a:spcPct val="0"/>
                </a:spcBef>
              </a:pPr>
              <a:t>364</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52AC9E-41F8-479E-85D8-9C1A867CBE22}" type="slidenum">
              <a:rPr lang="en-US" altLang="en-US" smtClean="0">
                <a:latin typeface="Arial" panose="020B0604020202020204" pitchFamily="34" charset="0"/>
              </a:rPr>
              <a:pPr>
                <a:spcBef>
                  <a:spcPct val="0"/>
                </a:spcBef>
              </a:pPr>
              <a:t>365</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AA8163-29BE-4756-AE2D-14F4EE0A79DC}" type="slidenum">
              <a:rPr lang="en-US" altLang="en-US" smtClean="0">
                <a:latin typeface="Arial" panose="020B0604020202020204" pitchFamily="34" charset="0"/>
              </a:rPr>
              <a:pPr>
                <a:spcBef>
                  <a:spcPct val="0"/>
                </a:spcBef>
              </a:pPr>
              <a:t>366</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29280A1-C042-4568-B7A3-4D3053BC8CC7}" type="slidenum">
              <a:rPr lang="en-US" altLang="en-US" smtClean="0">
                <a:latin typeface="Arial" panose="020B0604020202020204" pitchFamily="34" charset="0"/>
              </a:rPr>
              <a:pPr>
                <a:spcBef>
                  <a:spcPct val="0"/>
                </a:spcBef>
              </a:pPr>
              <a:t>367</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9DD1C3-0031-4BAA-A19D-10F515C85E4F}" type="slidenum">
              <a:rPr lang="en-US" altLang="en-US" smtClean="0">
                <a:latin typeface="Arial" panose="020B0604020202020204" pitchFamily="34" charset="0"/>
              </a:rPr>
              <a:pPr>
                <a:spcBef>
                  <a:spcPct val="0"/>
                </a:spcBef>
              </a:pPr>
              <a:t>368</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5906CB-DDE5-4B75-8A89-FE67167D540F}" type="slidenum">
              <a:rPr lang="en-US" altLang="en-US" smtClean="0">
                <a:latin typeface="Arial" panose="020B0604020202020204" pitchFamily="34" charset="0"/>
              </a:rPr>
              <a:pPr>
                <a:spcBef>
                  <a:spcPct val="0"/>
                </a:spcBef>
              </a:pPr>
              <a:t>369</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2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F59BB9-B434-4F85-9D30-8ABC3FD7C1F8}" type="slidenum">
              <a:rPr lang="en-US" altLang="en-US" smtClean="0">
                <a:latin typeface="Arial" panose="020B0604020202020204" pitchFamily="34" charset="0"/>
              </a:rPr>
              <a:pPr>
                <a:spcBef>
                  <a:spcPct val="0"/>
                </a:spcBef>
              </a:pPr>
              <a:t>370</a:t>
            </a:fld>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5FEED4-7188-4451-914E-AD8ED5350D64}" type="slidenum">
              <a:rPr lang="en-US" altLang="en-US" smtClean="0">
                <a:latin typeface="Arial" panose="020B0604020202020204" pitchFamily="34" charset="0"/>
              </a:rPr>
              <a:pPr>
                <a:spcBef>
                  <a:spcPct val="0"/>
                </a:spcBef>
              </a:pPr>
              <a:t>371</a:t>
            </a:fld>
            <a:endParaRPr lang="en-US" altLang="en-US">
              <a:latin typeface="Arial" panose="020B0604020202020204" pitchFamily="34" charset="0"/>
            </a:endParaRPr>
          </a:p>
        </p:txBody>
      </p:sp>
      <p:sp>
        <p:nvSpPr>
          <p:cNvPr id="72397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397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F25614-0D78-43EF-9C88-0151264548F5}" type="slidenum">
              <a:rPr lang="en-US" altLang="en-US" smtClean="0">
                <a:latin typeface="Arial" panose="020B0604020202020204" pitchFamily="34" charset="0"/>
              </a:rPr>
              <a:pPr>
                <a:spcBef>
                  <a:spcPct val="0"/>
                </a:spcBef>
              </a:pPr>
              <a:t>372</a:t>
            </a:fld>
            <a:endParaRPr lang="en-US" altLang="en-US">
              <a:latin typeface="Arial" panose="020B0604020202020204" pitchFamily="34" charset="0"/>
            </a:endParaRPr>
          </a:p>
        </p:txBody>
      </p:sp>
      <p:sp>
        <p:nvSpPr>
          <p:cNvPr id="72601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602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9D67538-7A15-459D-8E7C-C38D80249DE1}" type="slidenum">
              <a:rPr lang="en-US" altLang="en-US" smtClean="0">
                <a:latin typeface="Arial" panose="020B0604020202020204" pitchFamily="34" charset="0"/>
              </a:rPr>
              <a:pPr>
                <a:spcBef>
                  <a:spcPct val="0"/>
                </a:spcBef>
              </a:pPr>
              <a:t>355</a:t>
            </a:fld>
            <a:endParaRPr lang="en-US" altLang="en-US">
              <a:latin typeface="Arial" panose="020B0604020202020204" pitchFamily="34" charset="0"/>
            </a:endParaRPr>
          </a:p>
        </p:txBody>
      </p:sp>
      <p:sp>
        <p:nvSpPr>
          <p:cNvPr id="69120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12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2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1C9661-5AFC-4D1C-8E8E-5A9AD436BB6B}" type="slidenum">
              <a:rPr lang="en-US" altLang="en-US" smtClean="0">
                <a:latin typeface="Arial" panose="020B0604020202020204" pitchFamily="34" charset="0"/>
              </a:rPr>
              <a:pPr>
                <a:spcBef>
                  <a:spcPct val="0"/>
                </a:spcBef>
              </a:pPr>
              <a:t>373</a:t>
            </a:fld>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672FEC-40A0-4544-93F3-A7692B3AC072}" type="slidenum">
              <a:rPr lang="en-US" altLang="en-US" smtClean="0">
                <a:latin typeface="Arial" panose="020B0604020202020204" pitchFamily="34" charset="0"/>
              </a:rPr>
              <a:pPr>
                <a:spcBef>
                  <a:spcPct val="0"/>
                </a:spcBef>
              </a:pPr>
              <a:t>374</a:t>
            </a:fld>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0B46CA-E73B-4018-A5A6-680B1189359D}" type="slidenum">
              <a:rPr lang="en-US" altLang="en-US" smtClean="0">
                <a:latin typeface="Arial" panose="020B0604020202020204" pitchFamily="34" charset="0"/>
              </a:rPr>
              <a:pPr>
                <a:spcBef>
                  <a:spcPct val="0"/>
                </a:spcBef>
              </a:pPr>
              <a:t>375</a:t>
            </a:fld>
            <a:endParaRPr lang="en-US" altLang="en-US">
              <a:latin typeface="Arial" panose="020B0604020202020204" pitchFamily="34" charset="0"/>
            </a:endParaRPr>
          </a:p>
        </p:txBody>
      </p:sp>
      <p:sp>
        <p:nvSpPr>
          <p:cNvPr id="73216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216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80000"/>
              </a:lnSpc>
            </a:pPr>
            <a:endParaRPr lang="en-US" altLang="en-US" sz="100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B15727-4C93-4D92-B640-3A72426AAB3D}" type="slidenum">
              <a:rPr lang="en-US" altLang="en-US" smtClean="0">
                <a:latin typeface="Arial" panose="020B0604020202020204" pitchFamily="34" charset="0"/>
              </a:rPr>
              <a:pPr>
                <a:spcBef>
                  <a:spcPct val="0"/>
                </a:spcBef>
              </a:pPr>
              <a:t>376</a:t>
            </a:fld>
            <a:endParaRPr lang="en-US" altLang="en-US">
              <a:latin typeface="Arial" panose="020B0604020202020204" pitchFamily="34" charset="0"/>
            </a:endParaRPr>
          </a:p>
        </p:txBody>
      </p:sp>
      <p:sp>
        <p:nvSpPr>
          <p:cNvPr id="7342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42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80000"/>
              </a:lnSpc>
            </a:pPr>
            <a:endParaRPr lang="en-US" altLang="en-US" sz="100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E219B4-8235-4165-B6E0-3333F04E9301}" type="slidenum">
              <a:rPr lang="en-US" altLang="en-US" smtClean="0">
                <a:latin typeface="Arial" panose="020B0604020202020204" pitchFamily="34" charset="0"/>
              </a:rPr>
              <a:pPr>
                <a:spcBef>
                  <a:spcPct val="0"/>
                </a:spcBef>
              </a:pPr>
              <a:t>377</a:t>
            </a:fld>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9F2D7A-BC89-4AE1-87A3-98327947E58B}" type="slidenum">
              <a:rPr lang="en-US" altLang="en-US" smtClean="0">
                <a:latin typeface="Arial" panose="020B0604020202020204" pitchFamily="34" charset="0"/>
              </a:rPr>
              <a:pPr>
                <a:spcBef>
                  <a:spcPct val="0"/>
                </a:spcBef>
              </a:pPr>
              <a:t>378</a:t>
            </a:fld>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BE85A0B-AF9C-4F52-8CEE-ACF2BE9F09CF}" type="slidenum">
              <a:rPr lang="en-US" altLang="en-US" smtClean="0">
                <a:latin typeface="Arial" panose="020B0604020202020204" pitchFamily="34" charset="0"/>
              </a:rPr>
              <a:pPr>
                <a:spcBef>
                  <a:spcPct val="0"/>
                </a:spcBef>
              </a:pPr>
              <a:t>379</a:t>
            </a:fld>
            <a:endParaRPr lang="en-US" altLang="en-US">
              <a:latin typeface="Arial" panose="020B0604020202020204" pitchFamily="34" charset="0"/>
            </a:endParaRPr>
          </a:p>
        </p:txBody>
      </p:sp>
      <p:sp>
        <p:nvSpPr>
          <p:cNvPr id="74035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035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6BF616-42F4-4285-8CCF-5DF72231AA3D}" type="slidenum">
              <a:rPr lang="en-US" altLang="en-US" smtClean="0">
                <a:latin typeface="Arial" panose="020B0604020202020204" pitchFamily="34" charset="0"/>
              </a:rPr>
              <a:pPr>
                <a:spcBef>
                  <a:spcPct val="0"/>
                </a:spcBef>
              </a:pPr>
              <a:t>380</a:t>
            </a:fld>
            <a:endParaRPr lang="en-US" altLang="en-US">
              <a:latin typeface="Arial" panose="020B0604020202020204" pitchFamily="34" charset="0"/>
            </a:endParaRPr>
          </a:p>
        </p:txBody>
      </p:sp>
      <p:sp>
        <p:nvSpPr>
          <p:cNvPr id="74240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24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63FF55-45E0-431F-8048-B42370A8CCE2}" type="slidenum">
              <a:rPr lang="en-US" altLang="en-US" smtClean="0">
                <a:latin typeface="Arial" panose="020B0604020202020204" pitchFamily="34" charset="0"/>
              </a:rPr>
              <a:pPr>
                <a:spcBef>
                  <a:spcPct val="0"/>
                </a:spcBef>
              </a:pPr>
              <a:t>381</a:t>
            </a:fld>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3088BE-A158-4A25-8ACA-FAA7A2A8117E}" type="slidenum">
              <a:rPr lang="en-US" altLang="en-US" smtClean="0">
                <a:latin typeface="Arial" panose="020B0604020202020204" pitchFamily="34" charset="0"/>
              </a:rPr>
              <a:pPr>
                <a:spcBef>
                  <a:spcPct val="0"/>
                </a:spcBef>
              </a:pPr>
              <a:t>382</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9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3A458F-8FBD-4739-958C-2DC3A796BEC2}" type="slidenum">
              <a:rPr lang="en-US" altLang="en-US" smtClean="0">
                <a:latin typeface="Arial" panose="020B0604020202020204" pitchFamily="34" charset="0"/>
              </a:rPr>
              <a:pPr>
                <a:spcBef>
                  <a:spcPct val="0"/>
                </a:spcBef>
              </a:pPr>
              <a:t>356</a:t>
            </a:fld>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3C8C4C-5A18-4A63-A699-A1A03E0C9E48}" type="slidenum">
              <a:rPr lang="en-US" altLang="en-US" smtClean="0">
                <a:latin typeface="Arial" panose="020B0604020202020204" pitchFamily="34" charset="0"/>
              </a:rPr>
              <a:pPr>
                <a:spcBef>
                  <a:spcPct val="0"/>
                </a:spcBef>
              </a:pPr>
              <a:t>383</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E100C8-BF4D-4E50-BAF5-17E74E2C0BA1}" type="slidenum">
              <a:rPr lang="en-US" altLang="en-US" smtClean="0">
                <a:latin typeface="Arial" panose="020B0604020202020204" pitchFamily="34" charset="0"/>
              </a:rPr>
              <a:pPr>
                <a:spcBef>
                  <a:spcPct val="0"/>
                </a:spcBef>
              </a:pPr>
              <a:t>384</a:t>
            </a:fld>
            <a:endParaRPr lang="en-US" altLang="en-US">
              <a:latin typeface="Arial" panose="020B0604020202020204" pitchFamily="34" charset="0"/>
            </a:endParaRPr>
          </a:p>
        </p:txBody>
      </p:sp>
      <p:sp>
        <p:nvSpPr>
          <p:cNvPr id="75059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059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5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215036-5947-4ABD-A77B-DD6DA8973C65}" type="slidenum">
              <a:rPr lang="en-US" altLang="en-US" smtClean="0">
                <a:latin typeface="Arial" panose="020B0604020202020204" pitchFamily="34" charset="0"/>
              </a:rPr>
              <a:pPr>
                <a:spcBef>
                  <a:spcPct val="0"/>
                </a:spcBef>
              </a:pPr>
              <a:t>385</a:t>
            </a:fld>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5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EF32F7-07A9-4D26-894D-F78261EEB82A}" type="slidenum">
              <a:rPr lang="en-US" altLang="en-US" smtClean="0">
                <a:latin typeface="Arial" panose="020B0604020202020204" pitchFamily="34" charset="0"/>
              </a:rPr>
              <a:pPr>
                <a:spcBef>
                  <a:spcPct val="0"/>
                </a:spcBef>
              </a:pPr>
              <a:t>387</a:t>
            </a:fld>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39F61A-0E04-47AE-B776-3A804E5D2C0B}" type="slidenum">
              <a:rPr lang="en-US" altLang="en-US" smtClean="0">
                <a:latin typeface="Arial" panose="020B0604020202020204" pitchFamily="34" charset="0"/>
              </a:rPr>
              <a:pPr>
                <a:spcBef>
                  <a:spcPct val="0"/>
                </a:spcBef>
              </a:pPr>
              <a:t>388</a:t>
            </a:fld>
            <a:endParaRPr lang="en-US" altLang="en-US">
              <a:latin typeface="Arial" panose="020B0604020202020204" pitchFamily="34" charset="0"/>
            </a:endParaRPr>
          </a:p>
        </p:txBody>
      </p:sp>
      <p:sp>
        <p:nvSpPr>
          <p:cNvPr id="75673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674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7C41478-0F7F-44A3-ABDF-3CD63669E73A}" type="slidenum">
              <a:rPr lang="en-US" altLang="en-US" smtClean="0">
                <a:latin typeface="Arial" panose="020B0604020202020204" pitchFamily="34" charset="0"/>
              </a:rPr>
              <a:pPr>
                <a:spcBef>
                  <a:spcPct val="0"/>
                </a:spcBef>
              </a:pPr>
              <a:t>389</a:t>
            </a:fld>
            <a:endParaRPr lang="en-US" altLang="en-US">
              <a:latin typeface="Arial" panose="020B0604020202020204" pitchFamily="34" charset="0"/>
            </a:endParaRPr>
          </a:p>
        </p:txBody>
      </p:sp>
      <p:sp>
        <p:nvSpPr>
          <p:cNvPr id="75878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878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6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8E4053-3449-472E-A17B-90D71CB3A98B}" type="slidenum">
              <a:rPr lang="en-US" altLang="en-US" smtClean="0">
                <a:latin typeface="Arial" panose="020B0604020202020204" pitchFamily="34" charset="0"/>
              </a:rPr>
              <a:pPr>
                <a:spcBef>
                  <a:spcPct val="0"/>
                </a:spcBef>
              </a:pPr>
              <a:t>390</a:t>
            </a:fld>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51D157-45CF-4E45-B4ED-796E65931B96}" type="slidenum">
              <a:rPr lang="en-US" altLang="en-US" smtClean="0">
                <a:latin typeface="Arial" panose="020B0604020202020204" pitchFamily="34" charset="0"/>
              </a:rPr>
              <a:pPr>
                <a:spcBef>
                  <a:spcPct val="0"/>
                </a:spcBef>
              </a:pPr>
              <a:t>391</a:t>
            </a:fld>
            <a:endParaRPr lang="en-US" altLang="en-US">
              <a:latin typeface="Arial" panose="020B0604020202020204" pitchFamily="34" charset="0"/>
            </a:endParaRPr>
          </a:p>
        </p:txBody>
      </p:sp>
      <p:sp>
        <p:nvSpPr>
          <p:cNvPr id="76288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288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CE56B9-FC44-4A77-975D-1921A6E87352}" type="slidenum">
              <a:rPr lang="en-US" altLang="en-US" smtClean="0">
                <a:latin typeface="Arial" panose="020B0604020202020204" pitchFamily="34" charset="0"/>
              </a:rPr>
              <a:pPr>
                <a:spcBef>
                  <a:spcPct val="0"/>
                </a:spcBef>
              </a:pPr>
              <a:t>392</a:t>
            </a:fld>
            <a:endParaRPr lang="en-US" altLang="en-US">
              <a:latin typeface="Arial" panose="020B0604020202020204" pitchFamily="34" charset="0"/>
            </a:endParaRPr>
          </a:p>
        </p:txBody>
      </p:sp>
      <p:sp>
        <p:nvSpPr>
          <p:cNvPr id="7649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4FCE39-33DE-4F08-9984-D4D1AE9C28EB}" type="slidenum">
              <a:rPr lang="en-US" altLang="en-US" smtClean="0">
                <a:latin typeface="Arial" panose="020B0604020202020204" pitchFamily="34" charset="0"/>
              </a:rPr>
              <a:pPr>
                <a:spcBef>
                  <a:spcPct val="0"/>
                </a:spcBef>
              </a:pPr>
              <a:t>393</a:t>
            </a:fld>
            <a:endParaRPr lang="en-US" altLang="en-US">
              <a:latin typeface="Arial" panose="020B0604020202020204" pitchFamily="34" charset="0"/>
            </a:endParaRPr>
          </a:p>
        </p:txBody>
      </p:sp>
      <p:sp>
        <p:nvSpPr>
          <p:cNvPr id="7669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69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BBCADE-E01F-43E5-BF30-B469032DB0B1}" type="slidenum">
              <a:rPr lang="en-US" altLang="en-US" smtClean="0">
                <a:latin typeface="Arial" panose="020B0604020202020204" pitchFamily="34" charset="0"/>
              </a:rPr>
              <a:pPr>
                <a:spcBef>
                  <a:spcPct val="0"/>
                </a:spcBef>
              </a:pPr>
              <a:t>357</a:t>
            </a:fld>
            <a:endParaRPr lang="en-US" altLang="en-US">
              <a:latin typeface="Arial" panose="020B0604020202020204" pitchFamily="34" charset="0"/>
            </a:endParaRPr>
          </a:p>
        </p:txBody>
      </p:sp>
      <p:sp>
        <p:nvSpPr>
          <p:cNvPr id="69529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530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AD5039-A644-4156-BB01-0BA888C2DC66}" type="slidenum">
              <a:rPr lang="en-US" altLang="en-US" smtClean="0">
                <a:latin typeface="Arial" panose="020B0604020202020204" pitchFamily="34" charset="0"/>
              </a:rPr>
              <a:pPr>
                <a:spcBef>
                  <a:spcPct val="0"/>
                </a:spcBef>
              </a:pPr>
              <a:t>394</a:t>
            </a:fld>
            <a:endParaRPr lang="en-US" altLang="en-US">
              <a:latin typeface="Arial" panose="020B0604020202020204" pitchFamily="34" charset="0"/>
            </a:endParaRPr>
          </a:p>
        </p:txBody>
      </p:sp>
      <p:sp>
        <p:nvSpPr>
          <p:cNvPr id="76902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90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7FAF4E-662F-47E1-8FF9-6A8A8FEBD3BD}" type="slidenum">
              <a:rPr lang="en-US" altLang="en-US" smtClean="0">
                <a:latin typeface="Arial" panose="020B0604020202020204" pitchFamily="34" charset="0"/>
              </a:rPr>
              <a:pPr>
                <a:spcBef>
                  <a:spcPct val="0"/>
                </a:spcBef>
              </a:pPr>
              <a:t>395</a:t>
            </a:fld>
            <a:endParaRPr lang="en-US" altLang="en-US">
              <a:latin typeface="Arial" panose="020B0604020202020204" pitchFamily="34" charset="0"/>
            </a:endParaRPr>
          </a:p>
        </p:txBody>
      </p:sp>
      <p:sp>
        <p:nvSpPr>
          <p:cNvPr id="77107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10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7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86BD9A-B673-4B44-8A47-2D0306BB70F5}" type="slidenum">
              <a:rPr lang="en-US" altLang="en-US" smtClean="0">
                <a:latin typeface="Arial" panose="020B0604020202020204" pitchFamily="34" charset="0"/>
              </a:rPr>
              <a:pPr>
                <a:spcBef>
                  <a:spcPct val="0"/>
                </a:spcBef>
              </a:pPr>
              <a:t>396</a:t>
            </a:fld>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7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4B0496-6F13-42B4-80DA-5A39B5933450}" type="slidenum">
              <a:rPr lang="en-US" altLang="en-US" smtClean="0">
                <a:latin typeface="Arial" panose="020B0604020202020204" pitchFamily="34" charset="0"/>
              </a:rPr>
              <a:pPr>
                <a:spcBef>
                  <a:spcPct val="0"/>
                </a:spcBef>
              </a:pPr>
              <a:t>397</a:t>
            </a:fld>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7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9065B98-3BC2-4B24-A87B-9200CF013918}" type="slidenum">
              <a:rPr lang="en-US" altLang="en-US" smtClean="0">
                <a:latin typeface="Arial" panose="020B0604020202020204" pitchFamily="34" charset="0"/>
              </a:rPr>
              <a:pPr>
                <a:spcBef>
                  <a:spcPct val="0"/>
                </a:spcBef>
              </a:pPr>
              <a:t>398</a:t>
            </a:fld>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A57376-7F00-479B-9352-4B74F418175F}" type="slidenum">
              <a:rPr lang="en-US" altLang="en-US" smtClean="0">
                <a:latin typeface="Arial" panose="020B0604020202020204" pitchFamily="34" charset="0"/>
              </a:rPr>
              <a:pPr>
                <a:spcBef>
                  <a:spcPct val="0"/>
                </a:spcBef>
              </a:pPr>
              <a:t>399</a:t>
            </a:fld>
            <a:endParaRPr lang="en-US" altLang="en-US">
              <a:latin typeface="Arial" panose="020B0604020202020204" pitchFamily="34" charset="0"/>
            </a:endParaRPr>
          </a:p>
        </p:txBody>
      </p:sp>
      <p:sp>
        <p:nvSpPr>
          <p:cNvPr id="77926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926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94A01F-54AF-40D5-8BFE-535C17FB49D0}" type="slidenum">
              <a:rPr lang="en-US" altLang="en-US" smtClean="0">
                <a:latin typeface="Arial" panose="020B0604020202020204" pitchFamily="34" charset="0"/>
              </a:rPr>
              <a:pPr>
                <a:spcBef>
                  <a:spcPct val="0"/>
                </a:spcBef>
              </a:pPr>
              <a:t>400</a:t>
            </a:fld>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C66B58-7130-4ABF-830D-99D0923F9181}" type="slidenum">
              <a:rPr lang="en-US" altLang="en-US" smtClean="0">
                <a:latin typeface="Arial" panose="020B0604020202020204" pitchFamily="34" charset="0"/>
              </a:rPr>
              <a:pPr>
                <a:spcBef>
                  <a:spcPct val="0"/>
                </a:spcBef>
              </a:pPr>
              <a:t>401</a:t>
            </a:fld>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F6ACB4-5E1B-4B44-8D0A-A6DD46AD0084}" type="slidenum">
              <a:rPr lang="en-US" altLang="en-US" smtClean="0">
                <a:latin typeface="Arial" panose="020B0604020202020204" pitchFamily="34" charset="0"/>
              </a:rPr>
              <a:pPr>
                <a:spcBef>
                  <a:spcPct val="0"/>
                </a:spcBef>
              </a:pPr>
              <a:t>402</a:t>
            </a:fld>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F8BF75-F5AB-44AF-B106-1BB99A491F63}" type="slidenum">
              <a:rPr lang="en-US" altLang="en-US" smtClean="0">
                <a:latin typeface="Arial" panose="020B0604020202020204" pitchFamily="34" charset="0"/>
              </a:rPr>
              <a:pPr>
                <a:spcBef>
                  <a:spcPct val="0"/>
                </a:spcBef>
              </a:pPr>
              <a:t>403</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88DB47-5A27-4648-9CD7-C58D34575E54}" type="slidenum">
              <a:rPr lang="en-US" altLang="en-US" smtClean="0">
                <a:latin typeface="Arial" panose="020B0604020202020204" pitchFamily="34" charset="0"/>
              </a:rPr>
              <a:pPr>
                <a:spcBef>
                  <a:spcPct val="0"/>
                </a:spcBef>
              </a:pPr>
              <a:t>358</a:t>
            </a:fld>
            <a:endParaRPr lang="en-US" altLang="en-US">
              <a:latin typeface="Arial" panose="020B0604020202020204" pitchFamily="34" charset="0"/>
            </a:endParaRPr>
          </a:p>
        </p:txBody>
      </p:sp>
      <p:sp>
        <p:nvSpPr>
          <p:cNvPr id="6973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73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933008-A7B8-4E22-98E9-19C86B5550C7}" type="slidenum">
              <a:rPr lang="en-US" altLang="en-US" smtClean="0">
                <a:latin typeface="Arial" panose="020B0604020202020204" pitchFamily="34" charset="0"/>
              </a:rPr>
              <a:pPr>
                <a:spcBef>
                  <a:spcPct val="0"/>
                </a:spcBef>
              </a:pPr>
              <a:t>404</a:t>
            </a:fld>
            <a:endParaRPr lang="en-US"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88AFD0-7207-4FA5-BA82-BD87AC17ED4F}" type="slidenum">
              <a:rPr lang="en-US" altLang="en-US" smtClean="0">
                <a:latin typeface="Arial" panose="020B0604020202020204" pitchFamily="34" charset="0"/>
              </a:rPr>
              <a:pPr>
                <a:spcBef>
                  <a:spcPct val="0"/>
                </a:spcBef>
              </a:pPr>
              <a:t>405</a:t>
            </a:fld>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7646909-459F-45DB-85E0-C8A24B08EADA}" type="slidenum">
              <a:rPr lang="en-US" altLang="en-US" smtClean="0">
                <a:latin typeface="Arial" panose="020B0604020202020204" pitchFamily="34" charset="0"/>
              </a:rPr>
              <a:pPr>
                <a:spcBef>
                  <a:spcPct val="0"/>
                </a:spcBef>
              </a:pPr>
              <a:t>406</a:t>
            </a:fld>
            <a:endParaRPr lang="en-US"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C9E2C8-DA08-48D3-827D-4F2D4AEBCBA3}" type="slidenum">
              <a:rPr lang="en-US" altLang="en-US" smtClean="0">
                <a:latin typeface="Arial" panose="020B0604020202020204" pitchFamily="34" charset="0"/>
              </a:rPr>
              <a:pPr>
                <a:spcBef>
                  <a:spcPct val="0"/>
                </a:spcBef>
              </a:pPr>
              <a:t>407</a:t>
            </a:fld>
            <a:endParaRPr lang="en-US"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F54D8E-DD27-4B1F-A5DE-6743B7A15CB2}" type="slidenum">
              <a:rPr lang="en-US" altLang="en-US" smtClean="0">
                <a:latin typeface="Arial" panose="020B0604020202020204" pitchFamily="34" charset="0"/>
              </a:rPr>
              <a:pPr>
                <a:spcBef>
                  <a:spcPct val="0"/>
                </a:spcBef>
              </a:pPr>
              <a:t>408</a:t>
            </a:fld>
            <a:endParaRPr lang="en-US"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852001-4015-4D44-9105-066524999718}" type="slidenum">
              <a:rPr lang="en-US" altLang="en-US" smtClean="0">
                <a:latin typeface="Arial" panose="020B0604020202020204" pitchFamily="34" charset="0"/>
              </a:rPr>
              <a:pPr>
                <a:spcBef>
                  <a:spcPct val="0"/>
                </a:spcBef>
              </a:pPr>
              <a:t>409</a:t>
            </a:fld>
            <a:endParaRPr lang="en-US"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E2E59E-D459-488B-9F88-8D58519155EB}" type="slidenum">
              <a:rPr lang="en-US" altLang="en-US" smtClean="0">
                <a:latin typeface="Arial" panose="020B0604020202020204" pitchFamily="34" charset="0"/>
              </a:rPr>
              <a:pPr>
                <a:spcBef>
                  <a:spcPct val="0"/>
                </a:spcBef>
              </a:pPr>
              <a:t>410</a:t>
            </a:fld>
            <a:endParaRPr lang="en-US"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F337D1-4B22-42F6-BD26-AF2086E43E47}" type="slidenum">
              <a:rPr lang="en-US" altLang="en-US" smtClean="0">
                <a:latin typeface="Arial" panose="020B0604020202020204" pitchFamily="34" charset="0"/>
              </a:rPr>
              <a:pPr>
                <a:spcBef>
                  <a:spcPct val="0"/>
                </a:spcBef>
              </a:pPr>
              <a:t>411</a:t>
            </a:fld>
            <a:endParaRPr lang="en-US"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08B87E-6B8D-459D-B2E2-7FBDD56937B4}" type="slidenum">
              <a:rPr lang="en-US" altLang="en-US" smtClean="0">
                <a:latin typeface="Arial" panose="020B0604020202020204" pitchFamily="34" charset="0"/>
              </a:rPr>
              <a:pPr>
                <a:spcBef>
                  <a:spcPct val="0"/>
                </a:spcBef>
              </a:pPr>
              <a:t>412</a:t>
            </a:fld>
            <a:endParaRPr lang="en-US"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6D8581B-5F64-42DC-918C-31C38BC8CB53}" type="slidenum">
              <a:rPr lang="en-US" altLang="en-US" smtClean="0">
                <a:latin typeface="Arial" panose="020B0604020202020204" pitchFamily="34" charset="0"/>
              </a:rPr>
              <a:pPr>
                <a:spcBef>
                  <a:spcPct val="0"/>
                </a:spcBef>
              </a:pPr>
              <a:t>413</a:t>
            </a:fld>
            <a:endParaRPr lang="en-US" altLang="en-US">
              <a:latin typeface="Arial" panose="020B0604020202020204" pitchFamily="34" charset="0"/>
            </a:endParaRPr>
          </a:p>
        </p:txBody>
      </p:sp>
      <p:sp>
        <p:nvSpPr>
          <p:cNvPr id="807939"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794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7F922E-7225-4DFC-ABD9-BC17BC1A2CBA}" type="slidenum">
              <a:rPr lang="en-US" altLang="en-US" smtClean="0">
                <a:latin typeface="Arial" panose="020B0604020202020204" pitchFamily="34" charset="0"/>
              </a:rPr>
              <a:pPr>
                <a:spcBef>
                  <a:spcPct val="0"/>
                </a:spcBef>
              </a:pPr>
              <a:t>359</a:t>
            </a:fld>
            <a:endParaRPr lang="en-US" altLang="en-US">
              <a:latin typeface="Arial" panose="020B0604020202020204" pitchFamily="34" charset="0"/>
            </a:endParaRPr>
          </a:p>
        </p:txBody>
      </p:sp>
      <p:sp>
        <p:nvSpPr>
          <p:cNvPr id="69939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939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endParaRPr lang="en-US"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998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0998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0998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DE3AFF-C8E2-4043-8858-9A21D49A67F7}" type="slidenum">
              <a:rPr lang="en-US" altLang="en-US" smtClean="0">
                <a:latin typeface="Arial" panose="020B0604020202020204" pitchFamily="34" charset="0"/>
              </a:rPr>
              <a:pPr>
                <a:spcBef>
                  <a:spcPct val="0"/>
                </a:spcBef>
              </a:pPr>
              <a:t>414</a:t>
            </a:fld>
            <a:endParaRPr lang="en-US" altLang="en-US">
              <a:latin typeface="Arial" panose="020B0604020202020204" pitchFamily="34" charset="0"/>
            </a:endParaRPr>
          </a:p>
        </p:txBody>
      </p:sp>
      <p:sp>
        <p:nvSpPr>
          <p:cNvPr id="809989"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09990"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ts val="438"/>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pPr>
            <a:endParaRPr lang="en-US" altLang="en-US">
              <a:latin typeface="Arial" panose="020B0604020202020204" pitchFamily="34" charset="0"/>
              <a:cs typeface="WenQuanYi Micro Hei" charset="0"/>
            </a:endParaRPr>
          </a:p>
        </p:txBody>
      </p:sp>
      <p:sp>
        <p:nvSpPr>
          <p:cNvPr id="809991" name="Text Box 3"/>
          <p:cNvSpPr txBox="1">
            <a:spLocks noChangeArrowheads="1"/>
          </p:cNvSpP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PMP Preparation  Processes</a:t>
            </a:r>
          </a:p>
        </p:txBody>
      </p:sp>
      <p:sp>
        <p:nvSpPr>
          <p:cNvPr id="809992" name="Text Box 4"/>
          <p:cNvSpPr txBox="1">
            <a:spLocks noChangeArrowheads="1"/>
          </p:cNvSpPr>
          <p:nvPr/>
        </p:nvSpPr>
        <p:spPr bwMode="auto">
          <a:xfrm>
            <a:off x="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www.Compulinkgroup.com</a:t>
            </a:r>
          </a:p>
        </p:txBody>
      </p:sp>
      <p:sp>
        <p:nvSpPr>
          <p:cNvPr id="809993" name="Text Box 5"/>
          <p:cNvSpPr txBox="1">
            <a:spLocks noChangeArrowheads="1"/>
          </p:cNvSpPr>
          <p:nvPr/>
        </p:nvSpPr>
        <p:spPr bwMode="auto">
          <a:xfrm>
            <a:off x="388620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algn="r" eaLnBrk="1" hangingPunct="1">
              <a:spcBef>
                <a:spcPct val="0"/>
              </a:spcBef>
            </a:pPr>
            <a:fld id="{EF33F30C-2CFF-40BC-8A99-A072627088D8}" type="slidenum">
              <a:rPr lang="en-US" altLang="en-US">
                <a:solidFill>
                  <a:srgbClr val="000000"/>
                </a:solidFill>
                <a:latin typeface="Arial" panose="020B0604020202020204" pitchFamily="34" charset="0"/>
              </a:rPr>
              <a:pPr algn="r" eaLnBrk="1" hangingPunct="1">
                <a:spcBef>
                  <a:spcPct val="0"/>
                </a:spcBef>
              </a:pPr>
              <a:t>414</a:t>
            </a:fld>
            <a:endParaRPr lang="en-US" altLang="en-US">
              <a:solidFill>
                <a:srgbClr val="000000"/>
              </a:solidFill>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73006A7-CAB7-4A99-B884-08FEF9E3BF18}" type="slidenum">
              <a:rPr lang="en-US" altLang="en-US" smtClean="0">
                <a:latin typeface="Arial" panose="020B0604020202020204" pitchFamily="34" charset="0"/>
              </a:rPr>
              <a:pPr>
                <a:spcBef>
                  <a:spcPct val="0"/>
                </a:spcBef>
              </a:pPr>
              <a:t>416</a:t>
            </a:fld>
            <a:endParaRPr lang="en-US"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4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CB3B0B-092C-453E-9E73-3B60346CAD48}" type="slidenum">
              <a:rPr lang="en-US" altLang="en-US" smtClean="0">
                <a:latin typeface="Arial" panose="020B0604020202020204" pitchFamily="34" charset="0"/>
              </a:rPr>
              <a:pPr>
                <a:spcBef>
                  <a:spcPct val="0"/>
                </a:spcBef>
              </a:pPr>
              <a:t>417</a:t>
            </a:fld>
            <a:endParaRPr lang="en-US"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613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1613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1613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7F0547F-CAAC-463A-9BD1-0EDC7F663CDC}" type="slidenum">
              <a:rPr lang="en-US" altLang="en-US" smtClean="0">
                <a:latin typeface="Arial" panose="020B0604020202020204" pitchFamily="34" charset="0"/>
              </a:rPr>
              <a:pPr>
                <a:spcBef>
                  <a:spcPct val="0"/>
                </a:spcBef>
              </a:pPr>
              <a:t>418</a:t>
            </a:fld>
            <a:endParaRPr lang="en-US" altLang="en-US">
              <a:latin typeface="Arial" panose="020B0604020202020204" pitchFamily="34" charset="0"/>
            </a:endParaRPr>
          </a:p>
        </p:txBody>
      </p:sp>
      <p:sp>
        <p:nvSpPr>
          <p:cNvPr id="816133"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16134"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817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1817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1818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A86C1F4-F8EE-468A-9491-1CAE51844168}" type="slidenum">
              <a:rPr lang="en-US" altLang="en-US" smtClean="0">
                <a:latin typeface="Arial" panose="020B0604020202020204" pitchFamily="34" charset="0"/>
              </a:rPr>
              <a:pPr>
                <a:spcBef>
                  <a:spcPct val="0"/>
                </a:spcBef>
              </a:pPr>
              <a:t>419</a:t>
            </a:fld>
            <a:endParaRPr lang="en-US" altLang="en-US">
              <a:latin typeface="Arial" panose="020B0604020202020204" pitchFamily="34" charset="0"/>
            </a:endParaRPr>
          </a:p>
        </p:txBody>
      </p:sp>
      <p:sp>
        <p:nvSpPr>
          <p:cNvPr id="818181" name="Text Box 1"/>
          <p:cNvSpPr txBox="1">
            <a:spLocks noChangeArrowheads="1"/>
          </p:cNvSpP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PMP Preparation  Processes</a:t>
            </a:r>
          </a:p>
        </p:txBody>
      </p:sp>
      <p:sp>
        <p:nvSpPr>
          <p:cNvPr id="818182" name="Text Box 2"/>
          <p:cNvSpPr txBox="1">
            <a:spLocks noChangeArrowheads="1"/>
          </p:cNvSpPr>
          <p:nvPr/>
        </p:nvSpPr>
        <p:spPr bwMode="auto">
          <a:xfrm>
            <a:off x="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www.Compulinkgroup.com</a:t>
            </a:r>
          </a:p>
        </p:txBody>
      </p:sp>
      <p:sp>
        <p:nvSpPr>
          <p:cNvPr id="818183" name="Text Box 3"/>
          <p:cNvSpPr txBox="1">
            <a:spLocks noChangeArrowheads="1"/>
          </p:cNvSpPr>
          <p:nvPr/>
        </p:nvSpPr>
        <p:spPr bwMode="auto">
          <a:xfrm>
            <a:off x="388620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algn="r" eaLnBrk="1" hangingPunct="1">
              <a:spcBef>
                <a:spcPct val="0"/>
              </a:spcBef>
            </a:pPr>
            <a:fld id="{6D6F4307-747E-44C2-A751-FF3A5AD1F4D3}" type="slidenum">
              <a:rPr lang="en-US" altLang="en-US">
                <a:solidFill>
                  <a:srgbClr val="000000"/>
                </a:solidFill>
                <a:latin typeface="Arial" panose="020B0604020202020204" pitchFamily="34" charset="0"/>
              </a:rPr>
              <a:pPr algn="r" eaLnBrk="1" hangingPunct="1">
                <a:spcBef>
                  <a:spcPct val="0"/>
                </a:spcBef>
              </a:pPr>
              <a:t>419</a:t>
            </a:fld>
            <a:endParaRPr lang="en-US" altLang="en-US">
              <a:solidFill>
                <a:srgbClr val="000000"/>
              </a:solidFill>
              <a:latin typeface="Arial" panose="020B0604020202020204" pitchFamily="34" charset="0"/>
            </a:endParaRPr>
          </a:p>
        </p:txBody>
      </p:sp>
      <p:sp>
        <p:nvSpPr>
          <p:cNvPr id="818184" name="Rectangle 4"/>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18185" name="Rectangle 5"/>
          <p:cNvSpPr>
            <a:spLocks noGrp="1" noChangeArrowheads="1"/>
          </p:cNvSpPr>
          <p:nvPr>
            <p:ph type="body" idx="1"/>
          </p:nvPr>
        </p:nvSpPr>
        <p:spPr bwMode="auto">
          <a:xfrm>
            <a:off x="914400" y="4344988"/>
            <a:ext cx="5030788" cy="4114800"/>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spcBef>
                <a:spcPts val="438"/>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pPr>
            <a:endParaRPr lang="en-US" altLang="en-US">
              <a:latin typeface="Arial" panose="020B0604020202020204" pitchFamily="34" charset="0"/>
              <a:cs typeface="WenQuanYi Micro Hei"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022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2022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2022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D20C9D-BC28-4570-8077-140E6AFB1E56}" type="slidenum">
              <a:rPr lang="en-US" altLang="en-US" smtClean="0">
                <a:latin typeface="Arial" panose="020B0604020202020204" pitchFamily="34" charset="0"/>
              </a:rPr>
              <a:pPr>
                <a:spcBef>
                  <a:spcPct val="0"/>
                </a:spcBef>
              </a:pPr>
              <a:t>420</a:t>
            </a:fld>
            <a:endParaRPr lang="en-US" altLang="en-US">
              <a:latin typeface="Arial" panose="020B0604020202020204" pitchFamily="34" charset="0"/>
            </a:endParaRPr>
          </a:p>
        </p:txBody>
      </p:sp>
      <p:sp>
        <p:nvSpPr>
          <p:cNvPr id="820229"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20230"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227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2227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2227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4FAA73-FC5C-426A-BAAE-4604B977D930}" type="slidenum">
              <a:rPr lang="en-US" altLang="en-US" smtClean="0">
                <a:latin typeface="Arial" panose="020B0604020202020204" pitchFamily="34" charset="0"/>
              </a:rPr>
              <a:pPr>
                <a:spcBef>
                  <a:spcPct val="0"/>
                </a:spcBef>
              </a:pPr>
              <a:t>421</a:t>
            </a:fld>
            <a:endParaRPr lang="en-US" altLang="en-US">
              <a:latin typeface="Arial" panose="020B0604020202020204" pitchFamily="34" charset="0"/>
            </a:endParaRPr>
          </a:p>
        </p:txBody>
      </p:sp>
      <p:sp>
        <p:nvSpPr>
          <p:cNvPr id="822277"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22278"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432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82432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82432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5CCBB5-109E-4145-A9FC-DE0296E461B4}" type="slidenum">
              <a:rPr lang="en-US" altLang="en-US" smtClean="0">
                <a:latin typeface="Arial" panose="020B0604020202020204" pitchFamily="34" charset="0"/>
              </a:rPr>
              <a:pPr>
                <a:spcBef>
                  <a:spcPct val="0"/>
                </a:spcBef>
              </a:pPr>
              <a:t>422</a:t>
            </a:fld>
            <a:endParaRPr lang="en-US" altLang="en-US">
              <a:latin typeface="Arial" panose="020B0604020202020204" pitchFamily="34" charset="0"/>
            </a:endParaRPr>
          </a:p>
        </p:txBody>
      </p:sp>
      <p:sp>
        <p:nvSpPr>
          <p:cNvPr id="824325" name="Rectangle 1"/>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824326"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4A83CC-0ADC-4EEA-83D2-A0C773002862}" type="slidenum">
              <a:rPr lang="en-US" altLang="en-US" smtClean="0">
                <a:latin typeface="Arial" panose="020B0604020202020204" pitchFamily="34" charset="0"/>
              </a:rPr>
              <a:pPr>
                <a:spcBef>
                  <a:spcPct val="0"/>
                </a:spcBef>
              </a:pPr>
              <a:t>423</a:t>
            </a:fld>
            <a:endParaRPr lang="en-US" altLang="en-US">
              <a:latin typeface="Arial" panose="020B0604020202020204" pitchFamily="34" charset="0"/>
            </a:endParaRPr>
          </a:p>
        </p:txBody>
      </p:sp>
      <p:sp>
        <p:nvSpPr>
          <p:cNvPr id="826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6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are some examples of projects?</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28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9517E4-C86A-4469-92C4-C06F566A41D1}" type="slidenum">
              <a:rPr lang="en-US" altLang="en-US" smtClean="0">
                <a:latin typeface="Arial" panose="020B0604020202020204" pitchFamily="34" charset="0"/>
              </a:rPr>
              <a:pPr>
                <a:spcBef>
                  <a:spcPct val="0"/>
                </a:spcBef>
              </a:pPr>
              <a:t>424</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69CE98-11B1-4E46-B3A7-9D1C32B0D9B8}" type="slidenum">
              <a:rPr lang="en-US" altLang="en-US" smtClean="0">
                <a:latin typeface="Arial" panose="020B0604020202020204" pitchFamily="34" charset="0"/>
              </a:rPr>
              <a:pPr>
                <a:spcBef>
                  <a:spcPct val="0"/>
                </a:spcBef>
              </a:pPr>
              <a:t>360</a:t>
            </a:fld>
            <a:endParaRPr lang="en-US" altLang="en-US">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5E6DB5-E86B-4335-9AA5-9A732CF3910F}" type="slidenum">
              <a:rPr lang="en-US" altLang="en-US" smtClean="0">
                <a:latin typeface="Arial" panose="020B0604020202020204" pitchFamily="34" charset="0"/>
              </a:rPr>
              <a:pPr>
                <a:spcBef>
                  <a:spcPct val="0"/>
                </a:spcBef>
              </a:pPr>
              <a:t>425</a:t>
            </a:fld>
            <a:endParaRPr lang="en-US" altLang="en-US">
              <a:latin typeface="Arial" panose="020B0604020202020204" pitchFamily="34" charset="0"/>
            </a:endParaRPr>
          </a:p>
        </p:txBody>
      </p:sp>
      <p:sp>
        <p:nvSpPr>
          <p:cNvPr id="830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0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are some examples of projects?</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BB8352-0E5E-485C-9B91-8ED56BC4D121}" type="slidenum">
              <a:rPr lang="en-US" altLang="en-US" smtClean="0">
                <a:latin typeface="Arial" panose="020B0604020202020204" pitchFamily="34" charset="0"/>
              </a:rPr>
              <a:pPr>
                <a:spcBef>
                  <a:spcPct val="0"/>
                </a:spcBef>
              </a:pPr>
              <a:t>426</a:t>
            </a:fld>
            <a:endParaRPr lang="en-US" altLang="en-US">
              <a:latin typeface="Arial" panose="020B0604020202020204" pitchFamily="34" charset="0"/>
            </a:endParaRPr>
          </a:p>
        </p:txBody>
      </p:sp>
      <p:sp>
        <p:nvSpPr>
          <p:cNvPr id="832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2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are some examples of projects?</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18EF1C-C8E5-43A4-A5C6-037A094E8866}" type="slidenum">
              <a:rPr lang="en-US" altLang="en-US" smtClean="0">
                <a:latin typeface="Arial" panose="020B0604020202020204" pitchFamily="34" charset="0"/>
              </a:rPr>
              <a:pPr>
                <a:spcBef>
                  <a:spcPct val="0"/>
                </a:spcBef>
              </a:pPr>
              <a:t>427</a:t>
            </a:fld>
            <a:endParaRPr lang="en-US" altLang="en-US">
              <a:latin typeface="Arial" panose="020B0604020202020204" pitchFamily="34" charset="0"/>
            </a:endParaRPr>
          </a:p>
        </p:txBody>
      </p:sp>
      <p:sp>
        <p:nvSpPr>
          <p:cNvPr id="834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4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are some examples of projects?</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36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D5E6AB-36CB-4F83-A6BB-D1E28F3F6025}" type="slidenum">
              <a:rPr lang="en-US" altLang="en-US" smtClean="0">
                <a:latin typeface="Arial" panose="020B0604020202020204" pitchFamily="34" charset="0"/>
              </a:rPr>
              <a:pPr>
                <a:spcBef>
                  <a:spcPct val="0"/>
                </a:spcBef>
              </a:pPr>
              <a:t>428</a:t>
            </a:fld>
            <a:endParaRPr lang="en-US" altLang="en-US">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ndParaRPr>
          </a:p>
        </p:txBody>
      </p:sp>
      <p:sp>
        <p:nvSpPr>
          <p:cNvPr id="838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C3B72E93-42CE-49FA-B864-B23292B12AE5}" type="slidenum">
              <a:rPr lang="en-US" altLang="en-US" sz="1300" smtClean="0">
                <a:solidFill>
                  <a:srgbClr val="000000"/>
                </a:solidFill>
                <a:latin typeface="Arial" panose="020B0604020202020204" pitchFamily="34" charset="0"/>
              </a:rPr>
              <a:pPr>
                <a:spcBef>
                  <a:spcPct val="0"/>
                </a:spcBef>
              </a:pPr>
              <a:t>429</a:t>
            </a:fld>
            <a:endParaRPr lang="en-US" altLang="en-US" sz="1300">
              <a:solidFill>
                <a:srgbClr val="000000"/>
              </a:solidFill>
              <a:latin typeface="Arial" panose="020B0604020202020204" pitchFamily="34" charset="0"/>
            </a:endParaRPr>
          </a:p>
        </p:txBody>
      </p:sp>
    </p:spTree>
    <p:extLst>
      <p:ext uri="{BB962C8B-B14F-4D97-AF65-F5344CB8AC3E}">
        <p14:creationId xmlns:p14="http://schemas.microsoft.com/office/powerpoint/2010/main" val="696019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FA95FC-6708-4C17-A772-1796F2997968}" type="slidenum">
              <a:rPr lang="en-US" altLang="en-US" smtClean="0">
                <a:latin typeface="Arial" panose="020B0604020202020204" pitchFamily="34" charset="0"/>
              </a:rPr>
              <a:pPr>
                <a:spcBef>
                  <a:spcPct val="0"/>
                </a:spcBef>
              </a:pPr>
              <a:t>361</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423C66-8079-49AD-9A6F-42D7CCED3CE2}" type="slidenum">
              <a:rPr lang="en-US" altLang="en-US" smtClean="0">
                <a:latin typeface="Arial" panose="020B0604020202020204" pitchFamily="34" charset="0"/>
              </a:rPr>
              <a:pPr>
                <a:spcBef>
                  <a:spcPct val="0"/>
                </a:spcBef>
              </a:pPr>
              <a:t>362</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D24E4ED-4B96-4CAF-A4AE-CC7961A20C7D}" type="datetime1">
              <a:rPr lang="en-US" smtClean="0"/>
              <a:t>23-Nov-17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Tree>
    <p:extLst>
      <p:ext uri="{BB962C8B-B14F-4D97-AF65-F5344CB8AC3E}">
        <p14:creationId xmlns:p14="http://schemas.microsoft.com/office/powerpoint/2010/main" val="218279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07637381-48E4-48DA-AA74-7ED2414CE760}" type="datetime1">
              <a:rPr lang="en-US" smtClean="0"/>
              <a:t>23-Nov-17</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4ECED2F-20DA-4A2C-9246-CE4506E0DAC8}" type="slidenum">
              <a:rPr lang="en-US" altLang="en-US"/>
              <a:pPr>
                <a:defRPr/>
              </a:pPr>
              <a:t>‹#›</a:t>
            </a:fld>
            <a:endParaRPr lang="en-US" altLang="en-US"/>
          </a:p>
        </p:txBody>
      </p:sp>
    </p:spTree>
    <p:extLst>
      <p:ext uri="{BB962C8B-B14F-4D97-AF65-F5344CB8AC3E}">
        <p14:creationId xmlns:p14="http://schemas.microsoft.com/office/powerpoint/2010/main" val="280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Just-Image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dirty="0"/>
              <a:t>Click to edit Master title style</a:t>
            </a:r>
          </a:p>
        </p:txBody>
      </p:sp>
      <p:sp>
        <p:nvSpPr>
          <p:cNvPr id="6" name="Content Placeholder 8"/>
          <p:cNvSpPr>
            <a:spLocks noGrp="1"/>
          </p:cNvSpPr>
          <p:nvPr>
            <p:ph sz="quarter" idx="13"/>
          </p:nvPr>
        </p:nvSpPr>
        <p:spPr>
          <a:xfrm>
            <a:off x="0" y="609600"/>
            <a:ext cx="9144000" cy="228600"/>
          </a:xfrm>
          <a:solidFill>
            <a:srgbClr val="FFFF00"/>
          </a:solidFill>
        </p:spPr>
        <p:txBody>
          <a:bodyPr/>
          <a:lstStyle>
            <a:lvl1pPr>
              <a:buNone/>
              <a:defRPr sz="800" b="1">
                <a:solidFill>
                  <a:schemeClr val="tx1"/>
                </a:solidFill>
              </a:defRPr>
            </a:lvl1pPr>
            <a:lvl2pPr>
              <a:buNone/>
              <a:defRPr sz="800"/>
            </a:lvl2pPr>
            <a:lvl3pPr>
              <a:buNone/>
              <a:defRPr sz="800"/>
            </a:lvl3pPr>
            <a:lvl4pPr>
              <a:buNone/>
              <a:defRPr sz="800"/>
            </a:lvl4pPr>
            <a:lvl5pPr>
              <a:buNone/>
              <a:defRPr sz="800"/>
            </a:lvl5pPr>
          </a:lstStyle>
          <a:p>
            <a:pPr lvl="0"/>
            <a:r>
              <a:rPr lang="en-US" dirty="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0D957DFD-5779-4AE5-BA39-D9FFB03213F9}" type="slidenum">
              <a:rPr lang="en-US"/>
              <a:pPr>
                <a:defRPr/>
              </a:pPr>
              <a:t>‹#›</a:t>
            </a:fld>
            <a:endParaRPr lang="en-US"/>
          </a:p>
        </p:txBody>
      </p:sp>
    </p:spTree>
    <p:extLst>
      <p:ext uri="{BB962C8B-B14F-4D97-AF65-F5344CB8AC3E}">
        <p14:creationId xmlns:p14="http://schemas.microsoft.com/office/powerpoint/2010/main" val="426289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447800" y="2286000"/>
            <a:ext cx="6400800" cy="28194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B9F4BCA-15C8-40DF-88F2-50DE81338C11}" type="datetime1">
              <a:rPr lang="en-US" smtClean="0"/>
              <a:t>23-Nov-17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A11C3B-14C1-45FE-8AF3-5A1BDDCA8C05}" type="slidenum">
              <a:rPr lang="en-US" altLang="en-US"/>
              <a:pPr>
                <a:defRPr/>
              </a:pPr>
              <a:t>‹#›</a:t>
            </a:fld>
            <a:endParaRPr lang="en-US" altLang="en-US"/>
          </a:p>
        </p:txBody>
      </p:sp>
    </p:spTree>
    <p:extLst>
      <p:ext uri="{BB962C8B-B14F-4D97-AF65-F5344CB8AC3E}">
        <p14:creationId xmlns:p14="http://schemas.microsoft.com/office/powerpoint/2010/main" val="364128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457200" y="990600"/>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B509CF6-871C-4C54-A7FA-77046F17F47F}" type="datetime1">
              <a:rPr lang="en-US" smtClean="0"/>
              <a:t>23-Nov-17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380551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49C84C08-C16B-4809-8736-5A6A4AFE0B52}" type="datetime1">
              <a:rPr lang="en-US" smtClean="0"/>
              <a:t>23-Nov-17</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3790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457200" y="2362200"/>
            <a:ext cx="82296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7D757794-A7AA-4B62-8E50-AC5C88D1A4F4}" type="datetime1">
              <a:rPr lang="en-US" smtClean="0"/>
              <a:t>23-Nov-17</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3422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850979" name="Visio" r:id="rId4" imgW="491338" imgH="491338" progId="Visio.Drawing.6">
                  <p:embed/>
                </p:oleObj>
              </mc:Choice>
              <mc:Fallback>
                <p:oleObj name="Visio" r:id="rId4" imgW="491338" imgH="491338" progId="Visio.Drawing.6">
                  <p:embed/>
                  <p:pic>
                    <p:nvPicPr>
                      <p:cNvPr id="71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228600" y="1981200"/>
            <a:ext cx="86106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6C0DF72E-0B66-4E73-AABD-DDA20F692E77}" type="datetime1">
              <a:rPr lang="en-US" smtClean="0"/>
              <a:t>23-Nov-17</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19968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71E6378E-1336-4B90-8B0A-0A98F4DE9BDF}" type="datetime1">
              <a:rPr lang="en-US" smtClean="0"/>
              <a:t>23-Nov-17</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58074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7447173E-9D78-424F-98A8-AFDDAB0C9DB1}" type="datetime1">
              <a:rPr lang="en-US" smtClean="0"/>
              <a:t>23-Nov-17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69862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EB67780-823C-4912-98D3-567F77D6B7D0}" type="datetime1">
              <a:rPr lang="en-US" smtClean="0"/>
              <a:t>23-Nov-17</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1B324BE-006E-4E71-BF89-B8742289532B}" type="slidenum">
              <a:rPr lang="en-US" altLang="en-US"/>
              <a:pPr>
                <a:defRPr/>
              </a:pPr>
              <a:t>‹#›</a:t>
            </a:fld>
            <a:endParaRPr lang="en-US" altLang="en-US"/>
          </a:p>
        </p:txBody>
      </p:sp>
    </p:spTree>
    <p:extLst>
      <p:ext uri="{BB962C8B-B14F-4D97-AF65-F5344CB8AC3E}">
        <p14:creationId xmlns:p14="http://schemas.microsoft.com/office/powerpoint/2010/main" val="356400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BEAB9D54-6030-4F17-B275-7258A7E9CB87}" type="datetime1">
              <a:rPr lang="en-US" smtClean="0"/>
              <a:t>23-Nov-17</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solidFill>
                <a:latin typeface="+mn-lt"/>
              </a:defRPr>
            </a:lvl1pPr>
          </a:lstStyle>
          <a:p>
            <a:pPr>
              <a:defRPr/>
            </a:pPr>
            <a:r>
              <a:rPr lang="en-IN"/>
              <a:t>Copyright 2017 Vedavit Project Solutions</a:t>
            </a:r>
            <a:endParaRPr lang="en-US" dirty="0"/>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B7B0511-93E4-4B28-B8B7-1EBF03F152EE}"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99092" y="3532690"/>
            <a:ext cx="3382961" cy="584775"/>
          </a:xfrm>
          <a:prstGeom prst="rect">
            <a:avLst/>
          </a:prstGeom>
          <a:noFill/>
        </p:spPr>
        <p:txBody>
          <a:bodyPr anchor="ctr">
            <a:spAutoFit/>
          </a:bodyPr>
          <a:lstStyle/>
          <a:p>
            <a:pPr algn="ctr">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0.xml"/><Relationship Id="rId1" Type="http://schemas.openxmlformats.org/officeDocument/2006/relationships/slideLayout" Target="../slideLayouts/slideLayout8.xml"/><Relationship Id="rId4" Type="http://schemas.openxmlformats.org/officeDocument/2006/relationships/image" Target="file:///D:\D%20-%20CD%203\Project%20Management\Project%20Communiactions%20Management\Stakeholder%20Management\Stakeholder%20Analysis%20&amp;%20Stakeholder%20Management%20-%20Winning%20support%20for%20your%20project,June17'06_files\stakeholdergrid1.jpg"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61.xml"/><Relationship Id="rId1" Type="http://schemas.openxmlformats.org/officeDocument/2006/relationships/slideLayout" Target="../slideLayouts/slideLayout8.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6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2.xml"/><Relationship Id="rId1" Type="http://schemas.openxmlformats.org/officeDocument/2006/relationships/slideLayout" Target="../slideLayouts/slideLayout8.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4.xml"/><Relationship Id="rId1" Type="http://schemas.openxmlformats.org/officeDocument/2006/relationships/slideLayout" Target="../slideLayouts/slideLayout11.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Procurement Management</a:t>
            </a:r>
            <a:endParaRPr dirty="0"/>
          </a:p>
        </p:txBody>
      </p:sp>
      <p:sp>
        <p:nvSpPr>
          <p:cNvPr id="3" name="Subtitle 2"/>
          <p:cNvSpPr>
            <a:spLocks noGrp="1"/>
          </p:cNvSpPr>
          <p:nvPr>
            <p:ph type="subTitle" idx="1"/>
          </p:nvPr>
        </p:nvSpPr>
        <p:spPr/>
        <p:txBody>
          <a:bodyPr/>
          <a:lstStyle/>
          <a:p>
            <a:pPr>
              <a:buFont typeface="Arial" charset="0"/>
              <a:buNone/>
              <a:defRPr/>
            </a:pPr>
            <a:endParaRPr lang="en-US"/>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dirty="0"/>
          </a:p>
        </p:txBody>
      </p:sp>
      <p:sp>
        <p:nvSpPr>
          <p:cNvPr id="6881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E43241-CB6D-4655-996C-DF40F21C70A1}" type="slidenum">
              <a:rPr lang="en-US" altLang="en-US" sz="1200" smtClean="0">
                <a:solidFill>
                  <a:srgbClr val="898989"/>
                </a:solidFill>
              </a:rPr>
              <a:pPr>
                <a:spcBef>
                  <a:spcPct val="0"/>
                </a:spcBef>
                <a:buFontTx/>
                <a:buNone/>
              </a:pPr>
              <a:t>354</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Title 3"/>
          <p:cNvSpPr>
            <a:spLocks noGrp="1"/>
          </p:cNvSpPr>
          <p:nvPr>
            <p:ph type="title"/>
          </p:nvPr>
        </p:nvSpPr>
        <p:spPr>
          <a:xfrm>
            <a:off x="0" y="0"/>
            <a:ext cx="9144000" cy="838200"/>
          </a:xfrm>
        </p:spPr>
        <p:txBody>
          <a:bodyPr/>
          <a:lstStyle/>
          <a:p>
            <a:r>
              <a:rPr altLang="en-US"/>
              <a:t>Source selection criteria</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a:defRPr/>
            </a:pPr>
            <a:r>
              <a:rPr lang="en-US" dirty="0"/>
              <a:t>Understanding of need</a:t>
            </a:r>
          </a:p>
          <a:p>
            <a:pPr>
              <a:defRPr/>
            </a:pPr>
            <a:r>
              <a:rPr lang="en-US" dirty="0"/>
              <a:t>Overall or life-cycle cost</a:t>
            </a:r>
          </a:p>
          <a:p>
            <a:pPr>
              <a:defRPr/>
            </a:pPr>
            <a:r>
              <a:rPr lang="en-US" dirty="0"/>
              <a:t>Technical capability</a:t>
            </a:r>
          </a:p>
          <a:p>
            <a:pPr>
              <a:defRPr/>
            </a:pPr>
            <a:r>
              <a:rPr lang="en-US" dirty="0"/>
              <a:t>Risk</a:t>
            </a:r>
          </a:p>
          <a:p>
            <a:pPr>
              <a:defRPr/>
            </a:pPr>
            <a:r>
              <a:rPr lang="en-US" dirty="0"/>
              <a:t>Management Approach</a:t>
            </a:r>
          </a:p>
          <a:p>
            <a:pPr>
              <a:defRPr/>
            </a:pPr>
            <a:r>
              <a:rPr lang="en-US" dirty="0"/>
              <a:t>Technical Approach</a:t>
            </a:r>
          </a:p>
          <a:p>
            <a:pPr>
              <a:defRPr/>
            </a:pPr>
            <a:r>
              <a:rPr lang="en-US" dirty="0"/>
              <a:t>Warranty</a:t>
            </a:r>
          </a:p>
          <a:p>
            <a:pPr>
              <a:defRPr/>
            </a:pPr>
            <a:r>
              <a:rPr lang="en-US" dirty="0"/>
              <a:t>Financial Capacity</a:t>
            </a:r>
          </a:p>
          <a:p>
            <a:pPr>
              <a:defRPr/>
            </a:pPr>
            <a:r>
              <a:rPr lang="en-US" dirty="0"/>
              <a:t>Production Capacity and interest</a:t>
            </a:r>
          </a:p>
          <a:p>
            <a:pPr>
              <a:defRPr/>
            </a:pPr>
            <a:r>
              <a:rPr lang="en-US" dirty="0"/>
              <a:t>Business size and type</a:t>
            </a:r>
          </a:p>
          <a:p>
            <a:pPr>
              <a:defRPr/>
            </a:pPr>
            <a:r>
              <a:rPr lang="en-US" dirty="0"/>
              <a:t>Past performance of sellers</a:t>
            </a:r>
          </a:p>
          <a:p>
            <a:pPr>
              <a:defRPr/>
            </a:pPr>
            <a:r>
              <a:rPr lang="en-US" dirty="0"/>
              <a:t>References</a:t>
            </a:r>
          </a:p>
          <a:p>
            <a:pPr>
              <a:defRPr/>
            </a:pPr>
            <a:r>
              <a:rPr lang="en-US" dirty="0"/>
              <a:t>Intellectual property rights</a:t>
            </a:r>
          </a:p>
          <a:p>
            <a:pPr>
              <a:defRPr/>
            </a:pPr>
            <a:r>
              <a:rPr lang="en-US" dirty="0"/>
              <a:t>Proprietary rights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065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94558D-3506-43A3-8080-239CB4BD396B}" type="slidenum">
              <a:rPr lang="en-US" altLang="en-US" sz="1200" smtClean="0">
                <a:solidFill>
                  <a:srgbClr val="898989"/>
                </a:solidFill>
              </a:rPr>
              <a:pPr>
                <a:spcBef>
                  <a:spcPct val="0"/>
                </a:spcBef>
                <a:buFontTx/>
                <a:buNone/>
              </a:pPr>
              <a:t>363</a:t>
            </a:fld>
            <a:endParaRPr lang="en-US" altLang="en-US" sz="12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Title 3"/>
          <p:cNvSpPr>
            <a:spLocks noGrp="1"/>
          </p:cNvSpPr>
          <p:nvPr>
            <p:ph type="title"/>
          </p:nvPr>
        </p:nvSpPr>
        <p:spPr>
          <a:xfrm>
            <a:off x="11113" y="0"/>
            <a:ext cx="9132887" cy="808038"/>
          </a:xfrm>
        </p:spPr>
        <p:txBody>
          <a:bodyPr/>
          <a:lstStyle/>
          <a:p>
            <a:r>
              <a:rPr altLang="en-US"/>
              <a:t>41. Conduct Procurements</a:t>
            </a:r>
          </a:p>
        </p:txBody>
      </p:sp>
      <p:sp>
        <p:nvSpPr>
          <p:cNvPr id="708611" name="Content Placeholder 4"/>
          <p:cNvSpPr>
            <a:spLocks noGrp="1"/>
          </p:cNvSpPr>
          <p:nvPr>
            <p:ph idx="1"/>
          </p:nvPr>
        </p:nvSpPr>
        <p:spPr/>
        <p:txBody>
          <a:bodyPr/>
          <a:lstStyle/>
          <a:p>
            <a:pPr marL="0" indent="0">
              <a:buFont typeface="Arial" panose="020B0604020202020204" pitchFamily="34" charset="0"/>
              <a:buNone/>
            </a:pPr>
            <a:r>
              <a:rPr lang="en-US" altLang="en-US" b="1" dirty="0"/>
              <a:t>Process involves obtaining seller responses, selecting a seller and awarding a contract</a:t>
            </a:r>
          </a:p>
          <a:p>
            <a:pPr marL="0" indent="0">
              <a:buFont typeface="Arial" panose="020B0604020202020204" pitchFamily="34" charset="0"/>
              <a:buNone/>
            </a:pPr>
            <a:endParaRPr lang="en-US" altLang="en-US"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086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D1ECCD-BF6A-44AD-82A3-7B7597135091}" type="slidenum">
              <a:rPr lang="en-US" altLang="en-US" sz="1200" smtClean="0">
                <a:solidFill>
                  <a:srgbClr val="898989"/>
                </a:solidFill>
              </a:rPr>
              <a:pPr>
                <a:spcBef>
                  <a:spcPct val="0"/>
                </a:spcBef>
                <a:buFontTx/>
                <a:buNone/>
              </a:pPr>
              <a:t>364</a:t>
            </a:fld>
            <a:endParaRPr lang="en-US"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Conduct Procurement</a:t>
            </a:r>
          </a:p>
        </p:txBody>
      </p:sp>
      <p:sp>
        <p:nvSpPr>
          <p:cNvPr id="710659"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Procurement Management Plan</a:t>
            </a:r>
          </a:p>
          <a:p>
            <a:pPr>
              <a:buFont typeface="Calibri" panose="020F0502020204030204" pitchFamily="34" charset="0"/>
              <a:buAutoNum type="arabicPeriod"/>
            </a:pPr>
            <a:r>
              <a:rPr lang="en-US" altLang="en-US" dirty="0"/>
              <a:t>Procurement Documents</a:t>
            </a:r>
          </a:p>
          <a:p>
            <a:pPr>
              <a:buFont typeface="Calibri" panose="020F0502020204030204" pitchFamily="34" charset="0"/>
              <a:buAutoNum type="arabicPeriod"/>
            </a:pPr>
            <a:r>
              <a:rPr lang="en-US" altLang="en-US" dirty="0"/>
              <a:t>Source selection criteria</a:t>
            </a:r>
          </a:p>
          <a:p>
            <a:pPr>
              <a:buFont typeface="Calibri" panose="020F0502020204030204" pitchFamily="34" charset="0"/>
              <a:buAutoNum type="arabicPeriod"/>
            </a:pPr>
            <a:r>
              <a:rPr lang="en-US" altLang="en-US" dirty="0"/>
              <a:t>Seller proposals</a:t>
            </a:r>
          </a:p>
          <a:p>
            <a:pPr>
              <a:buFont typeface="Calibri" panose="020F0502020204030204" pitchFamily="34" charset="0"/>
              <a:buAutoNum type="arabicPeriod"/>
            </a:pPr>
            <a:r>
              <a:rPr lang="en-US" altLang="en-US" dirty="0"/>
              <a:t>Project Documents</a:t>
            </a:r>
          </a:p>
          <a:p>
            <a:pPr>
              <a:buFont typeface="Calibri" panose="020F0502020204030204" pitchFamily="34" charset="0"/>
              <a:buAutoNum type="arabicPeriod"/>
            </a:pPr>
            <a:r>
              <a:rPr lang="en-US" altLang="en-US" dirty="0"/>
              <a:t>Make-or-buy decisions</a:t>
            </a:r>
          </a:p>
          <a:p>
            <a:pPr>
              <a:buFont typeface="Calibri" panose="020F0502020204030204" pitchFamily="34" charset="0"/>
              <a:buAutoNum type="arabicPeriod"/>
            </a:pPr>
            <a:r>
              <a:rPr lang="en-US" altLang="en-US" dirty="0"/>
              <a:t>Procurement Statement of work</a:t>
            </a:r>
          </a:p>
          <a:p>
            <a:pPr>
              <a:buFont typeface="Calibri" panose="020F0502020204030204" pitchFamily="34" charset="0"/>
              <a:buAutoNum type="arabicPeriod"/>
            </a:pPr>
            <a:r>
              <a:rPr lang="en-US" altLang="en-US" dirty="0"/>
              <a:t>Organization Process Assets</a:t>
            </a:r>
          </a:p>
          <a:p>
            <a:pPr>
              <a:buFont typeface="Calibri" panose="020F0502020204030204" pitchFamily="34" charset="0"/>
              <a:buAutoNum type="arabicPeriod"/>
            </a:pPr>
            <a:endParaRPr lang="en-US" altLang="en-US" dirty="0"/>
          </a:p>
        </p:txBody>
      </p:sp>
      <p:sp>
        <p:nvSpPr>
          <p:cNvPr id="71066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Bidder conferences</a:t>
            </a:r>
          </a:p>
          <a:p>
            <a:pPr>
              <a:buFont typeface="Calibri" panose="020F0502020204030204" pitchFamily="34" charset="0"/>
              <a:buAutoNum type="arabicPeriod"/>
            </a:pPr>
            <a:r>
              <a:rPr lang="en-US" altLang="en-US" dirty="0"/>
              <a:t>Proposal evaluation techniques</a:t>
            </a:r>
          </a:p>
          <a:p>
            <a:pPr>
              <a:buFont typeface="Calibri" panose="020F0502020204030204" pitchFamily="34" charset="0"/>
              <a:buAutoNum type="arabicPeriod"/>
            </a:pPr>
            <a:r>
              <a:rPr lang="en-US" altLang="en-US" dirty="0"/>
              <a:t>Independent estimates</a:t>
            </a:r>
          </a:p>
          <a:p>
            <a:pPr>
              <a:buFont typeface="Calibri" panose="020F0502020204030204" pitchFamily="34" charset="0"/>
              <a:buAutoNum type="arabicPeriod"/>
            </a:pPr>
            <a:r>
              <a:rPr lang="en-US" altLang="en-US" dirty="0"/>
              <a:t>Advertising</a:t>
            </a:r>
          </a:p>
          <a:p>
            <a:pPr>
              <a:buFont typeface="Calibri" panose="020F0502020204030204" pitchFamily="34" charset="0"/>
              <a:buAutoNum type="arabicPeriod"/>
            </a:pPr>
            <a:r>
              <a:rPr lang="en-US" altLang="en-US" dirty="0"/>
              <a:t>Analytical techniques</a:t>
            </a:r>
          </a:p>
          <a:p>
            <a:pPr>
              <a:buFont typeface="Calibri" panose="020F0502020204030204" pitchFamily="34" charset="0"/>
              <a:buAutoNum type="arabicPeriod"/>
            </a:pPr>
            <a:r>
              <a:rPr lang="en-US" altLang="en-US" dirty="0"/>
              <a:t>Procurement Negotiation</a:t>
            </a:r>
          </a:p>
          <a:p>
            <a:pPr>
              <a:buFont typeface="Calibri" panose="020F0502020204030204" pitchFamily="34" charset="0"/>
              <a:buAutoNum type="arabicPeriod"/>
            </a:pPr>
            <a:endParaRPr lang="en-US" altLang="en-US" dirty="0"/>
          </a:p>
          <a:p>
            <a:pPr>
              <a:buFont typeface="Calibri" panose="020F0502020204030204" pitchFamily="34" charset="0"/>
              <a:buAutoNum type="arabicPeriod"/>
            </a:pPr>
            <a:endParaRPr lang="en-US" altLang="en-US" dirty="0"/>
          </a:p>
        </p:txBody>
      </p:sp>
      <p:sp>
        <p:nvSpPr>
          <p:cNvPr id="71066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Selected Sellers</a:t>
            </a:r>
          </a:p>
          <a:p>
            <a:pPr>
              <a:buFont typeface="Calibri" panose="020F0502020204030204" pitchFamily="34" charset="0"/>
              <a:buAutoNum type="arabicPeriod"/>
            </a:pPr>
            <a:r>
              <a:rPr lang="en-US" altLang="en-US" dirty="0"/>
              <a:t>Agreements</a:t>
            </a:r>
          </a:p>
          <a:p>
            <a:pPr>
              <a:buFont typeface="Calibri" panose="020F0502020204030204" pitchFamily="34" charset="0"/>
              <a:buAutoNum type="arabicPeriod"/>
            </a:pPr>
            <a:r>
              <a:rPr lang="en-US" altLang="en-US" dirty="0"/>
              <a:t>Resource Calendars</a:t>
            </a:r>
          </a:p>
          <a:p>
            <a:pPr>
              <a:buFont typeface="Calibri" panose="020F0502020204030204" pitchFamily="34" charset="0"/>
              <a:buAutoNum type="arabicPeriod"/>
            </a:pPr>
            <a:r>
              <a:rPr lang="en-US" altLang="en-US" dirty="0"/>
              <a:t>Change Requests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Project Documents Updates</a:t>
            </a:r>
          </a:p>
        </p:txBody>
      </p:sp>
      <p:sp>
        <p:nvSpPr>
          <p:cNvPr id="710662" name="Text Placeholder 7"/>
          <p:cNvSpPr>
            <a:spLocks noGrp="1"/>
          </p:cNvSpPr>
          <p:nvPr>
            <p:ph type="body" sz="quarter" idx="15"/>
          </p:nvPr>
        </p:nvSpPr>
        <p:spPr/>
        <p:txBody>
          <a:bodyPr vert="eaVert"/>
          <a:lstStyle/>
          <a:p>
            <a:pPr marL="0" indent="0"/>
            <a:r>
              <a:rPr lang="en-US" altLang="en-US"/>
              <a:t>Project Procurement Management</a:t>
            </a:r>
          </a:p>
        </p:txBody>
      </p:sp>
      <p:sp>
        <p:nvSpPr>
          <p:cNvPr id="710663" name="Text Placeholder 8"/>
          <p:cNvSpPr>
            <a:spLocks noGrp="1"/>
          </p:cNvSpPr>
          <p:nvPr>
            <p:ph type="body" sz="quarter" idx="16"/>
          </p:nvPr>
        </p:nvSpPr>
        <p:spPr/>
        <p:txBody>
          <a:bodyPr vert="eaVert"/>
          <a:lstStyle/>
          <a:p>
            <a:pPr marL="0" indent="0"/>
            <a:r>
              <a:rPr lang="en-US" altLang="en-US"/>
              <a:t>Project Executing</a:t>
            </a:r>
          </a:p>
        </p:txBody>
      </p:sp>
      <p:sp>
        <p:nvSpPr>
          <p:cNvPr id="71066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A0C71A-304C-4FCF-8898-21E01EF9DBC4}" type="slidenum">
              <a:rPr lang="en-US" altLang="en-US" sz="1200" smtClean="0">
                <a:solidFill>
                  <a:srgbClr val="898989"/>
                </a:solidFill>
              </a:rPr>
              <a:pPr>
                <a:spcBef>
                  <a:spcPct val="0"/>
                </a:spcBef>
                <a:buFontTx/>
                <a:buNone/>
              </a:pPr>
              <a:t>365</a:t>
            </a:fld>
            <a:endParaRPr lang="en-US"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Title 3"/>
          <p:cNvSpPr>
            <a:spLocks noGrp="1"/>
          </p:cNvSpPr>
          <p:nvPr>
            <p:ph type="title"/>
          </p:nvPr>
        </p:nvSpPr>
        <p:spPr>
          <a:xfrm>
            <a:off x="11113" y="0"/>
            <a:ext cx="9132887" cy="808038"/>
          </a:xfrm>
        </p:spPr>
        <p:txBody>
          <a:bodyPr/>
          <a:lstStyle/>
          <a:p>
            <a:r>
              <a:rPr altLang="en-US"/>
              <a:t>42. Control Procurement</a:t>
            </a:r>
          </a:p>
        </p:txBody>
      </p:sp>
      <p:sp>
        <p:nvSpPr>
          <p:cNvPr id="712707" name="Content Placeholder 4"/>
          <p:cNvSpPr>
            <a:spLocks noGrp="1"/>
          </p:cNvSpPr>
          <p:nvPr>
            <p:ph idx="1"/>
          </p:nvPr>
        </p:nvSpPr>
        <p:spPr/>
        <p:txBody>
          <a:bodyPr/>
          <a:lstStyle/>
          <a:p>
            <a:pPr marL="0" indent="0">
              <a:buFont typeface="Arial" panose="020B0604020202020204" pitchFamily="34" charset="0"/>
              <a:buNone/>
            </a:pPr>
            <a:r>
              <a:rPr lang="en-US" altLang="en-US" b="1" dirty="0"/>
              <a:t>Managing procurement relationships, monitoring contract performance and making changes and corrections as needed. </a:t>
            </a:r>
          </a:p>
          <a:p>
            <a:pPr marL="0" indent="0">
              <a:buFont typeface="Arial" panose="020B0604020202020204" pitchFamily="34" charset="0"/>
              <a:buNone/>
            </a:pPr>
            <a:endParaRPr lang="en-US" altLang="en-US"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127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57898F-5112-46D6-A0ED-CB5B86DEA92E}" type="slidenum">
              <a:rPr lang="en-US" altLang="en-US" sz="1200" smtClean="0">
                <a:solidFill>
                  <a:srgbClr val="898989"/>
                </a:solidFill>
              </a:rPr>
              <a:pPr>
                <a:spcBef>
                  <a:spcPct val="0"/>
                </a:spcBef>
                <a:buFontTx/>
                <a:buNone/>
              </a:pPr>
              <a:t>366</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dirty="0"/>
              <a:t>Control Procurement</a:t>
            </a:r>
          </a:p>
        </p:txBody>
      </p:sp>
      <p:sp>
        <p:nvSpPr>
          <p:cNvPr id="714755"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Project Management Plan</a:t>
            </a:r>
          </a:p>
          <a:p>
            <a:pPr>
              <a:buFont typeface="Calibri" panose="020F0502020204030204" pitchFamily="34" charset="0"/>
              <a:buAutoNum type="arabicPeriod"/>
            </a:pPr>
            <a:r>
              <a:rPr lang="en-US" altLang="en-US" dirty="0"/>
              <a:t>Procurement Documents</a:t>
            </a:r>
          </a:p>
          <a:p>
            <a:pPr>
              <a:buFont typeface="Calibri" panose="020F0502020204030204" pitchFamily="34" charset="0"/>
              <a:buAutoNum type="arabicPeriod"/>
            </a:pPr>
            <a:r>
              <a:rPr lang="en-US" altLang="en-US" dirty="0"/>
              <a:t>Agreements</a:t>
            </a:r>
          </a:p>
          <a:p>
            <a:pPr>
              <a:buFont typeface="Calibri" panose="020F0502020204030204" pitchFamily="34" charset="0"/>
              <a:buAutoNum type="arabicPeriod"/>
            </a:pPr>
            <a:r>
              <a:rPr lang="en-US" altLang="en-US" dirty="0"/>
              <a:t>Approved Change Requests</a:t>
            </a:r>
          </a:p>
          <a:p>
            <a:pPr>
              <a:buFont typeface="Calibri" panose="020F0502020204030204" pitchFamily="34" charset="0"/>
              <a:buAutoNum type="arabicPeriod"/>
            </a:pPr>
            <a:r>
              <a:rPr lang="en-US" altLang="en-US" dirty="0"/>
              <a:t>Work Performance Reports</a:t>
            </a:r>
          </a:p>
          <a:p>
            <a:pPr>
              <a:buFont typeface="Calibri" panose="020F0502020204030204" pitchFamily="34" charset="0"/>
              <a:buAutoNum type="arabicPeriod"/>
            </a:pPr>
            <a:r>
              <a:rPr lang="en-US" altLang="en-US" dirty="0"/>
              <a:t>Work Performance Data</a:t>
            </a:r>
          </a:p>
          <a:p>
            <a:pPr>
              <a:buFont typeface="Calibri" panose="020F0502020204030204" pitchFamily="34" charset="0"/>
              <a:buAutoNum type="arabicPeriod"/>
            </a:pPr>
            <a:endParaRPr lang="en-US" altLang="en-US" dirty="0"/>
          </a:p>
        </p:txBody>
      </p:sp>
      <p:sp>
        <p:nvSpPr>
          <p:cNvPr id="714756"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Contract Change Control System</a:t>
            </a:r>
          </a:p>
          <a:p>
            <a:pPr>
              <a:buFont typeface="Calibri" panose="020F0502020204030204" pitchFamily="34" charset="0"/>
              <a:buAutoNum type="arabicPeriod"/>
            </a:pPr>
            <a:r>
              <a:rPr lang="en-US" altLang="en-US" dirty="0"/>
              <a:t>Procurement Performance Reviews</a:t>
            </a:r>
          </a:p>
          <a:p>
            <a:pPr>
              <a:buFont typeface="Calibri" panose="020F0502020204030204" pitchFamily="34" charset="0"/>
              <a:buAutoNum type="arabicPeriod"/>
            </a:pPr>
            <a:r>
              <a:rPr lang="en-US" altLang="en-US" dirty="0"/>
              <a:t>Inspections and Audits</a:t>
            </a:r>
          </a:p>
          <a:p>
            <a:pPr>
              <a:buFont typeface="Calibri" panose="020F0502020204030204" pitchFamily="34" charset="0"/>
              <a:buAutoNum type="arabicPeriod"/>
            </a:pPr>
            <a:r>
              <a:rPr lang="en-US" altLang="en-US" dirty="0"/>
              <a:t>Performance Reporting</a:t>
            </a:r>
          </a:p>
          <a:p>
            <a:pPr>
              <a:buFont typeface="Calibri" panose="020F0502020204030204" pitchFamily="34" charset="0"/>
              <a:buAutoNum type="arabicPeriod"/>
            </a:pPr>
            <a:r>
              <a:rPr lang="en-US" altLang="en-US" dirty="0"/>
              <a:t>Payment Systems</a:t>
            </a:r>
          </a:p>
          <a:p>
            <a:pPr>
              <a:buFont typeface="Calibri" panose="020F0502020204030204" pitchFamily="34" charset="0"/>
              <a:buAutoNum type="arabicPeriod"/>
            </a:pPr>
            <a:r>
              <a:rPr lang="en-US" altLang="en-US" dirty="0"/>
              <a:t>Claim Administration</a:t>
            </a:r>
          </a:p>
          <a:p>
            <a:pPr>
              <a:buFont typeface="Calibri" panose="020F0502020204030204" pitchFamily="34" charset="0"/>
              <a:buAutoNum type="arabicPeriod"/>
            </a:pPr>
            <a:r>
              <a:rPr lang="en-US" altLang="en-US" dirty="0"/>
              <a:t>Records Management Systems</a:t>
            </a:r>
          </a:p>
        </p:txBody>
      </p:sp>
      <p:sp>
        <p:nvSpPr>
          <p:cNvPr id="714757"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Work Performance Information</a:t>
            </a:r>
          </a:p>
          <a:p>
            <a:pPr>
              <a:buFont typeface="Calibri" panose="020F0502020204030204" pitchFamily="34" charset="0"/>
              <a:buAutoNum type="arabicPeriod"/>
            </a:pPr>
            <a:r>
              <a:rPr lang="en-US" altLang="en-US" dirty="0"/>
              <a:t>Change Requests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Procurement Documents Updates</a:t>
            </a:r>
          </a:p>
          <a:p>
            <a:pPr>
              <a:buFont typeface="Calibri" panose="020F0502020204030204" pitchFamily="34" charset="0"/>
              <a:buAutoNum type="arabicPeriod"/>
            </a:pPr>
            <a:r>
              <a:rPr lang="en-US" altLang="en-US" dirty="0"/>
              <a:t>Organization Process Assets Updates</a:t>
            </a:r>
          </a:p>
          <a:p>
            <a:pPr>
              <a:buFont typeface="Calibri" panose="020F0502020204030204" pitchFamily="34" charset="0"/>
              <a:buAutoNum type="arabicPeriod"/>
            </a:pPr>
            <a:endParaRPr lang="en-US" altLang="en-US" dirty="0"/>
          </a:p>
        </p:txBody>
      </p:sp>
      <p:sp>
        <p:nvSpPr>
          <p:cNvPr id="714758" name="Text Placeholder 7"/>
          <p:cNvSpPr>
            <a:spLocks noGrp="1"/>
          </p:cNvSpPr>
          <p:nvPr>
            <p:ph type="body" sz="quarter" idx="15"/>
          </p:nvPr>
        </p:nvSpPr>
        <p:spPr/>
        <p:txBody>
          <a:bodyPr vert="eaVert"/>
          <a:lstStyle/>
          <a:p>
            <a:pPr marL="0" indent="0"/>
            <a:r>
              <a:rPr lang="en-US" altLang="en-US"/>
              <a:t>Project Procurement Management</a:t>
            </a:r>
          </a:p>
        </p:txBody>
      </p:sp>
      <p:sp>
        <p:nvSpPr>
          <p:cNvPr id="714759" name="Text Placeholder 8"/>
          <p:cNvSpPr>
            <a:spLocks noGrp="1"/>
          </p:cNvSpPr>
          <p:nvPr>
            <p:ph type="body" sz="quarter" idx="16"/>
          </p:nvPr>
        </p:nvSpPr>
        <p:spPr/>
        <p:txBody>
          <a:bodyPr vert="eaVert"/>
          <a:lstStyle/>
          <a:p>
            <a:pPr marL="0" indent="0"/>
            <a:r>
              <a:rPr lang="en-US" altLang="en-US"/>
              <a:t>Project Monitoring &amp; Controlling</a:t>
            </a:r>
          </a:p>
        </p:txBody>
      </p:sp>
      <p:sp>
        <p:nvSpPr>
          <p:cNvPr id="714760"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00D541-6596-415A-9132-5FBF83BCF7D1}" type="slidenum">
              <a:rPr lang="en-US" altLang="en-US" sz="1200" smtClean="0">
                <a:solidFill>
                  <a:srgbClr val="898989"/>
                </a:solidFill>
              </a:rPr>
              <a:pPr>
                <a:spcBef>
                  <a:spcPct val="0"/>
                </a:spcBef>
                <a:buFontTx/>
                <a:buNone/>
              </a:pPr>
              <a:t>367</a:t>
            </a:fld>
            <a:endParaRPr lang="en-US"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Title 1"/>
          <p:cNvSpPr>
            <a:spLocks noGrp="1"/>
          </p:cNvSpPr>
          <p:nvPr>
            <p:ph type="title"/>
          </p:nvPr>
        </p:nvSpPr>
        <p:spPr>
          <a:xfrm>
            <a:off x="0" y="0"/>
            <a:ext cx="9144000" cy="838200"/>
          </a:xfrm>
        </p:spPr>
        <p:txBody>
          <a:bodyPr/>
          <a:lstStyle/>
          <a:p>
            <a:r>
              <a:rPr altLang="en-US"/>
              <a:t>Claim Administration</a:t>
            </a:r>
          </a:p>
        </p:txBody>
      </p:sp>
      <p:sp>
        <p:nvSpPr>
          <p:cNvPr id="716803" name="Content Placeholder 2"/>
          <p:cNvSpPr>
            <a:spLocks noGrp="1"/>
          </p:cNvSpPr>
          <p:nvPr>
            <p:ph idx="1"/>
          </p:nvPr>
        </p:nvSpPr>
        <p:spPr>
          <a:xfrm>
            <a:off x="457200" y="990600"/>
            <a:ext cx="8229600" cy="5105400"/>
          </a:xfrm>
        </p:spPr>
        <p:txBody>
          <a:bodyPr/>
          <a:lstStyle/>
          <a:p>
            <a:pPr marL="231775" indent="-231775"/>
            <a:r>
              <a:rPr lang="en-US" altLang="en-US"/>
              <a:t>Contested changes or potential constructive changes are those requested changes where buyer and seller cannot reach to an agreement for payment.</a:t>
            </a:r>
          </a:p>
          <a:p>
            <a:pPr marL="231775" indent="-231775"/>
            <a:endParaRPr lang="en-US" altLang="en-US"/>
          </a:p>
          <a:p>
            <a:pPr marL="231775" indent="-231775"/>
            <a:r>
              <a:rPr lang="en-US" altLang="en-US"/>
              <a:t>Settle through negotiation</a:t>
            </a:r>
          </a:p>
          <a:p>
            <a:pPr marL="231775" indent="-231775"/>
            <a:endParaRPr lang="en-US" altLang="en-US"/>
          </a:p>
          <a:p>
            <a:pPr marL="231775" indent="-231775"/>
            <a:r>
              <a:rPr lang="en-US" altLang="en-US"/>
              <a:t>Follow the ADR (alternative dispute resolution) method established in contract.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168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6063D1-11CC-4F33-86E7-4F6189F991A5}" type="slidenum">
              <a:rPr lang="en-US" altLang="en-US" sz="1200" smtClean="0">
                <a:solidFill>
                  <a:srgbClr val="898989"/>
                </a:solidFill>
              </a:rPr>
              <a:pPr>
                <a:spcBef>
                  <a:spcPct val="0"/>
                </a:spcBef>
                <a:buFontTx/>
                <a:buNone/>
              </a:pPr>
              <a:t>368</a:t>
            </a:fld>
            <a:endParaRPr lang="en-US" altLang="en-US"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Title 3"/>
          <p:cNvSpPr>
            <a:spLocks noGrp="1"/>
          </p:cNvSpPr>
          <p:nvPr>
            <p:ph type="title"/>
          </p:nvPr>
        </p:nvSpPr>
        <p:spPr>
          <a:xfrm>
            <a:off x="11113" y="0"/>
            <a:ext cx="9132887" cy="808038"/>
          </a:xfrm>
        </p:spPr>
        <p:txBody>
          <a:bodyPr/>
          <a:lstStyle/>
          <a:p>
            <a:r>
              <a:rPr altLang="en-US"/>
              <a:t>43. Close Procurement</a:t>
            </a:r>
          </a:p>
        </p:txBody>
      </p:sp>
      <p:sp>
        <p:nvSpPr>
          <p:cNvPr id="718851" name="Content Placeholder 4"/>
          <p:cNvSpPr>
            <a:spLocks noGrp="1"/>
          </p:cNvSpPr>
          <p:nvPr>
            <p:ph idx="1"/>
          </p:nvPr>
        </p:nvSpPr>
        <p:spPr/>
        <p:txBody>
          <a:bodyPr/>
          <a:lstStyle/>
          <a:p>
            <a:pPr marL="0" indent="0">
              <a:buFont typeface="Arial" panose="020B0604020202020204" pitchFamily="34" charset="0"/>
              <a:buNone/>
            </a:pPr>
            <a:r>
              <a:rPr lang="en-US" altLang="en-US" b="1"/>
              <a:t>Process of completing each project procurement .</a:t>
            </a:r>
          </a:p>
          <a:p>
            <a:pPr marL="0" indent="0">
              <a:buFont typeface="Arial" panose="020B0604020202020204" pitchFamily="34" charset="0"/>
              <a:buNone/>
            </a:pPr>
            <a:endParaRPr lang="en-US" altLang="en-US" b="1"/>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188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1ACD58-2339-48B6-A9D7-37B47528D38A}" type="slidenum">
              <a:rPr lang="en-US" altLang="en-US" sz="1200" smtClean="0">
                <a:solidFill>
                  <a:srgbClr val="898989"/>
                </a:solidFill>
              </a:rPr>
              <a:pPr>
                <a:spcBef>
                  <a:spcPct val="0"/>
                </a:spcBef>
                <a:buFontTx/>
                <a:buNone/>
              </a:pPr>
              <a:t>369</a:t>
            </a:fld>
            <a:endParaRPr lang="en-US" altLang="en-US"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Close </a:t>
            </a:r>
            <a:r>
              <a:rPr altLang="en-US" dirty="0"/>
              <a:t>Procurement</a:t>
            </a:r>
          </a:p>
        </p:txBody>
      </p:sp>
      <p:sp>
        <p:nvSpPr>
          <p:cNvPr id="720899"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Procurement Management Plan</a:t>
            </a:r>
          </a:p>
          <a:p>
            <a:pPr>
              <a:buFont typeface="Calibri" panose="020F0502020204030204" pitchFamily="34" charset="0"/>
              <a:buAutoNum type="arabicPeriod"/>
            </a:pPr>
            <a:r>
              <a:rPr lang="en-US" altLang="en-US" dirty="0"/>
              <a:t>Procurement Documents</a:t>
            </a:r>
          </a:p>
          <a:p>
            <a:pPr>
              <a:buFont typeface="+mj-lt"/>
              <a:buNone/>
            </a:pPr>
            <a:endParaRPr lang="en-US" altLang="en-US" dirty="0"/>
          </a:p>
        </p:txBody>
      </p:sp>
      <p:sp>
        <p:nvSpPr>
          <p:cNvPr id="72090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Procurement Audits</a:t>
            </a:r>
          </a:p>
          <a:p>
            <a:pPr>
              <a:buFont typeface="Calibri" panose="020F0502020204030204" pitchFamily="34" charset="0"/>
              <a:buAutoNum type="arabicPeriod"/>
            </a:pPr>
            <a:r>
              <a:rPr lang="en-US" altLang="en-US" dirty="0"/>
              <a:t>Procurement Negotiation</a:t>
            </a:r>
          </a:p>
          <a:p>
            <a:pPr>
              <a:buFont typeface="Calibri" panose="020F0502020204030204" pitchFamily="34" charset="0"/>
              <a:buAutoNum type="arabicPeriod"/>
            </a:pPr>
            <a:r>
              <a:rPr lang="en-US" altLang="en-US" dirty="0"/>
              <a:t>Records Management Systems</a:t>
            </a:r>
          </a:p>
          <a:p>
            <a:pPr>
              <a:buFont typeface="Calibri" panose="020F0502020204030204" pitchFamily="34" charset="0"/>
              <a:buAutoNum type="arabicPeriod"/>
            </a:pPr>
            <a:endParaRPr lang="en-US" altLang="en-US" dirty="0"/>
          </a:p>
        </p:txBody>
      </p:sp>
      <p:sp>
        <p:nvSpPr>
          <p:cNvPr id="72090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Closed Procurements</a:t>
            </a:r>
          </a:p>
          <a:p>
            <a:pPr>
              <a:buFont typeface="Calibri" panose="020F0502020204030204" pitchFamily="34" charset="0"/>
              <a:buAutoNum type="arabicPeriod"/>
            </a:pPr>
            <a:r>
              <a:rPr lang="en-US" altLang="en-US" dirty="0"/>
              <a:t>Organization Process Assets Updates</a:t>
            </a:r>
          </a:p>
        </p:txBody>
      </p:sp>
      <p:sp>
        <p:nvSpPr>
          <p:cNvPr id="720902" name="Text Placeholder 7"/>
          <p:cNvSpPr>
            <a:spLocks noGrp="1"/>
          </p:cNvSpPr>
          <p:nvPr>
            <p:ph type="body" sz="quarter" idx="15"/>
          </p:nvPr>
        </p:nvSpPr>
        <p:spPr/>
        <p:txBody>
          <a:bodyPr vert="eaVert"/>
          <a:lstStyle/>
          <a:p>
            <a:pPr marL="0" indent="0"/>
            <a:r>
              <a:rPr lang="en-US" altLang="en-US"/>
              <a:t>Project Procurement Management</a:t>
            </a:r>
          </a:p>
        </p:txBody>
      </p:sp>
      <p:sp>
        <p:nvSpPr>
          <p:cNvPr id="720903" name="Text Placeholder 8"/>
          <p:cNvSpPr>
            <a:spLocks noGrp="1"/>
          </p:cNvSpPr>
          <p:nvPr>
            <p:ph type="body" sz="quarter" idx="16"/>
          </p:nvPr>
        </p:nvSpPr>
        <p:spPr/>
        <p:txBody>
          <a:bodyPr vert="eaVert"/>
          <a:lstStyle/>
          <a:p>
            <a:pPr marL="0" indent="0"/>
            <a:r>
              <a:rPr lang="en-US" altLang="en-US"/>
              <a:t>Project Clsoing</a:t>
            </a:r>
          </a:p>
        </p:txBody>
      </p:sp>
      <p:sp>
        <p:nvSpPr>
          <p:cNvPr id="72090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D49BD4-7CE4-4A75-9C1B-6292DCB2CE4E}" type="slidenum">
              <a:rPr lang="en-US" altLang="en-US" sz="1200" smtClean="0">
                <a:solidFill>
                  <a:srgbClr val="898989"/>
                </a:solidFill>
              </a:rPr>
              <a:pPr>
                <a:spcBef>
                  <a:spcPct val="0"/>
                </a:spcBef>
                <a:buFontTx/>
                <a:buNone/>
              </a:pPr>
              <a:t>370</a:t>
            </a:fld>
            <a:endParaRPr lang="en-US" altLang="en-US" sz="12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7"/>
          <p:cNvSpPr>
            <a:spLocks noGrp="1" noChangeArrowheads="1"/>
          </p:cNvSpPr>
          <p:nvPr>
            <p:ph type="title"/>
          </p:nvPr>
        </p:nvSpPr>
        <p:spPr>
          <a:xfrm>
            <a:off x="76200" y="30163"/>
            <a:ext cx="8305800" cy="808037"/>
          </a:xfrm>
          <a:noFill/>
          <a:extLst>
            <a:ext uri="{909E8E84-426E-40DD-AFC4-6F175D3DCCD1}">
              <a14:hiddenFill xmlns:a14="http://schemas.microsoft.com/office/drawing/2010/main">
                <a:solidFill>
                  <a:srgbClr val="34E12B"/>
                </a:solidFill>
              </a14:hiddenFill>
            </a:ext>
          </a:extLst>
        </p:spPr>
        <p:txBody>
          <a:bodyPr/>
          <a:lstStyle/>
          <a:p>
            <a:r>
              <a:rPr altLang="en-US" sz="3200"/>
              <a:t>Procurement: Tips for PMP</a:t>
            </a:r>
            <a:r>
              <a:rPr altLang="en-US" sz="3200" baseline="30000">
                <a:cs typeface="Arial" panose="020B0604020202020204" pitchFamily="34" charset="0"/>
              </a:rPr>
              <a:t>®</a:t>
            </a:r>
            <a:r>
              <a:rPr altLang="en-US" sz="3200"/>
              <a:t> Exam</a:t>
            </a:r>
            <a:endParaRPr altLang="en-US" sz="3000" b="1"/>
          </a:p>
        </p:txBody>
      </p:sp>
      <p:sp>
        <p:nvSpPr>
          <p:cNvPr id="40965" name="Content Placeholder 4"/>
          <p:cNvSpPr>
            <a:spLocks noGrp="1"/>
          </p:cNvSpPr>
          <p:nvPr>
            <p:ph idx="1"/>
          </p:nvPr>
        </p:nvSpPr>
        <p:spPr>
          <a:xfrm>
            <a:off x="457200" y="990600"/>
            <a:ext cx="8229600" cy="5105400"/>
          </a:xfrm>
        </p:spPr>
        <p:txBody>
          <a:bodyPr>
            <a:normAutofit fontScale="77500" lnSpcReduction="20000"/>
          </a:bodyPr>
          <a:lstStyle/>
          <a:p>
            <a:pPr marL="341313" indent="-341313">
              <a:lnSpc>
                <a:spcPct val="125000"/>
              </a:lnSpc>
              <a:buClr>
                <a:schemeClr val="accent1"/>
              </a:buClr>
              <a:buFont typeface="Wingdings" pitchFamily="2" charset="2"/>
              <a:buChar char="ü"/>
              <a:defRPr/>
            </a:pPr>
            <a:r>
              <a:rPr lang="en-US" kern="0" dirty="0"/>
              <a:t>Questions are written from buyer’s perspective</a:t>
            </a:r>
          </a:p>
          <a:p>
            <a:pPr marL="341313" indent="-341313">
              <a:lnSpc>
                <a:spcPct val="125000"/>
              </a:lnSpc>
              <a:buClr>
                <a:schemeClr val="accent1"/>
              </a:buClr>
              <a:buFont typeface="Wingdings" pitchFamily="2" charset="2"/>
              <a:buChar char="ü"/>
              <a:defRPr/>
            </a:pPr>
            <a:r>
              <a:rPr lang="en-US" kern="0" dirty="0"/>
              <a:t>Seller is not supplying people to adjunct the buyer’s team (seller remains external to the project team)</a:t>
            </a:r>
          </a:p>
          <a:p>
            <a:pPr marL="341313" indent="-341313">
              <a:lnSpc>
                <a:spcPct val="125000"/>
              </a:lnSpc>
              <a:buClr>
                <a:schemeClr val="accent1"/>
              </a:buClr>
              <a:buFont typeface="Wingdings" pitchFamily="2" charset="2"/>
              <a:buChar char="ü"/>
              <a:defRPr/>
            </a:pPr>
            <a:r>
              <a:rPr lang="en-US" kern="0" dirty="0"/>
              <a:t>Contracts require formality</a:t>
            </a:r>
          </a:p>
          <a:p>
            <a:pPr marL="341313" indent="-341313">
              <a:lnSpc>
                <a:spcPct val="125000"/>
              </a:lnSpc>
              <a:buClr>
                <a:schemeClr val="accent1"/>
              </a:buClr>
              <a:buFont typeface="Wingdings" pitchFamily="2" charset="2"/>
              <a:buChar char="ü"/>
              <a:defRPr/>
            </a:pPr>
            <a:r>
              <a:rPr lang="en-US" kern="0" dirty="0"/>
              <a:t>All product and project management requirements should be specifically stated in the contract</a:t>
            </a:r>
          </a:p>
          <a:p>
            <a:pPr marL="341313" indent="-341313">
              <a:lnSpc>
                <a:spcPct val="125000"/>
              </a:lnSpc>
              <a:buClr>
                <a:schemeClr val="accent1"/>
              </a:buClr>
              <a:buFont typeface="Wingdings" pitchFamily="2" charset="2"/>
              <a:buChar char="ü"/>
              <a:defRPr/>
            </a:pPr>
            <a:r>
              <a:rPr lang="en-US" kern="0" dirty="0"/>
              <a:t>If it is not in a contract, it can be done if a change is issued</a:t>
            </a:r>
          </a:p>
          <a:p>
            <a:pPr marL="341313" indent="-341313">
              <a:lnSpc>
                <a:spcPct val="125000"/>
              </a:lnSpc>
              <a:buClr>
                <a:schemeClr val="accent1"/>
              </a:buClr>
              <a:buFont typeface="Wingdings" pitchFamily="2" charset="2"/>
              <a:buChar char="ü"/>
              <a:defRPr/>
            </a:pPr>
            <a:r>
              <a:rPr lang="en-US" kern="0" dirty="0"/>
              <a:t>If it is in the contract, it must be done or a change order, signed by both parties issued</a:t>
            </a:r>
          </a:p>
          <a:p>
            <a:pPr marL="341313" indent="-341313">
              <a:lnSpc>
                <a:spcPct val="125000"/>
              </a:lnSpc>
              <a:buClr>
                <a:schemeClr val="accent1"/>
              </a:buClr>
              <a:buFont typeface="Wingdings" pitchFamily="2" charset="2"/>
              <a:buChar char="ü"/>
              <a:defRPr/>
            </a:pPr>
            <a:r>
              <a:rPr lang="en-US" kern="0" dirty="0"/>
              <a:t>Changes must be in writing</a:t>
            </a:r>
          </a:p>
          <a:p>
            <a:pPr marL="341313" indent="-341313">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229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7E94E2-1F49-483B-96E3-3B97079ACBAE}" type="slidenum">
              <a:rPr lang="en-US" altLang="en-US" sz="1200" smtClean="0">
                <a:solidFill>
                  <a:srgbClr val="898989"/>
                </a:solidFill>
              </a:rPr>
              <a:pPr>
                <a:spcBef>
                  <a:spcPct val="0"/>
                </a:spcBef>
                <a:buFontTx/>
                <a:buNone/>
              </a:pPr>
              <a:t>371</a:t>
            </a:fld>
            <a:endParaRPr lang="en-US" altLang="en-US" sz="120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7"/>
          <p:cNvSpPr>
            <a:spLocks noGrp="1" noChangeArrowheads="1"/>
          </p:cNvSpPr>
          <p:nvPr>
            <p:ph type="title"/>
          </p:nvPr>
        </p:nvSpPr>
        <p:spPr>
          <a:xfrm>
            <a:off x="0" y="0"/>
            <a:ext cx="9144000" cy="838200"/>
          </a:xfrm>
          <a:noFill/>
          <a:extLst>
            <a:ext uri="{909E8E84-426E-40DD-AFC4-6F175D3DCCD1}">
              <a14:hiddenFill xmlns:a14="http://schemas.microsoft.com/office/drawing/2010/main">
                <a:solidFill>
                  <a:srgbClr val="34E12B"/>
                </a:solidFill>
              </a14:hiddenFill>
            </a:ext>
          </a:extLst>
        </p:spPr>
        <p:txBody>
          <a:bodyPr/>
          <a:lstStyle/>
          <a:p>
            <a:r>
              <a:rPr altLang="en-US" sz="3200"/>
              <a:t>Procurement: Tips for PMP</a:t>
            </a:r>
            <a:r>
              <a:rPr altLang="en-US" sz="3200" baseline="30000">
                <a:cs typeface="Arial" panose="020B0604020202020204" pitchFamily="34" charset="0"/>
              </a:rPr>
              <a:t>®</a:t>
            </a:r>
            <a:r>
              <a:rPr altLang="en-US" sz="3200"/>
              <a:t> Exam</a:t>
            </a:r>
            <a:endParaRPr altLang="en-US" sz="3000" b="1"/>
          </a:p>
        </p:txBody>
      </p:sp>
      <p:sp>
        <p:nvSpPr>
          <p:cNvPr id="8" name="Rectangle 3"/>
          <p:cNvSpPr txBox="1">
            <a:spLocks noGrp="1" noChangeArrowheads="1"/>
          </p:cNvSpPr>
          <p:nvPr>
            <p:ph idx="1"/>
          </p:nvPr>
        </p:nvSpPr>
        <p:spPr>
          <a:xfrm>
            <a:off x="457200" y="990600"/>
            <a:ext cx="8382000" cy="5135563"/>
          </a:xfrm>
        </p:spPr>
        <p:txBody>
          <a:bodyPr/>
          <a:lstStyle/>
          <a:p>
            <a:pPr marL="341313" indent="-341313">
              <a:lnSpc>
                <a:spcPct val="125000"/>
              </a:lnSpc>
              <a:buClr>
                <a:schemeClr val="accent1"/>
              </a:buClr>
              <a:buFont typeface="Wingdings" pitchFamily="2" charset="2"/>
              <a:buChar char="ü"/>
              <a:defRPr/>
            </a:pPr>
            <a:r>
              <a:rPr lang="en-US" sz="2000" kern="0" dirty="0"/>
              <a:t>Contracts are legally binding</a:t>
            </a:r>
          </a:p>
          <a:p>
            <a:pPr marL="341313" indent="-341313">
              <a:lnSpc>
                <a:spcPct val="125000"/>
              </a:lnSpc>
              <a:buClr>
                <a:schemeClr val="accent1"/>
              </a:buClr>
              <a:buFont typeface="Wingdings" pitchFamily="2" charset="2"/>
              <a:buChar char="ü"/>
              <a:defRPr/>
            </a:pPr>
            <a:r>
              <a:rPr lang="en-US" sz="2000" kern="0" dirty="0"/>
              <a:t>Contracts should help diminish project risk</a:t>
            </a:r>
          </a:p>
          <a:p>
            <a:pPr marL="341313" indent="-341313">
              <a:lnSpc>
                <a:spcPct val="125000"/>
              </a:lnSpc>
              <a:buClr>
                <a:schemeClr val="accent1"/>
              </a:buClr>
              <a:buFont typeface="Wingdings" pitchFamily="2" charset="2"/>
              <a:buChar char="ü"/>
              <a:defRPr/>
            </a:pPr>
            <a:r>
              <a:rPr lang="en-US" sz="2000" kern="0" dirty="0"/>
              <a:t>Most governments back all contracts by providing a court system for dispute resolution</a:t>
            </a:r>
          </a:p>
          <a:p>
            <a:pPr marL="341313" indent="-341313">
              <a:lnSpc>
                <a:spcPct val="125000"/>
              </a:lnSpc>
              <a:buClr>
                <a:schemeClr val="accent1"/>
              </a:buClr>
              <a:buFont typeface="Wingdings" pitchFamily="2" charset="2"/>
              <a:buChar char="ü"/>
              <a:defRPr/>
            </a:pPr>
            <a:r>
              <a:rPr lang="en-US" sz="2000" kern="0" dirty="0"/>
              <a:t>Questions are written by government contracting specialists of USA</a:t>
            </a:r>
          </a:p>
          <a:p>
            <a:pPr marL="341313" indent="-341313">
              <a:lnSpc>
                <a:spcPct val="125000"/>
              </a:lnSpc>
              <a:buClr>
                <a:schemeClr val="accent1"/>
              </a:buClr>
              <a:buFont typeface="Wingdings" pitchFamily="2" charset="2"/>
              <a:buChar char="ü"/>
              <a:defRPr/>
            </a:pPr>
            <a:r>
              <a:rPr lang="en-US" sz="2000" kern="0" dirty="0"/>
              <a:t>Exam has very few references to International contracts</a:t>
            </a:r>
          </a:p>
          <a:p>
            <a:pPr marL="341313" indent="-341313">
              <a:lnSpc>
                <a:spcPct val="125000"/>
              </a:lnSpc>
              <a:buClr>
                <a:schemeClr val="accent1"/>
              </a:buClr>
              <a:buFont typeface="Wingdings" pitchFamily="2" charset="2"/>
              <a:buChar char="ü"/>
              <a:defRPr/>
            </a:pPr>
            <a:r>
              <a:rPr lang="en-US" sz="2000" kern="0" dirty="0"/>
              <a:t>In many parts of the world (including India), contracts are informal and relationships between parties is more important than the contract</a:t>
            </a:r>
          </a:p>
          <a:p>
            <a:pPr marL="341313" indent="-341313">
              <a:lnSpc>
                <a:spcPct val="125000"/>
              </a:lnSpc>
              <a:buClr>
                <a:schemeClr val="accent1"/>
              </a:buClr>
              <a:buFont typeface="Wingdings" pitchFamily="2" charset="2"/>
              <a:buChar char="ü"/>
              <a:defRPr/>
            </a:pPr>
            <a:r>
              <a:rPr lang="en-US" sz="2000" kern="0" dirty="0"/>
              <a:t>It is important to take a more formal approach to the procurement process when answering questions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249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3110C61-179B-4D5B-907C-4C52140282B4}" type="slidenum">
              <a:rPr lang="en-US" altLang="en-US" sz="1200" smtClean="0">
                <a:solidFill>
                  <a:srgbClr val="898989"/>
                </a:solidFill>
              </a:rPr>
              <a:pPr>
                <a:spcBef>
                  <a:spcPct val="0"/>
                </a:spcBef>
                <a:buFontTx/>
                <a:buNone/>
              </a:pPr>
              <a:t>372</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113" y="0"/>
            <a:ext cx="9132887" cy="808038"/>
          </a:xfrm>
        </p:spPr>
        <p:txBody>
          <a:bodyPr>
            <a:normAutofit fontScale="90000"/>
          </a:bodyPr>
          <a:lstStyle/>
          <a:p>
            <a:pPr eaLnBrk="1" hangingPunct="1">
              <a:defRPr/>
            </a:pPr>
            <a:br>
              <a:rPr dirty="0">
                <a:solidFill>
                  <a:srgbClr val="FFFF99"/>
                </a:solidFill>
                <a:effectLst>
                  <a:outerShdw blurRad="38100" dist="38100" dir="2700000" algn="tl">
                    <a:srgbClr val="C0C0C0"/>
                  </a:outerShdw>
                </a:effectLst>
                <a:latin typeface="Kabel Bk BT" pitchFamily="34" charset="0"/>
              </a:rPr>
            </a:br>
            <a:br>
              <a:rPr dirty="0">
                <a:solidFill>
                  <a:srgbClr val="FFFF99"/>
                </a:solidFill>
                <a:effectLst>
                  <a:outerShdw blurRad="38100" dist="38100" dir="2700000" algn="tl">
                    <a:srgbClr val="C0C0C0"/>
                  </a:outerShdw>
                </a:effectLst>
                <a:latin typeface="Kabel Bk BT" pitchFamily="34" charset="0"/>
              </a:rPr>
            </a:br>
            <a:br>
              <a:rPr dirty="0">
                <a:solidFill>
                  <a:srgbClr val="FFFF99"/>
                </a:solidFill>
                <a:effectLst>
                  <a:outerShdw blurRad="38100" dist="38100" dir="2700000" algn="tl">
                    <a:srgbClr val="C0C0C0"/>
                  </a:outerShdw>
                </a:effectLst>
                <a:latin typeface="Kabel Bk BT" pitchFamily="34" charset="0"/>
              </a:rPr>
            </a:br>
            <a:br>
              <a:rPr dirty="0">
                <a:solidFill>
                  <a:srgbClr val="FFFF99"/>
                </a:solidFill>
                <a:effectLst>
                  <a:outerShdw blurRad="38100" dist="38100" dir="2700000" algn="tl">
                    <a:srgbClr val="C0C0C0"/>
                  </a:outerShdw>
                </a:effectLst>
                <a:latin typeface="Kabel Bk BT" pitchFamily="34" charset="0"/>
              </a:rPr>
            </a:br>
            <a:endParaRPr dirty="0">
              <a:solidFill>
                <a:srgbClr val="FFFF99"/>
              </a:solidFill>
              <a:effectLst>
                <a:outerShdw blurRad="38100" dist="38100" dir="2700000" algn="tl">
                  <a:srgbClr val="C0C0C0"/>
                </a:outerShdw>
              </a:effectLst>
              <a:latin typeface="Kabel Bk BT" pitchFamily="34"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901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6678129-B10C-471F-BEBA-D7C052AA1078}" type="slidenum">
              <a:rPr lang="en-US" altLang="en-US" sz="1200" smtClean="0">
                <a:solidFill>
                  <a:srgbClr val="898989"/>
                </a:solidFill>
              </a:rPr>
              <a:pPr>
                <a:spcBef>
                  <a:spcPct val="0"/>
                </a:spcBef>
                <a:buFontTx/>
                <a:buNone/>
              </a:pPr>
              <a:t>355</a:t>
            </a:fld>
            <a:endParaRPr lang="en-US" altLang="en-US" sz="1200">
              <a:solidFill>
                <a:srgbClr val="898989"/>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67"/>
            <a:ext cx="4267200" cy="3196281"/>
          </a:xfrm>
          <a:prstGeom prst="rect">
            <a:avLst/>
          </a:prstGeom>
        </p:spPr>
      </p:pic>
      <p:pic>
        <p:nvPicPr>
          <p:cNvPr id="9" name="Picture 8"/>
          <p:cNvPicPr>
            <a:picLocks noChangeAspect="1"/>
          </p:cNvPicPr>
          <p:nvPr/>
        </p:nvPicPr>
        <p:blipFill>
          <a:blip r:embed="rId4"/>
          <a:stretch>
            <a:fillRect/>
          </a:stretch>
        </p:blipFill>
        <p:spPr>
          <a:xfrm>
            <a:off x="4114800" y="63146"/>
            <a:ext cx="4191000" cy="3139205"/>
          </a:xfrm>
          <a:prstGeom prst="rect">
            <a:avLst/>
          </a:prstGeom>
        </p:spPr>
      </p:pic>
      <p:pic>
        <p:nvPicPr>
          <p:cNvPr id="11" name="Picture 10"/>
          <p:cNvPicPr>
            <a:picLocks noChangeAspect="1"/>
          </p:cNvPicPr>
          <p:nvPr/>
        </p:nvPicPr>
        <p:blipFill>
          <a:blip r:embed="rId5"/>
          <a:stretch>
            <a:fillRect/>
          </a:stretch>
        </p:blipFill>
        <p:spPr>
          <a:xfrm>
            <a:off x="4723169" y="3167614"/>
            <a:ext cx="4161549" cy="2699786"/>
          </a:xfrm>
          <a:prstGeom prst="rect">
            <a:avLst/>
          </a:prstGeom>
        </p:spPr>
      </p:pic>
      <p:pic>
        <p:nvPicPr>
          <p:cNvPr id="14" name="Picture 13"/>
          <p:cNvPicPr>
            <a:picLocks noChangeAspect="1"/>
          </p:cNvPicPr>
          <p:nvPr/>
        </p:nvPicPr>
        <p:blipFill>
          <a:blip r:embed="rId6"/>
          <a:stretch>
            <a:fillRect/>
          </a:stretch>
        </p:blipFill>
        <p:spPr>
          <a:xfrm>
            <a:off x="843864" y="2752039"/>
            <a:ext cx="3728136" cy="3728136"/>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Title 1"/>
          <p:cNvSpPr>
            <a:spLocks noGrp="1"/>
          </p:cNvSpPr>
          <p:nvPr>
            <p:ph type="ctrTitle"/>
          </p:nvPr>
        </p:nvSpPr>
        <p:spPr/>
        <p:txBody>
          <a:bodyPr/>
          <a:lstStyle/>
          <a:p>
            <a:r>
              <a:rPr altLang="en-US"/>
              <a:t>Big Concepts</a:t>
            </a:r>
          </a:p>
        </p:txBody>
      </p:sp>
      <p:sp>
        <p:nvSpPr>
          <p:cNvPr id="727043" name="Content Placeholder 2"/>
          <p:cNvSpPr>
            <a:spLocks noGrp="1"/>
          </p:cNvSpPr>
          <p:nvPr>
            <p:ph type="subTitle" idx="1"/>
          </p:nvPr>
        </p:nvSpPr>
        <p:spPr>
          <a:xfrm>
            <a:off x="1447800" y="2286000"/>
            <a:ext cx="6400800" cy="2362200"/>
          </a:xfrm>
        </p:spPr>
        <p:txBody>
          <a:bodyPr/>
          <a:lstStyle/>
          <a:p>
            <a:r>
              <a:rPr lang="en-US" altLang="en-US">
                <a:solidFill>
                  <a:schemeClr val="tx1"/>
                </a:solidFill>
              </a:rPr>
              <a:t>Contract Structure</a:t>
            </a:r>
          </a:p>
          <a:p>
            <a:r>
              <a:rPr lang="en-US" altLang="en-US">
                <a:solidFill>
                  <a:schemeClr val="tx1"/>
                </a:solidFill>
              </a:rPr>
              <a:t>Contract Types</a:t>
            </a:r>
          </a:p>
          <a:p>
            <a:r>
              <a:rPr lang="en-US" altLang="en-US">
                <a:solidFill>
                  <a:schemeClr val="tx1"/>
                </a:solidFill>
              </a:rPr>
              <a:t>Legal Requirement on Contracts</a:t>
            </a:r>
          </a:p>
          <a:p>
            <a:r>
              <a:rPr lang="en-US" altLang="en-US">
                <a:solidFill>
                  <a:schemeClr val="tx1"/>
                </a:solidFill>
              </a:rPr>
              <a:t>Contract Change Control</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270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C51D53-3ED1-46B1-8AA8-7B4276645E33}" type="slidenum">
              <a:rPr lang="en-US" altLang="en-US" sz="1200" smtClean="0">
                <a:solidFill>
                  <a:srgbClr val="898989"/>
                </a:solidFill>
              </a:rPr>
              <a:pPr>
                <a:spcBef>
                  <a:spcPct val="0"/>
                </a:spcBef>
                <a:buFontTx/>
                <a:buNone/>
              </a:pPr>
              <a:t>373</a:t>
            </a:fld>
            <a:endParaRPr lang="en-US" altLang="en-US" sz="120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Contract Structure</a:t>
            </a:r>
            <a:endParaRPr dirty="0"/>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7290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812DF5-FC56-4F1A-8776-438C3910D887}" type="slidenum">
              <a:rPr lang="en-US" altLang="en-US" sz="1200" smtClean="0">
                <a:solidFill>
                  <a:srgbClr val="898989"/>
                </a:solidFill>
              </a:rPr>
              <a:pPr>
                <a:spcBef>
                  <a:spcPct val="0"/>
                </a:spcBef>
                <a:buFontTx/>
                <a:buNone/>
              </a:pPr>
              <a:t>374</a:t>
            </a:fld>
            <a:endParaRPr lang="en-US" altLang="en-US" sz="12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18"/>
          <p:cNvSpPr>
            <a:spLocks noGrp="1" noChangeArrowheads="1"/>
          </p:cNvSpPr>
          <p:nvPr>
            <p:ph type="title"/>
          </p:nvPr>
        </p:nvSpPr>
        <p:spPr>
          <a:xfrm>
            <a:off x="0" y="0"/>
            <a:ext cx="9144000" cy="838200"/>
          </a:xfrm>
        </p:spPr>
        <p:txBody>
          <a:bodyPr/>
          <a:lstStyle/>
          <a:p>
            <a:r>
              <a:rPr altLang="en-US" b="1"/>
              <a:t>Sections of Contract</a:t>
            </a:r>
          </a:p>
        </p:txBody>
      </p:sp>
      <p:sp>
        <p:nvSpPr>
          <p:cNvPr id="731139" name="Text Box 19"/>
          <p:cNvSpPr>
            <a:spLocks noGrp="1" noChangeArrowheads="1"/>
          </p:cNvSpPr>
          <p:nvPr>
            <p:ph idx="1"/>
          </p:nvPr>
        </p:nvSpPr>
        <p:spPr>
          <a:xfrm>
            <a:off x="381000" y="914400"/>
            <a:ext cx="8458200" cy="5176838"/>
          </a:xfrm>
        </p:spPr>
        <p:txBody>
          <a:bodyPr>
            <a:spAutoFit/>
          </a:bodyPr>
          <a:lstStyle/>
          <a:p>
            <a:pPr marL="806450" lvl="1" indent="-342900">
              <a:buFont typeface="Wingdings" panose="05000000000000000000" pitchFamily="2" charset="2"/>
              <a:buChar char="ü"/>
            </a:pPr>
            <a:r>
              <a:rPr lang="en-US" altLang="en-US"/>
              <a:t>SOW or Deliverables</a:t>
            </a:r>
          </a:p>
          <a:p>
            <a:pPr marL="806450" lvl="1" indent="-342900">
              <a:buFont typeface="Wingdings" panose="05000000000000000000" pitchFamily="2" charset="2"/>
              <a:buChar char="ü"/>
            </a:pPr>
            <a:r>
              <a:rPr lang="en-US" altLang="en-US"/>
              <a:t>Schedule Baseline</a:t>
            </a:r>
          </a:p>
          <a:p>
            <a:pPr marL="806450" lvl="1" indent="-342900">
              <a:buFont typeface="Wingdings" panose="05000000000000000000" pitchFamily="2" charset="2"/>
              <a:buChar char="ü"/>
            </a:pPr>
            <a:r>
              <a:rPr lang="en-US" altLang="en-US"/>
              <a:t>Performance Reporting</a:t>
            </a:r>
          </a:p>
          <a:p>
            <a:pPr marL="806450" lvl="1" indent="-342900">
              <a:buFont typeface="Wingdings" panose="05000000000000000000" pitchFamily="2" charset="2"/>
              <a:buChar char="ü"/>
            </a:pPr>
            <a:r>
              <a:rPr lang="en-US" altLang="en-US"/>
              <a:t>Period of Performance</a:t>
            </a:r>
          </a:p>
          <a:p>
            <a:pPr marL="806450" lvl="1" indent="-342900">
              <a:buFont typeface="Wingdings" panose="05000000000000000000" pitchFamily="2" charset="2"/>
              <a:buChar char="ü"/>
            </a:pPr>
            <a:r>
              <a:rPr lang="en-US" altLang="en-US"/>
              <a:t>Roles &amp; Responsibilities</a:t>
            </a:r>
          </a:p>
          <a:p>
            <a:pPr marL="806450" lvl="1" indent="-342900">
              <a:buFont typeface="Wingdings" panose="05000000000000000000" pitchFamily="2" charset="2"/>
              <a:buChar char="ü"/>
            </a:pPr>
            <a:r>
              <a:rPr lang="en-US" altLang="en-US"/>
              <a:t>Seller's Place of Performance</a:t>
            </a:r>
          </a:p>
          <a:p>
            <a:pPr marL="806450" lvl="1" indent="-342900">
              <a:buFont typeface="Wingdings" panose="05000000000000000000" pitchFamily="2" charset="2"/>
              <a:buChar char="ü"/>
            </a:pPr>
            <a:r>
              <a:rPr lang="en-US" altLang="en-US"/>
              <a:t>Pricing</a:t>
            </a:r>
          </a:p>
          <a:p>
            <a:pPr marL="806450" lvl="1" indent="-342900">
              <a:buFont typeface="Wingdings" panose="05000000000000000000" pitchFamily="2" charset="2"/>
              <a:buChar char="ü"/>
            </a:pPr>
            <a:r>
              <a:rPr lang="en-US" altLang="en-US"/>
              <a:t>Payment Terms</a:t>
            </a:r>
          </a:p>
          <a:p>
            <a:pPr marL="806450" lvl="1" indent="-342900">
              <a:buFont typeface="Wingdings" panose="05000000000000000000" pitchFamily="2" charset="2"/>
              <a:buChar char="ü"/>
            </a:pPr>
            <a:r>
              <a:rPr lang="en-US" altLang="en-US"/>
              <a:t>Place of delivery</a:t>
            </a:r>
          </a:p>
          <a:p>
            <a:pPr marL="806450" lvl="1" indent="-342900">
              <a:buFont typeface="Wingdings" panose="05000000000000000000" pitchFamily="2" charset="2"/>
              <a:buChar char="ü"/>
            </a:pPr>
            <a:r>
              <a:rPr lang="en-US" altLang="en-US"/>
              <a:t>Inspection and acceptance criteria</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311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02150E-C497-4744-94BA-C08554227571}" type="slidenum">
              <a:rPr lang="en-US" altLang="en-US" sz="1200" smtClean="0">
                <a:solidFill>
                  <a:srgbClr val="898989"/>
                </a:solidFill>
              </a:rPr>
              <a:pPr>
                <a:spcBef>
                  <a:spcPct val="0"/>
                </a:spcBef>
                <a:buFontTx/>
                <a:buNone/>
              </a:pPr>
              <a:t>375</a:t>
            </a:fld>
            <a:endParaRPr lang="en-US" altLang="en-US" sz="120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18"/>
          <p:cNvSpPr>
            <a:spLocks noGrp="1" noChangeArrowheads="1"/>
          </p:cNvSpPr>
          <p:nvPr>
            <p:ph type="title"/>
          </p:nvPr>
        </p:nvSpPr>
        <p:spPr>
          <a:xfrm>
            <a:off x="0" y="0"/>
            <a:ext cx="9144000" cy="838200"/>
          </a:xfrm>
        </p:spPr>
        <p:txBody>
          <a:bodyPr/>
          <a:lstStyle/>
          <a:p>
            <a:r>
              <a:rPr altLang="en-US" b="1"/>
              <a:t>Sections of Contract</a:t>
            </a:r>
          </a:p>
        </p:txBody>
      </p:sp>
      <p:sp>
        <p:nvSpPr>
          <p:cNvPr id="733187" name="Text Box 19"/>
          <p:cNvSpPr>
            <a:spLocks noGrp="1" noChangeArrowheads="1"/>
          </p:cNvSpPr>
          <p:nvPr>
            <p:ph idx="1"/>
          </p:nvPr>
        </p:nvSpPr>
        <p:spPr>
          <a:xfrm>
            <a:off x="457200" y="990600"/>
            <a:ext cx="8458200" cy="4449763"/>
          </a:xfrm>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marL="693738" lvl="1" indent="-409575">
              <a:buFont typeface="Wingdings" panose="05000000000000000000" pitchFamily="2" charset="2"/>
              <a:buChar char="ü"/>
            </a:pPr>
            <a:r>
              <a:rPr lang="en-US" altLang="en-US" sz="2400"/>
              <a:t>Warranty</a:t>
            </a:r>
          </a:p>
          <a:p>
            <a:pPr marL="693738" lvl="1" indent="-409575">
              <a:buFont typeface="Wingdings" panose="05000000000000000000" pitchFamily="2" charset="2"/>
              <a:buChar char="ü"/>
            </a:pPr>
            <a:r>
              <a:rPr lang="en-US" altLang="en-US" sz="2400"/>
              <a:t>Product Support</a:t>
            </a:r>
          </a:p>
          <a:p>
            <a:pPr marL="693738" lvl="1" indent="-409575">
              <a:buFont typeface="Wingdings" panose="05000000000000000000" pitchFamily="2" charset="2"/>
              <a:buChar char="ü"/>
            </a:pPr>
            <a:r>
              <a:rPr lang="en-US" altLang="en-US" sz="2400"/>
              <a:t>Limitation of liability</a:t>
            </a:r>
          </a:p>
          <a:p>
            <a:pPr marL="693738" lvl="1" indent="-409575">
              <a:buFont typeface="Wingdings" panose="05000000000000000000" pitchFamily="2" charset="2"/>
              <a:buChar char="ü"/>
            </a:pPr>
            <a:r>
              <a:rPr lang="en-US" altLang="en-US" sz="2400"/>
              <a:t>Fees and retainage</a:t>
            </a:r>
          </a:p>
          <a:p>
            <a:pPr marL="693738" lvl="1" indent="-409575">
              <a:buFont typeface="Wingdings" panose="05000000000000000000" pitchFamily="2" charset="2"/>
              <a:buChar char="ü"/>
            </a:pPr>
            <a:r>
              <a:rPr lang="en-US" altLang="en-US" sz="2400"/>
              <a:t>Penalties</a:t>
            </a:r>
          </a:p>
          <a:p>
            <a:pPr marL="693738" lvl="1" indent="-409575">
              <a:buFont typeface="Wingdings" panose="05000000000000000000" pitchFamily="2" charset="2"/>
              <a:buChar char="ü"/>
            </a:pPr>
            <a:r>
              <a:rPr lang="en-US" altLang="en-US" sz="2400"/>
              <a:t>Incentives</a:t>
            </a:r>
          </a:p>
          <a:p>
            <a:pPr marL="693738" lvl="1" indent="-409575">
              <a:buFont typeface="Wingdings" panose="05000000000000000000" pitchFamily="2" charset="2"/>
              <a:buChar char="ü"/>
            </a:pPr>
            <a:r>
              <a:rPr lang="en-US" altLang="en-US" sz="2400"/>
              <a:t>Insurance and performance bonds</a:t>
            </a:r>
          </a:p>
          <a:p>
            <a:pPr marL="693738" lvl="1" indent="-409575">
              <a:buFont typeface="Wingdings" panose="05000000000000000000" pitchFamily="2" charset="2"/>
              <a:buChar char="ü"/>
            </a:pPr>
            <a:r>
              <a:rPr lang="en-US" altLang="en-US" sz="2400"/>
              <a:t>Subordinate subcontractors approvals</a:t>
            </a:r>
          </a:p>
          <a:p>
            <a:pPr marL="693738" lvl="1" indent="-409575">
              <a:buFont typeface="Wingdings" panose="05000000000000000000" pitchFamily="2" charset="2"/>
              <a:buChar char="ü"/>
            </a:pPr>
            <a:r>
              <a:rPr lang="en-US" altLang="en-US" sz="2400"/>
              <a:t>Change request handling</a:t>
            </a:r>
          </a:p>
          <a:p>
            <a:pPr marL="693738" lvl="1" indent="-409575">
              <a:buFont typeface="Wingdings" panose="05000000000000000000" pitchFamily="2" charset="2"/>
              <a:buChar char="ü"/>
            </a:pPr>
            <a:r>
              <a:rPr lang="en-US" altLang="en-US" sz="2400"/>
              <a:t>Termination and alternative dispute resolution Mechanism</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331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ABA7D7-A29D-4BDF-89B8-01D26FA75A14}" type="slidenum">
              <a:rPr lang="en-US" altLang="en-US" sz="1200" smtClean="0">
                <a:solidFill>
                  <a:srgbClr val="898989"/>
                </a:solidFill>
              </a:rPr>
              <a:pPr>
                <a:spcBef>
                  <a:spcPct val="0"/>
                </a:spcBef>
                <a:buFontTx/>
                <a:buNone/>
              </a:pPr>
              <a:t>376</a:t>
            </a:fld>
            <a:endParaRPr lang="en-US"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Contract Types</a:t>
            </a:r>
            <a:endParaRPr dirty="0"/>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7352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F12A10-F861-46E1-8833-998CBBE0AA78}" type="slidenum">
              <a:rPr lang="en-US" altLang="en-US" sz="1200" smtClean="0">
                <a:solidFill>
                  <a:srgbClr val="898989"/>
                </a:solidFill>
              </a:rPr>
              <a:pPr>
                <a:spcBef>
                  <a:spcPct val="0"/>
                </a:spcBef>
                <a:buFontTx/>
                <a:buNone/>
              </a:pPr>
              <a:t>377</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Title 3"/>
          <p:cNvSpPr>
            <a:spLocks noGrp="1"/>
          </p:cNvSpPr>
          <p:nvPr>
            <p:ph type="title"/>
          </p:nvPr>
        </p:nvSpPr>
        <p:spPr>
          <a:xfrm>
            <a:off x="11113" y="0"/>
            <a:ext cx="9132887" cy="808038"/>
          </a:xfrm>
        </p:spPr>
        <p:txBody>
          <a:bodyPr/>
          <a:lstStyle/>
          <a:p>
            <a:r>
              <a:rPr altLang="en-US"/>
              <a:t>Procurement Contract Types</a:t>
            </a:r>
          </a:p>
        </p:txBody>
      </p:sp>
      <p:sp>
        <p:nvSpPr>
          <p:cNvPr id="5" name="Content Placeholder 4"/>
          <p:cNvSpPr>
            <a:spLocks noGrp="1"/>
          </p:cNvSpPr>
          <p:nvPr>
            <p:ph idx="1"/>
          </p:nvPr>
        </p:nvSpPr>
        <p:spPr/>
        <p:txBody>
          <a:bodyPr/>
          <a:lstStyle/>
          <a:p>
            <a:pPr marL="0" indent="0">
              <a:buFont typeface="Arial" panose="020B0604020202020204" pitchFamily="34" charset="0"/>
              <a:buNone/>
              <a:defRPr/>
            </a:pPr>
            <a:r>
              <a:rPr lang="en-US" sz="2400" dirty="0"/>
              <a:t>Different types of contracts are more or less appropriate for different types of purchases.</a:t>
            </a:r>
          </a:p>
          <a:p>
            <a:pPr lvl="1">
              <a:buFont typeface="Wingdings" pitchFamily="2" charset="2"/>
              <a:buChar char="v"/>
              <a:defRPr/>
            </a:pPr>
            <a:endParaRPr lang="en-US" sz="2400" dirty="0"/>
          </a:p>
          <a:p>
            <a:pPr lvl="1">
              <a:buFont typeface="Wingdings" pitchFamily="2" charset="2"/>
              <a:buChar char="v"/>
              <a:defRPr/>
            </a:pPr>
            <a:r>
              <a:rPr lang="en-US" sz="2400" dirty="0"/>
              <a:t> Time and material contracts</a:t>
            </a:r>
          </a:p>
          <a:p>
            <a:pPr lvl="1">
              <a:buFont typeface="Wingdings" pitchFamily="2" charset="2"/>
              <a:buChar char="v"/>
              <a:defRPr/>
            </a:pPr>
            <a:r>
              <a:rPr lang="en-US" sz="2400" dirty="0"/>
              <a:t> Unit Price contracts</a:t>
            </a:r>
          </a:p>
          <a:p>
            <a:pPr lvl="1">
              <a:buFont typeface="Wingdings" pitchFamily="2" charset="2"/>
              <a:buChar char="v"/>
              <a:defRPr/>
            </a:pPr>
            <a:r>
              <a:rPr lang="en-US" sz="2400" dirty="0"/>
              <a:t> Fixed Price or lump sum contracts</a:t>
            </a:r>
          </a:p>
          <a:p>
            <a:pPr lvl="1">
              <a:buFont typeface="Wingdings" pitchFamily="2" charset="2"/>
              <a:buChar char="v"/>
              <a:defRPr/>
            </a:pPr>
            <a:r>
              <a:rPr lang="en-US" sz="2400" dirty="0"/>
              <a:t> Cost reimbursable contracts </a:t>
            </a:r>
          </a:p>
          <a:p>
            <a:pPr>
              <a:defRPr/>
            </a:pPr>
            <a:endParaRPr 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372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405D0B-4EAE-4FA4-A54C-8B020EE0573A}" type="slidenum">
              <a:rPr lang="en-US" altLang="en-US" sz="1200" smtClean="0">
                <a:solidFill>
                  <a:srgbClr val="898989"/>
                </a:solidFill>
              </a:rPr>
              <a:pPr>
                <a:spcBef>
                  <a:spcPct val="0"/>
                </a:spcBef>
                <a:buFontTx/>
                <a:buNone/>
              </a:pPr>
              <a:t>378</a:t>
            </a:fld>
            <a:endParaRPr lang="en-US" altLang="en-US" sz="120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9330" name="Group 30"/>
          <p:cNvGrpSpPr>
            <a:grpSpLocks/>
          </p:cNvGrpSpPr>
          <p:nvPr/>
        </p:nvGrpSpPr>
        <p:grpSpPr bwMode="auto">
          <a:xfrm>
            <a:off x="854075" y="1655763"/>
            <a:ext cx="7200900" cy="3952875"/>
            <a:chOff x="521" y="1344"/>
            <a:chExt cx="4536" cy="2490"/>
          </a:xfrm>
        </p:grpSpPr>
        <p:sp>
          <p:nvSpPr>
            <p:cNvPr id="739334" name="Line 7"/>
            <p:cNvSpPr>
              <a:spLocks noChangeShapeType="1"/>
            </p:cNvSpPr>
            <p:nvPr/>
          </p:nvSpPr>
          <p:spPr bwMode="auto">
            <a:xfrm>
              <a:off x="884" y="1389"/>
              <a:ext cx="0" cy="21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335" name="Line 9"/>
            <p:cNvSpPr>
              <a:spLocks noChangeShapeType="1"/>
            </p:cNvSpPr>
            <p:nvPr/>
          </p:nvSpPr>
          <p:spPr bwMode="auto">
            <a:xfrm>
              <a:off x="884" y="3521"/>
              <a:ext cx="403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336" name="Line 11"/>
            <p:cNvSpPr>
              <a:spLocks noChangeShapeType="1"/>
            </p:cNvSpPr>
            <p:nvPr/>
          </p:nvSpPr>
          <p:spPr bwMode="auto">
            <a:xfrm flipV="1">
              <a:off x="1247" y="1570"/>
              <a:ext cx="3085" cy="1724"/>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9337" name="Line 12"/>
            <p:cNvSpPr>
              <a:spLocks noChangeShapeType="1"/>
            </p:cNvSpPr>
            <p:nvPr/>
          </p:nvSpPr>
          <p:spPr bwMode="auto">
            <a:xfrm flipH="1" flipV="1">
              <a:off x="1247" y="1616"/>
              <a:ext cx="3221" cy="1678"/>
            </a:xfrm>
            <a:prstGeom prst="line">
              <a:avLst/>
            </a:prstGeom>
            <a:noFill/>
            <a:ln w="127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39338" name="Text Box 13"/>
            <p:cNvSpPr txBox="1">
              <a:spLocks noChangeArrowheads="1"/>
            </p:cNvSpPr>
            <p:nvPr/>
          </p:nvSpPr>
          <p:spPr bwMode="auto">
            <a:xfrm>
              <a:off x="1574" y="1566"/>
              <a:ext cx="6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solidFill>
                    <a:srgbClr val="FF0000"/>
                  </a:solidFill>
                  <a:latin typeface="Arial" panose="020B0604020202020204" pitchFamily="34" charset="0"/>
                </a:rPr>
                <a:t>Buyer</a:t>
              </a:r>
            </a:p>
          </p:txBody>
        </p:sp>
        <p:sp>
          <p:nvSpPr>
            <p:cNvPr id="739339" name="Text Box 15"/>
            <p:cNvSpPr txBox="1">
              <a:spLocks noChangeArrowheads="1"/>
            </p:cNvSpPr>
            <p:nvPr/>
          </p:nvSpPr>
          <p:spPr bwMode="auto">
            <a:xfrm>
              <a:off x="1565" y="3113"/>
              <a:ext cx="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solidFill>
                    <a:srgbClr val="0000FF"/>
                  </a:solidFill>
                  <a:latin typeface="Arial" panose="020B0604020202020204" pitchFamily="34" charset="0"/>
                </a:rPr>
                <a:t>Seller</a:t>
              </a:r>
            </a:p>
          </p:txBody>
        </p:sp>
        <p:sp>
          <p:nvSpPr>
            <p:cNvPr id="739340" name="Text Box 16"/>
            <p:cNvSpPr txBox="1">
              <a:spLocks noChangeArrowheads="1"/>
            </p:cNvSpPr>
            <p:nvPr/>
          </p:nvSpPr>
          <p:spPr bwMode="auto">
            <a:xfrm>
              <a:off x="4613" y="3385"/>
              <a:ext cx="4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GB" altLang="en-US" sz="1200" b="1">
                <a:latin typeface="Arial" panose="020B0604020202020204" pitchFamily="34" charset="0"/>
              </a:endParaRPr>
            </a:p>
          </p:txBody>
        </p:sp>
        <p:sp>
          <p:nvSpPr>
            <p:cNvPr id="739341" name="Text Box 17"/>
            <p:cNvSpPr txBox="1">
              <a:spLocks noChangeArrowheads="1"/>
            </p:cNvSpPr>
            <p:nvPr/>
          </p:nvSpPr>
          <p:spPr bwMode="auto">
            <a:xfrm>
              <a:off x="567" y="1344"/>
              <a:ext cx="4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latin typeface="Arial" panose="020B0604020202020204" pitchFamily="34" charset="0"/>
                </a:rPr>
                <a:t>100%</a:t>
              </a:r>
            </a:p>
          </p:txBody>
        </p:sp>
        <p:sp>
          <p:nvSpPr>
            <p:cNvPr id="739342" name="Text Box 18"/>
            <p:cNvSpPr txBox="1">
              <a:spLocks noChangeArrowheads="1"/>
            </p:cNvSpPr>
            <p:nvPr/>
          </p:nvSpPr>
          <p:spPr bwMode="auto">
            <a:xfrm>
              <a:off x="667" y="3393"/>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latin typeface="Arial" panose="020B0604020202020204" pitchFamily="34" charset="0"/>
                </a:rPr>
                <a:t>0%</a:t>
              </a:r>
            </a:p>
          </p:txBody>
        </p:sp>
        <p:sp>
          <p:nvSpPr>
            <p:cNvPr id="739343" name="Text Box 19"/>
            <p:cNvSpPr txBox="1">
              <a:spLocks noChangeArrowheads="1"/>
            </p:cNvSpPr>
            <p:nvPr/>
          </p:nvSpPr>
          <p:spPr bwMode="auto">
            <a:xfrm>
              <a:off x="521" y="2376"/>
              <a:ext cx="3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400" b="1">
                  <a:latin typeface="Arial" panose="020B0604020202020204" pitchFamily="34" charset="0"/>
                </a:rPr>
                <a:t>Risk</a:t>
              </a:r>
            </a:p>
          </p:txBody>
        </p:sp>
        <p:sp>
          <p:nvSpPr>
            <p:cNvPr id="739344" name="Text Box 20"/>
            <p:cNvSpPr txBox="1">
              <a:spLocks noChangeArrowheads="1"/>
            </p:cNvSpPr>
            <p:nvPr/>
          </p:nvSpPr>
          <p:spPr bwMode="auto">
            <a:xfrm>
              <a:off x="975" y="3657"/>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dirty="0">
                  <a:solidFill>
                    <a:srgbClr val="008000"/>
                  </a:solidFill>
                  <a:latin typeface="Arial" panose="020B0604020202020204" pitchFamily="34" charset="0"/>
                </a:rPr>
                <a:t>CPPC</a:t>
              </a:r>
            </a:p>
          </p:txBody>
        </p:sp>
        <p:sp>
          <p:nvSpPr>
            <p:cNvPr id="739345" name="Text Box 21"/>
            <p:cNvSpPr txBox="1">
              <a:spLocks noChangeArrowheads="1"/>
            </p:cNvSpPr>
            <p:nvPr/>
          </p:nvSpPr>
          <p:spPr bwMode="auto">
            <a:xfrm>
              <a:off x="1429" y="3657"/>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CPFF</a:t>
              </a:r>
            </a:p>
          </p:txBody>
        </p:sp>
        <p:sp>
          <p:nvSpPr>
            <p:cNvPr id="739346" name="Text Box 22"/>
            <p:cNvSpPr txBox="1">
              <a:spLocks noChangeArrowheads="1"/>
            </p:cNvSpPr>
            <p:nvPr/>
          </p:nvSpPr>
          <p:spPr bwMode="auto">
            <a:xfrm>
              <a:off x="2383" y="366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CPAF</a:t>
              </a:r>
            </a:p>
          </p:txBody>
        </p:sp>
        <p:sp>
          <p:nvSpPr>
            <p:cNvPr id="739347" name="Text Box 23"/>
            <p:cNvSpPr txBox="1">
              <a:spLocks noChangeArrowheads="1"/>
            </p:cNvSpPr>
            <p:nvPr/>
          </p:nvSpPr>
          <p:spPr bwMode="auto">
            <a:xfrm>
              <a:off x="2815" y="366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CPIF</a:t>
              </a:r>
            </a:p>
          </p:txBody>
        </p:sp>
        <p:sp>
          <p:nvSpPr>
            <p:cNvPr id="739348" name="Text Box 24"/>
            <p:cNvSpPr txBox="1">
              <a:spLocks noChangeArrowheads="1"/>
            </p:cNvSpPr>
            <p:nvPr/>
          </p:nvSpPr>
          <p:spPr bwMode="auto">
            <a:xfrm>
              <a:off x="1951" y="366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T&amp;M</a:t>
              </a:r>
            </a:p>
          </p:txBody>
        </p:sp>
        <p:sp>
          <p:nvSpPr>
            <p:cNvPr id="739349" name="Text Box 25"/>
            <p:cNvSpPr txBox="1">
              <a:spLocks noChangeArrowheads="1"/>
            </p:cNvSpPr>
            <p:nvPr/>
          </p:nvSpPr>
          <p:spPr bwMode="auto">
            <a:xfrm>
              <a:off x="3288" y="3657"/>
              <a:ext cx="4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FPEPA</a:t>
              </a:r>
            </a:p>
          </p:txBody>
        </p:sp>
        <p:sp>
          <p:nvSpPr>
            <p:cNvPr id="739350" name="Text Box 26"/>
            <p:cNvSpPr txBox="1">
              <a:spLocks noChangeArrowheads="1"/>
            </p:cNvSpPr>
            <p:nvPr/>
          </p:nvSpPr>
          <p:spPr bwMode="auto">
            <a:xfrm>
              <a:off x="4332" y="3657"/>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FP</a:t>
              </a:r>
            </a:p>
          </p:txBody>
        </p:sp>
        <p:sp>
          <p:nvSpPr>
            <p:cNvPr id="739351" name="Text Box 27"/>
            <p:cNvSpPr txBox="1">
              <a:spLocks noChangeArrowheads="1"/>
            </p:cNvSpPr>
            <p:nvPr/>
          </p:nvSpPr>
          <p:spPr bwMode="auto">
            <a:xfrm>
              <a:off x="3833" y="3657"/>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solidFill>
                    <a:srgbClr val="008000"/>
                  </a:solidFill>
                  <a:latin typeface="Arial" panose="020B0604020202020204" pitchFamily="34" charset="0"/>
                </a:rPr>
                <a:t>FPIF</a:t>
              </a:r>
            </a:p>
          </p:txBody>
        </p:sp>
      </p:grpSp>
      <p:sp>
        <p:nvSpPr>
          <p:cNvPr id="739331" name="Rectangle 2"/>
          <p:cNvSpPr>
            <a:spLocks noGrp="1" noChangeArrowheads="1"/>
          </p:cNvSpPr>
          <p:nvPr>
            <p:ph type="title"/>
          </p:nvPr>
        </p:nvSpPr>
        <p:spPr>
          <a:xfrm>
            <a:off x="11113" y="0"/>
            <a:ext cx="9132887" cy="808038"/>
          </a:xfrm>
        </p:spPr>
        <p:txBody>
          <a:bodyPr/>
          <a:lstStyle/>
          <a:p>
            <a:r>
              <a:rPr altLang="en-US" b="1"/>
              <a:t>Contract type &amp; Risk</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393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442131-33CB-49F2-89E2-818D4E84B304}" type="slidenum">
              <a:rPr lang="en-US" altLang="en-US" sz="1200" smtClean="0">
                <a:solidFill>
                  <a:srgbClr val="898989"/>
                </a:solidFill>
              </a:rPr>
              <a:pPr>
                <a:spcBef>
                  <a:spcPct val="0"/>
                </a:spcBef>
                <a:buFontTx/>
                <a:buNone/>
              </a:pPr>
              <a:t>379</a:t>
            </a:fld>
            <a:endParaRPr lang="en-US" altLang="en-US" sz="120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Text Box 7"/>
          <p:cNvSpPr txBox="1">
            <a:spLocks noChangeArrowheads="1"/>
          </p:cNvSpPr>
          <p:nvPr/>
        </p:nvSpPr>
        <p:spPr bwMode="auto">
          <a:xfrm>
            <a:off x="5314950" y="6400800"/>
            <a:ext cx="1368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Arial" panose="020B0604020202020204" pitchFamily="34" charset="0"/>
              </a:rPr>
              <a:t>Continued …</a:t>
            </a:r>
          </a:p>
        </p:txBody>
      </p:sp>
      <p:sp>
        <p:nvSpPr>
          <p:cNvPr id="741379" name="Rectangle 2"/>
          <p:cNvSpPr>
            <a:spLocks noGrp="1" noChangeArrowheads="1"/>
          </p:cNvSpPr>
          <p:nvPr>
            <p:ph type="title"/>
          </p:nvPr>
        </p:nvSpPr>
        <p:spPr>
          <a:xfrm>
            <a:off x="0" y="0"/>
            <a:ext cx="9144000" cy="838200"/>
          </a:xfrm>
        </p:spPr>
        <p:txBody>
          <a:bodyPr/>
          <a:lstStyle/>
          <a:p>
            <a:r>
              <a:rPr altLang="en-US" sz="4800" b="1"/>
              <a:t>Types of Contracts</a:t>
            </a:r>
          </a:p>
        </p:txBody>
      </p:sp>
      <p:sp>
        <p:nvSpPr>
          <p:cNvPr id="6" name="Content Placeholder 5"/>
          <p:cNvSpPr>
            <a:spLocks noGrp="1"/>
          </p:cNvSpPr>
          <p:nvPr>
            <p:ph idx="1"/>
          </p:nvPr>
        </p:nvSpPr>
        <p:spPr>
          <a:xfrm>
            <a:off x="457200" y="990600"/>
            <a:ext cx="8229600" cy="5105400"/>
          </a:xfrm>
        </p:spPr>
        <p:txBody>
          <a:bodyPr/>
          <a:lstStyle/>
          <a:p>
            <a:pPr marL="0" lvl="1" indent="0">
              <a:spcBef>
                <a:spcPct val="50000"/>
              </a:spcBef>
              <a:buClr>
                <a:schemeClr val="tx1"/>
              </a:buClr>
              <a:buFont typeface="Arial" charset="0"/>
              <a:buNone/>
              <a:defRPr/>
            </a:pPr>
            <a:r>
              <a:rPr lang="en-US" b="1" u="sng" dirty="0"/>
              <a:t>T &amp; M </a:t>
            </a:r>
            <a:r>
              <a:rPr lang="en-US" b="1" dirty="0"/>
              <a:t>–</a:t>
            </a:r>
            <a:r>
              <a:rPr lang="en-US" dirty="0"/>
              <a:t> </a:t>
            </a:r>
            <a:r>
              <a:rPr lang="en-US" b="1" dirty="0"/>
              <a:t>Time &amp; Materials</a:t>
            </a:r>
            <a:endParaRPr lang="en-US" dirty="0"/>
          </a:p>
          <a:p>
            <a:pPr marL="0" lvl="1" indent="0">
              <a:spcBef>
                <a:spcPct val="50000"/>
              </a:spcBef>
              <a:buClr>
                <a:schemeClr val="tx1"/>
              </a:buClr>
              <a:buFont typeface="Arial" charset="0"/>
              <a:buNone/>
              <a:defRPr/>
            </a:pPr>
            <a:r>
              <a:rPr lang="en-US" dirty="0"/>
              <a:t>The seller is paid for the amount of time it takes to accomplish the work &amp; also reimbursed for the materials to complete the work</a:t>
            </a:r>
          </a:p>
          <a:p>
            <a:pPr marL="0" lvl="1" indent="0">
              <a:spcBef>
                <a:spcPct val="50000"/>
              </a:spcBef>
              <a:buClr>
                <a:schemeClr val="tx1"/>
              </a:buClr>
              <a:buFont typeface="Arial" charset="0"/>
              <a:buNone/>
              <a:defRPr/>
            </a:pPr>
            <a:endParaRPr lang="en-US" dirty="0"/>
          </a:p>
          <a:p>
            <a:pPr marL="0" lvl="1" indent="0">
              <a:spcBef>
                <a:spcPct val="50000"/>
              </a:spcBef>
              <a:buClr>
                <a:schemeClr val="tx1"/>
              </a:buClr>
              <a:buFont typeface="Arial" charset="0"/>
              <a:buNone/>
              <a:defRPr/>
            </a:pPr>
            <a:r>
              <a:rPr lang="en-US" b="1" u="sng" dirty="0"/>
              <a:t>Unit Price</a:t>
            </a:r>
            <a:r>
              <a:rPr lang="en-US" dirty="0"/>
              <a:t> </a:t>
            </a:r>
            <a:r>
              <a:rPr lang="en-US" b="1" dirty="0"/>
              <a:t>– Fixed Price</a:t>
            </a:r>
          </a:p>
          <a:p>
            <a:pPr marL="0" lvl="1" indent="0">
              <a:spcBef>
                <a:spcPct val="50000"/>
              </a:spcBef>
              <a:buClr>
                <a:schemeClr val="tx1"/>
              </a:buClr>
              <a:buFont typeface="Arial" charset="0"/>
              <a:buNone/>
              <a:defRPr/>
            </a:pPr>
            <a:r>
              <a:rPr lang="en-US" dirty="0"/>
              <a:t>The seller is paid a fixed price for an agreed upon Unit of Supply</a:t>
            </a:r>
          </a:p>
          <a:p>
            <a:pPr lvl="1">
              <a:spcBef>
                <a:spcPct val="50000"/>
              </a:spcBef>
              <a:buClr>
                <a:schemeClr val="tx1"/>
              </a:buClr>
              <a:buFont typeface="Arial" charset="0"/>
              <a:buNone/>
              <a:defRPr/>
            </a:pPr>
            <a:endParaRPr lang="en-US" dirty="0"/>
          </a:p>
          <a:p>
            <a:pPr>
              <a:buFont typeface="Arial" charset="0"/>
              <a:buNone/>
              <a:defRPr/>
            </a:pPr>
            <a:endParaRPr lang="en-US" dirty="0"/>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4138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4DC24B-6F87-4595-A418-AB0ECADCFCEF}" type="slidenum">
              <a:rPr lang="en-US" altLang="en-US" sz="1200" smtClean="0">
                <a:solidFill>
                  <a:srgbClr val="898989"/>
                </a:solidFill>
              </a:rPr>
              <a:pPr>
                <a:spcBef>
                  <a:spcPct val="0"/>
                </a:spcBef>
                <a:buFontTx/>
                <a:buNone/>
              </a:pPr>
              <a:t>380</a:t>
            </a:fld>
            <a:endParaRPr lang="en-US" altLang="en-US" sz="12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Title 1"/>
          <p:cNvSpPr>
            <a:spLocks noGrp="1"/>
          </p:cNvSpPr>
          <p:nvPr>
            <p:ph type="title"/>
          </p:nvPr>
        </p:nvSpPr>
        <p:spPr>
          <a:xfrm>
            <a:off x="0" y="0"/>
            <a:ext cx="9144000" cy="838200"/>
          </a:xfrm>
        </p:spPr>
        <p:txBody>
          <a:bodyPr/>
          <a:lstStyle/>
          <a:p>
            <a:r>
              <a:rPr altLang="en-US" b="1"/>
              <a:t>Types of Contracts- Fix Price Plus</a:t>
            </a:r>
            <a:endParaRPr altLang="en-US"/>
          </a:p>
        </p:txBody>
      </p:sp>
      <p:sp>
        <p:nvSpPr>
          <p:cNvPr id="3" name="Content Placeholder 2"/>
          <p:cNvSpPr>
            <a:spLocks noGrp="1"/>
          </p:cNvSpPr>
          <p:nvPr>
            <p:ph idx="1"/>
          </p:nvPr>
        </p:nvSpPr>
        <p:spPr>
          <a:xfrm>
            <a:off x="457200" y="990600"/>
            <a:ext cx="8229600" cy="5105400"/>
          </a:xfrm>
        </p:spPr>
        <p:txBody>
          <a:bodyPr/>
          <a:lstStyle/>
          <a:p>
            <a:pPr marL="1588" lvl="1" indent="4763"/>
            <a:r>
              <a:rPr lang="en-US" altLang="en-US" sz="2500" u="sng"/>
              <a:t>FFP</a:t>
            </a:r>
            <a:r>
              <a:rPr lang="en-US" altLang="en-US" sz="2500"/>
              <a:t>	– Firm Fixed Price</a:t>
            </a:r>
          </a:p>
          <a:p>
            <a:pPr marL="1588" lvl="1" indent="4763"/>
            <a:r>
              <a:rPr lang="en-US" altLang="en-US" sz="2000"/>
              <a:t>Lump sum/firm Fixed Price. Seller at most risk</a:t>
            </a:r>
          </a:p>
          <a:p>
            <a:pPr marL="1588" indent="4763"/>
            <a:endParaRPr lang="en-US" altLang="en-US" sz="2500" u="sng"/>
          </a:p>
          <a:p>
            <a:pPr marL="1588" indent="4763"/>
            <a:r>
              <a:rPr lang="en-US" altLang="en-US" sz="2500" u="sng"/>
              <a:t>FPIF</a:t>
            </a:r>
            <a:r>
              <a:rPr lang="en-US" altLang="en-US" sz="2500"/>
              <a:t>	– Fixed Price Incentive Fee</a:t>
            </a:r>
          </a:p>
          <a:p>
            <a:pPr marL="1588" indent="4763"/>
            <a:r>
              <a:rPr lang="en-US" altLang="en-US" sz="2000"/>
              <a:t>Most difficult to administer. It contains a number of cost/profit schemes like, cost, target profit, target price, ceiling price and share ratio. if seller maximizes profits, an incentive is offered to reduce costs and improve efficiency price, seller effort. but no profit </a:t>
            </a:r>
          </a:p>
          <a:p>
            <a:pPr marL="1588" indent="4763"/>
            <a:endParaRPr lang="en-US" altLang="en-US" sz="2500" u="sng"/>
          </a:p>
          <a:p>
            <a:pPr marL="1588" indent="4763"/>
            <a:r>
              <a:rPr lang="en-US" altLang="en-US" sz="2500" u="sng"/>
              <a:t>FP-EPA— </a:t>
            </a:r>
            <a:r>
              <a:rPr lang="en-US" altLang="en-US" sz="2500"/>
              <a:t>Fixed Price with Economic Price Adjustment </a:t>
            </a:r>
          </a:p>
          <a:p>
            <a:pPr marL="1588" indent="4763"/>
            <a:r>
              <a:rPr lang="en-US" altLang="en-US" sz="2000"/>
              <a:t>The seller is paid a fixed price. The contract is reviewed at pre-defined intervals in the project for adjustments to the contract price based on certain parameters </a:t>
            </a:r>
            <a:endParaRPr lang="en-US" altLang="en-US" sz="25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4342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946901-C223-45C8-A088-3159DB691590}" type="slidenum">
              <a:rPr lang="en-US" altLang="en-US" sz="1200" smtClean="0">
                <a:solidFill>
                  <a:srgbClr val="898989"/>
                </a:solidFill>
              </a:rPr>
              <a:pPr>
                <a:spcBef>
                  <a:spcPct val="0"/>
                </a:spcBef>
                <a:buFontTx/>
                <a:buNone/>
              </a:pPr>
              <a:t>381</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ox(in)">
                                      <p:cBhvr>
                                        <p:cTn id="23" dur="500"/>
                                        <p:tgtEl>
                                          <p:spTgt spid="3">
                                            <p:txEl>
                                              <p:pRg st="6" end="6"/>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ox(in)">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Title 1"/>
          <p:cNvSpPr>
            <a:spLocks noGrp="1"/>
          </p:cNvSpPr>
          <p:nvPr>
            <p:ph type="title"/>
          </p:nvPr>
        </p:nvSpPr>
        <p:spPr>
          <a:xfrm>
            <a:off x="0" y="0"/>
            <a:ext cx="9144000" cy="838200"/>
          </a:xfrm>
        </p:spPr>
        <p:txBody>
          <a:bodyPr/>
          <a:lstStyle/>
          <a:p>
            <a:r>
              <a:rPr altLang="en-US" b="1"/>
              <a:t>Types of Contracts- Cost Plus</a:t>
            </a:r>
            <a:endParaRPr altLang="en-US"/>
          </a:p>
        </p:txBody>
      </p:sp>
      <p:sp>
        <p:nvSpPr>
          <p:cNvPr id="3" name="Content Placeholder 2"/>
          <p:cNvSpPr>
            <a:spLocks noGrp="1"/>
          </p:cNvSpPr>
          <p:nvPr>
            <p:ph idx="1"/>
          </p:nvPr>
        </p:nvSpPr>
        <p:spPr>
          <a:xfrm>
            <a:off x="457200" y="990600"/>
            <a:ext cx="8229600" cy="5105400"/>
          </a:xfrm>
        </p:spPr>
        <p:txBody>
          <a:bodyPr>
            <a:normAutofit fontScale="85000" lnSpcReduction="20000"/>
          </a:bodyPr>
          <a:lstStyle/>
          <a:p>
            <a:pPr marL="0" indent="0">
              <a:buFont typeface="Arial" charset="0"/>
              <a:buNone/>
              <a:defRPr/>
            </a:pPr>
            <a:r>
              <a:rPr lang="en-US" u="sng" dirty="0"/>
              <a:t>CPFF— </a:t>
            </a:r>
            <a:r>
              <a:rPr lang="en-US" dirty="0"/>
              <a:t>Cost Plus Fixed Fee </a:t>
            </a:r>
            <a:br>
              <a:rPr lang="en-US" dirty="0"/>
            </a:br>
            <a:r>
              <a:rPr lang="en-US" dirty="0"/>
              <a:t>Not desirable from buyer’s point of view. </a:t>
            </a:r>
            <a:br>
              <a:rPr lang="en-US" dirty="0"/>
            </a:br>
            <a:r>
              <a:rPr lang="en-US" dirty="0"/>
              <a:t>The contractor is reimbursed its cost + a fixed fee </a:t>
            </a:r>
            <a:br>
              <a:rPr lang="en-US" dirty="0"/>
            </a:br>
            <a:endParaRPr lang="en-US" dirty="0"/>
          </a:p>
          <a:p>
            <a:pPr marL="0" indent="0">
              <a:buFont typeface="Arial" charset="0"/>
              <a:buNone/>
              <a:defRPr/>
            </a:pPr>
            <a:r>
              <a:rPr lang="en-US" u="sng" dirty="0"/>
              <a:t>CPAF</a:t>
            </a:r>
            <a:r>
              <a:rPr lang="en-US" dirty="0"/>
              <a:t>-Cost Plus Award Fee </a:t>
            </a:r>
          </a:p>
          <a:p>
            <a:pPr marL="0" indent="0">
              <a:buFont typeface="Arial" charset="0"/>
              <a:buNone/>
              <a:defRPr/>
            </a:pPr>
            <a:r>
              <a:rPr lang="en-US" dirty="0"/>
              <a:t>Not desirable from buyer's point of view. The contractor is influenced to increase costs. </a:t>
            </a:r>
            <a:br>
              <a:rPr lang="en-US" dirty="0"/>
            </a:br>
            <a:endParaRPr lang="en-US" dirty="0"/>
          </a:p>
          <a:p>
            <a:pPr marL="0" indent="0">
              <a:buFont typeface="Arial" charset="0"/>
              <a:buNone/>
              <a:defRPr/>
            </a:pPr>
            <a:r>
              <a:rPr lang="en-US" u="sng" dirty="0"/>
              <a:t>CPIF— </a:t>
            </a:r>
            <a:r>
              <a:rPr lang="en-US" dirty="0"/>
              <a:t>Cost Plus Incentive Fee </a:t>
            </a:r>
          </a:p>
          <a:p>
            <a:pPr marL="0" indent="0">
              <a:buFont typeface="Arial" charset="0"/>
              <a:buNone/>
              <a:defRPr/>
            </a:pPr>
            <a:r>
              <a:rPr lang="en-US" dirty="0"/>
              <a:t>Seller is reimbursed for an agreed upon performance cost along with a pre established fee plus an incentive bonus. The buyer and seller share the uncertainty to a certain degree </a:t>
            </a:r>
            <a:br>
              <a:rPr lang="en-US" dirty="0"/>
            </a:b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4547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343C24-7F1D-477C-BABB-E1F2588D7517}" type="slidenum">
              <a:rPr lang="en-US" altLang="en-US" sz="1200" smtClean="0">
                <a:solidFill>
                  <a:srgbClr val="898989"/>
                </a:solidFill>
              </a:rPr>
              <a:pPr>
                <a:spcBef>
                  <a:spcPct val="0"/>
                </a:spcBef>
                <a:buFontTx/>
                <a:buNone/>
              </a:pPr>
              <a:t>382</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Title 2"/>
          <p:cNvSpPr>
            <a:spLocks noGrp="1"/>
          </p:cNvSpPr>
          <p:nvPr>
            <p:ph type="title"/>
          </p:nvPr>
        </p:nvSpPr>
        <p:spPr>
          <a:xfrm>
            <a:off x="11113" y="0"/>
            <a:ext cx="9132887" cy="808038"/>
          </a:xfrm>
        </p:spPr>
        <p:txBody>
          <a:bodyPr/>
          <a:lstStyle/>
          <a:p>
            <a:r>
              <a:rPr altLang="en-US"/>
              <a:t>Project Procurement Management</a:t>
            </a:r>
          </a:p>
        </p:txBody>
      </p:sp>
      <p:sp>
        <p:nvSpPr>
          <p:cNvPr id="692227" name="Content Placeholder 3"/>
          <p:cNvSpPr>
            <a:spLocks noGrp="1"/>
          </p:cNvSpPr>
          <p:nvPr>
            <p:ph idx="1"/>
          </p:nvPr>
        </p:nvSpPr>
        <p:spPr/>
        <p:txBody>
          <a:bodyPr/>
          <a:lstStyle/>
          <a:p>
            <a:pPr marL="0" lvl="1" indent="0">
              <a:buFont typeface="Arial" panose="020B0604020202020204" pitchFamily="34" charset="0"/>
              <a:buNone/>
            </a:pPr>
            <a:r>
              <a:rPr lang="en-US" altLang="en-US" sz="3200" b="1" dirty="0"/>
              <a:t>Processes necessary to purchase or acquire products, services or results needed from outside the project team.</a:t>
            </a:r>
          </a:p>
          <a:p>
            <a:pPr marL="0" indent="0"/>
            <a:endParaRPr lang="en-US" altLang="en-US"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922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AE3901F-926F-493A-9822-B6D1BA15F176}" type="slidenum">
              <a:rPr lang="en-US" altLang="en-US" sz="1200" smtClean="0">
                <a:solidFill>
                  <a:srgbClr val="898989"/>
                </a:solidFill>
              </a:rPr>
              <a:pPr>
                <a:spcBef>
                  <a:spcPct val="0"/>
                </a:spcBef>
                <a:buFontTx/>
                <a:buNone/>
              </a:pPr>
              <a:t>356</a:t>
            </a:fld>
            <a:endParaRPr lang="en-US"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Title 3"/>
          <p:cNvSpPr>
            <a:spLocks noGrp="1"/>
          </p:cNvSpPr>
          <p:nvPr>
            <p:ph type="title"/>
          </p:nvPr>
        </p:nvSpPr>
        <p:spPr>
          <a:xfrm>
            <a:off x="0" y="0"/>
            <a:ext cx="9144000" cy="838200"/>
          </a:xfrm>
        </p:spPr>
        <p:txBody>
          <a:bodyPr/>
          <a:lstStyle/>
          <a:p>
            <a:endParaRPr altLang="en-US"/>
          </a:p>
        </p:txBody>
      </p:sp>
      <p:sp>
        <p:nvSpPr>
          <p:cNvPr id="747523" name="Content Placeholder 2"/>
          <p:cNvSpPr>
            <a:spLocks noGrp="1"/>
          </p:cNvSpPr>
          <p:nvPr>
            <p:ph idx="1"/>
          </p:nvPr>
        </p:nvSpPr>
        <p:spPr>
          <a:xfrm>
            <a:off x="457200" y="990600"/>
            <a:ext cx="8229600" cy="5105400"/>
          </a:xfrm>
        </p:spPr>
        <p:txBody>
          <a:bodyPr/>
          <a:lstStyle/>
          <a:p>
            <a:pPr marL="0" indent="0" algn="ctr">
              <a:buFont typeface="Arial" panose="020B0604020202020204" pitchFamily="34" charset="0"/>
              <a:buNone/>
            </a:pPr>
            <a:endParaRPr lang="en-US" altLang="en-US" sz="6600"/>
          </a:p>
          <a:p>
            <a:pPr marL="0" indent="0" algn="ctr">
              <a:buFont typeface="Arial" panose="020B0604020202020204" pitchFamily="34" charset="0"/>
              <a:buNone/>
            </a:pPr>
            <a:r>
              <a:rPr lang="en-US" altLang="en-US" sz="6600"/>
              <a:t>Contract Examples </a:t>
            </a:r>
          </a:p>
          <a:p>
            <a:pPr marL="0" indent="0" algn="ctr">
              <a:buFont typeface="Arial" panose="020B0604020202020204" pitchFamily="34" charset="0"/>
              <a:buNone/>
            </a:pPr>
            <a:r>
              <a:rPr lang="en-US" altLang="en-US" sz="6600"/>
              <a:t>&amp; </a:t>
            </a:r>
          </a:p>
          <a:p>
            <a:pPr marL="0" indent="0" algn="ctr">
              <a:buFont typeface="Arial" panose="020B0604020202020204" pitchFamily="34" charset="0"/>
              <a:buNone/>
            </a:pPr>
            <a:r>
              <a:rPr lang="en-US" altLang="en-US" sz="6600"/>
              <a:t>Exercises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475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8330BA-71E8-42D8-A497-9D1ADCD093F7}" type="slidenum">
              <a:rPr lang="en-US" altLang="en-US" sz="1200" smtClean="0">
                <a:solidFill>
                  <a:srgbClr val="898989"/>
                </a:solidFill>
              </a:rPr>
              <a:pPr>
                <a:spcBef>
                  <a:spcPct val="0"/>
                </a:spcBef>
                <a:buFontTx/>
                <a:buNone/>
              </a:pPr>
              <a:t>383</a:t>
            </a:fld>
            <a:endParaRPr lang="en-US" altLang="en-US" sz="120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4"/>
          <p:cNvSpPr txBox="1">
            <a:spLocks noChangeArrowheads="1"/>
          </p:cNvSpPr>
          <p:nvPr/>
        </p:nvSpPr>
        <p:spPr bwMode="auto">
          <a:xfrm>
            <a:off x="457200" y="908050"/>
            <a:ext cx="8291513" cy="5218113"/>
          </a:xfrm>
          <a:prstGeom prst="rect">
            <a:avLst/>
          </a:prstGeom>
          <a:noFill/>
          <a:ln w="9525">
            <a:noFill/>
            <a:miter lim="800000"/>
            <a:headEnd/>
            <a:tailEnd/>
          </a:ln>
        </p:spPr>
        <p:txBody>
          <a:bodyPr/>
          <a:lstStyle/>
          <a:p>
            <a:pPr marL="342900" indent="-342900">
              <a:spcBef>
                <a:spcPct val="20000"/>
              </a:spcBef>
              <a:buClr>
                <a:schemeClr val="accent1"/>
              </a:buClr>
              <a:buFont typeface="Wingdings" pitchFamily="2" charset="2"/>
              <a:buChar char="§"/>
              <a:defRPr/>
            </a:pPr>
            <a:endParaRPr lang="en-US" kern="0" dirty="0">
              <a:latin typeface="+mn-lt"/>
            </a:endParaRPr>
          </a:p>
        </p:txBody>
      </p:sp>
      <p:sp>
        <p:nvSpPr>
          <p:cNvPr id="749571" name="Rectangle 2"/>
          <p:cNvSpPr>
            <a:spLocks noGrp="1" noChangeArrowheads="1"/>
          </p:cNvSpPr>
          <p:nvPr>
            <p:ph type="title"/>
          </p:nvPr>
        </p:nvSpPr>
        <p:spPr>
          <a:xfrm>
            <a:off x="0" y="0"/>
            <a:ext cx="9144000" cy="838200"/>
          </a:xfrm>
        </p:spPr>
        <p:txBody>
          <a:bodyPr/>
          <a:lstStyle/>
          <a:p>
            <a:r>
              <a:rPr altLang="en-US" b="1"/>
              <a:t>Contract type Example: Fixed Price</a:t>
            </a:r>
          </a:p>
        </p:txBody>
      </p:sp>
      <p:sp>
        <p:nvSpPr>
          <p:cNvPr id="5" name="Content Placeholder 4"/>
          <p:cNvSpPr>
            <a:spLocks noGrp="1"/>
          </p:cNvSpPr>
          <p:nvPr>
            <p:ph idx="1"/>
          </p:nvPr>
        </p:nvSpPr>
        <p:spPr>
          <a:xfrm>
            <a:off x="457200" y="990600"/>
            <a:ext cx="8305800" cy="5334000"/>
          </a:xfrm>
        </p:spPr>
        <p:txBody>
          <a:bodyPr/>
          <a:lstStyle/>
          <a:p>
            <a:pPr>
              <a:buFont typeface="Wingdings" pitchFamily="2" charset="2"/>
              <a:buChar char="ü"/>
              <a:defRPr/>
            </a:pPr>
            <a:r>
              <a:rPr lang="en-US" sz="3600" b="1" kern="0" dirty="0"/>
              <a:t>Fixed Price (FP)</a:t>
            </a:r>
          </a:p>
          <a:p>
            <a:pPr lvl="1">
              <a:buFont typeface="Wingdings" pitchFamily="2" charset="2"/>
              <a:buChar char="ü"/>
              <a:defRPr/>
            </a:pPr>
            <a:r>
              <a:rPr lang="en-US" sz="2000" kern="0" dirty="0"/>
              <a:t>Contract = $1,100,000</a:t>
            </a:r>
          </a:p>
          <a:p>
            <a:pPr lvl="1">
              <a:buFont typeface="Wingdings" pitchFamily="2" charset="2"/>
              <a:buChar char="ü"/>
              <a:defRPr/>
            </a:pPr>
            <a:r>
              <a:rPr lang="en-US" sz="2000" kern="0" dirty="0"/>
              <a:t>It is fixed regardless of any other information</a:t>
            </a:r>
          </a:p>
          <a:p>
            <a:pPr>
              <a:buFont typeface="Wingdings" pitchFamily="2" charset="2"/>
              <a:buChar char="ü"/>
              <a:defRPr/>
            </a:pPr>
            <a:endParaRPr lang="en-US" b="1" kern="0" dirty="0"/>
          </a:p>
          <a:p>
            <a:pPr>
              <a:buFont typeface="Wingdings" pitchFamily="2" charset="2"/>
              <a:buChar char="ü"/>
              <a:defRPr/>
            </a:pPr>
            <a:r>
              <a:rPr lang="en-US" b="1" kern="0" dirty="0"/>
              <a:t>Fixed Price Economic Price Adjustment (FPEPA)</a:t>
            </a:r>
          </a:p>
          <a:p>
            <a:pPr lvl="1">
              <a:buFont typeface="Wingdings" pitchFamily="2" charset="2"/>
              <a:buChar char="ü"/>
              <a:defRPr/>
            </a:pPr>
            <a:r>
              <a:rPr lang="en-US" sz="2000" kern="0" dirty="0"/>
              <a:t>Contract = $1,100,000 but a price increase will be allowed in year two based on the U.S. Consumer Price Increase report for year one; or</a:t>
            </a:r>
          </a:p>
          <a:p>
            <a:pPr lvl="1">
              <a:buFont typeface="Wingdings" pitchFamily="2" charset="2"/>
              <a:buChar char="ü"/>
              <a:defRPr/>
            </a:pPr>
            <a:r>
              <a:rPr lang="en-US" sz="2000" kern="0" dirty="0"/>
              <a:t>Contract = $1,100,000 but a price increase will be allowed in year two to account for increases in specific material costs</a:t>
            </a:r>
          </a:p>
          <a:p>
            <a:pPr>
              <a:buFont typeface="Wingdings" pitchFamily="2" charset="2"/>
              <a:buChar char="ü"/>
              <a:defRPr/>
            </a:pPr>
            <a:endParaRPr lang="en-US" sz="36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4957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D53BFD-EF13-4B74-B95F-B0E38888DADE}" type="slidenum">
              <a:rPr lang="en-US" altLang="en-US" sz="1200" smtClean="0">
                <a:solidFill>
                  <a:srgbClr val="898989"/>
                </a:solidFill>
              </a:rPr>
              <a:pPr>
                <a:spcBef>
                  <a:spcPct val="0"/>
                </a:spcBef>
                <a:buFontTx/>
                <a:buNone/>
              </a:pPr>
              <a:t>384</a:t>
            </a:fld>
            <a:endParaRPr lang="en-US" altLang="en-US" sz="1200">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a:defRPr/>
            </a:pPr>
            <a:r>
              <a:rPr kern="0"/>
              <a:t>Fixed Price Incentive Fee (FPIF)</a:t>
            </a:r>
            <a:endParaRPr/>
          </a:p>
        </p:txBody>
      </p:sp>
      <p:sp>
        <p:nvSpPr>
          <p:cNvPr id="19459" name="Content Placeholder 2"/>
          <p:cNvSpPr>
            <a:spLocks noGrp="1"/>
          </p:cNvSpPr>
          <p:nvPr>
            <p:ph idx="1"/>
          </p:nvPr>
        </p:nvSpPr>
        <p:spPr>
          <a:xfrm>
            <a:off x="457200" y="990600"/>
            <a:ext cx="8229600" cy="5105400"/>
          </a:xfrm>
        </p:spPr>
        <p:txBody>
          <a:bodyPr>
            <a:normAutofit fontScale="92500"/>
          </a:bodyPr>
          <a:lstStyle/>
          <a:p>
            <a:pPr marL="174625" indent="-174625">
              <a:buClr>
                <a:schemeClr val="hlink"/>
              </a:buClr>
              <a:defRPr/>
            </a:pPr>
            <a:r>
              <a:rPr lang="en-US" sz="2400" b="1" dirty="0"/>
              <a:t>Simple Case</a:t>
            </a:r>
          </a:p>
          <a:p>
            <a:pPr marL="684213" lvl="1" indent="-342900">
              <a:buClr>
                <a:schemeClr val="hlink"/>
              </a:buClr>
              <a:defRPr/>
            </a:pPr>
            <a:r>
              <a:rPr lang="en-US" sz="2000" dirty="0"/>
              <a:t>Contract = $1,100,000.  For every month early the project is completed, an additional $10,000 is paid to the seller.  For every month late the project is completed a penalty of $20,000 is levied on the seller</a:t>
            </a:r>
          </a:p>
          <a:p>
            <a:pPr marL="684213" lvl="1" indent="-342900">
              <a:buClr>
                <a:schemeClr val="hlink"/>
              </a:buClr>
              <a:defRPr/>
            </a:pPr>
            <a:r>
              <a:rPr lang="en-US" sz="2000" dirty="0"/>
              <a:t>If project is completed 2 months early, Contract = $1,120,000</a:t>
            </a:r>
          </a:p>
          <a:p>
            <a:pPr marL="684213" lvl="1" indent="-342900">
              <a:buClr>
                <a:schemeClr val="hlink"/>
              </a:buClr>
              <a:defRPr/>
            </a:pPr>
            <a:r>
              <a:rPr lang="en-US" sz="2000" dirty="0"/>
              <a:t>If project is completed 2 months late, Contract = $1,060,000</a:t>
            </a:r>
          </a:p>
          <a:p>
            <a:pPr marL="341313" lvl="1" indent="0">
              <a:buClr>
                <a:schemeClr val="hlink"/>
              </a:buClr>
              <a:defRPr/>
            </a:pPr>
            <a:endParaRPr lang="en-US" sz="2000" dirty="0"/>
          </a:p>
          <a:p>
            <a:pPr marL="174625" indent="-174625">
              <a:defRPr/>
            </a:pPr>
            <a:r>
              <a:rPr lang="en-US" sz="2400" b="1" dirty="0"/>
              <a:t>Complex Case</a:t>
            </a:r>
          </a:p>
          <a:p>
            <a:pPr marL="685800" lvl="1">
              <a:defRPr/>
            </a:pPr>
            <a:r>
              <a:rPr lang="en-US" sz="1800" dirty="0"/>
              <a:t>PTA is a point on cost line </a:t>
            </a:r>
            <a:r>
              <a:rPr lang="en-US" sz="1800" dirty="0" err="1"/>
              <a:t>upto</a:t>
            </a:r>
            <a:r>
              <a:rPr lang="en-US" sz="1800" dirty="0"/>
              <a:t> where buyer pays the money for the service which buyer is buying. If Cost is more then PTA Profit starts dipping because customer is not paying any cost. So profits starts dipping and after some profit washes away and seller start making loss.</a:t>
            </a:r>
          </a:p>
          <a:p>
            <a:pPr marL="685800" lvl="1">
              <a:defRPr/>
            </a:pPr>
            <a:r>
              <a:rPr lang="en-US" sz="1800" dirty="0"/>
              <a:t>PTA =</a:t>
            </a:r>
            <a:r>
              <a:rPr lang="en-US" dirty="0"/>
              <a:t> </a:t>
            </a:r>
            <a:r>
              <a:rPr lang="en-US" b="1" dirty="0"/>
              <a:t>[</a:t>
            </a:r>
            <a:r>
              <a:rPr lang="en-US" sz="1800" dirty="0"/>
              <a:t>Ceiling Price - Target Price</a:t>
            </a:r>
            <a:r>
              <a:rPr lang="en-US" b="1" dirty="0"/>
              <a:t>]</a:t>
            </a:r>
            <a:r>
              <a:rPr lang="en-US" sz="1800" dirty="0"/>
              <a:t>/ Buyer's Ratio + Target Cost</a:t>
            </a:r>
          </a:p>
          <a:p>
            <a:pPr marL="574675" lvl="1" indent="-174625">
              <a:defRPr/>
            </a:pPr>
            <a:endParaRPr lang="en-US" sz="1800" dirty="0"/>
          </a:p>
          <a:p>
            <a:pPr marL="400050" lvl="1" indent="0">
              <a:buNone/>
              <a:defRPr/>
            </a:pPr>
            <a:r>
              <a:rPr lang="en-US" sz="1800" b="1" dirty="0"/>
              <a:t>Note: </a:t>
            </a:r>
            <a:r>
              <a:rPr lang="en-US" sz="1800" dirty="0"/>
              <a:t>Target Price = </a:t>
            </a:r>
            <a:r>
              <a:rPr lang="en-US" sz="2000" dirty="0"/>
              <a:t>Target Cost + Target Profit</a:t>
            </a:r>
          </a:p>
          <a:p>
            <a:pPr marL="174625" indent="-174625">
              <a:defRPr/>
            </a:pPr>
            <a:endParaRPr lang="en-US" sz="2000" dirty="0"/>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75162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540F33-282B-4296-8CBE-8DDEFD68B360}" type="slidenum">
              <a:rPr lang="en-US" altLang="en-US" sz="1200" smtClean="0">
                <a:solidFill>
                  <a:srgbClr val="898989"/>
                </a:solidFill>
              </a:rPr>
              <a:pPr>
                <a:spcBef>
                  <a:spcPct val="0"/>
                </a:spcBef>
                <a:buFontTx/>
                <a:buNone/>
              </a:pPr>
              <a:t>385</a:t>
            </a:fld>
            <a:endParaRPr lang="en-US" altLang="en-US"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of Total Assumption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284" y="1200467"/>
            <a:ext cx="6981431" cy="5279708"/>
          </a:xfrm>
        </p:spPr>
      </p:pic>
      <p:sp>
        <p:nvSpPr>
          <p:cNvPr id="4" name="Footer Placeholder 3"/>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386</a:t>
            </a:fld>
            <a:endParaRPr lang="en-US" altLang="en-US"/>
          </a:p>
        </p:txBody>
      </p:sp>
    </p:spTree>
    <p:extLst>
      <p:ext uri="{BB962C8B-B14F-4D97-AF65-F5344CB8AC3E}">
        <p14:creationId xmlns:p14="http://schemas.microsoft.com/office/powerpoint/2010/main" val="2341906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Title 1"/>
          <p:cNvSpPr>
            <a:spLocks noGrp="1"/>
          </p:cNvSpPr>
          <p:nvPr>
            <p:ph type="title"/>
          </p:nvPr>
        </p:nvSpPr>
        <p:spPr>
          <a:xfrm>
            <a:off x="0" y="0"/>
            <a:ext cx="9144000" cy="838200"/>
          </a:xfrm>
        </p:spPr>
        <p:txBody>
          <a:bodyPr/>
          <a:lstStyle/>
          <a:p>
            <a:r>
              <a:rPr altLang="en-US" b="1"/>
              <a:t>CPIF- Complex Case</a:t>
            </a:r>
            <a:endParaRPr altLang="en-US"/>
          </a:p>
        </p:txBody>
      </p:sp>
      <p:sp>
        <p:nvSpPr>
          <p:cNvPr id="3" name="Content Placeholder 2"/>
          <p:cNvSpPr>
            <a:spLocks noGrp="1"/>
          </p:cNvSpPr>
          <p:nvPr>
            <p:ph idx="1"/>
          </p:nvPr>
        </p:nvSpPr>
        <p:spPr>
          <a:xfrm>
            <a:off x="457200" y="990600"/>
            <a:ext cx="8229600" cy="5105400"/>
          </a:xfrm>
        </p:spPr>
        <p:txBody>
          <a:bodyPr>
            <a:normAutofit fontScale="92500" lnSpcReduction="10000"/>
          </a:bodyPr>
          <a:lstStyle/>
          <a:p>
            <a:pPr marL="0" indent="0">
              <a:buNone/>
              <a:defRPr/>
            </a:pPr>
            <a:r>
              <a:rPr lang="en-US" altLang="en-US" sz="1700" b="1" u="sng" dirty="0"/>
              <a:t>Input Data for Question</a:t>
            </a:r>
          </a:p>
          <a:p>
            <a:pPr>
              <a:defRPr/>
            </a:pPr>
            <a:r>
              <a:rPr lang="en-US" altLang="en-US" sz="1400" dirty="0"/>
              <a:t>Target Cost = $ 300,000 (Finish the work in this budget)</a:t>
            </a:r>
          </a:p>
          <a:p>
            <a:pPr>
              <a:defRPr/>
            </a:pPr>
            <a:r>
              <a:rPr lang="en-US" altLang="en-US" sz="1400" dirty="0"/>
              <a:t>Target Profit = $ 50,000 (if seller do then he gets $50,000 for his good work)</a:t>
            </a:r>
          </a:p>
          <a:p>
            <a:pPr>
              <a:defRPr/>
            </a:pPr>
            <a:r>
              <a:rPr lang="en-US" altLang="en-US" sz="1400" dirty="0"/>
              <a:t>Target Price = Target Cost + Target Profit</a:t>
            </a:r>
          </a:p>
          <a:p>
            <a:pPr>
              <a:defRPr/>
            </a:pPr>
            <a:r>
              <a:rPr lang="en-US" altLang="en-US" sz="1400" dirty="0"/>
              <a:t>Ceiling Price = $ 370,000 (Seller will not spend more than in any condition else he has to bare the every extra from his pocket)</a:t>
            </a:r>
          </a:p>
          <a:p>
            <a:pPr>
              <a:defRPr/>
            </a:pPr>
            <a:r>
              <a:rPr lang="en-US" altLang="en-US" sz="1400" dirty="0"/>
              <a:t>Share/Buyer-Seller Ratio = 70/30  (Share the profit or over expense in this ratio until they are below ceiling price)</a:t>
            </a:r>
          </a:p>
          <a:p>
            <a:pPr marL="0" indent="0">
              <a:buNone/>
              <a:defRPr/>
            </a:pPr>
            <a:endParaRPr lang="en-US" altLang="en-US" sz="1600" b="1" dirty="0"/>
          </a:p>
          <a:p>
            <a:pPr marL="0" indent="0">
              <a:buNone/>
              <a:defRPr/>
            </a:pPr>
            <a:r>
              <a:rPr lang="en-US" altLang="en-US" sz="1600" b="1" dirty="0"/>
              <a:t>If actual cost of the project is $335,000 then how much is the profit?</a:t>
            </a:r>
          </a:p>
          <a:p>
            <a:pPr>
              <a:defRPr/>
            </a:pPr>
            <a:endParaRPr lang="en-US" altLang="en-US" sz="1400" b="1" dirty="0"/>
          </a:p>
          <a:p>
            <a:pPr marL="0" indent="0">
              <a:buNone/>
              <a:defRPr/>
            </a:pPr>
            <a:r>
              <a:rPr lang="en-US" altLang="en-US" sz="1700" b="1" u="sng" dirty="0"/>
              <a:t>Calculations</a:t>
            </a:r>
            <a:endParaRPr lang="en-US" altLang="en-US" sz="1400" b="1" u="sng" dirty="0"/>
          </a:p>
          <a:p>
            <a:pPr>
              <a:defRPr/>
            </a:pPr>
            <a:r>
              <a:rPr lang="en-US" altLang="en-US" sz="1400" dirty="0"/>
              <a:t>PTA= ((Ceiling Price – Target Price)/buyer’s Share Ratio) + Target Cost</a:t>
            </a:r>
          </a:p>
          <a:p>
            <a:pPr>
              <a:defRPr/>
            </a:pPr>
            <a:r>
              <a:rPr lang="en-US" altLang="en-US" sz="1400" dirty="0"/>
              <a:t>PTA = (370,000 - 350,000) / .7 + 300,000 =&gt;  328,571</a:t>
            </a:r>
          </a:p>
          <a:p>
            <a:pPr>
              <a:defRPr/>
            </a:pPr>
            <a:r>
              <a:rPr lang="en-US" altLang="en-US" sz="1400" dirty="0"/>
              <a:t>Cost over run above PTA = PTA – Target Cost = 28,571 </a:t>
            </a:r>
          </a:p>
          <a:p>
            <a:pPr>
              <a:defRPr/>
            </a:pPr>
            <a:endParaRPr lang="en-US" altLang="en-US" sz="1400" dirty="0"/>
          </a:p>
          <a:p>
            <a:pPr>
              <a:defRPr/>
            </a:pPr>
            <a:r>
              <a:rPr lang="en-US" altLang="en-US" sz="1400" dirty="0"/>
              <a:t>Between Target Cost and PTA spending (cost) will be split between the parties like this</a:t>
            </a:r>
          </a:p>
          <a:p>
            <a:pPr>
              <a:defRPr/>
            </a:pPr>
            <a:r>
              <a:rPr lang="en-US" altLang="en-US" sz="1400" dirty="0"/>
              <a:t>Buyer's share (70% of 28,571) = 20,000 ,   Seller's share (30% of 28,571) =  8,571</a:t>
            </a:r>
          </a:p>
          <a:p>
            <a:pPr>
              <a:defRPr/>
            </a:pPr>
            <a:r>
              <a:rPr lang="en-US" altLang="en-US" sz="1400" dirty="0"/>
              <a:t>Seller has to pay for extra spending over PTA </a:t>
            </a:r>
            <a:r>
              <a:rPr lang="en-US" altLang="en-US" sz="1400" dirty="0" err="1"/>
              <a:t>ie</a:t>
            </a:r>
            <a:r>
              <a:rPr lang="en-US" altLang="en-US" sz="1400" dirty="0"/>
              <a:t>. Actual Cost- PTA = 335,000 – 328,571 = 6,429</a:t>
            </a:r>
          </a:p>
          <a:p>
            <a:pPr>
              <a:defRPr/>
            </a:pPr>
            <a:endParaRPr lang="en-US" altLang="en-US" sz="1400" dirty="0"/>
          </a:p>
          <a:p>
            <a:pPr>
              <a:defRPr/>
            </a:pPr>
            <a:r>
              <a:rPr lang="en-US" altLang="en-US" sz="1400" dirty="0"/>
              <a:t>Profit will dip by Seller’s Share of Loss + Over Spending above PTA = 8,571 + 6,429 = 15000</a:t>
            </a:r>
          </a:p>
          <a:p>
            <a:pPr>
              <a:defRPr/>
            </a:pPr>
            <a:r>
              <a:rPr lang="en-US" altLang="en-US" sz="1700" b="1" dirty="0"/>
              <a:t>Final Profit = 50,000 – 15,000 = $35,000</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5366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FF95C4-3BDE-4FFD-BBC2-E16824F59911}" type="slidenum">
              <a:rPr lang="en-US" altLang="en-US" sz="1200" smtClean="0">
                <a:solidFill>
                  <a:srgbClr val="898989"/>
                </a:solidFill>
              </a:rPr>
              <a:pPr>
                <a:spcBef>
                  <a:spcPct val="0"/>
                </a:spcBef>
                <a:buFontTx/>
                <a:buNone/>
              </a:pPr>
              <a:t>387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0" y="0"/>
            <a:ext cx="9144000" cy="838200"/>
          </a:xfrm>
        </p:spPr>
        <p:txBody>
          <a:bodyPr/>
          <a:lstStyle/>
          <a:p>
            <a:r>
              <a:rPr altLang="en-US" sz="3200" b="1"/>
              <a:t>Contract type Example: Cost Reimbursable</a:t>
            </a:r>
          </a:p>
        </p:txBody>
      </p:sp>
      <p:sp>
        <p:nvSpPr>
          <p:cNvPr id="8" name="Rectangle 7"/>
          <p:cNvSpPr txBox="1">
            <a:spLocks noGrp="1" noChangeArrowheads="1"/>
          </p:cNvSpPr>
          <p:nvPr>
            <p:ph idx="1"/>
          </p:nvPr>
        </p:nvSpPr>
        <p:spPr>
          <a:xfrm>
            <a:off x="457200" y="990600"/>
            <a:ext cx="8229600" cy="5105400"/>
          </a:xfrm>
        </p:spPr>
        <p:txBody>
          <a:bodyPr/>
          <a:lstStyle/>
          <a:p>
            <a:pPr>
              <a:buFont typeface="Wingdings" pitchFamily="2" charset="2"/>
              <a:buChar char="ü"/>
              <a:defRPr/>
            </a:pPr>
            <a:r>
              <a:rPr lang="en-US" u="sng" kern="0" dirty="0"/>
              <a:t>Cost-Plus-Percentage of Cost (CPPC)</a:t>
            </a:r>
          </a:p>
          <a:p>
            <a:pPr lvl="1">
              <a:buFont typeface="Wingdings" pitchFamily="2" charset="2"/>
              <a:buChar char="ü"/>
              <a:defRPr/>
            </a:pPr>
            <a:r>
              <a:rPr lang="en-US" kern="0" dirty="0"/>
              <a:t>Contract = Cost </a:t>
            </a:r>
            <a:r>
              <a:rPr lang="en-US" u="sng" kern="0" dirty="0"/>
              <a:t>plus</a:t>
            </a:r>
            <a:r>
              <a:rPr lang="en-US" kern="0" dirty="0"/>
              <a:t> 12% of costs as fee</a:t>
            </a:r>
          </a:p>
          <a:p>
            <a:pPr lvl="1">
              <a:buFont typeface="Wingdings" pitchFamily="2" charset="2"/>
              <a:buChar char="ü"/>
              <a:defRPr/>
            </a:pPr>
            <a:r>
              <a:rPr lang="en-US" kern="0" dirty="0"/>
              <a:t>If seller cost = 1,000,000</a:t>
            </a:r>
          </a:p>
          <a:p>
            <a:pPr lvl="2">
              <a:buFont typeface="Wingdings" pitchFamily="2" charset="2"/>
              <a:buChar char="ü"/>
              <a:defRPr/>
            </a:pPr>
            <a:r>
              <a:rPr lang="en-US" kern="0" dirty="0"/>
              <a:t>Then, Contract = $1,120,000</a:t>
            </a:r>
          </a:p>
          <a:p>
            <a:pPr lvl="2">
              <a:buFont typeface="Wingdings" pitchFamily="2" charset="2"/>
              <a:buChar char="ü"/>
              <a:defRPr/>
            </a:pPr>
            <a:endParaRPr lang="en-US" kern="0" dirty="0"/>
          </a:p>
          <a:p>
            <a:pPr>
              <a:buFont typeface="Wingdings" pitchFamily="2" charset="2"/>
              <a:buChar char="ü"/>
              <a:defRPr/>
            </a:pPr>
            <a:r>
              <a:rPr lang="en-US" u="sng" kern="0" dirty="0"/>
              <a:t>Cost-Plus-Fixed-Fee (CPFF)</a:t>
            </a:r>
          </a:p>
          <a:p>
            <a:pPr lvl="1">
              <a:buFont typeface="Wingdings" pitchFamily="2" charset="2"/>
              <a:buChar char="ü"/>
              <a:defRPr/>
            </a:pPr>
            <a:r>
              <a:rPr lang="en-US" kern="0" dirty="0"/>
              <a:t>Contract = Cost </a:t>
            </a:r>
            <a:r>
              <a:rPr lang="en-US" u="sng" kern="0" dirty="0"/>
              <a:t>plus</a:t>
            </a:r>
            <a:r>
              <a:rPr lang="en-US" kern="0" dirty="0"/>
              <a:t> a fee of $100,000</a:t>
            </a:r>
          </a:p>
          <a:p>
            <a:pPr lvl="1">
              <a:buFont typeface="Wingdings" pitchFamily="2" charset="2"/>
              <a:buChar char="ü"/>
              <a:defRPr/>
            </a:pPr>
            <a:r>
              <a:rPr lang="en-US" kern="0" dirty="0"/>
              <a:t>If seller cost = 1,000,000</a:t>
            </a:r>
          </a:p>
          <a:p>
            <a:pPr lvl="2">
              <a:buFont typeface="Wingdings" pitchFamily="2" charset="2"/>
              <a:buChar char="ü"/>
              <a:defRPr/>
            </a:pPr>
            <a:r>
              <a:rPr lang="en-US" kern="0" dirty="0"/>
              <a:t>Then, Contract = $1,100,000</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557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6C83326-C6FA-4193-A481-94A4F1861583}" type="slidenum">
              <a:rPr lang="en-US" altLang="en-US" sz="1200" smtClean="0">
                <a:solidFill>
                  <a:srgbClr val="898989"/>
                </a:solidFill>
              </a:rPr>
              <a:pPr>
                <a:spcBef>
                  <a:spcPct val="0"/>
                </a:spcBef>
                <a:buFontTx/>
                <a:buNone/>
              </a:pPr>
              <a:t>388</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 calcmode="lin" valueType="num">
                                      <p:cBhvr additive="base">
                                        <p:cTn id="2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 calcmode="lin" valueType="num">
                                      <p:cBhvr additive="base">
                                        <p:cTn id="3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0" y="0"/>
            <a:ext cx="9144000" cy="838200"/>
          </a:xfrm>
        </p:spPr>
        <p:txBody>
          <a:bodyPr/>
          <a:lstStyle/>
          <a:p>
            <a:r>
              <a:rPr altLang="en-US" sz="3200" b="1"/>
              <a:t>Contract type Example: Cost Reimbursable</a:t>
            </a:r>
          </a:p>
        </p:txBody>
      </p:sp>
      <p:sp>
        <p:nvSpPr>
          <p:cNvPr id="8" name="Rectangle 7"/>
          <p:cNvSpPr txBox="1">
            <a:spLocks noGrp="1" noChangeArrowheads="1"/>
          </p:cNvSpPr>
          <p:nvPr>
            <p:ph idx="1"/>
          </p:nvPr>
        </p:nvSpPr>
        <p:spPr>
          <a:xfrm>
            <a:off x="457200" y="990600"/>
            <a:ext cx="8229600" cy="5105400"/>
          </a:xfrm>
        </p:spPr>
        <p:txBody>
          <a:bodyPr/>
          <a:lstStyle/>
          <a:p>
            <a:pPr>
              <a:buFont typeface="Wingdings" pitchFamily="2" charset="2"/>
              <a:buChar char="ü"/>
              <a:defRPr/>
            </a:pPr>
            <a:r>
              <a:rPr lang="en-US" sz="2800" b="1" u="sng" kern="0" dirty="0"/>
              <a:t>Cost-Plus-Incentive-Fee (CPIF)</a:t>
            </a:r>
          </a:p>
          <a:p>
            <a:pPr>
              <a:buFont typeface="Wingdings" pitchFamily="2" charset="2"/>
              <a:buChar char="ü"/>
              <a:defRPr/>
            </a:pPr>
            <a:r>
              <a:rPr lang="en-US" sz="1800" b="1" kern="0" dirty="0"/>
              <a:t>If ceiling price is not defined then</a:t>
            </a:r>
          </a:p>
          <a:p>
            <a:pPr>
              <a:buFont typeface="Arial" charset="0"/>
              <a:buNone/>
              <a:defRPr/>
            </a:pPr>
            <a:r>
              <a:rPr lang="en-US" sz="1800" b="1" kern="0" dirty="0"/>
              <a:t>Final payout = Target cost + Fixed fee + Buyer share ratio * (Actual Cost - Target Cost)</a:t>
            </a:r>
          </a:p>
          <a:p>
            <a:pPr>
              <a:buFont typeface="Wingdings" pitchFamily="2" charset="2"/>
              <a:buChar char="ü"/>
              <a:defRPr/>
            </a:pPr>
            <a:endParaRPr lang="en-US" sz="1800" b="1" u="sng" kern="0" dirty="0"/>
          </a:p>
          <a:p>
            <a:pPr>
              <a:buFont typeface="Wingdings" pitchFamily="2" charset="2"/>
              <a:buChar char="ü"/>
              <a:defRPr/>
            </a:pPr>
            <a:r>
              <a:rPr lang="en-US" sz="1800" b="1" kern="0" dirty="0"/>
              <a:t>If ceiling price is defined then</a:t>
            </a:r>
          </a:p>
          <a:p>
            <a:pPr>
              <a:buFont typeface="Arial" charset="0"/>
              <a:buNone/>
              <a:defRPr/>
            </a:pPr>
            <a:r>
              <a:rPr lang="en-US" sz="1800" b="1" dirty="0"/>
              <a:t>Final payout = Target cost + Fixed fee + Buyer share ratio * (Ceiling Price - Target Cost)</a:t>
            </a:r>
          </a:p>
          <a:p>
            <a:pPr lvl="1">
              <a:buFont typeface="Wingdings" pitchFamily="2" charset="2"/>
              <a:buChar char="ü"/>
              <a:defRPr/>
            </a:pPr>
            <a:endParaRPr lang="en-US" sz="1800" kern="0" dirty="0"/>
          </a:p>
          <a:p>
            <a:pPr lvl="1">
              <a:buFont typeface="Wingdings" pitchFamily="2" charset="2"/>
              <a:buChar char="ü"/>
              <a:defRPr/>
            </a:pPr>
            <a:r>
              <a:rPr lang="en-US" sz="1800" kern="0" dirty="0"/>
              <a:t>Fixed fee (Target Profit)  $100,000. Target cost of $1,000,000, the buyer to seller benefit/cost share ratio is 60/40.  Minimum fee is $75,000, Maximum fee is $150,000.</a:t>
            </a:r>
          </a:p>
          <a:p>
            <a:pPr lvl="1">
              <a:buFont typeface="Wingdings" pitchFamily="2" charset="2"/>
              <a:buChar char="ü"/>
              <a:defRPr/>
            </a:pPr>
            <a:r>
              <a:rPr lang="en-US" sz="1800" kern="0" dirty="0"/>
              <a:t>If project is completed at a cost of $900,000, </a:t>
            </a:r>
            <a:r>
              <a:rPr lang="en-US" sz="1800" b="1" u="sng" kern="0" dirty="0"/>
              <a:t>Final Payout</a:t>
            </a:r>
            <a:r>
              <a:rPr lang="en-US" sz="1800" kern="0" dirty="0"/>
              <a:t>= $1,040,000.</a:t>
            </a:r>
          </a:p>
          <a:p>
            <a:pPr lvl="1">
              <a:buFont typeface="Wingdings" pitchFamily="2" charset="2"/>
              <a:buChar char="ü"/>
              <a:defRPr/>
            </a:pPr>
            <a:r>
              <a:rPr lang="en-US" sz="1800" kern="0" dirty="0"/>
              <a:t>If project is completed at a cost of $1,100,000, </a:t>
            </a:r>
            <a:r>
              <a:rPr lang="en-US" sz="1800" b="1" u="sng" kern="0" dirty="0"/>
              <a:t>Final Payout </a:t>
            </a:r>
            <a:r>
              <a:rPr lang="en-US" sz="1800" kern="0" dirty="0"/>
              <a:t>= $1,175,000.</a:t>
            </a:r>
          </a:p>
          <a:p>
            <a:pPr lvl="1">
              <a:buFont typeface="Wingdings" pitchFamily="2" charset="2"/>
              <a:buChar char="ü"/>
              <a:defRPr/>
            </a:pPr>
            <a:endParaRPr lang="en-US" sz="1800" kern="0" dirty="0"/>
          </a:p>
          <a:p>
            <a:pPr marL="57150" indent="0">
              <a:buNone/>
              <a:defRPr/>
            </a:pPr>
            <a:r>
              <a:rPr lang="en-US" sz="2200" kern="0" dirty="0">
                <a:solidFill>
                  <a:srgbClr val="FF0000"/>
                </a:solidFill>
              </a:rPr>
              <a:t>Note: “Target Profit” and “Fixed Fee” are interchangeable words</a:t>
            </a:r>
          </a:p>
          <a:p>
            <a:pPr lvl="1">
              <a:buFont typeface="Wingdings" pitchFamily="2" charset="2"/>
              <a:buChar char="ü"/>
              <a:defRPr/>
            </a:pPr>
            <a:endParaRPr lang="en-US" sz="1800" kern="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577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94F8DE-112F-492F-A40E-A51BD2494F71}" type="slidenum">
              <a:rPr lang="en-US" altLang="en-US" sz="1200" smtClean="0">
                <a:solidFill>
                  <a:srgbClr val="898989"/>
                </a:solidFill>
              </a:rPr>
              <a:pPr>
                <a:spcBef>
                  <a:spcPct val="0"/>
                </a:spcBef>
                <a:buFontTx/>
                <a:buNone/>
              </a:pPr>
              <a:t>389</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 calcmode="lin" valueType="num">
                                      <p:cBhvr additive="base">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 calcmode="lin" valueType="num">
                                      <p:cBhvr additive="base">
                                        <p:cTn id="4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 calcmode="lin" valueType="num">
                                      <p:cBhvr additive="base">
                                        <p:cTn id="55"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1066800"/>
          <a:ext cx="7847013" cy="4987980"/>
        </p:xfrm>
        <a:graphic>
          <a:graphicData uri="http://schemas.openxmlformats.org/drawingml/2006/table">
            <a:tbl>
              <a:tblPr/>
              <a:tblGrid>
                <a:gridCol w="3124021">
                  <a:extLst>
                    <a:ext uri="{9D8B030D-6E8A-4147-A177-3AD203B41FA5}">
                      <a16:colId xmlns:a16="http://schemas.microsoft.com/office/drawing/2014/main" val="20000"/>
                    </a:ext>
                  </a:extLst>
                </a:gridCol>
                <a:gridCol w="1066739">
                  <a:extLst>
                    <a:ext uri="{9D8B030D-6E8A-4147-A177-3AD203B41FA5}">
                      <a16:colId xmlns:a16="http://schemas.microsoft.com/office/drawing/2014/main" val="20001"/>
                    </a:ext>
                  </a:extLst>
                </a:gridCol>
                <a:gridCol w="1447717">
                  <a:extLst>
                    <a:ext uri="{9D8B030D-6E8A-4147-A177-3AD203B41FA5}">
                      <a16:colId xmlns:a16="http://schemas.microsoft.com/office/drawing/2014/main" val="20002"/>
                    </a:ext>
                  </a:extLst>
                </a:gridCol>
                <a:gridCol w="1194460">
                  <a:extLst>
                    <a:ext uri="{9D8B030D-6E8A-4147-A177-3AD203B41FA5}">
                      <a16:colId xmlns:a16="http://schemas.microsoft.com/office/drawing/2014/main" val="20003"/>
                    </a:ext>
                  </a:extLst>
                </a:gridCol>
                <a:gridCol w="1014076">
                  <a:extLst>
                    <a:ext uri="{9D8B030D-6E8A-4147-A177-3AD203B41FA5}">
                      <a16:colId xmlns:a16="http://schemas.microsoft.com/office/drawing/2014/main" val="20004"/>
                    </a:ext>
                  </a:extLst>
                </a:gridCol>
              </a:tblGrid>
              <a:tr h="237966">
                <a:tc gridSpan="5">
                  <a:txBody>
                    <a:bodyPr/>
                    <a:lstStyle/>
                    <a:p>
                      <a:pPr algn="l" fontAlgn="b"/>
                      <a:r>
                        <a:rPr lang="en-US" sz="1500" b="0" i="0" u="none" strike="noStrike" dirty="0">
                          <a:solidFill>
                            <a:srgbClr val="0070C0"/>
                          </a:solidFill>
                          <a:latin typeface="Calibri"/>
                        </a:rPr>
                        <a:t>Final payout = Target cost + Fixed fee + Buyer share ratio * (Actual Cost - Target Cost)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7966">
                <a:tc gridSpan="5">
                  <a:txBody>
                    <a:bodyPr/>
                    <a:lstStyle/>
                    <a:p>
                      <a:pPr algn="l" fontAlgn="b"/>
                      <a:r>
                        <a:rPr lang="en-US" sz="1500" b="0" i="0" u="none" strike="noStrike" dirty="0">
                          <a:solidFill>
                            <a:srgbClr val="0070C0"/>
                          </a:solidFill>
                          <a:latin typeface="Calibri"/>
                        </a:rPr>
                        <a:t>Final payout = Target cost + Fixed fee + Buyer share ratio * (Ceiling Price - Target Cost)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37966">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6564">
                <a:tc>
                  <a:txBody>
                    <a:bodyPr/>
                    <a:lstStyle/>
                    <a:p>
                      <a:pPr algn="l" fontAlgn="b"/>
                      <a:r>
                        <a:rPr lang="en-US" sz="1500" b="0" i="0" u="none" strike="noStrike">
                          <a:solidFill>
                            <a:srgbClr val="0070C0"/>
                          </a:solidFill>
                          <a:latin typeface="Calibri"/>
                        </a:rPr>
                        <a:t>Minimum Fee: nnn, Maxmum Fee: mmm</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7966">
                <a:tc>
                  <a:txBody>
                    <a:bodyPr/>
                    <a:lstStyle/>
                    <a:p>
                      <a:pPr algn="l" fontAlgn="b"/>
                      <a:r>
                        <a:rPr lang="en-US" sz="1500" b="0" i="0" u="none" strike="noStrike">
                          <a:solidFill>
                            <a:srgbClr val="0070C0"/>
                          </a:solidFill>
                          <a:latin typeface="Calibri"/>
                        </a:rPr>
                        <a:t>Min Fee</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50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NA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7966">
                <a:tc>
                  <a:txBody>
                    <a:bodyPr/>
                    <a:lstStyle/>
                    <a:p>
                      <a:pPr algn="l" fontAlgn="b"/>
                      <a:r>
                        <a:rPr lang="en-US" sz="1500" b="0" i="0" u="none" strike="noStrike">
                          <a:solidFill>
                            <a:srgbClr val="0070C0"/>
                          </a:solidFill>
                          <a:latin typeface="Calibri"/>
                        </a:rPr>
                        <a:t>Max Fee</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90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NA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7966">
                <a:tc>
                  <a:txBody>
                    <a:bodyPr/>
                    <a:lstStyle/>
                    <a:p>
                      <a:pPr algn="l" fontAlgn="b"/>
                      <a:r>
                        <a:rPr lang="en-US" sz="1500" b="0" i="0" u="none" strike="noStrike">
                          <a:solidFill>
                            <a:srgbClr val="0070C0"/>
                          </a:solidFill>
                          <a:latin typeface="Calibri"/>
                        </a:rPr>
                        <a:t>Ceiling Price</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NA</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NA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7966">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7966">
                <a:tc>
                  <a:txBody>
                    <a:bodyPr/>
                    <a:lstStyle/>
                    <a:p>
                      <a:pPr algn="l" fontAlgn="b"/>
                      <a:r>
                        <a:rPr lang="en-US" sz="1500" b="0" i="0" u="none" strike="noStrike">
                          <a:solidFill>
                            <a:srgbClr val="0070C0"/>
                          </a:solidFill>
                          <a:latin typeface="Calibri"/>
                        </a:rPr>
                        <a:t>Target Cost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1000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1000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1000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1000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7966">
                <a:tc>
                  <a:txBody>
                    <a:bodyPr/>
                    <a:lstStyle/>
                    <a:p>
                      <a:pPr algn="l" fontAlgn="b"/>
                      <a:r>
                        <a:rPr lang="en-US" sz="1500" b="0" i="0" u="none" strike="noStrike">
                          <a:solidFill>
                            <a:srgbClr val="0070C0"/>
                          </a:solidFill>
                          <a:latin typeface="Calibri"/>
                        </a:rPr>
                        <a:t>Fixed Feed (Target Profit)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7966">
                <a:tc>
                  <a:txBody>
                    <a:bodyPr/>
                    <a:lstStyle/>
                    <a:p>
                      <a:pPr algn="l" fontAlgn="b"/>
                      <a:r>
                        <a:rPr lang="en-US" sz="1500" b="0" i="0" u="none" strike="noStrike">
                          <a:solidFill>
                            <a:srgbClr val="0070C0"/>
                          </a:solidFill>
                          <a:latin typeface="Calibri"/>
                        </a:rPr>
                        <a:t>Buyer/Seller Benefit/cost sharing</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80% /20%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80% /20%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80% /20%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60% / 40%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7966">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7966">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37966">
                <a:tc>
                  <a:txBody>
                    <a:bodyPr/>
                    <a:lstStyle/>
                    <a:p>
                      <a:pPr algn="l" fontAlgn="b"/>
                      <a:r>
                        <a:rPr lang="en-US" sz="1500" b="0" i="0" u="none" strike="noStrike" dirty="0">
                          <a:solidFill>
                            <a:srgbClr val="0070C0"/>
                          </a:solidFill>
                          <a:latin typeface="Calibri"/>
                        </a:rPr>
                        <a:t>Actual Cost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900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900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dirty="0">
                          <a:solidFill>
                            <a:srgbClr val="0070C0"/>
                          </a:solidFill>
                          <a:latin typeface="Calibri"/>
                        </a:rPr>
                        <a:t>900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237966">
                <a:tc>
                  <a:txBody>
                    <a:bodyPr/>
                    <a:lstStyle/>
                    <a:p>
                      <a:pPr algn="l" fontAlgn="b"/>
                      <a:r>
                        <a:rPr lang="en-US" sz="1500" b="0" i="0" u="none" strike="noStrike">
                          <a:solidFill>
                            <a:srgbClr val="0070C0"/>
                          </a:solidFill>
                          <a:latin typeface="Calibri"/>
                        </a:rPr>
                        <a:t>Contract Value</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1020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1020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dirty="0">
                          <a:solidFill>
                            <a:srgbClr val="0070C0"/>
                          </a:solidFill>
                          <a:latin typeface="Calibri"/>
                        </a:rPr>
                        <a:t>1040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4"/>
                  </a:ext>
                </a:extLst>
              </a:tr>
              <a:tr h="237966">
                <a:tc>
                  <a:txBody>
                    <a:bodyPr/>
                    <a:lstStyle/>
                    <a:p>
                      <a:pPr algn="l" fontAlgn="b"/>
                      <a:r>
                        <a:rPr lang="en-US" sz="1500" b="0" i="0" u="none" strike="noStrike" dirty="0">
                          <a:solidFill>
                            <a:srgbClr val="0070C0"/>
                          </a:solidFill>
                          <a:latin typeface="Calibri"/>
                        </a:rPr>
                        <a:t>Profit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120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a:solidFill>
                            <a:srgbClr val="0070C0"/>
                          </a:solidFill>
                          <a:latin typeface="Calibri"/>
                        </a:rPr>
                        <a:t>120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r" fontAlgn="b"/>
                      <a:r>
                        <a:rPr lang="en-US" sz="1500" b="0" i="0" u="none" strike="noStrike" dirty="0">
                          <a:solidFill>
                            <a:srgbClr val="0070C0"/>
                          </a:solidFill>
                          <a:latin typeface="Calibri"/>
                        </a:rPr>
                        <a:t>140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5"/>
                  </a:ext>
                </a:extLst>
              </a:tr>
              <a:tr h="237966">
                <a:tc>
                  <a:txBody>
                    <a:bodyPr/>
                    <a:lstStyle/>
                    <a:p>
                      <a:pPr algn="l"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70C0"/>
                          </a:solidFill>
                          <a:latin typeface="Calibri"/>
                        </a:rPr>
                        <a:t> </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37966">
                <a:tc>
                  <a:txBody>
                    <a:bodyPr/>
                    <a:lstStyle/>
                    <a:p>
                      <a:pPr algn="l" fontAlgn="b"/>
                      <a:r>
                        <a:rPr lang="en-US" sz="1500" b="0" i="0" u="none" strike="noStrike" dirty="0">
                          <a:solidFill>
                            <a:srgbClr val="0070C0"/>
                          </a:solidFill>
                          <a:latin typeface="Calibri"/>
                        </a:rPr>
                        <a:t>Actual Cost</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1200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1200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dirty="0">
                          <a:solidFill>
                            <a:srgbClr val="0070C0"/>
                          </a:solidFill>
                          <a:latin typeface="Calibri"/>
                        </a:rPr>
                        <a:t>1200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dirty="0">
                          <a:solidFill>
                            <a:srgbClr val="0070C0"/>
                          </a:solidFill>
                          <a:latin typeface="Calibri"/>
                        </a:rPr>
                        <a:t>1100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7"/>
                  </a:ext>
                </a:extLst>
              </a:tr>
              <a:tr h="237966">
                <a:tc>
                  <a:txBody>
                    <a:bodyPr/>
                    <a:lstStyle/>
                    <a:p>
                      <a:pPr algn="l" fontAlgn="b"/>
                      <a:r>
                        <a:rPr lang="en-US" sz="1500" b="0" i="0" u="none" strike="noStrike" dirty="0">
                          <a:solidFill>
                            <a:srgbClr val="0070C0"/>
                          </a:solidFill>
                          <a:latin typeface="Calibri"/>
                        </a:rPr>
                        <a:t>Contract Value</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1260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1100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1190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dirty="0">
                          <a:solidFill>
                            <a:srgbClr val="0070C0"/>
                          </a:solidFill>
                          <a:latin typeface="Calibri"/>
                        </a:rPr>
                        <a:t>1160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8"/>
                  </a:ext>
                </a:extLst>
              </a:tr>
              <a:tr h="237966">
                <a:tc>
                  <a:txBody>
                    <a:bodyPr/>
                    <a:lstStyle/>
                    <a:p>
                      <a:pPr algn="l" fontAlgn="b"/>
                      <a:r>
                        <a:rPr lang="en-US" sz="1500" b="0" i="0" u="none" strike="noStrike">
                          <a:solidFill>
                            <a:srgbClr val="0070C0"/>
                          </a:solidFill>
                          <a:latin typeface="Calibri"/>
                        </a:rPr>
                        <a:t>Profit/Loss</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60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-160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a:solidFill>
                            <a:srgbClr val="0070C0"/>
                          </a:solidFill>
                          <a:latin typeface="Calibri"/>
                        </a:rPr>
                        <a:t>-70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fontAlgn="b"/>
                      <a:r>
                        <a:rPr lang="en-US" sz="1500" b="0" i="0" u="none" strike="noStrike" dirty="0">
                          <a:solidFill>
                            <a:srgbClr val="0070C0"/>
                          </a:solidFill>
                          <a:latin typeface="Calibri"/>
                        </a:rPr>
                        <a:t>60</a:t>
                      </a:r>
                    </a:p>
                  </a:txBody>
                  <a:tcPr marL="91435" marR="91435" marT="93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9"/>
                  </a:ext>
                </a:extLst>
              </a:tr>
            </a:tbl>
          </a:graphicData>
        </a:graphic>
      </p:graphicFrame>
      <p:sp>
        <p:nvSpPr>
          <p:cNvPr id="26746" name="Title 2"/>
          <p:cNvSpPr>
            <a:spLocks noGrp="1"/>
          </p:cNvSpPr>
          <p:nvPr>
            <p:ph type="title"/>
          </p:nvPr>
        </p:nvSpPr>
        <p:spPr>
          <a:xfrm>
            <a:off x="11113" y="0"/>
            <a:ext cx="9132887" cy="808038"/>
          </a:xfrm>
        </p:spPr>
        <p:txBody>
          <a:bodyPr>
            <a:normAutofit fontScale="90000"/>
          </a:bodyPr>
          <a:lstStyle/>
          <a:p>
            <a:pPr>
              <a:defRPr/>
            </a:pPr>
            <a:r>
              <a:rPr sz="5400"/>
              <a:t>CPIF Example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5993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5B4F6F-9260-48FF-B6EC-5D0D6D3A7869}" type="slidenum">
              <a:rPr lang="en-US" altLang="en-US" sz="1200" smtClean="0">
                <a:solidFill>
                  <a:srgbClr val="898989"/>
                </a:solidFill>
              </a:rPr>
              <a:pPr>
                <a:spcBef>
                  <a:spcPct val="0"/>
                </a:spcBef>
                <a:buFontTx/>
                <a:buNone/>
              </a:pPr>
              <a:t>390</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0" y="0"/>
            <a:ext cx="9144000" cy="838200"/>
          </a:xfrm>
        </p:spPr>
        <p:txBody>
          <a:bodyPr/>
          <a:lstStyle/>
          <a:p>
            <a:r>
              <a:rPr altLang="en-US" sz="3000" b="1"/>
              <a:t>Contract type Example: Time &amp; Material</a:t>
            </a:r>
          </a:p>
        </p:txBody>
      </p:sp>
      <p:sp>
        <p:nvSpPr>
          <p:cNvPr id="761859" name="Rectangle 7"/>
          <p:cNvSpPr>
            <a:spLocks noGrp="1" noChangeArrowheads="1"/>
          </p:cNvSpPr>
          <p:nvPr>
            <p:ph idx="1"/>
          </p:nvPr>
        </p:nvSpPr>
        <p:spPr>
          <a:xfrm>
            <a:off x="457200" y="990600"/>
            <a:ext cx="8305800" cy="5135563"/>
          </a:xfrm>
        </p:spPr>
        <p:txBody>
          <a:bodyPr/>
          <a:lstStyle/>
          <a:p>
            <a:pPr marL="0" indent="0"/>
            <a:r>
              <a:rPr lang="en-US" altLang="en-US"/>
              <a:t>Contract = Material $1000/CuM of concrete, Labour $200/CuM of concrete</a:t>
            </a:r>
          </a:p>
          <a:p>
            <a:pPr marL="0" indent="0"/>
            <a:endParaRPr lang="en-US" altLang="en-US"/>
          </a:p>
          <a:p>
            <a:pPr marL="0" lvl="1" indent="0"/>
            <a:r>
              <a:rPr lang="en-US" altLang="en-US"/>
              <a:t>If actual quantity 100 CuM then Contract = $120,000</a:t>
            </a:r>
          </a:p>
          <a:p>
            <a:pPr marL="0" lvl="1" indent="0"/>
            <a:endParaRPr lang="en-US" altLang="en-US"/>
          </a:p>
          <a:p>
            <a:pPr marL="0" lvl="1" indent="0"/>
            <a:r>
              <a:rPr lang="en-US" altLang="en-US"/>
              <a:t>If actual quantity 75 CuM then Contract = $90,000</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6186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CFC849-039E-435B-BDD2-62D948D64F71}" type="slidenum">
              <a:rPr lang="en-US" altLang="en-US" sz="1200" smtClean="0">
                <a:solidFill>
                  <a:srgbClr val="898989"/>
                </a:solidFill>
              </a:rPr>
              <a:pPr>
                <a:spcBef>
                  <a:spcPct val="0"/>
                </a:spcBef>
                <a:buFontTx/>
                <a:buNone/>
              </a:pPr>
              <a:t>391</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0" y="0"/>
            <a:ext cx="9144000" cy="838200"/>
          </a:xfrm>
        </p:spPr>
        <p:txBody>
          <a:bodyPr/>
          <a:lstStyle/>
          <a:p>
            <a:r>
              <a:rPr altLang="en-US" b="1"/>
              <a:t>Legal Requirements on Contracts</a:t>
            </a:r>
          </a:p>
        </p:txBody>
      </p:sp>
      <p:sp>
        <p:nvSpPr>
          <p:cNvPr id="6" name="Content Placeholder 5"/>
          <p:cNvSpPr>
            <a:spLocks noGrp="1"/>
          </p:cNvSpPr>
          <p:nvPr>
            <p:ph idx="1"/>
          </p:nvPr>
        </p:nvSpPr>
        <p:spPr>
          <a:xfrm>
            <a:off x="457200" y="990600"/>
            <a:ext cx="8229600" cy="5105400"/>
          </a:xfrm>
        </p:spPr>
        <p:txBody>
          <a:bodyPr/>
          <a:lstStyle/>
          <a:p>
            <a:pPr marL="0" lvl="1" indent="0">
              <a:defRPr/>
            </a:pPr>
            <a:r>
              <a:rPr lang="en-US" b="1" dirty="0"/>
              <a:t>Performing the promises in the contract between seller and buyer</a:t>
            </a:r>
          </a:p>
          <a:p>
            <a:pPr marL="914400" lvl="1" indent="-457200">
              <a:spcBef>
                <a:spcPct val="50000"/>
              </a:spcBef>
              <a:buClr>
                <a:schemeClr val="bg1"/>
              </a:buClr>
              <a:buFont typeface="Wingdings" pitchFamily="2" charset="2"/>
              <a:buChar char="v"/>
              <a:defRPr/>
            </a:pPr>
            <a:endParaRPr lang="en-US" dirty="0"/>
          </a:p>
          <a:p>
            <a:pPr marL="0" lvl="1" indent="0">
              <a:spcBef>
                <a:spcPct val="50000"/>
              </a:spcBef>
              <a:buClr>
                <a:schemeClr val="bg1"/>
              </a:buClr>
              <a:buFont typeface="Arial" charset="0"/>
              <a:buNone/>
              <a:defRPr/>
            </a:pPr>
            <a:r>
              <a:rPr lang="en-US" dirty="0"/>
              <a:t>Essential elements of a contract</a:t>
            </a:r>
          </a:p>
          <a:p>
            <a:pPr marL="341313" lvl="2" indent="-341313">
              <a:spcBef>
                <a:spcPct val="50000"/>
              </a:spcBef>
              <a:buFont typeface="Wingdings" pitchFamily="2" charset="2"/>
              <a:buChar char="ü"/>
              <a:defRPr/>
            </a:pPr>
            <a:r>
              <a:rPr lang="en-US" dirty="0"/>
              <a:t>Offer – clearly stated in a manner that can be understood by a reasonable person</a:t>
            </a:r>
          </a:p>
          <a:p>
            <a:pPr marL="341313" lvl="2" indent="-341313">
              <a:spcBef>
                <a:spcPct val="50000"/>
              </a:spcBef>
              <a:buFont typeface="Wingdings" pitchFamily="2" charset="2"/>
              <a:buChar char="ü"/>
              <a:defRPr/>
            </a:pPr>
            <a:r>
              <a:rPr lang="en-US" dirty="0"/>
              <a:t>Contract must be between competent persons (mental state, age)</a:t>
            </a:r>
          </a:p>
          <a:p>
            <a:pPr marL="341313" lvl="2" indent="-341313">
              <a:spcBef>
                <a:spcPct val="50000"/>
              </a:spcBef>
              <a:buFont typeface="Wingdings" pitchFamily="2" charset="2"/>
              <a:buChar char="ü"/>
              <a:defRPr/>
            </a:pPr>
            <a:r>
              <a:rPr lang="en-US" dirty="0"/>
              <a:t>Contract must have lawful objectives</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639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22C62A0-361F-4DCF-9327-F79B40139335}" type="slidenum">
              <a:rPr lang="en-US" altLang="en-US" sz="1200" smtClean="0">
                <a:solidFill>
                  <a:srgbClr val="898989"/>
                </a:solidFill>
              </a:rPr>
              <a:pPr>
                <a:spcBef>
                  <a:spcPct val="0"/>
                </a:spcBef>
                <a:buFontTx/>
                <a:buNone/>
              </a:pPr>
              <a:t>392</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3625850" y="32004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24" name="Rectangle 5"/>
          <p:cNvSpPr>
            <a:spLocks noChangeArrowheads="1"/>
          </p:cNvSpPr>
          <p:nvPr/>
        </p:nvSpPr>
        <p:spPr bwMode="auto">
          <a:xfrm>
            <a:off x="3819525" y="3378200"/>
            <a:ext cx="1501775" cy="582613"/>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a:defRPr/>
            </a:pPr>
            <a:r>
              <a:rPr lang="en-US" sz="1600" b="1" dirty="0">
                <a:solidFill>
                  <a:srgbClr val="0F08F0"/>
                </a:solidFill>
                <a:effectLst>
                  <a:outerShdw blurRad="38100" dist="38100" dir="2700000" algn="tl">
                    <a:srgbClr val="C0C0C0"/>
                  </a:outerShdw>
                </a:effectLst>
                <a:latin typeface="Arial Narrow" pitchFamily="34" charset="0"/>
              </a:rPr>
              <a:t>PROCUREMENT</a:t>
            </a:r>
          </a:p>
          <a:p>
            <a:pPr algn="ctr" defTabSz="762000">
              <a:defRPr/>
            </a:pPr>
            <a:r>
              <a:rPr lang="en-US" sz="1600" b="1" dirty="0">
                <a:solidFill>
                  <a:srgbClr val="0F08F0"/>
                </a:solidFill>
                <a:effectLst>
                  <a:outerShdw blurRad="38100" dist="38100" dir="2700000" algn="tl">
                    <a:srgbClr val="C0C0C0"/>
                  </a:outerShdw>
                </a:effectLst>
                <a:latin typeface="Arial Narrow" pitchFamily="34" charset="0"/>
              </a:rPr>
              <a:t>MANAGEMENT</a:t>
            </a:r>
          </a:p>
        </p:txBody>
      </p:sp>
      <p:sp>
        <p:nvSpPr>
          <p:cNvPr id="694276" name="Rectangle 6"/>
          <p:cNvSpPr>
            <a:spLocks noChangeArrowheads="1"/>
          </p:cNvSpPr>
          <p:nvPr/>
        </p:nvSpPr>
        <p:spPr bwMode="auto">
          <a:xfrm>
            <a:off x="5651500" y="3422650"/>
            <a:ext cx="103028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Cost</a:t>
            </a:r>
          </a:p>
          <a:p>
            <a:pPr algn="ctr">
              <a:spcBef>
                <a:spcPct val="0"/>
              </a:spcBef>
              <a:buFontTx/>
              <a:buNone/>
            </a:pPr>
            <a:r>
              <a:rPr lang="en-US" altLang="en-US" sz="1600" b="1">
                <a:solidFill>
                  <a:srgbClr val="FF3300"/>
                </a:solidFill>
                <a:latin typeface="Arial Narrow" panose="020B0606020202030204" pitchFamily="34" charset="0"/>
              </a:rPr>
              <a:t>Objectives</a:t>
            </a:r>
          </a:p>
        </p:txBody>
      </p:sp>
      <p:sp>
        <p:nvSpPr>
          <p:cNvPr id="694277" name="Rectangle 7"/>
          <p:cNvSpPr>
            <a:spLocks noChangeArrowheads="1"/>
          </p:cNvSpPr>
          <p:nvPr/>
        </p:nvSpPr>
        <p:spPr bwMode="auto">
          <a:xfrm>
            <a:off x="2362200" y="3349625"/>
            <a:ext cx="11525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F3300"/>
                </a:solidFill>
                <a:latin typeface="Arial Narrow" panose="020B0606020202030204" pitchFamily="34" charset="0"/>
              </a:rPr>
              <a:t>Availability</a:t>
            </a:r>
          </a:p>
          <a:p>
            <a:pPr>
              <a:spcBef>
                <a:spcPct val="0"/>
              </a:spcBef>
              <a:buFontTx/>
              <a:buNone/>
            </a:pPr>
            <a:r>
              <a:rPr lang="en-US" altLang="en-US" sz="1600" b="1">
                <a:solidFill>
                  <a:srgbClr val="FF3300"/>
                </a:solidFill>
                <a:latin typeface="Arial Narrow" panose="020B0606020202030204" pitchFamily="34" charset="0"/>
              </a:rPr>
              <a:t>Productivity</a:t>
            </a:r>
          </a:p>
        </p:txBody>
      </p:sp>
      <p:sp>
        <p:nvSpPr>
          <p:cNvPr id="694278" name="Line 8"/>
          <p:cNvSpPr>
            <a:spLocks noChangeShapeType="1"/>
          </p:cNvSpPr>
          <p:nvPr/>
        </p:nvSpPr>
        <p:spPr bwMode="auto">
          <a:xfrm flipH="1">
            <a:off x="5461000" y="2292350"/>
            <a:ext cx="1320800" cy="8890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279" name="Line 9"/>
          <p:cNvSpPr>
            <a:spLocks noChangeShapeType="1"/>
          </p:cNvSpPr>
          <p:nvPr/>
        </p:nvSpPr>
        <p:spPr bwMode="auto">
          <a:xfrm>
            <a:off x="5486400" y="4273550"/>
            <a:ext cx="1270000" cy="8128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280" name="Line 10"/>
          <p:cNvSpPr>
            <a:spLocks noChangeShapeType="1"/>
          </p:cNvSpPr>
          <p:nvPr/>
        </p:nvSpPr>
        <p:spPr bwMode="auto">
          <a:xfrm>
            <a:off x="4114800" y="2286000"/>
            <a:ext cx="368300" cy="89535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281" name="Line 11"/>
          <p:cNvSpPr>
            <a:spLocks noChangeShapeType="1"/>
          </p:cNvSpPr>
          <p:nvPr/>
        </p:nvSpPr>
        <p:spPr bwMode="auto">
          <a:xfrm>
            <a:off x="2286000" y="2292350"/>
            <a:ext cx="1422400" cy="9652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282" name="Line 12"/>
          <p:cNvSpPr>
            <a:spLocks noChangeShapeType="1"/>
          </p:cNvSpPr>
          <p:nvPr/>
        </p:nvSpPr>
        <p:spPr bwMode="auto">
          <a:xfrm flipH="1">
            <a:off x="2336800" y="4273550"/>
            <a:ext cx="1320800" cy="8128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283" name="Line 13"/>
          <p:cNvSpPr>
            <a:spLocks noChangeShapeType="1"/>
          </p:cNvSpPr>
          <p:nvPr/>
        </p:nvSpPr>
        <p:spPr bwMode="auto">
          <a:xfrm>
            <a:off x="4483100" y="4273550"/>
            <a:ext cx="0" cy="8890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4" name="Rectangle 14"/>
          <p:cNvSpPr>
            <a:spLocks noChangeArrowheads="1"/>
          </p:cNvSpPr>
          <p:nvPr/>
        </p:nvSpPr>
        <p:spPr bwMode="auto">
          <a:xfrm>
            <a:off x="412750" y="1196975"/>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55" name="Rectangle 15"/>
          <p:cNvSpPr>
            <a:spLocks noChangeArrowheads="1"/>
          </p:cNvSpPr>
          <p:nvPr/>
        </p:nvSpPr>
        <p:spPr bwMode="auto">
          <a:xfrm>
            <a:off x="536575" y="1298575"/>
            <a:ext cx="1557338" cy="920750"/>
          </a:xfrm>
          <a:prstGeom prst="rect">
            <a:avLst/>
          </a:prstGeom>
          <a:solidFill>
            <a:srgbClr val="0070C0"/>
          </a:solidFill>
          <a:ln w="12700">
            <a:noFill/>
            <a:miter lim="800000"/>
            <a:headEnd/>
            <a:tailEnd/>
          </a:ln>
        </p:spPr>
        <p:txBody>
          <a:bodyPr wrap="none" lIns="90488" tIns="44450" rIns="90488" bIns="44450">
            <a:spAutoFit/>
          </a:bodyPr>
          <a:lstStyle/>
          <a:p>
            <a:pPr algn="ctr" defTabSz="762000">
              <a:defRPr/>
            </a:pPr>
            <a:r>
              <a:rPr lang="en-US" b="1" dirty="0">
                <a:solidFill>
                  <a:schemeClr val="bg1">
                    <a:lumMod val="95000"/>
                  </a:schemeClr>
                </a:solidFill>
                <a:latin typeface="Arial Narrow" pitchFamily="34" charset="0"/>
              </a:rPr>
              <a:t>PROJECT</a:t>
            </a:r>
          </a:p>
          <a:p>
            <a:pPr algn="ctr" defTabSz="762000">
              <a:defRPr/>
            </a:pPr>
            <a:r>
              <a:rPr lang="en-US" b="1" dirty="0">
                <a:solidFill>
                  <a:schemeClr val="bg1">
                    <a:lumMod val="95000"/>
                  </a:schemeClr>
                </a:solidFill>
                <a:latin typeface="Arial Narrow" pitchFamily="34" charset="0"/>
              </a:rPr>
              <a:t>MANAGEMENT</a:t>
            </a:r>
          </a:p>
          <a:p>
            <a:pPr algn="ctr" defTabSz="762000">
              <a:defRPr/>
            </a:pPr>
            <a:r>
              <a:rPr lang="en-US" b="1" dirty="0">
                <a:solidFill>
                  <a:schemeClr val="bg1">
                    <a:lumMod val="95000"/>
                  </a:schemeClr>
                </a:solidFill>
                <a:latin typeface="Arial Narrow" pitchFamily="34" charset="0"/>
              </a:rPr>
              <a:t>INTEGRATION</a:t>
            </a:r>
          </a:p>
        </p:txBody>
      </p:sp>
      <p:sp>
        <p:nvSpPr>
          <p:cNvPr id="10256" name="Rectangle 16"/>
          <p:cNvSpPr>
            <a:spLocks noChangeArrowheads="1"/>
          </p:cNvSpPr>
          <p:nvPr/>
        </p:nvSpPr>
        <p:spPr bwMode="auto">
          <a:xfrm>
            <a:off x="2590800" y="12192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57" name="Rectangle 17"/>
          <p:cNvSpPr>
            <a:spLocks noChangeArrowheads="1"/>
          </p:cNvSpPr>
          <p:nvPr/>
        </p:nvSpPr>
        <p:spPr bwMode="auto">
          <a:xfrm>
            <a:off x="3192463" y="1524000"/>
            <a:ext cx="846137"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SCOPE</a:t>
            </a:r>
          </a:p>
        </p:txBody>
      </p:sp>
      <p:sp>
        <p:nvSpPr>
          <p:cNvPr id="10258" name="Rectangle 18"/>
          <p:cNvSpPr>
            <a:spLocks noChangeArrowheads="1"/>
          </p:cNvSpPr>
          <p:nvPr/>
        </p:nvSpPr>
        <p:spPr bwMode="auto">
          <a:xfrm>
            <a:off x="6737350" y="12192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59" name="Rectangle 19"/>
          <p:cNvSpPr>
            <a:spLocks noChangeArrowheads="1"/>
          </p:cNvSpPr>
          <p:nvPr/>
        </p:nvSpPr>
        <p:spPr bwMode="auto">
          <a:xfrm>
            <a:off x="7402513" y="1549400"/>
            <a:ext cx="635000"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TIME</a:t>
            </a:r>
          </a:p>
        </p:txBody>
      </p:sp>
      <p:sp>
        <p:nvSpPr>
          <p:cNvPr id="694290" name="Rectangle 20"/>
          <p:cNvSpPr>
            <a:spLocks noChangeArrowheads="1"/>
          </p:cNvSpPr>
          <p:nvPr/>
        </p:nvSpPr>
        <p:spPr bwMode="auto">
          <a:xfrm>
            <a:off x="412750" y="3200400"/>
            <a:ext cx="1892300" cy="1054100"/>
          </a:xfrm>
          <a:prstGeom prst="rect">
            <a:avLst/>
          </a:prstGeom>
          <a:solidFill>
            <a:srgbClr val="0070C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10261" name="Rectangle 21"/>
          <p:cNvSpPr>
            <a:spLocks noChangeArrowheads="1"/>
          </p:cNvSpPr>
          <p:nvPr/>
        </p:nvSpPr>
        <p:spPr bwMode="auto">
          <a:xfrm>
            <a:off x="685800" y="3378200"/>
            <a:ext cx="1381125" cy="644525"/>
          </a:xfrm>
          <a:prstGeom prst="rect">
            <a:avLst/>
          </a:prstGeom>
          <a:solidFill>
            <a:srgbClr val="0070C0"/>
          </a:solidFill>
          <a:ln w="12700">
            <a:noFill/>
            <a:miter lim="800000"/>
            <a:headEnd/>
            <a:tailEnd/>
          </a:ln>
        </p:spPr>
        <p:txBody>
          <a:bodyPr wrap="none" lIns="90488" tIns="44450" rIns="90488" bIns="44450">
            <a:spAutoFit/>
          </a:bodyPr>
          <a:lstStyle/>
          <a:p>
            <a:pPr algn="ctr" defTabSz="762000">
              <a:defRPr/>
            </a:pPr>
            <a:r>
              <a:rPr lang="en-US" b="1" dirty="0">
                <a:solidFill>
                  <a:schemeClr val="bg1">
                    <a:lumMod val="95000"/>
                  </a:schemeClr>
                </a:solidFill>
                <a:latin typeface="Arial Narrow" pitchFamily="34" charset="0"/>
              </a:rPr>
              <a:t>HUMAN</a:t>
            </a:r>
          </a:p>
          <a:p>
            <a:pPr algn="ctr" defTabSz="762000">
              <a:defRPr/>
            </a:pPr>
            <a:r>
              <a:rPr lang="en-US" b="1" dirty="0">
                <a:solidFill>
                  <a:schemeClr val="bg1">
                    <a:lumMod val="95000"/>
                  </a:schemeClr>
                </a:solidFill>
                <a:latin typeface="Arial Narrow" pitchFamily="34" charset="0"/>
              </a:rPr>
              <a:t>RESOURCES</a:t>
            </a:r>
          </a:p>
        </p:txBody>
      </p:sp>
      <p:sp>
        <p:nvSpPr>
          <p:cNvPr id="694292" name="Rectangle 22"/>
          <p:cNvSpPr>
            <a:spLocks noChangeArrowheads="1"/>
          </p:cNvSpPr>
          <p:nvPr/>
        </p:nvSpPr>
        <p:spPr bwMode="auto">
          <a:xfrm>
            <a:off x="6737350" y="3200400"/>
            <a:ext cx="1892300" cy="1054100"/>
          </a:xfrm>
          <a:prstGeom prst="rect">
            <a:avLst/>
          </a:prstGeom>
          <a:solidFill>
            <a:srgbClr val="0070C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endParaRPr>
          </a:p>
        </p:txBody>
      </p:sp>
      <p:sp>
        <p:nvSpPr>
          <p:cNvPr id="10263" name="Rectangle 23"/>
          <p:cNvSpPr>
            <a:spLocks noChangeArrowheads="1"/>
          </p:cNvSpPr>
          <p:nvPr/>
        </p:nvSpPr>
        <p:spPr bwMode="auto">
          <a:xfrm>
            <a:off x="7326313" y="3530600"/>
            <a:ext cx="708025"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COST</a:t>
            </a:r>
          </a:p>
        </p:txBody>
      </p:sp>
      <p:sp>
        <p:nvSpPr>
          <p:cNvPr id="10264" name="Rectangle 24"/>
          <p:cNvSpPr>
            <a:spLocks noChangeArrowheads="1"/>
          </p:cNvSpPr>
          <p:nvPr/>
        </p:nvSpPr>
        <p:spPr bwMode="auto">
          <a:xfrm>
            <a:off x="381000" y="51816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65" name="Rectangle 25"/>
          <p:cNvSpPr>
            <a:spLocks noChangeArrowheads="1"/>
          </p:cNvSpPr>
          <p:nvPr/>
        </p:nvSpPr>
        <p:spPr bwMode="auto">
          <a:xfrm>
            <a:off x="360363" y="5511800"/>
            <a:ext cx="1816100"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COMMUNICATION</a:t>
            </a:r>
          </a:p>
        </p:txBody>
      </p:sp>
      <p:sp>
        <p:nvSpPr>
          <p:cNvPr id="10266" name="Rectangle 26"/>
          <p:cNvSpPr>
            <a:spLocks noChangeArrowheads="1"/>
          </p:cNvSpPr>
          <p:nvPr/>
        </p:nvSpPr>
        <p:spPr bwMode="auto">
          <a:xfrm>
            <a:off x="3613150" y="51816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67" name="Rectangle 27"/>
          <p:cNvSpPr>
            <a:spLocks noChangeArrowheads="1"/>
          </p:cNvSpPr>
          <p:nvPr/>
        </p:nvSpPr>
        <p:spPr bwMode="auto">
          <a:xfrm>
            <a:off x="4011613" y="5511800"/>
            <a:ext cx="1012825"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QUALITY</a:t>
            </a:r>
          </a:p>
        </p:txBody>
      </p:sp>
      <p:sp>
        <p:nvSpPr>
          <p:cNvPr id="10268" name="Rectangle 28"/>
          <p:cNvSpPr>
            <a:spLocks noChangeArrowheads="1"/>
          </p:cNvSpPr>
          <p:nvPr/>
        </p:nvSpPr>
        <p:spPr bwMode="auto">
          <a:xfrm>
            <a:off x="6737350" y="51816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10269" name="Rectangle 29"/>
          <p:cNvSpPr>
            <a:spLocks noChangeArrowheads="1"/>
          </p:cNvSpPr>
          <p:nvPr/>
        </p:nvSpPr>
        <p:spPr bwMode="auto">
          <a:xfrm>
            <a:off x="7402513" y="5511800"/>
            <a:ext cx="635000"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RISK</a:t>
            </a:r>
          </a:p>
        </p:txBody>
      </p:sp>
      <p:sp>
        <p:nvSpPr>
          <p:cNvPr id="694300" name="Line 30"/>
          <p:cNvSpPr>
            <a:spLocks noChangeShapeType="1"/>
          </p:cNvSpPr>
          <p:nvPr/>
        </p:nvSpPr>
        <p:spPr bwMode="auto">
          <a:xfrm>
            <a:off x="2286000" y="3651250"/>
            <a:ext cx="1270000" cy="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301" name="Line 31"/>
          <p:cNvSpPr>
            <a:spLocks noChangeShapeType="1"/>
          </p:cNvSpPr>
          <p:nvPr/>
        </p:nvSpPr>
        <p:spPr bwMode="auto">
          <a:xfrm>
            <a:off x="5486400" y="3727450"/>
            <a:ext cx="1270000" cy="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302" name="Rectangle 33"/>
          <p:cNvSpPr>
            <a:spLocks noChangeArrowheads="1"/>
          </p:cNvSpPr>
          <p:nvPr/>
        </p:nvSpPr>
        <p:spPr bwMode="auto">
          <a:xfrm>
            <a:off x="3276600" y="2362200"/>
            <a:ext cx="10493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Project</a:t>
            </a:r>
          </a:p>
          <a:p>
            <a:pPr algn="ctr">
              <a:spcBef>
                <a:spcPct val="0"/>
              </a:spcBef>
              <a:buFontTx/>
              <a:buNone/>
            </a:pPr>
            <a:r>
              <a:rPr lang="en-US" altLang="en-US" sz="1600" b="1">
                <a:solidFill>
                  <a:srgbClr val="FF3300"/>
                </a:solidFill>
                <a:latin typeface="Arial Narrow" panose="020B0606020202030204" pitchFamily="34" charset="0"/>
              </a:rPr>
              <a:t>Definitions</a:t>
            </a:r>
          </a:p>
        </p:txBody>
      </p:sp>
      <p:sp>
        <p:nvSpPr>
          <p:cNvPr id="694303" name="Rectangle 35"/>
          <p:cNvSpPr>
            <a:spLocks noChangeArrowheads="1"/>
          </p:cNvSpPr>
          <p:nvPr/>
        </p:nvSpPr>
        <p:spPr bwMode="auto">
          <a:xfrm>
            <a:off x="4953000" y="4419600"/>
            <a:ext cx="2717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Risk Contracting</a:t>
            </a:r>
          </a:p>
          <a:p>
            <a:pPr algn="ctr">
              <a:spcBef>
                <a:spcPct val="0"/>
              </a:spcBef>
              <a:buFontTx/>
              <a:buNone/>
            </a:pPr>
            <a:r>
              <a:rPr lang="en-US" altLang="en-US" sz="1600" b="1">
                <a:solidFill>
                  <a:srgbClr val="FF3300"/>
                </a:solidFill>
                <a:latin typeface="Arial Narrow" panose="020B0606020202030204" pitchFamily="34" charset="0"/>
              </a:rPr>
              <a:t>Performance, Service, Materials</a:t>
            </a:r>
          </a:p>
        </p:txBody>
      </p:sp>
      <p:sp>
        <p:nvSpPr>
          <p:cNvPr id="694304" name="Rectangle 37"/>
          <p:cNvSpPr>
            <a:spLocks noChangeArrowheads="1"/>
          </p:cNvSpPr>
          <p:nvPr/>
        </p:nvSpPr>
        <p:spPr bwMode="auto">
          <a:xfrm>
            <a:off x="838200" y="2362200"/>
            <a:ext cx="2057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Life Cycle</a:t>
            </a:r>
          </a:p>
          <a:p>
            <a:pPr algn="ctr">
              <a:spcBef>
                <a:spcPct val="0"/>
              </a:spcBef>
              <a:buFontTx/>
              <a:buNone/>
            </a:pPr>
            <a:r>
              <a:rPr lang="en-US" altLang="en-US" sz="1600" b="1">
                <a:solidFill>
                  <a:srgbClr val="FF3300"/>
                </a:solidFill>
                <a:latin typeface="Arial Narrow" panose="020B0606020202030204" pitchFamily="34" charset="0"/>
              </a:rPr>
              <a:t>Environment Variations</a:t>
            </a:r>
          </a:p>
        </p:txBody>
      </p:sp>
      <p:sp>
        <p:nvSpPr>
          <p:cNvPr id="694305" name="Rectangle 39"/>
          <p:cNvSpPr>
            <a:spLocks noChangeArrowheads="1"/>
          </p:cNvSpPr>
          <p:nvPr/>
        </p:nvSpPr>
        <p:spPr bwMode="auto">
          <a:xfrm>
            <a:off x="1358900" y="4343400"/>
            <a:ext cx="13843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Directives</a:t>
            </a:r>
          </a:p>
          <a:p>
            <a:pPr algn="ctr">
              <a:spcBef>
                <a:spcPct val="0"/>
              </a:spcBef>
              <a:buFontTx/>
              <a:buNone/>
            </a:pPr>
            <a:r>
              <a:rPr lang="en-US" altLang="en-US" sz="1600" b="1">
                <a:solidFill>
                  <a:srgbClr val="FF3300"/>
                </a:solidFill>
                <a:latin typeface="Arial Narrow" panose="020B0606020202030204" pitchFamily="34" charset="0"/>
              </a:rPr>
              <a:t>Data Exchange</a:t>
            </a:r>
          </a:p>
        </p:txBody>
      </p:sp>
      <p:sp>
        <p:nvSpPr>
          <p:cNvPr id="694306" name="Rectangle 41"/>
          <p:cNvSpPr>
            <a:spLocks noChangeArrowheads="1"/>
          </p:cNvSpPr>
          <p:nvPr/>
        </p:nvSpPr>
        <p:spPr bwMode="auto">
          <a:xfrm>
            <a:off x="3276600" y="4648200"/>
            <a:ext cx="122555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Specification</a:t>
            </a:r>
          </a:p>
          <a:p>
            <a:pPr algn="ctr">
              <a:spcBef>
                <a:spcPct val="0"/>
              </a:spcBef>
              <a:buFontTx/>
              <a:buNone/>
            </a:pPr>
            <a:r>
              <a:rPr lang="en-US" altLang="en-US" sz="1600" b="1">
                <a:solidFill>
                  <a:srgbClr val="FF3300"/>
                </a:solidFill>
                <a:latin typeface="Arial Narrow" panose="020B0606020202030204" pitchFamily="34" charset="0"/>
              </a:rPr>
              <a:t>Assurance</a:t>
            </a:r>
          </a:p>
        </p:txBody>
      </p:sp>
      <p:sp>
        <p:nvSpPr>
          <p:cNvPr id="44" name="Rectangle 17"/>
          <p:cNvSpPr>
            <a:spLocks noGrp="1" noChangeArrowheads="1"/>
          </p:cNvSpPr>
          <p:nvPr>
            <p:ph type="title"/>
          </p:nvPr>
        </p:nvSpPr>
        <p:spPr>
          <a:xfrm>
            <a:off x="11113" y="0"/>
            <a:ext cx="9132887" cy="808038"/>
          </a:xfrm>
        </p:spPr>
        <p:txBody>
          <a:bodyPr/>
          <a:lstStyle/>
          <a:p>
            <a:pPr marL="342900" indent="-342900">
              <a:spcBef>
                <a:spcPct val="20000"/>
              </a:spcBef>
              <a:buClr>
                <a:schemeClr val="accent1"/>
              </a:buClr>
              <a:defRPr/>
            </a:pPr>
            <a:r>
              <a:rPr sz="2800" kern="0" dirty="0">
                <a:latin typeface="Arial" charset="0"/>
              </a:rPr>
              <a:t>Another look @ Procurement Management</a:t>
            </a:r>
            <a:endParaRPr lang="en-GB" sz="2800" kern="0" dirty="0">
              <a:latin typeface="Arial" charset="0"/>
            </a:endParaRPr>
          </a:p>
        </p:txBody>
      </p:sp>
      <p:sp>
        <p:nvSpPr>
          <p:cNvPr id="694308" name="Rectangle 33"/>
          <p:cNvSpPr>
            <a:spLocks noChangeArrowheads="1"/>
          </p:cNvSpPr>
          <p:nvPr/>
        </p:nvSpPr>
        <p:spPr bwMode="auto">
          <a:xfrm>
            <a:off x="6324600" y="2362200"/>
            <a:ext cx="103028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Time </a:t>
            </a:r>
          </a:p>
          <a:p>
            <a:pPr algn="ctr">
              <a:spcBef>
                <a:spcPct val="0"/>
              </a:spcBef>
              <a:buFontTx/>
              <a:buNone/>
            </a:pPr>
            <a:r>
              <a:rPr lang="en-US" altLang="en-US" sz="1600" b="1">
                <a:solidFill>
                  <a:srgbClr val="FF3300"/>
                </a:solidFill>
                <a:latin typeface="Arial Narrow" panose="020B0606020202030204" pitchFamily="34" charset="0"/>
              </a:rPr>
              <a:t>Objectives</a:t>
            </a:r>
          </a:p>
        </p:txBody>
      </p:sp>
      <p:sp>
        <p:nvSpPr>
          <p:cNvPr id="37" name="Rectangle 16"/>
          <p:cNvSpPr>
            <a:spLocks noChangeArrowheads="1"/>
          </p:cNvSpPr>
          <p:nvPr/>
        </p:nvSpPr>
        <p:spPr bwMode="auto">
          <a:xfrm>
            <a:off x="4648200" y="1219200"/>
            <a:ext cx="1892300" cy="1054100"/>
          </a:xfrm>
          <a:prstGeom prst="rect">
            <a:avLst/>
          </a:prstGeom>
          <a:solidFill>
            <a:srgbClr val="0070C0"/>
          </a:solidFill>
          <a:ln w="12700">
            <a:solidFill>
              <a:schemeClr val="tx1"/>
            </a:solidFill>
            <a:miter lim="800000"/>
            <a:headEnd/>
            <a:tailEnd/>
          </a:ln>
        </p:spPr>
        <p:txBody>
          <a:bodyPr wrap="none" anchor="ctr"/>
          <a:lstStyle/>
          <a:p>
            <a:pPr>
              <a:defRPr/>
            </a:pPr>
            <a:endParaRPr lang="en-US" sz="2000">
              <a:solidFill>
                <a:schemeClr val="bg1">
                  <a:lumMod val="95000"/>
                </a:schemeClr>
              </a:solidFill>
            </a:endParaRPr>
          </a:p>
        </p:txBody>
      </p:sp>
      <p:sp>
        <p:nvSpPr>
          <p:cNvPr id="38" name="Rectangle 17"/>
          <p:cNvSpPr>
            <a:spLocks noChangeArrowheads="1"/>
          </p:cNvSpPr>
          <p:nvPr/>
        </p:nvSpPr>
        <p:spPr bwMode="auto">
          <a:xfrm>
            <a:off x="4800600" y="1524000"/>
            <a:ext cx="1608138" cy="366713"/>
          </a:xfrm>
          <a:prstGeom prst="rect">
            <a:avLst/>
          </a:prstGeom>
          <a:solidFill>
            <a:srgbClr val="0070C0"/>
          </a:solidFill>
          <a:ln w="12700">
            <a:noFill/>
            <a:miter lim="800000"/>
            <a:headEnd/>
            <a:tailEnd/>
          </a:ln>
        </p:spPr>
        <p:txBody>
          <a:bodyPr wrap="none" lIns="90488" tIns="44450" rIns="90488" bIns="44450">
            <a:spAutoFit/>
          </a:bodyPr>
          <a:lstStyle/>
          <a:p>
            <a:pPr defTabSz="762000">
              <a:defRPr/>
            </a:pPr>
            <a:r>
              <a:rPr lang="en-US" b="1" dirty="0">
                <a:solidFill>
                  <a:schemeClr val="bg1">
                    <a:lumMod val="95000"/>
                  </a:schemeClr>
                </a:solidFill>
                <a:latin typeface="Arial Narrow" pitchFamily="34" charset="0"/>
              </a:rPr>
              <a:t>STAKEHOLDER</a:t>
            </a:r>
          </a:p>
        </p:txBody>
      </p:sp>
      <p:sp>
        <p:nvSpPr>
          <p:cNvPr id="694311" name="Line 10"/>
          <p:cNvSpPr>
            <a:spLocks noChangeShapeType="1"/>
          </p:cNvSpPr>
          <p:nvPr/>
        </p:nvSpPr>
        <p:spPr bwMode="auto">
          <a:xfrm>
            <a:off x="5105400" y="2286000"/>
            <a:ext cx="0" cy="889000"/>
          </a:xfrm>
          <a:prstGeom prst="line">
            <a:avLst/>
          </a:prstGeom>
          <a:noFill/>
          <a:ln w="25400">
            <a:solidFill>
              <a:srgbClr val="0F08F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4312" name="Rectangle 33"/>
          <p:cNvSpPr>
            <a:spLocks noChangeArrowheads="1"/>
          </p:cNvSpPr>
          <p:nvPr/>
        </p:nvSpPr>
        <p:spPr bwMode="auto">
          <a:xfrm>
            <a:off x="4641850" y="2406650"/>
            <a:ext cx="1225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FF3300"/>
                </a:solidFill>
                <a:latin typeface="Arial Narrow" panose="020B0606020202030204" pitchFamily="34" charset="0"/>
              </a:rPr>
              <a:t>Expectations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9431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D1EC95-FB2B-4E2F-8534-E733571E89FD}" type="slidenum">
              <a:rPr lang="en-US" altLang="en-US" sz="1200" smtClean="0">
                <a:solidFill>
                  <a:srgbClr val="898989"/>
                </a:solidFill>
              </a:rPr>
              <a:pPr>
                <a:spcBef>
                  <a:spcPct val="0"/>
                </a:spcBef>
                <a:buFontTx/>
                <a:buNone/>
              </a:pPr>
              <a:t>357</a:t>
            </a:fld>
            <a:endParaRPr lang="en-US" altLang="en-US" sz="120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a:xfrm>
            <a:off x="0" y="0"/>
            <a:ext cx="9144000" cy="838200"/>
          </a:xfrm>
        </p:spPr>
        <p:txBody>
          <a:bodyPr/>
          <a:lstStyle/>
          <a:p>
            <a:r>
              <a:rPr altLang="en-US" b="1"/>
              <a:t>Legal Requirements on Contracts</a:t>
            </a:r>
          </a:p>
        </p:txBody>
      </p:sp>
      <p:sp>
        <p:nvSpPr>
          <p:cNvPr id="765955" name="Content Placeholder 4"/>
          <p:cNvSpPr>
            <a:spLocks noGrp="1"/>
          </p:cNvSpPr>
          <p:nvPr>
            <p:ph idx="1"/>
          </p:nvPr>
        </p:nvSpPr>
        <p:spPr>
          <a:xfrm>
            <a:off x="457200" y="990600"/>
            <a:ext cx="8305800" cy="5135563"/>
          </a:xfrm>
        </p:spPr>
        <p:txBody>
          <a:bodyPr/>
          <a:lstStyle/>
          <a:p>
            <a:pPr marL="463550" lvl="1" indent="-463550">
              <a:lnSpc>
                <a:spcPct val="150000"/>
              </a:lnSpc>
              <a:spcBef>
                <a:spcPct val="50000"/>
              </a:spcBef>
              <a:buFont typeface="Wingdings" panose="05000000000000000000" pitchFamily="2" charset="2"/>
              <a:buChar char="ü"/>
            </a:pPr>
            <a:r>
              <a:rPr lang="en-US" altLang="en-US"/>
              <a:t>Acceptance by the buyer, based on genuine assent of both parties</a:t>
            </a:r>
          </a:p>
          <a:p>
            <a:pPr marL="463550" lvl="1" indent="-463550">
              <a:lnSpc>
                <a:spcPct val="150000"/>
              </a:lnSpc>
              <a:spcBef>
                <a:spcPct val="50000"/>
              </a:spcBef>
              <a:buFont typeface="Wingdings" panose="05000000000000000000" pitchFamily="2" charset="2"/>
              <a:buChar char="ü"/>
            </a:pPr>
            <a:r>
              <a:rPr lang="en-US" altLang="en-US"/>
              <a:t>Consideration – Most important part of the contract. It means something of value is received by the seller in exchange for meeting the promise</a:t>
            </a:r>
          </a:p>
          <a:p>
            <a:pPr marL="463550" lvl="1" indent="-463550">
              <a:lnSpc>
                <a:spcPct val="150000"/>
              </a:lnSpc>
              <a:spcBef>
                <a:spcPct val="50000"/>
              </a:spcBef>
              <a:buFont typeface="Wingdings" panose="05000000000000000000" pitchFamily="2" charset="2"/>
              <a:buChar char="ü"/>
            </a:pPr>
            <a:r>
              <a:rPr lang="en-US" altLang="en-US"/>
              <a:t>Follows all laws where the contract execution occurs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659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1E92E4-A8DF-488D-AD7A-14E51C286839}" type="slidenum">
              <a:rPr lang="en-US" altLang="en-US" sz="1200" smtClean="0">
                <a:solidFill>
                  <a:srgbClr val="898989"/>
                </a:solidFill>
              </a:rPr>
              <a:pPr>
                <a:spcBef>
                  <a:spcPct val="0"/>
                </a:spcBef>
                <a:buFontTx/>
                <a:buNone/>
              </a:pPr>
              <a:t>393</a:t>
            </a:fld>
            <a:endParaRPr lang="en-US" altLang="en-US"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ltLang="en-US" dirty="0"/>
              <a:t>Procurement Management: Few More Concepts</a:t>
            </a:r>
            <a:endParaRPr lang="en-US" dirty="0"/>
          </a:p>
        </p:txBody>
      </p:sp>
      <p:sp>
        <p:nvSpPr>
          <p:cNvPr id="40965" name="Content Placeholder 4"/>
          <p:cNvSpPr>
            <a:spLocks noGrp="1"/>
          </p:cNvSpPr>
          <p:nvPr>
            <p:ph idx="1"/>
          </p:nvPr>
        </p:nvSpPr>
        <p:spPr/>
        <p:txBody>
          <a:bodyPr>
            <a:normAutofit fontScale="85000" lnSpcReduction="10000"/>
          </a:bodyPr>
          <a:lstStyle/>
          <a:p>
            <a:pPr>
              <a:defRPr/>
            </a:pPr>
            <a:r>
              <a:rPr lang="en-US" dirty="0"/>
              <a:t>Acronyms</a:t>
            </a:r>
          </a:p>
          <a:p>
            <a:pPr lvl="1">
              <a:defRPr/>
            </a:pPr>
            <a:r>
              <a:rPr lang="en-US" dirty="0"/>
              <a:t>IFB- Invitation for Bid, </a:t>
            </a:r>
          </a:p>
          <a:p>
            <a:pPr lvl="1">
              <a:defRPr/>
            </a:pPr>
            <a:r>
              <a:rPr lang="en-US" dirty="0"/>
              <a:t>RFB- Request for Bid, </a:t>
            </a:r>
          </a:p>
          <a:p>
            <a:pPr lvl="1">
              <a:defRPr/>
            </a:pPr>
            <a:r>
              <a:rPr lang="en-US" dirty="0"/>
              <a:t>LOI- Letter of Intent, </a:t>
            </a:r>
          </a:p>
          <a:p>
            <a:pPr lvl="1">
              <a:defRPr/>
            </a:pPr>
            <a:r>
              <a:rPr lang="en-US" dirty="0"/>
              <a:t>RFQ- Request for Quotation</a:t>
            </a:r>
          </a:p>
          <a:p>
            <a:pPr lvl="1">
              <a:defRPr/>
            </a:pPr>
            <a:r>
              <a:rPr lang="en-US" dirty="0"/>
              <a:t>RFP- Request for Proposal</a:t>
            </a:r>
          </a:p>
          <a:p>
            <a:pPr lvl="1">
              <a:defRPr/>
            </a:pPr>
            <a:r>
              <a:rPr lang="en-US" dirty="0"/>
              <a:t>NTT – Notice to tender</a:t>
            </a:r>
          </a:p>
          <a:p>
            <a:pPr lvl="1">
              <a:defRPr/>
            </a:pPr>
            <a:r>
              <a:rPr lang="en-US" dirty="0"/>
              <a:t>ITB – Instructions to Bidders </a:t>
            </a:r>
          </a:p>
          <a:p>
            <a:pPr>
              <a:defRPr/>
            </a:pPr>
            <a:r>
              <a:rPr lang="en-US" dirty="0"/>
              <a:t>IFB or RFB/P :</a:t>
            </a:r>
          </a:p>
          <a:p>
            <a:pPr lvl="1">
              <a:defRPr/>
            </a:pPr>
            <a:r>
              <a:rPr lang="en-US" dirty="0"/>
              <a:t>Single Price, </a:t>
            </a:r>
          </a:p>
          <a:p>
            <a:pPr lvl="1">
              <a:defRPr/>
            </a:pPr>
            <a:r>
              <a:rPr lang="en-US" dirty="0"/>
              <a:t>High $ Value  </a:t>
            </a:r>
          </a:p>
          <a:p>
            <a:pPr>
              <a:defRPr/>
            </a:pPr>
            <a:endParaRPr lang="en-US" dirty="0"/>
          </a:p>
        </p:txBody>
      </p:sp>
      <p:sp>
        <p:nvSpPr>
          <p:cNvPr id="4" name="Content Placeholder 3">
            <a:extLst>
              <a:ext uri="{FF2B5EF4-FFF2-40B4-BE49-F238E27FC236}">
                <a16:creationId xmlns:a16="http://schemas.microsoft.com/office/drawing/2014/main" id="{93DD06B5-1E42-4921-ACEB-3B1ACE4F554E}"/>
              </a:ext>
            </a:extLst>
          </p:cNvPr>
          <p:cNvSpPr>
            <a:spLocks noGrp="1"/>
          </p:cNvSpPr>
          <p:nvPr>
            <p:ph idx="13"/>
          </p:nvPr>
        </p:nvSpPr>
        <p:spPr/>
        <p:txBody>
          <a:bodyPr>
            <a:normAutofit/>
          </a:bodyPr>
          <a:lstStyle/>
          <a:p>
            <a:pPr>
              <a:defRPr/>
            </a:pPr>
            <a:r>
              <a:rPr lang="en-US" sz="2400" dirty="0"/>
              <a:t>RFQ used : </a:t>
            </a:r>
          </a:p>
          <a:p>
            <a:pPr lvl="1">
              <a:defRPr/>
            </a:pPr>
            <a:r>
              <a:rPr lang="en-US" sz="2400" dirty="0"/>
              <a:t>Per Item/Hour Price,  </a:t>
            </a:r>
          </a:p>
          <a:p>
            <a:pPr lvl="1">
              <a:defRPr/>
            </a:pPr>
            <a:r>
              <a:rPr lang="en-US" sz="2400" dirty="0"/>
              <a:t>Lower $ Value,  </a:t>
            </a:r>
          </a:p>
          <a:p>
            <a:pPr lvl="1">
              <a:defRPr/>
            </a:pPr>
            <a:r>
              <a:rPr lang="en-US" sz="2400" dirty="0"/>
              <a:t>May be used to develop info in RFP.</a:t>
            </a:r>
          </a:p>
          <a:p>
            <a:pPr>
              <a:defRPr/>
            </a:pPr>
            <a:r>
              <a:rPr lang="en-US" sz="2400" dirty="0"/>
              <a:t>Tender will have</a:t>
            </a:r>
          </a:p>
          <a:p>
            <a:pPr lvl="1">
              <a:defRPr/>
            </a:pPr>
            <a:r>
              <a:rPr lang="en-US" sz="2400" dirty="0"/>
              <a:t>NTT</a:t>
            </a:r>
          </a:p>
          <a:p>
            <a:pPr lvl="1">
              <a:defRPr/>
            </a:pPr>
            <a:r>
              <a:rPr lang="en-US" sz="2400" dirty="0"/>
              <a:t>ITB</a:t>
            </a:r>
          </a:p>
          <a:p>
            <a:pPr lvl="1">
              <a:defRPr/>
            </a:pPr>
            <a:r>
              <a:rPr lang="en-US" sz="2400" dirty="0"/>
              <a:t>Technical Specs</a:t>
            </a:r>
          </a:p>
          <a:p>
            <a:pPr lvl="1">
              <a:defRPr/>
            </a:pPr>
            <a:r>
              <a:rPr lang="en-US" sz="2400" dirty="0"/>
              <a:t>Techno Commercial Formats</a:t>
            </a:r>
          </a:p>
          <a:p>
            <a:pPr lvl="1">
              <a:defRPr/>
            </a:pPr>
            <a:r>
              <a:rPr lang="en-US" sz="2400" dirty="0"/>
              <a:t>Price Bid</a:t>
            </a:r>
          </a:p>
          <a:p>
            <a:endParaRPr lang="en-US" sz="2400" dirty="0"/>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768005"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C44E29-BCFA-43AA-B810-EEDFD1F01FBD}" type="slidenum">
              <a:rPr lang="en-US" altLang="en-US" sz="1200" smtClean="0">
                <a:solidFill>
                  <a:srgbClr val="898989"/>
                </a:solidFill>
              </a:rPr>
              <a:pPr>
                <a:spcBef>
                  <a:spcPct val="0"/>
                </a:spcBef>
                <a:buFontTx/>
                <a:buNone/>
              </a:pPr>
              <a:t>394</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 calcmode="lin" valueType="num">
                                      <p:cBhvr additive="base">
                                        <p:cTn id="7" dur="500" fill="hold"/>
                                        <p:tgtEl>
                                          <p:spTgt spid="409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anim calcmode="lin" valueType="num">
                                      <p:cBhvr additive="base">
                                        <p:cTn id="11" dur="500" fill="hold"/>
                                        <p:tgtEl>
                                          <p:spTgt spid="409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anim calcmode="lin" valueType="num">
                                      <p:cBhvr additive="base">
                                        <p:cTn id="15" dur="500" fill="hold"/>
                                        <p:tgtEl>
                                          <p:spTgt spid="409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965">
                                            <p:txEl>
                                              <p:pRg st="3" end="3"/>
                                            </p:txEl>
                                          </p:spTgt>
                                        </p:tgtEl>
                                        <p:attrNameLst>
                                          <p:attrName>style.visibility</p:attrName>
                                        </p:attrNameLst>
                                      </p:cBhvr>
                                      <p:to>
                                        <p:strVal val="visible"/>
                                      </p:to>
                                    </p:set>
                                    <p:anim calcmode="lin" valueType="num">
                                      <p:cBhvr additive="base">
                                        <p:cTn id="19" dur="500" fill="hold"/>
                                        <p:tgtEl>
                                          <p:spTgt spid="409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965">
                                            <p:txEl>
                                              <p:pRg st="4" end="4"/>
                                            </p:txEl>
                                          </p:spTgt>
                                        </p:tgtEl>
                                        <p:attrNameLst>
                                          <p:attrName>style.visibility</p:attrName>
                                        </p:attrNameLst>
                                      </p:cBhvr>
                                      <p:to>
                                        <p:strVal val="visible"/>
                                      </p:to>
                                    </p:set>
                                    <p:anim calcmode="lin" valueType="num">
                                      <p:cBhvr additive="base">
                                        <p:cTn id="23" dur="500" fill="hold"/>
                                        <p:tgtEl>
                                          <p:spTgt spid="409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965">
                                            <p:txEl>
                                              <p:pRg st="5" end="5"/>
                                            </p:txEl>
                                          </p:spTgt>
                                        </p:tgtEl>
                                        <p:attrNameLst>
                                          <p:attrName>style.visibility</p:attrName>
                                        </p:attrNameLst>
                                      </p:cBhvr>
                                      <p:to>
                                        <p:strVal val="visible"/>
                                      </p:to>
                                    </p:set>
                                    <p:anim calcmode="lin" valueType="num">
                                      <p:cBhvr additive="base">
                                        <p:cTn id="27" dur="500" fill="hold"/>
                                        <p:tgtEl>
                                          <p:spTgt spid="4096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965">
                                            <p:txEl>
                                              <p:pRg st="6" end="6"/>
                                            </p:txEl>
                                          </p:spTgt>
                                        </p:tgtEl>
                                        <p:attrNameLst>
                                          <p:attrName>style.visibility</p:attrName>
                                        </p:attrNameLst>
                                      </p:cBhvr>
                                      <p:to>
                                        <p:strVal val="visible"/>
                                      </p:to>
                                    </p:set>
                                    <p:anim calcmode="lin" valueType="num">
                                      <p:cBhvr additive="base">
                                        <p:cTn id="31" dur="500" fill="hold"/>
                                        <p:tgtEl>
                                          <p:spTgt spid="4096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965">
                                            <p:txEl>
                                              <p:pRg st="7" end="7"/>
                                            </p:txEl>
                                          </p:spTgt>
                                        </p:tgtEl>
                                        <p:attrNameLst>
                                          <p:attrName>style.visibility</p:attrName>
                                        </p:attrNameLst>
                                      </p:cBhvr>
                                      <p:to>
                                        <p:strVal val="visible"/>
                                      </p:to>
                                    </p:set>
                                    <p:anim calcmode="lin" valueType="num">
                                      <p:cBhvr additive="base">
                                        <p:cTn id="35" dur="500" fill="hold"/>
                                        <p:tgtEl>
                                          <p:spTgt spid="4096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0965">
                                            <p:txEl>
                                              <p:pRg st="8" end="8"/>
                                            </p:txEl>
                                          </p:spTgt>
                                        </p:tgtEl>
                                        <p:attrNameLst>
                                          <p:attrName>style.visibility</p:attrName>
                                        </p:attrNameLst>
                                      </p:cBhvr>
                                      <p:to>
                                        <p:strVal val="visible"/>
                                      </p:to>
                                    </p:set>
                                    <p:anim calcmode="lin" valueType="num">
                                      <p:cBhvr additive="base">
                                        <p:cTn id="41" dur="500" fill="hold"/>
                                        <p:tgtEl>
                                          <p:spTgt spid="4096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96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0965">
                                            <p:txEl>
                                              <p:pRg st="9" end="9"/>
                                            </p:txEl>
                                          </p:spTgt>
                                        </p:tgtEl>
                                        <p:attrNameLst>
                                          <p:attrName>style.visibility</p:attrName>
                                        </p:attrNameLst>
                                      </p:cBhvr>
                                      <p:to>
                                        <p:strVal val="visible"/>
                                      </p:to>
                                    </p:set>
                                    <p:anim calcmode="lin" valueType="num">
                                      <p:cBhvr additive="base">
                                        <p:cTn id="45" dur="500" fill="hold"/>
                                        <p:tgtEl>
                                          <p:spTgt spid="4096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65">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0965">
                                            <p:txEl>
                                              <p:pRg st="10" end="10"/>
                                            </p:txEl>
                                          </p:spTgt>
                                        </p:tgtEl>
                                        <p:attrNameLst>
                                          <p:attrName>style.visibility</p:attrName>
                                        </p:attrNameLst>
                                      </p:cBhvr>
                                      <p:to>
                                        <p:strVal val="visible"/>
                                      </p:to>
                                    </p:set>
                                    <p:anim calcmode="lin" valueType="num">
                                      <p:cBhvr additive="base">
                                        <p:cTn id="49" dur="500" fill="hold"/>
                                        <p:tgtEl>
                                          <p:spTgt spid="4096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ltLang="en-US" dirty="0"/>
              <a:t>Procurement Management: Few More Concepts</a:t>
            </a:r>
            <a:endParaRPr lang="en-US" dirty="0"/>
          </a:p>
        </p:txBody>
      </p:sp>
      <p:sp>
        <p:nvSpPr>
          <p:cNvPr id="4" name="Content Placeholder 3"/>
          <p:cNvSpPr>
            <a:spLocks noGrp="1"/>
          </p:cNvSpPr>
          <p:nvPr>
            <p:ph idx="1"/>
          </p:nvPr>
        </p:nvSpPr>
        <p:spPr/>
        <p:txBody>
          <a:bodyPr>
            <a:normAutofit fontScale="85000" lnSpcReduction="10000"/>
          </a:bodyPr>
          <a:lstStyle/>
          <a:p>
            <a:pPr>
              <a:buFont typeface="Wingdings" pitchFamily="2" charset="2"/>
              <a:buChar char="ü"/>
              <a:defRPr/>
            </a:pPr>
            <a:r>
              <a:rPr lang="en-US" dirty="0"/>
              <a:t>T&amp; M Used when you must begin work immediately without a procurement statement of work</a:t>
            </a:r>
          </a:p>
          <a:p>
            <a:pPr>
              <a:buFont typeface="Wingdings" pitchFamily="2" charset="2"/>
              <a:buChar char="ü"/>
              <a:defRPr/>
            </a:pPr>
            <a:r>
              <a:rPr lang="en-US" dirty="0"/>
              <a:t>If seller need to do more work in cost plus fixed fee contract then he should negotiate to change in contract. Otherwise seller will not get more than fixed fee, no matter how much he works.</a:t>
            </a:r>
          </a:p>
          <a:p>
            <a:pPr>
              <a:buFont typeface="Wingdings" pitchFamily="2" charset="2"/>
              <a:buChar char="ü"/>
              <a:defRPr/>
            </a:pPr>
            <a:r>
              <a:rPr lang="en-US" dirty="0"/>
              <a:t>An IFB is typically a request for a sealed document that lists the seller’s firm price to complete the detailed work.</a:t>
            </a:r>
          </a:p>
          <a:p>
            <a:pPr>
              <a:buFont typeface="Wingdings" pitchFamily="2" charset="2"/>
              <a:buChar char="ü"/>
              <a:defRPr/>
            </a:pPr>
            <a:r>
              <a:rPr lang="en-US" dirty="0"/>
              <a:t>A letter of intent is not binding in a court of law, it does make the seller feel more comfortable about expending funds before a contract is signed.</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700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9B46DB-938E-47B0-AEB6-B9EE4BDEC406}" type="slidenum">
              <a:rPr lang="en-US" altLang="en-US" sz="1200" smtClean="0">
                <a:solidFill>
                  <a:srgbClr val="898989"/>
                </a:solidFill>
              </a:rPr>
              <a:pPr>
                <a:spcBef>
                  <a:spcPct val="0"/>
                </a:spcBef>
                <a:buFontTx/>
                <a:buNone/>
              </a:pPr>
              <a:t>395</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Title 3"/>
          <p:cNvSpPr>
            <a:spLocks noGrp="1"/>
          </p:cNvSpPr>
          <p:nvPr>
            <p:ph type="title"/>
          </p:nvPr>
        </p:nvSpPr>
        <p:spPr>
          <a:xfrm>
            <a:off x="0" y="0"/>
            <a:ext cx="9144000" cy="838200"/>
          </a:xfrm>
        </p:spPr>
        <p:txBody>
          <a:bodyPr/>
          <a:lstStyle/>
          <a:p>
            <a:r>
              <a:rPr altLang="en-US"/>
              <a:t>Contract Change Control System (CCCS)</a:t>
            </a:r>
          </a:p>
        </p:txBody>
      </p:sp>
      <p:sp>
        <p:nvSpPr>
          <p:cNvPr id="24579" name="Content Placeholder 4"/>
          <p:cNvSpPr>
            <a:spLocks noGrp="1"/>
          </p:cNvSpPr>
          <p:nvPr>
            <p:ph idx="1"/>
          </p:nvPr>
        </p:nvSpPr>
        <p:spPr>
          <a:xfrm>
            <a:off x="457200" y="990600"/>
            <a:ext cx="8229600" cy="5105400"/>
          </a:xfrm>
        </p:spPr>
        <p:txBody>
          <a:bodyPr/>
          <a:lstStyle/>
          <a:p>
            <a:pPr marL="463550" indent="-463550">
              <a:buFont typeface="Wingdings" panose="05000000000000000000" pitchFamily="2" charset="2"/>
              <a:buChar char="ü"/>
            </a:pPr>
            <a:r>
              <a:rPr lang="en-US" altLang="en-US" sz="3000"/>
              <a:t>CCCS is a process for modifying the contract.</a:t>
            </a:r>
          </a:p>
          <a:p>
            <a:pPr marL="463550" indent="-463550">
              <a:buFont typeface="Wingdings" panose="05000000000000000000" pitchFamily="2" charset="2"/>
              <a:buChar char="ü"/>
            </a:pPr>
            <a:r>
              <a:rPr lang="en-US" altLang="en-US" sz="3000"/>
              <a:t>Contract change control system (CCCS) is part of integrated change control system</a:t>
            </a:r>
          </a:p>
          <a:p>
            <a:pPr marL="463550" indent="-463550">
              <a:buFont typeface="Wingdings" panose="05000000000000000000" pitchFamily="2" charset="2"/>
              <a:buChar char="ü"/>
            </a:pPr>
            <a:r>
              <a:rPr lang="en-US" altLang="en-US" sz="3000"/>
              <a:t>PM should focus on Buyer Seller relationship </a:t>
            </a:r>
          </a:p>
          <a:p>
            <a:pPr marL="463550" indent="-463550">
              <a:buFont typeface="Wingdings" panose="05000000000000000000" pitchFamily="2" charset="2"/>
              <a:buChar char="ü"/>
            </a:pPr>
            <a:r>
              <a:rPr lang="en-US" altLang="en-US" sz="3000"/>
              <a:t>Following are part of CCCS</a:t>
            </a:r>
          </a:p>
          <a:p>
            <a:pPr marL="914400" lvl="1" indent="-457200">
              <a:buFont typeface="Calibri" panose="020F0502020204030204" pitchFamily="34" charset="0"/>
              <a:buAutoNum type="arabicPeriod"/>
            </a:pPr>
            <a:r>
              <a:rPr lang="en-US" altLang="en-US" sz="2400"/>
              <a:t>Paperwork</a:t>
            </a:r>
          </a:p>
          <a:p>
            <a:pPr marL="914400" lvl="1" indent="-457200">
              <a:buFont typeface="Calibri" panose="020F0502020204030204" pitchFamily="34" charset="0"/>
              <a:buAutoNum type="arabicPeriod"/>
            </a:pPr>
            <a:r>
              <a:rPr lang="en-US" altLang="en-US" sz="2400"/>
              <a:t>Tracking Systems</a:t>
            </a:r>
          </a:p>
          <a:p>
            <a:pPr marL="914400" lvl="1" indent="-457200">
              <a:buFont typeface="Calibri" panose="020F0502020204030204" pitchFamily="34" charset="0"/>
              <a:buAutoNum type="arabicPeriod"/>
            </a:pPr>
            <a:r>
              <a:rPr lang="en-US" altLang="en-US" sz="2400"/>
              <a:t>Dispute resolution processes</a:t>
            </a:r>
          </a:p>
          <a:p>
            <a:pPr marL="914400" lvl="1" indent="-457200">
              <a:buFont typeface="Calibri" panose="020F0502020204030204" pitchFamily="34" charset="0"/>
              <a:buAutoNum type="arabicPeriod"/>
            </a:pPr>
            <a:r>
              <a:rPr lang="en-US" altLang="en-US" sz="2400"/>
              <a:t>Approval Levels necessary for authorizing changes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721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47A97A-4278-4F3C-8256-90F3E0BD33C7}" type="slidenum">
              <a:rPr lang="en-US" altLang="en-US" sz="1200" smtClean="0">
                <a:solidFill>
                  <a:srgbClr val="898989"/>
                </a:solidFill>
              </a:rPr>
              <a:pPr>
                <a:spcBef>
                  <a:spcPct val="0"/>
                </a:spcBef>
                <a:buFontTx/>
                <a:buNone/>
              </a:pPr>
              <a:t>396</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5" dur="500"/>
                                        <p:tgtEl>
                                          <p:spTgt spid="2457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28" dur="500"/>
                                        <p:tgtEl>
                                          <p:spTgt spid="24579">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31" dur="500"/>
                                        <p:tgtEl>
                                          <p:spTgt spid="24579">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34"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7414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02938F-873B-49A0-B1D5-B404BB65C5AF}" type="slidenum">
              <a:rPr lang="en-US" altLang="en-US" sz="1200" smtClean="0">
                <a:solidFill>
                  <a:srgbClr val="898989"/>
                </a:solidFill>
              </a:rPr>
              <a:pPr>
                <a:spcBef>
                  <a:spcPct val="0"/>
                </a:spcBef>
                <a:buFontTx/>
                <a:buNone/>
              </a:pPr>
              <a:t>397</a:t>
            </a:fld>
            <a:endParaRPr lang="en-US" altLang="en-US" sz="120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Title 1"/>
          <p:cNvSpPr>
            <a:spLocks noGrp="1"/>
          </p:cNvSpPr>
          <p:nvPr>
            <p:ph type="ctrTitle"/>
          </p:nvPr>
        </p:nvSpPr>
        <p:spPr/>
        <p:txBody>
          <a:bodyPr/>
          <a:lstStyle/>
          <a:p>
            <a:r>
              <a:rPr altLang="en-US"/>
              <a:t>Project Stakeholder Management</a:t>
            </a:r>
          </a:p>
        </p:txBody>
      </p:sp>
      <p:sp>
        <p:nvSpPr>
          <p:cNvPr id="4" name="Subtitle 3"/>
          <p:cNvSpPr>
            <a:spLocks noGrp="1"/>
          </p:cNvSpPr>
          <p:nvPr>
            <p:ph type="subTitle" idx="1"/>
          </p:nvPr>
        </p:nvSpPr>
        <p:spPr/>
        <p:txBody>
          <a:bodyPr/>
          <a:lstStyle/>
          <a:p>
            <a:pPr>
              <a:buFont typeface="Arial" charset="0"/>
              <a:buNone/>
              <a:defRPr/>
            </a:pPr>
            <a:endParaRPr 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761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23387B-F472-4F08-82CF-09571A8FCEC3}" type="slidenum">
              <a:rPr lang="en-US" altLang="en-US" sz="1200" smtClean="0">
                <a:solidFill>
                  <a:srgbClr val="898989"/>
                </a:solidFill>
              </a:rPr>
              <a:pPr>
                <a:spcBef>
                  <a:spcPct val="0"/>
                </a:spcBef>
                <a:buFontTx/>
                <a:buNone/>
              </a:pPr>
              <a:t>398</a:t>
            </a:fld>
            <a:endParaRPr lang="en-US" altLang="en-US" sz="120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3"/>
          <p:cNvSpPr>
            <a:spLocks noGrp="1" noChangeArrowheads="1"/>
          </p:cNvSpPr>
          <p:nvPr>
            <p:ph type="title"/>
          </p:nvPr>
        </p:nvSpPr>
        <p:spPr>
          <a:xfrm>
            <a:off x="0" y="0"/>
            <a:ext cx="9144000" cy="838200"/>
          </a:xfrm>
        </p:spPr>
        <p:txBody>
          <a:bodyPr/>
          <a:lstStyle/>
          <a:p>
            <a:r>
              <a:rPr altLang="en-US" sz="3000" b="1"/>
              <a:t>Project Communications Management</a:t>
            </a:r>
          </a:p>
        </p:txBody>
      </p:sp>
      <p:sp>
        <p:nvSpPr>
          <p:cNvPr id="10243" name="Text Box 2"/>
          <p:cNvSpPr>
            <a:spLocks noGrp="1" noChangeArrowheads="1"/>
          </p:cNvSpPr>
          <p:nvPr>
            <p:ph idx="1"/>
          </p:nvPr>
        </p:nvSpPr>
        <p:spPr>
          <a:xfrm>
            <a:off x="457200" y="990600"/>
            <a:ext cx="8229600" cy="3797300"/>
          </a:xfrm>
        </p:spPr>
        <p:txBody>
          <a:bodyPr>
            <a:spAutoFit/>
          </a:bodyPr>
          <a:lstStyle/>
          <a:p>
            <a:pPr marL="971550" lvl="1" indent="-514350">
              <a:lnSpc>
                <a:spcPct val="200000"/>
              </a:lnSpc>
              <a:buFont typeface="+mj-lt"/>
              <a:buAutoNum type="arabicPeriod" startAt="44"/>
              <a:defRPr/>
            </a:pPr>
            <a:r>
              <a:rPr lang="en-US" dirty="0"/>
              <a:t>Identify Stakeholders [INITIATING]</a:t>
            </a:r>
          </a:p>
          <a:p>
            <a:pPr marL="914400" lvl="1" indent="-457200">
              <a:lnSpc>
                <a:spcPct val="200000"/>
              </a:lnSpc>
              <a:buFont typeface="Calibri" pitchFamily="34" charset="0"/>
              <a:buAutoNum type="arabicPeriod" startAt="44"/>
              <a:defRPr/>
            </a:pPr>
            <a:r>
              <a:rPr lang="en-US" dirty="0"/>
              <a:t>Plan Stakeholder Management [PLANNING]</a:t>
            </a:r>
          </a:p>
          <a:p>
            <a:pPr marL="914400" lvl="1" indent="-457200">
              <a:lnSpc>
                <a:spcPct val="200000"/>
              </a:lnSpc>
              <a:buFont typeface="Calibri" pitchFamily="34" charset="0"/>
              <a:buAutoNum type="arabicPeriod" startAt="44"/>
              <a:defRPr/>
            </a:pPr>
            <a:r>
              <a:rPr lang="en-US" dirty="0"/>
              <a:t>Manage Stakeholder Engagement [EXECUTING]</a:t>
            </a:r>
          </a:p>
          <a:p>
            <a:pPr marL="914400" lvl="1" indent="-457200">
              <a:lnSpc>
                <a:spcPct val="200000"/>
              </a:lnSpc>
              <a:buFont typeface="Calibri" pitchFamily="34" charset="0"/>
              <a:buAutoNum type="arabicPeriod" startAt="44"/>
              <a:defRPr/>
            </a:pPr>
            <a:r>
              <a:rPr lang="en-US" dirty="0"/>
              <a:t>Control Stakeholder Engagements [M&amp;C]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782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D11AE5A-AB1D-4A3D-93EF-C6B6B9769736}" type="slidenum">
              <a:rPr lang="en-US" altLang="en-US" sz="1200" smtClean="0">
                <a:solidFill>
                  <a:srgbClr val="898989"/>
                </a:solidFill>
              </a:rPr>
              <a:pPr>
                <a:spcBef>
                  <a:spcPct val="0"/>
                </a:spcBef>
                <a:buFontTx/>
                <a:buNone/>
              </a:pPr>
              <a:t>399</a:t>
            </a:fld>
            <a:endParaRPr lang="en-US" altLang="en-US" sz="1200">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Title 2"/>
          <p:cNvSpPr>
            <a:spLocks noGrp="1"/>
          </p:cNvSpPr>
          <p:nvPr>
            <p:ph type="title"/>
          </p:nvPr>
        </p:nvSpPr>
        <p:spPr>
          <a:xfrm>
            <a:off x="11113" y="0"/>
            <a:ext cx="9132887" cy="808038"/>
          </a:xfrm>
        </p:spPr>
        <p:txBody>
          <a:bodyPr/>
          <a:lstStyle/>
          <a:p>
            <a:r>
              <a:rPr altLang="en-US"/>
              <a:t>44. Identify Stakeholders</a:t>
            </a:r>
          </a:p>
        </p:txBody>
      </p:sp>
      <p:sp>
        <p:nvSpPr>
          <p:cNvPr id="9219" name="Content Placeholder 3"/>
          <p:cNvSpPr>
            <a:spLocks noGrp="1"/>
          </p:cNvSpPr>
          <p:nvPr>
            <p:ph idx="1"/>
          </p:nvPr>
        </p:nvSpPr>
        <p:spPr/>
        <p:txBody>
          <a:bodyPr/>
          <a:lstStyle/>
          <a:p>
            <a:pPr marL="0" indent="0">
              <a:buFont typeface="Arial" panose="020B0604020202020204" pitchFamily="34" charset="0"/>
              <a:buNone/>
              <a:defRPr/>
            </a:pPr>
            <a:r>
              <a:rPr lang="en-US" altLang="en-US" b="1" u="sng" dirty="0"/>
              <a:t>Identifying</a:t>
            </a:r>
            <a:r>
              <a:rPr lang="en-US" altLang="en-US" b="1" dirty="0"/>
              <a:t> all </a:t>
            </a:r>
            <a:r>
              <a:rPr lang="en-US" altLang="en-US" b="1" u="sng" dirty="0"/>
              <a:t>people, group or organizations </a:t>
            </a:r>
            <a:r>
              <a:rPr lang="en-US" altLang="en-US" b="1" dirty="0"/>
              <a:t>that could be impacted by the project and </a:t>
            </a:r>
            <a:r>
              <a:rPr lang="en-US" altLang="en-US" b="1" u="sng" dirty="0"/>
              <a:t>documenting relevant information</a:t>
            </a:r>
            <a:r>
              <a:rPr lang="en-US" altLang="en-US" b="1" dirty="0"/>
              <a:t> regarding their interests, involvement and impact on project success.</a:t>
            </a:r>
          </a:p>
          <a:p>
            <a:pPr>
              <a:defRPr/>
            </a:pP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802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CC4C50-1309-44BF-A0A1-F330BD9AC88A}" type="slidenum">
              <a:rPr lang="en-US" altLang="en-US" sz="1200" smtClean="0">
                <a:solidFill>
                  <a:srgbClr val="898989"/>
                </a:solidFill>
              </a:rPr>
              <a:pPr>
                <a:spcBef>
                  <a:spcPct val="0"/>
                </a:spcBef>
                <a:buFontTx/>
                <a:buNone/>
              </a:pPr>
              <a:t>400</a:t>
            </a:fld>
            <a:endParaRPr lang="en-US" altLang="en-US"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Identify Stakeholders</a:t>
            </a:r>
          </a:p>
        </p:txBody>
      </p:sp>
      <p:sp>
        <p:nvSpPr>
          <p:cNvPr id="782339"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Project Charter</a:t>
            </a:r>
          </a:p>
          <a:p>
            <a:pPr>
              <a:buFont typeface="Calibri" panose="020F0502020204030204" pitchFamily="34" charset="0"/>
              <a:buAutoNum type="arabicPeriod"/>
            </a:pPr>
            <a:r>
              <a:rPr lang="en-US" altLang="en-US" dirty="0"/>
              <a:t>Procurement Documents</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a:p>
            <a:pPr>
              <a:buFont typeface="Calibri" panose="020F0502020204030204" pitchFamily="34" charset="0"/>
              <a:buAutoNum type="arabicPeriod"/>
            </a:pPr>
            <a:endParaRPr lang="en-US" altLang="en-US" dirty="0"/>
          </a:p>
        </p:txBody>
      </p:sp>
      <p:sp>
        <p:nvSpPr>
          <p:cNvPr id="78234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Stakeholder Analysis</a:t>
            </a:r>
          </a:p>
          <a:p>
            <a:pPr>
              <a:buFont typeface="Calibri" panose="020F0502020204030204" pitchFamily="34" charset="0"/>
              <a:buAutoNum type="arabicPeriod"/>
            </a:pPr>
            <a:r>
              <a:rPr lang="en-US" altLang="en-US" dirty="0"/>
              <a:t>Meetings</a:t>
            </a:r>
          </a:p>
          <a:p>
            <a:pPr>
              <a:buFont typeface="Calibri" panose="020F0502020204030204" pitchFamily="34" charset="0"/>
              <a:buAutoNum type="arabicPeriod"/>
            </a:pPr>
            <a:endParaRPr lang="en-US" altLang="en-US" dirty="0"/>
          </a:p>
        </p:txBody>
      </p:sp>
      <p:sp>
        <p:nvSpPr>
          <p:cNvPr id="78234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Stakeholder Register</a:t>
            </a:r>
          </a:p>
        </p:txBody>
      </p:sp>
      <p:sp>
        <p:nvSpPr>
          <p:cNvPr id="782342" name="Text Placeholder 7"/>
          <p:cNvSpPr>
            <a:spLocks noGrp="1"/>
          </p:cNvSpPr>
          <p:nvPr>
            <p:ph type="body" sz="quarter" idx="15"/>
          </p:nvPr>
        </p:nvSpPr>
        <p:spPr/>
        <p:txBody>
          <a:bodyPr vert="eaVert"/>
          <a:lstStyle/>
          <a:p>
            <a:pPr marL="0" indent="0"/>
            <a:r>
              <a:rPr lang="en-US" altLang="en-US"/>
              <a:t>Project Stakeholder Management</a:t>
            </a:r>
          </a:p>
        </p:txBody>
      </p:sp>
      <p:sp>
        <p:nvSpPr>
          <p:cNvPr id="782343" name="Text Placeholder 8"/>
          <p:cNvSpPr>
            <a:spLocks noGrp="1"/>
          </p:cNvSpPr>
          <p:nvPr>
            <p:ph type="body" sz="quarter" idx="16"/>
          </p:nvPr>
        </p:nvSpPr>
        <p:spPr/>
        <p:txBody>
          <a:bodyPr vert="eaVert"/>
          <a:lstStyle/>
          <a:p>
            <a:pPr marL="0" indent="0"/>
            <a:r>
              <a:rPr lang="en-US" altLang="en-US"/>
              <a:t>Project Initiating</a:t>
            </a:r>
          </a:p>
        </p:txBody>
      </p:sp>
      <p:sp>
        <p:nvSpPr>
          <p:cNvPr id="78234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175E8F-735B-4953-AF05-1431175CE6EC}" type="slidenum">
              <a:rPr lang="en-US" altLang="en-US" sz="1200" smtClean="0">
                <a:solidFill>
                  <a:srgbClr val="898989"/>
                </a:solidFill>
              </a:rPr>
              <a:pPr>
                <a:spcBef>
                  <a:spcPct val="0"/>
                </a:spcBef>
                <a:buFontTx/>
                <a:buNone/>
              </a:pPr>
              <a:t>401</a:t>
            </a:fld>
            <a:endParaRPr lang="en-US" altLang="en-US" sz="120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31788" y="1009650"/>
          <a:ext cx="8396287" cy="5141913"/>
        </p:xfrm>
        <a:graphic>
          <a:graphicData uri="http://schemas.openxmlformats.org/drawingml/2006/table">
            <a:tbl>
              <a:tblPr/>
              <a:tblGrid>
                <a:gridCol w="1678580">
                  <a:extLst>
                    <a:ext uri="{9D8B030D-6E8A-4147-A177-3AD203B41FA5}">
                      <a16:colId xmlns:a16="http://schemas.microsoft.com/office/drawing/2014/main" val="20000"/>
                    </a:ext>
                  </a:extLst>
                </a:gridCol>
                <a:gridCol w="1800412">
                  <a:extLst>
                    <a:ext uri="{9D8B030D-6E8A-4147-A177-3AD203B41FA5}">
                      <a16:colId xmlns:a16="http://schemas.microsoft.com/office/drawing/2014/main" val="20001"/>
                    </a:ext>
                  </a:extLst>
                </a:gridCol>
                <a:gridCol w="1248783">
                  <a:extLst>
                    <a:ext uri="{9D8B030D-6E8A-4147-A177-3AD203B41FA5}">
                      <a16:colId xmlns:a16="http://schemas.microsoft.com/office/drawing/2014/main" val="20002"/>
                    </a:ext>
                  </a:extLst>
                </a:gridCol>
                <a:gridCol w="1164178">
                  <a:extLst>
                    <a:ext uri="{9D8B030D-6E8A-4147-A177-3AD203B41FA5}">
                      <a16:colId xmlns:a16="http://schemas.microsoft.com/office/drawing/2014/main" val="20003"/>
                    </a:ext>
                  </a:extLst>
                </a:gridCol>
                <a:gridCol w="1028807">
                  <a:extLst>
                    <a:ext uri="{9D8B030D-6E8A-4147-A177-3AD203B41FA5}">
                      <a16:colId xmlns:a16="http://schemas.microsoft.com/office/drawing/2014/main" val="20004"/>
                    </a:ext>
                  </a:extLst>
                </a:gridCol>
                <a:gridCol w="1475527">
                  <a:extLst>
                    <a:ext uri="{9D8B030D-6E8A-4147-A177-3AD203B41FA5}">
                      <a16:colId xmlns:a16="http://schemas.microsoft.com/office/drawing/2014/main" val="20005"/>
                    </a:ext>
                  </a:extLst>
                </a:gridCol>
              </a:tblGrid>
              <a:tr h="299849">
                <a:tc>
                  <a:txBody>
                    <a:bodyPr/>
                    <a:lstStyle/>
                    <a:p>
                      <a:pPr algn="l" fontAlgn="b"/>
                      <a:r>
                        <a:rPr lang="en-US" sz="1200" b="0" i="0" u="none" strike="noStrike" dirty="0">
                          <a:solidFill>
                            <a:srgbClr val="000000"/>
                          </a:solidFill>
                          <a:latin typeface="Berlin Sans FB"/>
                        </a:rPr>
                        <a:t> </a:t>
                      </a:r>
                    </a:p>
                  </a:txBody>
                  <a:tcPr marL="91445" marR="7374"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b"/>
                      <a:r>
                        <a:rPr lang="en-US" sz="1800" b="0" i="0" u="none" strike="noStrike" dirty="0">
                          <a:solidFill>
                            <a:srgbClr val="000000"/>
                          </a:solidFill>
                          <a:latin typeface="Berlin Sans FB"/>
                        </a:rPr>
                        <a:t>Stakeholders</a:t>
                      </a:r>
                    </a:p>
                  </a:txBody>
                  <a:tcPr marL="91445" marR="7374"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1378">
                <a:tc>
                  <a:txBody>
                    <a:bodyPr/>
                    <a:lstStyle/>
                    <a:p>
                      <a:pPr algn="l" fontAlgn="t"/>
                      <a:r>
                        <a:rPr lang="en-US" sz="1200" b="0" i="0" u="none" strike="noStrike">
                          <a:solidFill>
                            <a:srgbClr val="000000"/>
                          </a:solidFill>
                          <a:latin typeface="Berlin Sans FB"/>
                        </a:rPr>
                        <a:t> </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Ahmed</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Susan</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Erik</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Mark</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David</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1034">
                <a:tc>
                  <a:txBody>
                    <a:bodyPr/>
                    <a:lstStyle/>
                    <a:p>
                      <a:pPr algn="l" fontAlgn="t"/>
                      <a:r>
                        <a:rPr lang="en-US" sz="1200" b="0" i="0" u="none" strike="noStrike">
                          <a:solidFill>
                            <a:srgbClr val="000000"/>
                          </a:solidFill>
                          <a:latin typeface="Berlin Sans FB"/>
                        </a:rPr>
                        <a:t>Organization</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Internal Senior Management</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Project team</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Project Team</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Hardware Vendor</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Project manager for other internal project</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7931">
                <a:tc>
                  <a:txBody>
                    <a:bodyPr/>
                    <a:lstStyle/>
                    <a:p>
                      <a:pPr algn="l" fontAlgn="t"/>
                      <a:r>
                        <a:rPr lang="en-US" sz="1200" b="0" i="0" u="none" strike="noStrike">
                          <a:solidFill>
                            <a:srgbClr val="000000"/>
                          </a:solidFill>
                          <a:latin typeface="Berlin Sans FB"/>
                        </a:rPr>
                        <a:t>Role on project</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Sponsor of project and one of the compnay's founder</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DBA sequencing expert</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Lead Programmer</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Supplies some istrument hardware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Competing for company resources</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46550">
                <a:tc>
                  <a:txBody>
                    <a:bodyPr/>
                    <a:lstStyle/>
                    <a:p>
                      <a:pPr algn="l" fontAlgn="t"/>
                      <a:r>
                        <a:rPr lang="en-US" sz="1200" b="0" i="0" u="none" strike="noStrike">
                          <a:solidFill>
                            <a:srgbClr val="000000"/>
                          </a:solidFill>
                          <a:latin typeface="Berlin Sans FB"/>
                        </a:rPr>
                        <a:t>Unique Facts</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Demanding, likes details, business focus, stanford MBA</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Very smart, Ph.D. in biology, easy to work with, has a toddler</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Best Programmer I know, weird sense of humor</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Start-up company, he knows we can make him rich if this works</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Nice guy, one of oldest people at company, has 3 kids in college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1378">
                <a:tc>
                  <a:txBody>
                    <a:bodyPr/>
                    <a:lstStyle/>
                    <a:p>
                      <a:pPr algn="l" fontAlgn="t"/>
                      <a:r>
                        <a:rPr lang="en-US" sz="1200" b="0" i="0" u="none" strike="noStrike">
                          <a:solidFill>
                            <a:srgbClr val="000000"/>
                          </a:solidFill>
                          <a:latin typeface="Berlin Sans FB"/>
                        </a:rPr>
                        <a:t>Level of interest</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Very high</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Very high</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High</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Very high</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Low to medium</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87931">
                <a:tc>
                  <a:txBody>
                    <a:bodyPr/>
                    <a:lstStyle/>
                    <a:p>
                      <a:pPr algn="l" fontAlgn="t"/>
                      <a:r>
                        <a:rPr lang="en-US" sz="1200" b="0" i="0" u="none" strike="noStrike">
                          <a:solidFill>
                            <a:srgbClr val="000000"/>
                          </a:solidFill>
                          <a:latin typeface="Berlin Sans FB"/>
                        </a:rPr>
                        <a:t>Level of Influence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Very high, can call the shots</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SME, critical to success</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High; hard to replace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Low; other vendors available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Low to medium</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75862">
                <a:tc>
                  <a:txBody>
                    <a:bodyPr/>
                    <a:lstStyle/>
                    <a:p>
                      <a:pPr algn="l" fontAlgn="t"/>
                      <a:r>
                        <a:rPr lang="en-US" sz="1200" b="0" i="0" u="none" strike="noStrike">
                          <a:solidFill>
                            <a:srgbClr val="000000"/>
                          </a:solidFill>
                          <a:latin typeface="Berlin Sans FB"/>
                        </a:rPr>
                        <a:t>Suggestions on managing relationship</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Keep informed, let him lead conversations, do as he says and quickly</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Make sure she reviews specifications and leads testing; can do some work from home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Keep him happy so he stays; emphasize stock options; likes mexican food</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Berlin Sans FB"/>
                        </a:rPr>
                        <a:t>Give him enough leads time to deliver hardware</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Berlin Sans FB"/>
                        </a:rPr>
                        <a:t>He knows his project takes a back seat to this one, but can learn from him</a:t>
                      </a:r>
                    </a:p>
                  </a:txBody>
                  <a:tcPr marL="91445" marR="7374"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84447" name="Rectangle 27"/>
          <p:cNvSpPr>
            <a:spLocks noGrp="1" noChangeArrowheads="1"/>
          </p:cNvSpPr>
          <p:nvPr>
            <p:ph type="title"/>
          </p:nvPr>
        </p:nvSpPr>
        <p:spPr>
          <a:xfrm>
            <a:off x="0" y="0"/>
            <a:ext cx="9132888" cy="808038"/>
          </a:xfrm>
        </p:spPr>
        <p:txBody>
          <a:bodyPr/>
          <a:lstStyle/>
          <a:p>
            <a:r>
              <a:rPr altLang="en-US" sz="3600" b="1"/>
              <a:t>Sample Stakeholder Analysis Matrix</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844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7590EE-6C28-4DEC-BBAB-FC59096E5A67}" type="slidenum">
              <a:rPr lang="en-US" altLang="en-US" sz="1200" smtClean="0">
                <a:solidFill>
                  <a:srgbClr val="898989"/>
                </a:solidFill>
              </a:rPr>
              <a:pPr>
                <a:spcBef>
                  <a:spcPct val="0"/>
                </a:spcBef>
                <a:buFontTx/>
                <a:buNone/>
              </a:pPr>
              <a:t>402</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3"/>
          <p:cNvSpPr>
            <a:spLocks noGrp="1" noChangeArrowheads="1"/>
          </p:cNvSpPr>
          <p:nvPr>
            <p:ph type="title"/>
          </p:nvPr>
        </p:nvSpPr>
        <p:spPr>
          <a:xfrm>
            <a:off x="0" y="0"/>
            <a:ext cx="9144000" cy="838200"/>
          </a:xfrm>
        </p:spPr>
        <p:txBody>
          <a:bodyPr/>
          <a:lstStyle/>
          <a:p>
            <a:r>
              <a:rPr altLang="en-US" sz="3000" b="1"/>
              <a:t>Project Procurement Management</a:t>
            </a:r>
          </a:p>
        </p:txBody>
      </p:sp>
      <p:sp>
        <p:nvSpPr>
          <p:cNvPr id="11267" name="Content Placeholder 4"/>
          <p:cNvSpPr>
            <a:spLocks noGrp="1"/>
          </p:cNvSpPr>
          <p:nvPr>
            <p:ph idx="1"/>
          </p:nvPr>
        </p:nvSpPr>
        <p:spPr>
          <a:xfrm>
            <a:off x="457200" y="990600"/>
            <a:ext cx="8229600" cy="5105400"/>
          </a:xfrm>
        </p:spPr>
        <p:txBody>
          <a:bodyPr>
            <a:normAutofit/>
          </a:bodyPr>
          <a:lstStyle/>
          <a:p>
            <a:pPr marL="635000" lvl="1" indent="-635000">
              <a:lnSpc>
                <a:spcPct val="200000"/>
              </a:lnSpc>
              <a:buFont typeface="+mj-lt"/>
              <a:buAutoNum type="arabicPeriod" startAt="40"/>
              <a:defRPr/>
            </a:pPr>
            <a:r>
              <a:rPr lang="en-US" dirty="0"/>
              <a:t>Plan Procurement Management [PLANNING]</a:t>
            </a:r>
          </a:p>
          <a:p>
            <a:pPr marL="635000" lvl="1" indent="-635000">
              <a:lnSpc>
                <a:spcPct val="200000"/>
              </a:lnSpc>
              <a:buFont typeface="Calibri" pitchFamily="34" charset="0"/>
              <a:buAutoNum type="arabicPeriod" startAt="40"/>
              <a:defRPr/>
            </a:pPr>
            <a:r>
              <a:rPr lang="en-US" dirty="0"/>
              <a:t>Conduct Procurements [EXECUTING]</a:t>
            </a:r>
          </a:p>
          <a:p>
            <a:pPr marL="635000" lvl="1" indent="-635000">
              <a:lnSpc>
                <a:spcPct val="200000"/>
              </a:lnSpc>
              <a:buFont typeface="Calibri" pitchFamily="34" charset="0"/>
              <a:buAutoNum type="arabicPeriod" startAt="40"/>
              <a:defRPr/>
            </a:pPr>
            <a:r>
              <a:rPr lang="en-US" dirty="0"/>
              <a:t>Control Procurements [M&amp;C]</a:t>
            </a:r>
          </a:p>
          <a:p>
            <a:pPr marL="635000" lvl="1" indent="-635000">
              <a:lnSpc>
                <a:spcPct val="200000"/>
              </a:lnSpc>
              <a:buFont typeface="Calibri" pitchFamily="34" charset="0"/>
              <a:buAutoNum type="arabicPeriod" startAt="40"/>
              <a:defRPr/>
            </a:pPr>
            <a:r>
              <a:rPr lang="en-US" dirty="0"/>
              <a:t>Close Procurements [CLOSING]</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963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493978-5C1A-41F1-9262-97ACC6D7F2F8}" type="slidenum">
              <a:rPr lang="en-US" altLang="en-US" sz="1200" smtClean="0">
                <a:solidFill>
                  <a:srgbClr val="898989"/>
                </a:solidFill>
              </a:rPr>
              <a:pPr>
                <a:spcBef>
                  <a:spcPct val="0"/>
                </a:spcBef>
                <a:buFontTx/>
                <a:buNone/>
              </a:pPr>
              <a:t>358</a:t>
            </a:fld>
            <a:endParaRPr lang="en-US" altLang="en-US" sz="120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15913" y="1574800"/>
          <a:ext cx="8528051" cy="3187701"/>
        </p:xfrm>
        <a:graphic>
          <a:graphicData uri="http://schemas.openxmlformats.org/drawingml/2006/table">
            <a:tbl>
              <a:tblPr/>
              <a:tblGrid>
                <a:gridCol w="1483100">
                  <a:extLst>
                    <a:ext uri="{9D8B030D-6E8A-4147-A177-3AD203B41FA5}">
                      <a16:colId xmlns:a16="http://schemas.microsoft.com/office/drawing/2014/main" val="20000"/>
                    </a:ext>
                  </a:extLst>
                </a:gridCol>
                <a:gridCol w="2017340">
                  <a:extLst>
                    <a:ext uri="{9D8B030D-6E8A-4147-A177-3AD203B41FA5}">
                      <a16:colId xmlns:a16="http://schemas.microsoft.com/office/drawing/2014/main" val="20001"/>
                    </a:ext>
                  </a:extLst>
                </a:gridCol>
                <a:gridCol w="2017340">
                  <a:extLst>
                    <a:ext uri="{9D8B030D-6E8A-4147-A177-3AD203B41FA5}">
                      <a16:colId xmlns:a16="http://schemas.microsoft.com/office/drawing/2014/main" val="20002"/>
                    </a:ext>
                  </a:extLst>
                </a:gridCol>
                <a:gridCol w="3010271">
                  <a:extLst>
                    <a:ext uri="{9D8B030D-6E8A-4147-A177-3AD203B41FA5}">
                      <a16:colId xmlns:a16="http://schemas.microsoft.com/office/drawing/2014/main" val="20003"/>
                    </a:ext>
                  </a:extLst>
                </a:gridCol>
              </a:tblGrid>
              <a:tr h="1126794">
                <a:tc>
                  <a:txBody>
                    <a:bodyPr/>
                    <a:lstStyle/>
                    <a:p>
                      <a:pPr marL="0" marR="0" algn="ctr" hangingPunct="0">
                        <a:lnSpc>
                          <a:spcPct val="115000"/>
                        </a:lnSpc>
                        <a:spcBef>
                          <a:spcPts val="600"/>
                        </a:spcBef>
                        <a:spcAft>
                          <a:spcPts val="0"/>
                        </a:spcAft>
                      </a:pPr>
                      <a:r>
                        <a:rPr lang="en-US" sz="1600" b="1" dirty="0">
                          <a:solidFill>
                            <a:schemeClr val="tx1"/>
                          </a:solidFill>
                          <a:latin typeface="Calibri"/>
                          <a:ea typeface="Times New Roman"/>
                          <a:cs typeface="Tahoma"/>
                        </a:rPr>
                        <a:t>Stakeholder</a:t>
                      </a:r>
                      <a:endParaRPr lang="en-US" sz="1800" dirty="0">
                        <a:solidFill>
                          <a:schemeClr val="tx1"/>
                        </a:solidFill>
                        <a:latin typeface="Times New Roman"/>
                        <a:ea typeface="Times New Roman"/>
                        <a:cs typeface="Times New Roman"/>
                      </a:endParaRPr>
                    </a:p>
                  </a:txBody>
                  <a:tcPr marL="68577" marR="68577" marT="0" marB="0">
                    <a:lnL w="12700" cap="flat" cmpd="sng" algn="ctr">
                      <a:solidFill>
                        <a:schemeClr val="tx1"/>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hangingPunct="0">
                        <a:lnSpc>
                          <a:spcPct val="115000"/>
                        </a:lnSpc>
                        <a:spcBef>
                          <a:spcPts val="600"/>
                        </a:spcBef>
                        <a:spcAft>
                          <a:spcPts val="0"/>
                        </a:spcAft>
                      </a:pPr>
                      <a:r>
                        <a:rPr lang="en-US" sz="1600" b="1" dirty="0">
                          <a:solidFill>
                            <a:schemeClr val="tx1"/>
                          </a:solidFill>
                          <a:latin typeface="Calibri"/>
                          <a:ea typeface="Times New Roman"/>
                          <a:cs typeface="Tahoma"/>
                        </a:rPr>
                        <a:t>Stakeholder Interest(s) in the Project</a:t>
                      </a:r>
                      <a:endParaRPr lang="en-US" sz="1800" dirty="0">
                        <a:solidFill>
                          <a:schemeClr val="tx1"/>
                        </a:solidFill>
                        <a:latin typeface="Times New Roman"/>
                        <a:ea typeface="Times New Roman"/>
                        <a:cs typeface="Times New Roman"/>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hangingPunct="0">
                        <a:lnSpc>
                          <a:spcPct val="115000"/>
                        </a:lnSpc>
                        <a:spcBef>
                          <a:spcPts val="600"/>
                        </a:spcBef>
                        <a:spcAft>
                          <a:spcPts val="0"/>
                        </a:spcAft>
                      </a:pPr>
                      <a:r>
                        <a:rPr lang="en-US" sz="1600" b="1" dirty="0">
                          <a:solidFill>
                            <a:schemeClr val="tx1"/>
                          </a:solidFill>
                          <a:latin typeface="Calibri"/>
                          <a:ea typeface="Times New Roman"/>
                          <a:cs typeface="Tahoma"/>
                        </a:rPr>
                        <a:t>Assessment of Impact</a:t>
                      </a:r>
                      <a:endParaRPr lang="en-US" sz="1800" dirty="0">
                        <a:solidFill>
                          <a:schemeClr val="tx1"/>
                        </a:solidFill>
                        <a:latin typeface="Times New Roman"/>
                        <a:ea typeface="Times New Roman"/>
                        <a:cs typeface="Times New Roman"/>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hangingPunct="0">
                        <a:lnSpc>
                          <a:spcPct val="115000"/>
                        </a:lnSpc>
                        <a:spcBef>
                          <a:spcPts val="600"/>
                        </a:spcBef>
                        <a:spcAft>
                          <a:spcPts val="0"/>
                        </a:spcAft>
                      </a:pPr>
                      <a:r>
                        <a:rPr lang="en-US" sz="1600" b="1" dirty="0">
                          <a:solidFill>
                            <a:schemeClr val="tx1"/>
                          </a:solidFill>
                          <a:latin typeface="Calibri"/>
                          <a:ea typeface="Times New Roman"/>
                          <a:cs typeface="Tahoma"/>
                        </a:rPr>
                        <a:t>Potential Strategies for Gaining Support or Reducing Obstacles</a:t>
                      </a:r>
                      <a:endParaRPr lang="en-US" sz="1800" dirty="0">
                        <a:solidFill>
                          <a:schemeClr val="tx1"/>
                        </a:solidFill>
                        <a:latin typeface="Times New Roman"/>
                        <a:ea typeface="Times New Roman"/>
                        <a:cs typeface="Times New Roman"/>
                      </a:endParaRPr>
                    </a:p>
                  </a:txBody>
                  <a:tcPr marL="68577" marR="68577" marT="0" marB="0">
                    <a:lnL w="12700" cap="flat" cmpd="sng" algn="ctr">
                      <a:solidFill>
                        <a:srgbClr val="0084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70527">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chemeClr val="tx1"/>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95190">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chemeClr val="tx1"/>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rgbClr val="0084C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95190">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chemeClr val="tx1"/>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rgbClr val="0084CC"/>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hangingPunct="0">
                        <a:lnSpc>
                          <a:spcPct val="115000"/>
                        </a:lnSpc>
                        <a:spcBef>
                          <a:spcPts val="600"/>
                        </a:spcBef>
                        <a:spcAft>
                          <a:spcPts val="0"/>
                        </a:spcAft>
                      </a:pPr>
                      <a:endParaRPr lang="en-US" sz="1100" dirty="0">
                        <a:solidFill>
                          <a:schemeClr val="tx1"/>
                        </a:solidFill>
                        <a:latin typeface="Calibri"/>
                        <a:ea typeface="Times New Roman"/>
                        <a:cs typeface="Tahoma"/>
                      </a:endParaRPr>
                    </a:p>
                  </a:txBody>
                  <a:tcPr marL="68577" marR="68577" marT="0" marB="0">
                    <a:lnL w="12700" cap="flat" cmpd="sng" algn="ctr">
                      <a:solidFill>
                        <a:srgbClr val="0084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84C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86461" name="Rectangle 27"/>
          <p:cNvSpPr>
            <a:spLocks noGrp="1" noChangeArrowheads="1"/>
          </p:cNvSpPr>
          <p:nvPr>
            <p:ph type="title"/>
          </p:nvPr>
        </p:nvSpPr>
        <p:spPr>
          <a:xfrm>
            <a:off x="11113" y="0"/>
            <a:ext cx="9132887" cy="808038"/>
          </a:xfrm>
        </p:spPr>
        <p:txBody>
          <a:bodyPr/>
          <a:lstStyle/>
          <a:p>
            <a:r>
              <a:rPr altLang="en-US" sz="3000" b="1"/>
              <a:t>Sample Stakeholder Analysis Matrix</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864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5903E9-6248-44FB-84E7-E0DA9917F36E}" type="slidenum">
              <a:rPr lang="en-US" altLang="en-US" sz="1200" smtClean="0">
                <a:solidFill>
                  <a:srgbClr val="898989"/>
                </a:solidFill>
              </a:rPr>
              <a:pPr>
                <a:spcBef>
                  <a:spcPct val="0"/>
                </a:spcBef>
                <a:buFontTx/>
                <a:buNone/>
              </a:pPr>
              <a:t>403</a:t>
            </a:fld>
            <a:endParaRPr lang="en-US" altLang="en-US" sz="1200">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Title 1"/>
          <p:cNvSpPr>
            <a:spLocks noGrp="1"/>
          </p:cNvSpPr>
          <p:nvPr>
            <p:ph type="title"/>
          </p:nvPr>
        </p:nvSpPr>
        <p:spPr>
          <a:xfrm>
            <a:off x="11113" y="0"/>
            <a:ext cx="9132887" cy="808038"/>
          </a:xfrm>
        </p:spPr>
        <p:txBody>
          <a:bodyPr/>
          <a:lstStyle/>
          <a:p>
            <a:r>
              <a:rPr altLang="en-US" sz="2800"/>
              <a:t>Power/Interest Grid with stakeholders</a:t>
            </a:r>
          </a:p>
        </p:txBody>
      </p:sp>
      <p:pic>
        <p:nvPicPr>
          <p:cNvPr id="788483" name="Picture 12" descr="file:///D:/D%20-%20CD%203/Project%20Management/Project%20Communiactions%20Management/Stakeholder%20Management/Stakeholder%20Analysis%20%26%20Stakeholder%20Management%20-%20Winning%20support%20for%20your%20project,June17'06_files/stakeholdergrid1.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524000" y="1066800"/>
            <a:ext cx="5562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484" name="Text Box 17"/>
          <p:cNvSpPr txBox="1">
            <a:spLocks noChangeArrowheads="1"/>
          </p:cNvSpPr>
          <p:nvPr/>
        </p:nvSpPr>
        <p:spPr bwMode="auto">
          <a:xfrm>
            <a:off x="2743200" y="22860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800">
              <a:solidFill>
                <a:srgbClr val="FFFF00"/>
              </a:solidFill>
              <a:latin typeface="Arial" panose="020B0604020202020204" pitchFamily="34" charset="0"/>
            </a:endParaRPr>
          </a:p>
        </p:txBody>
      </p:sp>
      <p:sp>
        <p:nvSpPr>
          <p:cNvPr id="788485" name="Rectangle 29"/>
          <p:cNvSpPr>
            <a:spLocks noChangeArrowheads="1"/>
          </p:cNvSpPr>
          <p:nvPr/>
        </p:nvSpPr>
        <p:spPr bwMode="auto">
          <a:xfrm>
            <a:off x="4724400" y="5029200"/>
            <a:ext cx="1600200" cy="762000"/>
          </a:xfrm>
          <a:prstGeom prst="rect">
            <a:avLst/>
          </a:prstGeom>
          <a:solidFill>
            <a:srgbClr val="CCFF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88486" name="Text Box 30"/>
          <p:cNvSpPr txBox="1">
            <a:spLocks noChangeArrowheads="1"/>
          </p:cNvSpPr>
          <p:nvPr/>
        </p:nvSpPr>
        <p:spPr bwMode="auto">
          <a:xfrm>
            <a:off x="5029200" y="5257800"/>
            <a:ext cx="1066800" cy="4000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Arial" panose="020B0604020202020204" pitchFamily="34" charset="0"/>
              </a:rPr>
              <a:t>Vendor</a:t>
            </a:r>
          </a:p>
        </p:txBody>
      </p:sp>
      <p:sp>
        <p:nvSpPr>
          <p:cNvPr id="788487" name="Rectangle 32"/>
          <p:cNvSpPr>
            <a:spLocks noChangeArrowheads="1"/>
          </p:cNvSpPr>
          <p:nvPr/>
        </p:nvSpPr>
        <p:spPr bwMode="auto">
          <a:xfrm>
            <a:off x="4800600" y="2743200"/>
            <a:ext cx="1600200" cy="838200"/>
          </a:xfrm>
          <a:prstGeom prst="rect">
            <a:avLst/>
          </a:prstGeom>
          <a:solidFill>
            <a:srgbClr val="FF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88488" name="Text Box 34"/>
          <p:cNvSpPr txBox="1">
            <a:spLocks noChangeArrowheads="1"/>
          </p:cNvSpPr>
          <p:nvPr/>
        </p:nvSpPr>
        <p:spPr bwMode="auto">
          <a:xfrm>
            <a:off x="5029200" y="2819400"/>
            <a:ext cx="1219200" cy="6461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Arial" panose="020B0604020202020204" pitchFamily="34" charset="0"/>
              </a:rPr>
              <a:t>Sponsor, Team</a:t>
            </a:r>
          </a:p>
        </p:txBody>
      </p:sp>
      <p:sp>
        <p:nvSpPr>
          <p:cNvPr id="788489" name="Rectangle 35"/>
          <p:cNvSpPr>
            <a:spLocks noChangeArrowheads="1"/>
          </p:cNvSpPr>
          <p:nvPr/>
        </p:nvSpPr>
        <p:spPr bwMode="auto">
          <a:xfrm>
            <a:off x="2438400" y="2667000"/>
            <a:ext cx="1905000" cy="914400"/>
          </a:xfrm>
          <a:prstGeom prst="rect">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88490" name="Rectangle 36"/>
          <p:cNvSpPr>
            <a:spLocks noChangeArrowheads="1"/>
          </p:cNvSpPr>
          <p:nvPr/>
        </p:nvSpPr>
        <p:spPr bwMode="auto">
          <a:xfrm>
            <a:off x="2667000" y="2743200"/>
            <a:ext cx="1447800" cy="6461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Regulatory Authorities</a:t>
            </a:r>
          </a:p>
        </p:txBody>
      </p:sp>
      <p:sp>
        <p:nvSpPr>
          <p:cNvPr id="788491" name="Rectangle 37"/>
          <p:cNvSpPr>
            <a:spLocks noChangeArrowheads="1"/>
          </p:cNvSpPr>
          <p:nvPr/>
        </p:nvSpPr>
        <p:spPr bwMode="auto">
          <a:xfrm>
            <a:off x="2514600" y="5029200"/>
            <a:ext cx="1828800" cy="838200"/>
          </a:xfrm>
          <a:prstGeom prst="rect">
            <a:avLst/>
          </a:prstGeom>
          <a:solidFill>
            <a:srgbClr val="FFFF99"/>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88492" name="Text Box 38"/>
          <p:cNvSpPr txBox="1">
            <a:spLocks noChangeArrowheads="1"/>
          </p:cNvSpPr>
          <p:nvPr/>
        </p:nvSpPr>
        <p:spPr bwMode="auto">
          <a:xfrm>
            <a:off x="2819400" y="5105400"/>
            <a:ext cx="1295400" cy="6461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Individual Citizens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884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4BF7AA-DE34-43EA-B7C8-FA37FBE0CD23}" type="slidenum">
              <a:rPr lang="en-US" altLang="en-US" sz="1200" smtClean="0">
                <a:solidFill>
                  <a:srgbClr val="898989"/>
                </a:solidFill>
              </a:rPr>
              <a:pPr>
                <a:spcBef>
                  <a:spcPct val="0"/>
                </a:spcBef>
                <a:buFontTx/>
                <a:buNone/>
              </a:pPr>
              <a:t>404</a:t>
            </a:fld>
            <a:endParaRPr lang="en-US" altLang="en-US" sz="1200">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Title 2"/>
          <p:cNvSpPr>
            <a:spLocks noGrp="1"/>
          </p:cNvSpPr>
          <p:nvPr>
            <p:ph type="title"/>
          </p:nvPr>
        </p:nvSpPr>
        <p:spPr>
          <a:xfrm>
            <a:off x="11113" y="0"/>
            <a:ext cx="9132887" cy="808038"/>
          </a:xfrm>
        </p:spPr>
        <p:txBody>
          <a:bodyPr/>
          <a:lstStyle/>
          <a:p>
            <a:r>
              <a:rPr altLang="en-US"/>
              <a:t>45. Plan Stakeholder Management</a:t>
            </a:r>
          </a:p>
        </p:txBody>
      </p:sp>
      <p:sp>
        <p:nvSpPr>
          <p:cNvPr id="790531" name="Content Placeholder 3"/>
          <p:cNvSpPr>
            <a:spLocks noGrp="1"/>
          </p:cNvSpPr>
          <p:nvPr>
            <p:ph idx="1"/>
          </p:nvPr>
        </p:nvSpPr>
        <p:spPr>
          <a:xfrm>
            <a:off x="441960" y="2438400"/>
            <a:ext cx="8229600" cy="3763963"/>
          </a:xfrm>
        </p:spPr>
        <p:txBody>
          <a:bodyPr/>
          <a:lstStyle/>
          <a:p>
            <a:pPr marL="0" indent="0">
              <a:buFont typeface="Arial" panose="020B0604020202020204" pitchFamily="34" charset="0"/>
              <a:buNone/>
            </a:pPr>
            <a:r>
              <a:rPr lang="en-US" altLang="en-US" dirty="0"/>
              <a:t>Developing appropriate management strategies to effectively engage stakeholders throughout the project lifecycle</a:t>
            </a:r>
            <a:endParaRPr lang="en-US" altLang="en-US"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905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3786289-BFEB-4CC0-95BF-B856F0A67EEC}" type="slidenum">
              <a:rPr lang="en-US" altLang="en-US" sz="1200" smtClean="0">
                <a:solidFill>
                  <a:srgbClr val="898989"/>
                </a:solidFill>
              </a:rPr>
              <a:pPr>
                <a:spcBef>
                  <a:spcPct val="0"/>
                </a:spcBef>
                <a:buFontTx/>
                <a:buNone/>
              </a:pPr>
              <a:t>405</a:t>
            </a:fld>
            <a:endParaRPr lang="en-US" altLang="en-US" sz="12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Plan Stakeholders Management</a:t>
            </a:r>
          </a:p>
        </p:txBody>
      </p:sp>
      <p:sp>
        <p:nvSpPr>
          <p:cNvPr id="792579" name="Content Placeholder 4"/>
          <p:cNvSpPr>
            <a:spLocks noGrp="1"/>
          </p:cNvSpPr>
          <p:nvPr>
            <p:ph sz="quarter" idx="12"/>
          </p:nvPr>
        </p:nvSpPr>
        <p:spPr/>
        <p:txBody>
          <a:bodyPr/>
          <a:lstStyle/>
          <a:p>
            <a:pPr>
              <a:buFont typeface="Calibri" panose="020F0502020204030204" pitchFamily="34" charset="0"/>
              <a:buAutoNum type="arabicPeriod"/>
            </a:pPr>
            <a:r>
              <a:rPr lang="en-US" altLang="en-US"/>
              <a:t>Project Management Plan</a:t>
            </a:r>
          </a:p>
          <a:p>
            <a:pPr>
              <a:buFont typeface="Calibri" panose="020F0502020204030204" pitchFamily="34" charset="0"/>
              <a:buAutoNum type="arabicPeriod"/>
            </a:pPr>
            <a:r>
              <a:rPr lang="en-US" altLang="en-US"/>
              <a:t>Stakeholder Register</a:t>
            </a:r>
          </a:p>
          <a:p>
            <a:pPr>
              <a:buFont typeface="Calibri" panose="020F0502020204030204" pitchFamily="34" charset="0"/>
              <a:buAutoNum type="arabicPeriod"/>
            </a:pPr>
            <a:r>
              <a:rPr lang="en-US" altLang="en-US"/>
              <a:t>Enterprise Environmental Factors</a:t>
            </a:r>
          </a:p>
          <a:p>
            <a:pPr>
              <a:buFont typeface="Calibri" panose="020F0502020204030204" pitchFamily="34" charset="0"/>
              <a:buAutoNum type="arabicPeriod"/>
            </a:pPr>
            <a:r>
              <a:rPr lang="en-US" altLang="en-US"/>
              <a:t>Organization Process Assets</a:t>
            </a:r>
          </a:p>
        </p:txBody>
      </p:sp>
      <p:sp>
        <p:nvSpPr>
          <p:cNvPr id="79258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Meetings</a:t>
            </a:r>
          </a:p>
          <a:p>
            <a:pPr>
              <a:buFont typeface="Calibri" panose="020F0502020204030204" pitchFamily="34" charset="0"/>
              <a:buAutoNum type="arabicPeriod"/>
            </a:pPr>
            <a:r>
              <a:rPr lang="en-US" altLang="en-US" dirty="0"/>
              <a:t>Analytical techniques</a:t>
            </a:r>
          </a:p>
        </p:txBody>
      </p:sp>
      <p:sp>
        <p:nvSpPr>
          <p:cNvPr id="79258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Stakeholder Management Plan</a:t>
            </a:r>
          </a:p>
          <a:p>
            <a:pPr>
              <a:buFont typeface="Calibri" panose="020F0502020204030204" pitchFamily="34" charset="0"/>
              <a:buAutoNum type="arabicPeriod"/>
            </a:pPr>
            <a:r>
              <a:rPr lang="en-US" altLang="en-US" dirty="0"/>
              <a:t>Project Documents Updates</a:t>
            </a:r>
          </a:p>
        </p:txBody>
      </p:sp>
      <p:sp>
        <p:nvSpPr>
          <p:cNvPr id="792582" name="Text Placeholder 7"/>
          <p:cNvSpPr>
            <a:spLocks noGrp="1"/>
          </p:cNvSpPr>
          <p:nvPr>
            <p:ph type="body" sz="quarter" idx="15"/>
          </p:nvPr>
        </p:nvSpPr>
        <p:spPr/>
        <p:txBody>
          <a:bodyPr vert="eaVert"/>
          <a:lstStyle/>
          <a:p>
            <a:pPr marL="0" indent="0"/>
            <a:r>
              <a:rPr lang="en-US" altLang="en-US"/>
              <a:t>Project Stakeholder Management</a:t>
            </a:r>
          </a:p>
        </p:txBody>
      </p:sp>
      <p:sp>
        <p:nvSpPr>
          <p:cNvPr id="792583" name="Text Placeholder 8"/>
          <p:cNvSpPr>
            <a:spLocks noGrp="1"/>
          </p:cNvSpPr>
          <p:nvPr>
            <p:ph type="body" sz="quarter" idx="16"/>
          </p:nvPr>
        </p:nvSpPr>
        <p:spPr/>
        <p:txBody>
          <a:bodyPr vert="eaVert"/>
          <a:lstStyle/>
          <a:p>
            <a:pPr marL="0" indent="0"/>
            <a:r>
              <a:rPr lang="en-US" altLang="en-US"/>
              <a:t>Project Planning</a:t>
            </a:r>
          </a:p>
        </p:txBody>
      </p:sp>
      <p:sp>
        <p:nvSpPr>
          <p:cNvPr id="79258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ACE500-B6BF-471D-AFDF-9E204052EDFE}" type="slidenum">
              <a:rPr lang="en-US" altLang="en-US" sz="1200" smtClean="0">
                <a:solidFill>
                  <a:srgbClr val="898989"/>
                </a:solidFill>
              </a:rPr>
              <a:pPr>
                <a:spcBef>
                  <a:spcPct val="0"/>
                </a:spcBef>
                <a:buFontTx/>
                <a:buNone/>
              </a:pPr>
              <a:t>406</a:t>
            </a:fld>
            <a:endParaRPr lang="en-US" altLang="en-US" sz="120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Title 2"/>
          <p:cNvSpPr>
            <a:spLocks noGrp="1"/>
          </p:cNvSpPr>
          <p:nvPr>
            <p:ph type="title"/>
          </p:nvPr>
        </p:nvSpPr>
        <p:spPr>
          <a:xfrm>
            <a:off x="11113" y="0"/>
            <a:ext cx="9132887" cy="808038"/>
          </a:xfrm>
        </p:spPr>
        <p:txBody>
          <a:bodyPr/>
          <a:lstStyle/>
          <a:p>
            <a:r>
              <a:rPr altLang="en-US" dirty="0"/>
              <a:t>46. Manage Stakeholder Engagements</a:t>
            </a:r>
          </a:p>
        </p:txBody>
      </p:sp>
      <p:sp>
        <p:nvSpPr>
          <p:cNvPr id="16387" name="Content Placeholder 3"/>
          <p:cNvSpPr>
            <a:spLocks noGrp="1"/>
          </p:cNvSpPr>
          <p:nvPr>
            <p:ph idx="1"/>
          </p:nvPr>
        </p:nvSpPr>
        <p:spPr/>
        <p:txBody>
          <a:bodyPr/>
          <a:lstStyle/>
          <a:p>
            <a:pPr marL="0" indent="0">
              <a:buFont typeface="Arial" panose="020B0604020202020204" pitchFamily="34" charset="0"/>
              <a:buNone/>
              <a:defRPr/>
            </a:pPr>
            <a:r>
              <a:rPr lang="en-US" altLang="en-US" b="1" dirty="0"/>
              <a:t>Process of communicating and working with stakeholders to meet their needs and addressing issues as they occur.</a:t>
            </a:r>
          </a:p>
          <a:p>
            <a:pPr>
              <a:defRPr/>
            </a:pPr>
            <a:endParaRPr lang="en-US" altLang="en-US" dirty="0"/>
          </a:p>
        </p:txBody>
      </p:sp>
      <p:pic>
        <p:nvPicPr>
          <p:cNvPr id="794628" name="Picture 4" descr="D:\Works\Training-Material\My Pictures\PM-Images\communicati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838" y="4705350"/>
            <a:ext cx="3128962"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9463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38DE30-E6AE-4EC5-965D-0167D8192E35}" type="slidenum">
              <a:rPr lang="en-US" altLang="en-US" sz="1200" smtClean="0">
                <a:solidFill>
                  <a:srgbClr val="898989"/>
                </a:solidFill>
              </a:rPr>
              <a:pPr>
                <a:spcBef>
                  <a:spcPct val="0"/>
                </a:spcBef>
                <a:buFontTx/>
                <a:buNone/>
              </a:pPr>
              <a:t>407</a:t>
            </a:fld>
            <a:endParaRPr lang="en-US" altLang="en-US" sz="1200">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dirty="0"/>
              <a:t>Manage Stakeholders Engagements</a:t>
            </a:r>
          </a:p>
        </p:txBody>
      </p:sp>
      <p:sp>
        <p:nvSpPr>
          <p:cNvPr id="796675"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Stakeholder Management Plan</a:t>
            </a:r>
          </a:p>
          <a:p>
            <a:pPr>
              <a:buFont typeface="Calibri" panose="020F0502020204030204" pitchFamily="34" charset="0"/>
              <a:buAutoNum type="arabicPeriod"/>
            </a:pPr>
            <a:r>
              <a:rPr lang="en-US" altLang="en-US" dirty="0"/>
              <a:t>Communication Management Plan</a:t>
            </a:r>
          </a:p>
          <a:p>
            <a:pPr>
              <a:buFont typeface="Calibri" panose="020F0502020204030204" pitchFamily="34" charset="0"/>
              <a:buAutoNum type="arabicPeriod"/>
            </a:pPr>
            <a:r>
              <a:rPr lang="en-US" altLang="en-US" dirty="0"/>
              <a:t>Change Log</a:t>
            </a:r>
          </a:p>
          <a:p>
            <a:pPr>
              <a:buFont typeface="Calibri" panose="020F0502020204030204" pitchFamily="34" charset="0"/>
              <a:buAutoNum type="arabicPeriod"/>
            </a:pPr>
            <a:r>
              <a:rPr lang="en-US" altLang="en-US" dirty="0"/>
              <a:t>Organization Process Assets</a:t>
            </a:r>
          </a:p>
        </p:txBody>
      </p:sp>
      <p:sp>
        <p:nvSpPr>
          <p:cNvPr id="796676"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Communication Methods</a:t>
            </a:r>
          </a:p>
          <a:p>
            <a:pPr>
              <a:buFont typeface="Calibri" panose="020F0502020204030204" pitchFamily="34" charset="0"/>
              <a:buAutoNum type="arabicPeriod"/>
            </a:pPr>
            <a:r>
              <a:rPr lang="en-US" altLang="en-US" dirty="0"/>
              <a:t>Interpersonal Skills</a:t>
            </a:r>
          </a:p>
          <a:p>
            <a:pPr>
              <a:buFont typeface="Calibri" panose="020F0502020204030204" pitchFamily="34" charset="0"/>
              <a:buAutoNum type="arabicPeriod"/>
            </a:pPr>
            <a:r>
              <a:rPr lang="en-US" altLang="en-US" dirty="0"/>
              <a:t>Management Skills</a:t>
            </a:r>
          </a:p>
        </p:txBody>
      </p:sp>
      <p:sp>
        <p:nvSpPr>
          <p:cNvPr id="796677"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Issue Log</a:t>
            </a:r>
          </a:p>
          <a:p>
            <a:pPr>
              <a:buFont typeface="Calibri" panose="020F0502020204030204" pitchFamily="34" charset="0"/>
              <a:buAutoNum type="arabicPeriod"/>
            </a:pPr>
            <a:r>
              <a:rPr lang="en-US" altLang="en-US" dirty="0"/>
              <a:t>Change Requests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Project Documents Updates</a:t>
            </a:r>
          </a:p>
          <a:p>
            <a:pPr>
              <a:buFont typeface="Calibri" panose="020F0502020204030204" pitchFamily="34" charset="0"/>
              <a:buAutoNum type="arabicPeriod"/>
            </a:pPr>
            <a:r>
              <a:rPr lang="en-US" altLang="en-US" dirty="0"/>
              <a:t>Organization Process Assets Updates</a:t>
            </a:r>
          </a:p>
        </p:txBody>
      </p:sp>
      <p:sp>
        <p:nvSpPr>
          <p:cNvPr id="796678" name="Text Placeholder 7"/>
          <p:cNvSpPr>
            <a:spLocks noGrp="1"/>
          </p:cNvSpPr>
          <p:nvPr>
            <p:ph type="body" sz="quarter" idx="15"/>
          </p:nvPr>
        </p:nvSpPr>
        <p:spPr/>
        <p:txBody>
          <a:bodyPr vert="eaVert"/>
          <a:lstStyle/>
          <a:p>
            <a:pPr marL="0" indent="0"/>
            <a:r>
              <a:rPr lang="en-US" altLang="en-US"/>
              <a:t>Project Stakeholder Management</a:t>
            </a:r>
          </a:p>
        </p:txBody>
      </p:sp>
      <p:sp>
        <p:nvSpPr>
          <p:cNvPr id="796679" name="Text Placeholder 8"/>
          <p:cNvSpPr>
            <a:spLocks noGrp="1"/>
          </p:cNvSpPr>
          <p:nvPr>
            <p:ph type="body" sz="quarter" idx="16"/>
          </p:nvPr>
        </p:nvSpPr>
        <p:spPr/>
        <p:txBody>
          <a:bodyPr vert="eaVert"/>
          <a:lstStyle/>
          <a:p>
            <a:pPr marL="0" indent="0"/>
            <a:r>
              <a:rPr lang="en-US" altLang="en-US"/>
              <a:t>Project Executing</a:t>
            </a:r>
          </a:p>
        </p:txBody>
      </p:sp>
      <p:sp>
        <p:nvSpPr>
          <p:cNvPr id="796680"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22F777D-19D4-47C4-A57A-B49EF000D531}" type="slidenum">
              <a:rPr lang="en-US" altLang="en-US" sz="1200" smtClean="0">
                <a:solidFill>
                  <a:srgbClr val="898989"/>
                </a:solidFill>
              </a:rPr>
              <a:pPr>
                <a:spcBef>
                  <a:spcPct val="0"/>
                </a:spcBef>
                <a:buFontTx/>
                <a:buNone/>
              </a:pPr>
              <a:t>408</a:t>
            </a:fld>
            <a:endParaRPr lang="en-US" altLang="en-US" sz="1200">
              <a:solidFill>
                <a:srgbClr val="89898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Title 7"/>
          <p:cNvSpPr>
            <a:spLocks noGrp="1"/>
          </p:cNvSpPr>
          <p:nvPr>
            <p:ph type="title"/>
          </p:nvPr>
        </p:nvSpPr>
        <p:spPr>
          <a:xfrm>
            <a:off x="0" y="0"/>
            <a:ext cx="9144000" cy="838200"/>
          </a:xfrm>
        </p:spPr>
        <p:txBody>
          <a:bodyPr/>
          <a:lstStyle/>
          <a:p>
            <a:r>
              <a:rPr altLang="en-US"/>
              <a:t>Interpersonal Skills</a:t>
            </a:r>
          </a:p>
        </p:txBody>
      </p:sp>
      <p:sp>
        <p:nvSpPr>
          <p:cNvPr id="9" name="Content Placeholder 8"/>
          <p:cNvSpPr>
            <a:spLocks noGrp="1"/>
          </p:cNvSpPr>
          <p:nvPr>
            <p:ph idx="1"/>
          </p:nvPr>
        </p:nvSpPr>
        <p:spPr>
          <a:xfrm>
            <a:off x="457200" y="990600"/>
            <a:ext cx="8229600" cy="5105400"/>
          </a:xfrm>
        </p:spPr>
        <p:txBody>
          <a:bodyPr>
            <a:normAutofit fontScale="92500" lnSpcReduction="10000"/>
          </a:bodyPr>
          <a:lstStyle/>
          <a:p>
            <a:pPr marL="0" indent="0">
              <a:buFont typeface="Arial" panose="020B0604020202020204" pitchFamily="34" charset="0"/>
              <a:buNone/>
              <a:defRPr/>
            </a:pPr>
            <a:r>
              <a:rPr lang="en-US" sz="3300" dirty="0"/>
              <a:t>A project manager works with team. He need to ensure that stakeholders are aligned with project. The skills which helps him in managing group of people…</a:t>
            </a:r>
          </a:p>
          <a:p>
            <a:pPr marL="514350" indent="-514350">
              <a:buFont typeface="+mj-lt"/>
              <a:buAutoNum type="arabicPeriod"/>
              <a:defRPr/>
            </a:pPr>
            <a:r>
              <a:rPr lang="en-US" sz="2600" dirty="0"/>
              <a:t>Leadership</a:t>
            </a:r>
          </a:p>
          <a:p>
            <a:pPr marL="514350" indent="-514350">
              <a:buFont typeface="+mj-lt"/>
              <a:buAutoNum type="arabicPeriod"/>
              <a:defRPr/>
            </a:pPr>
            <a:r>
              <a:rPr lang="en-US" sz="2600" dirty="0"/>
              <a:t>Team Building</a:t>
            </a:r>
          </a:p>
          <a:p>
            <a:pPr marL="514350" indent="-514350">
              <a:buFont typeface="+mj-lt"/>
              <a:buAutoNum type="arabicPeriod"/>
              <a:defRPr/>
            </a:pPr>
            <a:r>
              <a:rPr lang="en-US" sz="2600" dirty="0"/>
              <a:t>Motivation</a:t>
            </a:r>
          </a:p>
          <a:p>
            <a:pPr marL="514350" indent="-514350">
              <a:buFont typeface="+mj-lt"/>
              <a:buAutoNum type="arabicPeriod"/>
              <a:defRPr/>
            </a:pPr>
            <a:r>
              <a:rPr lang="en-US" sz="2600" dirty="0"/>
              <a:t>Communication</a:t>
            </a:r>
          </a:p>
          <a:p>
            <a:pPr marL="514350" indent="-514350">
              <a:buFont typeface="+mj-lt"/>
              <a:buAutoNum type="arabicPeriod"/>
              <a:defRPr/>
            </a:pPr>
            <a:r>
              <a:rPr lang="en-US" sz="2600" dirty="0"/>
              <a:t>Influencing</a:t>
            </a:r>
          </a:p>
          <a:p>
            <a:pPr marL="514350" indent="-514350">
              <a:buFont typeface="+mj-lt"/>
              <a:buAutoNum type="arabicPeriod"/>
              <a:defRPr/>
            </a:pPr>
            <a:r>
              <a:rPr lang="en-US" sz="2600" dirty="0"/>
              <a:t>Decision Making</a:t>
            </a:r>
          </a:p>
          <a:p>
            <a:pPr marL="514350" indent="-514350">
              <a:buFont typeface="+mj-lt"/>
              <a:buAutoNum type="arabicPeriod"/>
              <a:defRPr/>
            </a:pPr>
            <a:r>
              <a:rPr lang="en-US" sz="2600" dirty="0"/>
              <a:t>Political &amp; Cultural Awareness</a:t>
            </a:r>
          </a:p>
          <a:p>
            <a:pPr marL="514350" indent="-514350">
              <a:buFont typeface="+mj-lt"/>
              <a:buAutoNum type="arabicPeriod"/>
              <a:defRPr/>
            </a:pPr>
            <a:r>
              <a:rPr lang="en-US" sz="2600" dirty="0"/>
              <a:t>Negotiation</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987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3D5F18-5CCC-4CA8-8CD4-0DB6E9929F47}" type="slidenum">
              <a:rPr lang="en-US" altLang="en-US" sz="1200" smtClean="0">
                <a:solidFill>
                  <a:srgbClr val="898989"/>
                </a:solidFill>
              </a:rPr>
              <a:pPr>
                <a:spcBef>
                  <a:spcPct val="0"/>
                </a:spcBef>
                <a:buFontTx/>
                <a:buNone/>
              </a:pPr>
              <a:t>409</a:t>
            </a:fld>
            <a:endParaRPr lang="en-US" altLang="en-US" sz="1200">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Title 7"/>
          <p:cNvSpPr>
            <a:spLocks noGrp="1"/>
          </p:cNvSpPr>
          <p:nvPr>
            <p:ph type="title"/>
          </p:nvPr>
        </p:nvSpPr>
        <p:spPr>
          <a:xfrm>
            <a:off x="0" y="0"/>
            <a:ext cx="9144000" cy="838200"/>
          </a:xfrm>
        </p:spPr>
        <p:txBody>
          <a:bodyPr/>
          <a:lstStyle/>
          <a:p>
            <a:r>
              <a:rPr altLang="en-US"/>
              <a:t>Management Skills</a:t>
            </a:r>
          </a:p>
        </p:txBody>
      </p:sp>
      <p:sp>
        <p:nvSpPr>
          <p:cNvPr id="800771" name="Content Placeholder 8"/>
          <p:cNvSpPr>
            <a:spLocks noGrp="1"/>
          </p:cNvSpPr>
          <p:nvPr>
            <p:ph idx="1"/>
          </p:nvPr>
        </p:nvSpPr>
        <p:spPr>
          <a:xfrm>
            <a:off x="457200" y="990600"/>
            <a:ext cx="8229600" cy="5105400"/>
          </a:xfrm>
        </p:spPr>
        <p:txBody>
          <a:bodyPr/>
          <a:lstStyle/>
          <a:p>
            <a:pPr marL="514350" indent="-514350">
              <a:buFont typeface="Calibri" panose="020F0502020204030204" pitchFamily="34" charset="0"/>
              <a:buAutoNum type="arabicPeriod"/>
            </a:pPr>
            <a:r>
              <a:rPr lang="en-US" altLang="en-US"/>
              <a:t>Presentation Skills</a:t>
            </a:r>
          </a:p>
          <a:p>
            <a:pPr marL="514350" indent="-514350">
              <a:buFont typeface="Calibri" panose="020F0502020204030204" pitchFamily="34" charset="0"/>
              <a:buAutoNum type="arabicPeriod"/>
            </a:pPr>
            <a:r>
              <a:rPr lang="en-US" altLang="en-US"/>
              <a:t>Negotiating Skills</a:t>
            </a:r>
          </a:p>
          <a:p>
            <a:pPr marL="514350" indent="-514350">
              <a:buFont typeface="Calibri" panose="020F0502020204030204" pitchFamily="34" charset="0"/>
              <a:buAutoNum type="arabicPeriod"/>
            </a:pPr>
            <a:r>
              <a:rPr lang="en-US" altLang="en-US"/>
              <a:t>Writing Skills </a:t>
            </a:r>
          </a:p>
          <a:p>
            <a:pPr marL="514350" indent="-514350">
              <a:buFont typeface="Calibri" panose="020F0502020204030204" pitchFamily="34" charset="0"/>
              <a:buAutoNum type="arabicPeriod"/>
            </a:pPr>
            <a:r>
              <a:rPr lang="en-US" altLang="en-US"/>
              <a:t>Public Speaking Skills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007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A6A14C-D7F6-44E8-B395-4D611E5B2D06}" type="slidenum">
              <a:rPr lang="en-US" altLang="en-US" sz="1200" smtClean="0">
                <a:solidFill>
                  <a:srgbClr val="898989"/>
                </a:solidFill>
              </a:rPr>
              <a:pPr>
                <a:spcBef>
                  <a:spcPct val="0"/>
                </a:spcBef>
                <a:buFontTx/>
                <a:buNone/>
              </a:pPr>
              <a:t>410</a:t>
            </a:fld>
            <a:endParaRPr lang="en-US" altLang="en-US" sz="120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Title 2"/>
          <p:cNvSpPr>
            <a:spLocks noGrp="1"/>
          </p:cNvSpPr>
          <p:nvPr>
            <p:ph type="title"/>
          </p:nvPr>
        </p:nvSpPr>
        <p:spPr>
          <a:xfrm>
            <a:off x="11113" y="0"/>
            <a:ext cx="9132887" cy="808038"/>
          </a:xfrm>
        </p:spPr>
        <p:txBody>
          <a:bodyPr/>
          <a:lstStyle/>
          <a:p>
            <a:r>
              <a:rPr altLang="en-US"/>
              <a:t>47. Control Stakeholder Engagements</a:t>
            </a:r>
          </a:p>
        </p:txBody>
      </p:sp>
      <p:sp>
        <p:nvSpPr>
          <p:cNvPr id="802819" name="Content Placeholder 3"/>
          <p:cNvSpPr>
            <a:spLocks noGrp="1"/>
          </p:cNvSpPr>
          <p:nvPr>
            <p:ph idx="1"/>
          </p:nvPr>
        </p:nvSpPr>
        <p:spPr/>
        <p:txBody>
          <a:bodyPr/>
          <a:lstStyle/>
          <a:p>
            <a:pPr marL="0" indent="0">
              <a:buFont typeface="Arial" panose="020B0604020202020204" pitchFamily="34" charset="0"/>
              <a:buNone/>
            </a:pPr>
            <a:r>
              <a:rPr lang="en-US" altLang="en-US" dirty="0"/>
              <a:t>Monitoring overall project stakeholder relationships and adjusting strategies and plans to engage stakeholders.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028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3EE92A-A87B-4D15-A425-9E17482F95BC}" type="slidenum">
              <a:rPr lang="en-US" altLang="en-US" sz="1200" smtClean="0">
                <a:solidFill>
                  <a:srgbClr val="898989"/>
                </a:solidFill>
              </a:rPr>
              <a:pPr>
                <a:spcBef>
                  <a:spcPct val="0"/>
                </a:spcBef>
                <a:buFontTx/>
                <a:buNone/>
              </a:pPr>
              <a:t>411</a:t>
            </a:fld>
            <a:endParaRPr lang="en-US" altLang="en-US"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Control Stakeholder Engagements</a:t>
            </a:r>
          </a:p>
        </p:txBody>
      </p:sp>
      <p:sp>
        <p:nvSpPr>
          <p:cNvPr id="804867"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Project Management Plan</a:t>
            </a:r>
          </a:p>
          <a:p>
            <a:pPr>
              <a:buFont typeface="Calibri" panose="020F0502020204030204" pitchFamily="34" charset="0"/>
              <a:buAutoNum type="arabicPeriod"/>
            </a:pPr>
            <a:r>
              <a:rPr lang="en-US" altLang="en-US" dirty="0"/>
              <a:t>Issue Log</a:t>
            </a:r>
          </a:p>
          <a:p>
            <a:pPr>
              <a:buFont typeface="Calibri" panose="020F0502020204030204" pitchFamily="34" charset="0"/>
              <a:buAutoNum type="arabicPeriod"/>
            </a:pPr>
            <a:r>
              <a:rPr lang="en-US" altLang="en-US" dirty="0"/>
              <a:t>Work Performance Data</a:t>
            </a:r>
          </a:p>
          <a:p>
            <a:pPr>
              <a:buFont typeface="Calibri" panose="020F0502020204030204" pitchFamily="34" charset="0"/>
              <a:buAutoNum type="arabicPeriod"/>
            </a:pPr>
            <a:r>
              <a:rPr lang="en-US" altLang="en-US" dirty="0"/>
              <a:t>Project Documents</a:t>
            </a:r>
          </a:p>
        </p:txBody>
      </p:sp>
      <p:sp>
        <p:nvSpPr>
          <p:cNvPr id="804868"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Information Management Systems</a:t>
            </a:r>
          </a:p>
          <a:p>
            <a:pPr>
              <a:buFont typeface="Calibri" panose="020F0502020204030204" pitchFamily="34" charset="0"/>
              <a:buAutoNum type="arabicPeriod"/>
            </a:pPr>
            <a:r>
              <a:rPr lang="en-US" altLang="en-US" dirty="0"/>
              <a:t>Meetings</a:t>
            </a:r>
          </a:p>
        </p:txBody>
      </p:sp>
      <p:sp>
        <p:nvSpPr>
          <p:cNvPr id="804869"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Work Performance Information</a:t>
            </a:r>
          </a:p>
          <a:p>
            <a:pPr>
              <a:buFont typeface="Calibri" panose="020F0502020204030204" pitchFamily="34" charset="0"/>
              <a:buAutoNum type="arabicPeriod"/>
            </a:pPr>
            <a:r>
              <a:rPr lang="en-US" altLang="en-US" dirty="0"/>
              <a:t>Change Requests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Project Documents Updates</a:t>
            </a:r>
          </a:p>
          <a:p>
            <a:pPr>
              <a:buFont typeface="Calibri" panose="020F0502020204030204" pitchFamily="34" charset="0"/>
              <a:buAutoNum type="arabicPeriod"/>
            </a:pPr>
            <a:r>
              <a:rPr lang="en-US" altLang="en-US" dirty="0"/>
              <a:t>Organization Process Assets Updates</a:t>
            </a:r>
          </a:p>
        </p:txBody>
      </p:sp>
      <p:sp>
        <p:nvSpPr>
          <p:cNvPr id="804870" name="Text Placeholder 7"/>
          <p:cNvSpPr>
            <a:spLocks noGrp="1"/>
          </p:cNvSpPr>
          <p:nvPr>
            <p:ph type="body" sz="quarter" idx="15"/>
          </p:nvPr>
        </p:nvSpPr>
        <p:spPr/>
        <p:txBody>
          <a:bodyPr vert="eaVert"/>
          <a:lstStyle/>
          <a:p>
            <a:pPr marL="0" indent="0"/>
            <a:r>
              <a:rPr lang="en-US" altLang="en-US"/>
              <a:t>Project Stakeholder Management</a:t>
            </a:r>
          </a:p>
        </p:txBody>
      </p:sp>
      <p:sp>
        <p:nvSpPr>
          <p:cNvPr id="804871" name="Text Placeholder 8"/>
          <p:cNvSpPr>
            <a:spLocks noGrp="1"/>
          </p:cNvSpPr>
          <p:nvPr>
            <p:ph type="body" sz="quarter" idx="16"/>
          </p:nvPr>
        </p:nvSpPr>
        <p:spPr/>
        <p:txBody>
          <a:bodyPr vert="eaVert"/>
          <a:lstStyle/>
          <a:p>
            <a:pPr marL="0" indent="0"/>
            <a:r>
              <a:rPr lang="en-US" altLang="en-US"/>
              <a:t>Project Monitoring &amp; Controlling</a:t>
            </a:r>
          </a:p>
        </p:txBody>
      </p:sp>
      <p:sp>
        <p:nvSpPr>
          <p:cNvPr id="804872"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9C30D4-2DD5-4116-9BE8-E107A34C9F77}" type="slidenum">
              <a:rPr lang="en-US" altLang="en-US" sz="1200" smtClean="0">
                <a:solidFill>
                  <a:srgbClr val="898989"/>
                </a:solidFill>
              </a:rPr>
              <a:pPr>
                <a:spcBef>
                  <a:spcPct val="0"/>
                </a:spcBef>
                <a:buFontTx/>
                <a:buNone/>
              </a:pPr>
              <a:t>412</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0" y="0"/>
            <a:ext cx="9144000" cy="838200"/>
          </a:xfrm>
        </p:spPr>
        <p:txBody>
          <a:bodyPr/>
          <a:lstStyle/>
          <a:p>
            <a:r>
              <a:rPr altLang="en-US" sz="3000" b="1"/>
              <a:t>Project Manager’s Role</a:t>
            </a:r>
          </a:p>
        </p:txBody>
      </p:sp>
      <p:sp>
        <p:nvSpPr>
          <p:cNvPr id="7" name="Text Box 3"/>
          <p:cNvSpPr txBox="1">
            <a:spLocks noGrp="1" noChangeArrowheads="1"/>
          </p:cNvSpPr>
          <p:nvPr>
            <p:ph idx="1"/>
          </p:nvPr>
        </p:nvSpPr>
        <p:spPr>
          <a:xfrm>
            <a:off x="457200" y="990600"/>
            <a:ext cx="8305800" cy="4967288"/>
          </a:xfrm>
        </p:spPr>
        <p:txBody>
          <a:bodyPr>
            <a:spAutoFit/>
          </a:bodyPr>
          <a:lstStyle/>
          <a:p>
            <a:pPr marL="914400" lvl="1" indent="-457200">
              <a:buFont typeface="Wingdings" pitchFamily="2" charset="2"/>
              <a:buChar char="ü"/>
              <a:defRPr/>
            </a:pPr>
            <a:r>
              <a:rPr lang="en-US" sz="2400" dirty="0">
                <a:latin typeface="Kabel Bk BT"/>
              </a:rPr>
              <a:t>Identifying project procurement needs</a:t>
            </a:r>
            <a:r>
              <a:rPr lang="en-US"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Kabel Bk BT"/>
              </a:rPr>
              <a:t> </a:t>
            </a:r>
          </a:p>
          <a:p>
            <a:pPr marL="914400" lvl="1" indent="-457200">
              <a:buFont typeface="Wingdings" pitchFamily="2" charset="2"/>
              <a:buChar char="ü"/>
              <a:defRPr/>
            </a:pPr>
            <a:endParaRPr lang="en-US"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Kabel Bk BT"/>
            </a:endParaRPr>
          </a:p>
          <a:p>
            <a:pPr marL="914400" lvl="1" indent="-457200">
              <a:buFont typeface="Wingdings" pitchFamily="2" charset="2"/>
              <a:buChar char="ü"/>
              <a:defRPr/>
            </a:pPr>
            <a:r>
              <a:rPr lang="en-US" sz="2400" dirty="0">
                <a:latin typeface="Kabel Bk BT"/>
              </a:rPr>
              <a:t>Determine contract types and potential providers</a:t>
            </a:r>
          </a:p>
          <a:p>
            <a:pPr marL="914400" lvl="1" indent="-457200">
              <a:buFont typeface="Wingdings" pitchFamily="2" charset="2"/>
              <a:buChar char="ü"/>
              <a:defRPr/>
            </a:pPr>
            <a:endParaRPr lang="en-US" sz="2400" dirty="0">
              <a:latin typeface="Kabel Bk BT"/>
            </a:endParaRPr>
          </a:p>
          <a:p>
            <a:pPr marL="914400" lvl="1" indent="-457200">
              <a:buFont typeface="Wingdings" pitchFamily="2" charset="2"/>
              <a:buChar char="ü"/>
              <a:defRPr/>
            </a:pPr>
            <a:r>
              <a:rPr lang="en-US" sz="2400" dirty="0">
                <a:latin typeface="Kabel Bk BT"/>
              </a:rPr>
              <a:t>Identify/select procurement source</a:t>
            </a:r>
          </a:p>
          <a:p>
            <a:pPr marL="914400" lvl="1" indent="-457200">
              <a:buFont typeface="Wingdings" pitchFamily="2" charset="2"/>
              <a:buChar char="ü"/>
              <a:defRPr/>
            </a:pPr>
            <a:endParaRPr lang="en-US" sz="2400" dirty="0">
              <a:latin typeface="Kabel Bk BT"/>
            </a:endParaRPr>
          </a:p>
          <a:p>
            <a:pPr marL="914400" lvl="1" indent="-457200">
              <a:buFont typeface="Wingdings" pitchFamily="2" charset="2"/>
              <a:buChar char="ü"/>
              <a:defRPr/>
            </a:pPr>
            <a:r>
              <a:rPr lang="en-US" sz="2400" dirty="0">
                <a:latin typeface="Kabel Bk BT"/>
              </a:rPr>
              <a:t>Assessing quality and completeness of contract</a:t>
            </a:r>
          </a:p>
          <a:p>
            <a:pPr marL="914400" lvl="1" indent="-457200">
              <a:buFont typeface="Wingdings" pitchFamily="2" charset="2"/>
              <a:buChar char="ü"/>
              <a:defRPr/>
            </a:pPr>
            <a:endParaRPr lang="en-US" sz="2400" dirty="0">
              <a:latin typeface="Kabel Bk BT"/>
            </a:endParaRPr>
          </a:p>
          <a:p>
            <a:pPr marL="914400" lvl="1" indent="-457200">
              <a:buFont typeface="Wingdings" pitchFamily="2" charset="2"/>
              <a:buChar char="ü"/>
              <a:defRPr/>
            </a:pPr>
            <a:r>
              <a:rPr lang="en-US" sz="2400" dirty="0">
                <a:latin typeface="Kabel Bk BT"/>
              </a:rPr>
              <a:t>Verify product/service acceptance</a:t>
            </a:r>
          </a:p>
          <a:p>
            <a:pPr marL="914400" lvl="1" indent="-457200">
              <a:buFont typeface="Wingdings" pitchFamily="2" charset="2"/>
              <a:buChar char="ü"/>
              <a:defRPr/>
            </a:pPr>
            <a:endParaRPr lang="en-US" sz="2400" dirty="0">
              <a:latin typeface="Kabel Bk BT"/>
            </a:endParaRPr>
          </a:p>
          <a:p>
            <a:pPr marL="914400" lvl="1" indent="-457200">
              <a:buFont typeface="Wingdings" pitchFamily="2" charset="2"/>
              <a:buChar char="ü"/>
              <a:defRPr/>
            </a:pPr>
            <a:r>
              <a:rPr lang="en-US" sz="2400" dirty="0">
                <a:latin typeface="Kabel Bk BT"/>
              </a:rPr>
              <a:t>Structured review of the procurement process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983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27BB84-77A9-4423-84BC-2131E925A32D}" type="slidenum">
              <a:rPr lang="en-US" altLang="en-US" sz="1200" smtClean="0">
                <a:solidFill>
                  <a:srgbClr val="898989"/>
                </a:solidFill>
              </a:rPr>
              <a:pPr>
                <a:spcBef>
                  <a:spcPct val="0"/>
                </a:spcBef>
                <a:buFontTx/>
                <a:buNone/>
              </a:pPr>
              <a:t>359</a:t>
            </a:fld>
            <a:endParaRPr lang="en-US" altLang="en-US" sz="120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069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FD1FAAA-B218-4DB9-9E71-74164FE0B55E}" type="slidenum">
              <a:rPr lang="en-US" altLang="en-US" sz="1200" smtClean="0">
                <a:solidFill>
                  <a:srgbClr val="898989"/>
                </a:solidFill>
              </a:rPr>
              <a:pPr>
                <a:spcBef>
                  <a:spcPct val="0"/>
                </a:spcBef>
                <a:buFontTx/>
                <a:buNone/>
              </a:pPr>
              <a:t>413</a:t>
            </a:fld>
            <a:endParaRPr lang="en-US" altLang="en-US" sz="1200">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Text Box 1"/>
          <p:cNvSpPr txBox="1">
            <a:spLocks noChangeArrowheads="1"/>
          </p:cNvSpPr>
          <p:nvPr/>
        </p:nvSpPr>
        <p:spPr bwMode="auto">
          <a:xfrm>
            <a:off x="3352800" y="914400"/>
            <a:ext cx="5334000" cy="551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US" altLang="en-US" sz="4400">
                <a:solidFill>
                  <a:srgbClr val="000000"/>
                </a:solidFill>
                <a:latin typeface="Arial" panose="020B0604020202020204" pitchFamily="34" charset="0"/>
              </a:rPr>
              <a:t>Professional</a:t>
            </a:r>
          </a:p>
          <a:p>
            <a:pPr eaLnBrk="1" hangingPunct="1">
              <a:spcBef>
                <a:spcPct val="0"/>
              </a:spcBef>
              <a:buFontTx/>
              <a:buNone/>
            </a:pPr>
            <a:r>
              <a:rPr lang="en-US" altLang="en-US" sz="4400">
                <a:solidFill>
                  <a:srgbClr val="000000"/>
                </a:solidFill>
                <a:latin typeface="Arial" panose="020B0604020202020204" pitchFamily="34" charset="0"/>
              </a:rPr>
              <a:t>Responsibility</a:t>
            </a:r>
          </a:p>
          <a:p>
            <a:pPr eaLnBrk="1" hangingPunct="1">
              <a:spcBef>
                <a:spcPct val="0"/>
              </a:spcBef>
              <a:buFontTx/>
              <a:buNone/>
            </a:pPr>
            <a:endParaRPr lang="en-US" altLang="en-US" sz="4400">
              <a:solidFill>
                <a:srgbClr val="000000"/>
              </a:solidFill>
              <a:latin typeface="Arial" panose="020B0604020202020204" pitchFamily="34" charset="0"/>
            </a:endParaRPr>
          </a:p>
          <a:p>
            <a:pPr eaLnBrk="1" hangingPunct="1">
              <a:spcBef>
                <a:spcPct val="0"/>
              </a:spcBef>
              <a:buFontTx/>
              <a:buNone/>
            </a:pPr>
            <a:r>
              <a:rPr lang="en-US" altLang="en-US" sz="4400">
                <a:solidFill>
                  <a:srgbClr val="000000"/>
                </a:solidFill>
                <a:latin typeface="Arial" panose="020B0604020202020204" pitchFamily="34" charset="0"/>
              </a:rPr>
              <a:t>		As</a:t>
            </a:r>
          </a:p>
          <a:p>
            <a:pPr eaLnBrk="1" hangingPunct="1">
              <a:spcBef>
                <a:spcPct val="0"/>
              </a:spcBef>
              <a:buFontTx/>
              <a:buNone/>
            </a:pPr>
            <a:endParaRPr lang="en-US" altLang="en-US" sz="4400">
              <a:solidFill>
                <a:srgbClr val="000000"/>
              </a:solidFill>
              <a:latin typeface="Arial" panose="020B0604020202020204" pitchFamily="34" charset="0"/>
            </a:endParaRPr>
          </a:p>
          <a:p>
            <a:pPr eaLnBrk="1" hangingPunct="1">
              <a:spcBef>
                <a:spcPct val="0"/>
              </a:spcBef>
              <a:buFontTx/>
              <a:buNone/>
            </a:pPr>
            <a:r>
              <a:rPr lang="en-US" altLang="en-US" sz="4400">
                <a:solidFill>
                  <a:srgbClr val="000000"/>
                </a:solidFill>
                <a:latin typeface="Arial" panose="020B0604020202020204" pitchFamily="34" charset="0"/>
              </a:rPr>
              <a:t>Integrated part of</a:t>
            </a:r>
          </a:p>
          <a:p>
            <a:pPr eaLnBrk="1" hangingPunct="1">
              <a:spcBef>
                <a:spcPct val="0"/>
              </a:spcBef>
              <a:buFontTx/>
              <a:buNone/>
            </a:pPr>
            <a:r>
              <a:rPr lang="en-US" altLang="en-US" sz="4400">
                <a:solidFill>
                  <a:srgbClr val="000000"/>
                </a:solidFill>
                <a:latin typeface="Arial" panose="020B0604020202020204" pitchFamily="34" charset="0"/>
              </a:rPr>
              <a:t>Complete project </a:t>
            </a:r>
          </a:p>
          <a:p>
            <a:pPr eaLnBrk="1" hangingPunct="1">
              <a:spcBef>
                <a:spcPct val="0"/>
              </a:spcBef>
              <a:buFontTx/>
              <a:buNone/>
            </a:pPr>
            <a:r>
              <a:rPr lang="en-US" altLang="en-US" sz="4400">
                <a:solidFill>
                  <a:srgbClr val="000000"/>
                </a:solidFill>
                <a:latin typeface="Arial" panose="020B0604020202020204" pitchFamily="34" charset="0"/>
              </a:rPr>
              <a:t>life cycle</a:t>
            </a:r>
          </a:p>
        </p:txBody>
      </p:sp>
      <p:pic>
        <p:nvPicPr>
          <p:cNvPr id="8089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295400"/>
            <a:ext cx="2609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08964" name="Title 3"/>
          <p:cNvSpPr>
            <a:spLocks noGrp="1"/>
          </p:cNvSpPr>
          <p:nvPr>
            <p:ph type="title"/>
          </p:nvPr>
        </p:nvSpPr>
        <p:spPr>
          <a:xfrm>
            <a:off x="11113" y="0"/>
            <a:ext cx="9132887" cy="808038"/>
          </a:xfrm>
        </p:spPr>
        <p:txBody>
          <a:bodyPr/>
          <a:lstStyle/>
          <a:p>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0896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57C47B-09AA-49DD-8837-3578F11D3ED1}" type="slidenum">
              <a:rPr lang="en-US" altLang="en-US" sz="1200" smtClean="0">
                <a:solidFill>
                  <a:srgbClr val="898989"/>
                </a:solidFill>
              </a:rPr>
              <a:pPr>
                <a:spcBef>
                  <a:spcPct val="0"/>
                </a:spcBef>
                <a:buFontTx/>
                <a:buNone/>
              </a:pPr>
              <a:t>414</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dirty="0"/>
          </a:p>
        </p:txBody>
      </p:sp>
      <p:sp>
        <p:nvSpPr>
          <p:cNvPr id="4" name="Slide Number Placeholder 3"/>
          <p:cNvSpPr>
            <a:spLocks noGrp="1"/>
          </p:cNvSpPr>
          <p:nvPr>
            <p:ph type="sldNum" sz="quarter" idx="12"/>
          </p:nvPr>
        </p:nvSpPr>
        <p:spPr/>
        <p:txBody>
          <a:bodyPr/>
          <a:lstStyle/>
          <a:p>
            <a:pPr>
              <a:defRPr/>
            </a:pPr>
            <a:fld id="{C9E5DE95-5651-417F-AA75-CAAE0168A8F7}" type="slidenum">
              <a:rPr lang="en-US" altLang="en-US" smtClean="0"/>
              <a:pPr>
                <a:defRPr/>
              </a:pPr>
              <a:t>415</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99" y="1524000"/>
            <a:ext cx="8559801" cy="3810000"/>
          </a:xfrm>
          <a:prstGeom prst="rect">
            <a:avLst/>
          </a:prstGeom>
        </p:spPr>
      </p:pic>
    </p:spTree>
    <p:extLst>
      <p:ext uri="{BB962C8B-B14F-4D97-AF65-F5344CB8AC3E}">
        <p14:creationId xmlns:p14="http://schemas.microsoft.com/office/powerpoint/2010/main" val="2184978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1010" name="Picture 3" descr="imagesCAMRLK9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113" y="952500"/>
            <a:ext cx="221615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1" name="Picture 4" descr="imagesCAGAA4ZV.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2525" y="4043363"/>
            <a:ext cx="26241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2" name="Picture 5" descr="imagesCA7JFRTL.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16188" y="534988"/>
            <a:ext cx="2435225" cy="223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3" name="Picture 6" descr="imagesCABAYM9X.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87325"/>
            <a:ext cx="2620963"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4" name="Picture 7" descr="imagesCA02X4ZF.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0688" y="3441700"/>
            <a:ext cx="2322512"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5" name="Picture 8" descr="imagesCATYX8E3.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803525" y="2743200"/>
            <a:ext cx="2171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6" name="Picture 9" descr="imagesCAPMGF10.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594225" y="3163888"/>
            <a:ext cx="2543175"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7" name="Picture 10" descr="imagesCAREOPRI.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410325" y="1870075"/>
            <a:ext cx="2282825"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1018" name="Picture 12" descr="imagesCAWFJHEQ.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438275" y="4227513"/>
            <a:ext cx="29368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1019" name="Title 10"/>
          <p:cNvSpPr>
            <a:spLocks noGrp="1"/>
          </p:cNvSpPr>
          <p:nvPr>
            <p:ph type="title"/>
          </p:nvPr>
        </p:nvSpPr>
        <p:spPr>
          <a:xfrm>
            <a:off x="11113" y="0"/>
            <a:ext cx="9132887" cy="808038"/>
          </a:xfrm>
        </p:spPr>
        <p:txBody>
          <a:bodyPr/>
          <a:lstStyle/>
          <a:p>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110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588292-E464-486A-88A6-C845AF6A2E46}" type="slidenum">
              <a:rPr lang="en-US" altLang="en-US" sz="1200" smtClean="0">
                <a:solidFill>
                  <a:srgbClr val="898989"/>
                </a:solidFill>
              </a:rPr>
              <a:pPr>
                <a:spcBef>
                  <a:spcPct val="0"/>
                </a:spcBef>
                <a:buFontTx/>
                <a:buNone/>
              </a:pPr>
              <a:t>416</a:t>
            </a:fld>
            <a:endParaRPr lang="en-US" altLang="en-US" sz="1200">
              <a:solidFill>
                <a:srgbClr val="898989"/>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3058" name="Picture 3" descr="imagesCAZY3DR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050" y="931863"/>
            <a:ext cx="30003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3059" name="Picture 4" descr="imagesCA602VA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855663"/>
            <a:ext cx="240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3060" name="Picture 5" descr="imagesCAW0HS0I.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55963" y="3302000"/>
            <a:ext cx="258603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3061" name="Picture 6" descr="imagesCAGSXM8P.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61125" y="2495550"/>
            <a:ext cx="2232025" cy="29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3062" name="Title 5"/>
          <p:cNvSpPr>
            <a:spLocks noGrp="1"/>
          </p:cNvSpPr>
          <p:nvPr>
            <p:ph type="title"/>
          </p:nvPr>
        </p:nvSpPr>
        <p:spPr>
          <a:xfrm>
            <a:off x="11113" y="0"/>
            <a:ext cx="9132887" cy="808038"/>
          </a:xfrm>
        </p:spPr>
        <p:txBody>
          <a:bodyPr/>
          <a:lstStyle/>
          <a:p>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1306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F32B28-1DBD-4D88-9D20-30AE6911FB67}" type="slidenum">
              <a:rPr lang="en-US" altLang="en-US" sz="1200" smtClean="0">
                <a:solidFill>
                  <a:srgbClr val="898989"/>
                </a:solidFill>
              </a:rPr>
              <a:pPr>
                <a:spcBef>
                  <a:spcPct val="0"/>
                </a:spcBef>
                <a:buFontTx/>
                <a:buNone/>
              </a:pPr>
              <a:t>417</a:t>
            </a:fld>
            <a:endParaRPr lang="en-US" altLang="en-US" sz="1200">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Title 5"/>
          <p:cNvSpPr>
            <a:spLocks noGrp="1"/>
          </p:cNvSpPr>
          <p:nvPr>
            <p:ph type="title"/>
          </p:nvPr>
        </p:nvSpPr>
        <p:spPr>
          <a:xfrm>
            <a:off x="0" y="0"/>
            <a:ext cx="9144000" cy="838200"/>
          </a:xfrm>
        </p:spPr>
        <p:txBody>
          <a:bodyPr/>
          <a:lstStyle/>
          <a:p>
            <a:r>
              <a:rPr altLang="en-US"/>
              <a:t>Honesty</a:t>
            </a:r>
          </a:p>
        </p:txBody>
      </p:sp>
      <p:sp>
        <p:nvSpPr>
          <p:cNvPr id="5" name="Content Placeholder 4"/>
          <p:cNvSpPr>
            <a:spLocks noGrp="1"/>
          </p:cNvSpPr>
          <p:nvPr>
            <p:ph idx="1"/>
          </p:nvPr>
        </p:nvSpPr>
        <p:spPr>
          <a:xfrm>
            <a:off x="457200" y="990600"/>
            <a:ext cx="8229600" cy="5105400"/>
          </a:xfrm>
        </p:spPr>
        <p:txBody>
          <a:bodyPr>
            <a:normAutofit fontScale="625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Arial" charset="0"/>
              </a:rPr>
              <a:t>Honesty is our duty to understand the truth and act in a Truthful manner both in our communication and in our conduct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earnestly seek to understand the truth</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are truthful in our communications  and conduct  and provide in timely manner</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make commitments and promises in good faith ( implied &amp; explicit)</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do not engage on or condone behavior that is designated to deceive others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do not engage in dishonest behavior with the intention of personal gain or at the expense of other.</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151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5AF2DF-74C5-4AAD-B806-740EF7FE9B1A}" type="slidenum">
              <a:rPr lang="en-US" altLang="en-US" sz="1200" smtClean="0">
                <a:solidFill>
                  <a:srgbClr val="898989"/>
                </a:solidFill>
              </a:rPr>
              <a:pPr>
                <a:spcBef>
                  <a:spcPct val="0"/>
                </a:spcBef>
                <a:buFontTx/>
                <a:buNone/>
              </a:pPr>
              <a:t>418</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Title 5"/>
          <p:cNvSpPr>
            <a:spLocks noGrp="1"/>
          </p:cNvSpPr>
          <p:nvPr>
            <p:ph type="title"/>
          </p:nvPr>
        </p:nvSpPr>
        <p:spPr>
          <a:xfrm>
            <a:off x="0" y="0"/>
            <a:ext cx="9144000" cy="838200"/>
          </a:xfrm>
        </p:spPr>
        <p:txBody>
          <a:bodyPr/>
          <a:lstStyle/>
          <a:p>
            <a:r>
              <a:rPr altLang="en-US"/>
              <a:t>Responsibility</a:t>
            </a:r>
          </a:p>
        </p:txBody>
      </p:sp>
      <p:sp>
        <p:nvSpPr>
          <p:cNvPr id="5" name="Content Placeholder 4"/>
          <p:cNvSpPr>
            <a:spLocks noGrp="1"/>
          </p:cNvSpPr>
          <p:nvPr>
            <p:ph idx="1"/>
          </p:nvPr>
        </p:nvSpPr>
        <p:spPr>
          <a:xfrm>
            <a:off x="457200" y="990600"/>
            <a:ext cx="8229600" cy="5105400"/>
          </a:xfrm>
        </p:spPr>
        <p:txBody>
          <a:bodyPr>
            <a:normAutofit fontScale="550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Arial" charset="0"/>
              </a:rPr>
              <a:t>Responsibility is our duty to take ownership for the decisions we make or fail to make, the actions we take or fail to take &amp; the consequences that result</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Make decisions and take actions based on the BEST interests of society, Public safety and the environment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accept those assignments that are consistent with our background, experience, skills and qualifications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inform ourselves and uphold the policies, rules and regulations and laws that governs our work, professional and volunteer activities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report unethical or illegal conduct to appropriate management &amp; if necessary to those affected by the conduct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bring violations of this Code to the attention of the appropriate body for resolution.  We only file ethics complaints when they are substantiated by facts.</a:t>
            </a:r>
            <a:endParaRPr lang="en-US" sz="2400" dirty="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171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A551A7-F6F8-4525-BB0F-E82780EC04C2}" type="slidenum">
              <a:rPr lang="en-US" altLang="en-US" sz="1200" smtClean="0">
                <a:solidFill>
                  <a:srgbClr val="898989"/>
                </a:solidFill>
              </a:rPr>
              <a:pPr>
                <a:spcBef>
                  <a:spcPct val="0"/>
                </a:spcBef>
                <a:buFontTx/>
                <a:buNone/>
              </a:pPr>
              <a:t>419</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Text Box 2"/>
          <p:cNvSpPr txBox="1">
            <a:spLocks noChangeArrowheads="1"/>
          </p:cNvSpPr>
          <p:nvPr/>
        </p:nvSpPr>
        <p:spPr bwMode="auto">
          <a:xfrm>
            <a:off x="342900" y="762000"/>
            <a:ext cx="82677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819203" name="Title 5"/>
          <p:cNvSpPr>
            <a:spLocks noGrp="1"/>
          </p:cNvSpPr>
          <p:nvPr>
            <p:ph type="title"/>
          </p:nvPr>
        </p:nvSpPr>
        <p:spPr>
          <a:xfrm>
            <a:off x="0" y="0"/>
            <a:ext cx="9144000" cy="838200"/>
          </a:xfrm>
        </p:spPr>
        <p:txBody>
          <a:bodyPr/>
          <a:lstStyle/>
          <a:p>
            <a:r>
              <a:rPr altLang="en-US"/>
              <a:t>Respect</a:t>
            </a:r>
          </a:p>
        </p:txBody>
      </p:sp>
      <p:sp>
        <p:nvSpPr>
          <p:cNvPr id="5" name="Content Placeholder 4"/>
          <p:cNvSpPr>
            <a:spLocks noGrp="1"/>
          </p:cNvSpPr>
          <p:nvPr>
            <p:ph idx="1"/>
          </p:nvPr>
        </p:nvSpPr>
        <p:spPr>
          <a:xfrm>
            <a:off x="457200" y="990600"/>
            <a:ext cx="8229600" cy="5105400"/>
          </a:xfrm>
        </p:spPr>
        <p:txBody>
          <a:bodyPr>
            <a:normAutofit fontScale="625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Arial" charset="0"/>
              </a:rPr>
              <a:t>Respect is our duty to show a high regard for ourselves, others and the resources entrusted to us</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inform ourselves about norms and customs of others and avoid  engaging in behaviors they might consider disrespectful</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listen to others points of view , seeking to understand them</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approach directly those  persons with whom we have conflict</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conduct ourselves in a professional manner </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negotiate in good faith, do not exercise the power of our expertise or position to influence decisions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1920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8694E3-A3FF-4EF9-A401-9D6D50378FC8}" type="slidenum">
              <a:rPr lang="en-US" altLang="en-US" sz="1200" smtClean="0">
                <a:solidFill>
                  <a:srgbClr val="898989"/>
                </a:solidFill>
              </a:rPr>
              <a:pPr>
                <a:spcBef>
                  <a:spcPct val="0"/>
                </a:spcBef>
                <a:buFontTx/>
                <a:buNone/>
              </a:pPr>
              <a:t>420</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Title 5"/>
          <p:cNvSpPr>
            <a:spLocks noGrp="1"/>
          </p:cNvSpPr>
          <p:nvPr>
            <p:ph type="title"/>
          </p:nvPr>
        </p:nvSpPr>
        <p:spPr>
          <a:xfrm>
            <a:off x="0" y="0"/>
            <a:ext cx="9144000" cy="838200"/>
          </a:xfrm>
        </p:spPr>
        <p:txBody>
          <a:bodyPr/>
          <a:lstStyle/>
          <a:p>
            <a:r>
              <a:rPr altLang="en-US"/>
              <a:t>Fairness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marL="0" indent="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Arial" charset="0"/>
              </a:rPr>
              <a:t>Fairness is our duty to make decisions and act impartially &amp; Objectively. Our conduct must be free from competing self interest , Prejudice and  favoritism. </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demonstrate transparency  in decision making and constantly re-examine our impartiality .</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provide equal access to information to those authorized  &amp; equal opportunities to qualified candidates</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do not discriminate against others based on, but not limited to , Gender, Race, Age, Religion, Disability, Nationality or Sexual orientation.</a:t>
            </a:r>
            <a:endParaRPr lang="en-US" b="1" u="sng" dirty="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212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6D7FBE0-4F4B-4CD7-9B94-B115572F82E5}" type="slidenum">
              <a:rPr lang="en-US" altLang="en-US" sz="1200" smtClean="0">
                <a:solidFill>
                  <a:srgbClr val="898989"/>
                </a:solidFill>
              </a:rPr>
              <a:pPr>
                <a:spcBef>
                  <a:spcPct val="0"/>
                </a:spcBef>
                <a:buFontTx/>
                <a:buNone/>
              </a:pPr>
              <a:t>421</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Title 5"/>
          <p:cNvSpPr>
            <a:spLocks noGrp="1"/>
          </p:cNvSpPr>
          <p:nvPr>
            <p:ph type="title"/>
          </p:nvPr>
        </p:nvSpPr>
        <p:spPr>
          <a:xfrm>
            <a:off x="0" y="0"/>
            <a:ext cx="9144000" cy="838200"/>
          </a:xfrm>
        </p:spPr>
        <p:txBody>
          <a:bodyPr/>
          <a:lstStyle/>
          <a:p>
            <a:r>
              <a:rPr altLang="en-US"/>
              <a:t>Fairness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Arial" charset="0"/>
              </a:rPr>
              <a:t>Conflict of Interest:</a:t>
            </a:r>
          </a:p>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proactively and fully disclose any real or potential conflicts of interest to the  appropriate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When we realize that we have a real or potential conflict of interest :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refrain from engaging in the decision making process or otherwise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attempting to influence outcome s, unless or until we have made full disclosure to the affected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Arial" charset="0"/>
              </a:rPr>
              <a:t>We do not hire or fire, reward or punish, or award or deny  contracts based on personal considerations. Including but not limited to Favoritism, Nepotism, or Bribery.</a:t>
            </a: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233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894A79-B01B-4FB3-9E22-7052DC02916A}" type="slidenum">
              <a:rPr lang="en-US" altLang="en-US" sz="1200" smtClean="0">
                <a:solidFill>
                  <a:srgbClr val="898989"/>
                </a:solidFill>
              </a:rPr>
              <a:pPr>
                <a:spcBef>
                  <a:spcPct val="0"/>
                </a:spcBef>
                <a:buFontTx/>
                <a:buNone/>
              </a:pPr>
              <a:t>422</a:t>
            </a:fld>
            <a:endParaRPr lang="en-US"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Title 3"/>
          <p:cNvSpPr>
            <a:spLocks noGrp="1"/>
          </p:cNvSpPr>
          <p:nvPr>
            <p:ph type="title"/>
          </p:nvPr>
        </p:nvSpPr>
        <p:spPr>
          <a:xfrm>
            <a:off x="11113" y="0"/>
            <a:ext cx="9132887" cy="808038"/>
          </a:xfrm>
        </p:spPr>
        <p:txBody>
          <a:bodyPr/>
          <a:lstStyle/>
          <a:p>
            <a:r>
              <a:rPr altLang="en-US" dirty="0"/>
              <a:t>40. Plan Procurement Management</a:t>
            </a:r>
          </a:p>
        </p:txBody>
      </p:sp>
      <p:sp>
        <p:nvSpPr>
          <p:cNvPr id="700419" name="Content Placeholder 4"/>
          <p:cNvSpPr>
            <a:spLocks noGrp="1"/>
          </p:cNvSpPr>
          <p:nvPr>
            <p:ph idx="1"/>
          </p:nvPr>
        </p:nvSpPr>
        <p:spPr/>
        <p:txBody>
          <a:bodyPr/>
          <a:lstStyle/>
          <a:p>
            <a:pPr marL="0" indent="0">
              <a:buFont typeface="Arial" panose="020B0604020202020204" pitchFamily="34" charset="0"/>
              <a:buNone/>
            </a:pPr>
            <a:r>
              <a:rPr lang="en-US" altLang="en-US" b="1" dirty="0"/>
              <a:t>Documenting project purchasing decisions, specifying the approach and identifying potential sellers.</a:t>
            </a:r>
          </a:p>
          <a:p>
            <a:pPr marL="0" indent="0"/>
            <a:endParaRPr lang="en-US" altLang="en-US"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004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A75860-AF0D-4312-ADEA-866685E70D79}" type="slidenum">
              <a:rPr lang="en-US" altLang="en-US" sz="1200" smtClean="0">
                <a:solidFill>
                  <a:srgbClr val="898989"/>
                </a:solidFill>
              </a:rPr>
              <a:pPr>
                <a:spcBef>
                  <a:spcPct val="0"/>
                </a:spcBef>
                <a:buFontTx/>
                <a:buNone/>
              </a:pPr>
              <a:t>360</a:t>
            </a:fld>
            <a:endParaRPr lang="en-US" altLang="en-US" sz="1200">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0" y="0"/>
            <a:ext cx="9144000" cy="838200"/>
          </a:xfrm>
        </p:spPr>
        <p:txBody>
          <a:bodyPr/>
          <a:lstStyle/>
          <a:p>
            <a:r>
              <a:rPr altLang="en-US"/>
              <a:t>Ethics Quick Test</a:t>
            </a:r>
            <a:endParaRPr altLang="en-US" b="1"/>
          </a:p>
        </p:txBody>
      </p:sp>
      <p:sp>
        <p:nvSpPr>
          <p:cNvPr id="6" name="Content Placeholder 5"/>
          <p:cNvSpPr>
            <a:spLocks noGrp="1"/>
          </p:cNvSpPr>
          <p:nvPr>
            <p:ph idx="1"/>
          </p:nvPr>
        </p:nvSpPr>
        <p:spPr>
          <a:xfrm>
            <a:off x="457200" y="990600"/>
            <a:ext cx="8229600" cy="5105400"/>
          </a:xfrm>
        </p:spPr>
        <p:txBody>
          <a:bodyPr>
            <a:normAutofit fontScale="92500"/>
          </a:bodyPr>
          <a:lstStyle/>
          <a:p>
            <a:pPr marL="0" lvl="1" indent="0">
              <a:buFont typeface="Arial" panose="020B0604020202020204" pitchFamily="34" charset="0"/>
              <a:buNone/>
              <a:defRPr/>
            </a:pPr>
            <a:r>
              <a:rPr lang="en-US" dirty="0"/>
              <a:t>Texas Instruments “Ethics Quick Test” for making ethical decisions</a:t>
            </a:r>
          </a:p>
          <a:p>
            <a:pPr marL="914400" lvl="1" indent="-457200">
              <a:spcBef>
                <a:spcPct val="50000"/>
              </a:spcBef>
              <a:buClr>
                <a:srgbClr val="0084CC"/>
              </a:buClr>
              <a:buFont typeface="Wingdings" pitchFamily="2" charset="2"/>
              <a:buChar char="v"/>
              <a:defRPr/>
            </a:pPr>
            <a:endParaRPr lang="en-US" sz="1800" dirty="0"/>
          </a:p>
          <a:p>
            <a:pPr marL="914400" lvl="1" indent="-457200">
              <a:spcBef>
                <a:spcPct val="50000"/>
              </a:spcBef>
              <a:buFont typeface="Wingdings" pitchFamily="2" charset="2"/>
              <a:buChar char="ü"/>
              <a:defRPr/>
            </a:pPr>
            <a:r>
              <a:rPr lang="en-US" sz="2400" dirty="0"/>
              <a:t>Is the action legal?</a:t>
            </a:r>
          </a:p>
          <a:p>
            <a:pPr marL="914400" lvl="1" indent="-457200">
              <a:spcBef>
                <a:spcPct val="50000"/>
              </a:spcBef>
              <a:buFont typeface="Wingdings" pitchFamily="2" charset="2"/>
              <a:buChar char="ü"/>
              <a:defRPr/>
            </a:pPr>
            <a:r>
              <a:rPr lang="en-US" sz="2400" dirty="0"/>
              <a:t>Does it comply with your understanding of company values?</a:t>
            </a:r>
          </a:p>
          <a:p>
            <a:pPr marL="914400" lvl="1" indent="-457200">
              <a:spcBef>
                <a:spcPct val="50000"/>
              </a:spcBef>
              <a:buFont typeface="Wingdings" pitchFamily="2" charset="2"/>
              <a:buChar char="ü"/>
              <a:defRPr/>
            </a:pPr>
            <a:r>
              <a:rPr lang="en-US" sz="2400" dirty="0"/>
              <a:t>If you do it, will you feel bad?</a:t>
            </a:r>
          </a:p>
          <a:p>
            <a:pPr marL="914400" lvl="1" indent="-457200">
              <a:spcBef>
                <a:spcPct val="50000"/>
              </a:spcBef>
              <a:buFont typeface="Wingdings" pitchFamily="2" charset="2"/>
              <a:buChar char="ü"/>
              <a:defRPr/>
            </a:pPr>
            <a:r>
              <a:rPr lang="en-US" sz="2400" dirty="0"/>
              <a:t>How will it look in the newspaper?</a:t>
            </a:r>
          </a:p>
          <a:p>
            <a:pPr marL="914400" lvl="1" indent="-457200">
              <a:spcBef>
                <a:spcPct val="50000"/>
              </a:spcBef>
              <a:buFont typeface="Wingdings" pitchFamily="2" charset="2"/>
              <a:buChar char="ü"/>
              <a:defRPr/>
            </a:pPr>
            <a:r>
              <a:rPr lang="en-US" sz="2400" dirty="0"/>
              <a:t>If you know it is wrong, do not do it.</a:t>
            </a:r>
          </a:p>
          <a:p>
            <a:pPr marL="914400" lvl="1" indent="-457200">
              <a:spcBef>
                <a:spcPct val="50000"/>
              </a:spcBef>
              <a:buFont typeface="Wingdings" pitchFamily="2" charset="2"/>
              <a:buChar char="ü"/>
              <a:defRPr/>
            </a:pPr>
            <a:r>
              <a:rPr lang="en-US" sz="2400" dirty="0"/>
              <a:t>If you are not sure, ask.</a:t>
            </a:r>
          </a:p>
          <a:p>
            <a:pPr marL="914400" lvl="1" indent="-457200">
              <a:spcBef>
                <a:spcPct val="50000"/>
              </a:spcBef>
              <a:buFont typeface="Wingdings" pitchFamily="2" charset="2"/>
              <a:buChar char="ü"/>
              <a:defRPr/>
            </a:pPr>
            <a:r>
              <a:rPr lang="en-US" sz="2400" dirty="0"/>
              <a:t>Keep asking until you </a:t>
            </a:r>
            <a:r>
              <a:rPr lang="en-US" sz="1800" dirty="0"/>
              <a:t>get an answer.</a:t>
            </a:r>
            <a:endParaRPr lang="en-US" sz="1800" i="1" dirty="0"/>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253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6FC253-EE55-4FD3-B556-244AA355EEEB}" type="slidenum">
              <a:rPr lang="en-US" altLang="en-US" sz="1200" smtClean="0">
                <a:solidFill>
                  <a:srgbClr val="898989"/>
                </a:solidFill>
              </a:rPr>
              <a:pPr>
                <a:spcBef>
                  <a:spcPct val="0"/>
                </a:spcBef>
                <a:buFontTx/>
                <a:buNone/>
              </a:pPr>
              <a:t>423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Title 3"/>
          <p:cNvSpPr>
            <a:spLocks noGrp="1"/>
          </p:cNvSpPr>
          <p:nvPr>
            <p:ph type="ctrTitle"/>
          </p:nvPr>
        </p:nvSpPr>
        <p:spPr/>
        <p:txBody>
          <a:bodyPr/>
          <a:lstStyle/>
          <a:p>
            <a:r>
              <a:rPr altLang="en-US"/>
              <a:t>Project Manager’s Oath of</a:t>
            </a:r>
            <a:br>
              <a:rPr altLang="en-US"/>
            </a:br>
            <a:r>
              <a:rPr altLang="en-US" b="1"/>
              <a:t>Professional Responsibility</a:t>
            </a:r>
            <a:endParaRPr altLang="en-US"/>
          </a:p>
        </p:txBody>
      </p:sp>
      <p:sp>
        <p:nvSpPr>
          <p:cNvPr id="3" name="Content Placeholder 2"/>
          <p:cNvSpPr>
            <a:spLocks noGrp="1"/>
          </p:cNvSpPr>
          <p:nvPr>
            <p:ph type="subTitle" idx="1"/>
          </p:nvPr>
        </p:nvSpPr>
        <p:spPr/>
        <p:txBody>
          <a:bodyPr/>
          <a:lstStyle/>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2739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7CB950-6B2B-4EDB-B933-7FD52B110E94}" type="slidenum">
              <a:rPr lang="en-US" altLang="en-US" sz="1200" smtClean="0">
                <a:solidFill>
                  <a:srgbClr val="898989"/>
                </a:solidFill>
              </a:rPr>
              <a:pPr>
                <a:spcBef>
                  <a:spcPct val="0"/>
                </a:spcBef>
                <a:buFontTx/>
                <a:buNone/>
              </a:pPr>
              <a:t>424</a:t>
            </a:fld>
            <a:endParaRPr lang="en-US" altLang="en-US" sz="1200">
              <a:solidFill>
                <a:srgbClr val="898989"/>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Content Placeholder 4"/>
          <p:cNvSpPr>
            <a:spLocks noGrp="1"/>
          </p:cNvSpPr>
          <p:nvPr>
            <p:ph idx="1"/>
          </p:nvPr>
        </p:nvSpPr>
        <p:spPr>
          <a:xfrm>
            <a:off x="457200" y="990600"/>
            <a:ext cx="8382000" cy="5135563"/>
          </a:xfrm>
        </p:spPr>
        <p:txBody>
          <a:bodyPr/>
          <a:lstStyle/>
          <a:p>
            <a:pPr marL="914400" lvl="1" indent="-457200">
              <a:spcBef>
                <a:spcPct val="50000"/>
              </a:spcBef>
              <a:buFont typeface="Wingdings" panose="05000000000000000000" pitchFamily="2" charset="2"/>
              <a:buChar char="ü"/>
            </a:pPr>
            <a:r>
              <a:rPr lang="en-US" altLang="en-US" sz="2000"/>
              <a:t>Ensure individual integrity</a:t>
            </a:r>
          </a:p>
          <a:p>
            <a:pPr marL="914400" lvl="1" indent="-457200">
              <a:spcBef>
                <a:spcPct val="50000"/>
              </a:spcBef>
              <a:buFont typeface="Wingdings" panose="05000000000000000000" pitchFamily="2" charset="2"/>
              <a:buChar char="ü"/>
            </a:pPr>
            <a:r>
              <a:rPr lang="en-US" altLang="en-US" sz="2000"/>
              <a:t>Adhere to legal requirements and ethical standards</a:t>
            </a:r>
          </a:p>
          <a:p>
            <a:pPr marL="914400" lvl="1" indent="-457200">
              <a:spcBef>
                <a:spcPct val="50000"/>
              </a:spcBef>
              <a:buFont typeface="Wingdings" panose="05000000000000000000" pitchFamily="2" charset="2"/>
              <a:buChar char="ü"/>
            </a:pPr>
            <a:r>
              <a:rPr lang="en-US" altLang="en-US" sz="2000"/>
              <a:t>Protect Stakeholders</a:t>
            </a:r>
          </a:p>
          <a:p>
            <a:pPr marL="914400" lvl="1" indent="-457200">
              <a:spcBef>
                <a:spcPct val="50000"/>
              </a:spcBef>
              <a:buFont typeface="Wingdings" panose="05000000000000000000" pitchFamily="2" charset="2"/>
              <a:buChar char="ü"/>
            </a:pPr>
            <a:r>
              <a:rPr lang="en-US" altLang="en-US" sz="2000"/>
              <a:t>Share lessons learned and other relevant information</a:t>
            </a:r>
          </a:p>
          <a:p>
            <a:pPr marL="914400" lvl="1" indent="-457200">
              <a:spcBef>
                <a:spcPct val="50000"/>
              </a:spcBef>
              <a:buFont typeface="Wingdings" panose="05000000000000000000" pitchFamily="2" charset="2"/>
              <a:buChar char="ü"/>
            </a:pPr>
            <a:r>
              <a:rPr lang="en-US" altLang="en-US" sz="2000"/>
              <a:t>Build capabilities of colleagues</a:t>
            </a:r>
          </a:p>
          <a:p>
            <a:pPr marL="914400" lvl="1" indent="-457200">
              <a:spcBef>
                <a:spcPct val="50000"/>
              </a:spcBef>
              <a:buFont typeface="Wingdings" panose="05000000000000000000" pitchFamily="2" charset="2"/>
              <a:buChar char="ü"/>
            </a:pPr>
            <a:r>
              <a:rPr lang="en-US" altLang="en-US" sz="2000"/>
              <a:t>Advance project management professionalism</a:t>
            </a:r>
          </a:p>
          <a:p>
            <a:pPr marL="914400" lvl="1" indent="-457200">
              <a:spcBef>
                <a:spcPct val="50000"/>
              </a:spcBef>
              <a:buFont typeface="Wingdings" panose="05000000000000000000" pitchFamily="2" charset="2"/>
              <a:buChar char="ü"/>
            </a:pPr>
            <a:r>
              <a:rPr lang="en-US" altLang="en-US" sz="2000"/>
              <a:t>Improve competencies as project manager</a:t>
            </a:r>
          </a:p>
          <a:p>
            <a:pPr marL="914400" lvl="1" indent="-457200">
              <a:spcBef>
                <a:spcPct val="50000"/>
              </a:spcBef>
              <a:buFont typeface="Wingdings" panose="05000000000000000000" pitchFamily="2" charset="2"/>
              <a:buChar char="ü"/>
            </a:pPr>
            <a:r>
              <a:rPr lang="en-US" altLang="en-US" sz="2000"/>
              <a:t>Balance stakeholder interests in project</a:t>
            </a:r>
          </a:p>
          <a:p>
            <a:pPr marL="914400" lvl="1" indent="-457200">
              <a:spcBef>
                <a:spcPct val="50000"/>
              </a:spcBef>
              <a:buFont typeface="Wingdings" panose="05000000000000000000" pitchFamily="2" charset="2"/>
              <a:buChar char="ü"/>
            </a:pPr>
            <a:r>
              <a:rPr lang="en-US" altLang="en-US" sz="2000"/>
              <a:t>Respect cultural ethnic and personal differences</a:t>
            </a:r>
          </a:p>
          <a:p>
            <a:pPr marL="914400" lvl="1" indent="-457200">
              <a:spcBef>
                <a:spcPct val="50000"/>
              </a:spcBef>
              <a:buFont typeface="Wingdings" panose="05000000000000000000" pitchFamily="2" charset="2"/>
              <a:buChar char="ü"/>
            </a:pPr>
            <a:r>
              <a:rPr lang="en-US" altLang="en-US" sz="2000"/>
              <a:t>Ensure collaborative project management environment</a:t>
            </a:r>
          </a:p>
          <a:p>
            <a:pPr marL="914400" lvl="1" indent="-457200">
              <a:spcBef>
                <a:spcPct val="50000"/>
              </a:spcBef>
              <a:buFont typeface="Wingdings" panose="05000000000000000000" pitchFamily="2" charset="2"/>
              <a:buChar char="ü"/>
            </a:pPr>
            <a:r>
              <a:rPr lang="en-US" altLang="en-US" sz="2000"/>
              <a:t>Comply with all organizational rules and policies</a:t>
            </a:r>
            <a:endParaRPr lang="en-US" altLang="en-US"/>
          </a:p>
        </p:txBody>
      </p:sp>
      <p:sp>
        <p:nvSpPr>
          <p:cNvPr id="6" name="Rectangle 3"/>
          <p:cNvSpPr>
            <a:spLocks noGrp="1" noChangeArrowheads="1"/>
          </p:cNvSpPr>
          <p:nvPr>
            <p:ph type="title"/>
          </p:nvPr>
        </p:nvSpPr>
        <p:spPr>
          <a:xfrm>
            <a:off x="0" y="0"/>
            <a:ext cx="9144000" cy="838200"/>
          </a:xfrm>
        </p:spPr>
        <p:txBody>
          <a:bodyPr/>
          <a:lstStyle/>
          <a:p>
            <a:r>
              <a:rPr altLang="en-US" b="1"/>
              <a:t>Professional Responsibility</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294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29A26F-16A1-47F5-9BA9-561A5DC5E094}" type="slidenum">
              <a:rPr lang="en-US" altLang="en-US" sz="1200" smtClean="0">
                <a:solidFill>
                  <a:srgbClr val="898989"/>
                </a:solidFill>
              </a:rPr>
              <a:pPr>
                <a:spcBef>
                  <a:spcPct val="0"/>
                </a:spcBef>
                <a:buFontTx/>
                <a:buNone/>
              </a:pPr>
              <a:t>425</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Content Placeholder 4"/>
          <p:cNvSpPr>
            <a:spLocks noGrp="1"/>
          </p:cNvSpPr>
          <p:nvPr>
            <p:ph idx="1"/>
          </p:nvPr>
        </p:nvSpPr>
        <p:spPr>
          <a:xfrm>
            <a:off x="457200" y="990600"/>
            <a:ext cx="8305800" cy="5135563"/>
          </a:xfrm>
        </p:spPr>
        <p:txBody>
          <a:bodyPr/>
          <a:lstStyle/>
          <a:p>
            <a:pPr marL="914400" lvl="1" indent="-457200">
              <a:spcBef>
                <a:spcPct val="50000"/>
              </a:spcBef>
              <a:buFont typeface="Wingdings" panose="05000000000000000000" pitchFamily="2" charset="2"/>
              <a:buChar char="ü"/>
            </a:pPr>
            <a:r>
              <a:rPr lang="en-US" altLang="en-US" sz="2000"/>
              <a:t>Provide accurate and truthful representations in cost estimates</a:t>
            </a:r>
          </a:p>
          <a:p>
            <a:pPr marL="914400" lvl="1" indent="-457200">
              <a:spcBef>
                <a:spcPct val="50000"/>
              </a:spcBef>
              <a:buFont typeface="Wingdings" panose="05000000000000000000" pitchFamily="2" charset="2"/>
              <a:buChar char="ü"/>
            </a:pPr>
            <a:r>
              <a:rPr lang="en-US" altLang="en-US" sz="2000"/>
              <a:t>Provide accurate and truthful representations in project reports</a:t>
            </a:r>
          </a:p>
          <a:p>
            <a:pPr marL="914400" lvl="1" indent="-457200">
              <a:spcBef>
                <a:spcPct val="50000"/>
              </a:spcBef>
              <a:buFont typeface="Wingdings" panose="05000000000000000000" pitchFamily="2" charset="2"/>
              <a:buChar char="ü"/>
            </a:pPr>
            <a:r>
              <a:rPr lang="en-US" altLang="en-US" sz="2000"/>
              <a:t>Report violations of policies, procedures and code of ethics</a:t>
            </a:r>
          </a:p>
          <a:p>
            <a:pPr marL="914400" lvl="1" indent="-457200">
              <a:spcBef>
                <a:spcPct val="50000"/>
              </a:spcBef>
              <a:buFont typeface="Wingdings" panose="05000000000000000000" pitchFamily="2" charset="2"/>
              <a:buChar char="ü"/>
            </a:pPr>
            <a:r>
              <a:rPr lang="en-US" altLang="en-US" sz="2000"/>
              <a:t>Strive for fair resolutions</a:t>
            </a:r>
          </a:p>
          <a:p>
            <a:pPr marL="914400" lvl="1" indent="-457200">
              <a:spcBef>
                <a:spcPct val="50000"/>
              </a:spcBef>
              <a:buFont typeface="Wingdings" panose="05000000000000000000" pitchFamily="2" charset="2"/>
              <a:buChar char="ü"/>
            </a:pPr>
            <a:r>
              <a:rPr lang="en-US" altLang="en-US" sz="2000"/>
              <a:t>Satisfy competing needs and objectives</a:t>
            </a:r>
          </a:p>
          <a:p>
            <a:pPr marL="914400" lvl="1" indent="-457200">
              <a:spcBef>
                <a:spcPct val="50000"/>
              </a:spcBef>
              <a:buFont typeface="Wingdings" panose="05000000000000000000" pitchFamily="2" charset="2"/>
              <a:buChar char="ü"/>
            </a:pPr>
            <a:r>
              <a:rPr lang="en-US" altLang="en-US" sz="2000"/>
              <a:t>Interact with others in a professional manner</a:t>
            </a:r>
          </a:p>
          <a:p>
            <a:pPr marL="914400" lvl="1" indent="-457200">
              <a:spcBef>
                <a:spcPct val="50000"/>
              </a:spcBef>
              <a:buFont typeface="Wingdings" panose="05000000000000000000" pitchFamily="2" charset="2"/>
              <a:buChar char="ü"/>
            </a:pPr>
            <a:r>
              <a:rPr lang="en-US" altLang="en-US" sz="2000"/>
              <a:t>Be responsible for satisfying the complete scope and objectives of customer requirements</a:t>
            </a:r>
          </a:p>
          <a:p>
            <a:pPr marL="914400" lvl="1" indent="-457200">
              <a:spcBef>
                <a:spcPct val="50000"/>
              </a:spcBef>
              <a:buFont typeface="Wingdings" panose="05000000000000000000" pitchFamily="2" charset="2"/>
              <a:buChar char="ü"/>
            </a:pPr>
            <a:r>
              <a:rPr lang="en-US" altLang="en-US" sz="2000"/>
              <a:t>Maintain and respect confidential information</a:t>
            </a:r>
          </a:p>
        </p:txBody>
      </p:sp>
      <p:sp>
        <p:nvSpPr>
          <p:cNvPr id="6" name="Rectangle 3"/>
          <p:cNvSpPr>
            <a:spLocks noGrp="1" noChangeArrowheads="1"/>
          </p:cNvSpPr>
          <p:nvPr>
            <p:ph type="title"/>
          </p:nvPr>
        </p:nvSpPr>
        <p:spPr>
          <a:xfrm>
            <a:off x="0" y="0"/>
            <a:ext cx="9144000" cy="838200"/>
          </a:xfrm>
        </p:spPr>
        <p:txBody>
          <a:bodyPr/>
          <a:lstStyle/>
          <a:p>
            <a:r>
              <a:rPr altLang="en-US" b="1"/>
              <a:t>Professional Responsibility</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31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8A6592-4D55-4E18-9B12-AFAC5448C62D}" type="slidenum">
              <a:rPr lang="en-US" altLang="en-US" sz="1200" smtClean="0">
                <a:solidFill>
                  <a:srgbClr val="898989"/>
                </a:solidFill>
              </a:rPr>
              <a:pPr>
                <a:spcBef>
                  <a:spcPct val="0"/>
                </a:spcBef>
                <a:buFontTx/>
                <a:buNone/>
              </a:pPr>
              <a:t>426</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Content Placeholder 4"/>
          <p:cNvSpPr>
            <a:spLocks noGrp="1"/>
          </p:cNvSpPr>
          <p:nvPr>
            <p:ph idx="1"/>
          </p:nvPr>
        </p:nvSpPr>
        <p:spPr>
          <a:xfrm>
            <a:off x="457200" y="990600"/>
            <a:ext cx="8229600" cy="5105400"/>
          </a:xfrm>
        </p:spPr>
        <p:txBody>
          <a:bodyPr/>
          <a:lstStyle/>
          <a:p>
            <a:pPr marL="914400" lvl="1" indent="-457200">
              <a:spcBef>
                <a:spcPct val="50000"/>
              </a:spcBef>
              <a:buFont typeface="Wingdings" panose="05000000000000000000" pitchFamily="2" charset="2"/>
              <a:buChar char="ü"/>
            </a:pPr>
            <a:r>
              <a:rPr lang="en-US" altLang="en-US" sz="2000"/>
              <a:t>Ensure that a conflict of interest does not interfere with professional judgment</a:t>
            </a:r>
          </a:p>
          <a:p>
            <a:pPr marL="914400" lvl="1" indent="-457200">
              <a:spcBef>
                <a:spcPct val="50000"/>
              </a:spcBef>
              <a:buFont typeface="Wingdings" panose="05000000000000000000" pitchFamily="2" charset="2"/>
              <a:buChar char="ü"/>
            </a:pPr>
            <a:r>
              <a:rPr lang="en-US" altLang="en-US" sz="2000"/>
              <a:t>Disclose conflict of interest to customer</a:t>
            </a:r>
          </a:p>
          <a:p>
            <a:pPr marL="914400" lvl="1" indent="-457200">
              <a:spcBef>
                <a:spcPct val="50000"/>
              </a:spcBef>
              <a:buFont typeface="Wingdings" panose="05000000000000000000" pitchFamily="2" charset="2"/>
              <a:buChar char="ü"/>
            </a:pPr>
            <a:r>
              <a:rPr lang="en-US" altLang="en-US" sz="2000"/>
              <a:t>Disclose circumstances that could be construed as conflicts of interest</a:t>
            </a:r>
          </a:p>
          <a:p>
            <a:pPr marL="914400" lvl="1" indent="-457200">
              <a:spcBef>
                <a:spcPct val="50000"/>
              </a:spcBef>
              <a:buFont typeface="Wingdings" panose="05000000000000000000" pitchFamily="2" charset="2"/>
              <a:buChar char="ü"/>
            </a:pPr>
            <a:r>
              <a:rPr lang="en-US" altLang="en-US" sz="2000"/>
              <a:t>Refrain from offering or accepting inappropriate payments, gifts, or other forms of compensation</a:t>
            </a:r>
          </a:p>
          <a:p>
            <a:pPr marL="914400" lvl="1" indent="-457200">
              <a:spcBef>
                <a:spcPct val="50000"/>
              </a:spcBef>
              <a:buFont typeface="Wingdings" panose="05000000000000000000" pitchFamily="2" charset="2"/>
              <a:buChar char="ü"/>
            </a:pPr>
            <a:r>
              <a:rPr lang="en-US" altLang="en-US" sz="2000"/>
              <a:t>Adhere to all applicable laws or customs of the country where services are being provided</a:t>
            </a:r>
          </a:p>
          <a:p>
            <a:pPr marL="914400" lvl="1" indent="-457200">
              <a:spcBef>
                <a:spcPct val="50000"/>
              </a:spcBef>
              <a:buFont typeface="Wingdings" panose="05000000000000000000" pitchFamily="2" charset="2"/>
              <a:buChar char="ü"/>
            </a:pPr>
            <a:r>
              <a:rPr lang="en-US" altLang="en-US" sz="2000"/>
              <a:t>Respect intellectual property developed or owned by others</a:t>
            </a:r>
          </a:p>
          <a:p>
            <a:pPr marL="914400" lvl="1" indent="-457200">
              <a:spcBef>
                <a:spcPct val="50000"/>
              </a:spcBef>
              <a:buFont typeface="Wingdings" panose="05000000000000000000" pitchFamily="2" charset="2"/>
              <a:buChar char="ü"/>
            </a:pPr>
            <a:r>
              <a:rPr lang="en-US" altLang="en-US" sz="2000"/>
              <a:t>Act in a accurate, truthful and competent manner</a:t>
            </a:r>
          </a:p>
          <a:p>
            <a:pPr marL="914400" lvl="1" indent="-457200">
              <a:spcBef>
                <a:spcPct val="50000"/>
              </a:spcBef>
              <a:buFont typeface="Wingdings" panose="05000000000000000000" pitchFamily="2" charset="2"/>
              <a:buChar char="ü"/>
            </a:pPr>
            <a:endParaRPr lang="en-US" altLang="en-US" sz="2000"/>
          </a:p>
        </p:txBody>
      </p:sp>
      <p:sp>
        <p:nvSpPr>
          <p:cNvPr id="6" name="Rectangle 3"/>
          <p:cNvSpPr>
            <a:spLocks noGrp="1" noChangeArrowheads="1"/>
          </p:cNvSpPr>
          <p:nvPr>
            <p:ph type="title"/>
          </p:nvPr>
        </p:nvSpPr>
        <p:spPr>
          <a:xfrm>
            <a:off x="0" y="0"/>
            <a:ext cx="9144000" cy="838200"/>
          </a:xfrm>
        </p:spPr>
        <p:txBody>
          <a:bodyPr/>
          <a:lstStyle/>
          <a:p>
            <a:r>
              <a:rPr altLang="en-US" b="1"/>
              <a:t>Professional Responsibility</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335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9BC397-0164-4E59-AB2C-E8A7A8EA96EF}" type="slidenum">
              <a:rPr lang="en-US" altLang="en-US" sz="1200" smtClean="0">
                <a:solidFill>
                  <a:srgbClr val="898989"/>
                </a:solidFill>
              </a:rPr>
              <a:pPr>
                <a:spcBef>
                  <a:spcPct val="0"/>
                </a:spcBef>
                <a:buFontTx/>
                <a:buNone/>
              </a:pPr>
              <a:t>427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83558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C1F5A7-0B3B-49D1-9644-C8ED2EB5D5E4}" type="slidenum">
              <a:rPr lang="en-US" altLang="en-US" sz="1200" smtClean="0">
                <a:solidFill>
                  <a:srgbClr val="898989"/>
                </a:solidFill>
              </a:rPr>
              <a:pPr>
                <a:spcBef>
                  <a:spcPct val="0"/>
                </a:spcBef>
                <a:buFontTx/>
                <a:buNone/>
              </a:pPr>
              <a:t>428</a:t>
            </a:fld>
            <a:endParaRPr lang="en-US" altLang="en-US" sz="1200">
              <a:solidFill>
                <a:srgbClr val="898989"/>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7634"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3505200" y="1905000"/>
            <a:ext cx="5638800" cy="4114800"/>
          </a:xfrm>
          <a:prstGeom prst="rect">
            <a:avLst/>
          </a:prstGeom>
          <a:noFill/>
          <a:ln w="9525">
            <a:noFill/>
            <a:miter lim="800000"/>
            <a:headEnd/>
            <a:tailEnd/>
          </a:ln>
        </p:spPr>
        <p:txBody>
          <a:bodyPr>
            <a:normAutofit/>
          </a:bodyPr>
          <a:lstStyle/>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a:buFont typeface="Arial" panose="020B0604020202020204" pitchFamily="34" charset="0"/>
              <a:buNone/>
            </a:pPr>
            <a:r>
              <a:rPr lang="en-US" altLang="en-US" sz="1200" dirty="0"/>
              <a:t>(</a:t>
            </a:r>
            <a:r>
              <a:rPr lang="en-IN" altLang="en-US" sz="1200" dirty="0"/>
              <a:t>PMP, PMI-ACP, CSM, SPOC, SDC, SAM, MCT, SCT, MBA, MCA, PGDOM, PGDFM, CIC, PRINCE2-Practitioner, ZED Master Trainer</a:t>
            </a:r>
            <a:r>
              <a:rPr lang="en-US" altLang="en-US" sz="1200"/>
              <a:t>)</a:t>
            </a:r>
          </a:p>
          <a:p>
            <a:pPr marL="342900" indent="-342900">
              <a:spcBef>
                <a:spcPct val="20000"/>
              </a:spcBef>
              <a:buFont typeface="Arial" charset="0"/>
              <a:buNone/>
              <a:defRPr/>
            </a:pPr>
            <a:r>
              <a:rPr lang="en-US" sz="1600">
                <a:latin typeface="+mn-lt"/>
              </a:rPr>
              <a:t>PMO </a:t>
            </a:r>
            <a:r>
              <a:rPr lang="en-US" sz="1600" dirty="0">
                <a:latin typeface="+mn-lt"/>
              </a:rPr>
              <a:t>Architect &amp; Project Management Evangelist</a:t>
            </a:r>
          </a:p>
          <a:p>
            <a:pPr marL="342900" indent="-342900">
              <a:spcBef>
                <a:spcPct val="20000"/>
              </a:spcBef>
              <a:buFont typeface="Arial" charset="0"/>
              <a:buNone/>
              <a:defRPr/>
            </a:pPr>
            <a:endParaRPr lang="en-US" sz="1600" dirty="0">
              <a:latin typeface="+mn-lt"/>
              <a:hlinkClick r:id="rId4"/>
            </a:endParaRPr>
          </a:p>
          <a:p>
            <a:pPr marL="342900" indent="-342900">
              <a:spcBef>
                <a:spcPct val="20000"/>
              </a:spcBef>
              <a:buFont typeface="Arial" charset="0"/>
              <a:buNone/>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buFont typeface="Arial" charset="0"/>
              <a:buNone/>
              <a:defRPr/>
            </a:pPr>
            <a:endParaRPr lang="en-US" sz="1500" dirty="0">
              <a:latin typeface="+mn-lt"/>
            </a:endParaRPr>
          </a:p>
          <a:p>
            <a:pPr marL="342900" indent="-342900">
              <a:spcBef>
                <a:spcPct val="20000"/>
              </a:spcBef>
              <a:buFont typeface="Arial" charset="0"/>
              <a:buNone/>
              <a:defRPr/>
            </a:pPr>
            <a:endParaRPr lang="en-US" sz="1500" dirty="0">
              <a:latin typeface="+mn-lt"/>
            </a:endParaRPr>
          </a:p>
          <a:p>
            <a:pPr marL="342900" indent="-342900">
              <a:spcBef>
                <a:spcPct val="20000"/>
              </a:spcBef>
              <a:buFont typeface="Arial" charset="0"/>
              <a:buNone/>
              <a:defRPr/>
            </a:pPr>
            <a:r>
              <a:rPr lang="en-US" sz="1500" dirty="0">
                <a:latin typeface="+mn-lt"/>
              </a:rPr>
              <a:t>For content related queries please contact me via</a:t>
            </a:r>
          </a:p>
          <a:p>
            <a:pPr>
              <a:spcBef>
                <a:spcPct val="20000"/>
              </a:spcBef>
              <a:buFont typeface="Arial" charset="0"/>
              <a:buNone/>
              <a:defRPr/>
            </a:pPr>
            <a:r>
              <a:rPr lang="en-US" sz="1100" dirty="0">
                <a:latin typeface="+mn-lt"/>
              </a:rPr>
              <a:t>hari.Prasad@vedavit-ps.com</a:t>
            </a:r>
          </a:p>
        </p:txBody>
      </p:sp>
      <p:sp>
        <p:nvSpPr>
          <p:cNvPr id="837636" name="Slide Number Placeholder 6"/>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0295F0-F4EC-487F-AEA1-379CD2AA3735}" type="slidenum">
              <a:rPr lang="en-US" altLang="en-US" smtClean="0">
                <a:solidFill>
                  <a:srgbClr val="898989"/>
                </a:solidFill>
                <a:latin typeface="Calibri" panose="020F0502020204030204" pitchFamily="34" charset="0"/>
              </a:rPr>
              <a:pPr/>
              <a:t>429</a:t>
            </a:fld>
            <a:endParaRPr lang="en-US" altLang="en-US">
              <a:solidFill>
                <a:srgbClr val="898989"/>
              </a:solidFill>
              <a:latin typeface="Calibri" panose="020F0502020204030204" pitchFamily="34" charset="0"/>
            </a:endParaRPr>
          </a:p>
        </p:txBody>
      </p:sp>
      <p:sp>
        <p:nvSpPr>
          <p:cNvPr id="837637" name="Rectangle 1"/>
          <p:cNvSpPr>
            <a:spLocks noChangeArrowheads="1"/>
          </p:cNvSpPr>
          <p:nvPr/>
        </p:nvSpPr>
        <p:spPr bwMode="auto">
          <a:xfrm>
            <a:off x="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sz="800"/>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Tree>
    <p:extLst>
      <p:ext uri="{BB962C8B-B14F-4D97-AF65-F5344CB8AC3E}">
        <p14:creationId xmlns:p14="http://schemas.microsoft.com/office/powerpoint/2010/main" val="362271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Title 3"/>
          <p:cNvSpPr>
            <a:spLocks noGrp="1"/>
          </p:cNvSpPr>
          <p:nvPr>
            <p:ph type="title"/>
          </p:nvPr>
        </p:nvSpPr>
        <p:spPr>
          <a:xfrm>
            <a:off x="0" y="0"/>
            <a:ext cx="9140825" cy="573088"/>
          </a:xfrm>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dirty="0"/>
              <a:t>Plan Procurement</a:t>
            </a:r>
          </a:p>
        </p:txBody>
      </p:sp>
      <p:sp>
        <p:nvSpPr>
          <p:cNvPr id="702467"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Project Management plan</a:t>
            </a:r>
          </a:p>
          <a:p>
            <a:pPr>
              <a:buFont typeface="Calibri" panose="020F0502020204030204" pitchFamily="34" charset="0"/>
              <a:buAutoNum type="arabicPeriod"/>
            </a:pPr>
            <a:r>
              <a:rPr lang="en-US" altLang="en-US" dirty="0"/>
              <a:t>Requirements Documentation</a:t>
            </a:r>
          </a:p>
          <a:p>
            <a:pPr>
              <a:buFont typeface="Calibri" panose="020F0502020204030204" pitchFamily="34" charset="0"/>
              <a:buAutoNum type="arabicPeriod"/>
            </a:pPr>
            <a:r>
              <a:rPr lang="en-US" altLang="en-US" dirty="0"/>
              <a:t>Risk Register</a:t>
            </a:r>
          </a:p>
          <a:p>
            <a:pPr>
              <a:buFont typeface="Calibri" panose="020F0502020204030204" pitchFamily="34" charset="0"/>
              <a:buAutoNum type="arabicPeriod"/>
            </a:pPr>
            <a:r>
              <a:rPr lang="en-US" altLang="en-US" dirty="0"/>
              <a:t>Activity Resource Requirements</a:t>
            </a:r>
          </a:p>
          <a:p>
            <a:pPr>
              <a:buFont typeface="Calibri" panose="020F0502020204030204" pitchFamily="34" charset="0"/>
              <a:buAutoNum type="arabicPeriod"/>
            </a:pPr>
            <a:r>
              <a:rPr lang="en-US" altLang="en-US" dirty="0"/>
              <a:t>Project Schedule</a:t>
            </a:r>
          </a:p>
          <a:p>
            <a:pPr>
              <a:buFont typeface="Calibri" panose="020F0502020204030204" pitchFamily="34" charset="0"/>
              <a:buAutoNum type="arabicPeriod"/>
            </a:pPr>
            <a:r>
              <a:rPr lang="en-US" altLang="en-US" dirty="0"/>
              <a:t>Activity Cost Estimates</a:t>
            </a:r>
          </a:p>
          <a:p>
            <a:pPr>
              <a:buFont typeface="Calibri" panose="020F0502020204030204" pitchFamily="34" charset="0"/>
              <a:buAutoNum type="arabicPeriod"/>
            </a:pPr>
            <a:r>
              <a:rPr lang="en-US" altLang="en-US" dirty="0"/>
              <a:t>Stakeholder Register</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a:p>
            <a:pPr>
              <a:buFont typeface="+mj-lt"/>
              <a:buNone/>
            </a:pPr>
            <a:endParaRPr lang="en-US" altLang="en-US" dirty="0"/>
          </a:p>
        </p:txBody>
      </p:sp>
      <p:sp>
        <p:nvSpPr>
          <p:cNvPr id="702468"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Make-or-buy analysis</a:t>
            </a:r>
          </a:p>
          <a:p>
            <a:pPr>
              <a:buFont typeface="Calibri" panose="020F0502020204030204" pitchFamily="34" charset="0"/>
              <a:buAutoNum type="arabicPeriod"/>
            </a:pPr>
            <a:r>
              <a:rPr lang="en-US" altLang="en-US" dirty="0"/>
              <a:t>Market Research</a:t>
            </a:r>
          </a:p>
          <a:p>
            <a:pPr>
              <a:buFont typeface="Calibri" panose="020F0502020204030204" pitchFamily="34" charset="0"/>
              <a:buAutoNum type="arabicPeriod"/>
            </a:pPr>
            <a:r>
              <a:rPr lang="en-US" altLang="en-US" dirty="0"/>
              <a:t>Meetings</a:t>
            </a:r>
          </a:p>
          <a:p>
            <a:pPr>
              <a:buFont typeface="Calibri" panose="020F0502020204030204" pitchFamily="34" charset="0"/>
              <a:buAutoNum type="arabicPeriod"/>
            </a:pPr>
            <a:endParaRPr lang="en-US" altLang="en-US" dirty="0"/>
          </a:p>
        </p:txBody>
      </p:sp>
      <p:sp>
        <p:nvSpPr>
          <p:cNvPr id="702469"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Procurement Management Plan</a:t>
            </a:r>
          </a:p>
          <a:p>
            <a:pPr>
              <a:buFont typeface="Calibri" panose="020F0502020204030204" pitchFamily="34" charset="0"/>
              <a:buAutoNum type="arabicPeriod"/>
            </a:pPr>
            <a:r>
              <a:rPr lang="en-US" altLang="en-US" dirty="0"/>
              <a:t>Procurement Statements of work</a:t>
            </a:r>
          </a:p>
          <a:p>
            <a:pPr>
              <a:buFont typeface="Calibri" panose="020F0502020204030204" pitchFamily="34" charset="0"/>
              <a:buAutoNum type="arabicPeriod"/>
            </a:pPr>
            <a:r>
              <a:rPr lang="en-US" altLang="en-US" dirty="0"/>
              <a:t>Procurement Documents</a:t>
            </a:r>
          </a:p>
          <a:p>
            <a:pPr>
              <a:buFont typeface="Calibri" panose="020F0502020204030204" pitchFamily="34" charset="0"/>
              <a:buAutoNum type="arabicPeriod"/>
            </a:pPr>
            <a:r>
              <a:rPr lang="en-US" altLang="en-US" dirty="0"/>
              <a:t>Source selection criteria</a:t>
            </a:r>
          </a:p>
          <a:p>
            <a:pPr>
              <a:buFont typeface="Calibri" panose="020F0502020204030204" pitchFamily="34" charset="0"/>
              <a:buAutoNum type="arabicPeriod"/>
            </a:pPr>
            <a:r>
              <a:rPr lang="en-US" altLang="en-US" dirty="0"/>
              <a:t>Make-or-buy decisions</a:t>
            </a:r>
          </a:p>
          <a:p>
            <a:pPr>
              <a:buFont typeface="Calibri" panose="020F0502020204030204" pitchFamily="34" charset="0"/>
              <a:buAutoNum type="arabicPeriod"/>
            </a:pPr>
            <a:r>
              <a:rPr lang="en-US" altLang="en-US" dirty="0"/>
              <a:t>Change Requests</a:t>
            </a:r>
          </a:p>
          <a:p>
            <a:pPr>
              <a:buFont typeface="Calibri" panose="020F0502020204030204" pitchFamily="34" charset="0"/>
              <a:buAutoNum type="arabicPeriod"/>
            </a:pPr>
            <a:r>
              <a:rPr lang="en-US" altLang="en-US" dirty="0"/>
              <a:t>Project Documents Updates</a:t>
            </a:r>
          </a:p>
          <a:p>
            <a:pPr>
              <a:buFont typeface="Calibri" panose="020F0502020204030204" pitchFamily="34" charset="0"/>
              <a:buAutoNum type="arabicPeriod"/>
            </a:pPr>
            <a:endParaRPr lang="en-US" altLang="en-US" dirty="0"/>
          </a:p>
        </p:txBody>
      </p:sp>
      <p:sp>
        <p:nvSpPr>
          <p:cNvPr id="702470" name="Text Placeholder 7"/>
          <p:cNvSpPr>
            <a:spLocks noGrp="1"/>
          </p:cNvSpPr>
          <p:nvPr>
            <p:ph type="body" sz="quarter" idx="15"/>
          </p:nvPr>
        </p:nvSpPr>
        <p:spPr/>
        <p:txBody>
          <a:bodyPr vert="eaVert"/>
          <a:lstStyle/>
          <a:p>
            <a:pPr marL="0" indent="0"/>
            <a:r>
              <a:rPr lang="en-US" altLang="en-US"/>
              <a:t>Project Procurement Management</a:t>
            </a:r>
          </a:p>
        </p:txBody>
      </p:sp>
      <p:sp>
        <p:nvSpPr>
          <p:cNvPr id="702471" name="Text Placeholder 8"/>
          <p:cNvSpPr>
            <a:spLocks noGrp="1"/>
          </p:cNvSpPr>
          <p:nvPr>
            <p:ph type="body" sz="quarter" idx="16"/>
          </p:nvPr>
        </p:nvSpPr>
        <p:spPr/>
        <p:txBody>
          <a:bodyPr vert="eaVert"/>
          <a:lstStyle/>
          <a:p>
            <a:pPr marL="0" indent="0"/>
            <a:r>
              <a:rPr lang="en-US" altLang="en-US"/>
              <a:t>Project Planning</a:t>
            </a:r>
          </a:p>
        </p:txBody>
      </p:sp>
      <p:sp>
        <p:nvSpPr>
          <p:cNvPr id="702472"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22BB18-A466-490D-B4E1-AE650A98654E}" type="slidenum">
              <a:rPr lang="en-US" altLang="en-US" sz="1200" smtClean="0">
                <a:solidFill>
                  <a:srgbClr val="898989"/>
                </a:solidFill>
              </a:rPr>
              <a:pPr>
                <a:spcBef>
                  <a:spcPct val="0"/>
                </a:spcBef>
                <a:buFontTx/>
                <a:buNone/>
              </a:pPr>
              <a:t>361</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Title 3"/>
          <p:cNvSpPr>
            <a:spLocks noGrp="1"/>
          </p:cNvSpPr>
          <p:nvPr>
            <p:ph type="title"/>
          </p:nvPr>
        </p:nvSpPr>
        <p:spPr>
          <a:xfrm>
            <a:off x="11113" y="0"/>
            <a:ext cx="9132887" cy="808038"/>
          </a:xfrm>
        </p:spPr>
        <p:txBody>
          <a:bodyPr/>
          <a:lstStyle/>
          <a:p>
            <a:r>
              <a:rPr altLang="en-US"/>
              <a:t>Procurement Management Plan</a:t>
            </a:r>
          </a:p>
        </p:txBody>
      </p:sp>
      <p:sp>
        <p:nvSpPr>
          <p:cNvPr id="5" name="Content Placeholder 4"/>
          <p:cNvSpPr>
            <a:spLocks noGrp="1"/>
          </p:cNvSpPr>
          <p:nvPr>
            <p:ph idx="1"/>
          </p:nvPr>
        </p:nvSpPr>
        <p:spPr/>
        <p:txBody>
          <a:bodyPr/>
          <a:lstStyle/>
          <a:p>
            <a:pPr marL="457200" indent="-457200">
              <a:buFont typeface="Arial" panose="020B0604020202020204" pitchFamily="34" charset="0"/>
              <a:buNone/>
              <a:defRPr/>
            </a:pPr>
            <a:r>
              <a:rPr lang="en-US" dirty="0"/>
              <a:t>	Describes how the procurement processes  will be managed</a:t>
            </a:r>
          </a:p>
          <a:p>
            <a:pPr marL="457200" indent="-457200">
              <a:defRPr/>
            </a:pPr>
            <a:endParaRPr lang="en-US" dirty="0"/>
          </a:p>
          <a:p>
            <a:pPr lvl="1" indent="-455613">
              <a:buFont typeface="Wingdings" pitchFamily="2" charset="2"/>
              <a:buChar char="ü"/>
              <a:defRPr/>
            </a:pPr>
            <a:r>
              <a:rPr lang="en-US" dirty="0"/>
              <a:t>Types of Contracts to be used </a:t>
            </a:r>
          </a:p>
          <a:p>
            <a:pPr lvl="1" indent="-455613">
              <a:buFont typeface="Wingdings" pitchFamily="2" charset="2"/>
              <a:buChar char="ü"/>
              <a:defRPr/>
            </a:pPr>
            <a:r>
              <a:rPr lang="en-US" dirty="0"/>
              <a:t>Managing Multiple Providers </a:t>
            </a:r>
          </a:p>
          <a:p>
            <a:pPr lvl="1" indent="-455613">
              <a:buFont typeface="Wingdings" pitchFamily="2" charset="2"/>
              <a:buChar char="ü"/>
              <a:defRPr/>
            </a:pPr>
            <a:r>
              <a:rPr lang="en-US" dirty="0"/>
              <a:t>Coordination with other project aspects</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7045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BA902A-147A-47E0-A7A1-DBD733575FBD}" type="slidenum">
              <a:rPr lang="en-US" altLang="en-US" sz="1200" smtClean="0">
                <a:solidFill>
                  <a:srgbClr val="898989"/>
                </a:solidFill>
              </a:rPr>
              <a:pPr>
                <a:spcBef>
                  <a:spcPct val="0"/>
                </a:spcBef>
                <a:buFontTx/>
                <a:buNone/>
              </a:pPr>
              <a:t>362</a:t>
            </a:fld>
            <a:endParaRPr lang="en-US"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4351</TotalTime>
  <Words>4111</Words>
  <Application>Microsoft Office PowerPoint</Application>
  <PresentationFormat>On-screen Show (4:3)</PresentationFormat>
  <Paragraphs>960</Paragraphs>
  <Slides>76</Slides>
  <Notes>74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9" baseType="lpstr">
      <vt:lpstr>Arial Unicode MS</vt:lpstr>
      <vt:lpstr>Arial</vt:lpstr>
      <vt:lpstr>Arial Narrow</vt:lpstr>
      <vt:lpstr>Berlin Sans FB</vt:lpstr>
      <vt:lpstr>Book Antiqua</vt:lpstr>
      <vt:lpstr>Calibri</vt:lpstr>
      <vt:lpstr>Kabel Bk BT</vt:lpstr>
      <vt:lpstr>Tahoma</vt:lpstr>
      <vt:lpstr>Times New Roman</vt:lpstr>
      <vt:lpstr>WenQuanYi Micro Hei</vt:lpstr>
      <vt:lpstr>Wingdings</vt:lpstr>
      <vt:lpstr>Office Theme</vt:lpstr>
      <vt:lpstr>Visio</vt:lpstr>
      <vt:lpstr>Project Procurement Management</vt:lpstr>
      <vt:lpstr>    </vt:lpstr>
      <vt:lpstr>Project Procurement Management</vt:lpstr>
      <vt:lpstr>Another look @ Procurement Management</vt:lpstr>
      <vt:lpstr>Project Procurement Management</vt:lpstr>
      <vt:lpstr>Project Manager’s Role</vt:lpstr>
      <vt:lpstr>40. Plan Procurement Management</vt:lpstr>
      <vt:lpstr>Plan Procurement</vt:lpstr>
      <vt:lpstr>Procurement Management Plan</vt:lpstr>
      <vt:lpstr>Source selection criteria</vt:lpstr>
      <vt:lpstr>41. Conduct Procurements</vt:lpstr>
      <vt:lpstr>Conduct Procurement</vt:lpstr>
      <vt:lpstr>42. Control Procurement</vt:lpstr>
      <vt:lpstr>Control Procurement</vt:lpstr>
      <vt:lpstr>Claim Administration</vt:lpstr>
      <vt:lpstr>43. Close Procurement</vt:lpstr>
      <vt:lpstr>Close Procurement</vt:lpstr>
      <vt:lpstr>Procurement: Tips for PMP® Exam</vt:lpstr>
      <vt:lpstr>Procurement: Tips for PMP® Exam</vt:lpstr>
      <vt:lpstr>Big Concepts</vt:lpstr>
      <vt:lpstr>Contract Structure</vt:lpstr>
      <vt:lpstr>Sections of Contract</vt:lpstr>
      <vt:lpstr>Sections of Contract</vt:lpstr>
      <vt:lpstr>Contract Types</vt:lpstr>
      <vt:lpstr>Procurement Contract Types</vt:lpstr>
      <vt:lpstr>Contract type &amp; Risk</vt:lpstr>
      <vt:lpstr>Types of Contracts</vt:lpstr>
      <vt:lpstr>Types of Contracts- Fix Price Plus</vt:lpstr>
      <vt:lpstr>Types of Contracts- Cost Plus</vt:lpstr>
      <vt:lpstr>PowerPoint Presentation</vt:lpstr>
      <vt:lpstr>Contract type Example: Fixed Price</vt:lpstr>
      <vt:lpstr>Fixed Price Incentive Fee (FPIF)</vt:lpstr>
      <vt:lpstr>Point of Total Assumption</vt:lpstr>
      <vt:lpstr>CPIF- Complex Case</vt:lpstr>
      <vt:lpstr>Contract type Example: Cost Reimbursable</vt:lpstr>
      <vt:lpstr>Contract type Example: Cost Reimbursable</vt:lpstr>
      <vt:lpstr>CPIF Example</vt:lpstr>
      <vt:lpstr>Contract type Example: Time &amp; Material</vt:lpstr>
      <vt:lpstr>Legal Requirements on Contracts</vt:lpstr>
      <vt:lpstr>Legal Requirements on Contracts</vt:lpstr>
      <vt:lpstr>Procurement Management: Few More Concepts</vt:lpstr>
      <vt:lpstr>Procurement Management: Few More Concepts</vt:lpstr>
      <vt:lpstr>Contract Change Control System (CCCS)</vt:lpstr>
      <vt:lpstr>PowerPoint Presentation</vt:lpstr>
      <vt:lpstr>Project Stakeholder Management</vt:lpstr>
      <vt:lpstr>Project Communications Management</vt:lpstr>
      <vt:lpstr>44. Identify Stakeholders</vt:lpstr>
      <vt:lpstr>Identify Stakeholders</vt:lpstr>
      <vt:lpstr>Sample Stakeholder Analysis Matrix</vt:lpstr>
      <vt:lpstr>Sample Stakeholder Analysis Matrix</vt:lpstr>
      <vt:lpstr>Power/Interest Grid with stakeholders</vt:lpstr>
      <vt:lpstr>45. Plan Stakeholder Management</vt:lpstr>
      <vt:lpstr>Plan Stakeholders Management</vt:lpstr>
      <vt:lpstr>46. Manage Stakeholder Engagements</vt:lpstr>
      <vt:lpstr>Manage Stakeholders Engagements</vt:lpstr>
      <vt:lpstr>Interpersonal Skills</vt:lpstr>
      <vt:lpstr>Management Skills</vt:lpstr>
      <vt:lpstr>47. Control Stakeholder Engagements</vt:lpstr>
      <vt:lpstr>Control Stakeholder Engagements</vt:lpstr>
      <vt:lpstr>PowerPoint Presentation</vt:lpstr>
      <vt:lpstr>PowerPoint Presentation</vt:lpstr>
      <vt:lpstr>PowerPoint Presentation</vt:lpstr>
      <vt:lpstr>PowerPoint Presentation</vt:lpstr>
      <vt:lpstr>PowerPoint Presentation</vt:lpstr>
      <vt:lpstr>Honesty</vt:lpstr>
      <vt:lpstr>Responsibility</vt:lpstr>
      <vt:lpstr>Respect</vt:lpstr>
      <vt:lpstr>Fairness</vt:lpstr>
      <vt:lpstr>Fairness</vt:lpstr>
      <vt:lpstr>Ethics Quick Test</vt:lpstr>
      <vt:lpstr>Project Manager’s Oath of Professional Responsibility</vt:lpstr>
      <vt:lpstr>Professional Responsibility</vt:lpstr>
      <vt:lpstr>Professional Responsibility</vt:lpstr>
      <vt:lpstr>Professional Responsibility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131</cp:revision>
  <dcterms:created xsi:type="dcterms:W3CDTF">2010-10-14T06:04:22Z</dcterms:created>
  <dcterms:modified xsi:type="dcterms:W3CDTF">2017-11-23T07:12:06Z</dcterms:modified>
</cp:coreProperties>
</file>