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9"/>
  </p:notesMasterIdLst>
  <p:sldIdLst>
    <p:sldId id="487" r:id="rId2"/>
    <p:sldId id="573" r:id="rId3"/>
    <p:sldId id="574" r:id="rId4"/>
    <p:sldId id="553" r:id="rId5"/>
    <p:sldId id="555" r:id="rId6"/>
    <p:sldId id="557" r:id="rId7"/>
    <p:sldId id="667" r:id="rId8"/>
    <p:sldId id="552" r:id="rId9"/>
    <p:sldId id="613" r:id="rId10"/>
    <p:sldId id="614" r:id="rId11"/>
    <p:sldId id="582" r:id="rId12"/>
    <p:sldId id="581" r:id="rId13"/>
    <p:sldId id="610" r:id="rId14"/>
    <p:sldId id="628" r:id="rId15"/>
    <p:sldId id="615" r:id="rId16"/>
    <p:sldId id="270" r:id="rId17"/>
    <p:sldId id="490" r:id="rId18"/>
    <p:sldId id="616" r:id="rId19"/>
    <p:sldId id="619" r:id="rId20"/>
    <p:sldId id="571" r:id="rId21"/>
    <p:sldId id="576" r:id="rId22"/>
    <p:sldId id="617" r:id="rId23"/>
    <p:sldId id="575" r:id="rId24"/>
    <p:sldId id="570" r:id="rId25"/>
    <p:sldId id="572" r:id="rId26"/>
    <p:sldId id="579" r:id="rId27"/>
    <p:sldId id="489" r:id="rId28"/>
    <p:sldId id="493" r:id="rId29"/>
    <p:sldId id="618" r:id="rId30"/>
    <p:sldId id="577" r:id="rId31"/>
    <p:sldId id="494" r:id="rId32"/>
    <p:sldId id="531" r:id="rId33"/>
    <p:sldId id="297" r:id="rId34"/>
    <p:sldId id="578" r:id="rId35"/>
    <p:sldId id="668" r:id="rId36"/>
    <p:sldId id="527" r:id="rId37"/>
    <p:sldId id="528" r:id="rId38"/>
    <p:sldId id="529" r:id="rId39"/>
    <p:sldId id="580" r:id="rId40"/>
    <p:sldId id="604" r:id="rId41"/>
    <p:sldId id="669" r:id="rId42"/>
    <p:sldId id="674" r:id="rId43"/>
    <p:sldId id="605" r:id="rId44"/>
    <p:sldId id="606" r:id="rId45"/>
    <p:sldId id="277" r:id="rId46"/>
    <p:sldId id="626" r:id="rId47"/>
    <p:sldId id="279" r:id="rId48"/>
    <p:sldId id="584" r:id="rId49"/>
    <p:sldId id="295" r:id="rId50"/>
    <p:sldId id="583" r:id="rId51"/>
    <p:sldId id="624" r:id="rId52"/>
    <p:sldId id="536" r:id="rId53"/>
    <p:sldId id="499" r:id="rId54"/>
    <p:sldId id="500" r:id="rId55"/>
    <p:sldId id="412" r:id="rId56"/>
    <p:sldId id="501" r:id="rId57"/>
    <p:sldId id="301" r:id="rId58"/>
    <p:sldId id="502" r:id="rId59"/>
    <p:sldId id="503" r:id="rId60"/>
    <p:sldId id="504" r:id="rId61"/>
    <p:sldId id="596" r:id="rId62"/>
    <p:sldId id="537" r:id="rId63"/>
    <p:sldId id="532" r:id="rId64"/>
    <p:sldId id="620" r:id="rId65"/>
    <p:sldId id="621" r:id="rId66"/>
    <p:sldId id="622" r:id="rId67"/>
    <p:sldId id="533" r:id="rId68"/>
    <p:sldId id="311" r:id="rId69"/>
    <p:sldId id="314" r:id="rId70"/>
    <p:sldId id="534" r:id="rId71"/>
    <p:sldId id="315" r:id="rId72"/>
    <p:sldId id="510" r:id="rId73"/>
    <p:sldId id="505" r:id="rId74"/>
    <p:sldId id="506" r:id="rId75"/>
    <p:sldId id="507" r:id="rId76"/>
    <p:sldId id="508" r:id="rId77"/>
    <p:sldId id="509" r:id="rId78"/>
    <p:sldId id="597" r:id="rId79"/>
    <p:sldId id="608" r:id="rId80"/>
    <p:sldId id="538" r:id="rId81"/>
    <p:sldId id="511" r:id="rId82"/>
    <p:sldId id="541" r:id="rId83"/>
    <p:sldId id="512" r:id="rId84"/>
    <p:sldId id="542" r:id="rId85"/>
    <p:sldId id="598" r:id="rId86"/>
    <p:sldId id="543" r:id="rId87"/>
    <p:sldId id="544" r:id="rId88"/>
    <p:sldId id="515" r:id="rId89"/>
    <p:sldId id="545" r:id="rId90"/>
    <p:sldId id="599" r:id="rId91"/>
    <p:sldId id="653" r:id="rId92"/>
    <p:sldId id="655" r:id="rId93"/>
    <p:sldId id="523" r:id="rId94"/>
    <p:sldId id="372" r:id="rId95"/>
    <p:sldId id="373" r:id="rId96"/>
    <p:sldId id="374" r:id="rId97"/>
    <p:sldId id="379" r:id="rId98"/>
    <p:sldId id="321" r:id="rId99"/>
    <p:sldId id="328" r:id="rId100"/>
    <p:sldId id="329" r:id="rId101"/>
    <p:sldId id="330" r:id="rId102"/>
    <p:sldId id="331" r:id="rId103"/>
    <p:sldId id="332" r:id="rId104"/>
    <p:sldId id="333" r:id="rId105"/>
    <p:sldId id="334" r:id="rId106"/>
    <p:sldId id="600" r:id="rId107"/>
    <p:sldId id="526" r:id="rId108"/>
    <p:sldId id="601" r:id="rId109"/>
    <p:sldId id="559" r:id="rId110"/>
    <p:sldId id="656" r:id="rId111"/>
    <p:sldId id="475" r:id="rId112"/>
    <p:sldId id="481" r:id="rId113"/>
    <p:sldId id="485" r:id="rId114"/>
    <p:sldId id="484" r:id="rId115"/>
    <p:sldId id="657" r:id="rId116"/>
    <p:sldId id="603" r:id="rId117"/>
    <p:sldId id="659" r:id="rId118"/>
    <p:sldId id="660" r:id="rId119"/>
    <p:sldId id="661" r:id="rId120"/>
    <p:sldId id="658" r:id="rId121"/>
    <p:sldId id="630" r:id="rId122"/>
    <p:sldId id="644" r:id="rId123"/>
    <p:sldId id="645" r:id="rId124"/>
    <p:sldId id="662" r:id="rId125"/>
    <p:sldId id="663" r:id="rId126"/>
    <p:sldId id="646" r:id="rId127"/>
    <p:sldId id="647" r:id="rId128"/>
    <p:sldId id="648" r:id="rId129"/>
    <p:sldId id="664" r:id="rId130"/>
    <p:sldId id="665" r:id="rId131"/>
    <p:sldId id="649" r:id="rId132"/>
    <p:sldId id="650" r:id="rId133"/>
    <p:sldId id="651" r:id="rId134"/>
    <p:sldId id="652" r:id="rId135"/>
    <p:sldId id="550" r:id="rId136"/>
    <p:sldId id="414" r:id="rId137"/>
    <p:sldId id="539" r:id="rId138"/>
    <p:sldId id="540" r:id="rId139"/>
    <p:sldId id="354" r:id="rId140"/>
    <p:sldId id="355" r:id="rId141"/>
    <p:sldId id="357" r:id="rId142"/>
    <p:sldId id="356" r:id="rId143"/>
    <p:sldId id="666" r:id="rId144"/>
    <p:sldId id="641" r:id="rId145"/>
    <p:sldId id="640" r:id="rId146"/>
    <p:sldId id="642" r:id="rId147"/>
    <p:sldId id="643" r:id="rId148"/>
    <p:sldId id="360" r:id="rId149"/>
    <p:sldId id="364" r:id="rId150"/>
    <p:sldId id="366" r:id="rId151"/>
    <p:sldId id="368" r:id="rId152"/>
    <p:sldId id="670" r:id="rId153"/>
    <p:sldId id="671" r:id="rId154"/>
    <p:sldId id="672" r:id="rId155"/>
    <p:sldId id="673" r:id="rId156"/>
    <p:sldId id="586" r:id="rId157"/>
    <p:sldId id="587" r:id="rId158"/>
    <p:sldId id="588" r:id="rId159"/>
    <p:sldId id="589" r:id="rId160"/>
    <p:sldId id="590" r:id="rId161"/>
    <p:sldId id="591" r:id="rId162"/>
    <p:sldId id="592" r:id="rId163"/>
    <p:sldId id="593" r:id="rId164"/>
    <p:sldId id="594" r:id="rId165"/>
    <p:sldId id="595" r:id="rId166"/>
    <p:sldId id="488" r:id="rId167"/>
    <p:sldId id="551" r:id="rId168"/>
  </p:sldIdLst>
  <p:sldSz cx="9144000" cy="6858000" type="screen4x3"/>
  <p:notesSz cx="7315200" cy="96012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99CC"/>
    <a:srgbClr val="FF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9283" autoAdjust="0"/>
  </p:normalViewPr>
  <p:slideViewPr>
    <p:cSldViewPr>
      <p:cViewPr varScale="1">
        <p:scale>
          <a:sx n="70" d="100"/>
          <a:sy n="70" d="100"/>
        </p:scale>
        <p:origin x="726"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5070"/>
    </p:cViewPr>
  </p:sorterViewPr>
  <p:notesViewPr>
    <p:cSldViewPr>
      <p:cViewPr varScale="1">
        <p:scale>
          <a:sx n="52" d="100"/>
          <a:sy n="52" d="100"/>
        </p:scale>
        <p:origin x="-289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slide" Target="slides/slide74.xml"/><Relationship Id="rId1" Type="http://schemas.openxmlformats.org/officeDocument/2006/relationships/slide" Target="slides/slide73.xml"/><Relationship Id="rId6" Type="http://schemas.openxmlformats.org/officeDocument/2006/relationships/slide" Target="slides/slide138.xml"/><Relationship Id="rId5" Type="http://schemas.openxmlformats.org/officeDocument/2006/relationships/slide" Target="slides/slide81.xml"/><Relationship Id="rId4"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custT="1"/>
      <dgm:spPr/>
      <dgm:t>
        <a:bodyPr/>
        <a:lstStyle/>
        <a:p>
          <a:r>
            <a:rPr lang="en-US" sz="1400" dirty="0"/>
            <a:t>Project Vision, Roadmap, Planning</a:t>
          </a:r>
        </a:p>
      </dgm:t>
    </dgm:pt>
    <dgm:pt modelId="{CAE51DF1-8F6C-4089-AFEB-B779F8CDF42F}" type="parTrans" cxnId="{4C206FAD-F512-49A5-8FFE-DB8117F529E2}">
      <dgm:prSet/>
      <dgm:spPr/>
      <dgm:t>
        <a:bodyPr/>
        <a:lstStyle/>
        <a:p>
          <a:endParaRPr lang="en-US" sz="1400"/>
        </a:p>
      </dgm:t>
    </dgm:pt>
    <dgm:pt modelId="{D8040C6B-6128-4ED0-9E26-D263ACB3AB13}" type="sibTrans" cxnId="{4C206FAD-F512-49A5-8FFE-DB8117F529E2}">
      <dgm:prSet/>
      <dgm:spPr/>
      <dgm:t>
        <a:bodyPr/>
        <a:lstStyle/>
        <a:p>
          <a:endParaRPr lang="en-US" sz="1400"/>
        </a:p>
      </dgm:t>
    </dgm:pt>
    <dgm:pt modelId="{5D74F2C9-5108-40A3-AB3B-D6CAEBB2A673}">
      <dgm:prSet phldrT="[Text]" custT="1"/>
      <dgm:spPr>
        <a:solidFill>
          <a:srgbClr val="FFC000"/>
        </a:solidFill>
      </dgm:spPr>
      <dgm:t>
        <a:bodyPr/>
        <a:lstStyle/>
        <a:p>
          <a:r>
            <a:rPr lang="en-US" sz="1400" dirty="0"/>
            <a:t>Release 1</a:t>
          </a:r>
        </a:p>
      </dgm:t>
    </dgm:pt>
    <dgm:pt modelId="{1A6D8B80-5908-4F8F-9896-2CE1F6C82925}" type="parTrans" cxnId="{330EE4AC-17F7-4110-B8A2-A1141AE0CF95}">
      <dgm:prSet/>
      <dgm:spPr/>
      <dgm:t>
        <a:bodyPr/>
        <a:lstStyle/>
        <a:p>
          <a:endParaRPr lang="en-US" sz="1400"/>
        </a:p>
      </dgm:t>
    </dgm:pt>
    <dgm:pt modelId="{140E2D17-DEB2-4F54-B9A4-29630BCAF3BA}" type="sibTrans" cxnId="{330EE4AC-17F7-4110-B8A2-A1141AE0CF95}">
      <dgm:prSet/>
      <dgm:spPr/>
      <dgm:t>
        <a:bodyPr/>
        <a:lstStyle/>
        <a:p>
          <a:endParaRPr lang="en-US" sz="1400"/>
        </a:p>
      </dgm:t>
    </dgm:pt>
    <dgm:pt modelId="{34BF5A44-2B8C-4B4E-B195-5748AE0DA4AC}">
      <dgm:prSet phldrT="[Text]" custT="1"/>
      <dgm:spPr>
        <a:solidFill>
          <a:srgbClr val="FFC000"/>
        </a:solidFill>
      </dgm:spPr>
      <dgm:t>
        <a:bodyPr/>
        <a:lstStyle/>
        <a:p>
          <a:r>
            <a:rPr lang="en-US" sz="1400" dirty="0"/>
            <a:t>Release  n</a:t>
          </a:r>
        </a:p>
      </dgm:t>
    </dgm:pt>
    <dgm:pt modelId="{7170EA56-1B05-429A-8C33-486585B7347C}" type="parTrans" cxnId="{DBB87527-A306-42CC-82A2-DB6B53C5907D}">
      <dgm:prSet/>
      <dgm:spPr/>
      <dgm:t>
        <a:bodyPr/>
        <a:lstStyle/>
        <a:p>
          <a:endParaRPr lang="en-US" sz="1400"/>
        </a:p>
      </dgm:t>
    </dgm:pt>
    <dgm:pt modelId="{2E3A4AA3-DF2D-4BFD-9120-0193E6D778EB}" type="sibTrans" cxnId="{DBB87527-A306-42CC-82A2-DB6B53C5907D}">
      <dgm:prSet/>
      <dgm:spPr/>
      <dgm:t>
        <a:bodyPr/>
        <a:lstStyle/>
        <a:p>
          <a:endParaRPr lang="en-US" sz="1400"/>
        </a:p>
      </dgm:t>
    </dgm:pt>
    <dgm:pt modelId="{C678F328-040B-4BAB-87AE-EA481DFE4D6A}">
      <dgm:prSet phldrT="[Text]" custT="1"/>
      <dgm:spPr/>
      <dgm:t>
        <a:bodyPr/>
        <a:lstStyle/>
        <a:p>
          <a:r>
            <a:rPr lang="en-US" sz="1400" dirty="0"/>
            <a:t>Project Retrospective</a:t>
          </a:r>
        </a:p>
      </dgm:t>
    </dgm:pt>
    <dgm:pt modelId="{4E3BE3BD-1C2A-43F3-B5EF-6600906A3A53}" type="parTrans" cxnId="{3B077041-898C-422B-B118-B105C9FC6071}">
      <dgm:prSet/>
      <dgm:spPr/>
      <dgm:t>
        <a:bodyPr/>
        <a:lstStyle/>
        <a:p>
          <a:endParaRPr lang="en-US" sz="1400"/>
        </a:p>
      </dgm:t>
    </dgm:pt>
    <dgm:pt modelId="{961F5582-88AB-4DDA-9571-F2061A06BD03}" type="sibTrans" cxnId="{3B077041-898C-422B-B118-B105C9FC6071}">
      <dgm:prSet/>
      <dgm:spPr/>
      <dgm:t>
        <a:bodyPr/>
        <a:lstStyle/>
        <a:p>
          <a:endParaRPr lang="en-US" sz="1400"/>
        </a:p>
      </dgm:t>
    </dgm:pt>
    <dgm:pt modelId="{21A5CCC1-6381-479F-AC77-DCF14457C3FE}">
      <dgm:prSet phldrT="[Text]" custT="1"/>
      <dgm:spPr>
        <a:solidFill>
          <a:srgbClr val="FFC000"/>
        </a:solidFill>
      </dgm:spPr>
      <dgm:t>
        <a:bodyPr/>
        <a:lstStyle/>
        <a:p>
          <a:r>
            <a:rPr lang="en-US" sz="1400" dirty="0"/>
            <a:t>Release 2</a:t>
          </a:r>
        </a:p>
      </dgm:t>
    </dgm:pt>
    <dgm:pt modelId="{A2E58200-DECB-4A4B-8478-F5CFDD3A5E4A}" type="parTrans" cxnId="{01E7C322-F50D-450D-9F05-FA1775A31C27}">
      <dgm:prSet/>
      <dgm:spPr/>
      <dgm:t>
        <a:bodyPr/>
        <a:lstStyle/>
        <a:p>
          <a:endParaRPr lang="en-US" sz="1400"/>
        </a:p>
      </dgm:t>
    </dgm:pt>
    <dgm:pt modelId="{494C5A70-8D74-44A5-B8C4-1C7EC8E7C699}" type="sibTrans" cxnId="{01E7C322-F50D-450D-9F05-FA1775A31C27}">
      <dgm:prSet/>
      <dgm:spPr/>
      <dgm:t>
        <a:bodyPr/>
        <a:lstStyle/>
        <a:p>
          <a:endParaRPr lang="en-US" sz="1400"/>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0256542B-3092-42DD-B1C7-BF116B3A44A6}" type="pres">
      <dgm:prSet presAssocID="{21A5CCC1-6381-479F-AC77-DCF14457C3FE}" presName="textNode" presStyleLbl="node1" presStyleIdx="2" presStyleCnt="5">
        <dgm:presLayoutVars>
          <dgm:bulletEnabled val="1"/>
        </dgm:presLayoutVars>
      </dgm:prSet>
      <dgm:spPr/>
    </dgm:pt>
    <dgm:pt modelId="{5E39CCF7-8DC3-4B12-889D-890FBF023D0E}" type="pres">
      <dgm:prSet presAssocID="{494C5A70-8D74-44A5-B8C4-1C7EC8E7C699}" presName="sibTrans" presStyleCnt="0"/>
      <dgm:spPr/>
    </dgm:pt>
    <dgm:pt modelId="{95A5964B-BBD1-49E0-8763-F2B41ECF4E28}" type="pres">
      <dgm:prSet presAssocID="{34BF5A44-2B8C-4B4E-B195-5748AE0DA4AC}" presName="textNode" presStyleLbl="node1" presStyleIdx="3" presStyleCnt="5">
        <dgm:presLayoutVars>
          <dgm:bulletEnabled val="1"/>
        </dgm:presLayoutVars>
      </dgm:prSet>
      <dgm:spPr/>
    </dgm:pt>
    <dgm:pt modelId="{A5481D37-985C-4FE6-873E-A428FA41FEF6}" type="pres">
      <dgm:prSet presAssocID="{2E3A4AA3-DF2D-4BFD-9120-0193E6D778EB}"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01E7C322-F50D-450D-9F05-FA1775A31C27}" srcId="{B92EA690-AE66-4767-9EB1-DE5B6E0D22B9}" destId="{21A5CCC1-6381-479F-AC77-DCF14457C3FE}" srcOrd="2" destOrd="0" parTransId="{A2E58200-DECB-4A4B-8478-F5CFDD3A5E4A}" sibTransId="{494C5A70-8D74-44A5-B8C4-1C7EC8E7C699}"/>
    <dgm:cxn modelId="{DBB87527-A306-42CC-82A2-DB6B53C5907D}" srcId="{B92EA690-AE66-4767-9EB1-DE5B6E0D22B9}" destId="{34BF5A44-2B8C-4B4E-B195-5748AE0DA4AC}" srcOrd="3" destOrd="0" parTransId="{7170EA56-1B05-429A-8C33-486585B7347C}" sibTransId="{2E3A4AA3-DF2D-4BFD-9120-0193E6D778EB}"/>
    <dgm:cxn modelId="{4E11F52D-3521-4A5C-89C2-7BFCF7C6FBB3}" type="presOf" srcId="{D7C6C8CA-8853-4417-935E-8934346778F6}" destId="{E04A9450-C0C8-49D3-9E06-64A041BBEED1}" srcOrd="0" destOrd="0" presId="urn:microsoft.com/office/officeart/2005/8/layout/hProcess9"/>
    <dgm:cxn modelId="{3B077041-898C-422B-B118-B105C9FC6071}" srcId="{B92EA690-AE66-4767-9EB1-DE5B6E0D22B9}" destId="{C678F328-040B-4BAB-87AE-EA481DFE4D6A}" srcOrd="4" destOrd="0" parTransId="{4E3BE3BD-1C2A-43F3-B5EF-6600906A3A53}" sibTransId="{961F5582-88AB-4DDA-9571-F2061A06BD03}"/>
    <dgm:cxn modelId="{40E21376-4A5D-42E1-B8CA-A42650D3D159}" type="presOf" srcId="{21A5CCC1-6381-479F-AC77-DCF14457C3FE}" destId="{0256542B-3092-42DD-B1C7-BF116B3A44A6}" srcOrd="0" destOrd="0" presId="urn:microsoft.com/office/officeart/2005/8/layout/hProcess9"/>
    <dgm:cxn modelId="{E9C4AE81-D296-4E4B-A140-BEFDBBBCF4EE}" type="presOf" srcId="{C678F328-040B-4BAB-87AE-EA481DFE4D6A}" destId="{4F98502F-93E5-4BEC-9732-71EABAB7C8F7}" srcOrd="0" destOrd="0" presId="urn:microsoft.com/office/officeart/2005/8/layout/hProcess9"/>
    <dgm:cxn modelId="{1ABAAF8E-5ADE-4C90-AD3E-77083C0380E2}" type="presOf" srcId="{34BF5A44-2B8C-4B4E-B195-5748AE0DA4AC}" destId="{95A5964B-BBD1-49E0-8763-F2B41ECF4E28}" srcOrd="0" destOrd="0" presId="urn:microsoft.com/office/officeart/2005/8/layout/hProcess9"/>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E8C557C6-7E89-42A1-8011-A83E8B939F53}" type="presOf" srcId="{5D74F2C9-5108-40A3-AB3B-D6CAEBB2A673}" destId="{6FAB89B5-63E0-4E57-ADF4-BCF9E81B3982}" srcOrd="0" destOrd="0" presId="urn:microsoft.com/office/officeart/2005/8/layout/hProcess9"/>
    <dgm:cxn modelId="{28E8B3CB-9D95-4E5F-B30B-7BBF9C944ECF}" type="presOf" srcId="{B92EA690-AE66-4767-9EB1-DE5B6E0D22B9}" destId="{613E6478-3411-4C12-8FD2-AB9C90D67AF3}" srcOrd="0" destOrd="0" presId="urn:microsoft.com/office/officeart/2005/8/layout/hProcess9"/>
    <dgm:cxn modelId="{A9F58028-688F-4307-B5F1-696602D7E54C}" type="presParOf" srcId="{613E6478-3411-4C12-8FD2-AB9C90D67AF3}" destId="{2E9535C2-6A97-41A7-B612-D45ED04B9CB1}" srcOrd="0" destOrd="0" presId="urn:microsoft.com/office/officeart/2005/8/layout/hProcess9"/>
    <dgm:cxn modelId="{068F9F80-27AF-48DB-9779-E95FD71D9365}" type="presParOf" srcId="{613E6478-3411-4C12-8FD2-AB9C90D67AF3}" destId="{6B4C6204-6FF1-4235-9055-092E3326BC35}" srcOrd="1" destOrd="0" presId="urn:microsoft.com/office/officeart/2005/8/layout/hProcess9"/>
    <dgm:cxn modelId="{93FC4214-1B6F-4A4A-99EB-CCA4E799E30E}" type="presParOf" srcId="{6B4C6204-6FF1-4235-9055-092E3326BC35}" destId="{E04A9450-C0C8-49D3-9E06-64A041BBEED1}" srcOrd="0" destOrd="0" presId="urn:microsoft.com/office/officeart/2005/8/layout/hProcess9"/>
    <dgm:cxn modelId="{443F2D23-8905-4011-A588-35B4FE1DFB4E}" type="presParOf" srcId="{6B4C6204-6FF1-4235-9055-092E3326BC35}" destId="{7B19B69C-AE88-443F-AE2B-FCF6C54FEF1F}" srcOrd="1" destOrd="0" presId="urn:microsoft.com/office/officeart/2005/8/layout/hProcess9"/>
    <dgm:cxn modelId="{CB062F62-8E6B-4230-90B6-FD7D98BFCD25}" type="presParOf" srcId="{6B4C6204-6FF1-4235-9055-092E3326BC35}" destId="{6FAB89B5-63E0-4E57-ADF4-BCF9E81B3982}" srcOrd="2" destOrd="0" presId="urn:microsoft.com/office/officeart/2005/8/layout/hProcess9"/>
    <dgm:cxn modelId="{BE4AE12A-2A8F-406D-AB89-19DBA3C28EE1}" type="presParOf" srcId="{6B4C6204-6FF1-4235-9055-092E3326BC35}" destId="{9A1CA45C-4915-46E1-964B-797699FA5DA4}" srcOrd="3" destOrd="0" presId="urn:microsoft.com/office/officeart/2005/8/layout/hProcess9"/>
    <dgm:cxn modelId="{0BBDB662-BF75-40B5-B0C9-28FCDA9064A2}" type="presParOf" srcId="{6B4C6204-6FF1-4235-9055-092E3326BC35}" destId="{0256542B-3092-42DD-B1C7-BF116B3A44A6}" srcOrd="4" destOrd="0" presId="urn:microsoft.com/office/officeart/2005/8/layout/hProcess9"/>
    <dgm:cxn modelId="{D57F6784-305B-496A-BF5F-846D0BED6E60}" type="presParOf" srcId="{6B4C6204-6FF1-4235-9055-092E3326BC35}" destId="{5E39CCF7-8DC3-4B12-889D-890FBF023D0E}" srcOrd="5" destOrd="0" presId="urn:microsoft.com/office/officeart/2005/8/layout/hProcess9"/>
    <dgm:cxn modelId="{517F384B-8B33-41D4-B04B-50F86F096AE4}" type="presParOf" srcId="{6B4C6204-6FF1-4235-9055-092E3326BC35}" destId="{95A5964B-BBD1-49E0-8763-F2B41ECF4E28}" srcOrd="6" destOrd="0" presId="urn:microsoft.com/office/officeart/2005/8/layout/hProcess9"/>
    <dgm:cxn modelId="{27889A3D-10AC-4FFC-8BDA-2B5E3124AA8E}" type="presParOf" srcId="{6B4C6204-6FF1-4235-9055-092E3326BC35}" destId="{A5481D37-985C-4FE6-873E-A428FA41FEF6}" srcOrd="7" destOrd="0" presId="urn:microsoft.com/office/officeart/2005/8/layout/hProcess9"/>
    <dgm:cxn modelId="{8817DC6E-6285-4714-BCDA-6A06E094C826}"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dgm:spPr>
        <a:solidFill>
          <a:srgbClr val="FFC000"/>
        </a:solidFill>
      </dgm:spPr>
      <dgm:t>
        <a:bodyPr/>
        <a:lstStyle/>
        <a:p>
          <a:r>
            <a:rPr lang="en-US" dirty="0"/>
            <a:t>Release Planning</a:t>
          </a:r>
        </a:p>
      </dgm:t>
    </dgm:pt>
    <dgm:pt modelId="{CAE51DF1-8F6C-4089-AFEB-B779F8CDF42F}" type="parTrans" cxnId="{4C206FAD-F512-49A5-8FFE-DB8117F529E2}">
      <dgm:prSet/>
      <dgm:spPr/>
      <dgm:t>
        <a:bodyPr/>
        <a:lstStyle/>
        <a:p>
          <a:endParaRPr lang="en-US"/>
        </a:p>
      </dgm:t>
    </dgm:pt>
    <dgm:pt modelId="{D8040C6B-6128-4ED0-9E26-D263ACB3AB13}" type="sibTrans" cxnId="{4C206FAD-F512-49A5-8FFE-DB8117F529E2}">
      <dgm:prSet/>
      <dgm:spPr/>
      <dgm:t>
        <a:bodyPr/>
        <a:lstStyle/>
        <a:p>
          <a:endParaRPr lang="en-US"/>
        </a:p>
      </dgm:t>
    </dgm:pt>
    <dgm:pt modelId="{5D74F2C9-5108-40A3-AB3B-D6CAEBB2A673}">
      <dgm:prSet phldrT="[Text]" custT="1"/>
      <dgm:spPr>
        <a:solidFill>
          <a:srgbClr val="FFFF00"/>
        </a:solidFill>
      </dgm:spPr>
      <dgm:t>
        <a:bodyPr/>
        <a:lstStyle/>
        <a:p>
          <a:r>
            <a:rPr lang="en-US" sz="1400" dirty="0">
              <a:solidFill>
                <a:schemeClr val="tx1"/>
              </a:solidFill>
            </a:rPr>
            <a:t>Iteration/Sprint  1</a:t>
          </a:r>
        </a:p>
      </dgm:t>
    </dgm:pt>
    <dgm:pt modelId="{1A6D8B80-5908-4F8F-9896-2CE1F6C82925}" type="parTrans" cxnId="{330EE4AC-17F7-4110-B8A2-A1141AE0CF95}">
      <dgm:prSet/>
      <dgm:spPr/>
      <dgm:t>
        <a:bodyPr/>
        <a:lstStyle/>
        <a:p>
          <a:endParaRPr lang="en-US"/>
        </a:p>
      </dgm:t>
    </dgm:pt>
    <dgm:pt modelId="{140E2D17-DEB2-4F54-B9A4-29630BCAF3BA}" type="sibTrans" cxnId="{330EE4AC-17F7-4110-B8A2-A1141AE0CF95}">
      <dgm:prSet/>
      <dgm:spPr/>
      <dgm:t>
        <a:bodyPr/>
        <a:lstStyle/>
        <a:p>
          <a:endParaRPr lang="en-US"/>
        </a:p>
      </dgm:t>
    </dgm:pt>
    <dgm:pt modelId="{34BF5A44-2B8C-4B4E-B195-5748AE0DA4AC}">
      <dgm:prSet phldrT="[Text]"/>
      <dgm:spPr>
        <a:solidFill>
          <a:srgbClr val="FFFF00"/>
        </a:solidFill>
      </dgm:spPr>
      <dgm:t>
        <a:bodyPr/>
        <a:lstStyle/>
        <a:p>
          <a:r>
            <a:rPr lang="en-US" dirty="0">
              <a:solidFill>
                <a:schemeClr val="tx1"/>
              </a:solidFill>
            </a:rPr>
            <a:t>Iteration/Sprint   n</a:t>
          </a:r>
        </a:p>
      </dgm:t>
    </dgm:pt>
    <dgm:pt modelId="{7170EA56-1B05-429A-8C33-486585B7347C}" type="parTrans" cxnId="{DBB87527-A306-42CC-82A2-DB6B53C5907D}">
      <dgm:prSet/>
      <dgm:spPr/>
      <dgm:t>
        <a:bodyPr/>
        <a:lstStyle/>
        <a:p>
          <a:endParaRPr lang="en-US"/>
        </a:p>
      </dgm:t>
    </dgm:pt>
    <dgm:pt modelId="{2E3A4AA3-DF2D-4BFD-9120-0193E6D778EB}" type="sibTrans" cxnId="{DBB87527-A306-42CC-82A2-DB6B53C5907D}">
      <dgm:prSet/>
      <dgm:spPr/>
      <dgm:t>
        <a:bodyPr/>
        <a:lstStyle/>
        <a:p>
          <a:endParaRPr lang="en-US"/>
        </a:p>
      </dgm:t>
    </dgm:pt>
    <dgm:pt modelId="{C678F328-040B-4BAB-87AE-EA481DFE4D6A}">
      <dgm:prSet phldrT="[Text]"/>
      <dgm:spPr>
        <a:solidFill>
          <a:srgbClr val="FFC000"/>
        </a:solidFill>
      </dgm:spPr>
      <dgm:t>
        <a:bodyPr/>
        <a:lstStyle/>
        <a:p>
          <a:r>
            <a:rPr lang="en-US" dirty="0"/>
            <a:t>Release Retrospective</a:t>
          </a:r>
        </a:p>
      </dgm:t>
    </dgm:pt>
    <dgm:pt modelId="{4E3BE3BD-1C2A-43F3-B5EF-6600906A3A53}" type="parTrans" cxnId="{3B077041-898C-422B-B118-B105C9FC6071}">
      <dgm:prSet/>
      <dgm:spPr/>
      <dgm:t>
        <a:bodyPr/>
        <a:lstStyle/>
        <a:p>
          <a:endParaRPr lang="en-US"/>
        </a:p>
      </dgm:t>
    </dgm:pt>
    <dgm:pt modelId="{961F5582-88AB-4DDA-9571-F2061A06BD03}" type="sibTrans" cxnId="{3B077041-898C-422B-B118-B105C9FC6071}">
      <dgm:prSet/>
      <dgm:spPr/>
      <dgm:t>
        <a:bodyPr/>
        <a:lstStyle/>
        <a:p>
          <a:endParaRPr lang="en-US"/>
        </a:p>
      </dgm:t>
    </dgm:pt>
    <dgm:pt modelId="{21A5CCC1-6381-479F-AC77-DCF14457C3FE}">
      <dgm:prSet phldrT="[Text]"/>
      <dgm:spPr>
        <a:solidFill>
          <a:srgbClr val="FFFF00"/>
        </a:solidFill>
      </dgm:spPr>
      <dgm:t>
        <a:bodyPr/>
        <a:lstStyle/>
        <a:p>
          <a:r>
            <a:rPr lang="en-US" dirty="0">
              <a:solidFill>
                <a:schemeClr val="tx1"/>
              </a:solidFill>
            </a:rPr>
            <a:t>Iteration/Sprint  2</a:t>
          </a:r>
        </a:p>
      </dgm:t>
    </dgm:pt>
    <dgm:pt modelId="{A2E58200-DECB-4A4B-8478-F5CFDD3A5E4A}" type="parTrans" cxnId="{01E7C322-F50D-450D-9F05-FA1775A31C27}">
      <dgm:prSet/>
      <dgm:spPr/>
      <dgm:t>
        <a:bodyPr/>
        <a:lstStyle/>
        <a:p>
          <a:endParaRPr lang="en-US"/>
        </a:p>
      </dgm:t>
    </dgm:pt>
    <dgm:pt modelId="{494C5A70-8D74-44A5-B8C4-1C7EC8E7C699}" type="sibTrans" cxnId="{01E7C322-F50D-450D-9F05-FA1775A31C27}">
      <dgm:prSet/>
      <dgm:spPr/>
      <dgm:t>
        <a:bodyPr/>
        <a:lstStyle/>
        <a:p>
          <a:endParaRPr lang="en-US"/>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0256542B-3092-42DD-B1C7-BF116B3A44A6}" type="pres">
      <dgm:prSet presAssocID="{21A5CCC1-6381-479F-AC77-DCF14457C3FE}" presName="textNode" presStyleLbl="node1" presStyleIdx="2" presStyleCnt="5">
        <dgm:presLayoutVars>
          <dgm:bulletEnabled val="1"/>
        </dgm:presLayoutVars>
      </dgm:prSet>
      <dgm:spPr/>
    </dgm:pt>
    <dgm:pt modelId="{5E39CCF7-8DC3-4B12-889D-890FBF023D0E}" type="pres">
      <dgm:prSet presAssocID="{494C5A70-8D74-44A5-B8C4-1C7EC8E7C699}" presName="sibTrans" presStyleCnt="0"/>
      <dgm:spPr/>
    </dgm:pt>
    <dgm:pt modelId="{95A5964B-BBD1-49E0-8763-F2B41ECF4E28}" type="pres">
      <dgm:prSet presAssocID="{34BF5A44-2B8C-4B4E-B195-5748AE0DA4AC}" presName="textNode" presStyleLbl="node1" presStyleIdx="3" presStyleCnt="5">
        <dgm:presLayoutVars>
          <dgm:bulletEnabled val="1"/>
        </dgm:presLayoutVars>
      </dgm:prSet>
      <dgm:spPr/>
    </dgm:pt>
    <dgm:pt modelId="{A5481D37-985C-4FE6-873E-A428FA41FEF6}" type="pres">
      <dgm:prSet presAssocID="{2E3A4AA3-DF2D-4BFD-9120-0193E6D778EB}"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EEB2D40C-247D-4BDE-B07A-578541B55F6E}" type="presOf" srcId="{21A5CCC1-6381-479F-AC77-DCF14457C3FE}" destId="{0256542B-3092-42DD-B1C7-BF116B3A44A6}" srcOrd="0" destOrd="0" presId="urn:microsoft.com/office/officeart/2005/8/layout/hProcess9"/>
    <dgm:cxn modelId="{6026651B-3E7B-419E-A579-890B0F301FC0}" type="presOf" srcId="{C678F328-040B-4BAB-87AE-EA481DFE4D6A}" destId="{4F98502F-93E5-4BEC-9732-71EABAB7C8F7}" srcOrd="0" destOrd="0" presId="urn:microsoft.com/office/officeart/2005/8/layout/hProcess9"/>
    <dgm:cxn modelId="{01E7C322-F50D-450D-9F05-FA1775A31C27}" srcId="{B92EA690-AE66-4767-9EB1-DE5B6E0D22B9}" destId="{21A5CCC1-6381-479F-AC77-DCF14457C3FE}" srcOrd="2" destOrd="0" parTransId="{A2E58200-DECB-4A4B-8478-F5CFDD3A5E4A}" sibTransId="{494C5A70-8D74-44A5-B8C4-1C7EC8E7C699}"/>
    <dgm:cxn modelId="{DBB87527-A306-42CC-82A2-DB6B53C5907D}" srcId="{B92EA690-AE66-4767-9EB1-DE5B6E0D22B9}" destId="{34BF5A44-2B8C-4B4E-B195-5748AE0DA4AC}" srcOrd="3" destOrd="0" parTransId="{7170EA56-1B05-429A-8C33-486585B7347C}" sibTransId="{2E3A4AA3-DF2D-4BFD-9120-0193E6D778EB}"/>
    <dgm:cxn modelId="{3B077041-898C-422B-B118-B105C9FC6071}" srcId="{B92EA690-AE66-4767-9EB1-DE5B6E0D22B9}" destId="{C678F328-040B-4BAB-87AE-EA481DFE4D6A}" srcOrd="4" destOrd="0" parTransId="{4E3BE3BD-1C2A-43F3-B5EF-6600906A3A53}" sibTransId="{961F5582-88AB-4DDA-9571-F2061A06BD03}"/>
    <dgm:cxn modelId="{06F1644E-6810-49B5-AD1F-E5AD41D6E5D0}" type="presOf" srcId="{D7C6C8CA-8853-4417-935E-8934346778F6}" destId="{E04A9450-C0C8-49D3-9E06-64A041BBEED1}" srcOrd="0" destOrd="0" presId="urn:microsoft.com/office/officeart/2005/8/layout/hProcess9"/>
    <dgm:cxn modelId="{9B99E579-91EC-48D6-B913-B196EAE88A5C}" type="presOf" srcId="{5D74F2C9-5108-40A3-AB3B-D6CAEBB2A673}" destId="{6FAB89B5-63E0-4E57-ADF4-BCF9E81B3982}" srcOrd="0" destOrd="0" presId="urn:microsoft.com/office/officeart/2005/8/layout/hProcess9"/>
    <dgm:cxn modelId="{DD0D8F97-3593-4ACA-BA94-3110AB26D157}" type="presOf" srcId="{B92EA690-AE66-4767-9EB1-DE5B6E0D22B9}" destId="{613E6478-3411-4C12-8FD2-AB9C90D67AF3}" srcOrd="0" destOrd="0" presId="urn:microsoft.com/office/officeart/2005/8/layout/hProcess9"/>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FC2BBBDF-5094-4E6F-92D1-0240442A80CC}" type="presOf" srcId="{34BF5A44-2B8C-4B4E-B195-5748AE0DA4AC}" destId="{95A5964B-BBD1-49E0-8763-F2B41ECF4E28}" srcOrd="0" destOrd="0" presId="urn:microsoft.com/office/officeart/2005/8/layout/hProcess9"/>
    <dgm:cxn modelId="{B16DE11F-33C1-4616-919C-6F10E02CA456}" type="presParOf" srcId="{613E6478-3411-4C12-8FD2-AB9C90D67AF3}" destId="{2E9535C2-6A97-41A7-B612-D45ED04B9CB1}" srcOrd="0" destOrd="0" presId="urn:microsoft.com/office/officeart/2005/8/layout/hProcess9"/>
    <dgm:cxn modelId="{9739999B-95EC-4770-A041-98E14D5E7D47}" type="presParOf" srcId="{613E6478-3411-4C12-8FD2-AB9C90D67AF3}" destId="{6B4C6204-6FF1-4235-9055-092E3326BC35}" srcOrd="1" destOrd="0" presId="urn:microsoft.com/office/officeart/2005/8/layout/hProcess9"/>
    <dgm:cxn modelId="{4CDA1CBA-E8FE-46F7-8161-1FDC40C6A92F}" type="presParOf" srcId="{6B4C6204-6FF1-4235-9055-092E3326BC35}" destId="{E04A9450-C0C8-49D3-9E06-64A041BBEED1}" srcOrd="0" destOrd="0" presId="urn:microsoft.com/office/officeart/2005/8/layout/hProcess9"/>
    <dgm:cxn modelId="{7D0BA7FD-69B1-4284-94A6-E5AA82CB8D9E}" type="presParOf" srcId="{6B4C6204-6FF1-4235-9055-092E3326BC35}" destId="{7B19B69C-AE88-443F-AE2B-FCF6C54FEF1F}" srcOrd="1" destOrd="0" presId="urn:microsoft.com/office/officeart/2005/8/layout/hProcess9"/>
    <dgm:cxn modelId="{14739058-F5A9-4D44-9A9E-5D498D4EB9C7}" type="presParOf" srcId="{6B4C6204-6FF1-4235-9055-092E3326BC35}" destId="{6FAB89B5-63E0-4E57-ADF4-BCF9E81B3982}" srcOrd="2" destOrd="0" presId="urn:microsoft.com/office/officeart/2005/8/layout/hProcess9"/>
    <dgm:cxn modelId="{A76A0067-6232-4B88-91F5-DF6383EBFCF0}" type="presParOf" srcId="{6B4C6204-6FF1-4235-9055-092E3326BC35}" destId="{9A1CA45C-4915-46E1-964B-797699FA5DA4}" srcOrd="3" destOrd="0" presId="urn:microsoft.com/office/officeart/2005/8/layout/hProcess9"/>
    <dgm:cxn modelId="{362CB47D-6BFC-4E15-BE3A-F17D41BFB6E1}" type="presParOf" srcId="{6B4C6204-6FF1-4235-9055-092E3326BC35}" destId="{0256542B-3092-42DD-B1C7-BF116B3A44A6}" srcOrd="4" destOrd="0" presId="urn:microsoft.com/office/officeart/2005/8/layout/hProcess9"/>
    <dgm:cxn modelId="{F49DEA93-E738-46E9-BCBA-9EAC17EB09F3}" type="presParOf" srcId="{6B4C6204-6FF1-4235-9055-092E3326BC35}" destId="{5E39CCF7-8DC3-4B12-889D-890FBF023D0E}" srcOrd="5" destOrd="0" presId="urn:microsoft.com/office/officeart/2005/8/layout/hProcess9"/>
    <dgm:cxn modelId="{DAFB08FA-B642-43FC-A7A5-0C71B10D8C7F}" type="presParOf" srcId="{6B4C6204-6FF1-4235-9055-092E3326BC35}" destId="{95A5964B-BBD1-49E0-8763-F2B41ECF4E28}" srcOrd="6" destOrd="0" presId="urn:microsoft.com/office/officeart/2005/8/layout/hProcess9"/>
    <dgm:cxn modelId="{59C0EFED-DC1B-48CD-A550-4A77C12BC9F4}" type="presParOf" srcId="{6B4C6204-6FF1-4235-9055-092E3326BC35}" destId="{A5481D37-985C-4FE6-873E-A428FA41FEF6}" srcOrd="7" destOrd="0" presId="urn:microsoft.com/office/officeart/2005/8/layout/hProcess9"/>
    <dgm:cxn modelId="{DDEF2F57-88F5-4F4A-8213-768EA2FD0DEB}"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custT="1"/>
      <dgm:spPr>
        <a:solidFill>
          <a:srgbClr val="FFFF00"/>
        </a:solidFill>
      </dgm:spPr>
      <dgm:t>
        <a:bodyPr/>
        <a:lstStyle/>
        <a:p>
          <a:r>
            <a:rPr lang="en-US" sz="1400" dirty="0">
              <a:solidFill>
                <a:schemeClr val="tx1"/>
              </a:solidFill>
            </a:rPr>
            <a:t>Iteration/Sprint Planning</a:t>
          </a:r>
        </a:p>
      </dgm:t>
    </dgm:pt>
    <dgm:pt modelId="{CAE51DF1-8F6C-4089-AFEB-B779F8CDF42F}" type="parTrans" cxnId="{4C206FAD-F512-49A5-8FFE-DB8117F529E2}">
      <dgm:prSet/>
      <dgm:spPr/>
      <dgm:t>
        <a:bodyPr/>
        <a:lstStyle/>
        <a:p>
          <a:endParaRPr lang="en-US" sz="1400"/>
        </a:p>
      </dgm:t>
    </dgm:pt>
    <dgm:pt modelId="{D8040C6B-6128-4ED0-9E26-D263ACB3AB13}" type="sibTrans" cxnId="{4C206FAD-F512-49A5-8FFE-DB8117F529E2}">
      <dgm:prSet/>
      <dgm:spPr/>
      <dgm:t>
        <a:bodyPr/>
        <a:lstStyle/>
        <a:p>
          <a:endParaRPr lang="en-US" sz="1400"/>
        </a:p>
      </dgm:t>
    </dgm:pt>
    <dgm:pt modelId="{5D74F2C9-5108-40A3-AB3B-D6CAEBB2A673}">
      <dgm:prSet phldrT="[Text]" custT="1"/>
      <dgm:spPr>
        <a:solidFill>
          <a:schemeClr val="accent1">
            <a:lumMod val="20000"/>
            <a:lumOff val="80000"/>
          </a:schemeClr>
        </a:solidFill>
      </dgm:spPr>
      <dgm:t>
        <a:bodyPr/>
        <a:lstStyle/>
        <a:p>
          <a:r>
            <a:rPr lang="en-US" sz="1400" dirty="0">
              <a:solidFill>
                <a:schemeClr val="tx1"/>
              </a:solidFill>
            </a:rPr>
            <a:t>Daily work </a:t>
          </a:r>
        </a:p>
      </dgm:t>
    </dgm:pt>
    <dgm:pt modelId="{1A6D8B80-5908-4F8F-9896-2CE1F6C82925}" type="parTrans" cxnId="{330EE4AC-17F7-4110-B8A2-A1141AE0CF95}">
      <dgm:prSet/>
      <dgm:spPr/>
      <dgm:t>
        <a:bodyPr/>
        <a:lstStyle/>
        <a:p>
          <a:endParaRPr lang="en-US" sz="1400"/>
        </a:p>
      </dgm:t>
    </dgm:pt>
    <dgm:pt modelId="{140E2D17-DEB2-4F54-B9A4-29630BCAF3BA}" type="sibTrans" cxnId="{330EE4AC-17F7-4110-B8A2-A1141AE0CF95}">
      <dgm:prSet/>
      <dgm:spPr/>
      <dgm:t>
        <a:bodyPr/>
        <a:lstStyle/>
        <a:p>
          <a:endParaRPr lang="en-US" sz="1400"/>
        </a:p>
      </dgm:t>
    </dgm:pt>
    <dgm:pt modelId="{C678F328-040B-4BAB-87AE-EA481DFE4D6A}">
      <dgm:prSet phldrT="[Text]" custT="1"/>
      <dgm:spPr>
        <a:solidFill>
          <a:srgbClr val="FFFF00"/>
        </a:solidFill>
      </dgm:spPr>
      <dgm:t>
        <a:bodyPr/>
        <a:lstStyle/>
        <a:p>
          <a:r>
            <a:rPr lang="en-US" sz="1400" dirty="0">
              <a:solidFill>
                <a:schemeClr val="tx1"/>
              </a:solidFill>
            </a:rPr>
            <a:t>Iteration/sprint review, demo,  Retrospective</a:t>
          </a:r>
        </a:p>
      </dgm:t>
    </dgm:pt>
    <dgm:pt modelId="{4E3BE3BD-1C2A-43F3-B5EF-6600906A3A53}" type="parTrans" cxnId="{3B077041-898C-422B-B118-B105C9FC6071}">
      <dgm:prSet/>
      <dgm:spPr/>
      <dgm:t>
        <a:bodyPr/>
        <a:lstStyle/>
        <a:p>
          <a:endParaRPr lang="en-US" sz="1400"/>
        </a:p>
      </dgm:t>
    </dgm:pt>
    <dgm:pt modelId="{961F5582-88AB-4DDA-9571-F2061A06BD03}" type="sibTrans" cxnId="{3B077041-898C-422B-B118-B105C9FC6071}">
      <dgm:prSet/>
      <dgm:spPr/>
      <dgm:t>
        <a:bodyPr/>
        <a:lstStyle/>
        <a:p>
          <a:endParaRPr lang="en-US" sz="1400"/>
        </a:p>
      </dgm:t>
    </dgm:pt>
    <dgm:pt modelId="{E0BFD0A4-E959-47CB-BBD8-8AB0B91AB58A}">
      <dgm:prSet custT="1"/>
      <dgm:spPr>
        <a:solidFill>
          <a:schemeClr val="accent1">
            <a:lumMod val="20000"/>
            <a:lumOff val="80000"/>
          </a:schemeClr>
        </a:solidFill>
      </dgm:spPr>
      <dgm:t>
        <a:bodyPr/>
        <a:lstStyle/>
        <a:p>
          <a:r>
            <a:rPr lang="en-US" sz="1400">
              <a:solidFill>
                <a:schemeClr val="tx1"/>
              </a:solidFill>
            </a:rPr>
            <a:t>Daily work </a:t>
          </a:r>
          <a:endParaRPr lang="en-US" sz="1400" dirty="0">
            <a:solidFill>
              <a:schemeClr val="tx1"/>
            </a:solidFill>
          </a:endParaRPr>
        </a:p>
      </dgm:t>
    </dgm:pt>
    <dgm:pt modelId="{D1431058-711A-49F6-8563-DE7C17650067}" type="parTrans" cxnId="{390F6AAB-FE26-4977-84DA-500A7CDDA31B}">
      <dgm:prSet/>
      <dgm:spPr/>
      <dgm:t>
        <a:bodyPr/>
        <a:lstStyle/>
        <a:p>
          <a:endParaRPr lang="en-US" sz="1400"/>
        </a:p>
      </dgm:t>
    </dgm:pt>
    <dgm:pt modelId="{BB1A841F-D045-4E5F-AFFF-A70AAA148827}" type="sibTrans" cxnId="{390F6AAB-FE26-4977-84DA-500A7CDDA31B}">
      <dgm:prSet/>
      <dgm:spPr/>
      <dgm:t>
        <a:bodyPr/>
        <a:lstStyle/>
        <a:p>
          <a:endParaRPr lang="en-US" sz="1400"/>
        </a:p>
      </dgm:t>
    </dgm:pt>
    <dgm:pt modelId="{74D73ABF-D63D-4501-8B4E-02FB523DA911}">
      <dgm:prSet custT="1"/>
      <dgm:spPr>
        <a:solidFill>
          <a:schemeClr val="accent1">
            <a:lumMod val="20000"/>
            <a:lumOff val="80000"/>
          </a:schemeClr>
        </a:solidFill>
      </dgm:spPr>
      <dgm:t>
        <a:bodyPr/>
        <a:lstStyle/>
        <a:p>
          <a:r>
            <a:rPr lang="en-US" sz="1400">
              <a:solidFill>
                <a:schemeClr val="tx1"/>
              </a:solidFill>
            </a:rPr>
            <a:t>Daily work </a:t>
          </a:r>
          <a:endParaRPr lang="en-US" sz="1400" dirty="0">
            <a:solidFill>
              <a:schemeClr val="tx1"/>
            </a:solidFill>
          </a:endParaRPr>
        </a:p>
      </dgm:t>
    </dgm:pt>
    <dgm:pt modelId="{186B3BED-8A5C-45B5-9237-3BA6FB0D14A0}" type="parTrans" cxnId="{B21A756C-F3FF-45C2-BA73-D08FAEE080A7}">
      <dgm:prSet/>
      <dgm:spPr/>
      <dgm:t>
        <a:bodyPr/>
        <a:lstStyle/>
        <a:p>
          <a:endParaRPr lang="en-US" sz="1400"/>
        </a:p>
      </dgm:t>
    </dgm:pt>
    <dgm:pt modelId="{3335DC87-7170-4AAF-BD34-DA7F67962116}" type="sibTrans" cxnId="{B21A756C-F3FF-45C2-BA73-D08FAEE080A7}">
      <dgm:prSet/>
      <dgm:spPr/>
      <dgm:t>
        <a:bodyPr/>
        <a:lstStyle/>
        <a:p>
          <a:endParaRPr lang="en-US" sz="1400"/>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D5A861F9-2E8C-4A6E-9E27-F6E3716709F8}" type="pres">
      <dgm:prSet presAssocID="{74D73ABF-D63D-4501-8B4E-02FB523DA911}" presName="textNode" presStyleLbl="node1" presStyleIdx="2" presStyleCnt="5">
        <dgm:presLayoutVars>
          <dgm:bulletEnabled val="1"/>
        </dgm:presLayoutVars>
      </dgm:prSet>
      <dgm:spPr/>
    </dgm:pt>
    <dgm:pt modelId="{BFBE936F-57DE-4BEA-A3D3-28F61E46201C}" type="pres">
      <dgm:prSet presAssocID="{3335DC87-7170-4AAF-BD34-DA7F67962116}" presName="sibTrans" presStyleCnt="0"/>
      <dgm:spPr/>
    </dgm:pt>
    <dgm:pt modelId="{30003B58-7ADE-4CF2-875B-5E9942139335}" type="pres">
      <dgm:prSet presAssocID="{E0BFD0A4-E959-47CB-BBD8-8AB0B91AB58A}" presName="textNode" presStyleLbl="node1" presStyleIdx="3" presStyleCnt="5">
        <dgm:presLayoutVars>
          <dgm:bulletEnabled val="1"/>
        </dgm:presLayoutVars>
      </dgm:prSet>
      <dgm:spPr/>
    </dgm:pt>
    <dgm:pt modelId="{72DC4B8C-C656-41F8-9F07-6D9F8285E254}" type="pres">
      <dgm:prSet presAssocID="{BB1A841F-D045-4E5F-AFFF-A70AAA148827}"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7DA5BF02-6EA8-4886-87A3-DC16BBC34F92}" type="presOf" srcId="{E0BFD0A4-E959-47CB-BBD8-8AB0B91AB58A}" destId="{30003B58-7ADE-4CF2-875B-5E9942139335}" srcOrd="0" destOrd="0" presId="urn:microsoft.com/office/officeart/2005/8/layout/hProcess9"/>
    <dgm:cxn modelId="{4645F02E-BF5A-41B0-80AF-692AB6A58E6C}" type="presOf" srcId="{5D74F2C9-5108-40A3-AB3B-D6CAEBB2A673}" destId="{6FAB89B5-63E0-4E57-ADF4-BCF9E81B3982}" srcOrd="0" destOrd="0" presId="urn:microsoft.com/office/officeart/2005/8/layout/hProcess9"/>
    <dgm:cxn modelId="{3B077041-898C-422B-B118-B105C9FC6071}" srcId="{B92EA690-AE66-4767-9EB1-DE5B6E0D22B9}" destId="{C678F328-040B-4BAB-87AE-EA481DFE4D6A}" srcOrd="4" destOrd="0" parTransId="{4E3BE3BD-1C2A-43F3-B5EF-6600906A3A53}" sibTransId="{961F5582-88AB-4DDA-9571-F2061A06BD03}"/>
    <dgm:cxn modelId="{8BCFF445-F25D-48E5-9122-1DEFE799B3AC}" type="presOf" srcId="{74D73ABF-D63D-4501-8B4E-02FB523DA911}" destId="{D5A861F9-2E8C-4A6E-9E27-F6E3716709F8}" srcOrd="0" destOrd="0" presId="urn:microsoft.com/office/officeart/2005/8/layout/hProcess9"/>
    <dgm:cxn modelId="{B21A756C-F3FF-45C2-BA73-D08FAEE080A7}" srcId="{B92EA690-AE66-4767-9EB1-DE5B6E0D22B9}" destId="{74D73ABF-D63D-4501-8B4E-02FB523DA911}" srcOrd="2" destOrd="0" parTransId="{186B3BED-8A5C-45B5-9237-3BA6FB0D14A0}" sibTransId="{3335DC87-7170-4AAF-BD34-DA7F67962116}"/>
    <dgm:cxn modelId="{C0E8166E-2DE4-413D-8737-4EE717AD9C55}" type="presOf" srcId="{B92EA690-AE66-4767-9EB1-DE5B6E0D22B9}" destId="{613E6478-3411-4C12-8FD2-AB9C90D67AF3}" srcOrd="0" destOrd="0" presId="urn:microsoft.com/office/officeart/2005/8/layout/hProcess9"/>
    <dgm:cxn modelId="{77904C74-01A7-4EB2-90BE-4FAD29024B47}" type="presOf" srcId="{D7C6C8CA-8853-4417-935E-8934346778F6}" destId="{E04A9450-C0C8-49D3-9E06-64A041BBEED1}" srcOrd="0" destOrd="0" presId="urn:microsoft.com/office/officeart/2005/8/layout/hProcess9"/>
    <dgm:cxn modelId="{390F6AAB-FE26-4977-84DA-500A7CDDA31B}" srcId="{B92EA690-AE66-4767-9EB1-DE5B6E0D22B9}" destId="{E0BFD0A4-E959-47CB-BBD8-8AB0B91AB58A}" srcOrd="3" destOrd="0" parTransId="{D1431058-711A-49F6-8563-DE7C17650067}" sibTransId="{BB1A841F-D045-4E5F-AFFF-A70AAA148827}"/>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236717E4-369C-4A06-B522-23652633311F}" type="presOf" srcId="{C678F328-040B-4BAB-87AE-EA481DFE4D6A}" destId="{4F98502F-93E5-4BEC-9732-71EABAB7C8F7}" srcOrd="0" destOrd="0" presId="urn:microsoft.com/office/officeart/2005/8/layout/hProcess9"/>
    <dgm:cxn modelId="{314B746F-2EBA-4AF8-A734-71CDD75C6C65}" type="presParOf" srcId="{613E6478-3411-4C12-8FD2-AB9C90D67AF3}" destId="{2E9535C2-6A97-41A7-B612-D45ED04B9CB1}" srcOrd="0" destOrd="0" presId="urn:microsoft.com/office/officeart/2005/8/layout/hProcess9"/>
    <dgm:cxn modelId="{5D57B4C9-A818-4081-BB7F-220E896D2008}" type="presParOf" srcId="{613E6478-3411-4C12-8FD2-AB9C90D67AF3}" destId="{6B4C6204-6FF1-4235-9055-092E3326BC35}" srcOrd="1" destOrd="0" presId="urn:microsoft.com/office/officeart/2005/8/layout/hProcess9"/>
    <dgm:cxn modelId="{3656F42B-A3D6-4842-BCCE-B85C094A31E6}" type="presParOf" srcId="{6B4C6204-6FF1-4235-9055-092E3326BC35}" destId="{E04A9450-C0C8-49D3-9E06-64A041BBEED1}" srcOrd="0" destOrd="0" presId="urn:microsoft.com/office/officeart/2005/8/layout/hProcess9"/>
    <dgm:cxn modelId="{5DAEECD0-512A-44AD-B14A-69EF4F82C850}" type="presParOf" srcId="{6B4C6204-6FF1-4235-9055-092E3326BC35}" destId="{7B19B69C-AE88-443F-AE2B-FCF6C54FEF1F}" srcOrd="1" destOrd="0" presId="urn:microsoft.com/office/officeart/2005/8/layout/hProcess9"/>
    <dgm:cxn modelId="{44DECDC2-86E4-488F-AB5F-BA041CF5F211}" type="presParOf" srcId="{6B4C6204-6FF1-4235-9055-092E3326BC35}" destId="{6FAB89B5-63E0-4E57-ADF4-BCF9E81B3982}" srcOrd="2" destOrd="0" presId="urn:microsoft.com/office/officeart/2005/8/layout/hProcess9"/>
    <dgm:cxn modelId="{E4E8A577-3096-4C4A-B05D-9A363BDE8C80}" type="presParOf" srcId="{6B4C6204-6FF1-4235-9055-092E3326BC35}" destId="{9A1CA45C-4915-46E1-964B-797699FA5DA4}" srcOrd="3" destOrd="0" presId="urn:microsoft.com/office/officeart/2005/8/layout/hProcess9"/>
    <dgm:cxn modelId="{2067976E-B0F8-437A-A34D-920E41557E19}" type="presParOf" srcId="{6B4C6204-6FF1-4235-9055-092E3326BC35}" destId="{D5A861F9-2E8C-4A6E-9E27-F6E3716709F8}" srcOrd="4" destOrd="0" presId="urn:microsoft.com/office/officeart/2005/8/layout/hProcess9"/>
    <dgm:cxn modelId="{1EF73D3A-F7ED-43EC-B655-22DC179F267A}" type="presParOf" srcId="{6B4C6204-6FF1-4235-9055-092E3326BC35}" destId="{BFBE936F-57DE-4BEA-A3D3-28F61E46201C}" srcOrd="5" destOrd="0" presId="urn:microsoft.com/office/officeart/2005/8/layout/hProcess9"/>
    <dgm:cxn modelId="{93E990BD-BF37-441B-967F-56C99B7A7688}" type="presParOf" srcId="{6B4C6204-6FF1-4235-9055-092E3326BC35}" destId="{30003B58-7ADE-4CF2-875B-5E9942139335}" srcOrd="6" destOrd="0" presId="urn:microsoft.com/office/officeart/2005/8/layout/hProcess9"/>
    <dgm:cxn modelId="{B2AD8C39-6207-4B49-8A27-8A2E767C7FCF}" type="presParOf" srcId="{6B4C6204-6FF1-4235-9055-092E3326BC35}" destId="{72DC4B8C-C656-41F8-9F07-6D9F8285E254}" srcOrd="7" destOrd="0" presId="urn:microsoft.com/office/officeart/2005/8/layout/hProcess9"/>
    <dgm:cxn modelId="{D2BA8E90-7AA1-4E46-85EF-D7EBFEA4D278}"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custT="1"/>
      <dgm:spPr>
        <a:solidFill>
          <a:schemeClr val="accent1">
            <a:lumMod val="20000"/>
            <a:lumOff val="80000"/>
          </a:schemeClr>
        </a:solidFill>
      </dgm:spPr>
      <dgm:t>
        <a:bodyPr/>
        <a:lstStyle/>
        <a:p>
          <a:r>
            <a:rPr lang="en-US" sz="1400" dirty="0">
              <a:solidFill>
                <a:schemeClr val="tx1"/>
              </a:solidFill>
            </a:rPr>
            <a:t>Daily Standup meetings</a:t>
          </a:r>
        </a:p>
      </dgm:t>
    </dgm:pt>
    <dgm:pt modelId="{CAE51DF1-8F6C-4089-AFEB-B779F8CDF42F}" type="parTrans" cxnId="{4C206FAD-F512-49A5-8FFE-DB8117F529E2}">
      <dgm:prSet/>
      <dgm:spPr/>
      <dgm:t>
        <a:bodyPr/>
        <a:lstStyle/>
        <a:p>
          <a:endParaRPr lang="en-US" sz="1400"/>
        </a:p>
      </dgm:t>
    </dgm:pt>
    <dgm:pt modelId="{D8040C6B-6128-4ED0-9E26-D263ACB3AB13}" type="sibTrans" cxnId="{4C206FAD-F512-49A5-8FFE-DB8117F529E2}">
      <dgm:prSet/>
      <dgm:spPr/>
      <dgm:t>
        <a:bodyPr/>
        <a:lstStyle/>
        <a:p>
          <a:endParaRPr lang="en-US" sz="1400"/>
        </a:p>
      </dgm:t>
    </dgm:pt>
    <dgm:pt modelId="{5D74F2C9-5108-40A3-AB3B-D6CAEBB2A673}">
      <dgm:prSet phldrT="[Text]" custT="1"/>
      <dgm:spPr>
        <a:solidFill>
          <a:srgbClr val="FFCCFF"/>
        </a:solidFill>
      </dgm:spPr>
      <dgm:t>
        <a:bodyPr/>
        <a:lstStyle/>
        <a:p>
          <a:r>
            <a:rPr lang="en-US" sz="1400" dirty="0">
              <a:solidFill>
                <a:schemeClr val="tx1"/>
              </a:solidFill>
            </a:rPr>
            <a:t>Task completion</a:t>
          </a:r>
        </a:p>
      </dgm:t>
    </dgm:pt>
    <dgm:pt modelId="{1A6D8B80-5908-4F8F-9896-2CE1F6C82925}" type="parTrans" cxnId="{330EE4AC-17F7-4110-B8A2-A1141AE0CF95}">
      <dgm:prSet/>
      <dgm:spPr/>
      <dgm:t>
        <a:bodyPr/>
        <a:lstStyle/>
        <a:p>
          <a:endParaRPr lang="en-US" sz="1400"/>
        </a:p>
      </dgm:t>
    </dgm:pt>
    <dgm:pt modelId="{140E2D17-DEB2-4F54-B9A4-29630BCAF3BA}" type="sibTrans" cxnId="{330EE4AC-17F7-4110-B8A2-A1141AE0CF95}">
      <dgm:prSet/>
      <dgm:spPr/>
      <dgm:t>
        <a:bodyPr/>
        <a:lstStyle/>
        <a:p>
          <a:endParaRPr lang="en-US" sz="1400"/>
        </a:p>
      </dgm:t>
    </dgm:pt>
    <dgm:pt modelId="{C678F328-040B-4BAB-87AE-EA481DFE4D6A}">
      <dgm:prSet phldrT="[Text]" custT="1"/>
      <dgm:spPr>
        <a:solidFill>
          <a:schemeClr val="accent1">
            <a:lumMod val="20000"/>
            <a:lumOff val="80000"/>
          </a:schemeClr>
        </a:solidFill>
      </dgm:spPr>
      <dgm:t>
        <a:bodyPr/>
        <a:lstStyle/>
        <a:p>
          <a:r>
            <a:rPr lang="en-US" sz="1400" dirty="0">
              <a:solidFill>
                <a:schemeClr val="tx1"/>
              </a:solidFill>
            </a:rPr>
            <a:t>Update Progress</a:t>
          </a:r>
        </a:p>
      </dgm:t>
    </dgm:pt>
    <dgm:pt modelId="{4E3BE3BD-1C2A-43F3-B5EF-6600906A3A53}" type="parTrans" cxnId="{3B077041-898C-422B-B118-B105C9FC6071}">
      <dgm:prSet/>
      <dgm:spPr/>
      <dgm:t>
        <a:bodyPr/>
        <a:lstStyle/>
        <a:p>
          <a:endParaRPr lang="en-US" sz="1400"/>
        </a:p>
      </dgm:t>
    </dgm:pt>
    <dgm:pt modelId="{961F5582-88AB-4DDA-9571-F2061A06BD03}" type="sibTrans" cxnId="{3B077041-898C-422B-B118-B105C9FC6071}">
      <dgm:prSet/>
      <dgm:spPr/>
      <dgm:t>
        <a:bodyPr/>
        <a:lstStyle/>
        <a:p>
          <a:endParaRPr lang="en-US" sz="1400"/>
        </a:p>
      </dgm:t>
    </dgm:pt>
    <dgm:pt modelId="{7E092627-B583-4BF2-BC28-DB269AD39F0F}">
      <dgm:prSet phldrT="[Text]" custT="1"/>
      <dgm:spPr>
        <a:solidFill>
          <a:srgbClr val="FFCCFF"/>
        </a:solidFill>
      </dgm:spPr>
      <dgm:t>
        <a:bodyPr/>
        <a:lstStyle/>
        <a:p>
          <a:r>
            <a:rPr lang="en-US" sz="1400">
              <a:solidFill>
                <a:schemeClr val="tx1"/>
              </a:solidFill>
            </a:rPr>
            <a:t>Task completion</a:t>
          </a:r>
          <a:endParaRPr lang="en-US" sz="1400" dirty="0">
            <a:solidFill>
              <a:schemeClr val="tx1"/>
            </a:solidFill>
          </a:endParaRPr>
        </a:p>
      </dgm:t>
    </dgm:pt>
    <dgm:pt modelId="{797859F0-0760-42DC-877B-E6C36DB824B8}" type="parTrans" cxnId="{A10DFC69-E752-41D2-B666-B5F06C801969}">
      <dgm:prSet/>
      <dgm:spPr/>
      <dgm:t>
        <a:bodyPr/>
        <a:lstStyle/>
        <a:p>
          <a:endParaRPr lang="en-US" sz="1400"/>
        </a:p>
      </dgm:t>
    </dgm:pt>
    <dgm:pt modelId="{43706681-6415-49AF-8A2E-3B419A192614}" type="sibTrans" cxnId="{A10DFC69-E752-41D2-B666-B5F06C801969}">
      <dgm:prSet/>
      <dgm:spPr/>
      <dgm:t>
        <a:bodyPr/>
        <a:lstStyle/>
        <a:p>
          <a:endParaRPr lang="en-US" sz="1400"/>
        </a:p>
      </dgm:t>
    </dgm:pt>
    <dgm:pt modelId="{1684BE7B-AFC6-49F3-8B3B-FFBFBE41C69C}">
      <dgm:prSet phldrT="[Text]" custT="1"/>
      <dgm:spPr>
        <a:solidFill>
          <a:srgbClr val="FFCCFF"/>
        </a:solidFill>
      </dgm:spPr>
      <dgm:t>
        <a:bodyPr/>
        <a:lstStyle/>
        <a:p>
          <a:r>
            <a:rPr lang="en-US" sz="1400">
              <a:solidFill>
                <a:schemeClr val="tx1"/>
              </a:solidFill>
            </a:rPr>
            <a:t>Task completion</a:t>
          </a:r>
          <a:endParaRPr lang="en-US" sz="1400" dirty="0">
            <a:solidFill>
              <a:schemeClr val="tx1"/>
            </a:solidFill>
          </a:endParaRPr>
        </a:p>
      </dgm:t>
    </dgm:pt>
    <dgm:pt modelId="{23DAAFF4-BC64-4F99-B02C-56D76DEA6E63}" type="parTrans" cxnId="{2D8EE2B3-085E-4DF3-BFD8-52AF47698861}">
      <dgm:prSet/>
      <dgm:spPr/>
      <dgm:t>
        <a:bodyPr/>
        <a:lstStyle/>
        <a:p>
          <a:endParaRPr lang="en-US" sz="1400"/>
        </a:p>
      </dgm:t>
    </dgm:pt>
    <dgm:pt modelId="{3A67CDA1-2C7D-4AE5-8BC4-E3535BC2D729}" type="sibTrans" cxnId="{2D8EE2B3-085E-4DF3-BFD8-52AF47698861}">
      <dgm:prSet/>
      <dgm:spPr/>
      <dgm:t>
        <a:bodyPr/>
        <a:lstStyle/>
        <a:p>
          <a:endParaRPr lang="en-US" sz="1400"/>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E7FE9BED-B032-4793-88C1-2D945E11C362}" type="pres">
      <dgm:prSet presAssocID="{1684BE7B-AFC6-49F3-8B3B-FFBFBE41C69C}" presName="textNode" presStyleLbl="node1" presStyleIdx="2" presStyleCnt="5">
        <dgm:presLayoutVars>
          <dgm:bulletEnabled val="1"/>
        </dgm:presLayoutVars>
      </dgm:prSet>
      <dgm:spPr/>
    </dgm:pt>
    <dgm:pt modelId="{D826B294-AD10-46CF-BACD-083C279331F3}" type="pres">
      <dgm:prSet presAssocID="{3A67CDA1-2C7D-4AE5-8BC4-E3535BC2D729}" presName="sibTrans" presStyleCnt="0"/>
      <dgm:spPr/>
    </dgm:pt>
    <dgm:pt modelId="{BCC4BA66-ADAB-4E85-A6EA-AD9429BD17EE}" type="pres">
      <dgm:prSet presAssocID="{7E092627-B583-4BF2-BC28-DB269AD39F0F}" presName="textNode" presStyleLbl="node1" presStyleIdx="3" presStyleCnt="5">
        <dgm:presLayoutVars>
          <dgm:bulletEnabled val="1"/>
        </dgm:presLayoutVars>
      </dgm:prSet>
      <dgm:spPr/>
    </dgm:pt>
    <dgm:pt modelId="{8D31C887-53EE-4F94-8A07-FA26D8F7215A}" type="pres">
      <dgm:prSet presAssocID="{43706681-6415-49AF-8A2E-3B419A192614}"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2CC07520-98BA-4133-93E8-221FBE4A86CD}" type="presOf" srcId="{D7C6C8CA-8853-4417-935E-8934346778F6}" destId="{E04A9450-C0C8-49D3-9E06-64A041BBEED1}" srcOrd="0" destOrd="0" presId="urn:microsoft.com/office/officeart/2005/8/layout/hProcess9"/>
    <dgm:cxn modelId="{6EE82E2C-6D9C-49A0-9C44-7D75867C700A}" type="presOf" srcId="{C678F328-040B-4BAB-87AE-EA481DFE4D6A}" destId="{4F98502F-93E5-4BEC-9732-71EABAB7C8F7}" srcOrd="0" destOrd="0" presId="urn:microsoft.com/office/officeart/2005/8/layout/hProcess9"/>
    <dgm:cxn modelId="{3B077041-898C-422B-B118-B105C9FC6071}" srcId="{B92EA690-AE66-4767-9EB1-DE5B6E0D22B9}" destId="{C678F328-040B-4BAB-87AE-EA481DFE4D6A}" srcOrd="4" destOrd="0" parTransId="{4E3BE3BD-1C2A-43F3-B5EF-6600906A3A53}" sibTransId="{961F5582-88AB-4DDA-9571-F2061A06BD03}"/>
    <dgm:cxn modelId="{A10DFC69-E752-41D2-B666-B5F06C801969}" srcId="{B92EA690-AE66-4767-9EB1-DE5B6E0D22B9}" destId="{7E092627-B583-4BF2-BC28-DB269AD39F0F}" srcOrd="3" destOrd="0" parTransId="{797859F0-0760-42DC-877B-E6C36DB824B8}" sibTransId="{43706681-6415-49AF-8A2E-3B419A192614}"/>
    <dgm:cxn modelId="{148C36A6-FFC7-4C55-8C10-2A86E7E6ADA2}" type="presOf" srcId="{1684BE7B-AFC6-49F3-8B3B-FFBFBE41C69C}" destId="{E7FE9BED-B032-4793-88C1-2D945E11C362}" srcOrd="0" destOrd="0" presId="urn:microsoft.com/office/officeart/2005/8/layout/hProcess9"/>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2D8EE2B3-085E-4DF3-BFD8-52AF47698861}" srcId="{B92EA690-AE66-4767-9EB1-DE5B6E0D22B9}" destId="{1684BE7B-AFC6-49F3-8B3B-FFBFBE41C69C}" srcOrd="2" destOrd="0" parTransId="{23DAAFF4-BC64-4F99-B02C-56D76DEA6E63}" sibTransId="{3A67CDA1-2C7D-4AE5-8BC4-E3535BC2D729}"/>
    <dgm:cxn modelId="{D2D605C4-B1D1-48D1-8535-3AA2A95F2159}" type="presOf" srcId="{7E092627-B583-4BF2-BC28-DB269AD39F0F}" destId="{BCC4BA66-ADAB-4E85-A6EA-AD9429BD17EE}" srcOrd="0" destOrd="0" presId="urn:microsoft.com/office/officeart/2005/8/layout/hProcess9"/>
    <dgm:cxn modelId="{A751E4E4-5E92-4EC4-A841-C1821E1948C2}" type="presOf" srcId="{B92EA690-AE66-4767-9EB1-DE5B6E0D22B9}" destId="{613E6478-3411-4C12-8FD2-AB9C90D67AF3}" srcOrd="0" destOrd="0" presId="urn:microsoft.com/office/officeart/2005/8/layout/hProcess9"/>
    <dgm:cxn modelId="{BF90C9FF-7EDD-43BF-9676-7236F8108361}" type="presOf" srcId="{5D74F2C9-5108-40A3-AB3B-D6CAEBB2A673}" destId="{6FAB89B5-63E0-4E57-ADF4-BCF9E81B3982}" srcOrd="0" destOrd="0" presId="urn:microsoft.com/office/officeart/2005/8/layout/hProcess9"/>
    <dgm:cxn modelId="{75485651-6D22-49C8-A1E3-824EAE0D2F0B}" type="presParOf" srcId="{613E6478-3411-4C12-8FD2-AB9C90D67AF3}" destId="{2E9535C2-6A97-41A7-B612-D45ED04B9CB1}" srcOrd="0" destOrd="0" presId="urn:microsoft.com/office/officeart/2005/8/layout/hProcess9"/>
    <dgm:cxn modelId="{B085C3D5-3914-4AF1-9875-1659F32DC712}" type="presParOf" srcId="{613E6478-3411-4C12-8FD2-AB9C90D67AF3}" destId="{6B4C6204-6FF1-4235-9055-092E3326BC35}" srcOrd="1" destOrd="0" presId="urn:microsoft.com/office/officeart/2005/8/layout/hProcess9"/>
    <dgm:cxn modelId="{2F7682DE-75E8-4B83-9719-7BE879A018A7}" type="presParOf" srcId="{6B4C6204-6FF1-4235-9055-092E3326BC35}" destId="{E04A9450-C0C8-49D3-9E06-64A041BBEED1}" srcOrd="0" destOrd="0" presId="urn:microsoft.com/office/officeart/2005/8/layout/hProcess9"/>
    <dgm:cxn modelId="{926DFFD0-E7B4-4978-8A3A-E6FC4059D6D4}" type="presParOf" srcId="{6B4C6204-6FF1-4235-9055-092E3326BC35}" destId="{7B19B69C-AE88-443F-AE2B-FCF6C54FEF1F}" srcOrd="1" destOrd="0" presId="urn:microsoft.com/office/officeart/2005/8/layout/hProcess9"/>
    <dgm:cxn modelId="{E11C4982-AE0A-4BE6-9397-7F117BFC3EEA}" type="presParOf" srcId="{6B4C6204-6FF1-4235-9055-092E3326BC35}" destId="{6FAB89B5-63E0-4E57-ADF4-BCF9E81B3982}" srcOrd="2" destOrd="0" presId="urn:microsoft.com/office/officeart/2005/8/layout/hProcess9"/>
    <dgm:cxn modelId="{20DDC3B3-16D0-4446-87F3-86488E7E016A}" type="presParOf" srcId="{6B4C6204-6FF1-4235-9055-092E3326BC35}" destId="{9A1CA45C-4915-46E1-964B-797699FA5DA4}" srcOrd="3" destOrd="0" presId="urn:microsoft.com/office/officeart/2005/8/layout/hProcess9"/>
    <dgm:cxn modelId="{0D546AF7-606D-4263-8E4D-EB9DC8D57DD1}" type="presParOf" srcId="{6B4C6204-6FF1-4235-9055-092E3326BC35}" destId="{E7FE9BED-B032-4793-88C1-2D945E11C362}" srcOrd="4" destOrd="0" presId="urn:microsoft.com/office/officeart/2005/8/layout/hProcess9"/>
    <dgm:cxn modelId="{7FE8EDC9-211A-4130-B7E2-644666EF5E0D}" type="presParOf" srcId="{6B4C6204-6FF1-4235-9055-092E3326BC35}" destId="{D826B294-AD10-46CF-BACD-083C279331F3}" srcOrd="5" destOrd="0" presId="urn:microsoft.com/office/officeart/2005/8/layout/hProcess9"/>
    <dgm:cxn modelId="{5C82AAA1-9D54-4A48-B81E-785939679528}" type="presParOf" srcId="{6B4C6204-6FF1-4235-9055-092E3326BC35}" destId="{BCC4BA66-ADAB-4E85-A6EA-AD9429BD17EE}" srcOrd="6" destOrd="0" presId="urn:microsoft.com/office/officeart/2005/8/layout/hProcess9"/>
    <dgm:cxn modelId="{C0B93F1A-3DDA-40B4-B38B-29A333798565}" type="presParOf" srcId="{6B4C6204-6FF1-4235-9055-092E3326BC35}" destId="{8D31C887-53EE-4F94-8A07-FA26D8F7215A}" srcOrd="7" destOrd="0" presId="urn:microsoft.com/office/officeart/2005/8/layout/hProcess9"/>
    <dgm:cxn modelId="{060F020E-05E7-4B09-9B74-148CA770AA36}"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4E0544-B083-4537-ABE7-062C98AD66C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7B6E94C1-02E1-45DA-B40F-3E79F7C84865}">
      <dgm:prSet/>
      <dgm:spPr/>
      <dgm:t>
        <a:bodyPr/>
        <a:lstStyle/>
        <a:p>
          <a:r>
            <a:rPr lang="en-US"/>
            <a:t>EEF</a:t>
          </a:r>
        </a:p>
      </dgm:t>
    </dgm:pt>
    <dgm:pt modelId="{750955A1-5CB5-4A5A-B01A-C30313969B97}" type="parTrans" cxnId="{03C264D4-DC23-44B1-8A2A-17866E82F9E8}">
      <dgm:prSet/>
      <dgm:spPr/>
      <dgm:t>
        <a:bodyPr/>
        <a:lstStyle/>
        <a:p>
          <a:endParaRPr lang="en-US"/>
        </a:p>
      </dgm:t>
    </dgm:pt>
    <dgm:pt modelId="{43A3F1D3-CCDB-4485-99F2-A11A29734D86}" type="sibTrans" cxnId="{03C264D4-DC23-44B1-8A2A-17866E82F9E8}">
      <dgm:prSet/>
      <dgm:spPr/>
      <dgm:t>
        <a:bodyPr/>
        <a:lstStyle/>
        <a:p>
          <a:endParaRPr lang="en-US"/>
        </a:p>
      </dgm:t>
    </dgm:pt>
    <dgm:pt modelId="{133E75B2-C957-45E7-94CE-A1176FE831B9}">
      <dgm:prSet custT="1"/>
      <dgm:spPr/>
      <dgm:t>
        <a:bodyPr/>
        <a:lstStyle/>
        <a:p>
          <a:r>
            <a:rPr lang="en-US" sz="2000" dirty="0"/>
            <a:t>Political</a:t>
          </a:r>
        </a:p>
      </dgm:t>
    </dgm:pt>
    <dgm:pt modelId="{98020DBA-90F5-464B-9C6A-157A0CD788AD}" type="parTrans" cxnId="{EEC75D04-43A0-417D-991B-BD28BEAD61AC}">
      <dgm:prSet/>
      <dgm:spPr/>
      <dgm:t>
        <a:bodyPr/>
        <a:lstStyle/>
        <a:p>
          <a:endParaRPr lang="en-US"/>
        </a:p>
      </dgm:t>
    </dgm:pt>
    <dgm:pt modelId="{1A9F6BFA-D141-4CB5-955E-07E05DAEE61A}" type="sibTrans" cxnId="{EEC75D04-43A0-417D-991B-BD28BEAD61AC}">
      <dgm:prSet/>
      <dgm:spPr/>
      <dgm:t>
        <a:bodyPr/>
        <a:lstStyle/>
        <a:p>
          <a:endParaRPr lang="en-US"/>
        </a:p>
      </dgm:t>
    </dgm:pt>
    <dgm:pt modelId="{4804134B-55B6-46C3-AE9A-92D4F13A5CDE}">
      <dgm:prSet custT="1"/>
      <dgm:spPr/>
      <dgm:t>
        <a:bodyPr/>
        <a:lstStyle/>
        <a:p>
          <a:r>
            <a:rPr lang="en-US" sz="2000" dirty="0"/>
            <a:t>Environmental</a:t>
          </a:r>
        </a:p>
      </dgm:t>
    </dgm:pt>
    <dgm:pt modelId="{3A91850E-6D59-4709-BF4F-15753F94CDBE}" type="parTrans" cxnId="{B9EFBBAF-C672-4ACF-8265-1676A37D84FD}">
      <dgm:prSet/>
      <dgm:spPr/>
      <dgm:t>
        <a:bodyPr/>
        <a:lstStyle/>
        <a:p>
          <a:endParaRPr lang="en-US"/>
        </a:p>
      </dgm:t>
    </dgm:pt>
    <dgm:pt modelId="{80BCA929-71E6-4E51-B3FC-9C4FF2F9D02A}" type="sibTrans" cxnId="{B9EFBBAF-C672-4ACF-8265-1676A37D84FD}">
      <dgm:prSet/>
      <dgm:spPr/>
      <dgm:t>
        <a:bodyPr/>
        <a:lstStyle/>
        <a:p>
          <a:endParaRPr lang="en-US"/>
        </a:p>
      </dgm:t>
    </dgm:pt>
    <dgm:pt modelId="{BA267648-36ED-4CAD-B52D-B815DAA2E680}">
      <dgm:prSet custT="1"/>
      <dgm:spPr/>
      <dgm:t>
        <a:bodyPr/>
        <a:lstStyle/>
        <a:p>
          <a:r>
            <a:rPr lang="en-US" sz="2000"/>
            <a:t>Social</a:t>
          </a:r>
        </a:p>
      </dgm:t>
    </dgm:pt>
    <dgm:pt modelId="{3B0228F5-E9C7-40C1-88D2-A267D075370B}" type="parTrans" cxnId="{0F34CFC0-B9FF-4DA0-A6FC-CEF07F09B9FD}">
      <dgm:prSet/>
      <dgm:spPr/>
      <dgm:t>
        <a:bodyPr/>
        <a:lstStyle/>
        <a:p>
          <a:endParaRPr lang="en-US"/>
        </a:p>
      </dgm:t>
    </dgm:pt>
    <dgm:pt modelId="{D59110B0-E884-4872-8EAB-0422720ADB5C}" type="sibTrans" cxnId="{0F34CFC0-B9FF-4DA0-A6FC-CEF07F09B9FD}">
      <dgm:prSet/>
      <dgm:spPr/>
      <dgm:t>
        <a:bodyPr/>
        <a:lstStyle/>
        <a:p>
          <a:endParaRPr lang="en-US"/>
        </a:p>
      </dgm:t>
    </dgm:pt>
    <dgm:pt modelId="{6F9B4E33-99AE-428A-8CAE-41067E106189}">
      <dgm:prSet custT="1"/>
      <dgm:spPr/>
      <dgm:t>
        <a:bodyPr/>
        <a:lstStyle/>
        <a:p>
          <a:r>
            <a:rPr lang="en-US" sz="2000" dirty="0"/>
            <a:t>Technical</a:t>
          </a:r>
        </a:p>
      </dgm:t>
    </dgm:pt>
    <dgm:pt modelId="{E542B36A-5008-43FC-BF15-503204395D82}" type="parTrans" cxnId="{0AA44D51-A1A8-47FD-8183-2B05F8C2CC2B}">
      <dgm:prSet/>
      <dgm:spPr/>
      <dgm:t>
        <a:bodyPr/>
        <a:lstStyle/>
        <a:p>
          <a:endParaRPr lang="en-US"/>
        </a:p>
      </dgm:t>
    </dgm:pt>
    <dgm:pt modelId="{B621E44D-F42E-43A2-A6CF-D986B78F6AE0}" type="sibTrans" cxnId="{0AA44D51-A1A8-47FD-8183-2B05F8C2CC2B}">
      <dgm:prSet/>
      <dgm:spPr/>
      <dgm:t>
        <a:bodyPr/>
        <a:lstStyle/>
        <a:p>
          <a:endParaRPr lang="en-US"/>
        </a:p>
      </dgm:t>
    </dgm:pt>
    <dgm:pt modelId="{EE34CC89-772B-4BDD-B1FF-346009583373}">
      <dgm:prSet custT="1"/>
      <dgm:spPr/>
      <dgm:t>
        <a:bodyPr/>
        <a:lstStyle/>
        <a:p>
          <a:r>
            <a:rPr lang="en-US" sz="2000"/>
            <a:t>Economic</a:t>
          </a:r>
        </a:p>
      </dgm:t>
    </dgm:pt>
    <dgm:pt modelId="{404D479E-C6CC-4568-BEF0-6F91A99C087F}" type="parTrans" cxnId="{4D608B18-F699-4EA8-80FE-9B865E0671A0}">
      <dgm:prSet/>
      <dgm:spPr/>
      <dgm:t>
        <a:bodyPr/>
        <a:lstStyle/>
        <a:p>
          <a:endParaRPr lang="en-US"/>
        </a:p>
      </dgm:t>
    </dgm:pt>
    <dgm:pt modelId="{B06631BA-29ED-4553-BFC4-62B487A2DF4A}" type="sibTrans" cxnId="{4D608B18-F699-4EA8-80FE-9B865E0671A0}">
      <dgm:prSet/>
      <dgm:spPr/>
      <dgm:t>
        <a:bodyPr/>
        <a:lstStyle/>
        <a:p>
          <a:endParaRPr lang="en-US"/>
        </a:p>
      </dgm:t>
    </dgm:pt>
    <dgm:pt modelId="{3A73F3ED-EBE5-49D7-A21F-495A5476FB1B}">
      <dgm:prSet custT="1"/>
      <dgm:spPr/>
      <dgm:t>
        <a:bodyPr/>
        <a:lstStyle/>
        <a:p>
          <a:r>
            <a:rPr lang="en-US" sz="2000" dirty="0"/>
            <a:t>Legal</a:t>
          </a:r>
        </a:p>
      </dgm:t>
    </dgm:pt>
    <dgm:pt modelId="{C4013AAF-E5B6-4BF4-BE42-46C90BF25E1B}" type="parTrans" cxnId="{4F29A192-38FB-477C-A3E4-7D73D5786B4D}">
      <dgm:prSet/>
      <dgm:spPr/>
      <dgm:t>
        <a:bodyPr/>
        <a:lstStyle/>
        <a:p>
          <a:endParaRPr lang="en-US"/>
        </a:p>
      </dgm:t>
    </dgm:pt>
    <dgm:pt modelId="{C507EBF1-8C6C-4CC6-A910-A59F9BF42F4F}" type="sibTrans" cxnId="{4F29A192-38FB-477C-A3E4-7D73D5786B4D}">
      <dgm:prSet/>
      <dgm:spPr/>
      <dgm:t>
        <a:bodyPr/>
        <a:lstStyle/>
        <a:p>
          <a:endParaRPr lang="en-US"/>
        </a:p>
      </dgm:t>
    </dgm:pt>
    <dgm:pt modelId="{81856F16-7179-4AE6-B10A-AAAD4C7BAEDB}" type="pres">
      <dgm:prSet presAssocID="{714E0544-B083-4537-ABE7-062C98AD66CA}" presName="cycle" presStyleCnt="0">
        <dgm:presLayoutVars>
          <dgm:chMax val="1"/>
          <dgm:dir/>
          <dgm:animLvl val="ctr"/>
          <dgm:resizeHandles val="exact"/>
        </dgm:presLayoutVars>
      </dgm:prSet>
      <dgm:spPr/>
    </dgm:pt>
    <dgm:pt modelId="{59436A41-BF13-48BE-8E3B-FAAF4FE771E7}" type="pres">
      <dgm:prSet presAssocID="{7B6E94C1-02E1-45DA-B40F-3E79F7C84865}" presName="centerShape" presStyleLbl="node0" presStyleIdx="0" presStyleCnt="1"/>
      <dgm:spPr/>
    </dgm:pt>
    <dgm:pt modelId="{798FF4C3-EF89-4282-8B3D-75E27544E2DF}" type="pres">
      <dgm:prSet presAssocID="{98020DBA-90F5-464B-9C6A-157A0CD788AD}" presName="Name9" presStyleLbl="parChTrans1D2" presStyleIdx="0" presStyleCnt="6"/>
      <dgm:spPr/>
    </dgm:pt>
    <dgm:pt modelId="{9EB1FC5E-051C-4530-B197-D9FC80AD6D73}" type="pres">
      <dgm:prSet presAssocID="{98020DBA-90F5-464B-9C6A-157A0CD788AD}" presName="connTx" presStyleLbl="parChTrans1D2" presStyleIdx="0" presStyleCnt="6"/>
      <dgm:spPr/>
    </dgm:pt>
    <dgm:pt modelId="{C39BA0E2-1721-49FF-9C41-8213C6CAB77A}" type="pres">
      <dgm:prSet presAssocID="{133E75B2-C957-45E7-94CE-A1176FE831B9}" presName="node" presStyleLbl="node1" presStyleIdx="0" presStyleCnt="6" custScaleX="143187">
        <dgm:presLayoutVars>
          <dgm:bulletEnabled val="1"/>
        </dgm:presLayoutVars>
      </dgm:prSet>
      <dgm:spPr/>
    </dgm:pt>
    <dgm:pt modelId="{12FE439A-5124-4054-8846-00F7FA4D913B}" type="pres">
      <dgm:prSet presAssocID="{3A91850E-6D59-4709-BF4F-15753F94CDBE}" presName="Name9" presStyleLbl="parChTrans1D2" presStyleIdx="1" presStyleCnt="6"/>
      <dgm:spPr/>
    </dgm:pt>
    <dgm:pt modelId="{F9562C0B-CCCE-46D6-A698-2BE200440AB0}" type="pres">
      <dgm:prSet presAssocID="{3A91850E-6D59-4709-BF4F-15753F94CDBE}" presName="connTx" presStyleLbl="parChTrans1D2" presStyleIdx="1" presStyleCnt="6"/>
      <dgm:spPr/>
    </dgm:pt>
    <dgm:pt modelId="{DF8B5F87-91C5-4293-BF4C-A08F9F0B0F3A}" type="pres">
      <dgm:prSet presAssocID="{4804134B-55B6-46C3-AE9A-92D4F13A5CDE}" presName="node" presStyleLbl="node1" presStyleIdx="1" presStyleCnt="6" custScaleX="143187">
        <dgm:presLayoutVars>
          <dgm:bulletEnabled val="1"/>
        </dgm:presLayoutVars>
      </dgm:prSet>
      <dgm:spPr/>
    </dgm:pt>
    <dgm:pt modelId="{08006E07-B098-409E-B602-8CE51FC30DC1}" type="pres">
      <dgm:prSet presAssocID="{3B0228F5-E9C7-40C1-88D2-A267D075370B}" presName="Name9" presStyleLbl="parChTrans1D2" presStyleIdx="2" presStyleCnt="6"/>
      <dgm:spPr/>
    </dgm:pt>
    <dgm:pt modelId="{5D8F8E9B-E353-4B7F-9C2F-2D2ADF7AE4D1}" type="pres">
      <dgm:prSet presAssocID="{3B0228F5-E9C7-40C1-88D2-A267D075370B}" presName="connTx" presStyleLbl="parChTrans1D2" presStyleIdx="2" presStyleCnt="6"/>
      <dgm:spPr/>
    </dgm:pt>
    <dgm:pt modelId="{3A617C07-70B6-409F-BE65-2F4661E5F53B}" type="pres">
      <dgm:prSet presAssocID="{BA267648-36ED-4CAD-B52D-B815DAA2E680}" presName="node" presStyleLbl="node1" presStyleIdx="2" presStyleCnt="6" custScaleX="143187">
        <dgm:presLayoutVars>
          <dgm:bulletEnabled val="1"/>
        </dgm:presLayoutVars>
      </dgm:prSet>
      <dgm:spPr/>
    </dgm:pt>
    <dgm:pt modelId="{23C493DB-7C31-47AE-A7C7-5E3C2172630A}" type="pres">
      <dgm:prSet presAssocID="{E542B36A-5008-43FC-BF15-503204395D82}" presName="Name9" presStyleLbl="parChTrans1D2" presStyleIdx="3" presStyleCnt="6"/>
      <dgm:spPr/>
    </dgm:pt>
    <dgm:pt modelId="{8FDCA2D3-0816-475F-BC00-DF633CA63276}" type="pres">
      <dgm:prSet presAssocID="{E542B36A-5008-43FC-BF15-503204395D82}" presName="connTx" presStyleLbl="parChTrans1D2" presStyleIdx="3" presStyleCnt="6"/>
      <dgm:spPr/>
    </dgm:pt>
    <dgm:pt modelId="{A19A4B73-2932-4003-BC1F-CF2EB185E402}" type="pres">
      <dgm:prSet presAssocID="{6F9B4E33-99AE-428A-8CAE-41067E106189}" presName="node" presStyleLbl="node1" presStyleIdx="3" presStyleCnt="6" custScaleX="143187">
        <dgm:presLayoutVars>
          <dgm:bulletEnabled val="1"/>
        </dgm:presLayoutVars>
      </dgm:prSet>
      <dgm:spPr/>
    </dgm:pt>
    <dgm:pt modelId="{2DCAF017-A70F-48DF-A104-849A4CB2CC16}" type="pres">
      <dgm:prSet presAssocID="{404D479E-C6CC-4568-BEF0-6F91A99C087F}" presName="Name9" presStyleLbl="parChTrans1D2" presStyleIdx="4" presStyleCnt="6"/>
      <dgm:spPr/>
    </dgm:pt>
    <dgm:pt modelId="{2EAC7B96-AF90-434D-A234-7D92743EB604}" type="pres">
      <dgm:prSet presAssocID="{404D479E-C6CC-4568-BEF0-6F91A99C087F}" presName="connTx" presStyleLbl="parChTrans1D2" presStyleIdx="4" presStyleCnt="6"/>
      <dgm:spPr/>
    </dgm:pt>
    <dgm:pt modelId="{C56E1CCF-CED7-498D-973E-7E9F24C72A6D}" type="pres">
      <dgm:prSet presAssocID="{EE34CC89-772B-4BDD-B1FF-346009583373}" presName="node" presStyleLbl="node1" presStyleIdx="4" presStyleCnt="6" custScaleX="143187">
        <dgm:presLayoutVars>
          <dgm:bulletEnabled val="1"/>
        </dgm:presLayoutVars>
      </dgm:prSet>
      <dgm:spPr/>
    </dgm:pt>
    <dgm:pt modelId="{D30963A7-BE52-47BC-BE37-0F7FECA2BD21}" type="pres">
      <dgm:prSet presAssocID="{C4013AAF-E5B6-4BF4-BE42-46C90BF25E1B}" presName="Name9" presStyleLbl="parChTrans1D2" presStyleIdx="5" presStyleCnt="6"/>
      <dgm:spPr/>
    </dgm:pt>
    <dgm:pt modelId="{4FF8CF35-29C6-4EC6-A7B5-CB4DC9EEB3EF}" type="pres">
      <dgm:prSet presAssocID="{C4013AAF-E5B6-4BF4-BE42-46C90BF25E1B}" presName="connTx" presStyleLbl="parChTrans1D2" presStyleIdx="5" presStyleCnt="6"/>
      <dgm:spPr/>
    </dgm:pt>
    <dgm:pt modelId="{D414206D-96EE-44F3-9BD7-5156894E879E}" type="pres">
      <dgm:prSet presAssocID="{3A73F3ED-EBE5-49D7-A21F-495A5476FB1B}" presName="node" presStyleLbl="node1" presStyleIdx="5" presStyleCnt="6" custScaleX="143187">
        <dgm:presLayoutVars>
          <dgm:bulletEnabled val="1"/>
        </dgm:presLayoutVars>
      </dgm:prSet>
      <dgm:spPr/>
    </dgm:pt>
  </dgm:ptLst>
  <dgm:cxnLst>
    <dgm:cxn modelId="{EEC75D04-43A0-417D-991B-BD28BEAD61AC}" srcId="{7B6E94C1-02E1-45DA-B40F-3E79F7C84865}" destId="{133E75B2-C957-45E7-94CE-A1176FE831B9}" srcOrd="0" destOrd="0" parTransId="{98020DBA-90F5-464B-9C6A-157A0CD788AD}" sibTransId="{1A9F6BFA-D141-4CB5-955E-07E05DAEE61A}"/>
    <dgm:cxn modelId="{BB5E0B0A-4717-4945-819B-11A7104487B5}" type="presOf" srcId="{EE34CC89-772B-4BDD-B1FF-346009583373}" destId="{C56E1CCF-CED7-498D-973E-7E9F24C72A6D}" srcOrd="0" destOrd="0" presId="urn:microsoft.com/office/officeart/2005/8/layout/radial1"/>
    <dgm:cxn modelId="{9534D70B-452B-40E1-B7EF-E1C1D960FDB0}" type="presOf" srcId="{7B6E94C1-02E1-45DA-B40F-3E79F7C84865}" destId="{59436A41-BF13-48BE-8E3B-FAAF4FE771E7}" srcOrd="0" destOrd="0" presId="urn:microsoft.com/office/officeart/2005/8/layout/radial1"/>
    <dgm:cxn modelId="{31BFF214-0350-485D-8887-80E5271F795B}" type="presOf" srcId="{404D479E-C6CC-4568-BEF0-6F91A99C087F}" destId="{2DCAF017-A70F-48DF-A104-849A4CB2CC16}" srcOrd="0" destOrd="0" presId="urn:microsoft.com/office/officeart/2005/8/layout/radial1"/>
    <dgm:cxn modelId="{4D608B18-F699-4EA8-80FE-9B865E0671A0}" srcId="{7B6E94C1-02E1-45DA-B40F-3E79F7C84865}" destId="{EE34CC89-772B-4BDD-B1FF-346009583373}" srcOrd="4" destOrd="0" parTransId="{404D479E-C6CC-4568-BEF0-6F91A99C087F}" sibTransId="{B06631BA-29ED-4553-BFC4-62B487A2DF4A}"/>
    <dgm:cxn modelId="{CC37361F-8890-4B6A-AFE0-4E9CD89DA69D}" type="presOf" srcId="{3A73F3ED-EBE5-49D7-A21F-495A5476FB1B}" destId="{D414206D-96EE-44F3-9BD7-5156894E879E}" srcOrd="0" destOrd="0" presId="urn:microsoft.com/office/officeart/2005/8/layout/radial1"/>
    <dgm:cxn modelId="{A4ED4C3C-A44C-44B0-84D8-304AD96586C2}" type="presOf" srcId="{98020DBA-90F5-464B-9C6A-157A0CD788AD}" destId="{798FF4C3-EF89-4282-8B3D-75E27544E2DF}" srcOrd="0" destOrd="0" presId="urn:microsoft.com/office/officeart/2005/8/layout/radial1"/>
    <dgm:cxn modelId="{C855EA3D-85E2-44CA-9FD5-AF7F919DC0B4}" type="presOf" srcId="{98020DBA-90F5-464B-9C6A-157A0CD788AD}" destId="{9EB1FC5E-051C-4530-B197-D9FC80AD6D73}" srcOrd="1" destOrd="0" presId="urn:microsoft.com/office/officeart/2005/8/layout/radial1"/>
    <dgm:cxn modelId="{015A213E-1EDA-419F-ACBF-4B915F1895FB}" type="presOf" srcId="{6F9B4E33-99AE-428A-8CAE-41067E106189}" destId="{A19A4B73-2932-4003-BC1F-CF2EB185E402}" srcOrd="0" destOrd="0" presId="urn:microsoft.com/office/officeart/2005/8/layout/radial1"/>
    <dgm:cxn modelId="{ADA6B547-16B0-4DF6-9257-C4C486C70AE9}" type="presOf" srcId="{BA267648-36ED-4CAD-B52D-B815DAA2E680}" destId="{3A617C07-70B6-409F-BE65-2F4661E5F53B}" srcOrd="0" destOrd="0" presId="urn:microsoft.com/office/officeart/2005/8/layout/radial1"/>
    <dgm:cxn modelId="{0D10BC48-DA76-464D-98C6-0B33FAF124FA}" type="presOf" srcId="{404D479E-C6CC-4568-BEF0-6F91A99C087F}" destId="{2EAC7B96-AF90-434D-A234-7D92743EB604}" srcOrd="1" destOrd="0" presId="urn:microsoft.com/office/officeart/2005/8/layout/radial1"/>
    <dgm:cxn modelId="{F33EAD6A-0256-4617-80D0-564E1A20CAD1}" type="presOf" srcId="{133E75B2-C957-45E7-94CE-A1176FE831B9}" destId="{C39BA0E2-1721-49FF-9C41-8213C6CAB77A}" srcOrd="0" destOrd="0" presId="urn:microsoft.com/office/officeart/2005/8/layout/radial1"/>
    <dgm:cxn modelId="{F5B1D450-C4D9-4343-B174-3744BCCDBB7C}" type="presOf" srcId="{C4013AAF-E5B6-4BF4-BE42-46C90BF25E1B}" destId="{4FF8CF35-29C6-4EC6-A7B5-CB4DC9EEB3EF}" srcOrd="1" destOrd="0" presId="urn:microsoft.com/office/officeart/2005/8/layout/radial1"/>
    <dgm:cxn modelId="{0AA44D51-A1A8-47FD-8183-2B05F8C2CC2B}" srcId="{7B6E94C1-02E1-45DA-B40F-3E79F7C84865}" destId="{6F9B4E33-99AE-428A-8CAE-41067E106189}" srcOrd="3" destOrd="0" parTransId="{E542B36A-5008-43FC-BF15-503204395D82}" sibTransId="{B621E44D-F42E-43A2-A6CF-D986B78F6AE0}"/>
    <dgm:cxn modelId="{11CEB277-C57F-46C9-B9EC-B4DE97A03981}" type="presOf" srcId="{3A91850E-6D59-4709-BF4F-15753F94CDBE}" destId="{12FE439A-5124-4054-8846-00F7FA4D913B}" srcOrd="0" destOrd="0" presId="urn:microsoft.com/office/officeart/2005/8/layout/radial1"/>
    <dgm:cxn modelId="{50FEA18B-29BA-46DD-8244-E564516B3EB6}" type="presOf" srcId="{3A91850E-6D59-4709-BF4F-15753F94CDBE}" destId="{F9562C0B-CCCE-46D6-A698-2BE200440AB0}" srcOrd="1" destOrd="0" presId="urn:microsoft.com/office/officeart/2005/8/layout/radial1"/>
    <dgm:cxn modelId="{30F2FB91-3FCE-48D5-86AE-266E6897DA60}" type="presOf" srcId="{4804134B-55B6-46C3-AE9A-92D4F13A5CDE}" destId="{DF8B5F87-91C5-4293-BF4C-A08F9F0B0F3A}" srcOrd="0" destOrd="0" presId="urn:microsoft.com/office/officeart/2005/8/layout/radial1"/>
    <dgm:cxn modelId="{4F29A192-38FB-477C-A3E4-7D73D5786B4D}" srcId="{7B6E94C1-02E1-45DA-B40F-3E79F7C84865}" destId="{3A73F3ED-EBE5-49D7-A21F-495A5476FB1B}" srcOrd="5" destOrd="0" parTransId="{C4013AAF-E5B6-4BF4-BE42-46C90BF25E1B}" sibTransId="{C507EBF1-8C6C-4CC6-A910-A59F9BF42F4F}"/>
    <dgm:cxn modelId="{B9EFBBAF-C672-4ACF-8265-1676A37D84FD}" srcId="{7B6E94C1-02E1-45DA-B40F-3E79F7C84865}" destId="{4804134B-55B6-46C3-AE9A-92D4F13A5CDE}" srcOrd="1" destOrd="0" parTransId="{3A91850E-6D59-4709-BF4F-15753F94CDBE}" sibTransId="{80BCA929-71E6-4E51-B3FC-9C4FF2F9D02A}"/>
    <dgm:cxn modelId="{97C3C9BA-BA4B-46D5-A60B-F59A09C82183}" type="presOf" srcId="{3B0228F5-E9C7-40C1-88D2-A267D075370B}" destId="{08006E07-B098-409E-B602-8CE51FC30DC1}" srcOrd="0" destOrd="0" presId="urn:microsoft.com/office/officeart/2005/8/layout/radial1"/>
    <dgm:cxn modelId="{0F34CFC0-B9FF-4DA0-A6FC-CEF07F09B9FD}" srcId="{7B6E94C1-02E1-45DA-B40F-3E79F7C84865}" destId="{BA267648-36ED-4CAD-B52D-B815DAA2E680}" srcOrd="2" destOrd="0" parTransId="{3B0228F5-E9C7-40C1-88D2-A267D075370B}" sibTransId="{D59110B0-E884-4872-8EAB-0422720ADB5C}"/>
    <dgm:cxn modelId="{03C264D4-DC23-44B1-8A2A-17866E82F9E8}" srcId="{714E0544-B083-4537-ABE7-062C98AD66CA}" destId="{7B6E94C1-02E1-45DA-B40F-3E79F7C84865}" srcOrd="0" destOrd="0" parTransId="{750955A1-5CB5-4A5A-B01A-C30313969B97}" sibTransId="{43A3F1D3-CCDB-4485-99F2-A11A29734D86}"/>
    <dgm:cxn modelId="{4A624AD5-85CB-4CC0-A098-C03DC9F883DD}" type="presOf" srcId="{E542B36A-5008-43FC-BF15-503204395D82}" destId="{23C493DB-7C31-47AE-A7C7-5E3C2172630A}" srcOrd="0" destOrd="0" presId="urn:microsoft.com/office/officeart/2005/8/layout/radial1"/>
    <dgm:cxn modelId="{A385AADA-2428-4CDD-AC22-5CA1E7CF58CA}" type="presOf" srcId="{E542B36A-5008-43FC-BF15-503204395D82}" destId="{8FDCA2D3-0816-475F-BC00-DF633CA63276}" srcOrd="1" destOrd="0" presId="urn:microsoft.com/office/officeart/2005/8/layout/radial1"/>
    <dgm:cxn modelId="{4E658DDC-DA89-45AC-84BC-414015240A5E}" type="presOf" srcId="{3B0228F5-E9C7-40C1-88D2-A267D075370B}" destId="{5D8F8E9B-E353-4B7F-9C2F-2D2ADF7AE4D1}" srcOrd="1" destOrd="0" presId="urn:microsoft.com/office/officeart/2005/8/layout/radial1"/>
    <dgm:cxn modelId="{CBEE5BE1-3578-4BC2-B23B-F91A0AF03315}" type="presOf" srcId="{714E0544-B083-4537-ABE7-062C98AD66CA}" destId="{81856F16-7179-4AE6-B10A-AAAD4C7BAEDB}" srcOrd="0" destOrd="0" presId="urn:microsoft.com/office/officeart/2005/8/layout/radial1"/>
    <dgm:cxn modelId="{32A300FE-53DF-4764-86D8-EB55F62AFAFA}" type="presOf" srcId="{C4013AAF-E5B6-4BF4-BE42-46C90BF25E1B}" destId="{D30963A7-BE52-47BC-BE37-0F7FECA2BD21}" srcOrd="0" destOrd="0" presId="urn:microsoft.com/office/officeart/2005/8/layout/radial1"/>
    <dgm:cxn modelId="{66CAC1A8-D74C-4008-908E-23CEB5F51A39}" type="presParOf" srcId="{81856F16-7179-4AE6-B10A-AAAD4C7BAEDB}" destId="{59436A41-BF13-48BE-8E3B-FAAF4FE771E7}" srcOrd="0" destOrd="0" presId="urn:microsoft.com/office/officeart/2005/8/layout/radial1"/>
    <dgm:cxn modelId="{EB2ED203-0D45-485B-86ED-C30067526EB0}" type="presParOf" srcId="{81856F16-7179-4AE6-B10A-AAAD4C7BAEDB}" destId="{798FF4C3-EF89-4282-8B3D-75E27544E2DF}" srcOrd="1" destOrd="0" presId="urn:microsoft.com/office/officeart/2005/8/layout/radial1"/>
    <dgm:cxn modelId="{B517B3EF-1716-4659-A45E-3066FAA42305}" type="presParOf" srcId="{798FF4C3-EF89-4282-8B3D-75E27544E2DF}" destId="{9EB1FC5E-051C-4530-B197-D9FC80AD6D73}" srcOrd="0" destOrd="0" presId="urn:microsoft.com/office/officeart/2005/8/layout/radial1"/>
    <dgm:cxn modelId="{FC161051-ECD5-4E8C-8F98-6D45B17027A1}" type="presParOf" srcId="{81856F16-7179-4AE6-B10A-AAAD4C7BAEDB}" destId="{C39BA0E2-1721-49FF-9C41-8213C6CAB77A}" srcOrd="2" destOrd="0" presId="urn:microsoft.com/office/officeart/2005/8/layout/radial1"/>
    <dgm:cxn modelId="{B6758609-2D8B-4E54-9763-1EA1D21CD9EE}" type="presParOf" srcId="{81856F16-7179-4AE6-B10A-AAAD4C7BAEDB}" destId="{12FE439A-5124-4054-8846-00F7FA4D913B}" srcOrd="3" destOrd="0" presId="urn:microsoft.com/office/officeart/2005/8/layout/radial1"/>
    <dgm:cxn modelId="{25EFBB16-40AC-4509-A34C-96EB6D6D6EA1}" type="presParOf" srcId="{12FE439A-5124-4054-8846-00F7FA4D913B}" destId="{F9562C0B-CCCE-46D6-A698-2BE200440AB0}" srcOrd="0" destOrd="0" presId="urn:microsoft.com/office/officeart/2005/8/layout/radial1"/>
    <dgm:cxn modelId="{8623DE26-0F55-4F62-8E5C-AE32709A5A42}" type="presParOf" srcId="{81856F16-7179-4AE6-B10A-AAAD4C7BAEDB}" destId="{DF8B5F87-91C5-4293-BF4C-A08F9F0B0F3A}" srcOrd="4" destOrd="0" presId="urn:microsoft.com/office/officeart/2005/8/layout/radial1"/>
    <dgm:cxn modelId="{DFB40F2E-C821-4DCD-BDC3-01A9A9C7DA8A}" type="presParOf" srcId="{81856F16-7179-4AE6-B10A-AAAD4C7BAEDB}" destId="{08006E07-B098-409E-B602-8CE51FC30DC1}" srcOrd="5" destOrd="0" presId="urn:microsoft.com/office/officeart/2005/8/layout/radial1"/>
    <dgm:cxn modelId="{CF244D7D-9385-4AA4-B18C-1EF8EDEC480A}" type="presParOf" srcId="{08006E07-B098-409E-B602-8CE51FC30DC1}" destId="{5D8F8E9B-E353-4B7F-9C2F-2D2ADF7AE4D1}" srcOrd="0" destOrd="0" presId="urn:microsoft.com/office/officeart/2005/8/layout/radial1"/>
    <dgm:cxn modelId="{DE963E8D-16D1-49C2-8BE9-D78902ED9423}" type="presParOf" srcId="{81856F16-7179-4AE6-B10A-AAAD4C7BAEDB}" destId="{3A617C07-70B6-409F-BE65-2F4661E5F53B}" srcOrd="6" destOrd="0" presId="urn:microsoft.com/office/officeart/2005/8/layout/radial1"/>
    <dgm:cxn modelId="{1F9794BD-7423-4FFD-9C3F-96761766F556}" type="presParOf" srcId="{81856F16-7179-4AE6-B10A-AAAD4C7BAEDB}" destId="{23C493DB-7C31-47AE-A7C7-5E3C2172630A}" srcOrd="7" destOrd="0" presId="urn:microsoft.com/office/officeart/2005/8/layout/radial1"/>
    <dgm:cxn modelId="{13DC697C-35B7-45BD-B695-05AF9B9700D0}" type="presParOf" srcId="{23C493DB-7C31-47AE-A7C7-5E3C2172630A}" destId="{8FDCA2D3-0816-475F-BC00-DF633CA63276}" srcOrd="0" destOrd="0" presId="urn:microsoft.com/office/officeart/2005/8/layout/radial1"/>
    <dgm:cxn modelId="{E74DC900-7DDD-4380-8EA4-6526D56C38DE}" type="presParOf" srcId="{81856F16-7179-4AE6-B10A-AAAD4C7BAEDB}" destId="{A19A4B73-2932-4003-BC1F-CF2EB185E402}" srcOrd="8" destOrd="0" presId="urn:microsoft.com/office/officeart/2005/8/layout/radial1"/>
    <dgm:cxn modelId="{91EC3E4C-0E53-44FB-82A5-CA3549543CA9}" type="presParOf" srcId="{81856F16-7179-4AE6-B10A-AAAD4C7BAEDB}" destId="{2DCAF017-A70F-48DF-A104-849A4CB2CC16}" srcOrd="9" destOrd="0" presId="urn:microsoft.com/office/officeart/2005/8/layout/radial1"/>
    <dgm:cxn modelId="{10DF161D-F977-4475-B58F-FE28161EAE5B}" type="presParOf" srcId="{2DCAF017-A70F-48DF-A104-849A4CB2CC16}" destId="{2EAC7B96-AF90-434D-A234-7D92743EB604}" srcOrd="0" destOrd="0" presId="urn:microsoft.com/office/officeart/2005/8/layout/radial1"/>
    <dgm:cxn modelId="{2FBA0E81-86A7-40FF-99A3-FBAFFB031CF7}" type="presParOf" srcId="{81856F16-7179-4AE6-B10A-AAAD4C7BAEDB}" destId="{C56E1CCF-CED7-498D-973E-7E9F24C72A6D}" srcOrd="10" destOrd="0" presId="urn:microsoft.com/office/officeart/2005/8/layout/radial1"/>
    <dgm:cxn modelId="{3A3C1EB6-EA74-4AA0-81AA-8CFD6FA7E77C}" type="presParOf" srcId="{81856F16-7179-4AE6-B10A-AAAD4C7BAEDB}" destId="{D30963A7-BE52-47BC-BE37-0F7FECA2BD21}" srcOrd="11" destOrd="0" presId="urn:microsoft.com/office/officeart/2005/8/layout/radial1"/>
    <dgm:cxn modelId="{453BC490-8023-4323-B595-9FEB539FB9A8}" type="presParOf" srcId="{D30963A7-BE52-47BC-BE37-0F7FECA2BD21}" destId="{4FF8CF35-29C6-4EC6-A7B5-CB4DC9EEB3EF}" srcOrd="0" destOrd="0" presId="urn:microsoft.com/office/officeart/2005/8/layout/radial1"/>
    <dgm:cxn modelId="{8A897485-3540-4B9A-81E2-D4C1D458DDAF}" type="presParOf" srcId="{81856F16-7179-4AE6-B10A-AAAD4C7BAEDB}" destId="{D414206D-96EE-44F3-9BD7-5156894E879E}"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9D60B7-B232-49C2-8A20-7AE454C28D7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6F614AC8-0ED7-4DF2-A1AF-4ACD16E25491}">
      <dgm:prSet custT="1"/>
      <dgm:spPr>
        <a:solidFill>
          <a:srgbClr val="FFC000"/>
        </a:solidFill>
      </dgm:spPr>
      <dgm:t>
        <a:bodyPr/>
        <a:lstStyle/>
        <a:p>
          <a:r>
            <a:rPr lang="en-US" sz="5400" b="0" i="0" dirty="0">
              <a:solidFill>
                <a:schemeClr val="tx1"/>
              </a:solidFill>
              <a:latin typeface="Freestyle Script" panose="030804020302050B0404" pitchFamily="66" charset="0"/>
            </a:rPr>
            <a:t>Project Planning</a:t>
          </a:r>
        </a:p>
      </dgm:t>
    </dgm:pt>
    <dgm:pt modelId="{ECFCBA94-CEE5-40F7-9E2F-89CC24C07ED9}" type="parTrans" cxnId="{BC5235BD-9827-42C1-8A10-653C32ADF93B}">
      <dgm:prSet/>
      <dgm:spPr/>
      <dgm:t>
        <a:bodyPr/>
        <a:lstStyle/>
        <a:p>
          <a:endParaRPr lang="en-US"/>
        </a:p>
      </dgm:t>
    </dgm:pt>
    <dgm:pt modelId="{BCB01D23-B65F-45E9-9BBD-9B5D6D16E36B}" type="sibTrans" cxnId="{BC5235BD-9827-42C1-8A10-653C32ADF93B}">
      <dgm:prSet/>
      <dgm:spPr/>
      <dgm:t>
        <a:bodyPr/>
        <a:lstStyle/>
        <a:p>
          <a:endParaRPr lang="en-US"/>
        </a:p>
      </dgm:t>
    </dgm:pt>
    <dgm:pt modelId="{B6F74528-E5E5-4141-ADC5-672CC67B4013}">
      <dgm:prSet custT="1"/>
      <dgm:spPr/>
      <dgm:t>
        <a:bodyPr/>
        <a:lstStyle/>
        <a:p>
          <a:r>
            <a:rPr lang="en-US" sz="1800" dirty="0"/>
            <a:t>Scope</a:t>
          </a:r>
        </a:p>
      </dgm:t>
    </dgm:pt>
    <dgm:pt modelId="{83D9A97D-84BE-4C10-BBC9-CED69A85467D}" type="parTrans" cxnId="{DA00CCC3-BF95-48B5-938A-D793CC2ED625}">
      <dgm:prSet/>
      <dgm:spPr/>
      <dgm:t>
        <a:bodyPr/>
        <a:lstStyle/>
        <a:p>
          <a:endParaRPr lang="en-US"/>
        </a:p>
      </dgm:t>
    </dgm:pt>
    <dgm:pt modelId="{C49C2E1A-66F3-4D1F-8580-2D61A33EB72F}" type="sibTrans" cxnId="{DA00CCC3-BF95-48B5-938A-D793CC2ED625}">
      <dgm:prSet/>
      <dgm:spPr/>
      <dgm:t>
        <a:bodyPr/>
        <a:lstStyle/>
        <a:p>
          <a:endParaRPr lang="en-US"/>
        </a:p>
      </dgm:t>
    </dgm:pt>
    <dgm:pt modelId="{45351E9C-C6F0-47D4-ADED-28CAF17A7157}">
      <dgm:prSet custT="1"/>
      <dgm:spPr/>
      <dgm:t>
        <a:bodyPr/>
        <a:lstStyle/>
        <a:p>
          <a:r>
            <a:rPr lang="en-US" sz="1800" dirty="0"/>
            <a:t>Time</a:t>
          </a:r>
        </a:p>
      </dgm:t>
    </dgm:pt>
    <dgm:pt modelId="{C0D225AC-6EBA-468D-BD9F-2E56DC2F1EE2}" type="parTrans" cxnId="{A80D9C4D-FA8F-448A-8B22-A2B7A8AD44B9}">
      <dgm:prSet/>
      <dgm:spPr/>
      <dgm:t>
        <a:bodyPr/>
        <a:lstStyle/>
        <a:p>
          <a:endParaRPr lang="en-US"/>
        </a:p>
      </dgm:t>
    </dgm:pt>
    <dgm:pt modelId="{CA10684B-B246-4A00-9975-35BFB06F59D7}" type="sibTrans" cxnId="{A80D9C4D-FA8F-448A-8B22-A2B7A8AD44B9}">
      <dgm:prSet/>
      <dgm:spPr/>
      <dgm:t>
        <a:bodyPr/>
        <a:lstStyle/>
        <a:p>
          <a:endParaRPr lang="en-US"/>
        </a:p>
      </dgm:t>
    </dgm:pt>
    <dgm:pt modelId="{A1B099E8-909E-46CF-9059-16A944821C1F}">
      <dgm:prSet custT="1"/>
      <dgm:spPr/>
      <dgm:t>
        <a:bodyPr/>
        <a:lstStyle/>
        <a:p>
          <a:r>
            <a:rPr lang="en-US" sz="1800" dirty="0"/>
            <a:t>Cost</a:t>
          </a:r>
        </a:p>
      </dgm:t>
    </dgm:pt>
    <dgm:pt modelId="{94870607-01D4-4CAD-B3F3-FF64EDF067F7}" type="parTrans" cxnId="{364A94DB-B776-4090-BF82-FDD7C39D58DF}">
      <dgm:prSet/>
      <dgm:spPr/>
      <dgm:t>
        <a:bodyPr/>
        <a:lstStyle/>
        <a:p>
          <a:endParaRPr lang="en-US"/>
        </a:p>
      </dgm:t>
    </dgm:pt>
    <dgm:pt modelId="{C0833663-1A29-43A2-8E99-2ECF2C509006}" type="sibTrans" cxnId="{364A94DB-B776-4090-BF82-FDD7C39D58DF}">
      <dgm:prSet/>
      <dgm:spPr/>
      <dgm:t>
        <a:bodyPr/>
        <a:lstStyle/>
        <a:p>
          <a:endParaRPr lang="en-US"/>
        </a:p>
      </dgm:t>
    </dgm:pt>
    <dgm:pt modelId="{F769AAD0-988E-4991-AF92-B70ABFDED4EC}">
      <dgm:prSet custT="1"/>
      <dgm:spPr/>
      <dgm:t>
        <a:bodyPr/>
        <a:lstStyle/>
        <a:p>
          <a:r>
            <a:rPr lang="en-US" sz="1800" dirty="0"/>
            <a:t>Quality</a:t>
          </a:r>
        </a:p>
      </dgm:t>
    </dgm:pt>
    <dgm:pt modelId="{1C153930-E509-45BD-8692-1E8DA694307D}" type="parTrans" cxnId="{384EC801-FD3A-4070-97EE-1CFD3E5225B9}">
      <dgm:prSet/>
      <dgm:spPr/>
      <dgm:t>
        <a:bodyPr/>
        <a:lstStyle/>
        <a:p>
          <a:endParaRPr lang="en-US"/>
        </a:p>
      </dgm:t>
    </dgm:pt>
    <dgm:pt modelId="{7093BB53-2BC8-4005-8FA6-39888078F272}" type="sibTrans" cxnId="{384EC801-FD3A-4070-97EE-1CFD3E5225B9}">
      <dgm:prSet/>
      <dgm:spPr/>
      <dgm:t>
        <a:bodyPr/>
        <a:lstStyle/>
        <a:p>
          <a:endParaRPr lang="en-US"/>
        </a:p>
      </dgm:t>
    </dgm:pt>
    <dgm:pt modelId="{EF55D916-6E6C-400E-A25B-E4B6BFE3B75A}">
      <dgm:prSet custT="1"/>
      <dgm:spPr/>
      <dgm:t>
        <a:bodyPr/>
        <a:lstStyle/>
        <a:p>
          <a:r>
            <a:rPr lang="en-US" sz="1800" dirty="0"/>
            <a:t>Human Resource</a:t>
          </a:r>
        </a:p>
      </dgm:t>
    </dgm:pt>
    <dgm:pt modelId="{8393F22C-7167-4EC2-8193-9682AC8AEEFF}" type="parTrans" cxnId="{52580ACB-F402-4B70-BDB9-6BF29BA94EF7}">
      <dgm:prSet/>
      <dgm:spPr/>
      <dgm:t>
        <a:bodyPr/>
        <a:lstStyle/>
        <a:p>
          <a:endParaRPr lang="en-US"/>
        </a:p>
      </dgm:t>
    </dgm:pt>
    <dgm:pt modelId="{303852C5-2869-4DE8-82B0-CF544F16F59D}" type="sibTrans" cxnId="{52580ACB-F402-4B70-BDB9-6BF29BA94EF7}">
      <dgm:prSet/>
      <dgm:spPr/>
      <dgm:t>
        <a:bodyPr/>
        <a:lstStyle/>
        <a:p>
          <a:endParaRPr lang="en-US"/>
        </a:p>
      </dgm:t>
    </dgm:pt>
    <dgm:pt modelId="{070C5E99-07C3-474A-BADD-8B0FBD4118E4}">
      <dgm:prSet custT="1"/>
      <dgm:spPr/>
      <dgm:t>
        <a:bodyPr/>
        <a:lstStyle/>
        <a:p>
          <a:r>
            <a:rPr lang="en-US" sz="1800" dirty="0"/>
            <a:t>Procurement of Material, Services</a:t>
          </a:r>
        </a:p>
      </dgm:t>
    </dgm:pt>
    <dgm:pt modelId="{E11BD4B2-84AA-4F88-8C9B-F41864B41CD5}" type="parTrans" cxnId="{4270C01B-08DD-4180-B4B3-95C89927BA68}">
      <dgm:prSet/>
      <dgm:spPr/>
      <dgm:t>
        <a:bodyPr/>
        <a:lstStyle/>
        <a:p>
          <a:endParaRPr lang="en-US"/>
        </a:p>
      </dgm:t>
    </dgm:pt>
    <dgm:pt modelId="{D54E3288-9AB1-42DD-B86D-64788F85AAE9}" type="sibTrans" cxnId="{4270C01B-08DD-4180-B4B3-95C89927BA68}">
      <dgm:prSet/>
      <dgm:spPr/>
      <dgm:t>
        <a:bodyPr/>
        <a:lstStyle/>
        <a:p>
          <a:endParaRPr lang="en-US"/>
        </a:p>
      </dgm:t>
    </dgm:pt>
    <dgm:pt modelId="{0B1C33C4-B6B1-479F-89F0-2E64F8204504}">
      <dgm:prSet custT="1"/>
      <dgm:spPr/>
      <dgm:t>
        <a:bodyPr/>
        <a:lstStyle/>
        <a:p>
          <a:r>
            <a:rPr lang="en-US" sz="1800" dirty="0"/>
            <a:t>Communication, Stakeholders</a:t>
          </a:r>
        </a:p>
      </dgm:t>
    </dgm:pt>
    <dgm:pt modelId="{32F71F0F-9082-4FBB-AFDB-78499DC2262F}" type="parTrans" cxnId="{1C3AA5D2-1C31-4837-AD9C-6FB90C498543}">
      <dgm:prSet/>
      <dgm:spPr/>
      <dgm:t>
        <a:bodyPr/>
        <a:lstStyle/>
        <a:p>
          <a:endParaRPr lang="en-US"/>
        </a:p>
      </dgm:t>
    </dgm:pt>
    <dgm:pt modelId="{957F81EE-2F0B-4F80-94FA-4F2FD4CB5DE7}" type="sibTrans" cxnId="{1C3AA5D2-1C31-4837-AD9C-6FB90C498543}">
      <dgm:prSet/>
      <dgm:spPr/>
      <dgm:t>
        <a:bodyPr/>
        <a:lstStyle/>
        <a:p>
          <a:endParaRPr lang="en-US"/>
        </a:p>
      </dgm:t>
    </dgm:pt>
    <dgm:pt modelId="{73A6094F-8382-4148-9B55-DF8B54CAEB46}">
      <dgm:prSet custT="1"/>
      <dgm:spPr/>
      <dgm:t>
        <a:bodyPr/>
        <a:lstStyle/>
        <a:p>
          <a:r>
            <a:rPr lang="en-US" sz="1800" dirty="0"/>
            <a:t>Risk</a:t>
          </a:r>
        </a:p>
      </dgm:t>
    </dgm:pt>
    <dgm:pt modelId="{C9BD8AB7-677B-4E06-ABC2-F96FC981F76E}" type="parTrans" cxnId="{A9CEA3B8-52F6-4CB7-B13B-CDBE9CF277D8}">
      <dgm:prSet/>
      <dgm:spPr/>
      <dgm:t>
        <a:bodyPr/>
        <a:lstStyle/>
        <a:p>
          <a:endParaRPr lang="en-US"/>
        </a:p>
      </dgm:t>
    </dgm:pt>
    <dgm:pt modelId="{345DB6C0-1899-43DB-BBC9-ECF47FF92AFC}" type="sibTrans" cxnId="{A9CEA3B8-52F6-4CB7-B13B-CDBE9CF277D8}">
      <dgm:prSet/>
      <dgm:spPr/>
      <dgm:t>
        <a:bodyPr/>
        <a:lstStyle/>
        <a:p>
          <a:endParaRPr lang="en-US"/>
        </a:p>
      </dgm:t>
    </dgm:pt>
    <dgm:pt modelId="{27008E3E-639F-41EA-9B6D-08307B35C23B}" type="pres">
      <dgm:prSet presAssocID="{619D60B7-B232-49C2-8A20-7AE454C28D7E}" presName="Name0" presStyleCnt="0">
        <dgm:presLayoutVars>
          <dgm:chMax val="1"/>
          <dgm:dir/>
          <dgm:animLvl val="ctr"/>
          <dgm:resizeHandles val="exact"/>
        </dgm:presLayoutVars>
      </dgm:prSet>
      <dgm:spPr/>
    </dgm:pt>
    <dgm:pt modelId="{1682A54E-EB99-4D44-9BA8-8A7908059813}" type="pres">
      <dgm:prSet presAssocID="{6F614AC8-0ED7-4DF2-A1AF-4ACD16E25491}" presName="centerShape" presStyleLbl="node0" presStyleIdx="0" presStyleCnt="1" custScaleX="165667" custScaleY="147917"/>
      <dgm:spPr/>
    </dgm:pt>
    <dgm:pt modelId="{AFBD4F5E-12F2-4584-84ED-25E14F990BAD}" type="pres">
      <dgm:prSet presAssocID="{83D9A97D-84BE-4C10-BBC9-CED69A85467D}" presName="parTrans" presStyleLbl="sibTrans2D1" presStyleIdx="0" presStyleCnt="8"/>
      <dgm:spPr/>
    </dgm:pt>
    <dgm:pt modelId="{3A186775-5375-4F75-9F8C-153117B27193}" type="pres">
      <dgm:prSet presAssocID="{83D9A97D-84BE-4C10-BBC9-CED69A85467D}" presName="connectorText" presStyleLbl="sibTrans2D1" presStyleIdx="0" presStyleCnt="8"/>
      <dgm:spPr/>
    </dgm:pt>
    <dgm:pt modelId="{F1CD0F29-66EE-47FD-ABD1-DE8C7AE5334E}" type="pres">
      <dgm:prSet presAssocID="{B6F74528-E5E5-4141-ADC5-672CC67B4013}" presName="node" presStyleLbl="node1" presStyleIdx="0" presStyleCnt="8" custScaleX="212495" custScaleY="68757" custRadScaleRad="104535" custRadScaleInc="0">
        <dgm:presLayoutVars>
          <dgm:bulletEnabled val="1"/>
        </dgm:presLayoutVars>
      </dgm:prSet>
      <dgm:spPr/>
    </dgm:pt>
    <dgm:pt modelId="{6E304D85-FA4D-44D4-8B2A-70F7A500FE4A}" type="pres">
      <dgm:prSet presAssocID="{C0D225AC-6EBA-468D-BD9F-2E56DC2F1EE2}" presName="parTrans" presStyleLbl="sibTrans2D1" presStyleIdx="1" presStyleCnt="8"/>
      <dgm:spPr/>
    </dgm:pt>
    <dgm:pt modelId="{23682C9E-04B8-4C75-AF8A-D792FDA07674}" type="pres">
      <dgm:prSet presAssocID="{C0D225AC-6EBA-468D-BD9F-2E56DC2F1EE2}" presName="connectorText" presStyleLbl="sibTrans2D1" presStyleIdx="1" presStyleCnt="8"/>
      <dgm:spPr/>
    </dgm:pt>
    <dgm:pt modelId="{F8E007A5-CA68-4B1D-9FFD-8A9E12ED9E77}" type="pres">
      <dgm:prSet presAssocID="{45351E9C-C6F0-47D4-ADED-28CAF17A7157}" presName="node" presStyleLbl="node1" presStyleIdx="1" presStyleCnt="8" custScaleX="212495" custScaleY="68757" custRadScaleRad="131169" custRadScaleInc="63842">
        <dgm:presLayoutVars>
          <dgm:bulletEnabled val="1"/>
        </dgm:presLayoutVars>
      </dgm:prSet>
      <dgm:spPr/>
    </dgm:pt>
    <dgm:pt modelId="{A3FC6FF9-AAA4-4938-AECD-3F7474B00173}" type="pres">
      <dgm:prSet presAssocID="{94870607-01D4-4CAD-B3F3-FF64EDF067F7}" presName="parTrans" presStyleLbl="sibTrans2D1" presStyleIdx="2" presStyleCnt="8"/>
      <dgm:spPr/>
    </dgm:pt>
    <dgm:pt modelId="{C67358C5-EE39-4093-98B2-24158B4005E3}" type="pres">
      <dgm:prSet presAssocID="{94870607-01D4-4CAD-B3F3-FF64EDF067F7}" presName="connectorText" presStyleLbl="sibTrans2D1" presStyleIdx="2" presStyleCnt="8"/>
      <dgm:spPr/>
    </dgm:pt>
    <dgm:pt modelId="{3F0D27E5-FAA9-4FBC-A49F-918EDF2A1E3B}" type="pres">
      <dgm:prSet presAssocID="{A1B099E8-909E-46CF-9059-16A944821C1F}" presName="node" presStyleLbl="node1" presStyleIdx="2" presStyleCnt="8" custScaleX="212495" custScaleY="68757" custRadScaleRad="137704" custRadScaleInc="-1937">
        <dgm:presLayoutVars>
          <dgm:bulletEnabled val="1"/>
        </dgm:presLayoutVars>
      </dgm:prSet>
      <dgm:spPr/>
    </dgm:pt>
    <dgm:pt modelId="{A9681CBA-08AD-4947-B67A-EDE4F3D61498}" type="pres">
      <dgm:prSet presAssocID="{1C153930-E509-45BD-8692-1E8DA694307D}" presName="parTrans" presStyleLbl="sibTrans2D1" presStyleIdx="3" presStyleCnt="8"/>
      <dgm:spPr/>
    </dgm:pt>
    <dgm:pt modelId="{A1C8316C-F6C4-415E-8169-44F0FE0C4C00}" type="pres">
      <dgm:prSet presAssocID="{1C153930-E509-45BD-8692-1E8DA694307D}" presName="connectorText" presStyleLbl="sibTrans2D1" presStyleIdx="3" presStyleCnt="8"/>
      <dgm:spPr/>
    </dgm:pt>
    <dgm:pt modelId="{C3A1C84F-8510-47C5-8BF7-65D4FCEE660B}" type="pres">
      <dgm:prSet presAssocID="{F769AAD0-988E-4991-AF92-B70ABFDED4EC}" presName="node" presStyleLbl="node1" presStyleIdx="3" presStyleCnt="8" custScaleX="212495" custScaleY="68757" custRadScaleRad="130894" custRadScaleInc="-50548">
        <dgm:presLayoutVars>
          <dgm:bulletEnabled val="1"/>
        </dgm:presLayoutVars>
      </dgm:prSet>
      <dgm:spPr/>
    </dgm:pt>
    <dgm:pt modelId="{25CBF041-C92E-467A-BEE4-AACB4BFED3B4}" type="pres">
      <dgm:prSet presAssocID="{8393F22C-7167-4EC2-8193-9682AC8AEEFF}" presName="parTrans" presStyleLbl="sibTrans2D1" presStyleIdx="4" presStyleCnt="8"/>
      <dgm:spPr/>
    </dgm:pt>
    <dgm:pt modelId="{E329D8AA-847B-43CB-A174-EF2FA87CA066}" type="pres">
      <dgm:prSet presAssocID="{8393F22C-7167-4EC2-8193-9682AC8AEEFF}" presName="connectorText" presStyleLbl="sibTrans2D1" presStyleIdx="4" presStyleCnt="8"/>
      <dgm:spPr/>
    </dgm:pt>
    <dgm:pt modelId="{9114E371-B293-4460-883C-1198228D4EE4}" type="pres">
      <dgm:prSet presAssocID="{EF55D916-6E6C-400E-A25B-E4B6BFE3B75A}" presName="node" presStyleLbl="node1" presStyleIdx="4" presStyleCnt="8" custScaleX="212495" custScaleY="68757" custRadScaleRad="107318" custRadScaleInc="0">
        <dgm:presLayoutVars>
          <dgm:bulletEnabled val="1"/>
        </dgm:presLayoutVars>
      </dgm:prSet>
      <dgm:spPr/>
    </dgm:pt>
    <dgm:pt modelId="{FDDD180F-9333-4547-868A-BB6A39B757FD}" type="pres">
      <dgm:prSet presAssocID="{E11BD4B2-84AA-4F88-8C9B-F41864B41CD5}" presName="parTrans" presStyleLbl="sibTrans2D1" presStyleIdx="5" presStyleCnt="8"/>
      <dgm:spPr/>
    </dgm:pt>
    <dgm:pt modelId="{CA6C7A8C-87B3-4F74-8CC1-CCBA768479B1}" type="pres">
      <dgm:prSet presAssocID="{E11BD4B2-84AA-4F88-8C9B-F41864B41CD5}" presName="connectorText" presStyleLbl="sibTrans2D1" presStyleIdx="5" presStyleCnt="8"/>
      <dgm:spPr/>
    </dgm:pt>
    <dgm:pt modelId="{1D970139-75F1-4CF1-ACFA-2B040A97C364}" type="pres">
      <dgm:prSet presAssocID="{070C5E99-07C3-474A-BADD-8B0FBD4118E4}" presName="node" presStyleLbl="node1" presStyleIdx="5" presStyleCnt="8" custScaleX="212495" custScaleY="68757" custRadScaleRad="136345" custRadScaleInc="57261">
        <dgm:presLayoutVars>
          <dgm:bulletEnabled val="1"/>
        </dgm:presLayoutVars>
      </dgm:prSet>
      <dgm:spPr/>
    </dgm:pt>
    <dgm:pt modelId="{7A1BD313-3F96-4C99-8A88-FB4B18EB3CEB}" type="pres">
      <dgm:prSet presAssocID="{32F71F0F-9082-4FBB-AFDB-78499DC2262F}" presName="parTrans" presStyleLbl="sibTrans2D1" presStyleIdx="6" presStyleCnt="8"/>
      <dgm:spPr/>
    </dgm:pt>
    <dgm:pt modelId="{7E28C455-80C0-4A34-96E9-A3C74B3A875E}" type="pres">
      <dgm:prSet presAssocID="{32F71F0F-9082-4FBB-AFDB-78499DC2262F}" presName="connectorText" presStyleLbl="sibTrans2D1" presStyleIdx="6" presStyleCnt="8"/>
      <dgm:spPr/>
    </dgm:pt>
    <dgm:pt modelId="{7FC21222-32FC-412C-9206-EE7DD264CD02}" type="pres">
      <dgm:prSet presAssocID="{0B1C33C4-B6B1-479F-89F0-2E64F8204504}" presName="node" presStyleLbl="node1" presStyleIdx="6" presStyleCnt="8" custScaleX="212495" custScaleY="68757" custRadScaleRad="142576" custRadScaleInc="1870">
        <dgm:presLayoutVars>
          <dgm:bulletEnabled val="1"/>
        </dgm:presLayoutVars>
      </dgm:prSet>
      <dgm:spPr/>
    </dgm:pt>
    <dgm:pt modelId="{F1D3930A-4E12-4CEC-A7A1-B9D51EFA4E0F}" type="pres">
      <dgm:prSet presAssocID="{C9BD8AB7-677B-4E06-ABC2-F96FC981F76E}" presName="parTrans" presStyleLbl="sibTrans2D1" presStyleIdx="7" presStyleCnt="8"/>
      <dgm:spPr/>
    </dgm:pt>
    <dgm:pt modelId="{FEF0B3C7-1424-46F6-BCA4-36627E86D4E5}" type="pres">
      <dgm:prSet presAssocID="{C9BD8AB7-677B-4E06-ABC2-F96FC981F76E}" presName="connectorText" presStyleLbl="sibTrans2D1" presStyleIdx="7" presStyleCnt="8"/>
      <dgm:spPr/>
    </dgm:pt>
    <dgm:pt modelId="{8A2F924B-FF20-46FB-9706-BF08B1815CBB}" type="pres">
      <dgm:prSet presAssocID="{73A6094F-8382-4148-9B55-DF8B54CAEB46}" presName="node" presStyleLbl="node1" presStyleIdx="7" presStyleCnt="8" custScaleX="212495" custScaleY="68757" custRadScaleRad="137470" custRadScaleInc="-53975">
        <dgm:presLayoutVars>
          <dgm:bulletEnabled val="1"/>
        </dgm:presLayoutVars>
      </dgm:prSet>
      <dgm:spPr/>
    </dgm:pt>
  </dgm:ptLst>
  <dgm:cxnLst>
    <dgm:cxn modelId="{384EC801-FD3A-4070-97EE-1CFD3E5225B9}" srcId="{6F614AC8-0ED7-4DF2-A1AF-4ACD16E25491}" destId="{F769AAD0-988E-4991-AF92-B70ABFDED4EC}" srcOrd="3" destOrd="0" parTransId="{1C153930-E509-45BD-8692-1E8DA694307D}" sibTransId="{7093BB53-2BC8-4005-8FA6-39888078F272}"/>
    <dgm:cxn modelId="{3AD1DC0D-E375-472D-8585-DB972F542D72}" type="presOf" srcId="{6F614AC8-0ED7-4DF2-A1AF-4ACD16E25491}" destId="{1682A54E-EB99-4D44-9BA8-8A7908059813}" srcOrd="0" destOrd="0" presId="urn:microsoft.com/office/officeart/2005/8/layout/radial5"/>
    <dgm:cxn modelId="{07FE4B12-4AF8-48A9-8B5D-057DE8C8C1CF}" type="presOf" srcId="{73A6094F-8382-4148-9B55-DF8B54CAEB46}" destId="{8A2F924B-FF20-46FB-9706-BF08B1815CBB}" srcOrd="0" destOrd="0" presId="urn:microsoft.com/office/officeart/2005/8/layout/radial5"/>
    <dgm:cxn modelId="{E938E919-1905-4F55-BD39-DF0FB2B310A7}" type="presOf" srcId="{C0D225AC-6EBA-468D-BD9F-2E56DC2F1EE2}" destId="{6E304D85-FA4D-44D4-8B2A-70F7A500FE4A}" srcOrd="0" destOrd="0" presId="urn:microsoft.com/office/officeart/2005/8/layout/radial5"/>
    <dgm:cxn modelId="{4270C01B-08DD-4180-B4B3-95C89927BA68}" srcId="{6F614AC8-0ED7-4DF2-A1AF-4ACD16E25491}" destId="{070C5E99-07C3-474A-BADD-8B0FBD4118E4}" srcOrd="5" destOrd="0" parTransId="{E11BD4B2-84AA-4F88-8C9B-F41864B41CD5}" sibTransId="{D54E3288-9AB1-42DD-B86D-64788F85AAE9}"/>
    <dgm:cxn modelId="{BC01F22F-6AA8-4394-9B85-D26BEF21DCC7}" type="presOf" srcId="{E11BD4B2-84AA-4F88-8C9B-F41864B41CD5}" destId="{FDDD180F-9333-4547-868A-BB6A39B757FD}" srcOrd="0" destOrd="0" presId="urn:microsoft.com/office/officeart/2005/8/layout/radial5"/>
    <dgm:cxn modelId="{ADBCD533-7867-467B-A733-8C9874730029}" type="presOf" srcId="{EF55D916-6E6C-400E-A25B-E4B6BFE3B75A}" destId="{9114E371-B293-4460-883C-1198228D4EE4}" srcOrd="0" destOrd="0" presId="urn:microsoft.com/office/officeart/2005/8/layout/radial5"/>
    <dgm:cxn modelId="{3834B761-CDBC-4729-8CA8-FDEB77403F63}" type="presOf" srcId="{1C153930-E509-45BD-8692-1E8DA694307D}" destId="{A1C8316C-F6C4-415E-8169-44F0FE0C4C00}" srcOrd="1" destOrd="0" presId="urn:microsoft.com/office/officeart/2005/8/layout/radial5"/>
    <dgm:cxn modelId="{0A04A244-F878-4D0C-ABB3-100CD0100F87}" type="presOf" srcId="{94870607-01D4-4CAD-B3F3-FF64EDF067F7}" destId="{C67358C5-EE39-4093-98B2-24158B4005E3}" srcOrd="1" destOrd="0" presId="urn:microsoft.com/office/officeart/2005/8/layout/radial5"/>
    <dgm:cxn modelId="{7047B647-0163-4338-BFE1-77B12BC6D6BE}" type="presOf" srcId="{83D9A97D-84BE-4C10-BBC9-CED69A85467D}" destId="{3A186775-5375-4F75-9F8C-153117B27193}" srcOrd="1" destOrd="0" presId="urn:microsoft.com/office/officeart/2005/8/layout/radial5"/>
    <dgm:cxn modelId="{6522C867-0399-4A7D-8DB6-2F762733F6B0}" type="presOf" srcId="{F769AAD0-988E-4991-AF92-B70ABFDED4EC}" destId="{C3A1C84F-8510-47C5-8BF7-65D4FCEE660B}" srcOrd="0" destOrd="0" presId="urn:microsoft.com/office/officeart/2005/8/layout/radial5"/>
    <dgm:cxn modelId="{D210396A-26E1-4CE1-BCB9-0F4E7421A868}" type="presOf" srcId="{A1B099E8-909E-46CF-9059-16A944821C1F}" destId="{3F0D27E5-FAA9-4FBC-A49F-918EDF2A1E3B}" srcOrd="0" destOrd="0" presId="urn:microsoft.com/office/officeart/2005/8/layout/radial5"/>
    <dgm:cxn modelId="{A80D9C4D-FA8F-448A-8B22-A2B7A8AD44B9}" srcId="{6F614AC8-0ED7-4DF2-A1AF-4ACD16E25491}" destId="{45351E9C-C6F0-47D4-ADED-28CAF17A7157}" srcOrd="1" destOrd="0" parTransId="{C0D225AC-6EBA-468D-BD9F-2E56DC2F1EE2}" sibTransId="{CA10684B-B246-4A00-9975-35BFB06F59D7}"/>
    <dgm:cxn modelId="{23F7BC6D-31F9-40EB-80A7-CDA9BEE22DDC}" type="presOf" srcId="{070C5E99-07C3-474A-BADD-8B0FBD4118E4}" destId="{1D970139-75F1-4CF1-ACFA-2B040A97C364}" srcOrd="0" destOrd="0" presId="urn:microsoft.com/office/officeart/2005/8/layout/radial5"/>
    <dgm:cxn modelId="{6F75B577-F740-4282-AB66-B5255547354B}" type="presOf" srcId="{C9BD8AB7-677B-4E06-ABC2-F96FC981F76E}" destId="{FEF0B3C7-1424-46F6-BCA4-36627E86D4E5}" srcOrd="1" destOrd="0" presId="urn:microsoft.com/office/officeart/2005/8/layout/radial5"/>
    <dgm:cxn modelId="{5AC9637B-317D-42A1-B71A-13FBB2C9CD88}" type="presOf" srcId="{8393F22C-7167-4EC2-8193-9682AC8AEEFF}" destId="{E329D8AA-847B-43CB-A174-EF2FA87CA066}" srcOrd="1" destOrd="0" presId="urn:microsoft.com/office/officeart/2005/8/layout/radial5"/>
    <dgm:cxn modelId="{3069B882-0E32-46D9-B58B-389CABAE594D}" type="presOf" srcId="{45351E9C-C6F0-47D4-ADED-28CAF17A7157}" destId="{F8E007A5-CA68-4B1D-9FFD-8A9E12ED9E77}" srcOrd="0" destOrd="0" presId="urn:microsoft.com/office/officeart/2005/8/layout/radial5"/>
    <dgm:cxn modelId="{E4BBEF8F-A1EB-4B3E-AC2F-B2D55EE08AD3}" type="presOf" srcId="{619D60B7-B232-49C2-8A20-7AE454C28D7E}" destId="{27008E3E-639F-41EA-9B6D-08307B35C23B}" srcOrd="0" destOrd="0" presId="urn:microsoft.com/office/officeart/2005/8/layout/radial5"/>
    <dgm:cxn modelId="{6F5EACA3-D6D8-4842-838C-5E96A62DA776}" type="presOf" srcId="{E11BD4B2-84AA-4F88-8C9B-F41864B41CD5}" destId="{CA6C7A8C-87B3-4F74-8CC1-CCBA768479B1}" srcOrd="1" destOrd="0" presId="urn:microsoft.com/office/officeart/2005/8/layout/radial5"/>
    <dgm:cxn modelId="{A66629B3-BC4A-4088-9635-D76C978CD053}" type="presOf" srcId="{1C153930-E509-45BD-8692-1E8DA694307D}" destId="{A9681CBA-08AD-4947-B67A-EDE4F3D61498}" srcOrd="0" destOrd="0" presId="urn:microsoft.com/office/officeart/2005/8/layout/radial5"/>
    <dgm:cxn modelId="{4C66A3B7-CF37-49E9-ACC5-650F1E1EA3C6}" type="presOf" srcId="{94870607-01D4-4CAD-B3F3-FF64EDF067F7}" destId="{A3FC6FF9-AAA4-4938-AECD-3F7474B00173}" srcOrd="0" destOrd="0" presId="urn:microsoft.com/office/officeart/2005/8/layout/radial5"/>
    <dgm:cxn modelId="{A9CEA3B8-52F6-4CB7-B13B-CDBE9CF277D8}" srcId="{6F614AC8-0ED7-4DF2-A1AF-4ACD16E25491}" destId="{73A6094F-8382-4148-9B55-DF8B54CAEB46}" srcOrd="7" destOrd="0" parTransId="{C9BD8AB7-677B-4E06-ABC2-F96FC981F76E}" sibTransId="{345DB6C0-1899-43DB-BBC9-ECF47FF92AFC}"/>
    <dgm:cxn modelId="{BC5235BD-9827-42C1-8A10-653C32ADF93B}" srcId="{619D60B7-B232-49C2-8A20-7AE454C28D7E}" destId="{6F614AC8-0ED7-4DF2-A1AF-4ACD16E25491}" srcOrd="0" destOrd="0" parTransId="{ECFCBA94-CEE5-40F7-9E2F-89CC24C07ED9}" sibTransId="{BCB01D23-B65F-45E9-9BBD-9B5D6D16E36B}"/>
    <dgm:cxn modelId="{DA00CCC3-BF95-48B5-938A-D793CC2ED625}" srcId="{6F614AC8-0ED7-4DF2-A1AF-4ACD16E25491}" destId="{B6F74528-E5E5-4141-ADC5-672CC67B4013}" srcOrd="0" destOrd="0" parTransId="{83D9A97D-84BE-4C10-BBC9-CED69A85467D}" sibTransId="{C49C2E1A-66F3-4D1F-8580-2D61A33EB72F}"/>
    <dgm:cxn modelId="{CB61ACC5-E34D-465D-A1C4-94C7E6508D7A}" type="presOf" srcId="{B6F74528-E5E5-4141-ADC5-672CC67B4013}" destId="{F1CD0F29-66EE-47FD-ABD1-DE8C7AE5334E}" srcOrd="0" destOrd="0" presId="urn:microsoft.com/office/officeart/2005/8/layout/radial5"/>
    <dgm:cxn modelId="{07E0F9C9-DDEA-456E-8129-2E9030BCA68A}" type="presOf" srcId="{C0D225AC-6EBA-468D-BD9F-2E56DC2F1EE2}" destId="{23682C9E-04B8-4C75-AF8A-D792FDA07674}" srcOrd="1" destOrd="0" presId="urn:microsoft.com/office/officeart/2005/8/layout/radial5"/>
    <dgm:cxn modelId="{52580ACB-F402-4B70-BDB9-6BF29BA94EF7}" srcId="{6F614AC8-0ED7-4DF2-A1AF-4ACD16E25491}" destId="{EF55D916-6E6C-400E-A25B-E4B6BFE3B75A}" srcOrd="4" destOrd="0" parTransId="{8393F22C-7167-4EC2-8193-9682AC8AEEFF}" sibTransId="{303852C5-2869-4DE8-82B0-CF544F16F59D}"/>
    <dgm:cxn modelId="{1C3AA5D2-1C31-4837-AD9C-6FB90C498543}" srcId="{6F614AC8-0ED7-4DF2-A1AF-4ACD16E25491}" destId="{0B1C33C4-B6B1-479F-89F0-2E64F8204504}" srcOrd="6" destOrd="0" parTransId="{32F71F0F-9082-4FBB-AFDB-78499DC2262F}" sibTransId="{957F81EE-2F0B-4F80-94FA-4F2FD4CB5DE7}"/>
    <dgm:cxn modelId="{9345A8DA-A618-439E-93B5-FCC6D9DC8EC1}" type="presOf" srcId="{83D9A97D-84BE-4C10-BBC9-CED69A85467D}" destId="{AFBD4F5E-12F2-4584-84ED-25E14F990BAD}" srcOrd="0" destOrd="0" presId="urn:microsoft.com/office/officeart/2005/8/layout/radial5"/>
    <dgm:cxn modelId="{364A94DB-B776-4090-BF82-FDD7C39D58DF}" srcId="{6F614AC8-0ED7-4DF2-A1AF-4ACD16E25491}" destId="{A1B099E8-909E-46CF-9059-16A944821C1F}" srcOrd="2" destOrd="0" parTransId="{94870607-01D4-4CAD-B3F3-FF64EDF067F7}" sibTransId="{C0833663-1A29-43A2-8E99-2ECF2C509006}"/>
    <dgm:cxn modelId="{035858E9-02EF-4588-A5B6-C1CBCF7754E9}" type="presOf" srcId="{32F71F0F-9082-4FBB-AFDB-78499DC2262F}" destId="{7E28C455-80C0-4A34-96E9-A3C74B3A875E}" srcOrd="1" destOrd="0" presId="urn:microsoft.com/office/officeart/2005/8/layout/radial5"/>
    <dgm:cxn modelId="{624190ED-E097-49DE-84CF-F04E3BE76A30}" type="presOf" srcId="{C9BD8AB7-677B-4E06-ABC2-F96FC981F76E}" destId="{F1D3930A-4E12-4CEC-A7A1-B9D51EFA4E0F}" srcOrd="0" destOrd="0" presId="urn:microsoft.com/office/officeart/2005/8/layout/radial5"/>
    <dgm:cxn modelId="{42AEBCF3-F8D3-4827-BC2E-E4CB26A011FB}" type="presOf" srcId="{8393F22C-7167-4EC2-8193-9682AC8AEEFF}" destId="{25CBF041-C92E-467A-BEE4-AACB4BFED3B4}" srcOrd="0" destOrd="0" presId="urn:microsoft.com/office/officeart/2005/8/layout/radial5"/>
    <dgm:cxn modelId="{134C5DF4-EC6F-4424-9705-D8B44CD25875}" type="presOf" srcId="{32F71F0F-9082-4FBB-AFDB-78499DC2262F}" destId="{7A1BD313-3F96-4C99-8A88-FB4B18EB3CEB}" srcOrd="0" destOrd="0" presId="urn:microsoft.com/office/officeart/2005/8/layout/radial5"/>
    <dgm:cxn modelId="{55C6C4FF-C7BE-45FB-B737-1DB4459673A9}" type="presOf" srcId="{0B1C33C4-B6B1-479F-89F0-2E64F8204504}" destId="{7FC21222-32FC-412C-9206-EE7DD264CD02}" srcOrd="0" destOrd="0" presId="urn:microsoft.com/office/officeart/2005/8/layout/radial5"/>
    <dgm:cxn modelId="{8D60BBAA-7233-4FF1-949A-18DD971CF036}" type="presParOf" srcId="{27008E3E-639F-41EA-9B6D-08307B35C23B}" destId="{1682A54E-EB99-4D44-9BA8-8A7908059813}" srcOrd="0" destOrd="0" presId="urn:microsoft.com/office/officeart/2005/8/layout/radial5"/>
    <dgm:cxn modelId="{EFDC52D6-C9C2-4EED-AA7A-933EDC2F752D}" type="presParOf" srcId="{27008E3E-639F-41EA-9B6D-08307B35C23B}" destId="{AFBD4F5E-12F2-4584-84ED-25E14F990BAD}" srcOrd="1" destOrd="0" presId="urn:microsoft.com/office/officeart/2005/8/layout/radial5"/>
    <dgm:cxn modelId="{9ACAEA37-D0A6-4571-9391-567BBA120778}" type="presParOf" srcId="{AFBD4F5E-12F2-4584-84ED-25E14F990BAD}" destId="{3A186775-5375-4F75-9F8C-153117B27193}" srcOrd="0" destOrd="0" presId="urn:microsoft.com/office/officeart/2005/8/layout/radial5"/>
    <dgm:cxn modelId="{8B39B3E3-F432-4770-ABFF-91E8086BDD15}" type="presParOf" srcId="{27008E3E-639F-41EA-9B6D-08307B35C23B}" destId="{F1CD0F29-66EE-47FD-ABD1-DE8C7AE5334E}" srcOrd="2" destOrd="0" presId="urn:microsoft.com/office/officeart/2005/8/layout/radial5"/>
    <dgm:cxn modelId="{24521E91-D6E9-4B00-B9FE-B47584D9101D}" type="presParOf" srcId="{27008E3E-639F-41EA-9B6D-08307B35C23B}" destId="{6E304D85-FA4D-44D4-8B2A-70F7A500FE4A}" srcOrd="3" destOrd="0" presId="urn:microsoft.com/office/officeart/2005/8/layout/radial5"/>
    <dgm:cxn modelId="{805298D5-BAE6-4715-B14A-4A8A371F336D}" type="presParOf" srcId="{6E304D85-FA4D-44D4-8B2A-70F7A500FE4A}" destId="{23682C9E-04B8-4C75-AF8A-D792FDA07674}" srcOrd="0" destOrd="0" presId="urn:microsoft.com/office/officeart/2005/8/layout/radial5"/>
    <dgm:cxn modelId="{717CB764-7A81-4B9B-B317-4B48A77FC336}" type="presParOf" srcId="{27008E3E-639F-41EA-9B6D-08307B35C23B}" destId="{F8E007A5-CA68-4B1D-9FFD-8A9E12ED9E77}" srcOrd="4" destOrd="0" presId="urn:microsoft.com/office/officeart/2005/8/layout/radial5"/>
    <dgm:cxn modelId="{2E98BE5B-9575-4E3B-8700-F8C88010B534}" type="presParOf" srcId="{27008E3E-639F-41EA-9B6D-08307B35C23B}" destId="{A3FC6FF9-AAA4-4938-AECD-3F7474B00173}" srcOrd="5" destOrd="0" presId="urn:microsoft.com/office/officeart/2005/8/layout/radial5"/>
    <dgm:cxn modelId="{8C0964FD-2795-46E9-99E5-A18E236906DA}" type="presParOf" srcId="{A3FC6FF9-AAA4-4938-AECD-3F7474B00173}" destId="{C67358C5-EE39-4093-98B2-24158B4005E3}" srcOrd="0" destOrd="0" presId="urn:microsoft.com/office/officeart/2005/8/layout/radial5"/>
    <dgm:cxn modelId="{A04AA568-A980-448C-822E-5AD24E657679}" type="presParOf" srcId="{27008E3E-639F-41EA-9B6D-08307B35C23B}" destId="{3F0D27E5-FAA9-4FBC-A49F-918EDF2A1E3B}" srcOrd="6" destOrd="0" presId="urn:microsoft.com/office/officeart/2005/8/layout/radial5"/>
    <dgm:cxn modelId="{221FF169-1DBA-49FA-B13C-80094437A1B0}" type="presParOf" srcId="{27008E3E-639F-41EA-9B6D-08307B35C23B}" destId="{A9681CBA-08AD-4947-B67A-EDE4F3D61498}" srcOrd="7" destOrd="0" presId="urn:microsoft.com/office/officeart/2005/8/layout/radial5"/>
    <dgm:cxn modelId="{9C43E4AA-4930-4A53-A301-CFA561E579E9}" type="presParOf" srcId="{A9681CBA-08AD-4947-B67A-EDE4F3D61498}" destId="{A1C8316C-F6C4-415E-8169-44F0FE0C4C00}" srcOrd="0" destOrd="0" presId="urn:microsoft.com/office/officeart/2005/8/layout/radial5"/>
    <dgm:cxn modelId="{C5E20586-4452-45B8-A5D1-FD608288001D}" type="presParOf" srcId="{27008E3E-639F-41EA-9B6D-08307B35C23B}" destId="{C3A1C84F-8510-47C5-8BF7-65D4FCEE660B}" srcOrd="8" destOrd="0" presId="urn:microsoft.com/office/officeart/2005/8/layout/radial5"/>
    <dgm:cxn modelId="{62EE798F-14B0-487F-B5E6-08C5F8000CA1}" type="presParOf" srcId="{27008E3E-639F-41EA-9B6D-08307B35C23B}" destId="{25CBF041-C92E-467A-BEE4-AACB4BFED3B4}" srcOrd="9" destOrd="0" presId="urn:microsoft.com/office/officeart/2005/8/layout/radial5"/>
    <dgm:cxn modelId="{7B428B91-17F7-4CB7-98DA-C755969CC5C1}" type="presParOf" srcId="{25CBF041-C92E-467A-BEE4-AACB4BFED3B4}" destId="{E329D8AA-847B-43CB-A174-EF2FA87CA066}" srcOrd="0" destOrd="0" presId="urn:microsoft.com/office/officeart/2005/8/layout/radial5"/>
    <dgm:cxn modelId="{5F455E5F-1E8E-4C3E-8EE0-D64530D69504}" type="presParOf" srcId="{27008E3E-639F-41EA-9B6D-08307B35C23B}" destId="{9114E371-B293-4460-883C-1198228D4EE4}" srcOrd="10" destOrd="0" presId="urn:microsoft.com/office/officeart/2005/8/layout/radial5"/>
    <dgm:cxn modelId="{38DDD278-6DE1-4A38-8175-AC1088433FDF}" type="presParOf" srcId="{27008E3E-639F-41EA-9B6D-08307B35C23B}" destId="{FDDD180F-9333-4547-868A-BB6A39B757FD}" srcOrd="11" destOrd="0" presId="urn:microsoft.com/office/officeart/2005/8/layout/radial5"/>
    <dgm:cxn modelId="{D7AEAC81-185E-4230-B960-D5B82F998A73}" type="presParOf" srcId="{FDDD180F-9333-4547-868A-BB6A39B757FD}" destId="{CA6C7A8C-87B3-4F74-8CC1-CCBA768479B1}" srcOrd="0" destOrd="0" presId="urn:microsoft.com/office/officeart/2005/8/layout/radial5"/>
    <dgm:cxn modelId="{BCA5EA90-6E19-4688-BC3E-17B2741E6360}" type="presParOf" srcId="{27008E3E-639F-41EA-9B6D-08307B35C23B}" destId="{1D970139-75F1-4CF1-ACFA-2B040A97C364}" srcOrd="12" destOrd="0" presId="urn:microsoft.com/office/officeart/2005/8/layout/radial5"/>
    <dgm:cxn modelId="{DA56A0A8-571A-4D0B-88A0-938C25470147}" type="presParOf" srcId="{27008E3E-639F-41EA-9B6D-08307B35C23B}" destId="{7A1BD313-3F96-4C99-8A88-FB4B18EB3CEB}" srcOrd="13" destOrd="0" presId="urn:microsoft.com/office/officeart/2005/8/layout/radial5"/>
    <dgm:cxn modelId="{19904E71-3146-422E-BFF7-7B6B0044CBB4}" type="presParOf" srcId="{7A1BD313-3F96-4C99-8A88-FB4B18EB3CEB}" destId="{7E28C455-80C0-4A34-96E9-A3C74B3A875E}" srcOrd="0" destOrd="0" presId="urn:microsoft.com/office/officeart/2005/8/layout/radial5"/>
    <dgm:cxn modelId="{1671597E-4D57-480A-940D-2EABE2779639}" type="presParOf" srcId="{27008E3E-639F-41EA-9B6D-08307B35C23B}" destId="{7FC21222-32FC-412C-9206-EE7DD264CD02}" srcOrd="14" destOrd="0" presId="urn:microsoft.com/office/officeart/2005/8/layout/radial5"/>
    <dgm:cxn modelId="{10339251-AA91-4D8A-8ACA-BD6077CC11B0}" type="presParOf" srcId="{27008E3E-639F-41EA-9B6D-08307B35C23B}" destId="{F1D3930A-4E12-4CEC-A7A1-B9D51EFA4E0F}" srcOrd="15" destOrd="0" presId="urn:microsoft.com/office/officeart/2005/8/layout/radial5"/>
    <dgm:cxn modelId="{8579DB0E-2A65-4E6D-87A3-4B51E88E71D7}" type="presParOf" srcId="{F1D3930A-4E12-4CEC-A7A1-B9D51EFA4E0F}" destId="{FEF0B3C7-1424-46F6-BCA4-36627E86D4E5}" srcOrd="0" destOrd="0" presId="urn:microsoft.com/office/officeart/2005/8/layout/radial5"/>
    <dgm:cxn modelId="{7302656F-3B58-4FC8-9CDE-152010329B0C}" type="presParOf" srcId="{27008E3E-639F-41EA-9B6D-08307B35C23B}" destId="{8A2F924B-FF20-46FB-9706-BF08B1815CBB}"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8DA183-4069-404D-9E7D-1389A658A4F9}"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423E05AA-A92C-472A-B8E7-429AA20C493F}">
      <dgm:prSet custT="1"/>
      <dgm:spPr/>
      <dgm:t>
        <a:bodyPr/>
        <a:lstStyle/>
        <a:p>
          <a:r>
            <a:rPr lang="en-US" sz="1800"/>
            <a:t>Acknowledge </a:t>
          </a:r>
        </a:p>
      </dgm:t>
    </dgm:pt>
    <dgm:pt modelId="{A7F7F597-2940-4F4B-AE49-E3C120F0EFD7}" type="parTrans" cxnId="{8E304F2A-78C4-443B-94F6-12D2A7E54F48}">
      <dgm:prSet/>
      <dgm:spPr/>
      <dgm:t>
        <a:bodyPr/>
        <a:lstStyle/>
        <a:p>
          <a:endParaRPr lang="en-US" sz="3600"/>
        </a:p>
      </dgm:t>
    </dgm:pt>
    <dgm:pt modelId="{F678B6C1-8CEC-46D7-B389-EEA1260EDEB1}" type="sibTrans" cxnId="{8E304F2A-78C4-443B-94F6-12D2A7E54F48}">
      <dgm:prSet/>
      <dgm:spPr/>
      <dgm:t>
        <a:bodyPr/>
        <a:lstStyle/>
        <a:p>
          <a:endParaRPr lang="en-US" sz="3600"/>
        </a:p>
      </dgm:t>
    </dgm:pt>
    <dgm:pt modelId="{D40CC985-6283-4291-A22F-05AD40D8F6C8}">
      <dgm:prSet custT="1"/>
      <dgm:spPr/>
      <dgm:t>
        <a:bodyPr/>
        <a:lstStyle/>
        <a:p>
          <a:r>
            <a:rPr lang="en-US" sz="1400"/>
            <a:t>Evaluate impact on business</a:t>
          </a:r>
        </a:p>
      </dgm:t>
    </dgm:pt>
    <dgm:pt modelId="{8CC0FE3F-4B4E-4E83-91A5-A664D7991EB3}" type="parTrans" cxnId="{C7767525-5AAA-4AF3-BB42-7E8B69433152}">
      <dgm:prSet/>
      <dgm:spPr/>
      <dgm:t>
        <a:bodyPr/>
        <a:lstStyle/>
        <a:p>
          <a:endParaRPr lang="en-US" sz="3600"/>
        </a:p>
      </dgm:t>
    </dgm:pt>
    <dgm:pt modelId="{0D54FDF0-AC22-4924-9A81-490DA1420BD7}" type="sibTrans" cxnId="{C7767525-5AAA-4AF3-BB42-7E8B69433152}">
      <dgm:prSet/>
      <dgm:spPr/>
      <dgm:t>
        <a:bodyPr/>
        <a:lstStyle/>
        <a:p>
          <a:endParaRPr lang="en-US" sz="3600"/>
        </a:p>
      </dgm:t>
    </dgm:pt>
    <dgm:pt modelId="{22BFEC8C-79AD-4A28-930F-12CBF3FDD9FF}">
      <dgm:prSet custT="1"/>
      <dgm:spPr/>
      <dgm:t>
        <a:bodyPr/>
        <a:lstStyle/>
        <a:p>
          <a:r>
            <a:rPr lang="en-US" sz="1400"/>
            <a:t>Evaluate impact on Project Metrics</a:t>
          </a:r>
        </a:p>
      </dgm:t>
    </dgm:pt>
    <dgm:pt modelId="{4ED2F901-DE39-4556-8EDD-95101E1C82C5}" type="parTrans" cxnId="{1F0EA19E-A7C2-4BB5-A002-0BF6CB2C5A96}">
      <dgm:prSet/>
      <dgm:spPr/>
      <dgm:t>
        <a:bodyPr/>
        <a:lstStyle/>
        <a:p>
          <a:endParaRPr lang="en-US" sz="3600"/>
        </a:p>
      </dgm:t>
    </dgm:pt>
    <dgm:pt modelId="{955D5196-D9C0-4F58-8CB9-34CE7548A5F9}" type="sibTrans" cxnId="{1F0EA19E-A7C2-4BB5-A002-0BF6CB2C5A96}">
      <dgm:prSet/>
      <dgm:spPr/>
      <dgm:t>
        <a:bodyPr/>
        <a:lstStyle/>
        <a:p>
          <a:endParaRPr lang="en-US" sz="3600"/>
        </a:p>
      </dgm:t>
    </dgm:pt>
    <dgm:pt modelId="{25E6690D-503B-44F2-A38E-A33239C37C90}">
      <dgm:prSet custT="1"/>
      <dgm:spPr/>
      <dgm:t>
        <a:bodyPr/>
        <a:lstStyle/>
        <a:p>
          <a:r>
            <a:rPr lang="en-US" sz="1400"/>
            <a:t>Approval Required?</a:t>
          </a:r>
        </a:p>
      </dgm:t>
    </dgm:pt>
    <dgm:pt modelId="{A5A0F8E1-C55C-458D-BA69-C5112BDFE994}" type="parTrans" cxnId="{2B3C3660-31EA-4EB1-8E95-4A5584B70EDB}">
      <dgm:prSet/>
      <dgm:spPr/>
      <dgm:t>
        <a:bodyPr/>
        <a:lstStyle/>
        <a:p>
          <a:endParaRPr lang="en-US" sz="3600"/>
        </a:p>
      </dgm:t>
    </dgm:pt>
    <dgm:pt modelId="{C3F02965-D9F7-4E78-9549-C47E8F49F70D}" type="sibTrans" cxnId="{2B3C3660-31EA-4EB1-8E95-4A5584B70EDB}">
      <dgm:prSet/>
      <dgm:spPr/>
      <dgm:t>
        <a:bodyPr/>
        <a:lstStyle/>
        <a:p>
          <a:endParaRPr lang="en-US" sz="3600"/>
        </a:p>
      </dgm:t>
    </dgm:pt>
    <dgm:pt modelId="{A9C97BC1-DCEB-4C36-8A58-F764ACCCD87C}">
      <dgm:prSet custT="1"/>
      <dgm:spPr/>
      <dgm:t>
        <a:bodyPr/>
        <a:lstStyle/>
        <a:p>
          <a:r>
            <a:rPr lang="en-US" sz="1400" dirty="0"/>
            <a:t>CCB Approval</a:t>
          </a:r>
        </a:p>
      </dgm:t>
    </dgm:pt>
    <dgm:pt modelId="{0ACDF60A-7FB3-4084-B229-77A509FAF366}" type="parTrans" cxnId="{D6826C40-1AA8-45A5-B4EA-40D3DD564D4D}">
      <dgm:prSet/>
      <dgm:spPr/>
      <dgm:t>
        <a:bodyPr/>
        <a:lstStyle/>
        <a:p>
          <a:endParaRPr lang="en-US" sz="3600"/>
        </a:p>
      </dgm:t>
    </dgm:pt>
    <dgm:pt modelId="{A9151E5E-C2E9-43CB-AD99-4AD947FBF492}" type="sibTrans" cxnId="{D6826C40-1AA8-45A5-B4EA-40D3DD564D4D}">
      <dgm:prSet/>
      <dgm:spPr/>
      <dgm:t>
        <a:bodyPr/>
        <a:lstStyle/>
        <a:p>
          <a:endParaRPr lang="en-US" sz="3600"/>
        </a:p>
      </dgm:t>
    </dgm:pt>
    <dgm:pt modelId="{19427DD0-F412-460A-A235-FDE95C19C39C}">
      <dgm:prSet custT="1"/>
      <dgm:spPr/>
      <dgm:t>
        <a:bodyPr/>
        <a:lstStyle/>
        <a:p>
          <a:r>
            <a:rPr lang="en-US" sz="1400"/>
            <a:t>Update Plan</a:t>
          </a:r>
        </a:p>
      </dgm:t>
    </dgm:pt>
    <dgm:pt modelId="{928AFEEA-B910-4728-8240-60C34B747E5E}" type="parTrans" cxnId="{84864793-9A8D-4C57-BBEA-D41D1D518F3F}">
      <dgm:prSet/>
      <dgm:spPr/>
      <dgm:t>
        <a:bodyPr/>
        <a:lstStyle/>
        <a:p>
          <a:endParaRPr lang="en-US" sz="3600"/>
        </a:p>
      </dgm:t>
    </dgm:pt>
    <dgm:pt modelId="{78F87736-9B23-4030-B90B-AEC996F5B5C7}" type="sibTrans" cxnId="{84864793-9A8D-4C57-BBEA-D41D1D518F3F}">
      <dgm:prSet/>
      <dgm:spPr/>
      <dgm:t>
        <a:bodyPr/>
        <a:lstStyle/>
        <a:p>
          <a:endParaRPr lang="en-US" sz="3600"/>
        </a:p>
      </dgm:t>
    </dgm:pt>
    <dgm:pt modelId="{85157ACD-7D8A-434C-A828-31D65507E4C7}">
      <dgm:prSet custT="1"/>
      <dgm:spPr/>
      <dgm:t>
        <a:bodyPr/>
        <a:lstStyle/>
        <a:p>
          <a:r>
            <a:rPr lang="en-US" sz="1400"/>
            <a:t>Implement</a:t>
          </a:r>
        </a:p>
      </dgm:t>
    </dgm:pt>
    <dgm:pt modelId="{9EE6B83E-23F6-462D-A6EE-396CA6D75037}" type="parTrans" cxnId="{2B0F61BB-D22B-48C8-88DD-D31F3C461AE5}">
      <dgm:prSet/>
      <dgm:spPr/>
      <dgm:t>
        <a:bodyPr/>
        <a:lstStyle/>
        <a:p>
          <a:endParaRPr lang="en-US" sz="3600"/>
        </a:p>
      </dgm:t>
    </dgm:pt>
    <dgm:pt modelId="{2B0730B5-4795-493A-A635-8C9CB6037343}" type="sibTrans" cxnId="{2B0F61BB-D22B-48C8-88DD-D31F3C461AE5}">
      <dgm:prSet/>
      <dgm:spPr/>
      <dgm:t>
        <a:bodyPr/>
        <a:lstStyle/>
        <a:p>
          <a:endParaRPr lang="en-US" sz="3600"/>
        </a:p>
      </dgm:t>
    </dgm:pt>
    <dgm:pt modelId="{D3136E84-E891-4249-AF32-673A1AC23D6A}">
      <dgm:prSet custT="1"/>
      <dgm:spPr/>
      <dgm:t>
        <a:bodyPr/>
        <a:lstStyle/>
        <a:p>
          <a:r>
            <a:rPr lang="en-US" sz="1400"/>
            <a:t>Verify</a:t>
          </a:r>
        </a:p>
      </dgm:t>
    </dgm:pt>
    <dgm:pt modelId="{98CE6F2A-C62C-4088-8805-C58E2C7DE998}" type="parTrans" cxnId="{585E2E1A-0C77-48EA-8147-924049C10417}">
      <dgm:prSet/>
      <dgm:spPr/>
      <dgm:t>
        <a:bodyPr/>
        <a:lstStyle/>
        <a:p>
          <a:endParaRPr lang="en-US" sz="3600"/>
        </a:p>
      </dgm:t>
    </dgm:pt>
    <dgm:pt modelId="{17EFE61E-A172-4FC0-83DB-13A398FB8C1A}" type="sibTrans" cxnId="{585E2E1A-0C77-48EA-8147-924049C10417}">
      <dgm:prSet/>
      <dgm:spPr/>
      <dgm:t>
        <a:bodyPr/>
        <a:lstStyle/>
        <a:p>
          <a:endParaRPr lang="en-US" sz="3600"/>
        </a:p>
      </dgm:t>
    </dgm:pt>
    <dgm:pt modelId="{4CDC4291-F00A-4C73-920B-A1498F564A16}">
      <dgm:prSet custT="1"/>
      <dgm:spPr/>
      <dgm:t>
        <a:bodyPr/>
        <a:lstStyle/>
        <a:p>
          <a:r>
            <a:rPr lang="en-US" sz="1400"/>
            <a:t>Demonstrate</a:t>
          </a:r>
        </a:p>
      </dgm:t>
    </dgm:pt>
    <dgm:pt modelId="{AD756B2D-5959-416B-8C00-A86AE4522208}" type="parTrans" cxnId="{79FE6F8B-716B-4906-A4DD-A1B0131E4FCA}">
      <dgm:prSet/>
      <dgm:spPr/>
      <dgm:t>
        <a:bodyPr/>
        <a:lstStyle/>
        <a:p>
          <a:endParaRPr lang="en-US" sz="3600"/>
        </a:p>
      </dgm:t>
    </dgm:pt>
    <dgm:pt modelId="{D5C8B65C-9D67-40F3-B124-49E44D6EBCB3}" type="sibTrans" cxnId="{79FE6F8B-716B-4906-A4DD-A1B0131E4FCA}">
      <dgm:prSet/>
      <dgm:spPr/>
      <dgm:t>
        <a:bodyPr/>
        <a:lstStyle/>
        <a:p>
          <a:endParaRPr lang="en-US" sz="3600"/>
        </a:p>
      </dgm:t>
    </dgm:pt>
    <dgm:pt modelId="{33AAC10A-3B86-4A8C-96C6-9F025D8E7703}">
      <dgm:prSet custT="1"/>
      <dgm:spPr/>
      <dgm:t>
        <a:bodyPr/>
        <a:lstStyle/>
        <a:p>
          <a:r>
            <a:rPr lang="en-US" sz="2400"/>
            <a:t>Deliver</a:t>
          </a:r>
        </a:p>
      </dgm:t>
    </dgm:pt>
    <dgm:pt modelId="{6982E3C5-A85D-4697-A871-E97EB2DDB877}" type="parTrans" cxnId="{CC50C7C4-08B5-4823-9677-4F0EF0DFFFB2}">
      <dgm:prSet/>
      <dgm:spPr/>
      <dgm:t>
        <a:bodyPr/>
        <a:lstStyle/>
        <a:p>
          <a:endParaRPr lang="en-US" sz="3600"/>
        </a:p>
      </dgm:t>
    </dgm:pt>
    <dgm:pt modelId="{7F443344-74D3-41D9-B81B-51C6A2ED95CE}" type="sibTrans" cxnId="{CC50C7C4-08B5-4823-9677-4F0EF0DFFFB2}">
      <dgm:prSet/>
      <dgm:spPr/>
      <dgm:t>
        <a:bodyPr/>
        <a:lstStyle/>
        <a:p>
          <a:endParaRPr lang="en-US" sz="3600"/>
        </a:p>
      </dgm:t>
    </dgm:pt>
    <dgm:pt modelId="{BC03715F-232F-4C80-BB31-6DF0F5089121}" type="pres">
      <dgm:prSet presAssocID="{318DA183-4069-404D-9E7D-1389A658A4F9}" presName="diagram" presStyleCnt="0">
        <dgm:presLayoutVars>
          <dgm:dir/>
          <dgm:resizeHandles/>
        </dgm:presLayoutVars>
      </dgm:prSet>
      <dgm:spPr/>
    </dgm:pt>
    <dgm:pt modelId="{DDAD7BF3-4670-4640-A40B-E555BBB53F20}" type="pres">
      <dgm:prSet presAssocID="{423E05AA-A92C-472A-B8E7-429AA20C493F}" presName="firstNode" presStyleLbl="node1" presStyleIdx="0" presStyleCnt="10" custScaleX="190399" custScaleY="85147">
        <dgm:presLayoutVars>
          <dgm:bulletEnabled val="1"/>
        </dgm:presLayoutVars>
      </dgm:prSet>
      <dgm:spPr/>
    </dgm:pt>
    <dgm:pt modelId="{8BA19592-02E7-4BBE-A13F-97B48337A2E5}" type="pres">
      <dgm:prSet presAssocID="{F678B6C1-8CEC-46D7-B389-EEA1260EDEB1}" presName="sibTrans" presStyleLbl="sibTrans2D1" presStyleIdx="0" presStyleCnt="9"/>
      <dgm:spPr/>
    </dgm:pt>
    <dgm:pt modelId="{7EB5672A-0211-400A-9245-CB176A7E1919}" type="pres">
      <dgm:prSet presAssocID="{D40CC985-6283-4291-A22F-05AD40D8F6C8}" presName="middleNode" presStyleCnt="0"/>
      <dgm:spPr/>
    </dgm:pt>
    <dgm:pt modelId="{53522550-D1EA-4A14-89FB-A7AEB1D3E6D4}" type="pres">
      <dgm:prSet presAssocID="{D40CC985-6283-4291-A22F-05AD40D8F6C8}" presName="padding" presStyleLbl="node1" presStyleIdx="0" presStyleCnt="10"/>
      <dgm:spPr/>
    </dgm:pt>
    <dgm:pt modelId="{22729979-BA9E-4420-88CC-AD00B017EE85}" type="pres">
      <dgm:prSet presAssocID="{D40CC985-6283-4291-A22F-05AD40D8F6C8}" presName="shape" presStyleLbl="node1" presStyleIdx="1" presStyleCnt="10" custScaleX="215122" custScaleY="131625">
        <dgm:presLayoutVars>
          <dgm:bulletEnabled val="1"/>
        </dgm:presLayoutVars>
      </dgm:prSet>
      <dgm:spPr/>
    </dgm:pt>
    <dgm:pt modelId="{4C77FF1E-D7BD-4BDE-853D-F1FE3B0C705B}" type="pres">
      <dgm:prSet presAssocID="{0D54FDF0-AC22-4924-9A81-490DA1420BD7}" presName="sibTrans" presStyleLbl="sibTrans2D1" presStyleIdx="1" presStyleCnt="9"/>
      <dgm:spPr/>
    </dgm:pt>
    <dgm:pt modelId="{EB2AA51A-6E8C-40DC-B3B1-C44005C4BC7D}" type="pres">
      <dgm:prSet presAssocID="{22BFEC8C-79AD-4A28-930F-12CBF3FDD9FF}" presName="middleNode" presStyleCnt="0"/>
      <dgm:spPr/>
    </dgm:pt>
    <dgm:pt modelId="{559C6FE1-DCDD-4D25-9786-8A24D71B93E2}" type="pres">
      <dgm:prSet presAssocID="{22BFEC8C-79AD-4A28-930F-12CBF3FDD9FF}" presName="padding" presStyleLbl="node1" presStyleIdx="1" presStyleCnt="10"/>
      <dgm:spPr/>
    </dgm:pt>
    <dgm:pt modelId="{92EE994E-2058-4865-B036-6BBA0E7BE763}" type="pres">
      <dgm:prSet presAssocID="{22BFEC8C-79AD-4A28-930F-12CBF3FDD9FF}" presName="shape" presStyleLbl="node1" presStyleIdx="2" presStyleCnt="10" custScaleX="259702" custScaleY="135594">
        <dgm:presLayoutVars>
          <dgm:bulletEnabled val="1"/>
        </dgm:presLayoutVars>
      </dgm:prSet>
      <dgm:spPr/>
    </dgm:pt>
    <dgm:pt modelId="{662C91B0-DE99-4D1D-878C-5C965E6AD1FA}" type="pres">
      <dgm:prSet presAssocID="{955D5196-D9C0-4F58-8CB9-34CE7548A5F9}" presName="sibTrans" presStyleLbl="sibTrans2D1" presStyleIdx="2" presStyleCnt="9"/>
      <dgm:spPr/>
    </dgm:pt>
    <dgm:pt modelId="{349A81C3-4EC5-461B-AD9A-947135147AB6}" type="pres">
      <dgm:prSet presAssocID="{25E6690D-503B-44F2-A38E-A33239C37C90}" presName="middleNode" presStyleCnt="0"/>
      <dgm:spPr/>
    </dgm:pt>
    <dgm:pt modelId="{3E1C5043-3EC8-48B6-BC07-F62E2DEE9F1C}" type="pres">
      <dgm:prSet presAssocID="{25E6690D-503B-44F2-A38E-A33239C37C90}" presName="padding" presStyleLbl="node1" presStyleIdx="2" presStyleCnt="10"/>
      <dgm:spPr/>
    </dgm:pt>
    <dgm:pt modelId="{AD7ED6C0-6CB1-468A-BBAE-F7D7C6621D97}" type="pres">
      <dgm:prSet presAssocID="{25E6690D-503B-44F2-A38E-A33239C37C90}" presName="shape" presStyleLbl="node1" presStyleIdx="3" presStyleCnt="10" custScaleX="237412">
        <dgm:presLayoutVars>
          <dgm:bulletEnabled val="1"/>
        </dgm:presLayoutVars>
      </dgm:prSet>
      <dgm:spPr/>
    </dgm:pt>
    <dgm:pt modelId="{9668D4C9-4BC2-4259-B058-8440A45945B9}" type="pres">
      <dgm:prSet presAssocID="{C3F02965-D9F7-4E78-9549-C47E8F49F70D}" presName="sibTrans" presStyleLbl="sibTrans2D1" presStyleIdx="3" presStyleCnt="9"/>
      <dgm:spPr/>
    </dgm:pt>
    <dgm:pt modelId="{BE9A54BE-97FE-49A0-8CD3-9E3E1585D451}" type="pres">
      <dgm:prSet presAssocID="{A9C97BC1-DCEB-4C36-8A58-F764ACCCD87C}" presName="middleNode" presStyleCnt="0"/>
      <dgm:spPr/>
    </dgm:pt>
    <dgm:pt modelId="{DEF08EC0-48FD-4B6F-AF6F-857401D9562D}" type="pres">
      <dgm:prSet presAssocID="{A9C97BC1-DCEB-4C36-8A58-F764ACCCD87C}" presName="padding" presStyleLbl="node1" presStyleIdx="3" presStyleCnt="10"/>
      <dgm:spPr/>
    </dgm:pt>
    <dgm:pt modelId="{04D0472F-7344-4B39-9F80-B73859C3CA63}" type="pres">
      <dgm:prSet presAssocID="{A9C97BC1-DCEB-4C36-8A58-F764ACCCD87C}" presName="shape" presStyleLbl="node1" presStyleIdx="4" presStyleCnt="10" custScaleX="185052">
        <dgm:presLayoutVars>
          <dgm:bulletEnabled val="1"/>
        </dgm:presLayoutVars>
      </dgm:prSet>
      <dgm:spPr/>
    </dgm:pt>
    <dgm:pt modelId="{2F509C89-BEED-47CE-A9CB-1BFDE276B318}" type="pres">
      <dgm:prSet presAssocID="{A9151E5E-C2E9-43CB-AD99-4AD947FBF492}" presName="sibTrans" presStyleLbl="sibTrans2D1" presStyleIdx="4" presStyleCnt="9"/>
      <dgm:spPr/>
    </dgm:pt>
    <dgm:pt modelId="{D06926F5-1F14-4C53-BD38-C79912A0FEA6}" type="pres">
      <dgm:prSet presAssocID="{19427DD0-F412-460A-A235-FDE95C19C39C}" presName="middleNode" presStyleCnt="0"/>
      <dgm:spPr/>
    </dgm:pt>
    <dgm:pt modelId="{DFC0241E-6BFB-4F1F-8451-F1E83FE63A23}" type="pres">
      <dgm:prSet presAssocID="{19427DD0-F412-460A-A235-FDE95C19C39C}" presName="padding" presStyleLbl="node1" presStyleIdx="4" presStyleCnt="10"/>
      <dgm:spPr/>
    </dgm:pt>
    <dgm:pt modelId="{D7EDB391-2E05-4C80-9B3B-AC117D37A618}" type="pres">
      <dgm:prSet presAssocID="{19427DD0-F412-460A-A235-FDE95C19C39C}" presName="shape" presStyleLbl="node1" presStyleIdx="5" presStyleCnt="10" custScaleX="251922">
        <dgm:presLayoutVars>
          <dgm:bulletEnabled val="1"/>
        </dgm:presLayoutVars>
      </dgm:prSet>
      <dgm:spPr/>
    </dgm:pt>
    <dgm:pt modelId="{1010D02D-8120-4F12-A825-74141BA6CDBC}" type="pres">
      <dgm:prSet presAssocID="{78F87736-9B23-4030-B90B-AEC996F5B5C7}" presName="sibTrans" presStyleLbl="sibTrans2D1" presStyleIdx="5" presStyleCnt="9"/>
      <dgm:spPr/>
    </dgm:pt>
    <dgm:pt modelId="{56A5ABC3-F8ED-49DD-B3BE-BDF42665DB9B}" type="pres">
      <dgm:prSet presAssocID="{85157ACD-7D8A-434C-A828-31D65507E4C7}" presName="middleNode" presStyleCnt="0"/>
      <dgm:spPr/>
    </dgm:pt>
    <dgm:pt modelId="{F7B853ED-14BF-4B7A-806B-816E0F10BBB2}" type="pres">
      <dgm:prSet presAssocID="{85157ACD-7D8A-434C-A828-31D65507E4C7}" presName="padding" presStyleLbl="node1" presStyleIdx="5" presStyleCnt="10"/>
      <dgm:spPr/>
    </dgm:pt>
    <dgm:pt modelId="{AFF79B8C-1B28-4E4A-80D4-09022661B62B}" type="pres">
      <dgm:prSet presAssocID="{85157ACD-7D8A-434C-A828-31D65507E4C7}" presName="shape" presStyleLbl="node1" presStyleIdx="6" presStyleCnt="10" custScaleX="229632">
        <dgm:presLayoutVars>
          <dgm:bulletEnabled val="1"/>
        </dgm:presLayoutVars>
      </dgm:prSet>
      <dgm:spPr/>
    </dgm:pt>
    <dgm:pt modelId="{ADFB03AB-5E90-4431-88E9-12EB3F8B67C4}" type="pres">
      <dgm:prSet presAssocID="{2B0730B5-4795-493A-A635-8C9CB6037343}" presName="sibTrans" presStyleLbl="sibTrans2D1" presStyleIdx="6" presStyleCnt="9"/>
      <dgm:spPr/>
    </dgm:pt>
    <dgm:pt modelId="{1120D862-5227-412E-AD66-10DB0F9CBA8E}" type="pres">
      <dgm:prSet presAssocID="{D3136E84-E891-4249-AF32-673A1AC23D6A}" presName="middleNode" presStyleCnt="0"/>
      <dgm:spPr/>
    </dgm:pt>
    <dgm:pt modelId="{97E80710-9824-404D-A00E-AD40869D25E5}" type="pres">
      <dgm:prSet presAssocID="{D3136E84-E891-4249-AF32-673A1AC23D6A}" presName="padding" presStyleLbl="node1" presStyleIdx="6" presStyleCnt="10"/>
      <dgm:spPr/>
    </dgm:pt>
    <dgm:pt modelId="{4EA597E0-194D-4885-A367-54091566BF74}" type="pres">
      <dgm:prSet presAssocID="{D3136E84-E891-4249-AF32-673A1AC23D6A}" presName="shape" presStyleLbl="node1" presStyleIdx="7" presStyleCnt="10" custScaleX="229632">
        <dgm:presLayoutVars>
          <dgm:bulletEnabled val="1"/>
        </dgm:presLayoutVars>
      </dgm:prSet>
      <dgm:spPr/>
    </dgm:pt>
    <dgm:pt modelId="{29E77C92-9E39-4791-B311-130FBF7D8609}" type="pres">
      <dgm:prSet presAssocID="{17EFE61E-A172-4FC0-83DB-13A398FB8C1A}" presName="sibTrans" presStyleLbl="sibTrans2D1" presStyleIdx="7" presStyleCnt="9"/>
      <dgm:spPr/>
    </dgm:pt>
    <dgm:pt modelId="{B1DA1903-25C1-4319-8966-4E6773F5F823}" type="pres">
      <dgm:prSet presAssocID="{4CDC4291-F00A-4C73-920B-A1498F564A16}" presName="middleNode" presStyleCnt="0"/>
      <dgm:spPr/>
    </dgm:pt>
    <dgm:pt modelId="{55D02D2D-2200-4756-A97C-269FF004ACCD}" type="pres">
      <dgm:prSet presAssocID="{4CDC4291-F00A-4C73-920B-A1498F564A16}" presName="padding" presStyleLbl="node1" presStyleIdx="7" presStyleCnt="10"/>
      <dgm:spPr/>
    </dgm:pt>
    <dgm:pt modelId="{F5F71ADE-22F9-40AB-A7DB-9F0F7023EECD}" type="pres">
      <dgm:prSet presAssocID="{4CDC4291-F00A-4C73-920B-A1498F564A16}" presName="shape" presStyleLbl="node1" presStyleIdx="8" presStyleCnt="10" custScaleX="259077">
        <dgm:presLayoutVars>
          <dgm:bulletEnabled val="1"/>
        </dgm:presLayoutVars>
      </dgm:prSet>
      <dgm:spPr/>
    </dgm:pt>
    <dgm:pt modelId="{BEB168A2-B830-4772-A050-3BF226369A85}" type="pres">
      <dgm:prSet presAssocID="{D5C8B65C-9D67-40F3-B124-49E44D6EBCB3}" presName="sibTrans" presStyleLbl="sibTrans2D1" presStyleIdx="8" presStyleCnt="9"/>
      <dgm:spPr/>
    </dgm:pt>
    <dgm:pt modelId="{0A7686FF-04BA-463F-A713-EBAC1BCD454A}" type="pres">
      <dgm:prSet presAssocID="{33AAC10A-3B86-4A8C-96C6-9F025D8E7703}" presName="lastNode" presStyleLbl="node1" presStyleIdx="9" presStyleCnt="10" custScaleX="187672">
        <dgm:presLayoutVars>
          <dgm:bulletEnabled val="1"/>
        </dgm:presLayoutVars>
      </dgm:prSet>
      <dgm:spPr/>
    </dgm:pt>
  </dgm:ptLst>
  <dgm:cxnLst>
    <dgm:cxn modelId="{FD9E2204-C68C-4D40-BE3C-0670506E77EC}" type="presOf" srcId="{17EFE61E-A172-4FC0-83DB-13A398FB8C1A}" destId="{29E77C92-9E39-4791-B311-130FBF7D8609}" srcOrd="0" destOrd="0" presId="urn:microsoft.com/office/officeart/2005/8/layout/bProcess2"/>
    <dgm:cxn modelId="{32B4070F-0ACC-4E20-B5A7-61BEAA6E4CCC}" type="presOf" srcId="{78F87736-9B23-4030-B90B-AEC996F5B5C7}" destId="{1010D02D-8120-4F12-A825-74141BA6CDBC}" srcOrd="0" destOrd="0" presId="urn:microsoft.com/office/officeart/2005/8/layout/bProcess2"/>
    <dgm:cxn modelId="{C41F7010-74CA-4CF0-ACF7-119D7663BD63}" type="presOf" srcId="{D5C8B65C-9D67-40F3-B124-49E44D6EBCB3}" destId="{BEB168A2-B830-4772-A050-3BF226369A85}" srcOrd="0" destOrd="0" presId="urn:microsoft.com/office/officeart/2005/8/layout/bProcess2"/>
    <dgm:cxn modelId="{2C1A3C15-5310-48D0-A30A-358284482E0B}" type="presOf" srcId="{318DA183-4069-404D-9E7D-1389A658A4F9}" destId="{BC03715F-232F-4C80-BB31-6DF0F5089121}" srcOrd="0" destOrd="0" presId="urn:microsoft.com/office/officeart/2005/8/layout/bProcess2"/>
    <dgm:cxn modelId="{585E2E1A-0C77-48EA-8147-924049C10417}" srcId="{318DA183-4069-404D-9E7D-1389A658A4F9}" destId="{D3136E84-E891-4249-AF32-673A1AC23D6A}" srcOrd="7" destOrd="0" parTransId="{98CE6F2A-C62C-4088-8805-C58E2C7DE998}" sibTransId="{17EFE61E-A172-4FC0-83DB-13A398FB8C1A}"/>
    <dgm:cxn modelId="{E6C7CF22-52B0-4E0C-81AC-DA3D3809BE5D}" type="presOf" srcId="{33AAC10A-3B86-4A8C-96C6-9F025D8E7703}" destId="{0A7686FF-04BA-463F-A713-EBAC1BCD454A}" srcOrd="0" destOrd="0" presId="urn:microsoft.com/office/officeart/2005/8/layout/bProcess2"/>
    <dgm:cxn modelId="{C7767525-5AAA-4AF3-BB42-7E8B69433152}" srcId="{318DA183-4069-404D-9E7D-1389A658A4F9}" destId="{D40CC985-6283-4291-A22F-05AD40D8F6C8}" srcOrd="1" destOrd="0" parTransId="{8CC0FE3F-4B4E-4E83-91A5-A664D7991EB3}" sibTransId="{0D54FDF0-AC22-4924-9A81-490DA1420BD7}"/>
    <dgm:cxn modelId="{8E304F2A-78C4-443B-94F6-12D2A7E54F48}" srcId="{318DA183-4069-404D-9E7D-1389A658A4F9}" destId="{423E05AA-A92C-472A-B8E7-429AA20C493F}" srcOrd="0" destOrd="0" parTransId="{A7F7F597-2940-4F4B-AE49-E3C120F0EFD7}" sibTransId="{F678B6C1-8CEC-46D7-B389-EEA1260EDEB1}"/>
    <dgm:cxn modelId="{88BC532E-8AB3-4F14-A1D2-99782BBDA54C}" type="presOf" srcId="{4CDC4291-F00A-4C73-920B-A1498F564A16}" destId="{F5F71ADE-22F9-40AB-A7DB-9F0F7023EECD}" srcOrd="0" destOrd="0" presId="urn:microsoft.com/office/officeart/2005/8/layout/bProcess2"/>
    <dgm:cxn modelId="{01DBEC3B-DEED-4B67-9ED8-166C57212429}" type="presOf" srcId="{0D54FDF0-AC22-4924-9A81-490DA1420BD7}" destId="{4C77FF1E-D7BD-4BDE-853D-F1FE3B0C705B}" srcOrd="0" destOrd="0" presId="urn:microsoft.com/office/officeart/2005/8/layout/bProcess2"/>
    <dgm:cxn modelId="{D6826C40-1AA8-45A5-B4EA-40D3DD564D4D}" srcId="{318DA183-4069-404D-9E7D-1389A658A4F9}" destId="{A9C97BC1-DCEB-4C36-8A58-F764ACCCD87C}" srcOrd="4" destOrd="0" parTransId="{0ACDF60A-7FB3-4084-B229-77A509FAF366}" sibTransId="{A9151E5E-C2E9-43CB-AD99-4AD947FBF492}"/>
    <dgm:cxn modelId="{75357F5F-61E0-4E66-AFD4-3BC474F23CAB}" type="presOf" srcId="{2B0730B5-4795-493A-A635-8C9CB6037343}" destId="{ADFB03AB-5E90-4431-88E9-12EB3F8B67C4}" srcOrd="0" destOrd="0" presId="urn:microsoft.com/office/officeart/2005/8/layout/bProcess2"/>
    <dgm:cxn modelId="{2B3C3660-31EA-4EB1-8E95-4A5584B70EDB}" srcId="{318DA183-4069-404D-9E7D-1389A658A4F9}" destId="{25E6690D-503B-44F2-A38E-A33239C37C90}" srcOrd="3" destOrd="0" parTransId="{A5A0F8E1-C55C-458D-BA69-C5112BDFE994}" sibTransId="{C3F02965-D9F7-4E78-9549-C47E8F49F70D}"/>
    <dgm:cxn modelId="{059D8D42-07DF-49D5-B83F-BDE976C7885E}" type="presOf" srcId="{C3F02965-D9F7-4E78-9549-C47E8F49F70D}" destId="{9668D4C9-4BC2-4259-B058-8440A45945B9}" srcOrd="0" destOrd="0" presId="urn:microsoft.com/office/officeart/2005/8/layout/bProcess2"/>
    <dgm:cxn modelId="{11BAB970-445F-4F47-8AEC-52902341847E}" type="presOf" srcId="{D3136E84-E891-4249-AF32-673A1AC23D6A}" destId="{4EA597E0-194D-4885-A367-54091566BF74}" srcOrd="0" destOrd="0" presId="urn:microsoft.com/office/officeart/2005/8/layout/bProcess2"/>
    <dgm:cxn modelId="{BA4C1356-041D-4962-8E21-998F2F4A1CFC}" type="presOf" srcId="{19427DD0-F412-460A-A235-FDE95C19C39C}" destId="{D7EDB391-2E05-4C80-9B3B-AC117D37A618}" srcOrd="0" destOrd="0" presId="urn:microsoft.com/office/officeart/2005/8/layout/bProcess2"/>
    <dgm:cxn modelId="{02FE7880-E6CF-4036-B396-EAE689DF0452}" type="presOf" srcId="{25E6690D-503B-44F2-A38E-A33239C37C90}" destId="{AD7ED6C0-6CB1-468A-BBAE-F7D7C6621D97}" srcOrd="0" destOrd="0" presId="urn:microsoft.com/office/officeart/2005/8/layout/bProcess2"/>
    <dgm:cxn modelId="{241D1086-C591-4C18-9B72-60C9938F7F70}" type="presOf" srcId="{F678B6C1-8CEC-46D7-B389-EEA1260EDEB1}" destId="{8BA19592-02E7-4BBE-A13F-97B48337A2E5}" srcOrd="0" destOrd="0" presId="urn:microsoft.com/office/officeart/2005/8/layout/bProcess2"/>
    <dgm:cxn modelId="{C2922987-A3AF-43AD-A213-E70D8E1ACE80}" type="presOf" srcId="{D40CC985-6283-4291-A22F-05AD40D8F6C8}" destId="{22729979-BA9E-4420-88CC-AD00B017EE85}" srcOrd="0" destOrd="0" presId="urn:microsoft.com/office/officeart/2005/8/layout/bProcess2"/>
    <dgm:cxn modelId="{79FE6F8B-716B-4906-A4DD-A1B0131E4FCA}" srcId="{318DA183-4069-404D-9E7D-1389A658A4F9}" destId="{4CDC4291-F00A-4C73-920B-A1498F564A16}" srcOrd="8" destOrd="0" parTransId="{AD756B2D-5959-416B-8C00-A86AE4522208}" sibTransId="{D5C8B65C-9D67-40F3-B124-49E44D6EBCB3}"/>
    <dgm:cxn modelId="{9A2D108F-0582-4467-9B23-2A1ECEB44135}" type="presOf" srcId="{423E05AA-A92C-472A-B8E7-429AA20C493F}" destId="{DDAD7BF3-4670-4640-A40B-E555BBB53F20}" srcOrd="0" destOrd="0" presId="urn:microsoft.com/office/officeart/2005/8/layout/bProcess2"/>
    <dgm:cxn modelId="{84864793-9A8D-4C57-BBEA-D41D1D518F3F}" srcId="{318DA183-4069-404D-9E7D-1389A658A4F9}" destId="{19427DD0-F412-460A-A235-FDE95C19C39C}" srcOrd="5" destOrd="0" parTransId="{928AFEEA-B910-4728-8240-60C34B747E5E}" sibTransId="{78F87736-9B23-4030-B90B-AEC996F5B5C7}"/>
    <dgm:cxn modelId="{3567A89D-EDF1-4AB9-9D00-149E99B3A524}" type="presOf" srcId="{955D5196-D9C0-4F58-8CB9-34CE7548A5F9}" destId="{662C91B0-DE99-4D1D-878C-5C965E6AD1FA}" srcOrd="0" destOrd="0" presId="urn:microsoft.com/office/officeart/2005/8/layout/bProcess2"/>
    <dgm:cxn modelId="{1F0EA19E-A7C2-4BB5-A002-0BF6CB2C5A96}" srcId="{318DA183-4069-404D-9E7D-1389A658A4F9}" destId="{22BFEC8C-79AD-4A28-930F-12CBF3FDD9FF}" srcOrd="2" destOrd="0" parTransId="{4ED2F901-DE39-4556-8EDD-95101E1C82C5}" sibTransId="{955D5196-D9C0-4F58-8CB9-34CE7548A5F9}"/>
    <dgm:cxn modelId="{827203B9-1ED3-4F99-A951-CBB63FA98924}" type="presOf" srcId="{A9151E5E-C2E9-43CB-AD99-4AD947FBF492}" destId="{2F509C89-BEED-47CE-A9CB-1BFDE276B318}" srcOrd="0" destOrd="0" presId="urn:microsoft.com/office/officeart/2005/8/layout/bProcess2"/>
    <dgm:cxn modelId="{2B0F61BB-D22B-48C8-88DD-D31F3C461AE5}" srcId="{318DA183-4069-404D-9E7D-1389A658A4F9}" destId="{85157ACD-7D8A-434C-A828-31D65507E4C7}" srcOrd="6" destOrd="0" parTransId="{9EE6B83E-23F6-462D-A6EE-396CA6D75037}" sibTransId="{2B0730B5-4795-493A-A635-8C9CB6037343}"/>
    <dgm:cxn modelId="{CC50C7C4-08B5-4823-9677-4F0EF0DFFFB2}" srcId="{318DA183-4069-404D-9E7D-1389A658A4F9}" destId="{33AAC10A-3B86-4A8C-96C6-9F025D8E7703}" srcOrd="9" destOrd="0" parTransId="{6982E3C5-A85D-4697-A871-E97EB2DDB877}" sibTransId="{7F443344-74D3-41D9-B81B-51C6A2ED95CE}"/>
    <dgm:cxn modelId="{CE366ACB-005A-4217-BD60-5CAA27057A6F}" type="presOf" srcId="{22BFEC8C-79AD-4A28-930F-12CBF3FDD9FF}" destId="{92EE994E-2058-4865-B036-6BBA0E7BE763}" srcOrd="0" destOrd="0" presId="urn:microsoft.com/office/officeart/2005/8/layout/bProcess2"/>
    <dgm:cxn modelId="{0CF0C2D2-1B65-4107-BEBE-CA409264A06E}" type="presOf" srcId="{85157ACD-7D8A-434C-A828-31D65507E4C7}" destId="{AFF79B8C-1B28-4E4A-80D4-09022661B62B}" srcOrd="0" destOrd="0" presId="urn:microsoft.com/office/officeart/2005/8/layout/bProcess2"/>
    <dgm:cxn modelId="{906812D4-03D3-4758-8536-828428A5A627}" type="presOf" srcId="{A9C97BC1-DCEB-4C36-8A58-F764ACCCD87C}" destId="{04D0472F-7344-4B39-9F80-B73859C3CA63}" srcOrd="0" destOrd="0" presId="urn:microsoft.com/office/officeart/2005/8/layout/bProcess2"/>
    <dgm:cxn modelId="{91479620-4E1B-4C25-8B94-5CD0489FC798}" type="presParOf" srcId="{BC03715F-232F-4C80-BB31-6DF0F5089121}" destId="{DDAD7BF3-4670-4640-A40B-E555BBB53F20}" srcOrd="0" destOrd="0" presId="urn:microsoft.com/office/officeart/2005/8/layout/bProcess2"/>
    <dgm:cxn modelId="{8709D361-4C31-4077-98CB-579ED5B7A003}" type="presParOf" srcId="{BC03715F-232F-4C80-BB31-6DF0F5089121}" destId="{8BA19592-02E7-4BBE-A13F-97B48337A2E5}" srcOrd="1" destOrd="0" presId="urn:microsoft.com/office/officeart/2005/8/layout/bProcess2"/>
    <dgm:cxn modelId="{49308A20-B990-49F6-8779-0F19F87C1ECC}" type="presParOf" srcId="{BC03715F-232F-4C80-BB31-6DF0F5089121}" destId="{7EB5672A-0211-400A-9245-CB176A7E1919}" srcOrd="2" destOrd="0" presId="urn:microsoft.com/office/officeart/2005/8/layout/bProcess2"/>
    <dgm:cxn modelId="{3AF2B5C2-4FC5-4EE4-A770-67554724BC06}" type="presParOf" srcId="{7EB5672A-0211-400A-9245-CB176A7E1919}" destId="{53522550-D1EA-4A14-89FB-A7AEB1D3E6D4}" srcOrd="0" destOrd="0" presId="urn:microsoft.com/office/officeart/2005/8/layout/bProcess2"/>
    <dgm:cxn modelId="{36E31B35-CA6B-4B4D-9E39-7E49B0361B60}" type="presParOf" srcId="{7EB5672A-0211-400A-9245-CB176A7E1919}" destId="{22729979-BA9E-4420-88CC-AD00B017EE85}" srcOrd="1" destOrd="0" presId="urn:microsoft.com/office/officeart/2005/8/layout/bProcess2"/>
    <dgm:cxn modelId="{E7781C0D-C934-40AB-8475-2914D13CDE1F}" type="presParOf" srcId="{BC03715F-232F-4C80-BB31-6DF0F5089121}" destId="{4C77FF1E-D7BD-4BDE-853D-F1FE3B0C705B}" srcOrd="3" destOrd="0" presId="urn:microsoft.com/office/officeart/2005/8/layout/bProcess2"/>
    <dgm:cxn modelId="{852262DF-AF51-4A71-B80C-1CD1DEAC1D5C}" type="presParOf" srcId="{BC03715F-232F-4C80-BB31-6DF0F5089121}" destId="{EB2AA51A-6E8C-40DC-B3B1-C44005C4BC7D}" srcOrd="4" destOrd="0" presId="urn:microsoft.com/office/officeart/2005/8/layout/bProcess2"/>
    <dgm:cxn modelId="{81165706-87A1-4E6B-BBA3-5453F152A47B}" type="presParOf" srcId="{EB2AA51A-6E8C-40DC-B3B1-C44005C4BC7D}" destId="{559C6FE1-DCDD-4D25-9786-8A24D71B93E2}" srcOrd="0" destOrd="0" presId="urn:microsoft.com/office/officeart/2005/8/layout/bProcess2"/>
    <dgm:cxn modelId="{0C560168-F7E1-4ABA-A687-DFD42F2A086E}" type="presParOf" srcId="{EB2AA51A-6E8C-40DC-B3B1-C44005C4BC7D}" destId="{92EE994E-2058-4865-B036-6BBA0E7BE763}" srcOrd="1" destOrd="0" presId="urn:microsoft.com/office/officeart/2005/8/layout/bProcess2"/>
    <dgm:cxn modelId="{2D029500-714D-49CC-B65F-CDFFEEE81A56}" type="presParOf" srcId="{BC03715F-232F-4C80-BB31-6DF0F5089121}" destId="{662C91B0-DE99-4D1D-878C-5C965E6AD1FA}" srcOrd="5" destOrd="0" presId="urn:microsoft.com/office/officeart/2005/8/layout/bProcess2"/>
    <dgm:cxn modelId="{25DD654B-49DE-4246-BA03-0F42EFB17ED8}" type="presParOf" srcId="{BC03715F-232F-4C80-BB31-6DF0F5089121}" destId="{349A81C3-4EC5-461B-AD9A-947135147AB6}" srcOrd="6" destOrd="0" presId="urn:microsoft.com/office/officeart/2005/8/layout/bProcess2"/>
    <dgm:cxn modelId="{8BE563B0-E5B1-45C2-8C8A-74008EF2F6AB}" type="presParOf" srcId="{349A81C3-4EC5-461B-AD9A-947135147AB6}" destId="{3E1C5043-3EC8-48B6-BC07-F62E2DEE9F1C}" srcOrd="0" destOrd="0" presId="urn:microsoft.com/office/officeart/2005/8/layout/bProcess2"/>
    <dgm:cxn modelId="{1369305C-89D0-47D3-8775-17FAA6E8ADBF}" type="presParOf" srcId="{349A81C3-4EC5-461B-AD9A-947135147AB6}" destId="{AD7ED6C0-6CB1-468A-BBAE-F7D7C6621D97}" srcOrd="1" destOrd="0" presId="urn:microsoft.com/office/officeart/2005/8/layout/bProcess2"/>
    <dgm:cxn modelId="{80A6DF7A-BEBC-4B51-B63B-68E55B603DB5}" type="presParOf" srcId="{BC03715F-232F-4C80-BB31-6DF0F5089121}" destId="{9668D4C9-4BC2-4259-B058-8440A45945B9}" srcOrd="7" destOrd="0" presId="urn:microsoft.com/office/officeart/2005/8/layout/bProcess2"/>
    <dgm:cxn modelId="{5D1E40C9-CF72-4D01-BB64-CBD4117E32F5}" type="presParOf" srcId="{BC03715F-232F-4C80-BB31-6DF0F5089121}" destId="{BE9A54BE-97FE-49A0-8CD3-9E3E1585D451}" srcOrd="8" destOrd="0" presId="urn:microsoft.com/office/officeart/2005/8/layout/bProcess2"/>
    <dgm:cxn modelId="{03CA1C37-F5EB-4D66-9660-594EF41407D1}" type="presParOf" srcId="{BE9A54BE-97FE-49A0-8CD3-9E3E1585D451}" destId="{DEF08EC0-48FD-4B6F-AF6F-857401D9562D}" srcOrd="0" destOrd="0" presId="urn:microsoft.com/office/officeart/2005/8/layout/bProcess2"/>
    <dgm:cxn modelId="{FF23D5F0-7950-403F-88D7-BA93B05D5719}" type="presParOf" srcId="{BE9A54BE-97FE-49A0-8CD3-9E3E1585D451}" destId="{04D0472F-7344-4B39-9F80-B73859C3CA63}" srcOrd="1" destOrd="0" presId="urn:microsoft.com/office/officeart/2005/8/layout/bProcess2"/>
    <dgm:cxn modelId="{36BD6EAF-9BC3-4FCB-B07D-195FAF16A845}" type="presParOf" srcId="{BC03715F-232F-4C80-BB31-6DF0F5089121}" destId="{2F509C89-BEED-47CE-A9CB-1BFDE276B318}" srcOrd="9" destOrd="0" presId="urn:microsoft.com/office/officeart/2005/8/layout/bProcess2"/>
    <dgm:cxn modelId="{D6DF323F-33ED-4034-9263-0C62E78AF3A2}" type="presParOf" srcId="{BC03715F-232F-4C80-BB31-6DF0F5089121}" destId="{D06926F5-1F14-4C53-BD38-C79912A0FEA6}" srcOrd="10" destOrd="0" presId="urn:microsoft.com/office/officeart/2005/8/layout/bProcess2"/>
    <dgm:cxn modelId="{BF931280-98E7-4D6C-9AD8-1763E34C8867}" type="presParOf" srcId="{D06926F5-1F14-4C53-BD38-C79912A0FEA6}" destId="{DFC0241E-6BFB-4F1F-8451-F1E83FE63A23}" srcOrd="0" destOrd="0" presId="urn:microsoft.com/office/officeart/2005/8/layout/bProcess2"/>
    <dgm:cxn modelId="{DFB3E813-08A7-4AF4-8CCA-D48DB141BF1A}" type="presParOf" srcId="{D06926F5-1F14-4C53-BD38-C79912A0FEA6}" destId="{D7EDB391-2E05-4C80-9B3B-AC117D37A618}" srcOrd="1" destOrd="0" presId="urn:microsoft.com/office/officeart/2005/8/layout/bProcess2"/>
    <dgm:cxn modelId="{8C34A1F3-444B-471C-892A-73EF1B5C8DB4}" type="presParOf" srcId="{BC03715F-232F-4C80-BB31-6DF0F5089121}" destId="{1010D02D-8120-4F12-A825-74141BA6CDBC}" srcOrd="11" destOrd="0" presId="urn:microsoft.com/office/officeart/2005/8/layout/bProcess2"/>
    <dgm:cxn modelId="{1982DF98-A4FE-484D-80EE-8AA5206401EF}" type="presParOf" srcId="{BC03715F-232F-4C80-BB31-6DF0F5089121}" destId="{56A5ABC3-F8ED-49DD-B3BE-BDF42665DB9B}" srcOrd="12" destOrd="0" presId="urn:microsoft.com/office/officeart/2005/8/layout/bProcess2"/>
    <dgm:cxn modelId="{C4EC3879-7599-4BFF-A214-9EACCFCF0015}" type="presParOf" srcId="{56A5ABC3-F8ED-49DD-B3BE-BDF42665DB9B}" destId="{F7B853ED-14BF-4B7A-806B-816E0F10BBB2}" srcOrd="0" destOrd="0" presId="urn:microsoft.com/office/officeart/2005/8/layout/bProcess2"/>
    <dgm:cxn modelId="{E260CE7B-7411-492C-8DAC-EC6E6E3C12ED}" type="presParOf" srcId="{56A5ABC3-F8ED-49DD-B3BE-BDF42665DB9B}" destId="{AFF79B8C-1B28-4E4A-80D4-09022661B62B}" srcOrd="1" destOrd="0" presId="urn:microsoft.com/office/officeart/2005/8/layout/bProcess2"/>
    <dgm:cxn modelId="{77F27077-6454-4355-8484-566BD2BD8839}" type="presParOf" srcId="{BC03715F-232F-4C80-BB31-6DF0F5089121}" destId="{ADFB03AB-5E90-4431-88E9-12EB3F8B67C4}" srcOrd="13" destOrd="0" presId="urn:microsoft.com/office/officeart/2005/8/layout/bProcess2"/>
    <dgm:cxn modelId="{8BC3C857-4E5F-4D5B-844B-B04E87B56531}" type="presParOf" srcId="{BC03715F-232F-4C80-BB31-6DF0F5089121}" destId="{1120D862-5227-412E-AD66-10DB0F9CBA8E}" srcOrd="14" destOrd="0" presId="urn:microsoft.com/office/officeart/2005/8/layout/bProcess2"/>
    <dgm:cxn modelId="{92D8F374-5C5B-4C28-8575-F55FB38B34E1}" type="presParOf" srcId="{1120D862-5227-412E-AD66-10DB0F9CBA8E}" destId="{97E80710-9824-404D-A00E-AD40869D25E5}" srcOrd="0" destOrd="0" presId="urn:microsoft.com/office/officeart/2005/8/layout/bProcess2"/>
    <dgm:cxn modelId="{E8E30CF0-38D9-483C-86BA-7D7EFFEDE466}" type="presParOf" srcId="{1120D862-5227-412E-AD66-10DB0F9CBA8E}" destId="{4EA597E0-194D-4885-A367-54091566BF74}" srcOrd="1" destOrd="0" presId="urn:microsoft.com/office/officeart/2005/8/layout/bProcess2"/>
    <dgm:cxn modelId="{C51FACC9-C61B-4022-BDF8-6945776E8F3A}" type="presParOf" srcId="{BC03715F-232F-4C80-BB31-6DF0F5089121}" destId="{29E77C92-9E39-4791-B311-130FBF7D8609}" srcOrd="15" destOrd="0" presId="urn:microsoft.com/office/officeart/2005/8/layout/bProcess2"/>
    <dgm:cxn modelId="{5A9DD682-A271-4248-A437-8C524D5CB928}" type="presParOf" srcId="{BC03715F-232F-4C80-BB31-6DF0F5089121}" destId="{B1DA1903-25C1-4319-8966-4E6773F5F823}" srcOrd="16" destOrd="0" presId="urn:microsoft.com/office/officeart/2005/8/layout/bProcess2"/>
    <dgm:cxn modelId="{005B0122-481D-4993-9F1D-BBECBE70B898}" type="presParOf" srcId="{B1DA1903-25C1-4319-8966-4E6773F5F823}" destId="{55D02D2D-2200-4756-A97C-269FF004ACCD}" srcOrd="0" destOrd="0" presId="urn:microsoft.com/office/officeart/2005/8/layout/bProcess2"/>
    <dgm:cxn modelId="{E278F5A3-8779-478D-AFA9-13842BC61AE9}" type="presParOf" srcId="{B1DA1903-25C1-4319-8966-4E6773F5F823}" destId="{F5F71ADE-22F9-40AB-A7DB-9F0F7023EECD}" srcOrd="1" destOrd="0" presId="urn:microsoft.com/office/officeart/2005/8/layout/bProcess2"/>
    <dgm:cxn modelId="{DD023A69-083E-486F-BCA2-B2BF968A6234}" type="presParOf" srcId="{BC03715F-232F-4C80-BB31-6DF0F5089121}" destId="{BEB168A2-B830-4772-A050-3BF226369A85}" srcOrd="17" destOrd="0" presId="urn:microsoft.com/office/officeart/2005/8/layout/bProcess2"/>
    <dgm:cxn modelId="{0135B4D0-9E00-4AE1-BADA-EDA7887FBD5C}" type="presParOf" srcId="{BC03715F-232F-4C80-BB31-6DF0F5089121}" destId="{0A7686FF-04BA-463F-A713-EBAC1BCD454A}"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588644" y="0"/>
          <a:ext cx="667131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5005" y="411480"/>
          <a:ext cx="1404307" cy="548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Project Vision, Roadmap, Planning</a:t>
          </a:r>
        </a:p>
      </dsp:txBody>
      <dsp:txXfrm>
        <a:off x="31787" y="438262"/>
        <a:ext cx="1350743" cy="495076"/>
      </dsp:txXfrm>
    </dsp:sp>
    <dsp:sp modelId="{6FAB89B5-63E0-4E57-ADF4-BCF9E81B3982}">
      <dsp:nvSpPr>
        <dsp:cNvPr id="0" name=""/>
        <dsp:cNvSpPr/>
      </dsp:nvSpPr>
      <dsp:spPr>
        <a:xfrm>
          <a:off x="1613576" y="411480"/>
          <a:ext cx="1404307"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Release 1</a:t>
          </a:r>
        </a:p>
      </dsp:txBody>
      <dsp:txXfrm>
        <a:off x="1640358" y="438262"/>
        <a:ext cx="1350743" cy="495076"/>
      </dsp:txXfrm>
    </dsp:sp>
    <dsp:sp modelId="{0256542B-3092-42DD-B1C7-BF116B3A44A6}">
      <dsp:nvSpPr>
        <dsp:cNvPr id="0" name=""/>
        <dsp:cNvSpPr/>
      </dsp:nvSpPr>
      <dsp:spPr>
        <a:xfrm>
          <a:off x="3222146" y="411480"/>
          <a:ext cx="1404307"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Release 2</a:t>
          </a:r>
        </a:p>
      </dsp:txBody>
      <dsp:txXfrm>
        <a:off x="3248928" y="438262"/>
        <a:ext cx="1350743" cy="495076"/>
      </dsp:txXfrm>
    </dsp:sp>
    <dsp:sp modelId="{95A5964B-BBD1-49E0-8763-F2B41ECF4E28}">
      <dsp:nvSpPr>
        <dsp:cNvPr id="0" name=""/>
        <dsp:cNvSpPr/>
      </dsp:nvSpPr>
      <dsp:spPr>
        <a:xfrm>
          <a:off x="4830716" y="411480"/>
          <a:ext cx="1404307"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Release  n</a:t>
          </a:r>
        </a:p>
      </dsp:txBody>
      <dsp:txXfrm>
        <a:off x="4857498" y="438262"/>
        <a:ext cx="1350743" cy="495076"/>
      </dsp:txXfrm>
    </dsp:sp>
    <dsp:sp modelId="{4F98502F-93E5-4BEC-9732-71EABAB7C8F7}">
      <dsp:nvSpPr>
        <dsp:cNvPr id="0" name=""/>
        <dsp:cNvSpPr/>
      </dsp:nvSpPr>
      <dsp:spPr>
        <a:xfrm>
          <a:off x="6439286" y="411480"/>
          <a:ext cx="1404307" cy="548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Project Retrospective</a:t>
          </a:r>
        </a:p>
      </dsp:txBody>
      <dsp:txXfrm>
        <a:off x="6466068" y="438262"/>
        <a:ext cx="1350743" cy="495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588644" y="0"/>
          <a:ext cx="667131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2517" y="411480"/>
          <a:ext cx="1494289"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Release Planning</a:t>
          </a:r>
        </a:p>
      </dsp:txBody>
      <dsp:txXfrm>
        <a:off x="29299" y="438262"/>
        <a:ext cx="1440725" cy="495076"/>
      </dsp:txXfrm>
    </dsp:sp>
    <dsp:sp modelId="{6FAB89B5-63E0-4E57-ADF4-BCF9E81B3982}">
      <dsp:nvSpPr>
        <dsp:cNvPr id="0" name=""/>
        <dsp:cNvSpPr/>
      </dsp:nvSpPr>
      <dsp:spPr>
        <a:xfrm>
          <a:off x="1589836" y="411480"/>
          <a:ext cx="1494289"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Iteration/Sprint  1</a:t>
          </a:r>
        </a:p>
      </dsp:txBody>
      <dsp:txXfrm>
        <a:off x="1616618" y="438262"/>
        <a:ext cx="1440725" cy="495076"/>
      </dsp:txXfrm>
    </dsp:sp>
    <dsp:sp modelId="{0256542B-3092-42DD-B1C7-BF116B3A44A6}">
      <dsp:nvSpPr>
        <dsp:cNvPr id="0" name=""/>
        <dsp:cNvSpPr/>
      </dsp:nvSpPr>
      <dsp:spPr>
        <a:xfrm>
          <a:off x="3177155" y="411480"/>
          <a:ext cx="1494289"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Iteration/Sprint  2</a:t>
          </a:r>
        </a:p>
      </dsp:txBody>
      <dsp:txXfrm>
        <a:off x="3203937" y="438262"/>
        <a:ext cx="1440725" cy="495076"/>
      </dsp:txXfrm>
    </dsp:sp>
    <dsp:sp modelId="{95A5964B-BBD1-49E0-8763-F2B41ECF4E28}">
      <dsp:nvSpPr>
        <dsp:cNvPr id="0" name=""/>
        <dsp:cNvSpPr/>
      </dsp:nvSpPr>
      <dsp:spPr>
        <a:xfrm>
          <a:off x="4764474" y="411480"/>
          <a:ext cx="1494289"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Iteration/Sprint   n</a:t>
          </a:r>
        </a:p>
      </dsp:txBody>
      <dsp:txXfrm>
        <a:off x="4791256" y="438262"/>
        <a:ext cx="1440725" cy="495076"/>
      </dsp:txXfrm>
    </dsp:sp>
    <dsp:sp modelId="{4F98502F-93E5-4BEC-9732-71EABAB7C8F7}">
      <dsp:nvSpPr>
        <dsp:cNvPr id="0" name=""/>
        <dsp:cNvSpPr/>
      </dsp:nvSpPr>
      <dsp:spPr>
        <a:xfrm>
          <a:off x="6351792" y="411480"/>
          <a:ext cx="1494289"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Release Retrospective</a:t>
          </a:r>
        </a:p>
      </dsp:txBody>
      <dsp:txXfrm>
        <a:off x="6378574" y="438262"/>
        <a:ext cx="1440725" cy="495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634364" y="0"/>
          <a:ext cx="718947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2265" y="411480"/>
          <a:ext cx="1540237"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Iteration/Sprint Planning</a:t>
          </a:r>
        </a:p>
      </dsp:txBody>
      <dsp:txXfrm>
        <a:off x="29047" y="438262"/>
        <a:ext cx="1486673" cy="495076"/>
      </dsp:txXfrm>
    </dsp:sp>
    <dsp:sp modelId="{6FAB89B5-63E0-4E57-ADF4-BCF9E81B3982}">
      <dsp:nvSpPr>
        <dsp:cNvPr id="0" name=""/>
        <dsp:cNvSpPr/>
      </dsp:nvSpPr>
      <dsp:spPr>
        <a:xfrm>
          <a:off x="1730623" y="411480"/>
          <a:ext cx="1540237"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Daily work </a:t>
          </a:r>
        </a:p>
      </dsp:txBody>
      <dsp:txXfrm>
        <a:off x="1757405" y="438262"/>
        <a:ext cx="1486673" cy="495076"/>
      </dsp:txXfrm>
    </dsp:sp>
    <dsp:sp modelId="{D5A861F9-2E8C-4A6E-9E27-F6E3716709F8}">
      <dsp:nvSpPr>
        <dsp:cNvPr id="0" name=""/>
        <dsp:cNvSpPr/>
      </dsp:nvSpPr>
      <dsp:spPr>
        <a:xfrm>
          <a:off x="3458981" y="411480"/>
          <a:ext cx="1540237"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Daily work </a:t>
          </a:r>
          <a:endParaRPr lang="en-US" sz="1400" kern="1200" dirty="0">
            <a:solidFill>
              <a:schemeClr val="tx1"/>
            </a:solidFill>
          </a:endParaRPr>
        </a:p>
      </dsp:txBody>
      <dsp:txXfrm>
        <a:off x="3485763" y="438262"/>
        <a:ext cx="1486673" cy="495076"/>
      </dsp:txXfrm>
    </dsp:sp>
    <dsp:sp modelId="{30003B58-7ADE-4CF2-875B-5E9942139335}">
      <dsp:nvSpPr>
        <dsp:cNvPr id="0" name=""/>
        <dsp:cNvSpPr/>
      </dsp:nvSpPr>
      <dsp:spPr>
        <a:xfrm>
          <a:off x="5187339" y="411480"/>
          <a:ext cx="1540237"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Daily work </a:t>
          </a:r>
          <a:endParaRPr lang="en-US" sz="1400" kern="1200" dirty="0">
            <a:solidFill>
              <a:schemeClr val="tx1"/>
            </a:solidFill>
          </a:endParaRPr>
        </a:p>
      </dsp:txBody>
      <dsp:txXfrm>
        <a:off x="5214121" y="438262"/>
        <a:ext cx="1486673" cy="495076"/>
      </dsp:txXfrm>
    </dsp:sp>
    <dsp:sp modelId="{4F98502F-93E5-4BEC-9732-71EABAB7C8F7}">
      <dsp:nvSpPr>
        <dsp:cNvPr id="0" name=""/>
        <dsp:cNvSpPr/>
      </dsp:nvSpPr>
      <dsp:spPr>
        <a:xfrm>
          <a:off x="6915697" y="411480"/>
          <a:ext cx="1540237"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Iteration/sprint review, demo,  Retrospective</a:t>
          </a:r>
        </a:p>
      </dsp:txBody>
      <dsp:txXfrm>
        <a:off x="6942479" y="438262"/>
        <a:ext cx="1486673" cy="495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588644" y="0"/>
          <a:ext cx="667131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2299" y="411480"/>
          <a:ext cx="1384235"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Daily Standup meetings</a:t>
          </a:r>
        </a:p>
      </dsp:txBody>
      <dsp:txXfrm>
        <a:off x="29081" y="438262"/>
        <a:ext cx="1330671" cy="495076"/>
      </dsp:txXfrm>
    </dsp:sp>
    <dsp:sp modelId="{6FAB89B5-63E0-4E57-ADF4-BCF9E81B3982}">
      <dsp:nvSpPr>
        <dsp:cNvPr id="0" name=""/>
        <dsp:cNvSpPr/>
      </dsp:nvSpPr>
      <dsp:spPr>
        <a:xfrm>
          <a:off x="1617240" y="411480"/>
          <a:ext cx="1384235" cy="548640"/>
        </a:xfrm>
        <a:prstGeom prst="round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Task completion</a:t>
          </a:r>
        </a:p>
      </dsp:txBody>
      <dsp:txXfrm>
        <a:off x="1644022" y="438262"/>
        <a:ext cx="1330671" cy="495076"/>
      </dsp:txXfrm>
    </dsp:sp>
    <dsp:sp modelId="{E7FE9BED-B032-4793-88C1-2D945E11C362}">
      <dsp:nvSpPr>
        <dsp:cNvPr id="0" name=""/>
        <dsp:cNvSpPr/>
      </dsp:nvSpPr>
      <dsp:spPr>
        <a:xfrm>
          <a:off x="3232182" y="411480"/>
          <a:ext cx="1384235" cy="548640"/>
        </a:xfrm>
        <a:prstGeom prst="round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Task completion</a:t>
          </a:r>
          <a:endParaRPr lang="en-US" sz="1400" kern="1200" dirty="0">
            <a:solidFill>
              <a:schemeClr val="tx1"/>
            </a:solidFill>
          </a:endParaRPr>
        </a:p>
      </dsp:txBody>
      <dsp:txXfrm>
        <a:off x="3258964" y="438262"/>
        <a:ext cx="1330671" cy="495076"/>
      </dsp:txXfrm>
    </dsp:sp>
    <dsp:sp modelId="{BCC4BA66-ADAB-4E85-A6EA-AD9429BD17EE}">
      <dsp:nvSpPr>
        <dsp:cNvPr id="0" name=""/>
        <dsp:cNvSpPr/>
      </dsp:nvSpPr>
      <dsp:spPr>
        <a:xfrm>
          <a:off x="4847123" y="411480"/>
          <a:ext cx="1384235" cy="548640"/>
        </a:xfrm>
        <a:prstGeom prst="round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Task completion</a:t>
          </a:r>
          <a:endParaRPr lang="en-US" sz="1400" kern="1200" dirty="0">
            <a:solidFill>
              <a:schemeClr val="tx1"/>
            </a:solidFill>
          </a:endParaRPr>
        </a:p>
      </dsp:txBody>
      <dsp:txXfrm>
        <a:off x="4873905" y="438262"/>
        <a:ext cx="1330671" cy="495076"/>
      </dsp:txXfrm>
    </dsp:sp>
    <dsp:sp modelId="{4F98502F-93E5-4BEC-9732-71EABAB7C8F7}">
      <dsp:nvSpPr>
        <dsp:cNvPr id="0" name=""/>
        <dsp:cNvSpPr/>
      </dsp:nvSpPr>
      <dsp:spPr>
        <a:xfrm>
          <a:off x="6462065" y="411480"/>
          <a:ext cx="1384235"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Update Progress</a:t>
          </a:r>
        </a:p>
      </dsp:txBody>
      <dsp:txXfrm>
        <a:off x="6488847" y="438262"/>
        <a:ext cx="1330671" cy="4950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36A41-BF13-48BE-8E3B-FAAF4FE771E7}">
      <dsp:nvSpPr>
        <dsp:cNvPr id="0" name=""/>
        <dsp:cNvSpPr/>
      </dsp:nvSpPr>
      <dsp:spPr>
        <a:xfrm>
          <a:off x="3412097" y="1849996"/>
          <a:ext cx="1405405"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a:t>EEF</a:t>
          </a:r>
        </a:p>
      </dsp:txBody>
      <dsp:txXfrm>
        <a:off x="3617914" y="2055813"/>
        <a:ext cx="993771" cy="993771"/>
      </dsp:txXfrm>
    </dsp:sp>
    <dsp:sp modelId="{798FF4C3-EF89-4282-8B3D-75E27544E2DF}">
      <dsp:nvSpPr>
        <dsp:cNvPr id="0" name=""/>
        <dsp:cNvSpPr/>
      </dsp:nvSpPr>
      <dsp:spPr>
        <a:xfrm rot="16200000">
          <a:off x="3902621" y="1622448"/>
          <a:ext cx="424357" cy="30739"/>
        </a:xfrm>
        <a:custGeom>
          <a:avLst/>
          <a:gdLst/>
          <a:ahLst/>
          <a:cxnLst/>
          <a:rect l="0" t="0" r="0" b="0"/>
          <a:pathLst>
            <a:path>
              <a:moveTo>
                <a:pt x="0" y="15369"/>
              </a:moveTo>
              <a:lnTo>
                <a:pt x="424357" y="153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4191" y="1627209"/>
        <a:ext cx="21217" cy="21217"/>
      </dsp:txXfrm>
    </dsp:sp>
    <dsp:sp modelId="{C39BA0E2-1721-49FF-9C41-8213C6CAB77A}">
      <dsp:nvSpPr>
        <dsp:cNvPr id="0" name=""/>
        <dsp:cNvSpPr/>
      </dsp:nvSpPr>
      <dsp:spPr>
        <a:xfrm>
          <a:off x="3108621" y="20233"/>
          <a:ext cx="2012357"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Political</a:t>
          </a:r>
        </a:p>
      </dsp:txBody>
      <dsp:txXfrm>
        <a:off x="3403324" y="226050"/>
        <a:ext cx="1422951" cy="993771"/>
      </dsp:txXfrm>
    </dsp:sp>
    <dsp:sp modelId="{12FE439A-5124-4054-8846-00F7FA4D913B}">
      <dsp:nvSpPr>
        <dsp:cNvPr id="0" name=""/>
        <dsp:cNvSpPr/>
      </dsp:nvSpPr>
      <dsp:spPr>
        <a:xfrm rot="19800000">
          <a:off x="4707844" y="2128079"/>
          <a:ext cx="231594" cy="30739"/>
        </a:xfrm>
        <a:custGeom>
          <a:avLst/>
          <a:gdLst/>
          <a:ahLst/>
          <a:cxnLst/>
          <a:rect l="0" t="0" r="0" b="0"/>
          <a:pathLst>
            <a:path>
              <a:moveTo>
                <a:pt x="0" y="15369"/>
              </a:moveTo>
              <a:lnTo>
                <a:pt x="231594" y="153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7852" y="2137659"/>
        <a:ext cx="11579" cy="11579"/>
      </dsp:txXfrm>
    </dsp:sp>
    <dsp:sp modelId="{DF8B5F87-91C5-4293-BF4C-A08F9F0B0F3A}">
      <dsp:nvSpPr>
        <dsp:cNvPr id="0" name=""/>
        <dsp:cNvSpPr/>
      </dsp:nvSpPr>
      <dsp:spPr>
        <a:xfrm>
          <a:off x="4693242" y="935115"/>
          <a:ext cx="2012357"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Environmental</a:t>
          </a:r>
        </a:p>
      </dsp:txBody>
      <dsp:txXfrm>
        <a:off x="4987945" y="1140932"/>
        <a:ext cx="1422951" cy="993771"/>
      </dsp:txXfrm>
    </dsp:sp>
    <dsp:sp modelId="{08006E07-B098-409E-B602-8CE51FC30DC1}">
      <dsp:nvSpPr>
        <dsp:cNvPr id="0" name=""/>
        <dsp:cNvSpPr/>
      </dsp:nvSpPr>
      <dsp:spPr>
        <a:xfrm rot="1800000">
          <a:off x="4707844" y="2946579"/>
          <a:ext cx="231594" cy="30739"/>
        </a:xfrm>
        <a:custGeom>
          <a:avLst/>
          <a:gdLst/>
          <a:ahLst/>
          <a:cxnLst/>
          <a:rect l="0" t="0" r="0" b="0"/>
          <a:pathLst>
            <a:path>
              <a:moveTo>
                <a:pt x="0" y="15369"/>
              </a:moveTo>
              <a:lnTo>
                <a:pt x="231594" y="153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7852" y="2956159"/>
        <a:ext cx="11579" cy="11579"/>
      </dsp:txXfrm>
    </dsp:sp>
    <dsp:sp modelId="{3A617C07-70B6-409F-BE65-2F4661E5F53B}">
      <dsp:nvSpPr>
        <dsp:cNvPr id="0" name=""/>
        <dsp:cNvSpPr/>
      </dsp:nvSpPr>
      <dsp:spPr>
        <a:xfrm>
          <a:off x="4693242" y="2764878"/>
          <a:ext cx="2012357"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Social</a:t>
          </a:r>
        </a:p>
      </dsp:txBody>
      <dsp:txXfrm>
        <a:off x="4987945" y="2970695"/>
        <a:ext cx="1422951" cy="993771"/>
      </dsp:txXfrm>
    </dsp:sp>
    <dsp:sp modelId="{23C493DB-7C31-47AE-A7C7-5E3C2172630A}">
      <dsp:nvSpPr>
        <dsp:cNvPr id="0" name=""/>
        <dsp:cNvSpPr/>
      </dsp:nvSpPr>
      <dsp:spPr>
        <a:xfrm rot="5400000">
          <a:off x="3902621" y="3452211"/>
          <a:ext cx="424357" cy="30739"/>
        </a:xfrm>
        <a:custGeom>
          <a:avLst/>
          <a:gdLst/>
          <a:ahLst/>
          <a:cxnLst/>
          <a:rect l="0" t="0" r="0" b="0"/>
          <a:pathLst>
            <a:path>
              <a:moveTo>
                <a:pt x="0" y="15369"/>
              </a:moveTo>
              <a:lnTo>
                <a:pt x="424357" y="153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4191" y="3456972"/>
        <a:ext cx="21217" cy="21217"/>
      </dsp:txXfrm>
    </dsp:sp>
    <dsp:sp modelId="{A19A4B73-2932-4003-BC1F-CF2EB185E402}">
      <dsp:nvSpPr>
        <dsp:cNvPr id="0" name=""/>
        <dsp:cNvSpPr/>
      </dsp:nvSpPr>
      <dsp:spPr>
        <a:xfrm>
          <a:off x="3108621" y="3679759"/>
          <a:ext cx="2012357"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Technical</a:t>
          </a:r>
        </a:p>
      </dsp:txBody>
      <dsp:txXfrm>
        <a:off x="3403324" y="3885576"/>
        <a:ext cx="1422951" cy="993771"/>
      </dsp:txXfrm>
    </dsp:sp>
    <dsp:sp modelId="{2DCAF017-A70F-48DF-A104-849A4CB2CC16}">
      <dsp:nvSpPr>
        <dsp:cNvPr id="0" name=""/>
        <dsp:cNvSpPr/>
      </dsp:nvSpPr>
      <dsp:spPr>
        <a:xfrm rot="9000000">
          <a:off x="3290160" y="2946579"/>
          <a:ext cx="231594" cy="30739"/>
        </a:xfrm>
        <a:custGeom>
          <a:avLst/>
          <a:gdLst/>
          <a:ahLst/>
          <a:cxnLst/>
          <a:rect l="0" t="0" r="0" b="0"/>
          <a:pathLst>
            <a:path>
              <a:moveTo>
                <a:pt x="0" y="15369"/>
              </a:moveTo>
              <a:lnTo>
                <a:pt x="231594" y="153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00168" y="2956159"/>
        <a:ext cx="11579" cy="11579"/>
      </dsp:txXfrm>
    </dsp:sp>
    <dsp:sp modelId="{C56E1CCF-CED7-498D-973E-7E9F24C72A6D}">
      <dsp:nvSpPr>
        <dsp:cNvPr id="0" name=""/>
        <dsp:cNvSpPr/>
      </dsp:nvSpPr>
      <dsp:spPr>
        <a:xfrm>
          <a:off x="1523999" y="2764878"/>
          <a:ext cx="2012357"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Economic</a:t>
          </a:r>
        </a:p>
      </dsp:txBody>
      <dsp:txXfrm>
        <a:off x="1818702" y="2970695"/>
        <a:ext cx="1422951" cy="993771"/>
      </dsp:txXfrm>
    </dsp:sp>
    <dsp:sp modelId="{D30963A7-BE52-47BC-BE37-0F7FECA2BD21}">
      <dsp:nvSpPr>
        <dsp:cNvPr id="0" name=""/>
        <dsp:cNvSpPr/>
      </dsp:nvSpPr>
      <dsp:spPr>
        <a:xfrm rot="12600000">
          <a:off x="3290160" y="2128079"/>
          <a:ext cx="231594" cy="30739"/>
        </a:xfrm>
        <a:custGeom>
          <a:avLst/>
          <a:gdLst/>
          <a:ahLst/>
          <a:cxnLst/>
          <a:rect l="0" t="0" r="0" b="0"/>
          <a:pathLst>
            <a:path>
              <a:moveTo>
                <a:pt x="0" y="15369"/>
              </a:moveTo>
              <a:lnTo>
                <a:pt x="231594" y="153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00168" y="2137659"/>
        <a:ext cx="11579" cy="11579"/>
      </dsp:txXfrm>
    </dsp:sp>
    <dsp:sp modelId="{D414206D-96EE-44F3-9BD7-5156894E879E}">
      <dsp:nvSpPr>
        <dsp:cNvPr id="0" name=""/>
        <dsp:cNvSpPr/>
      </dsp:nvSpPr>
      <dsp:spPr>
        <a:xfrm>
          <a:off x="1523999" y="935115"/>
          <a:ext cx="2012357" cy="14054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Legal</a:t>
          </a:r>
        </a:p>
      </dsp:txBody>
      <dsp:txXfrm>
        <a:off x="1818702" y="1140932"/>
        <a:ext cx="1422951" cy="9937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2A54E-EB99-4D44-9BA8-8A7908059813}">
      <dsp:nvSpPr>
        <dsp:cNvPr id="0" name=""/>
        <dsp:cNvSpPr/>
      </dsp:nvSpPr>
      <dsp:spPr>
        <a:xfrm>
          <a:off x="3072867" y="1791131"/>
          <a:ext cx="2388664" cy="2132736"/>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b="0" i="0" kern="1200" dirty="0">
              <a:solidFill>
                <a:schemeClr val="tx1"/>
              </a:solidFill>
              <a:latin typeface="Freestyle Script" panose="030804020302050B0404" pitchFamily="66" charset="0"/>
            </a:rPr>
            <a:t>Project Planning</a:t>
          </a:r>
        </a:p>
      </dsp:txBody>
      <dsp:txXfrm>
        <a:off x="3422679" y="2103463"/>
        <a:ext cx="1689040" cy="1508072"/>
      </dsp:txXfrm>
    </dsp:sp>
    <dsp:sp modelId="{AFBD4F5E-12F2-4584-84ED-25E14F990BAD}">
      <dsp:nvSpPr>
        <dsp:cNvPr id="0" name=""/>
        <dsp:cNvSpPr/>
      </dsp:nvSpPr>
      <dsp:spPr>
        <a:xfrm rot="16200000">
          <a:off x="4056883" y="1161098"/>
          <a:ext cx="420633"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119978" y="1322238"/>
        <a:ext cx="294443" cy="294137"/>
      </dsp:txXfrm>
    </dsp:sp>
    <dsp:sp modelId="{F1CD0F29-66EE-47FD-ABD1-DE8C7AE5334E}">
      <dsp:nvSpPr>
        <dsp:cNvPr id="0" name=""/>
        <dsp:cNvSpPr/>
      </dsp:nvSpPr>
      <dsp:spPr>
        <a:xfrm>
          <a:off x="2888466" y="105250"/>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Scope</a:t>
          </a:r>
        </a:p>
      </dsp:txBody>
      <dsp:txXfrm>
        <a:off x="3292288" y="235914"/>
        <a:ext cx="1949823" cy="630905"/>
      </dsp:txXfrm>
    </dsp:sp>
    <dsp:sp modelId="{6E304D85-FA4D-44D4-8B2A-70F7A500FE4A}">
      <dsp:nvSpPr>
        <dsp:cNvPr id="0" name=""/>
        <dsp:cNvSpPr/>
      </dsp:nvSpPr>
      <dsp:spPr>
        <a:xfrm rot="19761867">
          <a:off x="5410023" y="1783536"/>
          <a:ext cx="513403"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420286" y="1919052"/>
        <a:ext cx="366335" cy="294137"/>
      </dsp:txXfrm>
    </dsp:sp>
    <dsp:sp modelId="{F8E007A5-CA68-4B1D-9FFD-8A9E12ED9E77}">
      <dsp:nvSpPr>
        <dsp:cNvPr id="0" name=""/>
        <dsp:cNvSpPr/>
      </dsp:nvSpPr>
      <dsp:spPr>
        <a:xfrm>
          <a:off x="5378282" y="936824"/>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Time</a:t>
          </a:r>
        </a:p>
      </dsp:txBody>
      <dsp:txXfrm>
        <a:off x="5782104" y="1067488"/>
        <a:ext cx="1949823" cy="630905"/>
      </dsp:txXfrm>
    </dsp:sp>
    <dsp:sp modelId="{A3FC6FF9-AAA4-4938-AECD-3F7474B00173}">
      <dsp:nvSpPr>
        <dsp:cNvPr id="0" name=""/>
        <dsp:cNvSpPr/>
      </dsp:nvSpPr>
      <dsp:spPr>
        <a:xfrm rot="21572499">
          <a:off x="5530972" y="2601606"/>
          <a:ext cx="167416"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530973" y="2699852"/>
        <a:ext cx="117191" cy="294137"/>
      </dsp:txXfrm>
    </dsp:sp>
    <dsp:sp modelId="{3F0D27E5-FAA9-4FBC-A49F-918EDF2A1E3B}">
      <dsp:nvSpPr>
        <dsp:cNvPr id="0" name=""/>
        <dsp:cNvSpPr/>
      </dsp:nvSpPr>
      <dsp:spPr>
        <a:xfrm>
          <a:off x="5776932" y="2388275"/>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Cost</a:t>
          </a:r>
        </a:p>
      </dsp:txBody>
      <dsp:txXfrm>
        <a:off x="6180754" y="2518939"/>
        <a:ext cx="1949823" cy="630905"/>
      </dsp:txXfrm>
    </dsp:sp>
    <dsp:sp modelId="{A9681CBA-08AD-4947-B67A-EDE4F3D61498}">
      <dsp:nvSpPr>
        <dsp:cNvPr id="0" name=""/>
        <dsp:cNvSpPr/>
      </dsp:nvSpPr>
      <dsp:spPr>
        <a:xfrm rot="2017602">
          <a:off x="5365652" y="3521456"/>
          <a:ext cx="536853"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377957" y="3578779"/>
        <a:ext cx="389785" cy="294137"/>
      </dsp:txXfrm>
    </dsp:sp>
    <dsp:sp modelId="{C3A1C84F-8510-47C5-8BF7-65D4FCEE660B}">
      <dsp:nvSpPr>
        <dsp:cNvPr id="0" name=""/>
        <dsp:cNvSpPr/>
      </dsp:nvSpPr>
      <dsp:spPr>
        <a:xfrm>
          <a:off x="5292893" y="4010496"/>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Quality</a:t>
          </a:r>
        </a:p>
      </dsp:txBody>
      <dsp:txXfrm>
        <a:off x="5696715" y="4141160"/>
        <a:ext cx="1949823" cy="630905"/>
      </dsp:txXfrm>
    </dsp:sp>
    <dsp:sp modelId="{25CBF041-C92E-467A-BEE4-AACB4BFED3B4}">
      <dsp:nvSpPr>
        <dsp:cNvPr id="0" name=""/>
        <dsp:cNvSpPr/>
      </dsp:nvSpPr>
      <dsp:spPr>
        <a:xfrm rot="5400000">
          <a:off x="4040613" y="4093449"/>
          <a:ext cx="453172"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108589" y="4123518"/>
        <a:ext cx="317220" cy="294137"/>
      </dsp:txXfrm>
    </dsp:sp>
    <dsp:sp modelId="{9114E371-B293-4460-883C-1198228D4EE4}">
      <dsp:nvSpPr>
        <dsp:cNvPr id="0" name=""/>
        <dsp:cNvSpPr/>
      </dsp:nvSpPr>
      <dsp:spPr>
        <a:xfrm>
          <a:off x="2888466" y="4778910"/>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Human Resource</a:t>
          </a:r>
        </a:p>
      </dsp:txBody>
      <dsp:txXfrm>
        <a:off x="3292288" y="4909574"/>
        <a:ext cx="1949823" cy="630905"/>
      </dsp:txXfrm>
    </dsp:sp>
    <dsp:sp modelId="{FDDD180F-9333-4547-868A-BB6A39B757FD}">
      <dsp:nvSpPr>
        <dsp:cNvPr id="0" name=""/>
        <dsp:cNvSpPr/>
      </dsp:nvSpPr>
      <dsp:spPr>
        <a:xfrm rot="8873024">
          <a:off x="2541087" y="3511480"/>
          <a:ext cx="587474"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676902" y="3570431"/>
        <a:ext cx="440406" cy="294137"/>
      </dsp:txXfrm>
    </dsp:sp>
    <dsp:sp modelId="{1D970139-75F1-4CF1-ACFA-2B040A97C364}">
      <dsp:nvSpPr>
        <dsp:cNvPr id="0" name=""/>
        <dsp:cNvSpPr/>
      </dsp:nvSpPr>
      <dsp:spPr>
        <a:xfrm>
          <a:off x="340872" y="4010494"/>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Procurement of Material, Services</a:t>
          </a:r>
        </a:p>
      </dsp:txBody>
      <dsp:txXfrm>
        <a:off x="744694" y="4141158"/>
        <a:ext cx="1949823" cy="630905"/>
      </dsp:txXfrm>
    </dsp:sp>
    <dsp:sp modelId="{7A1BD313-3F96-4C99-8A88-FB4B18EB3CEB}">
      <dsp:nvSpPr>
        <dsp:cNvPr id="0" name=""/>
        <dsp:cNvSpPr/>
      </dsp:nvSpPr>
      <dsp:spPr>
        <a:xfrm rot="10827489">
          <a:off x="2836011" y="2601610"/>
          <a:ext cx="167416"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886235" y="2699856"/>
        <a:ext cx="117191" cy="294137"/>
      </dsp:txXfrm>
    </dsp:sp>
    <dsp:sp modelId="{7FC21222-32FC-412C-9206-EE7DD264CD02}">
      <dsp:nvSpPr>
        <dsp:cNvPr id="0" name=""/>
        <dsp:cNvSpPr/>
      </dsp:nvSpPr>
      <dsp:spPr>
        <a:xfrm>
          <a:off x="0" y="2388285"/>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Communication, Stakeholders</a:t>
          </a:r>
        </a:p>
      </dsp:txBody>
      <dsp:txXfrm>
        <a:off x="403822" y="2518949"/>
        <a:ext cx="1949823" cy="630905"/>
      </dsp:txXfrm>
    </dsp:sp>
    <dsp:sp modelId="{F1D3930A-4E12-4CEC-A7A1-B9D51EFA4E0F}">
      <dsp:nvSpPr>
        <dsp:cNvPr id="0" name=""/>
        <dsp:cNvSpPr/>
      </dsp:nvSpPr>
      <dsp:spPr>
        <a:xfrm rot="12771338">
          <a:off x="2529207" y="1685989"/>
          <a:ext cx="607134" cy="490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664513" y="1823928"/>
        <a:ext cx="460066" cy="294137"/>
      </dsp:txXfrm>
    </dsp:sp>
    <dsp:sp modelId="{8A2F924B-FF20-46FB-9706-BF08B1815CBB}">
      <dsp:nvSpPr>
        <dsp:cNvPr id="0" name=""/>
        <dsp:cNvSpPr/>
      </dsp:nvSpPr>
      <dsp:spPr>
        <a:xfrm>
          <a:off x="340870" y="766066"/>
          <a:ext cx="2757467" cy="8922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Risk</a:t>
          </a:r>
        </a:p>
      </dsp:txBody>
      <dsp:txXfrm>
        <a:off x="744692" y="896730"/>
        <a:ext cx="1949823" cy="6309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D7BF3-4670-4640-A40B-E555BBB53F20}">
      <dsp:nvSpPr>
        <dsp:cNvPr id="0" name=""/>
        <dsp:cNvSpPr/>
      </dsp:nvSpPr>
      <dsp:spPr>
        <a:xfrm>
          <a:off x="739941" y="1659"/>
          <a:ext cx="2011517" cy="89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Acknowledge </a:t>
          </a:r>
        </a:p>
      </dsp:txBody>
      <dsp:txXfrm>
        <a:off x="1034521" y="133396"/>
        <a:ext cx="1422357" cy="636082"/>
      </dsp:txXfrm>
    </dsp:sp>
    <dsp:sp modelId="{8BA19592-02E7-4BBE-A13F-97B48337A2E5}">
      <dsp:nvSpPr>
        <dsp:cNvPr id="0" name=""/>
        <dsp:cNvSpPr/>
      </dsp:nvSpPr>
      <dsp:spPr>
        <a:xfrm rot="10800000">
          <a:off x="1560817" y="1009776"/>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729979-BA9E-4420-88CC-AD00B017EE85}">
      <dsp:nvSpPr>
        <dsp:cNvPr id="0" name=""/>
        <dsp:cNvSpPr/>
      </dsp:nvSpPr>
      <dsp:spPr>
        <a:xfrm>
          <a:off x="987751" y="1335459"/>
          <a:ext cx="1515897" cy="9275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Evaluate impact on business</a:t>
          </a:r>
        </a:p>
      </dsp:txBody>
      <dsp:txXfrm>
        <a:off x="1209749" y="1471291"/>
        <a:ext cx="1071901" cy="655856"/>
      </dsp:txXfrm>
    </dsp:sp>
    <dsp:sp modelId="{4C77FF1E-D7BD-4BDE-853D-F1FE3B0C705B}">
      <dsp:nvSpPr>
        <dsp:cNvPr id="0" name=""/>
        <dsp:cNvSpPr/>
      </dsp:nvSpPr>
      <dsp:spPr>
        <a:xfrm rot="10800000">
          <a:off x="1560817" y="2396787"/>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EE994E-2058-4865-B036-6BBA0E7BE763}">
      <dsp:nvSpPr>
        <dsp:cNvPr id="0" name=""/>
        <dsp:cNvSpPr/>
      </dsp:nvSpPr>
      <dsp:spPr>
        <a:xfrm>
          <a:off x="830681" y="2747716"/>
          <a:ext cx="1830039" cy="9554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Evaluate impact on Project Metrics</a:t>
          </a:r>
        </a:p>
      </dsp:txBody>
      <dsp:txXfrm>
        <a:off x="1098684" y="2887644"/>
        <a:ext cx="1294033" cy="675632"/>
      </dsp:txXfrm>
    </dsp:sp>
    <dsp:sp modelId="{662C91B0-DE99-4D1D-878C-5C965E6AD1FA}">
      <dsp:nvSpPr>
        <dsp:cNvPr id="0" name=""/>
        <dsp:cNvSpPr/>
      </dsp:nvSpPr>
      <dsp:spPr>
        <a:xfrm rot="10800000">
          <a:off x="1560817" y="3892725"/>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ED6C0-6CB1-468A-BBAE-F7D7C6621D97}">
      <dsp:nvSpPr>
        <dsp:cNvPr id="0" name=""/>
        <dsp:cNvSpPr/>
      </dsp:nvSpPr>
      <dsp:spPr>
        <a:xfrm>
          <a:off x="909216" y="4299367"/>
          <a:ext cx="1672968" cy="704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Approval Required?</a:t>
          </a:r>
        </a:p>
      </dsp:txBody>
      <dsp:txXfrm>
        <a:off x="1154216" y="4402563"/>
        <a:ext cx="1182968" cy="498276"/>
      </dsp:txXfrm>
    </dsp:sp>
    <dsp:sp modelId="{9668D4C9-4BC2-4259-B058-8440A45945B9}">
      <dsp:nvSpPr>
        <dsp:cNvPr id="0" name=""/>
        <dsp:cNvSpPr/>
      </dsp:nvSpPr>
      <dsp:spPr>
        <a:xfrm rot="5400000">
          <a:off x="2870374" y="4536627"/>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D0472F-7344-4B39-9F80-B73859C3CA63}">
      <dsp:nvSpPr>
        <dsp:cNvPr id="0" name=""/>
        <dsp:cNvSpPr/>
      </dsp:nvSpPr>
      <dsp:spPr>
        <a:xfrm>
          <a:off x="3515303" y="4299367"/>
          <a:ext cx="1304003" cy="704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CCB Approval</a:t>
          </a:r>
        </a:p>
      </dsp:txBody>
      <dsp:txXfrm>
        <a:off x="3706270" y="4402563"/>
        <a:ext cx="922069" cy="498276"/>
      </dsp:txXfrm>
    </dsp:sp>
    <dsp:sp modelId="{2F509C89-BEED-47CE-A9CB-1BFDE276B318}">
      <dsp:nvSpPr>
        <dsp:cNvPr id="0" name=""/>
        <dsp:cNvSpPr/>
      </dsp:nvSpPr>
      <dsp:spPr>
        <a:xfrm>
          <a:off x="3982421" y="3816993"/>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EDB391-2E05-4C80-9B3B-AC117D37A618}">
      <dsp:nvSpPr>
        <dsp:cNvPr id="0" name=""/>
        <dsp:cNvSpPr/>
      </dsp:nvSpPr>
      <dsp:spPr>
        <a:xfrm>
          <a:off x="3279697" y="2873126"/>
          <a:ext cx="1775215" cy="704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Update Plan</a:t>
          </a:r>
        </a:p>
      </dsp:txBody>
      <dsp:txXfrm>
        <a:off x="3539671" y="2976322"/>
        <a:ext cx="1255267" cy="498276"/>
      </dsp:txXfrm>
    </dsp:sp>
    <dsp:sp modelId="{1010D02D-8120-4F12-A825-74141BA6CDBC}">
      <dsp:nvSpPr>
        <dsp:cNvPr id="0" name=""/>
        <dsp:cNvSpPr/>
      </dsp:nvSpPr>
      <dsp:spPr>
        <a:xfrm>
          <a:off x="3982421" y="2390752"/>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F79B8C-1B28-4E4A-80D4-09022661B62B}">
      <dsp:nvSpPr>
        <dsp:cNvPr id="0" name=""/>
        <dsp:cNvSpPr/>
      </dsp:nvSpPr>
      <dsp:spPr>
        <a:xfrm>
          <a:off x="3358232" y="1446885"/>
          <a:ext cx="1618145" cy="704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Implement</a:t>
          </a:r>
        </a:p>
      </dsp:txBody>
      <dsp:txXfrm>
        <a:off x="3595204" y="1550081"/>
        <a:ext cx="1144201" cy="498276"/>
      </dsp:txXfrm>
    </dsp:sp>
    <dsp:sp modelId="{ADFB03AB-5E90-4431-88E9-12EB3F8B67C4}">
      <dsp:nvSpPr>
        <dsp:cNvPr id="0" name=""/>
        <dsp:cNvSpPr/>
      </dsp:nvSpPr>
      <dsp:spPr>
        <a:xfrm rot="5400000">
          <a:off x="5192535" y="1684145"/>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A597E0-194D-4885-A367-54091566BF74}">
      <dsp:nvSpPr>
        <dsp:cNvPr id="0" name=""/>
        <dsp:cNvSpPr/>
      </dsp:nvSpPr>
      <dsp:spPr>
        <a:xfrm>
          <a:off x="5765431" y="1446885"/>
          <a:ext cx="1618145" cy="704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Verify</a:t>
          </a:r>
        </a:p>
      </dsp:txBody>
      <dsp:txXfrm>
        <a:off x="6002403" y="1550081"/>
        <a:ext cx="1144201" cy="498276"/>
      </dsp:txXfrm>
    </dsp:sp>
    <dsp:sp modelId="{29E77C92-9E39-4791-B311-130FBF7D8609}">
      <dsp:nvSpPr>
        <dsp:cNvPr id="0" name=""/>
        <dsp:cNvSpPr/>
      </dsp:nvSpPr>
      <dsp:spPr>
        <a:xfrm rot="10800000">
          <a:off x="6389621" y="2403779"/>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F71ADE-22F9-40AB-A7DB-9F0F7023EECD}">
      <dsp:nvSpPr>
        <dsp:cNvPr id="0" name=""/>
        <dsp:cNvSpPr/>
      </dsp:nvSpPr>
      <dsp:spPr>
        <a:xfrm>
          <a:off x="5661686" y="2873126"/>
          <a:ext cx="1825634" cy="7046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Demonstrate</a:t>
          </a:r>
        </a:p>
      </dsp:txBody>
      <dsp:txXfrm>
        <a:off x="5929044" y="2976322"/>
        <a:ext cx="1290918" cy="498276"/>
      </dsp:txXfrm>
    </dsp:sp>
    <dsp:sp modelId="{BEB168A2-B830-4772-A050-3BF226369A85}">
      <dsp:nvSpPr>
        <dsp:cNvPr id="0" name=""/>
        <dsp:cNvSpPr/>
      </dsp:nvSpPr>
      <dsp:spPr>
        <a:xfrm rot="10800000">
          <a:off x="6389621" y="3742069"/>
          <a:ext cx="369766" cy="230149"/>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7686FF-04BA-463F-A713-EBAC1BCD454A}">
      <dsp:nvSpPr>
        <dsp:cNvPr id="0" name=""/>
        <dsp:cNvSpPr/>
      </dsp:nvSpPr>
      <dsp:spPr>
        <a:xfrm>
          <a:off x="5583150" y="4123464"/>
          <a:ext cx="1982707" cy="10564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Deliver</a:t>
          </a:r>
        </a:p>
      </dsp:txBody>
      <dsp:txXfrm>
        <a:off x="5873511" y="4278181"/>
        <a:ext cx="1401985" cy="7470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kumimoji="1" sz="1300">
                <a:latin typeface="Times New Roman" panose="02020603050405020304" pitchFamily="18" charset="0"/>
              </a:defRPr>
            </a:lvl1pPr>
          </a:lstStyle>
          <a:p>
            <a:pPr>
              <a:defRPr/>
            </a:pPr>
            <a:fld id="{C3822369-98CF-43F1-9AEC-8EFDA6B45C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1pPr>
            <a:lvl2pPr marL="785372" indent="-302066">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2pPr>
            <a:lvl3pPr marL="1208265" indent="-241653">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3pPr>
            <a:lvl4pPr marL="1691571" indent="-241653">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4pPr>
            <a:lvl5pPr marL="2174878" indent="-241653">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9pPr>
          </a:lstStyle>
          <a:p>
            <a:fld id="{8D3CE906-02ED-42F0-ACA2-8B5B59F2CA7D}" type="slidenum">
              <a:rPr lang="en-US" altLang="en-US" sz="1300">
                <a:solidFill>
                  <a:srgbClr val="000000"/>
                </a:solidFill>
              </a:rPr>
              <a:pPr/>
              <a:t>1</a:t>
            </a:fld>
            <a:endParaRPr lang="en-US" altLang="en-US" sz="13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348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8B5FBCBE-889D-4687-B93C-B7613B55DC3E}"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making of an egg, the hen is involved; in the making of a bacon, the pig is committed; the buck finally stops here;head on the scalp.</a:t>
            </a:r>
          </a:p>
          <a:p>
            <a:r>
              <a:rPr lang="en-US" altLang="en-US"/>
              <a:t>Only 1 time in a row..Accountable</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D3687D6-0A36-4C7C-AC16-59E4D988295E}" type="slidenum">
              <a:rPr lang="en-US" altLang="en-US" smtClean="0"/>
              <a:pPr>
                <a:spcBef>
                  <a:spcPct val="0"/>
                </a:spcBef>
              </a:pPr>
              <a:t>33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is a lifecycle? Delivery strategy</a:t>
            </a:r>
          </a:p>
          <a:p>
            <a:r>
              <a:rPr lang="en-US" altLang="en-US"/>
              <a:t>Conceived, born, childhood,  teenage, adult, working adult, married adult, parent, retired, obsolete</a:t>
            </a:r>
          </a:p>
          <a:p>
            <a:r>
              <a:rPr lang="en-US" altLang="en-US"/>
              <a:t> (transition from one state to the other needs to be clearly defined--tollgates)</a:t>
            </a:r>
          </a:p>
          <a:p>
            <a:r>
              <a:rPr lang="en-US" altLang="en-US"/>
              <a:t>Phase- logical grouping of related tasks, deliverables</a:t>
            </a:r>
          </a:p>
          <a:p>
            <a:r>
              <a:rPr lang="en-US" altLang="en-US"/>
              <a:t>Hybrid models</a:t>
            </a:r>
          </a:p>
          <a:p>
            <a:r>
              <a:rPr lang="en-US" altLang="en-US"/>
              <a:t>SAP-LIFECYCLE- Proj preparn, Bus blueprint,realizn, Final preparn, Go live and support</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4CF1D3B5-A27D-4136-B216-B6E46619C6F7}" type="slidenum">
              <a:rPr lang="en-US" altLang="en-US" smtClean="0"/>
              <a:pPr>
                <a:spcBef>
                  <a:spcPct val="0"/>
                </a:spcBef>
              </a:pPr>
              <a:t>36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3801780-7502-4DD3-ABD1-EA54713F4F43}"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45F3E9D-F44D-453B-AB68-4286AB6E65C8}" type="slidenum">
              <a:rPr lang="en-US" altLang="en-US" sz="1300">
                <a:latin typeface="Times New Roman" panose="02020603050405020304" pitchFamily="18" charset="0"/>
              </a:rPr>
              <a:pPr/>
              <a:t>45</a:t>
            </a:fld>
            <a:endParaRPr lang="en-US" altLang="en-US" sz="13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6EC4D653-30B7-4BC1-8914-6FE290E825D5}" type="slidenum">
              <a:rPr lang="en-US" altLang="en-US" sz="1300">
                <a:latin typeface="Times New Roman" panose="02020603050405020304" pitchFamily="18" charset="0"/>
              </a:rPr>
              <a:pPr/>
              <a:t>46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844062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C3E25F8-B322-4281-AC6F-945EC8BD9F20}" type="slidenum">
              <a:rPr lang="en-US" altLang="en-US" smtClean="0"/>
              <a:pPr>
                <a:spcBef>
                  <a:spcPct val="0"/>
                </a:spcBef>
              </a:pPr>
              <a:t>47</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Herald – to announce something important – existence of project</a:t>
            </a:r>
          </a:p>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Yr forum to speak…do yr ground work……share all the context from proposal stage till now…; contractual obligations</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A6BA3DC-D4B8-4EE7-A901-A868996AA432}" type="slidenum">
              <a:rPr lang="en-US" altLang="en-US" smtClean="0"/>
              <a:pPr>
                <a:spcBef>
                  <a:spcPct val="0"/>
                </a:spcBef>
              </a:pPr>
              <a:t>49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5pPr>
            <a:lvl6pPr marL="2658184"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6pPr>
            <a:lvl7pPr marL="3141490"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7pPr>
            <a:lvl8pPr marL="3624796"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8pPr>
            <a:lvl9pPr marL="4108102"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9pPr>
          </a:lstStyle>
          <a:p>
            <a:pPr>
              <a:spcBef>
                <a:spcPct val="0"/>
              </a:spcBef>
              <a:buClrTx/>
              <a:buFontTx/>
              <a:buNone/>
            </a:pPr>
            <a:fld id="{7EFEDC02-B5F8-4CC2-A89D-3517E5F65B4E}" type="slidenum">
              <a:rPr lang="en-IN" altLang="en-US" sz="1500">
                <a:ea typeface="Arial Unicode MS" panose="020B0604020202020204" pitchFamily="34" charset="-128"/>
              </a:rPr>
              <a:pPr>
                <a:spcBef>
                  <a:spcPct val="0"/>
                </a:spcBef>
                <a:buClrTx/>
                <a:buFontTx/>
                <a:buNone/>
              </a:pPr>
              <a:t>5</a:t>
            </a:fld>
            <a:endParaRPr lang="en-IN" altLang="en-US" sz="1500">
              <a:ea typeface="Arial Unicode MS" panose="020B0604020202020204" pitchFamily="34" charset="-128"/>
            </a:endParaRPr>
          </a:p>
        </p:txBody>
      </p:sp>
      <p:sp>
        <p:nvSpPr>
          <p:cNvPr id="6147" name="Text Box 1"/>
          <p:cNvSpPr txBox="1">
            <a:spLocks noChangeArrowheads="1"/>
          </p:cNvSpPr>
          <p:nvPr/>
        </p:nvSpPr>
        <p:spPr bwMode="auto">
          <a:xfrm>
            <a:off x="4566921" y="10663001"/>
            <a:ext cx="3495040" cy="561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marL="215900" indent="-214313">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SzPct val="45000"/>
              <a:buFontTx/>
              <a:buNone/>
            </a:pPr>
            <a:fld id="{98CD7431-9368-436A-A4CB-154629BB3AAB}" type="slidenum">
              <a:rPr lang="en-US" altLang="en-US">
                <a:latin typeface="Arial" panose="020B0604020202020204" pitchFamily="34" charset="0"/>
                <a:cs typeface="Arial Unicode MS" panose="020B0604020202020204" pitchFamily="34" charset="-128"/>
              </a:rPr>
              <a:pPr algn="r" eaLnBrk="1" hangingPunct="1">
                <a:spcBef>
                  <a:spcPct val="0"/>
                </a:spcBef>
                <a:buClrTx/>
                <a:buSzPct val="45000"/>
                <a:buFontTx/>
                <a:buNone/>
              </a:pPr>
              <a:t>5</a:t>
            </a:fld>
            <a:endParaRPr lang="en-US" altLang="en-US">
              <a:latin typeface="Arial" panose="020B0604020202020204" pitchFamily="34" charset="0"/>
              <a:cs typeface="Arial Unicode MS" panose="020B0604020202020204" pitchFamily="34" charset="-128"/>
            </a:endParaRPr>
          </a:p>
        </p:txBody>
      </p:sp>
      <p:sp>
        <p:nvSpPr>
          <p:cNvPr id="6148" name="Rectangle 2"/>
          <p:cNvSpPr>
            <a:spLocks noGrp="1" noRot="1" noChangeAspect="1" noChangeArrowheads="1" noTextEdit="1"/>
          </p:cNvSpPr>
          <p:nvPr>
            <p:ph type="sldImg"/>
          </p:nvPr>
        </p:nvSpPr>
        <p:spPr>
          <a:xfrm>
            <a:off x="1225550" y="841375"/>
            <a:ext cx="5614988" cy="42116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3"/>
          <p:cNvSpPr>
            <a:spLocks noGrp="1" noChangeArrowheads="1"/>
          </p:cNvSpPr>
          <p:nvPr>
            <p:ph type="body" idx="1"/>
          </p:nvPr>
        </p:nvSpPr>
        <p:spPr>
          <a:xfrm>
            <a:off x="806027" y="5332333"/>
            <a:ext cx="6451600" cy="5052298"/>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pPr>
            <a:endParaRPr lang="en-IN" altLang="en-US" sz="3000">
              <a:latin typeface="Arial" panose="020B060402020202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25499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6EC4D653-30B7-4BC1-8914-6FE290E825D5}" type="slidenum">
              <a:rPr lang="en-US" altLang="en-US" sz="1300">
                <a:latin typeface="Times New Roman" panose="02020603050405020304" pitchFamily="18" charset="0"/>
              </a:rPr>
              <a:pPr/>
              <a:t>52</a:t>
            </a:fld>
            <a:endParaRPr lang="en-US" altLang="en-US" sz="13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CC2FF2C-2CB9-4BAC-8B4F-3EF5AED099BD}" type="slidenum">
              <a:rPr lang="en-US" altLang="en-US" smtClean="0">
                <a:latin typeface="Arial" panose="020B0604020202020204" pitchFamily="34" charset="0"/>
              </a:rPr>
              <a:pPr>
                <a:spcBef>
                  <a:spcPct val="0"/>
                </a:spcBef>
              </a:pPr>
              <a:t>53</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E956045-1E07-46FC-82F2-6931396DD3C7}" type="slidenum">
              <a:rPr lang="en-US" altLang="en-US" smtClean="0">
                <a:latin typeface="Arial" panose="020B0604020202020204" pitchFamily="34" charset="0"/>
              </a:rPr>
              <a:pPr>
                <a:spcBef>
                  <a:spcPct val="0"/>
                </a:spcBef>
              </a:pPr>
              <a:t>54</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Decomposing till what level of granularity…till duration of the task is not more than 5 working days. Based on project duration/milestone…..if project is 15 days..then daily/agile.</a:t>
            </a:r>
          </a:p>
          <a:p>
            <a:r>
              <a:rPr lang="en-US" altLang="en-US"/>
              <a:t>Verbs, specific outputs that are measurable</a:t>
            </a:r>
          </a:p>
          <a:p>
            <a:r>
              <a:rPr lang="en-US" altLang="en-US"/>
              <a:t>More the granularity , more the visibility, more is the possibility of control; greater is the PM overhead. But for long durn, weekly may be too much; tied to tracking and reporting needs.</a:t>
            </a:r>
          </a:p>
          <a:p>
            <a:r>
              <a:rPr lang="en-US" altLang="en-US"/>
              <a:t>Breakdown to atleast 2 levels</a:t>
            </a:r>
          </a:p>
          <a:p>
            <a:r>
              <a:rPr lang="en-US" altLang="en-US"/>
              <a:t>Should be assignable, trackeable, estimatable</a:t>
            </a:r>
          </a:p>
          <a:p>
            <a:r>
              <a:rPr lang="en-US" altLang="en-US"/>
              <a:t>But for a new team member, greater; or only at TL level…they will in turn breakdown</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DEAA5EB-67A8-4F0D-8E80-6EA38631E02C}" type="slidenum">
              <a:rPr lang="en-US" altLang="en-US" smtClean="0"/>
              <a:pPr>
                <a:spcBef>
                  <a:spcPct val="0"/>
                </a:spcBef>
              </a:pPr>
              <a:t>55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4E5D340-03E4-4E30-91B9-352036090B2C}" type="slidenum">
              <a:rPr lang="en-US" altLang="en-US" sz="1300"/>
              <a:pPr/>
              <a:t>56</a:t>
            </a:fld>
            <a:endParaRPr lang="en-US" altLang="en-US"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606E66C-59C0-4A8A-81B5-080A3AF9304F}" type="slidenum">
              <a:rPr lang="en-US" altLang="en-US" sz="1300">
                <a:latin typeface="Times New Roman" panose="02020603050405020304" pitchFamily="18" charset="0"/>
              </a:rPr>
              <a:pPr/>
              <a:t>57</a:t>
            </a:fld>
            <a:endParaRPr lang="en-US" altLang="en-US" sz="13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4BA7F67-E91A-412A-98FE-ED1E7CC8193C}" type="slidenum">
              <a:rPr lang="en-US" altLang="en-US" smtClean="0">
                <a:latin typeface="Arial" panose="020B0604020202020204" pitchFamily="34" charset="0"/>
              </a:rPr>
              <a:pPr>
                <a:spcBef>
                  <a:spcPct val="0"/>
                </a:spcBef>
              </a:pPr>
              <a:t>58</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65A25EB9-3490-4E9E-996E-ABC9DDE6F863}" type="slidenum">
              <a:rPr lang="en-US" altLang="en-US" smtClean="0">
                <a:latin typeface="Arial" panose="020B0604020202020204" pitchFamily="34" charset="0"/>
              </a:rPr>
              <a:pPr>
                <a:spcBef>
                  <a:spcPct val="0"/>
                </a:spcBef>
              </a:pPr>
              <a:t>59</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9D8B12C-E2EF-48F9-89F6-A6D86D444BCB}" type="slidenum">
              <a:rPr lang="en-US" altLang="en-US" smtClean="0">
                <a:latin typeface="Arial" panose="020B0604020202020204" pitchFamily="34" charset="0"/>
              </a:rPr>
              <a:pPr>
                <a:spcBef>
                  <a:spcPct val="0"/>
                </a:spcBef>
              </a:pPr>
              <a:t>60</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A87C1F7-D959-48D3-B08B-5400A9A6F97F}" type="slidenum">
              <a:rPr lang="en-US" altLang="en-US" sz="1300">
                <a:latin typeface="Times New Roman" panose="02020603050405020304" pitchFamily="18" charset="0"/>
              </a:rPr>
              <a:pPr/>
              <a:t>62</a:t>
            </a:fld>
            <a:endParaRPr lang="en-US" altLang="en-US"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5pPr>
            <a:lvl6pPr marL="2658184"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6pPr>
            <a:lvl7pPr marL="3141490"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7pPr>
            <a:lvl8pPr marL="3624796"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8pPr>
            <a:lvl9pPr marL="4108102"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9pPr>
          </a:lstStyle>
          <a:p>
            <a:pPr>
              <a:spcBef>
                <a:spcPct val="0"/>
              </a:spcBef>
              <a:buClrTx/>
              <a:buFontTx/>
              <a:buNone/>
            </a:pPr>
            <a:fld id="{7EFEDC02-B5F8-4CC2-A89D-3517E5F65B4E}" type="slidenum">
              <a:rPr lang="en-IN" altLang="en-US" sz="1500">
                <a:ea typeface="Arial Unicode MS" panose="020B0604020202020204" pitchFamily="34" charset="-128"/>
              </a:rPr>
              <a:pPr>
                <a:spcBef>
                  <a:spcPct val="0"/>
                </a:spcBef>
                <a:buClrTx/>
                <a:buFontTx/>
                <a:buNone/>
              </a:pPr>
              <a:t>6</a:t>
            </a:fld>
            <a:endParaRPr lang="en-IN" altLang="en-US" sz="1500">
              <a:ea typeface="Arial Unicode MS" panose="020B0604020202020204" pitchFamily="34" charset="-128"/>
            </a:endParaRPr>
          </a:p>
        </p:txBody>
      </p:sp>
      <p:sp>
        <p:nvSpPr>
          <p:cNvPr id="6147" name="Text Box 1"/>
          <p:cNvSpPr txBox="1">
            <a:spLocks noChangeArrowheads="1"/>
          </p:cNvSpPr>
          <p:nvPr/>
        </p:nvSpPr>
        <p:spPr bwMode="auto">
          <a:xfrm>
            <a:off x="4566921" y="10663001"/>
            <a:ext cx="3495040" cy="561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marL="215900" indent="-214313">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SzPct val="45000"/>
              <a:buFontTx/>
              <a:buNone/>
            </a:pPr>
            <a:fld id="{98CD7431-9368-436A-A4CB-154629BB3AAB}" type="slidenum">
              <a:rPr lang="en-US" altLang="en-US">
                <a:latin typeface="Arial" panose="020B0604020202020204" pitchFamily="34" charset="0"/>
                <a:cs typeface="Arial Unicode MS" panose="020B0604020202020204" pitchFamily="34" charset="-128"/>
              </a:rPr>
              <a:pPr algn="r" eaLnBrk="1" hangingPunct="1">
                <a:spcBef>
                  <a:spcPct val="0"/>
                </a:spcBef>
                <a:buClrTx/>
                <a:buSzPct val="45000"/>
                <a:buFontTx/>
                <a:buNone/>
              </a:pPr>
              <a:t>6</a:t>
            </a:fld>
            <a:endParaRPr lang="en-US" altLang="en-US">
              <a:latin typeface="Arial" panose="020B0604020202020204" pitchFamily="34" charset="0"/>
              <a:cs typeface="Arial Unicode MS" panose="020B0604020202020204" pitchFamily="34" charset="-128"/>
            </a:endParaRPr>
          </a:p>
        </p:txBody>
      </p:sp>
      <p:sp>
        <p:nvSpPr>
          <p:cNvPr id="6148" name="Rectangle 2"/>
          <p:cNvSpPr>
            <a:spLocks noGrp="1" noRot="1" noChangeAspect="1" noChangeArrowheads="1" noTextEdit="1"/>
          </p:cNvSpPr>
          <p:nvPr>
            <p:ph type="sldImg"/>
          </p:nvPr>
        </p:nvSpPr>
        <p:spPr>
          <a:xfrm>
            <a:off x="1225550" y="841375"/>
            <a:ext cx="5614988" cy="42116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3"/>
          <p:cNvSpPr>
            <a:spLocks noGrp="1" noChangeArrowheads="1"/>
          </p:cNvSpPr>
          <p:nvPr>
            <p:ph type="body" idx="1"/>
          </p:nvPr>
        </p:nvSpPr>
        <p:spPr>
          <a:xfrm>
            <a:off x="806027" y="5332333"/>
            <a:ext cx="6451600" cy="5052298"/>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pPr>
            <a:endParaRPr lang="en-IN" altLang="en-US" sz="3000">
              <a:latin typeface="Arial" panose="020B060402020202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502133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4715E58-66C4-4072-AC07-7E63F815D641}" type="slidenum">
              <a:rPr lang="en-US" altLang="en-US" sz="1300">
                <a:latin typeface="Times New Roman" panose="02020603050405020304" pitchFamily="18" charset="0"/>
              </a:rPr>
              <a:pPr/>
              <a:t>63</a:t>
            </a:fld>
            <a:endParaRPr lang="en-US" altLang="en-US" sz="13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EEE3B023-4FB6-4725-999B-461E68D627BC}" type="slidenum">
              <a:rPr lang="en-US" altLang="en-US" sz="1300">
                <a:latin typeface="Times New Roman" panose="02020603050405020304" pitchFamily="18" charset="0"/>
              </a:rPr>
              <a:pPr/>
              <a:t>67</a:t>
            </a:fld>
            <a:endParaRPr lang="en-US" altLang="en-US" sz="13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4AAD8FDD-57EA-4486-847E-C3C46BAF5EFE}" type="slidenum">
              <a:rPr lang="en-US" altLang="en-US" smtClean="0"/>
              <a:pPr>
                <a:spcBef>
                  <a:spcPct val="0"/>
                </a:spcBef>
              </a:pPr>
              <a:t>68</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Discretionary dependencies– cannot process ahead without milestone review/ qa audit/ baselining/ signoff etc.</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DF50EF9-A6A9-4C04-83C9-46484E2EB780}" type="slidenum">
              <a:rPr lang="en-US" altLang="en-US" smtClean="0"/>
              <a:pPr>
                <a:spcBef>
                  <a:spcPct val="0"/>
                </a:spcBef>
              </a:pPr>
              <a:t>69</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1219200" y="4560570"/>
            <a:ext cx="49580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102" indent="-161102" eaLnBrk="1" hangingPunct="1"/>
            <a:endParaRPr lang="en-US" altLang="en-US" sz="2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01C6F27-AC43-4616-89AA-3917CF84672F}" type="slidenum">
              <a:rPr lang="en-US" altLang="en-US" sz="1300">
                <a:latin typeface="Times New Roman" panose="02020603050405020304" pitchFamily="18" charset="0"/>
              </a:rPr>
              <a:pPr/>
              <a:t>70</a:t>
            </a:fld>
            <a:endParaRPr lang="en-US" altLang="en-US" sz="13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86A90FD-C645-4B67-8486-149D19942DFB}" type="slidenum">
              <a:rPr lang="en-US" altLang="en-US" smtClean="0"/>
              <a:pPr>
                <a:spcBef>
                  <a:spcPct val="0"/>
                </a:spcBef>
              </a:pPr>
              <a:t>71</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1219200" y="4560570"/>
            <a:ext cx="49580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Factors considered: convert 5 working day effort to schedule(start Mon…; 1 person working)</a:t>
            </a:r>
          </a:p>
          <a:p>
            <a:pPr eaLnBrk="1" hangingPunct="1"/>
            <a:r>
              <a:rPr lang="en-US" altLang="en-US"/>
              <a:t>-working days(weekends, holidays), part time/full time, dependency /wait time on another activity/resource, time zone-diff, personal leave, effective work hours/per day-org activities, early going, productivity(factored in estimate of 40 working hrs)…</a:t>
            </a:r>
          </a:p>
          <a:p>
            <a:pPr eaLnBrk="1" hangingPunct="1"/>
            <a:r>
              <a:rPr lang="en-US" altLang="en-US"/>
              <a:t>Can finish early..if more hrs/per day/no dependencies, more productive than assumed,….</a:t>
            </a:r>
          </a:p>
          <a:p>
            <a:pPr eaLnBrk="1" hangingPunct="1"/>
            <a:r>
              <a:rPr lang="en-US" altLang="en-US"/>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1F39BBD-C5E0-4F20-BB01-907645BF168C}" type="slidenum">
              <a:rPr lang="en-US" altLang="en-US" smtClean="0"/>
              <a:pPr>
                <a:spcBef>
                  <a:spcPct val="0"/>
                </a:spcBef>
              </a:pPr>
              <a:t>72</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1219200" y="4560570"/>
            <a:ext cx="49580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57E2417B-CDEA-4CE5-AD1C-EDD5208545C9}" type="slidenum">
              <a:rPr lang="en-US" altLang="en-US" smtClean="0">
                <a:latin typeface="Arial" panose="020B0604020202020204" pitchFamily="34" charset="0"/>
              </a:rPr>
              <a:pPr>
                <a:spcBef>
                  <a:spcPct val="0"/>
                </a:spcBef>
              </a:pPr>
              <a:t>73</a:t>
            </a:fld>
            <a:endParaRPr lang="en-US" altLang="en-US">
              <a:latin typeface="Arial" panose="020B0604020202020204" pitchFamily="34" charset="0"/>
            </a:endParaRPr>
          </a:p>
        </p:txBody>
      </p:sp>
      <p:sp>
        <p:nvSpPr>
          <p:cNvPr id="113667" name="Rectangle 2"/>
          <p:cNvSpPr>
            <a:spLocks noGrp="1" noRot="1" noChangeAspect="1" noChangeArrowheads="1" noTextEdit="1"/>
          </p:cNvSpPr>
          <p:nvPr>
            <p:ph type="sldImg"/>
          </p:nvPr>
        </p:nvSpPr>
        <p:spPr>
          <a:xfrm>
            <a:off x="1257300" y="720725"/>
            <a:ext cx="4803775" cy="3602038"/>
          </a:xfrm>
          <a:ln/>
        </p:spPr>
      </p:sp>
      <p:sp>
        <p:nvSpPr>
          <p:cNvPr id="113668"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73341C7B-8F49-4144-8339-D9CAD0500941}" type="slidenum">
              <a:rPr lang="en-US" altLang="en-US" smtClean="0">
                <a:latin typeface="Arial" panose="020B0604020202020204" pitchFamily="34" charset="0"/>
              </a:rPr>
              <a:pPr>
                <a:spcBef>
                  <a:spcPct val="0"/>
                </a:spcBef>
              </a:pPr>
              <a:t>74</a:t>
            </a:fld>
            <a:endParaRPr lang="en-US" altLang="en-US">
              <a:latin typeface="Arial" panose="020B0604020202020204" pitchFamily="34" charset="0"/>
            </a:endParaRPr>
          </a:p>
        </p:txBody>
      </p:sp>
      <p:sp>
        <p:nvSpPr>
          <p:cNvPr id="115715" name="Rectangle 2"/>
          <p:cNvSpPr>
            <a:spLocks noGrp="1" noRot="1" noChangeAspect="1" noChangeArrowheads="1" noTextEdit="1"/>
          </p:cNvSpPr>
          <p:nvPr>
            <p:ph type="sldImg"/>
          </p:nvPr>
        </p:nvSpPr>
        <p:spPr>
          <a:xfrm>
            <a:off x="1257300" y="720725"/>
            <a:ext cx="4803775" cy="3602038"/>
          </a:xfrm>
          <a:ln/>
        </p:spPr>
      </p:sp>
      <p:sp>
        <p:nvSpPr>
          <p:cNvPr id="115716"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602B9E8-4AB0-4A0F-B807-C31302319D5A}" type="slidenum">
              <a:rPr lang="en-US" altLang="en-US" smtClean="0">
                <a:latin typeface="Arial" panose="020B0604020202020204" pitchFamily="34" charset="0"/>
              </a:rPr>
              <a:pPr>
                <a:spcBef>
                  <a:spcPct val="0"/>
                </a:spcBef>
              </a:pPr>
              <a:t>75</a:t>
            </a:fld>
            <a:endParaRPr lang="en-US"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a:xfrm>
            <a:off x="1257300" y="720725"/>
            <a:ext cx="4803775" cy="3602038"/>
          </a:xfrm>
          <a:ln/>
        </p:spPr>
      </p:sp>
      <p:sp>
        <p:nvSpPr>
          <p:cNvPr id="117764"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975" indent="-239975"/>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C37D9903-09F7-4E3A-AEAA-13089E7B2D9B}" type="slidenum">
              <a:rPr lang="en-US" altLang="en-US" smtClean="0"/>
              <a:pPr>
                <a:spcBef>
                  <a:spcPct val="0"/>
                </a:spcBef>
              </a:pPr>
              <a:t>16</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Seven wonders of the world</a:t>
            </a:r>
          </a:p>
          <a:p>
            <a:pPr eaLnBrk="1" hangingPunct="1"/>
            <a:r>
              <a:rPr lang="en-US" altLang="en-US"/>
              <a:t>Pyramids</a:t>
            </a:r>
          </a:p>
          <a:p>
            <a:pPr eaLnBrk="1" hangingPunct="1"/>
            <a:r>
              <a:rPr lang="en-US" altLang="en-US"/>
              <a:t>Product or service or capability to create the product/service(building, business function, org restructuring), research project)</a:t>
            </a:r>
          </a:p>
          <a:p>
            <a:pPr eaLnBrk="1" hangingPunct="1"/>
            <a:r>
              <a:rPr lang="en-US" altLang="en-US"/>
              <a:t>Temporary- end- when proj objectives are met or not met or cannot be met-; need no longer exists-aborted.</a:t>
            </a:r>
          </a:p>
          <a:p>
            <a:pPr eaLnBrk="1" hangingPunct="1"/>
            <a:r>
              <a:rPr lang="en-US" altLang="en-US"/>
              <a:t>Uniqueness- contactor, budget, configuration, location..etc; repititive elements could be there---similar projects or degree of similarity.</a:t>
            </a:r>
          </a:p>
          <a:p>
            <a:pPr eaLnBrk="1" hangingPunct="1"/>
            <a:r>
              <a:rPr lang="en-US" altLang="en-US"/>
              <a:t>Portfolio, Program, Project </a:t>
            </a:r>
          </a:p>
          <a:p>
            <a:pPr eaLnBrk="1" hangingPunct="1"/>
            <a:r>
              <a:rPr lang="en-US" altLang="en-US"/>
              <a:t>Portfolio- L&amp;T Infra dvision—has projects in oil, power, gas, water, airport…(portfolio)-objective to maximize returns; program –within power (projects in power or in airport)</a:t>
            </a:r>
          </a:p>
          <a:p>
            <a:pPr eaLnBrk="1" hangingPunct="1"/>
            <a:r>
              <a:rPr lang="en-US" altLang="en-US"/>
              <a:t>I may have a portfolio of stocks across Banking, Infra, commodities, IT….Banking stocks are from banking program (inter dependencies--)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3A229D54-5EF4-4D8E-83FC-59A11CA1EAE1}" type="slidenum">
              <a:rPr lang="en-US" altLang="en-US" smtClean="0">
                <a:latin typeface="Arial" panose="020B0604020202020204" pitchFamily="34" charset="0"/>
              </a:rPr>
              <a:pPr>
                <a:spcBef>
                  <a:spcPct val="0"/>
                </a:spcBef>
              </a:pPr>
              <a:t>76</a:t>
            </a:fld>
            <a:endParaRPr lang="en-US" altLang="en-US">
              <a:latin typeface="Arial" panose="020B0604020202020204" pitchFamily="34" charset="0"/>
            </a:endParaRPr>
          </a:p>
        </p:txBody>
      </p:sp>
      <p:sp>
        <p:nvSpPr>
          <p:cNvPr id="119811" name="Rectangle 2"/>
          <p:cNvSpPr>
            <a:spLocks noGrp="1" noRot="1" noChangeAspect="1" noChangeArrowheads="1" noTextEdit="1"/>
          </p:cNvSpPr>
          <p:nvPr>
            <p:ph type="sldImg"/>
          </p:nvPr>
        </p:nvSpPr>
        <p:spPr>
          <a:xfrm>
            <a:off x="1257300" y="720725"/>
            <a:ext cx="4803775" cy="3602038"/>
          </a:xfrm>
          <a:ln/>
        </p:spPr>
      </p:sp>
      <p:sp>
        <p:nvSpPr>
          <p:cNvPr id="119812"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Free float: An activity can be delayed without impacting the start of next activity</a:t>
            </a:r>
          </a:p>
          <a:p>
            <a:r>
              <a:rPr lang="en-US" altLang="en-US"/>
              <a:t>Total float: As many alternative path that many total float. Total float is available on non critical path. Activities can be delayed without delaying project</a:t>
            </a:r>
          </a:p>
          <a:p>
            <a:r>
              <a:rPr lang="en-US" altLang="en-US"/>
              <a:t>Free float on critical path activities is Zero</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64D5C096-BF65-442F-8A01-51D19AFFEE81}" type="slidenum">
              <a:rPr lang="en-US" altLang="en-US" smtClean="0">
                <a:latin typeface="Arial" panose="020B0604020202020204" pitchFamily="34" charset="0"/>
              </a:rPr>
              <a:pPr>
                <a:spcBef>
                  <a:spcPct val="0"/>
                </a:spcBef>
              </a:pPr>
              <a:t>77</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7DB6806D-BF02-49C6-8657-BF82A93984B6}" type="slidenum">
              <a:rPr lang="en-US" altLang="en-US" sz="1300">
                <a:latin typeface="Times New Roman" panose="02020603050405020304" pitchFamily="18" charset="0"/>
              </a:rPr>
              <a:pPr/>
              <a:t>80</a:t>
            </a:fld>
            <a:endParaRPr lang="en-US" altLang="en-US" sz="13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E51EADD-3167-4C47-867F-A866D00F3DD1}" type="slidenum">
              <a:rPr lang="en-US" altLang="en-US" smtClean="0">
                <a:latin typeface="Arial" panose="020B0604020202020204" pitchFamily="34" charset="0"/>
              </a:rPr>
              <a:pPr>
                <a:spcBef>
                  <a:spcPct val="0"/>
                </a:spcBef>
              </a:pPr>
              <a:t>81</a:t>
            </a:fld>
            <a:endParaRPr lang="en-US" altLang="en-US">
              <a:latin typeface="Arial" panose="020B0604020202020204" pitchFamily="34" charset="0"/>
            </a:endParaRPr>
          </a:p>
        </p:txBody>
      </p:sp>
      <p:sp>
        <p:nvSpPr>
          <p:cNvPr id="125955" name="Rectangle 2"/>
          <p:cNvSpPr>
            <a:spLocks noGrp="1" noRot="1" noChangeAspect="1" noChangeArrowheads="1" noTextEdit="1"/>
          </p:cNvSpPr>
          <p:nvPr>
            <p:ph type="sldImg"/>
          </p:nvPr>
        </p:nvSpPr>
        <p:spPr>
          <a:xfrm>
            <a:off x="1257300" y="720725"/>
            <a:ext cx="4802188" cy="3602038"/>
          </a:xfrm>
          <a:ln/>
        </p:spPr>
      </p:sp>
      <p:sp>
        <p:nvSpPr>
          <p:cNvPr id="125956"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6701E69-06AE-4E65-8682-9F93B2DF9472}" type="slidenum">
              <a:rPr lang="en-US" altLang="en-US" sz="1300">
                <a:latin typeface="Times New Roman" panose="02020603050405020304" pitchFamily="18" charset="0"/>
              </a:rPr>
              <a:pPr/>
              <a:t>82</a:t>
            </a:fld>
            <a:endParaRPr lang="en-US" altLang="en-US" sz="130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IN" alt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418AA3E-C6A7-43C1-BA5E-3170226F5A5D}" type="slidenum">
              <a:rPr lang="en-US" altLang="en-US" smtClean="0">
                <a:latin typeface="Arial" panose="020B0604020202020204" pitchFamily="34" charset="0"/>
              </a:rPr>
              <a:pPr>
                <a:spcBef>
                  <a:spcPct val="0"/>
                </a:spcBef>
              </a:pPr>
              <a:t>83</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7980AA1-48B5-464B-A297-F0EC530602C1}" type="slidenum">
              <a:rPr lang="en-US" altLang="en-US" sz="1300">
                <a:latin typeface="Times New Roman" panose="02020603050405020304" pitchFamily="18" charset="0"/>
              </a:rPr>
              <a:pPr/>
              <a:t>84</a:t>
            </a:fld>
            <a:endParaRPr lang="en-US" altLang="en-US" sz="13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24F39F3-FF84-4205-8F4B-7E29B5F4A5F8}" type="slidenum">
              <a:rPr lang="en-US" altLang="en-US" sz="1300">
                <a:latin typeface="Times New Roman" panose="02020603050405020304" pitchFamily="18" charset="0"/>
              </a:rPr>
              <a:pPr/>
              <a:t>86</a:t>
            </a:fld>
            <a:endParaRPr lang="en-US" altLang="en-US" sz="13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6E2582D-582E-4B7D-AA52-4E46BF453B0F}" type="slidenum">
              <a:rPr lang="en-US" altLang="en-US" sz="1300">
                <a:latin typeface="Times New Roman" panose="02020603050405020304" pitchFamily="18" charset="0"/>
              </a:rPr>
              <a:pPr/>
              <a:t>87</a:t>
            </a:fld>
            <a:endParaRPr lang="en-US" altLang="en-US" sz="13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23F6C08-ACB4-4A14-8186-6FE4487A3B95}" type="slidenum">
              <a:rPr lang="en-US" altLang="en-US" sz="1300"/>
              <a:pPr/>
              <a:t>88</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0A2A33E-C4C8-4827-870C-254025D52939}"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4499D42-19E4-4A83-89A0-9B4958F91FF1}" type="slidenum">
              <a:rPr lang="en-US" altLang="en-US" sz="1300">
                <a:latin typeface="Times New Roman" panose="02020603050405020304" pitchFamily="18" charset="0"/>
              </a:rPr>
              <a:pPr/>
              <a:t>89</a:t>
            </a:fld>
            <a:endParaRPr lang="en-US" altLang="en-US" sz="130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077FB24-C928-48E2-801C-27D7B9FF9181}" type="slidenum">
              <a:rPr lang="en-US" altLang="en-US" sz="1300">
                <a:latin typeface="Times New Roman" panose="02020603050405020304" pitchFamily="18" charset="0"/>
              </a:rPr>
              <a:pPr/>
              <a:t>93</a:t>
            </a:fld>
            <a:endParaRPr lang="en-US" altLang="en-US" sz="1300">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AE8E5E41-87E9-43CE-8157-ADA6FF22E2A0}" type="slidenum">
              <a:rPr lang="en-US" altLang="en-US" sz="1300">
                <a:latin typeface="Times New Roman" panose="02020603050405020304" pitchFamily="18" charset="0"/>
              </a:rPr>
              <a:pPr/>
              <a:t>94</a:t>
            </a:fld>
            <a:endParaRPr lang="en-US" altLang="en-US" sz="1300">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Technical risks- lifecycle, product/technology obsolescence</a:t>
            </a:r>
          </a:p>
          <a:p>
            <a:r>
              <a:rPr lang="en-US" altLang="en-US"/>
              <a:t>Management risks- Planning, estimation, budgeting, resources</a:t>
            </a:r>
          </a:p>
          <a:p>
            <a:r>
              <a:rPr lang="en-US" altLang="en-US"/>
              <a:t>Commercial- exchange rate , payment default</a:t>
            </a:r>
          </a:p>
          <a:p>
            <a:r>
              <a:rPr lang="en-US" altLang="en-US"/>
              <a:t>Legal- obligns failure</a:t>
            </a: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3AD13C51-F555-40A8-B95E-CE795D6DB66A}" type="slidenum">
              <a:rPr lang="en-US" altLang="en-US" smtClean="0"/>
              <a:pPr>
                <a:spcBef>
                  <a:spcPct val="0"/>
                </a:spcBef>
              </a:pPr>
              <a:t>95</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0107126C-337D-4F3F-923F-8A0C0E90E405}" type="slidenum">
              <a:rPr lang="en-US" altLang="en-US" sz="1300">
                <a:latin typeface="Times New Roman" panose="02020603050405020304" pitchFamily="18" charset="0"/>
              </a:rPr>
              <a:pPr/>
              <a:t>96</a:t>
            </a:fld>
            <a:endParaRPr lang="en-US" altLang="en-US" sz="130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CF8D301B-B899-4493-A8BD-4A5694FBDB1E}" type="slidenum">
              <a:rPr lang="en-US" altLang="en-US" smtClean="0"/>
              <a:pPr>
                <a:spcBef>
                  <a:spcPct val="0"/>
                </a:spcBef>
              </a:pPr>
              <a:t>97</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A9390C10-1FD7-4E6E-8192-F092D3460C28}" type="slidenum">
              <a:rPr lang="en-US" altLang="en-US" smtClean="0"/>
              <a:pPr>
                <a:spcBef>
                  <a:spcPct val="0"/>
                </a:spcBef>
              </a:pPr>
              <a:t>98</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Self Explanatory slide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9BF89D6-D5C8-4821-B98D-4A44098BB286}" type="slidenum">
              <a:rPr lang="en-US" altLang="en-US" smtClean="0"/>
              <a:pPr>
                <a:spcBef>
                  <a:spcPct val="0"/>
                </a:spcBef>
              </a:pPr>
              <a:t>99</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Unknown unknown- Recession, customer demand/appetite changes, technology changes, new product-game changer has hit the market, farmer agitn –singur—recovery/continuity at Gujarat..</a:t>
            </a:r>
          </a:p>
          <a:p>
            <a:pPr eaLnBrk="1" hangingPunct="1"/>
            <a:r>
              <a:rPr lang="en-US" altLang="en-US"/>
              <a:t>Known-known--- cust may not signoff; team member may leave, resource may not be available..</a:t>
            </a:r>
          </a:p>
          <a:p>
            <a:pPr eaLnBrk="1" hangingPunct="1"/>
            <a:r>
              <a:rPr lang="en-US" altLang="en-US"/>
              <a:t>Known- unknown-----I know customer changes his mind, but don’t know impact;</a:t>
            </a:r>
          </a:p>
          <a:p>
            <a:pPr eaLnBrk="1" hangingPunct="1"/>
            <a:r>
              <a:rPr lang="en-US" altLang="en-US"/>
              <a:t>Unknown-unknown--- don’t know if cycle will change; don’t know if recession might happen; don’t know if suddenly regulations change; don’t know whether customer may delay payment; don’t know if competition announces new changes.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38D9894-CB5F-46C9-88A7-26185CD62216}" type="slidenum">
              <a:rPr lang="en-US" altLang="en-US" smtClean="0"/>
              <a:pPr>
                <a:spcBef>
                  <a:spcPct val="0"/>
                </a:spcBef>
              </a:pPr>
              <a:t>100</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CABD166-34A6-458B-9A2E-A8ECDEFE7E21}" type="slidenum">
              <a:rPr lang="en-US" altLang="en-US" smtClean="0"/>
              <a:pPr>
                <a:spcBef>
                  <a:spcPct val="0"/>
                </a:spcBef>
              </a:pPr>
              <a:t>101</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1FB0025-C261-4332-828B-19EDA7731D97}"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262905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3E37539C-3B36-4485-9F60-2EE6E182C8ED}" type="slidenum">
              <a:rPr lang="en-US" altLang="en-US" sz="1300">
                <a:latin typeface="Times New Roman" panose="02020603050405020304" pitchFamily="18" charset="0"/>
              </a:rPr>
              <a:pPr/>
              <a:t>102</a:t>
            </a:fld>
            <a:endParaRPr lang="en-US" altLang="en-US" sz="1300">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5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EAB88F0-A135-4816-8BB9-77BF3038C3A6}" type="slidenum">
              <a:rPr lang="en-US" altLang="en-US" sz="1300">
                <a:latin typeface="Times New Roman" panose="02020603050405020304" pitchFamily="18" charset="0"/>
              </a:rPr>
              <a:pPr/>
              <a:t>103</a:t>
            </a:fld>
            <a:endParaRPr lang="en-US" altLang="en-US" sz="1300">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CF9AA73E-D9F3-4B1E-8B65-789DA0F81C47}" type="slidenum">
              <a:rPr lang="en-US" altLang="en-US" smtClean="0"/>
              <a:pPr>
                <a:spcBef>
                  <a:spcPct val="0"/>
                </a:spcBef>
              </a:pPr>
              <a:t>104</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r>
              <a:rPr lang="en-US" altLang="en-US"/>
              <a:t>Self Explanatory slide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4057E78D-FFB6-45B5-A414-110714A75A22}" type="slidenum">
              <a:rPr lang="en-US" altLang="en-US" sz="1300">
                <a:latin typeface="Times New Roman" panose="02020603050405020304" pitchFamily="18" charset="0"/>
              </a:rPr>
              <a:pPr/>
              <a:t>105</a:t>
            </a:fld>
            <a:endParaRPr lang="en-US" altLang="en-US" sz="130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6CE8A7D-BEF4-421A-846C-9E938C16F825}" type="slidenum">
              <a:rPr lang="en-US" altLang="en-US" sz="1300">
                <a:latin typeface="Times New Roman" panose="02020603050405020304" pitchFamily="18" charset="0"/>
              </a:rPr>
              <a:pPr/>
              <a:t>107</a:t>
            </a:fld>
            <a:endParaRPr lang="en-US" altLang="en-US" sz="130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6CE8A7D-BEF4-421A-846C-9E938C16F825}" type="slidenum">
              <a:rPr lang="en-US" altLang="en-US" sz="1300">
                <a:latin typeface="Times New Roman" panose="02020603050405020304" pitchFamily="18" charset="0"/>
              </a:rPr>
              <a:pPr/>
              <a:t>109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0590900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2AD02BA-4AAE-4617-8DC1-86826FF89DF9}" type="slidenum">
              <a:rPr lang="en-US" altLang="en-US" sz="1300">
                <a:latin typeface="Times New Roman" panose="02020603050405020304" pitchFamily="18" charset="0"/>
              </a:rPr>
              <a:pPr/>
              <a:t>111</a:t>
            </a:fld>
            <a:endParaRPr lang="en-US" altLang="en-US" sz="130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68A1B495-8301-433C-9C2E-740426A07229}" type="slidenum">
              <a:rPr lang="en-US" altLang="en-US" smtClean="0"/>
              <a:pPr>
                <a:spcBef>
                  <a:spcPct val="0"/>
                </a:spcBef>
              </a:pPr>
              <a:t>112</a:t>
            </a:fld>
            <a:endParaRPr lang="en-US" alt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Cliques – A group of people or associates</a:t>
            </a:r>
          </a:p>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30B3A3E-6D6E-4941-AE3A-55C6BFC7FEE9}" type="slidenum">
              <a:rPr lang="en-US" altLang="en-US" smtClean="0"/>
              <a:pPr>
                <a:spcBef>
                  <a:spcPct val="0"/>
                </a:spcBef>
              </a:pPr>
              <a:t>113</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05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100F3D9-E62B-4AF8-9189-7E72223F2D2B}" type="slidenum">
              <a:rPr lang="en-US" altLang="en-US" sz="1300">
                <a:latin typeface="Times New Roman" panose="02020603050405020304" pitchFamily="18" charset="0"/>
              </a:rPr>
              <a:pPr/>
              <a:t>114</a:t>
            </a:fld>
            <a:endParaRPr lang="en-US" altLang="en-US" sz="13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2EA26DFF-EC74-48F7-88EF-C3CD253DAAF6}" type="slidenum">
              <a:rPr lang="en-US" altLang="en-US" smtClean="0"/>
              <a:pPr>
                <a:spcBef>
                  <a:spcPct val="0"/>
                </a:spcBef>
              </a:pPr>
              <a:t>20</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75260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3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CE98653-F094-4DA8-B702-766A1D33F60A}" type="slidenum">
              <a:rPr lang="en-US" altLang="en-US" sz="1300">
                <a:latin typeface="Times New Roman" panose="02020603050405020304" pitchFamily="18" charset="0"/>
              </a:rPr>
              <a:pPr/>
              <a:t>135</a:t>
            </a:fld>
            <a:endParaRPr lang="en-US" altLang="en-US" sz="130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23CB2837-D28F-49B7-B604-B042D6219F29}" type="slidenum">
              <a:rPr lang="en-US" altLang="en-US" smtClean="0"/>
              <a:pPr>
                <a:spcBef>
                  <a:spcPct val="0"/>
                </a:spcBef>
              </a:pPr>
              <a:t>136</a:t>
            </a:fld>
            <a:endParaRPr lang="en-US" alt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Talk about:</a:t>
            </a:r>
          </a:p>
          <a:p>
            <a:pPr eaLnBrk="1" hangingPunct="1"/>
            <a:endParaRPr lang="en-US" altLang="en-US" b="1"/>
          </a:p>
          <a:p>
            <a:pPr eaLnBrk="1" hangingPunct="1"/>
            <a:r>
              <a:rPr lang="en-US" altLang="en-US"/>
              <a:t>Explain the definitions of variation and threshold and say that more will be discussed in the subsequent slides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0EFF63C-EC18-4380-B709-ACB66B8D4B83}" type="slidenum">
              <a:rPr lang="en-US" altLang="en-US" sz="1300">
                <a:latin typeface="Times New Roman" panose="02020603050405020304" pitchFamily="18" charset="0"/>
              </a:rPr>
              <a:pPr/>
              <a:t>137</a:t>
            </a:fld>
            <a:endParaRPr lang="en-US" altLang="en-US" sz="130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882B5E6-A0E9-43AB-B457-B253835ECDE7}" type="slidenum">
              <a:rPr lang="en-US" altLang="en-US" smtClean="0">
                <a:latin typeface="Arial" panose="020B0604020202020204" pitchFamily="34" charset="0"/>
              </a:rPr>
              <a:pPr>
                <a:spcBef>
                  <a:spcPct val="0"/>
                </a:spcBef>
              </a:pPr>
              <a:t>138</a:t>
            </a:fld>
            <a:endParaRPr lang="en-US" altLang="en-US">
              <a:latin typeface="Arial" panose="020B0604020202020204" pitchFamily="34" charset="0"/>
            </a:endParaRPr>
          </a:p>
        </p:txBody>
      </p:sp>
      <p:sp>
        <p:nvSpPr>
          <p:cNvPr id="189443" name="Rectangle 2"/>
          <p:cNvSpPr>
            <a:spLocks noGrp="1" noRot="1" noChangeAspect="1" noChangeArrowheads="1" noTextEdit="1"/>
          </p:cNvSpPr>
          <p:nvPr>
            <p:ph type="sldImg"/>
          </p:nvPr>
        </p:nvSpPr>
        <p:spPr>
          <a:xfrm>
            <a:off x="1257300" y="720725"/>
            <a:ext cx="4802188" cy="3602038"/>
          </a:xfrm>
          <a:ln/>
        </p:spPr>
      </p:sp>
      <p:sp>
        <p:nvSpPr>
          <p:cNvPr id="189444"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304DD09-A51C-4642-A064-4F46E5B5A484}" type="slidenum">
              <a:rPr lang="en-US" altLang="en-US" sz="1300">
                <a:latin typeface="Times New Roman" panose="02020603050405020304" pitchFamily="18" charset="0"/>
              </a:rPr>
              <a:pPr/>
              <a:t>139</a:t>
            </a:fld>
            <a:endParaRPr lang="en-US" altLang="en-US" sz="130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955FC0F-DB51-4EDE-9278-CB7CC88310D9}" type="slidenum">
              <a:rPr lang="en-US" altLang="en-US" sz="1300">
                <a:latin typeface="Times New Roman" panose="02020603050405020304" pitchFamily="18" charset="0"/>
              </a:rPr>
              <a:pPr/>
              <a:t>140</a:t>
            </a:fld>
            <a:endParaRPr lang="en-US" altLang="en-US" sz="130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8ED945F-11BC-44EE-B11F-2BC8268A0583}" type="slidenum">
              <a:rPr lang="en-US" altLang="en-US" sz="1300">
                <a:latin typeface="Times New Roman" panose="02020603050405020304" pitchFamily="18" charset="0"/>
              </a:rPr>
              <a:pPr/>
              <a:t>141</a:t>
            </a:fld>
            <a:endParaRPr lang="en-US" altLang="en-US" sz="130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7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4F2B5EF6-D5BD-4A06-9CAA-F2E6B116F031}" type="slidenum">
              <a:rPr lang="en-US" altLang="en-US" sz="1300">
                <a:latin typeface="Times New Roman" panose="02020603050405020304" pitchFamily="18" charset="0"/>
              </a:rPr>
              <a:pPr/>
              <a:t>142</a:t>
            </a:fld>
            <a:endParaRPr lang="en-US" altLang="en-US" sz="1300">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7EB67C3-B79F-441E-A0A0-17CDE7CB245D}" type="slidenum">
              <a:rPr lang="en-US" altLang="en-US" smtClean="0"/>
              <a:pPr>
                <a:spcBef>
                  <a:spcPct val="0"/>
                </a:spcBef>
              </a:pPr>
              <a:t>148</a:t>
            </a:fld>
            <a:endParaRPr lang="en-US" altLang="en-US"/>
          </a:p>
        </p:txBody>
      </p:sp>
      <p:sp>
        <p:nvSpPr>
          <p:cNvPr id="211971" name="Rectangle 2"/>
          <p:cNvSpPr>
            <a:spLocks noGrp="1" noRot="1" noChangeAspect="1" noChangeArrowheads="1" noTextEdit="1"/>
          </p:cNvSpPr>
          <p:nvPr>
            <p:ph type="sldImg"/>
          </p:nvPr>
        </p:nvSpPr>
        <p:spPr>
          <a:xfrm>
            <a:off x="1260475" y="720725"/>
            <a:ext cx="4800600" cy="360045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F13F170-6594-4A0D-B43D-E34305A2BC13}" type="slidenum">
              <a:rPr lang="en-US" altLang="en-US" smtClean="0"/>
              <a:pPr>
                <a:spcBef>
                  <a:spcPct val="0"/>
                </a:spcBef>
              </a:pPr>
              <a:t>149</a:t>
            </a:fld>
            <a:endParaRPr lang="en-US" altLang="en-US"/>
          </a:p>
        </p:txBody>
      </p:sp>
      <p:sp>
        <p:nvSpPr>
          <p:cNvPr id="218115" name="Rectangle 2"/>
          <p:cNvSpPr>
            <a:spLocks noGrp="1" noRot="1" noChangeAspect="1" noChangeArrowheads="1" noTextEdit="1"/>
          </p:cNvSpPr>
          <p:nvPr>
            <p:ph type="sldImg"/>
          </p:nvPr>
        </p:nvSpPr>
        <p:spPr>
          <a:xfrm>
            <a:off x="1260475" y="720725"/>
            <a:ext cx="4800600" cy="3600450"/>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406B0BEA-C2D9-4379-82EB-5B30C82E91E3}"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974630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75AFDEC4-B71B-4684-AE4C-AECB7FEE826E}" type="slidenum">
              <a:rPr lang="en-US" altLang="en-US" smtClean="0"/>
              <a:pPr>
                <a:spcBef>
                  <a:spcPct val="0"/>
                </a:spcBef>
              </a:pPr>
              <a:t>150</a:t>
            </a:fld>
            <a:endParaRPr lang="en-US" altLang="en-US"/>
          </a:p>
        </p:txBody>
      </p:sp>
      <p:sp>
        <p:nvSpPr>
          <p:cNvPr id="220163" name="Rectangle 2"/>
          <p:cNvSpPr>
            <a:spLocks noGrp="1" noRot="1" noChangeAspect="1" noChangeArrowheads="1" noTextEdit="1"/>
          </p:cNvSpPr>
          <p:nvPr>
            <p:ph type="sldImg"/>
          </p:nvPr>
        </p:nvSpPr>
        <p:spPr>
          <a:xfrm>
            <a:off x="1260475" y="720725"/>
            <a:ext cx="4800600" cy="3600450"/>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ln/>
        </p:spPr>
      </p:sp>
      <p:sp>
        <p:nvSpPr>
          <p:cNvPr id="222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22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0740D0D9-2005-44B0-BDD2-36465D0BEDD7}" type="slidenum">
              <a:rPr lang="en-US" altLang="en-US" sz="1300">
                <a:latin typeface="Times New Roman" panose="02020603050405020304" pitchFamily="18" charset="0"/>
              </a:rPr>
              <a:pPr/>
              <a:t>151</a:t>
            </a:fld>
            <a:endParaRPr lang="en-US" altLang="en-US" sz="1300">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C6C9EDC-44F2-4A41-B56A-1E29EA42E584}" type="slidenum">
              <a:rPr lang="en-US" altLang="en-US" sz="1300">
                <a:latin typeface="Times New Roman" panose="02020603050405020304" pitchFamily="18" charset="0"/>
              </a:rPr>
              <a:pPr/>
              <a:t>156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8998333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a:ln/>
        </p:spPr>
      </p:sp>
      <p:sp>
        <p:nvSpPr>
          <p:cNvPr id="236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6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F08F76CB-1CD8-4571-BF11-18AC9DB50C1E}" type="slidenum">
              <a:rPr lang="en-US" altLang="en-US" sz="1400">
                <a:solidFill>
                  <a:srgbClr val="000000"/>
                </a:solidFill>
                <a:latin typeface="Arial" panose="020B0604020202020204" pitchFamily="34" charset="0"/>
              </a:rPr>
              <a:pPr>
                <a:spcBef>
                  <a:spcPct val="0"/>
                </a:spcBef>
              </a:pPr>
              <a:t>166</a:t>
            </a:fld>
            <a:endParaRPr lang="en-US" altLang="en-US" sz="1400">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266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13063" y="1196340"/>
            <a:ext cx="91440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58537" y="28956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0EFD9DF-145E-4C0C-BF81-2A4BD4F76BAC}" type="datetime1">
              <a:rPr lang="en-US" smtClean="0"/>
              <a:t>03-May-17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6" name="Slide Number Placeholder 5"/>
          <p:cNvSpPr>
            <a:spLocks noGrp="1"/>
          </p:cNvSpPr>
          <p:nvPr>
            <p:ph type="sldNum" sz="quarter" idx="12"/>
          </p:nvPr>
        </p:nvSpPr>
        <p:spPr/>
        <p:txBody>
          <a:bodyPr/>
          <a:lstStyle>
            <a:lvl1pPr>
              <a:defRPr/>
            </a:lvl1pPr>
          </a:lstStyle>
          <a:p>
            <a:pPr>
              <a:defRPr/>
            </a:pPr>
            <a:fld id="{D52747CC-F774-4051-87E4-C4972A3773DA}" type="slidenum">
              <a:rPr lang="en-US" altLang="en-US"/>
              <a:pPr>
                <a:defRPr/>
              </a:pPr>
              <a:t>‹#›</a:t>
            </a:fld>
            <a:endParaRPr lang="en-US" altLang="en-US"/>
          </a:p>
        </p:txBody>
      </p:sp>
    </p:spTree>
    <p:extLst>
      <p:ext uri="{BB962C8B-B14F-4D97-AF65-F5344CB8AC3E}">
        <p14:creationId xmlns:p14="http://schemas.microsoft.com/office/powerpoint/2010/main" val="283752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ust-Images-wo-Header">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F04F37BD-BB41-4468-8D53-B1782CD2CE4D}" type="slidenum">
              <a:rPr lang="en-US"/>
              <a:pPr>
                <a:defRPr/>
              </a:pPr>
              <a:t>‹#›</a:t>
            </a:fld>
            <a:endParaRPr lang="en-US"/>
          </a:p>
        </p:txBody>
      </p:sp>
    </p:spTree>
    <p:extLst>
      <p:ext uri="{BB962C8B-B14F-4D97-AF65-F5344CB8AC3E}">
        <p14:creationId xmlns:p14="http://schemas.microsoft.com/office/powerpoint/2010/main" val="224184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eaLnBrk="1" fontAlgn="auto" hangingPunct="1">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5AB38EF2-32DB-4473-A786-B8E565B96686}" type="datetime1">
              <a:rPr lang="en-US" smtClean="0"/>
              <a:t>03-May-17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lvl1pPr>
              <a:defRPr/>
            </a:lvl1pPr>
          </a:lstStyle>
          <a:p>
            <a:pPr>
              <a:defRPr/>
            </a:pPr>
            <a:fld id="{9D90847F-08BA-47C2-B6E7-F451C9D2C13D}" type="slidenum">
              <a:rPr lang="en-US" altLang="en-US"/>
              <a:pPr>
                <a:defRPr/>
              </a:pPr>
              <a:t>‹#›</a:t>
            </a:fld>
            <a:endParaRPr lang="en-US" altLang="en-US"/>
          </a:p>
        </p:txBody>
      </p:sp>
    </p:spTree>
    <p:extLst>
      <p:ext uri="{BB962C8B-B14F-4D97-AF65-F5344CB8AC3E}">
        <p14:creationId xmlns:p14="http://schemas.microsoft.com/office/powerpoint/2010/main" val="4452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71488" y="1"/>
            <a:ext cx="8030880" cy="554728"/>
          </a:xfrm>
        </p:spPr>
        <p:txBody>
          <a:bodyPr/>
          <a:lstStyle/>
          <a:p>
            <a:r>
              <a:rPr lang="en-US"/>
              <a:t>Click to edit Master title style</a:t>
            </a:r>
            <a:endParaRPr lang="en-IN"/>
          </a:p>
        </p:txBody>
      </p:sp>
      <p:sp>
        <p:nvSpPr>
          <p:cNvPr id="3" name="Rectangle 3"/>
          <p:cNvSpPr>
            <a:spLocks noGrp="1" noChangeArrowheads="1"/>
          </p:cNvSpPr>
          <p:nvPr>
            <p:ph type="dt" idx="10"/>
          </p:nvPr>
        </p:nvSpPr>
        <p:spPr>
          <a:ln/>
        </p:spPr>
        <p:txBody>
          <a:bodyPr/>
          <a:lstStyle>
            <a:lvl1pPr>
              <a:defRPr/>
            </a:lvl1pPr>
          </a:lstStyle>
          <a:p>
            <a:pPr>
              <a:defRPr/>
            </a:pPr>
            <a:endParaRPr lang="en-IN" altLang="en-US"/>
          </a:p>
        </p:txBody>
      </p:sp>
      <p:sp>
        <p:nvSpPr>
          <p:cNvPr id="4" name="Rectangle 4"/>
          <p:cNvSpPr>
            <a:spLocks noGrp="1" noChangeArrowheads="1"/>
          </p:cNvSpPr>
          <p:nvPr>
            <p:ph type="ftr" idx="11"/>
          </p:nvPr>
        </p:nvSpPr>
        <p:spPr>
          <a:ln/>
        </p:spPr>
        <p:txBody>
          <a:bodyPr/>
          <a:lstStyle>
            <a:lvl1pPr>
              <a:defRPr/>
            </a:lvl1pPr>
          </a:lstStyle>
          <a:p>
            <a:pPr>
              <a:defRPr/>
            </a:pPr>
            <a:endParaRPr lang="en-IN" altLang="en-US"/>
          </a:p>
        </p:txBody>
      </p:sp>
      <p:sp>
        <p:nvSpPr>
          <p:cNvPr id="5" name="Rectangle 5"/>
          <p:cNvSpPr>
            <a:spLocks noGrp="1" noChangeArrowheads="1"/>
          </p:cNvSpPr>
          <p:nvPr>
            <p:ph type="sldNum" idx="12"/>
          </p:nvPr>
        </p:nvSpPr>
        <p:spPr>
          <a:ln/>
        </p:spPr>
        <p:txBody>
          <a:bodyPr/>
          <a:lstStyle>
            <a:lvl1pPr>
              <a:defRPr/>
            </a:lvl1pPr>
          </a:lstStyle>
          <a:p>
            <a:pPr>
              <a:defRPr/>
            </a:pPr>
            <a:fld id="{64F07B50-64FF-4421-AD8F-B1F0C0CEE210}" type="slidenum">
              <a:rPr lang="en-IN" altLang="en-US"/>
              <a:pPr>
                <a:defRPr/>
              </a:pPr>
              <a:t>‹#›</a:t>
            </a:fld>
            <a:endParaRPr lang="en-IN" altLang="en-US"/>
          </a:p>
        </p:txBody>
      </p:sp>
    </p:spTree>
    <p:extLst>
      <p:ext uri="{BB962C8B-B14F-4D97-AF65-F5344CB8AC3E}">
        <p14:creationId xmlns:p14="http://schemas.microsoft.com/office/powerpoint/2010/main" val="3199448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IN" altLang="en-US"/>
          </a:p>
        </p:txBody>
      </p:sp>
      <p:sp>
        <p:nvSpPr>
          <p:cNvPr id="3" name="Rectangle 4"/>
          <p:cNvSpPr>
            <a:spLocks noGrp="1" noChangeArrowheads="1"/>
          </p:cNvSpPr>
          <p:nvPr>
            <p:ph type="ftr" idx="11"/>
          </p:nvPr>
        </p:nvSpPr>
        <p:spPr>
          <a:ln/>
        </p:spPr>
        <p:txBody>
          <a:bodyPr/>
          <a:lstStyle>
            <a:lvl1pPr>
              <a:defRPr/>
            </a:lvl1pPr>
          </a:lstStyle>
          <a:p>
            <a:pPr>
              <a:defRPr/>
            </a:pPr>
            <a:endParaRPr lang="en-IN" altLang="en-US"/>
          </a:p>
        </p:txBody>
      </p:sp>
      <p:sp>
        <p:nvSpPr>
          <p:cNvPr id="4" name="Rectangle 5"/>
          <p:cNvSpPr>
            <a:spLocks noGrp="1" noChangeArrowheads="1"/>
          </p:cNvSpPr>
          <p:nvPr>
            <p:ph type="sldNum" idx="12"/>
          </p:nvPr>
        </p:nvSpPr>
        <p:spPr>
          <a:ln/>
        </p:spPr>
        <p:txBody>
          <a:bodyPr/>
          <a:lstStyle>
            <a:lvl1pPr>
              <a:defRPr/>
            </a:lvl1pPr>
          </a:lstStyle>
          <a:p>
            <a:pPr>
              <a:defRPr/>
            </a:pPr>
            <a:fld id="{040EDBA8-B773-464D-A6EA-63787ED17069}" type="slidenum">
              <a:rPr lang="en-IN" altLang="en-US"/>
              <a:pPr>
                <a:defRPr/>
              </a:pPr>
              <a:t>‹#›</a:t>
            </a:fld>
            <a:endParaRPr lang="en-IN" altLang="en-US"/>
          </a:p>
        </p:txBody>
      </p:sp>
    </p:spTree>
    <p:extLst>
      <p:ext uri="{BB962C8B-B14F-4D97-AF65-F5344CB8AC3E}">
        <p14:creationId xmlns:p14="http://schemas.microsoft.com/office/powerpoint/2010/main" val="399788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600" y="0"/>
            <a:ext cx="8030880" cy="489404"/>
          </a:xfrm>
        </p:spPr>
        <p:txBody>
          <a:bodyPr/>
          <a:lstStyle/>
          <a:p>
            <a:r>
              <a:rPr lang="en-US"/>
              <a:t>Click to edit Master title style</a:t>
            </a:r>
            <a:endParaRPr lang="en-IN"/>
          </a:p>
        </p:txBody>
      </p:sp>
      <p:sp>
        <p:nvSpPr>
          <p:cNvPr id="3" name="Content Placeholder 2"/>
          <p:cNvSpPr>
            <a:spLocks noGrp="1"/>
          </p:cNvSpPr>
          <p:nvPr>
            <p:ph idx="1"/>
          </p:nvPr>
        </p:nvSpPr>
        <p:spPr>
          <a:xfrm>
            <a:off x="489601" y="620052"/>
            <a:ext cx="8030879" cy="502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endParaRPr lang="en-IN" altLang="en-US"/>
          </a:p>
        </p:txBody>
      </p:sp>
      <p:sp>
        <p:nvSpPr>
          <p:cNvPr id="5" name="Rectangle 4"/>
          <p:cNvSpPr>
            <a:spLocks noGrp="1" noChangeArrowheads="1"/>
          </p:cNvSpPr>
          <p:nvPr>
            <p:ph type="ftr" idx="11"/>
          </p:nvPr>
        </p:nvSpPr>
        <p:spPr>
          <a:ln/>
        </p:spPr>
        <p:txBody>
          <a:bodyPr/>
          <a:lstStyle>
            <a:lvl1pPr>
              <a:defRPr/>
            </a:lvl1pPr>
          </a:lstStyle>
          <a:p>
            <a:pPr>
              <a:defRPr/>
            </a:pPr>
            <a:endParaRPr lang="en-IN" altLang="en-US"/>
          </a:p>
        </p:txBody>
      </p:sp>
      <p:sp>
        <p:nvSpPr>
          <p:cNvPr id="6" name="Rectangle 5"/>
          <p:cNvSpPr>
            <a:spLocks noGrp="1" noChangeArrowheads="1"/>
          </p:cNvSpPr>
          <p:nvPr>
            <p:ph type="sldNum" idx="12"/>
          </p:nvPr>
        </p:nvSpPr>
        <p:spPr>
          <a:ln/>
        </p:spPr>
        <p:txBody>
          <a:bodyPr/>
          <a:lstStyle>
            <a:lvl1pPr>
              <a:defRPr/>
            </a:lvl1pPr>
          </a:lstStyle>
          <a:p>
            <a:pPr>
              <a:defRPr/>
            </a:pPr>
            <a:fld id="{02FDF79E-42EC-4C42-92E9-BD3AF5B16348}" type="slidenum">
              <a:rPr lang="en-IN" altLang="en-US"/>
              <a:pPr>
                <a:defRPr/>
              </a:pPr>
              <a:t>‹#›</a:t>
            </a:fld>
            <a:endParaRPr lang="en-IN" altLang="en-US"/>
          </a:p>
        </p:txBody>
      </p:sp>
    </p:spTree>
    <p:extLst>
      <p:ext uri="{BB962C8B-B14F-4D97-AF65-F5344CB8AC3E}">
        <p14:creationId xmlns:p14="http://schemas.microsoft.com/office/powerpoint/2010/main" val="26720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31FEBF7-0BBA-4F78-A33E-FC22F61E7AF3}" type="datetime1">
              <a:rPr lang="en-US" smtClean="0"/>
              <a:t>03-May-17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6" name="Slide Number Placeholder 5"/>
          <p:cNvSpPr>
            <a:spLocks noGrp="1"/>
          </p:cNvSpPr>
          <p:nvPr>
            <p:ph type="sldNum" sz="quarter" idx="12"/>
          </p:nvPr>
        </p:nvSpPr>
        <p:spPr/>
        <p:txBody>
          <a:bodyPr/>
          <a:lstStyle>
            <a:lvl1pPr>
              <a:defRPr/>
            </a:lvl1pPr>
          </a:lstStyle>
          <a:p>
            <a:pPr>
              <a:defRPr/>
            </a:pPr>
            <a:fld id="{61305FA2-340E-4ACB-86F9-00BEBC279F3C}" type="slidenum">
              <a:rPr lang="en-US" altLang="en-US"/>
              <a:pPr>
                <a:defRPr/>
              </a:pPr>
              <a:t>‹#›</a:t>
            </a:fld>
            <a:endParaRPr lang="en-US" altLang="en-US"/>
          </a:p>
        </p:txBody>
      </p:sp>
    </p:spTree>
    <p:extLst>
      <p:ext uri="{BB962C8B-B14F-4D97-AF65-F5344CB8AC3E}">
        <p14:creationId xmlns:p14="http://schemas.microsoft.com/office/powerpoint/2010/main" val="40728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Day-Division">
    <p:spTree>
      <p:nvGrpSpPr>
        <p:cNvPr id="1" name=""/>
        <p:cNvGrpSpPr/>
        <p:nvPr/>
      </p:nvGrpSpPr>
      <p:grpSpPr>
        <a:xfrm>
          <a:off x="0" y="0"/>
          <a:ext cx="0" cy="0"/>
          <a:chOff x="0" y="0"/>
          <a:chExt cx="0" cy="0"/>
        </a:xfrm>
      </p:grpSpPr>
      <p:sp>
        <p:nvSpPr>
          <p:cNvPr id="2" name="Title 1"/>
          <p:cNvSpPr>
            <a:spLocks noGrp="1"/>
          </p:cNvSpPr>
          <p:nvPr>
            <p:ph type="ctrTitle"/>
          </p:nvPr>
        </p:nvSpPr>
        <p:spPr>
          <a:xfrm>
            <a:off x="-4482" y="2362200"/>
            <a:ext cx="9144000" cy="1470025"/>
          </a:xfrm>
          <a:solidFill>
            <a:srgbClr val="00B0F0"/>
          </a:solidFill>
        </p:spPr>
        <p:txBody>
          <a:bodyPr/>
          <a:lstStyle>
            <a:lvl1pPr>
              <a:defRPr sz="4500">
                <a:solidFill>
                  <a:schemeClr val="bg1"/>
                </a:solidFill>
                <a:latin typeface="Kabel Bk BT"/>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C31FEBF7-0BBA-4F78-A33E-FC22F61E7AF3}" type="datetime1">
              <a:rPr lang="en-US" smtClean="0"/>
              <a:t>03-May-17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6" name="Slide Number Placeholder 5"/>
          <p:cNvSpPr>
            <a:spLocks noGrp="1"/>
          </p:cNvSpPr>
          <p:nvPr>
            <p:ph type="sldNum" sz="quarter" idx="12"/>
          </p:nvPr>
        </p:nvSpPr>
        <p:spPr/>
        <p:txBody>
          <a:bodyPr/>
          <a:lstStyle>
            <a:lvl1pPr>
              <a:defRPr/>
            </a:lvl1pPr>
          </a:lstStyle>
          <a:p>
            <a:pPr>
              <a:defRPr/>
            </a:pPr>
            <a:fld id="{61305FA2-340E-4ACB-86F9-00BEBC279F3C}" type="slidenum">
              <a:rPr lang="en-US" altLang="en-US"/>
              <a:pPr>
                <a:defRPr/>
              </a:pPr>
              <a:t>‹#›</a:t>
            </a:fld>
            <a:endParaRPr lang="en-US" altLang="en-US"/>
          </a:p>
        </p:txBody>
      </p:sp>
    </p:spTree>
    <p:extLst>
      <p:ext uri="{BB962C8B-B14F-4D97-AF65-F5344CB8AC3E}">
        <p14:creationId xmlns:p14="http://schemas.microsoft.com/office/powerpoint/2010/main" val="84423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808038"/>
          </a:xfrm>
        </p:spPr>
        <p:txBody>
          <a:bodyPr>
            <a:normAutofit/>
          </a:bodyPr>
          <a:lstStyle>
            <a:lvl1pPr>
              <a:defRPr sz="3600"/>
            </a:lvl1p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E64516B-6E6D-4815-B8DC-3166195E515C}" type="datetime1">
              <a:rPr lang="en-US" smtClean="0"/>
              <a:t>03-May-17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7" name="Slide Number Placeholder 5"/>
          <p:cNvSpPr>
            <a:spLocks noGrp="1"/>
          </p:cNvSpPr>
          <p:nvPr>
            <p:ph type="sldNum" sz="quarter" idx="12"/>
          </p:nvPr>
        </p:nvSpPr>
        <p:spPr/>
        <p:txBody>
          <a:bodyPr/>
          <a:lstStyle>
            <a:lvl1pPr>
              <a:defRPr/>
            </a:lvl1pPr>
          </a:lstStyle>
          <a:p>
            <a:pPr>
              <a:defRPr/>
            </a:pPr>
            <a:fld id="{B4D1ED07-EAF9-4D4D-B9D2-913DC90FF9A6}" type="slidenum">
              <a:rPr lang="en-US" altLang="en-US"/>
              <a:pPr>
                <a:defRPr/>
              </a:pPr>
              <a:t>‹#›</a:t>
            </a:fld>
            <a:endParaRPr lang="en-US" altLang="en-US"/>
          </a:p>
        </p:txBody>
      </p:sp>
    </p:spTree>
    <p:extLst>
      <p:ext uri="{BB962C8B-B14F-4D97-AF65-F5344CB8AC3E}">
        <p14:creationId xmlns:p14="http://schemas.microsoft.com/office/powerpoint/2010/main" val="135045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8038"/>
          </a:xfrm>
        </p:spPr>
        <p:txBody>
          <a:bodyPr>
            <a:noAutofit/>
          </a:bodyPr>
          <a:lstStyle>
            <a:lvl1pPr>
              <a:defRPr sz="4000">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E63388EE-5FE8-4BAC-8178-CE4B9581DD01}" type="datetime1">
              <a:rPr lang="en-US" smtClean="0"/>
              <a:t>03-May-17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5" name="Slide Number Placeholder 5"/>
          <p:cNvSpPr>
            <a:spLocks noGrp="1"/>
          </p:cNvSpPr>
          <p:nvPr>
            <p:ph type="sldNum" sz="quarter" idx="12"/>
          </p:nvPr>
        </p:nvSpPr>
        <p:spPr/>
        <p:txBody>
          <a:bodyPr/>
          <a:lstStyle>
            <a:lvl1pPr>
              <a:defRPr/>
            </a:lvl1pPr>
          </a:lstStyle>
          <a:p>
            <a:pPr>
              <a:defRPr/>
            </a:pPr>
            <a:fld id="{BA8D9CB3-D1D2-4FE8-AEC6-2EB0DFF1C22A}" type="slidenum">
              <a:rPr lang="en-US" altLang="en-US"/>
              <a:pPr>
                <a:defRPr/>
              </a:pPr>
              <a:t>‹#›</a:t>
            </a:fld>
            <a:endParaRPr lang="en-US" altLang="en-US"/>
          </a:p>
        </p:txBody>
      </p:sp>
    </p:spTree>
    <p:extLst>
      <p:ext uri="{BB962C8B-B14F-4D97-AF65-F5344CB8AC3E}">
        <p14:creationId xmlns:p14="http://schemas.microsoft.com/office/powerpoint/2010/main" val="357161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9C61ECE4-6B6E-41C8-8D5A-B489387265FE}" type="datetime1">
              <a:rPr lang="en-US" smtClean="0"/>
              <a:t>03-May-17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US"/>
              <a:t>Copyright 2017 Vedavit Project Solutions</a:t>
            </a:r>
          </a:p>
        </p:txBody>
      </p:sp>
      <p:sp>
        <p:nvSpPr>
          <p:cNvPr id="9" name="Slide Number Placeholder 5"/>
          <p:cNvSpPr>
            <a:spLocks noGrp="1"/>
          </p:cNvSpPr>
          <p:nvPr>
            <p:ph type="sldNum" sz="quarter" idx="16"/>
          </p:nvPr>
        </p:nvSpPr>
        <p:spPr/>
        <p:txBody>
          <a:bodyPr/>
          <a:lstStyle>
            <a:lvl1pPr>
              <a:defRPr/>
            </a:lvl1pPr>
          </a:lstStyle>
          <a:p>
            <a:pPr>
              <a:defRPr/>
            </a:pPr>
            <a:fld id="{8B98092D-937F-4A84-BF32-BE39562E168C}" type="slidenum">
              <a:rPr lang="en-US" altLang="en-US"/>
              <a:pPr>
                <a:defRPr/>
              </a:pPr>
              <a:t>‹#›</a:t>
            </a:fld>
            <a:endParaRPr lang="en-US" altLang="en-US"/>
          </a:p>
        </p:txBody>
      </p:sp>
    </p:spTree>
    <p:extLst>
      <p:ext uri="{BB962C8B-B14F-4D97-AF65-F5344CB8AC3E}">
        <p14:creationId xmlns:p14="http://schemas.microsoft.com/office/powerpoint/2010/main" val="1977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94B216E7-A257-4316-809B-D0FBF936F7B2}" type="datetime1">
              <a:rPr lang="en-US" smtClean="0"/>
              <a:t>03-May-17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8" name="Slide Number Placeholder 4"/>
          <p:cNvSpPr>
            <a:spLocks noGrp="1"/>
          </p:cNvSpPr>
          <p:nvPr>
            <p:ph type="sldNum" sz="quarter" idx="12"/>
          </p:nvPr>
        </p:nvSpPr>
        <p:spPr/>
        <p:txBody>
          <a:bodyPr/>
          <a:lstStyle>
            <a:lvl1pPr>
              <a:defRPr/>
            </a:lvl1pPr>
          </a:lstStyle>
          <a:p>
            <a:pPr>
              <a:defRPr/>
            </a:pPr>
            <a:fld id="{60973D33-7C0C-41C8-89C2-9DC303996B3C}" type="slidenum">
              <a:rPr lang="en-US" altLang="en-US"/>
              <a:pPr>
                <a:defRPr/>
              </a:pPr>
              <a:t>‹#›</a:t>
            </a:fld>
            <a:endParaRPr lang="en-US" altLang="en-US"/>
          </a:p>
        </p:txBody>
      </p:sp>
    </p:spTree>
    <p:extLst>
      <p:ext uri="{BB962C8B-B14F-4D97-AF65-F5344CB8AC3E}">
        <p14:creationId xmlns:p14="http://schemas.microsoft.com/office/powerpoint/2010/main" val="346802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252995" name="Visio" r:id="rId4" imgW="491338" imgH="491338" progId="Visio.Drawing.6">
                  <p:embed/>
                </p:oleObj>
              </mc:Choice>
              <mc:Fallback>
                <p:oleObj name="Visio" r:id="rId4" imgW="491338" imgH="491338" progId="Visio.Drawing.6">
                  <p:embed/>
                  <p:pic>
                    <p:nvPicPr>
                      <p:cNvPr id="819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AE90E821-CC29-4AC5-95F0-E2D6579684A1}" type="datetime1">
              <a:rPr lang="en-US" smtClean="0"/>
              <a:t>03-May-17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US"/>
              <a:t>Copyright 2017 Vedavit Project Solutions</a:t>
            </a:r>
          </a:p>
        </p:txBody>
      </p:sp>
      <p:sp>
        <p:nvSpPr>
          <p:cNvPr id="11" name="Slide Number Placeholder 4"/>
          <p:cNvSpPr>
            <a:spLocks noGrp="1"/>
          </p:cNvSpPr>
          <p:nvPr>
            <p:ph type="sldNum" sz="quarter" idx="16"/>
          </p:nvPr>
        </p:nvSpPr>
        <p:spPr/>
        <p:txBody>
          <a:bodyPr/>
          <a:lstStyle>
            <a:lvl1pPr>
              <a:defRPr/>
            </a:lvl1pPr>
          </a:lstStyle>
          <a:p>
            <a:pPr>
              <a:defRPr/>
            </a:pPr>
            <a:fld id="{9DDAF1CA-267D-4EA1-9092-590872E7AFCA}" type="slidenum">
              <a:rPr lang="en-US" altLang="en-US"/>
              <a:pPr>
                <a:defRPr/>
              </a:pPr>
              <a:t>‹#›</a:t>
            </a:fld>
            <a:endParaRPr lang="en-US" altLang="en-US"/>
          </a:p>
        </p:txBody>
      </p:sp>
    </p:spTree>
    <p:extLst>
      <p:ext uri="{BB962C8B-B14F-4D97-AF65-F5344CB8AC3E}">
        <p14:creationId xmlns:p14="http://schemas.microsoft.com/office/powerpoint/2010/main" val="389364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8"/>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2013 Vedavit Project Solutions</a:t>
            </a:r>
          </a:p>
        </p:txBody>
      </p:sp>
      <p:pic>
        <p:nvPicPr>
          <p:cNvPr id="11"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906D372B-18B1-464F-ACF8-550BADED1145}" type="datetime1">
              <a:rPr lang="en-US" smtClean="0"/>
              <a:t>03-May-17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CF5F5756-AA69-425F-9567-6AABE6F7938C}" type="slidenum">
              <a:rPr lang="en-US" altLang="en-US"/>
              <a:pPr>
                <a:defRPr/>
              </a:pPr>
              <a:t>‹#›</a:t>
            </a:fld>
            <a:endParaRPr lang="en-US" altLang="en-US"/>
          </a:p>
        </p:txBody>
      </p:sp>
    </p:spTree>
    <p:extLst>
      <p:ext uri="{BB962C8B-B14F-4D97-AF65-F5344CB8AC3E}">
        <p14:creationId xmlns:p14="http://schemas.microsoft.com/office/powerpoint/2010/main" val="239661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62D2131-4084-4E8E-82BB-DB4731476601}" type="datetime1">
              <a:rPr lang="en-US" smtClean="0"/>
              <a:t>03-May-17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2017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8BD5635-281B-4F63-B6C3-BBA126AFC2A5}"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eaLnBrk="1" hangingPunct="1">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77"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44.emf"/><Relationship Id="rId4" Type="http://schemas.openxmlformats.org/officeDocument/2006/relationships/oleObject" Target="../embeddings/oleObject2.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45.emf"/><Relationship Id="rId4" Type="http://schemas.openxmlformats.org/officeDocument/2006/relationships/oleObject" Target="../embeddings/oleObject3.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gi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54.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53.png"/><Relationship Id="rId5" Type="http://schemas.openxmlformats.org/officeDocument/2006/relationships/image" Target="../media/image52.wmf"/><Relationship Id="rId4" Type="http://schemas.openxmlformats.org/officeDocument/2006/relationships/oleObject" Target="../embeddings/oleObject4.bin"/></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0.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www.wellingtone.co.uk/wp-content/uploads/2016/01/The-State-of-Project-Management-Survey-2016.pdf"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39.wmf"/><Relationship Id="rId4" Type="http://schemas.openxmlformats.org/officeDocument/2006/relationships/image" Target="../media/image38.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42.jpeg"/></Relationships>
</file>

<file path=ppt/slides/_rels/slide9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p:cNvSpPr>
          <p:nvPr/>
        </p:nvSpPr>
        <p:spPr bwMode="auto">
          <a:xfrm>
            <a:off x="302419" y="1562467"/>
            <a:ext cx="8677275"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800" dirty="0"/>
              <a:t>Fundamentals of</a:t>
            </a:r>
            <a:br>
              <a:rPr lang="en-US" altLang="en-US" sz="4800" dirty="0"/>
            </a:br>
            <a:r>
              <a:rPr lang="en-US" altLang="en-US" sz="4800" dirty="0"/>
              <a:t> Project Management</a:t>
            </a:r>
            <a:endParaRPr lang="en-IN" altLang="en-US" sz="6600" b="1" dirty="0"/>
          </a:p>
        </p:txBody>
      </p:sp>
      <p:sp>
        <p:nvSpPr>
          <p:cNvPr id="13315" name="Subtitle 2"/>
          <p:cNvSpPr txBox="1">
            <a:spLocks/>
          </p:cNvSpPr>
          <p:nvPr/>
        </p:nvSpPr>
        <p:spPr bwMode="auto">
          <a:xfrm>
            <a:off x="489801" y="3955329"/>
            <a:ext cx="8610600" cy="16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en-US" sz="1400" b="1" dirty="0"/>
              <a:t>Trainer	:</a:t>
            </a:r>
            <a:r>
              <a:rPr lang="en-US" altLang="en-US" sz="1400" dirty="0"/>
              <a:t> </a:t>
            </a:r>
            <a:r>
              <a:rPr lang="en-US" altLang="en-US" sz="1400" b="1" dirty="0"/>
              <a:t>Hari Prasad Thapliyal </a:t>
            </a:r>
          </a:p>
          <a:p>
            <a:pPr eaLnBrk="1" hangingPunct="1">
              <a:buNone/>
            </a:pPr>
            <a:r>
              <a:rPr lang="en-US" altLang="en-US" sz="1400" b="1" dirty="0"/>
              <a:t>	</a:t>
            </a:r>
            <a:r>
              <a:rPr lang="en-US" altLang="en-US" sz="1000" dirty="0"/>
              <a:t>(</a:t>
            </a:r>
            <a:r>
              <a:rPr lang="en-IN" altLang="en-US" sz="1000" dirty="0"/>
              <a:t>MBA, MCA, PGDOM, PGDFM, CIC, PMP, PMI-ACP, CSM, SCPO, SDC</a:t>
            </a:r>
          </a:p>
          <a:p>
            <a:pPr eaLnBrk="1" hangingPunct="1">
              <a:buFont typeface="Arial" panose="020B0604020202020204" pitchFamily="34" charset="0"/>
              <a:buNone/>
            </a:pPr>
            <a:r>
              <a:rPr lang="en-IN" altLang="en-US" sz="1000" dirty="0"/>
              <a:t>	PRINCE2-Trainer, Scrum Certified Trainer, Microsoft Certified Trainer</a:t>
            </a:r>
            <a:r>
              <a:rPr lang="en-US" altLang="en-US" sz="1000" dirty="0"/>
              <a:t>)</a:t>
            </a:r>
          </a:p>
          <a:p>
            <a:pPr eaLnBrk="1" hangingPunct="1">
              <a:buFont typeface="Arial" panose="020B0604020202020204" pitchFamily="34" charset="0"/>
              <a:buNone/>
            </a:pPr>
            <a:r>
              <a:rPr lang="en-US" altLang="en-US" sz="1400" dirty="0"/>
              <a:t>[</a:t>
            </a:r>
            <a:r>
              <a:rPr lang="en-US" altLang="en-US" sz="1400" b="1" dirty="0"/>
              <a:t>PMI-ACP 	: </a:t>
            </a:r>
            <a:r>
              <a:rPr lang="en-IN" altLang="en-US" sz="1400" dirty="0"/>
              <a:t>#318050</a:t>
            </a:r>
            <a:r>
              <a:rPr lang="en-US" altLang="en-US" sz="1400" b="1" dirty="0"/>
              <a:t>]</a:t>
            </a:r>
          </a:p>
          <a:p>
            <a:pPr eaLnBrk="1" hangingPunct="1">
              <a:buFont typeface="Arial" panose="020B0604020202020204" pitchFamily="34" charset="0"/>
              <a:buNone/>
            </a:pPr>
            <a:r>
              <a:rPr lang="en-US" altLang="en-US" sz="1400" b="1" dirty="0"/>
              <a:t>[PMP 	: </a:t>
            </a:r>
            <a:r>
              <a:rPr lang="en-IN" altLang="en-US" sz="1400" dirty="0"/>
              <a:t>#1563385</a:t>
            </a:r>
            <a:r>
              <a:rPr lang="en-US" altLang="en-US" sz="1400" b="1" dirty="0"/>
              <a:t>]</a:t>
            </a:r>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and 'ACP' are a registered marks of the Project Management Institute, Inc.</a:t>
            </a:r>
          </a:p>
        </p:txBody>
      </p:sp>
      <p:sp>
        <p:nvSpPr>
          <p:cNvPr id="13317" name="TextBox 14"/>
          <p:cNvSpPr txBox="1">
            <a:spLocks noChangeArrowheads="1"/>
          </p:cNvSpPr>
          <p:nvPr/>
        </p:nvSpPr>
        <p:spPr bwMode="auto">
          <a:xfrm>
            <a:off x="230981" y="5049116"/>
            <a:ext cx="8682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2800" b="1" dirty="0">
                <a:latin typeface="Arial" panose="020B0604020202020204" pitchFamily="34" charset="0"/>
                <a:cs typeface="Arial" panose="020B0604020202020204" pitchFamily="34" charset="0"/>
              </a:rPr>
              <a:t>The Knowledge House</a:t>
            </a:r>
            <a:endParaRPr lang="en-IN" altLang="en-US" sz="2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33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35CBB2-047A-48C6-9640-27956EE0C4A2}"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
        <p:nvSpPr>
          <p:cNvPr id="3" name="Rectangle 2"/>
          <p:cNvSpPr/>
          <p:nvPr/>
        </p:nvSpPr>
        <p:spPr>
          <a:xfrm>
            <a:off x="161925" y="54166"/>
            <a:ext cx="3114675" cy="707886"/>
          </a:xfrm>
          <a:prstGeom prst="rect">
            <a:avLst/>
          </a:prstGeom>
        </p:spPr>
        <p:txBody>
          <a:bodyPr wrap="square">
            <a:spAutoFit/>
          </a:bodyPr>
          <a:lstStyle/>
          <a:p>
            <a:r>
              <a:rPr lang="en-US" sz="2000" b="1" dirty="0">
                <a:solidFill>
                  <a:srgbClr val="222222"/>
                </a:solidFill>
                <a:latin typeface="arial" panose="020B0604020202020204" pitchFamily="34" charset="0"/>
              </a:rPr>
              <a:t>UTC Building &amp; Industrial Systems India</a:t>
            </a: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394" y="54166"/>
            <a:ext cx="1306032" cy="8702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 </a:t>
            </a:r>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Day 3</a:t>
            </a:r>
          </a:p>
          <a:p>
            <a:r>
              <a:rPr lang="en-US" sz="2000" b="1" dirty="0"/>
              <a:t>Project Governance</a:t>
            </a:r>
          </a:p>
          <a:p>
            <a:pPr lvl="1"/>
            <a:r>
              <a:rPr lang="en-US" sz="2000" dirty="0"/>
              <a:t>Project Data Analysis</a:t>
            </a:r>
          </a:p>
          <a:p>
            <a:pPr lvl="1"/>
            <a:r>
              <a:rPr lang="en-US" sz="2000" dirty="0"/>
              <a:t>Corrective, Preventive Action &amp; Defect Repair</a:t>
            </a:r>
          </a:p>
          <a:p>
            <a:pPr lvl="1"/>
            <a:r>
              <a:rPr lang="en-US" sz="2000" dirty="0"/>
              <a:t>Project Reporting</a:t>
            </a:r>
          </a:p>
          <a:p>
            <a:pPr lvl="1"/>
            <a:r>
              <a:rPr lang="en-US" sz="2000" dirty="0"/>
              <a:t>Project Change Management</a:t>
            </a:r>
          </a:p>
          <a:p>
            <a:pPr lvl="1"/>
            <a:r>
              <a:rPr lang="en-US" sz="2000" dirty="0"/>
              <a:t>Quality Control</a:t>
            </a:r>
          </a:p>
          <a:p>
            <a:pPr lvl="1"/>
            <a:r>
              <a:rPr lang="en-US" sz="2000" dirty="0"/>
              <a:t>Communication and Stakeholder Engagement Control</a:t>
            </a:r>
          </a:p>
          <a:p>
            <a:pPr lvl="1"/>
            <a:r>
              <a:rPr lang="en-US" sz="2000" dirty="0"/>
              <a:t>Risk Monitoring &amp; Control</a:t>
            </a:r>
          </a:p>
          <a:p>
            <a:pPr lvl="1"/>
            <a:r>
              <a:rPr lang="en-US" sz="2000" dirty="0"/>
              <a:t>Contract Management</a:t>
            </a:r>
          </a:p>
          <a:p>
            <a:endParaRPr lang="en-US" sz="2000" dirty="0"/>
          </a:p>
          <a:p>
            <a:r>
              <a:rPr lang="en-US" sz="2000" b="1" dirty="0"/>
              <a:t>Project Closing</a:t>
            </a:r>
          </a:p>
          <a:p>
            <a:pPr lvl="1"/>
            <a:r>
              <a:rPr lang="en-US" sz="2000" dirty="0"/>
              <a:t>Procurement Closure</a:t>
            </a:r>
          </a:p>
          <a:p>
            <a:pPr lvl="1"/>
            <a:r>
              <a:rPr lang="en-US" sz="2000" dirty="0"/>
              <a:t>Control Closure</a:t>
            </a:r>
          </a:p>
          <a:p>
            <a:pPr lvl="1"/>
            <a:r>
              <a:rPr lang="en-US" sz="2000" dirty="0"/>
              <a:t>Admin  Closure</a:t>
            </a:r>
          </a:p>
          <a:p>
            <a:r>
              <a:rPr lang="en-US" sz="2000" b="1" dirty="0"/>
              <a:t>Agility in Project Management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10</a:t>
            </a:fld>
            <a:endParaRPr lang="en-US" altLang="en-US"/>
          </a:p>
        </p:txBody>
      </p:sp>
    </p:spTree>
    <p:extLst>
      <p:ext uri="{BB962C8B-B14F-4D97-AF65-F5344CB8AC3E}">
        <p14:creationId xmlns:p14="http://schemas.microsoft.com/office/powerpoint/2010/main" val="459585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2"/>
          <p:cNvSpPr>
            <a:spLocks noGrp="1"/>
          </p:cNvSpPr>
          <p:nvPr>
            <p:ph type="title"/>
          </p:nvPr>
        </p:nvSpPr>
        <p:spPr/>
        <p:txBody>
          <a:bodyPr/>
          <a:lstStyle/>
          <a:p>
            <a:r>
              <a:rPr lang="en-IN" altLang="en-US"/>
              <a:t>Risk Estimation</a:t>
            </a:r>
          </a:p>
        </p:txBody>
      </p:sp>
      <p:sp>
        <p:nvSpPr>
          <p:cNvPr id="2" name="Footer Placeholder 1"/>
          <p:cNvSpPr>
            <a:spLocks noGrp="1"/>
          </p:cNvSpPr>
          <p:nvPr>
            <p:ph type="ftr" sz="quarter" idx="11"/>
          </p:nvPr>
        </p:nvSpPr>
        <p:spPr/>
        <p:txBody>
          <a:bodyPr/>
          <a:lstStyle/>
          <a:p>
            <a:pPr>
              <a:defRPr/>
            </a:pPr>
            <a:r>
              <a:rPr lang="en-US" altLang="en-US"/>
              <a:t>Copyright 2017 Vedavit Project Solutions</a:t>
            </a:r>
          </a:p>
        </p:txBody>
      </p:sp>
      <p:sp>
        <p:nvSpPr>
          <p:cNvPr id="167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3D3785-D9C4-496B-A88A-42A605DE1FDA}" type="slidenum">
              <a:rPr lang="en-US" altLang="en-US" sz="1000" smtClean="0">
                <a:latin typeface="Trebuchet MS" panose="020B0603020202020204" pitchFamily="34" charset="0"/>
              </a:rPr>
              <a:pPr>
                <a:spcBef>
                  <a:spcPct val="0"/>
                </a:spcBef>
                <a:buFontTx/>
                <a:buNone/>
              </a:pPr>
              <a:t>100</a:t>
            </a:fld>
            <a:endParaRPr lang="en-US" altLang="en-US" sz="1000">
              <a:latin typeface="Trebuchet MS" panose="020B0603020202020204" pitchFamily="34" charset="0"/>
            </a:endParaRPr>
          </a:p>
        </p:txBody>
      </p:sp>
      <p:sp>
        <p:nvSpPr>
          <p:cNvPr id="167941" name="Rectangle 3"/>
          <p:cNvSpPr>
            <a:spLocks noChangeArrowheads="1"/>
          </p:cNvSpPr>
          <p:nvPr/>
        </p:nvSpPr>
        <p:spPr bwMode="auto">
          <a:xfrm>
            <a:off x="355600" y="5121275"/>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2" name="Rectangle 4"/>
          <p:cNvSpPr>
            <a:spLocks noChangeArrowheads="1"/>
          </p:cNvSpPr>
          <p:nvPr/>
        </p:nvSpPr>
        <p:spPr bwMode="auto">
          <a:xfrm>
            <a:off x="6667500" y="5121275"/>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3" name="Rectangle 5"/>
          <p:cNvSpPr>
            <a:spLocks noChangeArrowheads="1"/>
          </p:cNvSpPr>
          <p:nvPr/>
        </p:nvSpPr>
        <p:spPr bwMode="auto">
          <a:xfrm>
            <a:off x="355600" y="5127625"/>
            <a:ext cx="6350" cy="5461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4" name="Rectangle 6"/>
          <p:cNvSpPr>
            <a:spLocks noChangeArrowheads="1"/>
          </p:cNvSpPr>
          <p:nvPr/>
        </p:nvSpPr>
        <p:spPr bwMode="auto">
          <a:xfrm>
            <a:off x="355600" y="5673725"/>
            <a:ext cx="6350" cy="793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5" name="Rectangle 7"/>
          <p:cNvSpPr>
            <a:spLocks noChangeArrowheads="1"/>
          </p:cNvSpPr>
          <p:nvPr/>
        </p:nvSpPr>
        <p:spPr bwMode="auto">
          <a:xfrm>
            <a:off x="355600" y="5673725"/>
            <a:ext cx="6350" cy="793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6" name="Rectangle 8"/>
          <p:cNvSpPr>
            <a:spLocks noChangeArrowheads="1"/>
          </p:cNvSpPr>
          <p:nvPr/>
        </p:nvSpPr>
        <p:spPr bwMode="auto">
          <a:xfrm>
            <a:off x="6667500" y="5127625"/>
            <a:ext cx="6350" cy="5461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7" name="Rectangle 9"/>
          <p:cNvSpPr>
            <a:spLocks noChangeArrowheads="1"/>
          </p:cNvSpPr>
          <p:nvPr/>
        </p:nvSpPr>
        <p:spPr bwMode="auto">
          <a:xfrm>
            <a:off x="6667500" y="5673725"/>
            <a:ext cx="6350" cy="793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aphicFrame>
        <p:nvGraphicFramePr>
          <p:cNvPr id="167948" name="Object 10"/>
          <p:cNvGraphicFramePr>
            <a:graphicFrameLocks noChangeAspect="1"/>
          </p:cNvGraphicFramePr>
          <p:nvPr/>
        </p:nvGraphicFramePr>
        <p:xfrm>
          <a:off x="457200" y="1219200"/>
          <a:ext cx="8229600" cy="5097463"/>
        </p:xfrm>
        <a:graphic>
          <a:graphicData uri="http://schemas.openxmlformats.org/presentationml/2006/ole">
            <mc:AlternateContent xmlns:mc="http://schemas.openxmlformats.org/markup-compatibility/2006">
              <mc:Choice xmlns:v="urn:schemas-microsoft-com:vml" Requires="v">
                <p:oleObj spid="_x0000_s168016" name="Worksheet" r:id="rId4" imgW="5858301" imgH="4639206" progId="Excel.Sheet.8">
                  <p:embed/>
                </p:oleObj>
              </mc:Choice>
              <mc:Fallback>
                <p:oleObj name="Worksheet" r:id="rId4" imgW="5858301" imgH="4639206"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8229600"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2"/>
          <p:cNvSpPr>
            <a:spLocks noGrp="1"/>
          </p:cNvSpPr>
          <p:nvPr>
            <p:ph type="title"/>
          </p:nvPr>
        </p:nvSpPr>
        <p:spPr>
          <a:xfrm>
            <a:off x="0" y="-9525"/>
            <a:ext cx="9144000" cy="808038"/>
          </a:xfrm>
        </p:spPr>
        <p:txBody>
          <a:bodyPr/>
          <a:lstStyle/>
          <a:p>
            <a:r>
              <a:rPr lang="en-IN" altLang="en-US"/>
              <a:t>Risk Prioritization</a:t>
            </a:r>
          </a:p>
        </p:txBody>
      </p:sp>
      <p:sp>
        <p:nvSpPr>
          <p:cNvPr id="169987" name="Rectangle 3"/>
          <p:cNvSpPr>
            <a:spLocks noGrp="1" noChangeArrowheads="1"/>
          </p:cNvSpPr>
          <p:nvPr>
            <p:ph idx="1"/>
          </p:nvPr>
        </p:nvSpPr>
        <p:spPr>
          <a:xfrm>
            <a:off x="457200" y="990600"/>
            <a:ext cx="8229600" cy="5105400"/>
          </a:xfrm>
        </p:spPr>
        <p:txBody>
          <a:bodyPr/>
          <a:lstStyle/>
          <a:p>
            <a:pPr marL="0" indent="0" algn="just" eaLnBrk="1" hangingPunct="1">
              <a:buFont typeface="Wingdings" panose="05000000000000000000" pitchFamily="2" charset="2"/>
              <a:buNone/>
            </a:pPr>
            <a:r>
              <a:rPr lang="en-US" altLang="en-US" sz="2000"/>
              <a:t>Rank each Risk based on the exposure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9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ACA051-7029-4411-BD75-59593332C38B}" type="slidenum">
              <a:rPr lang="en-US" altLang="en-US" sz="1000" smtClean="0">
                <a:latin typeface="Trebuchet MS" panose="020B0603020202020204" pitchFamily="34" charset="0"/>
              </a:rPr>
              <a:pPr>
                <a:spcBef>
                  <a:spcPct val="0"/>
                </a:spcBef>
                <a:buFontTx/>
                <a:buNone/>
              </a:pPr>
              <a:t>101</a:t>
            </a:fld>
            <a:endParaRPr lang="en-US" altLang="en-US" sz="1000">
              <a:latin typeface="Trebuchet MS" panose="020B0603020202020204" pitchFamily="34" charset="0"/>
            </a:endParaRPr>
          </a:p>
        </p:txBody>
      </p:sp>
      <p:sp>
        <p:nvSpPr>
          <p:cNvPr id="169990" name="Rectangle 4"/>
          <p:cNvSpPr>
            <a:spLocks noChangeArrowheads="1"/>
          </p:cNvSpPr>
          <p:nvPr/>
        </p:nvSpPr>
        <p:spPr bwMode="auto">
          <a:xfrm>
            <a:off x="857250"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1" name="Rectangle 5"/>
          <p:cNvSpPr>
            <a:spLocks noChangeArrowheads="1"/>
          </p:cNvSpPr>
          <p:nvPr/>
        </p:nvSpPr>
        <p:spPr bwMode="auto">
          <a:xfrm>
            <a:off x="863600" y="4725988"/>
            <a:ext cx="53657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2" name="Rectangle 6"/>
          <p:cNvSpPr>
            <a:spLocks noChangeArrowheads="1"/>
          </p:cNvSpPr>
          <p:nvPr/>
        </p:nvSpPr>
        <p:spPr bwMode="auto">
          <a:xfrm>
            <a:off x="1400175"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3" name="Rectangle 7"/>
          <p:cNvSpPr>
            <a:spLocks noChangeArrowheads="1"/>
          </p:cNvSpPr>
          <p:nvPr/>
        </p:nvSpPr>
        <p:spPr bwMode="auto">
          <a:xfrm>
            <a:off x="1406525" y="4725988"/>
            <a:ext cx="293370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4" name="Rectangle 8"/>
          <p:cNvSpPr>
            <a:spLocks noChangeArrowheads="1"/>
          </p:cNvSpPr>
          <p:nvPr/>
        </p:nvSpPr>
        <p:spPr bwMode="auto">
          <a:xfrm>
            <a:off x="4340225"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5" name="Rectangle 9"/>
          <p:cNvSpPr>
            <a:spLocks noChangeArrowheads="1"/>
          </p:cNvSpPr>
          <p:nvPr/>
        </p:nvSpPr>
        <p:spPr bwMode="auto">
          <a:xfrm>
            <a:off x="4346575" y="4725988"/>
            <a:ext cx="12382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6" name="Rectangle 10"/>
          <p:cNvSpPr>
            <a:spLocks noChangeArrowheads="1"/>
          </p:cNvSpPr>
          <p:nvPr/>
        </p:nvSpPr>
        <p:spPr bwMode="auto">
          <a:xfrm>
            <a:off x="5584825"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7" name="Rectangle 11"/>
          <p:cNvSpPr>
            <a:spLocks noChangeArrowheads="1"/>
          </p:cNvSpPr>
          <p:nvPr/>
        </p:nvSpPr>
        <p:spPr bwMode="auto">
          <a:xfrm>
            <a:off x="5591175" y="4725988"/>
            <a:ext cx="1011238"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8" name="Rectangle 12"/>
          <p:cNvSpPr>
            <a:spLocks noChangeArrowheads="1"/>
          </p:cNvSpPr>
          <p:nvPr/>
        </p:nvSpPr>
        <p:spPr bwMode="auto">
          <a:xfrm>
            <a:off x="6602413"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9" name="Rectangle 13"/>
          <p:cNvSpPr>
            <a:spLocks noChangeArrowheads="1"/>
          </p:cNvSpPr>
          <p:nvPr/>
        </p:nvSpPr>
        <p:spPr bwMode="auto">
          <a:xfrm>
            <a:off x="6608763" y="4725988"/>
            <a:ext cx="11239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0" name="Rectangle 14"/>
          <p:cNvSpPr>
            <a:spLocks noChangeArrowheads="1"/>
          </p:cNvSpPr>
          <p:nvPr/>
        </p:nvSpPr>
        <p:spPr bwMode="auto">
          <a:xfrm>
            <a:off x="7732713"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1" name="Rectangle 15"/>
          <p:cNvSpPr>
            <a:spLocks noChangeArrowheads="1"/>
          </p:cNvSpPr>
          <p:nvPr/>
        </p:nvSpPr>
        <p:spPr bwMode="auto">
          <a:xfrm>
            <a:off x="7739063" y="4725988"/>
            <a:ext cx="89852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2" name="Rectangle 16"/>
          <p:cNvSpPr>
            <a:spLocks noChangeArrowheads="1"/>
          </p:cNvSpPr>
          <p:nvPr/>
        </p:nvSpPr>
        <p:spPr bwMode="auto">
          <a:xfrm>
            <a:off x="8637588"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3" name="Rectangle 17"/>
          <p:cNvSpPr>
            <a:spLocks noChangeArrowheads="1"/>
          </p:cNvSpPr>
          <p:nvPr/>
        </p:nvSpPr>
        <p:spPr bwMode="auto">
          <a:xfrm>
            <a:off x="857250"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4" name="Rectangle 18"/>
          <p:cNvSpPr>
            <a:spLocks noChangeArrowheads="1"/>
          </p:cNvSpPr>
          <p:nvPr/>
        </p:nvSpPr>
        <p:spPr bwMode="auto">
          <a:xfrm>
            <a:off x="1400175"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5" name="Rectangle 19"/>
          <p:cNvSpPr>
            <a:spLocks noChangeArrowheads="1"/>
          </p:cNvSpPr>
          <p:nvPr/>
        </p:nvSpPr>
        <p:spPr bwMode="auto">
          <a:xfrm>
            <a:off x="5584825"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6" name="Rectangle 20"/>
          <p:cNvSpPr>
            <a:spLocks noChangeArrowheads="1"/>
          </p:cNvSpPr>
          <p:nvPr/>
        </p:nvSpPr>
        <p:spPr bwMode="auto">
          <a:xfrm>
            <a:off x="6602413"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7" name="Rectangle 21"/>
          <p:cNvSpPr>
            <a:spLocks noChangeArrowheads="1"/>
          </p:cNvSpPr>
          <p:nvPr/>
        </p:nvSpPr>
        <p:spPr bwMode="auto">
          <a:xfrm>
            <a:off x="7732713" y="4732338"/>
            <a:ext cx="6350" cy="466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8" name="Rectangle 22"/>
          <p:cNvSpPr>
            <a:spLocks noChangeArrowheads="1"/>
          </p:cNvSpPr>
          <p:nvPr/>
        </p:nvSpPr>
        <p:spPr bwMode="auto">
          <a:xfrm>
            <a:off x="8637588"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9" name="Rectangle 23"/>
          <p:cNvSpPr>
            <a:spLocks noChangeArrowheads="1"/>
          </p:cNvSpPr>
          <p:nvPr/>
        </p:nvSpPr>
        <p:spPr bwMode="auto">
          <a:xfrm>
            <a:off x="857250"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0" name="Rectangle 24"/>
          <p:cNvSpPr>
            <a:spLocks noChangeArrowheads="1"/>
          </p:cNvSpPr>
          <p:nvPr/>
        </p:nvSpPr>
        <p:spPr bwMode="auto">
          <a:xfrm>
            <a:off x="863600" y="5199063"/>
            <a:ext cx="53657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1" name="Rectangle 25"/>
          <p:cNvSpPr>
            <a:spLocks noChangeArrowheads="1"/>
          </p:cNvSpPr>
          <p:nvPr/>
        </p:nvSpPr>
        <p:spPr bwMode="auto">
          <a:xfrm>
            <a:off x="1400175"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2" name="Rectangle 26"/>
          <p:cNvSpPr>
            <a:spLocks noChangeArrowheads="1"/>
          </p:cNvSpPr>
          <p:nvPr/>
        </p:nvSpPr>
        <p:spPr bwMode="auto">
          <a:xfrm>
            <a:off x="1406525" y="5199063"/>
            <a:ext cx="293370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3" name="Rectangle 27"/>
          <p:cNvSpPr>
            <a:spLocks noChangeArrowheads="1"/>
          </p:cNvSpPr>
          <p:nvPr/>
        </p:nvSpPr>
        <p:spPr bwMode="auto">
          <a:xfrm>
            <a:off x="4340225"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4" name="Rectangle 28"/>
          <p:cNvSpPr>
            <a:spLocks noChangeArrowheads="1"/>
          </p:cNvSpPr>
          <p:nvPr/>
        </p:nvSpPr>
        <p:spPr bwMode="auto">
          <a:xfrm>
            <a:off x="4346575" y="5199063"/>
            <a:ext cx="12382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5" name="Rectangle 29"/>
          <p:cNvSpPr>
            <a:spLocks noChangeArrowheads="1"/>
          </p:cNvSpPr>
          <p:nvPr/>
        </p:nvSpPr>
        <p:spPr bwMode="auto">
          <a:xfrm>
            <a:off x="5584825"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6" name="Rectangle 30"/>
          <p:cNvSpPr>
            <a:spLocks noChangeArrowheads="1"/>
          </p:cNvSpPr>
          <p:nvPr/>
        </p:nvSpPr>
        <p:spPr bwMode="auto">
          <a:xfrm>
            <a:off x="5591175" y="5199063"/>
            <a:ext cx="1011238"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7" name="Rectangle 31"/>
          <p:cNvSpPr>
            <a:spLocks noChangeArrowheads="1"/>
          </p:cNvSpPr>
          <p:nvPr/>
        </p:nvSpPr>
        <p:spPr bwMode="auto">
          <a:xfrm>
            <a:off x="6602413"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8" name="Rectangle 32"/>
          <p:cNvSpPr>
            <a:spLocks noChangeArrowheads="1"/>
          </p:cNvSpPr>
          <p:nvPr/>
        </p:nvSpPr>
        <p:spPr bwMode="auto">
          <a:xfrm>
            <a:off x="6608763" y="5199063"/>
            <a:ext cx="11239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9" name="Rectangle 33"/>
          <p:cNvSpPr>
            <a:spLocks noChangeArrowheads="1"/>
          </p:cNvSpPr>
          <p:nvPr/>
        </p:nvSpPr>
        <p:spPr bwMode="auto">
          <a:xfrm>
            <a:off x="7732713"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0" name="Rectangle 34"/>
          <p:cNvSpPr>
            <a:spLocks noChangeArrowheads="1"/>
          </p:cNvSpPr>
          <p:nvPr/>
        </p:nvSpPr>
        <p:spPr bwMode="auto">
          <a:xfrm>
            <a:off x="7739063" y="5199063"/>
            <a:ext cx="89852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1" name="Rectangle 35"/>
          <p:cNvSpPr>
            <a:spLocks noChangeArrowheads="1"/>
          </p:cNvSpPr>
          <p:nvPr/>
        </p:nvSpPr>
        <p:spPr bwMode="auto">
          <a:xfrm>
            <a:off x="8637588"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2" name="Rectangle 36"/>
          <p:cNvSpPr>
            <a:spLocks noChangeArrowheads="1"/>
          </p:cNvSpPr>
          <p:nvPr/>
        </p:nvSpPr>
        <p:spPr bwMode="auto">
          <a:xfrm>
            <a:off x="857250"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3" name="Rectangle 37"/>
          <p:cNvSpPr>
            <a:spLocks noChangeArrowheads="1"/>
          </p:cNvSpPr>
          <p:nvPr/>
        </p:nvSpPr>
        <p:spPr bwMode="auto">
          <a:xfrm>
            <a:off x="857250"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4" name="Rectangle 38"/>
          <p:cNvSpPr>
            <a:spLocks noChangeArrowheads="1"/>
          </p:cNvSpPr>
          <p:nvPr/>
        </p:nvSpPr>
        <p:spPr bwMode="auto">
          <a:xfrm>
            <a:off x="857250"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5" name="Rectangle 39"/>
          <p:cNvSpPr>
            <a:spLocks noChangeArrowheads="1"/>
          </p:cNvSpPr>
          <p:nvPr/>
        </p:nvSpPr>
        <p:spPr bwMode="auto">
          <a:xfrm>
            <a:off x="863600" y="5905500"/>
            <a:ext cx="53657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6" name="Rectangle 40"/>
          <p:cNvSpPr>
            <a:spLocks noChangeArrowheads="1"/>
          </p:cNvSpPr>
          <p:nvPr/>
        </p:nvSpPr>
        <p:spPr bwMode="auto">
          <a:xfrm>
            <a:off x="1400175"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7" name="Rectangle 41"/>
          <p:cNvSpPr>
            <a:spLocks noChangeArrowheads="1"/>
          </p:cNvSpPr>
          <p:nvPr/>
        </p:nvSpPr>
        <p:spPr bwMode="auto">
          <a:xfrm>
            <a:off x="1400175"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8" name="Rectangle 42"/>
          <p:cNvSpPr>
            <a:spLocks noChangeArrowheads="1"/>
          </p:cNvSpPr>
          <p:nvPr/>
        </p:nvSpPr>
        <p:spPr bwMode="auto">
          <a:xfrm>
            <a:off x="1406525" y="5905500"/>
            <a:ext cx="293370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9" name="Rectangle 43"/>
          <p:cNvSpPr>
            <a:spLocks noChangeArrowheads="1"/>
          </p:cNvSpPr>
          <p:nvPr/>
        </p:nvSpPr>
        <p:spPr bwMode="auto">
          <a:xfrm>
            <a:off x="4340225"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0" name="Rectangle 44"/>
          <p:cNvSpPr>
            <a:spLocks noChangeArrowheads="1"/>
          </p:cNvSpPr>
          <p:nvPr/>
        </p:nvSpPr>
        <p:spPr bwMode="auto">
          <a:xfrm>
            <a:off x="4346575" y="5905500"/>
            <a:ext cx="12382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1" name="Rectangle 45"/>
          <p:cNvSpPr>
            <a:spLocks noChangeArrowheads="1"/>
          </p:cNvSpPr>
          <p:nvPr/>
        </p:nvSpPr>
        <p:spPr bwMode="auto">
          <a:xfrm>
            <a:off x="5584825"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2" name="Rectangle 46"/>
          <p:cNvSpPr>
            <a:spLocks noChangeArrowheads="1"/>
          </p:cNvSpPr>
          <p:nvPr/>
        </p:nvSpPr>
        <p:spPr bwMode="auto">
          <a:xfrm>
            <a:off x="5584825"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3" name="Rectangle 47"/>
          <p:cNvSpPr>
            <a:spLocks noChangeArrowheads="1"/>
          </p:cNvSpPr>
          <p:nvPr/>
        </p:nvSpPr>
        <p:spPr bwMode="auto">
          <a:xfrm>
            <a:off x="5591175" y="5905500"/>
            <a:ext cx="1011238"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4" name="Rectangle 48"/>
          <p:cNvSpPr>
            <a:spLocks noChangeArrowheads="1"/>
          </p:cNvSpPr>
          <p:nvPr/>
        </p:nvSpPr>
        <p:spPr bwMode="auto">
          <a:xfrm>
            <a:off x="6602413"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5" name="Rectangle 49"/>
          <p:cNvSpPr>
            <a:spLocks noChangeArrowheads="1"/>
          </p:cNvSpPr>
          <p:nvPr/>
        </p:nvSpPr>
        <p:spPr bwMode="auto">
          <a:xfrm>
            <a:off x="6602413"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6" name="Rectangle 50"/>
          <p:cNvSpPr>
            <a:spLocks noChangeArrowheads="1"/>
          </p:cNvSpPr>
          <p:nvPr/>
        </p:nvSpPr>
        <p:spPr bwMode="auto">
          <a:xfrm>
            <a:off x="6608763" y="5905500"/>
            <a:ext cx="11239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7" name="Rectangle 51"/>
          <p:cNvSpPr>
            <a:spLocks noChangeArrowheads="1"/>
          </p:cNvSpPr>
          <p:nvPr/>
        </p:nvSpPr>
        <p:spPr bwMode="auto">
          <a:xfrm>
            <a:off x="7732713" y="5205413"/>
            <a:ext cx="6350" cy="7000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8" name="Rectangle 52"/>
          <p:cNvSpPr>
            <a:spLocks noChangeArrowheads="1"/>
          </p:cNvSpPr>
          <p:nvPr/>
        </p:nvSpPr>
        <p:spPr bwMode="auto">
          <a:xfrm>
            <a:off x="7732713"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9" name="Rectangle 53"/>
          <p:cNvSpPr>
            <a:spLocks noChangeArrowheads="1"/>
          </p:cNvSpPr>
          <p:nvPr/>
        </p:nvSpPr>
        <p:spPr bwMode="auto">
          <a:xfrm>
            <a:off x="7739063" y="5905500"/>
            <a:ext cx="89852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0" name="Rectangle 54"/>
          <p:cNvSpPr>
            <a:spLocks noChangeArrowheads="1"/>
          </p:cNvSpPr>
          <p:nvPr/>
        </p:nvSpPr>
        <p:spPr bwMode="auto">
          <a:xfrm>
            <a:off x="8637588"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1" name="Rectangle 55"/>
          <p:cNvSpPr>
            <a:spLocks noChangeArrowheads="1"/>
          </p:cNvSpPr>
          <p:nvPr/>
        </p:nvSpPr>
        <p:spPr bwMode="auto">
          <a:xfrm>
            <a:off x="8637588"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2" name="Rectangle 56"/>
          <p:cNvSpPr>
            <a:spLocks noChangeArrowheads="1"/>
          </p:cNvSpPr>
          <p:nvPr/>
        </p:nvSpPr>
        <p:spPr bwMode="auto">
          <a:xfrm>
            <a:off x="8637588"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3" name="Rectangle 57"/>
          <p:cNvSpPr>
            <a:spLocks noChangeArrowheads="1"/>
          </p:cNvSpPr>
          <p:nvPr/>
        </p:nvSpPr>
        <p:spPr bwMode="auto">
          <a:xfrm>
            <a:off x="4208463" y="4732338"/>
            <a:ext cx="7937"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4" name="Rectangle 58"/>
          <p:cNvSpPr>
            <a:spLocks noChangeArrowheads="1"/>
          </p:cNvSpPr>
          <p:nvPr/>
        </p:nvSpPr>
        <p:spPr bwMode="auto">
          <a:xfrm>
            <a:off x="4208463" y="5205413"/>
            <a:ext cx="7937"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5" name="Rectangle 59"/>
          <p:cNvSpPr>
            <a:spLocks noChangeArrowheads="1"/>
          </p:cNvSpPr>
          <p:nvPr/>
        </p:nvSpPr>
        <p:spPr bwMode="auto">
          <a:xfrm>
            <a:off x="606425" y="5911850"/>
            <a:ext cx="460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solidFill>
                  <a:srgbClr val="010000"/>
                </a:solidFill>
                <a:latin typeface="Trebuchet MS" panose="020B0603020202020204" pitchFamily="34" charset="0"/>
              </a:rPr>
              <a:t> </a:t>
            </a:r>
            <a:endParaRPr lang="en-US" altLang="en-US" sz="2400">
              <a:latin typeface="Trebuchet MS" panose="020B0603020202020204" pitchFamily="34" charset="0"/>
            </a:endParaRPr>
          </a:p>
        </p:txBody>
      </p:sp>
      <p:graphicFrame>
        <p:nvGraphicFramePr>
          <p:cNvPr id="170046" name="Object 60"/>
          <p:cNvGraphicFramePr>
            <a:graphicFrameLocks noChangeAspect="1"/>
          </p:cNvGraphicFramePr>
          <p:nvPr/>
        </p:nvGraphicFramePr>
        <p:xfrm>
          <a:off x="457200" y="1981200"/>
          <a:ext cx="8305800" cy="4038600"/>
        </p:xfrm>
        <a:graphic>
          <a:graphicData uri="http://schemas.openxmlformats.org/presentationml/2006/ole">
            <mc:AlternateContent xmlns:mc="http://schemas.openxmlformats.org/markup-compatibility/2006">
              <mc:Choice xmlns:v="urn:schemas-microsoft-com:vml" Requires="v">
                <p:oleObj spid="_x0000_s170114" name="Worksheet" r:id="rId4" imgW="6429790" imgH="4381913" progId="Excel.Sheet.8">
                  <p:embed/>
                </p:oleObj>
              </mc:Choice>
              <mc:Fallback>
                <p:oleObj name="Worksheet" r:id="rId4" imgW="6429790" imgH="4381913" progId="Excel.Sheet.8">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81200"/>
                        <a:ext cx="8305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p:nvPr>
        </p:nvSpPr>
        <p:spPr/>
        <p:txBody>
          <a:bodyPr/>
          <a:lstStyle/>
          <a:p>
            <a:r>
              <a:rPr lang="en-IN" altLang="en-US"/>
              <a:t>Risk Response Strategies</a:t>
            </a:r>
          </a:p>
        </p:txBody>
      </p:sp>
      <p:sp>
        <p:nvSpPr>
          <p:cNvPr id="1720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C7683A-1308-4540-836C-763937913611}" type="slidenum">
              <a:rPr lang="en-US" altLang="en-US" sz="1000" smtClean="0">
                <a:latin typeface="Trebuchet MS" panose="020B0603020202020204" pitchFamily="34" charset="0"/>
              </a:rPr>
              <a:pPr>
                <a:spcBef>
                  <a:spcPct val="0"/>
                </a:spcBef>
                <a:buFontTx/>
                <a:buNone/>
              </a:pPr>
              <a:t>102</a:t>
            </a:fld>
            <a:endParaRPr lang="en-US" altLang="en-US" sz="1000">
              <a:latin typeface="Trebuchet MS" panose="020B0603020202020204" pitchFamily="34" charset="0"/>
            </a:endParaRPr>
          </a:p>
        </p:txBody>
      </p:sp>
      <p:sp>
        <p:nvSpPr>
          <p:cNvPr id="172036" name="Rectangle 2"/>
          <p:cNvSpPr>
            <a:spLocks noChangeArrowheads="1"/>
          </p:cNvSpPr>
          <p:nvPr/>
        </p:nvSpPr>
        <p:spPr bwMode="auto">
          <a:xfrm>
            <a:off x="242888" y="76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sp>
        <p:nvSpPr>
          <p:cNvPr id="172037" name="Rectangle 3"/>
          <p:cNvSpPr>
            <a:spLocks noChangeArrowheads="1"/>
          </p:cNvSpPr>
          <p:nvPr/>
        </p:nvSpPr>
        <p:spPr bwMode="auto">
          <a:xfrm>
            <a:off x="685800" y="12954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Avoidance</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Transference</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Mitigation</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Acceptance</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r>
              <a:rPr lang="en-IN" altLang="en-US"/>
              <a:t>Risk Monitoring &amp; Control</a:t>
            </a:r>
          </a:p>
        </p:txBody>
      </p:sp>
      <p:sp>
        <p:nvSpPr>
          <p:cNvPr id="1740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C384F9-EF51-42F8-9407-173634F31AD3}" type="slidenum">
              <a:rPr lang="en-US" altLang="en-US" sz="1000" smtClean="0">
                <a:latin typeface="Trebuchet MS" panose="020B0603020202020204" pitchFamily="34" charset="0"/>
              </a:rPr>
              <a:pPr>
                <a:spcBef>
                  <a:spcPct val="0"/>
                </a:spcBef>
                <a:buFontTx/>
                <a:buNone/>
              </a:pPr>
              <a:t>103</a:t>
            </a:fld>
            <a:endParaRPr lang="en-US" altLang="en-US" sz="1000">
              <a:latin typeface="Trebuchet MS" panose="020B0603020202020204" pitchFamily="34" charset="0"/>
            </a:endParaRPr>
          </a:p>
        </p:txBody>
      </p:sp>
      <p:sp>
        <p:nvSpPr>
          <p:cNvPr id="174084" name="Rectangle 2"/>
          <p:cNvSpPr>
            <a:spLocks noChangeArrowheads="1"/>
          </p:cNvSpPr>
          <p:nvPr/>
        </p:nvSpPr>
        <p:spPr bwMode="auto">
          <a:xfrm>
            <a:off x="228600" y="109538"/>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sp>
        <p:nvSpPr>
          <p:cNvPr id="174085" name="Rectangle 3"/>
          <p:cNvSpPr>
            <a:spLocks noChangeArrowheads="1"/>
          </p:cNvSpPr>
          <p:nvPr/>
        </p:nvSpPr>
        <p:spPr bwMode="auto">
          <a:xfrm>
            <a:off x="457200" y="1066800"/>
            <a:ext cx="7924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Keeping track of identified risks</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Monitoring of residual risks</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Identifying new risks</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Ensuring execution of the Risk Plan</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Evaluating the effectiveness of the Risk Plan</a:t>
            </a:r>
          </a:p>
          <a:p>
            <a:pPr algn="just" eaLnBrk="1" hangingPunct="1">
              <a:buClr>
                <a:schemeClr val="tx2"/>
              </a:buClr>
              <a:buFont typeface="Wingdings" panose="05000000000000000000" pitchFamily="2" charset="2"/>
              <a:buNone/>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None/>
            </a:pPr>
            <a:r>
              <a:rPr lang="en-US" altLang="en-US" sz="2400" b="1" i="1">
                <a:solidFill>
                  <a:srgbClr val="3333CC"/>
                </a:solidFill>
                <a:latin typeface="Trebuchet MS" panose="020B0603020202020204" pitchFamily="34" charset="0"/>
              </a:rPr>
              <a:t>  </a:t>
            </a:r>
            <a:r>
              <a:rPr lang="en-US" altLang="en-US" sz="2400" i="1">
                <a:solidFill>
                  <a:srgbClr val="3333CC"/>
                </a:solidFill>
                <a:latin typeface="Trebuchet MS" panose="020B0603020202020204" pitchFamily="34" charset="0"/>
              </a:rPr>
              <a:t>Will be an ongoing process for the life of the project</a:t>
            </a:r>
          </a:p>
          <a:p>
            <a:pPr algn="just" eaLnBrk="1" hangingPunct="1">
              <a:buClr>
                <a:schemeClr val="tx2"/>
              </a:buClr>
              <a:buFont typeface="Wingdings" panose="05000000000000000000" pitchFamily="2" charset="2"/>
              <a:buNone/>
            </a:pPr>
            <a:r>
              <a:rPr lang="en-US" altLang="en-US" sz="2400" i="1">
                <a:solidFill>
                  <a:srgbClr val="3333CC"/>
                </a:solidFill>
                <a:latin typeface="Trebuchet MS" panose="020B0603020202020204" pitchFamily="34" charset="0"/>
              </a:rPr>
              <a:t>  Will reassess the priority of the risks periodically.</a:t>
            </a:r>
          </a:p>
          <a:p>
            <a:pPr lvl="1" algn="just" eaLnBrk="1" hangingPunct="1">
              <a:buClr>
                <a:srgbClr val="FFFF00"/>
              </a:buClr>
              <a:buSzPct val="95000"/>
              <a:buFont typeface="Wingdings" panose="05000000000000000000" pitchFamily="2" charset="2"/>
              <a:buChar char="ü"/>
            </a:pPr>
            <a:endParaRPr lang="en-US" altLang="en-US" sz="3200" b="1" i="1">
              <a:solidFill>
                <a:srgbClr val="3333CC"/>
              </a:solidFill>
              <a:latin typeface="Trebuchet MS" panose="020B0603020202020204" pitchFamily="34" charset="0"/>
            </a:endParaRP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2"/>
          <p:cNvSpPr>
            <a:spLocks noGrp="1"/>
          </p:cNvSpPr>
          <p:nvPr>
            <p:ph type="title"/>
          </p:nvPr>
        </p:nvSpPr>
        <p:spPr>
          <a:xfrm>
            <a:off x="0" y="-9525"/>
            <a:ext cx="9144000" cy="808038"/>
          </a:xfrm>
        </p:spPr>
        <p:txBody>
          <a:bodyPr/>
          <a:lstStyle/>
          <a:p>
            <a:r>
              <a:rPr lang="en-IN" altLang="en-US"/>
              <a:t>Good Risk Management Practices</a:t>
            </a:r>
          </a:p>
        </p:txBody>
      </p:sp>
      <p:sp>
        <p:nvSpPr>
          <p:cNvPr id="176131" name="Rectangle 3"/>
          <p:cNvSpPr>
            <a:spLocks noGrp="1" noChangeArrowheads="1"/>
          </p:cNvSpPr>
          <p:nvPr>
            <p:ph idx="1"/>
          </p:nvPr>
        </p:nvSpPr>
        <p:spPr>
          <a:xfrm>
            <a:off x="457200" y="990600"/>
            <a:ext cx="8229600" cy="5105400"/>
          </a:xfrm>
        </p:spPr>
        <p:txBody>
          <a:bodyPr/>
          <a:lstStyle/>
          <a:p>
            <a:pPr eaLnBrk="1" hangingPunct="1">
              <a:buClr>
                <a:schemeClr val="tx1"/>
              </a:buClr>
            </a:pPr>
            <a:r>
              <a:rPr lang="en-US" altLang="en-US" sz="2400"/>
              <a:t>Acknowledge that risks are inevitable.</a:t>
            </a:r>
            <a:br>
              <a:rPr lang="en-US" altLang="en-US" sz="2400"/>
            </a:br>
            <a:endParaRPr lang="en-US" altLang="en-US" sz="2400"/>
          </a:p>
          <a:p>
            <a:pPr eaLnBrk="1" hangingPunct="1">
              <a:buClr>
                <a:schemeClr val="tx1"/>
              </a:buClr>
            </a:pPr>
            <a:r>
              <a:rPr lang="en-US" altLang="en-US" sz="2400"/>
              <a:t>Communicate risks openly.</a:t>
            </a:r>
            <a:br>
              <a:rPr lang="en-US" altLang="en-US" sz="2400"/>
            </a:br>
            <a:endParaRPr lang="en-US" altLang="en-US" sz="2400"/>
          </a:p>
          <a:p>
            <a:pPr eaLnBrk="1" hangingPunct="1">
              <a:buClr>
                <a:schemeClr val="tx1"/>
              </a:buClr>
            </a:pPr>
            <a:r>
              <a:rPr lang="en-US" altLang="en-US" sz="2400"/>
              <a:t>Reward people who prevent crisis, not just those who create crises and then manage them.</a:t>
            </a:r>
            <a:br>
              <a:rPr lang="en-US" altLang="en-US" sz="2400"/>
            </a:br>
            <a:endParaRPr lang="en-US" altLang="en-US" sz="2400"/>
          </a:p>
          <a:p>
            <a:pPr eaLnBrk="1" hangingPunct="1">
              <a:buClr>
                <a:schemeClr val="tx1"/>
              </a:buClr>
            </a:pPr>
            <a:r>
              <a:rPr lang="en-US" altLang="en-US" sz="2400"/>
              <a:t>Use organization’s risk database for cross project learning.</a:t>
            </a:r>
            <a:br>
              <a:rPr lang="en-US" altLang="en-US" sz="2400"/>
            </a:br>
            <a:endParaRPr lang="en-US" altLang="en-US" sz="2400"/>
          </a:p>
          <a:p>
            <a:pPr eaLnBrk="1" hangingPunct="1">
              <a:buClr>
                <a:schemeClr val="tx1"/>
              </a:buClr>
            </a:pPr>
            <a:r>
              <a:rPr lang="en-US" altLang="en-US" sz="2400"/>
              <a:t>Take the Expert help whenever needed.</a:t>
            </a:r>
          </a:p>
          <a:p>
            <a:pPr eaLnBrk="1" hangingPunct="1">
              <a:buClr>
                <a:schemeClr val="tx1"/>
              </a:buClr>
            </a:pPr>
            <a:endParaRPr lang="en-US" altLang="en-US" sz="2400"/>
          </a:p>
          <a:p>
            <a:pPr eaLnBrk="1" hangingPunct="1">
              <a:buClr>
                <a:schemeClr val="tx1"/>
              </a:buClr>
            </a:pPr>
            <a:r>
              <a:rPr lang="en-US" altLang="en-US" sz="2400"/>
              <a:t>Remember all risks are important .</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76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5B37E4-0C85-4429-9FAC-7FE06FC8B5B5}" type="slidenum">
              <a:rPr lang="en-US" altLang="en-US" sz="1000" smtClean="0">
                <a:latin typeface="Trebuchet MS" panose="020B0603020202020204" pitchFamily="34" charset="0"/>
              </a:rPr>
              <a:pPr>
                <a:spcBef>
                  <a:spcPct val="0"/>
                </a:spcBef>
                <a:buFontTx/>
                <a:buNone/>
              </a:pPr>
              <a:t>104</a:t>
            </a:fld>
            <a:endParaRPr lang="en-US" altLang="en-US" sz="1000">
              <a:latin typeface="Trebuchet MS" panose="020B0603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2"/>
          <p:cNvSpPr>
            <a:spLocks noGrp="1"/>
          </p:cNvSpPr>
          <p:nvPr>
            <p:ph type="title"/>
          </p:nvPr>
        </p:nvSpPr>
        <p:spPr/>
        <p:txBody>
          <a:bodyPr/>
          <a:lstStyle/>
          <a:p>
            <a:r>
              <a:rPr lang="en-IN" altLang="en-US"/>
              <a:t>Bad excuses in Risk Management</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781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663EC6-0198-40D9-B905-A3A409629B2A}" type="slidenum">
              <a:rPr lang="en-US" altLang="en-US" sz="1000" smtClean="0">
                <a:latin typeface="Trebuchet MS" panose="020B0603020202020204" pitchFamily="34" charset="0"/>
              </a:rPr>
              <a:pPr>
                <a:spcBef>
                  <a:spcPct val="0"/>
                </a:spcBef>
                <a:buFontTx/>
                <a:buNone/>
              </a:pPr>
              <a:t>105</a:t>
            </a:fld>
            <a:endParaRPr lang="en-US" altLang="en-US" sz="1000">
              <a:latin typeface="Trebuchet MS" panose="020B0603020202020204" pitchFamily="34" charset="0"/>
            </a:endParaRPr>
          </a:p>
        </p:txBody>
      </p:sp>
      <p:sp>
        <p:nvSpPr>
          <p:cNvPr id="178181" name="Rectangle 3"/>
          <p:cNvSpPr>
            <a:spLocks noGrp="1" noChangeArrowheads="1"/>
          </p:cNvSpPr>
          <p:nvPr>
            <p:ph type="body" idx="4294967295"/>
          </p:nvPr>
        </p:nvSpPr>
        <p:spPr>
          <a:xfrm>
            <a:off x="381000" y="1066800"/>
            <a:ext cx="8763000" cy="4953000"/>
          </a:xfrm>
        </p:spPr>
        <p:txBody>
          <a:bodyPr/>
          <a:lstStyle/>
          <a:p>
            <a:pPr eaLnBrk="1" hangingPunct="1">
              <a:lnSpc>
                <a:spcPct val="90000"/>
              </a:lnSpc>
              <a:buClr>
                <a:schemeClr val="tx1"/>
              </a:buClr>
            </a:pPr>
            <a:r>
              <a:rPr lang="en-US" altLang="en-US" sz="2000"/>
              <a:t>We have no risk.</a:t>
            </a:r>
          </a:p>
          <a:p>
            <a:pPr eaLnBrk="1" hangingPunct="1">
              <a:lnSpc>
                <a:spcPct val="90000"/>
              </a:lnSpc>
              <a:buClr>
                <a:schemeClr val="tx1"/>
              </a:buClr>
            </a:pPr>
            <a:r>
              <a:rPr lang="en-US" altLang="en-US" sz="2000"/>
              <a:t>We deal with problems as they arise.</a:t>
            </a:r>
          </a:p>
          <a:p>
            <a:pPr eaLnBrk="1" hangingPunct="1">
              <a:lnSpc>
                <a:spcPct val="90000"/>
              </a:lnSpc>
              <a:buClr>
                <a:schemeClr val="tx1"/>
              </a:buClr>
            </a:pPr>
            <a:r>
              <a:rPr lang="en-US" altLang="en-US" sz="2000"/>
              <a:t>How can you predict what will happen 6 months from now?</a:t>
            </a:r>
          </a:p>
          <a:p>
            <a:pPr eaLnBrk="1" hangingPunct="1">
              <a:lnSpc>
                <a:spcPct val="90000"/>
              </a:lnSpc>
              <a:buClr>
                <a:schemeClr val="tx1"/>
              </a:buClr>
            </a:pPr>
            <a:r>
              <a:rPr lang="en-US" altLang="en-US" sz="2000"/>
              <a:t>Our job is to develop software, not to fill out bureaucratic forms.</a:t>
            </a:r>
          </a:p>
          <a:p>
            <a:pPr eaLnBrk="1" hangingPunct="1">
              <a:lnSpc>
                <a:spcPct val="90000"/>
              </a:lnSpc>
              <a:buClr>
                <a:schemeClr val="tx1"/>
              </a:buClr>
            </a:pPr>
            <a:r>
              <a:rPr lang="en-US" altLang="en-US" sz="2000"/>
              <a:t>That external interface is not in our risk management program because the interface is not our responsibility.</a:t>
            </a:r>
          </a:p>
          <a:p>
            <a:pPr eaLnBrk="1" hangingPunct="1">
              <a:lnSpc>
                <a:spcPct val="90000"/>
              </a:lnSpc>
              <a:buClr>
                <a:schemeClr val="tx1"/>
              </a:buClr>
            </a:pPr>
            <a:r>
              <a:rPr lang="en-US" altLang="en-US" sz="2000"/>
              <a:t>We deal with problems as they arise.</a:t>
            </a:r>
          </a:p>
          <a:p>
            <a:pPr eaLnBrk="1" hangingPunct="1">
              <a:lnSpc>
                <a:spcPct val="90000"/>
              </a:lnSpc>
              <a:buClr>
                <a:schemeClr val="tx1"/>
              </a:buClr>
            </a:pPr>
            <a:r>
              <a:rPr lang="en-US" altLang="en-US" sz="2000"/>
              <a:t>That method is proven and therefore not a risk. The speaker at the conference said so.</a:t>
            </a:r>
          </a:p>
          <a:p>
            <a:pPr eaLnBrk="1" hangingPunct="1">
              <a:lnSpc>
                <a:spcPct val="90000"/>
              </a:lnSpc>
              <a:buClr>
                <a:schemeClr val="tx1"/>
              </a:buClr>
            </a:pPr>
            <a:r>
              <a:rPr lang="en-US" altLang="en-US" sz="2000"/>
              <a:t>My tech people will rebel if we identify as a risk a lack of skills needed to do development.</a:t>
            </a:r>
          </a:p>
          <a:p>
            <a:pPr eaLnBrk="1" hangingPunct="1">
              <a:lnSpc>
                <a:spcPct val="90000"/>
              </a:lnSpc>
              <a:buClr>
                <a:schemeClr val="tx1"/>
              </a:buClr>
            </a:pPr>
            <a:r>
              <a:rPr lang="en-US" altLang="en-US" sz="2000"/>
              <a:t>We have to bid the lowest cost to win; we'll worry about doing the job when we get it.</a:t>
            </a:r>
          </a:p>
          <a:p>
            <a:pPr eaLnBrk="1" hangingPunct="1">
              <a:lnSpc>
                <a:spcPct val="90000"/>
              </a:lnSpc>
              <a:buClr>
                <a:schemeClr val="tx1"/>
              </a:buClr>
            </a:pPr>
            <a:endParaRPr lang="en-US" altLang="en-US" sz="2000"/>
          </a:p>
          <a:p>
            <a:pPr eaLnBrk="1" hangingPunct="1">
              <a:lnSpc>
                <a:spcPct val="90000"/>
              </a:lnSpc>
              <a:buClr>
                <a:schemeClr val="tx1"/>
              </a:buClr>
              <a:buFontTx/>
              <a:buNone/>
            </a:pPr>
            <a:r>
              <a:rPr lang="en-US" altLang="en-US" sz="2000" i="1"/>
              <a:t>(source-The Little book of bad excuses- SPMN)</a:t>
            </a:r>
          </a:p>
          <a:p>
            <a:pPr eaLnBrk="1" hangingPunct="1">
              <a:lnSpc>
                <a:spcPct val="90000"/>
              </a:lnSpc>
              <a:buClr>
                <a:schemeClr val="tx1"/>
              </a:buClr>
            </a:pPr>
            <a:endParaRPr lang="en-US" altLang="en-US" sz="2000" i="1"/>
          </a:p>
          <a:p>
            <a:pPr eaLnBrk="1" hangingPunct="1">
              <a:lnSpc>
                <a:spcPct val="90000"/>
              </a:lnSpc>
              <a:buClr>
                <a:schemeClr val="tx1"/>
              </a:buClr>
            </a:pPr>
            <a:endParaRPr lang="en-US" altLang="en-US" sz="2000"/>
          </a:p>
          <a:p>
            <a:pPr eaLnBrk="1" hangingPunct="1">
              <a:lnSpc>
                <a:spcPct val="90000"/>
              </a:lnSpc>
              <a:buClr>
                <a:schemeClr val="tx1"/>
              </a:buClr>
            </a:pPr>
            <a:endParaRPr lang="en-US" altLang="en-US" sz="20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identify activities to be done to manage risk proactively</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12</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106</a:t>
            </a:fld>
            <a:endParaRPr lang="en-US" altLang="en-US"/>
          </a:p>
        </p:txBody>
      </p:sp>
    </p:spTree>
    <p:extLst>
      <p:ext uri="{BB962C8B-B14F-4D97-AF65-F5344CB8AC3E}">
        <p14:creationId xmlns:p14="http://schemas.microsoft.com/office/powerpoint/2010/main" val="37221033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ctrTitle"/>
          </p:nvPr>
        </p:nvSpPr>
        <p:spPr/>
        <p:txBody>
          <a:bodyPr/>
          <a:lstStyle/>
          <a:p>
            <a:r>
              <a:rPr lang="en-US" altLang="en-US" dirty="0"/>
              <a:t>Project Procurement Management</a:t>
            </a:r>
            <a:endParaRPr lang="en-IN" altLang="en-US" dirty="0"/>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0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D7265C-85FE-4F69-872B-28EA946225C8}" type="slidenum">
              <a:rPr lang="en-US" altLang="en-US" sz="1200" smtClean="0">
                <a:solidFill>
                  <a:srgbClr val="898989"/>
                </a:solidFill>
              </a:rPr>
              <a:pPr>
                <a:spcBef>
                  <a:spcPct val="0"/>
                </a:spcBef>
                <a:buFontTx/>
                <a:buNone/>
              </a:pPr>
              <a:t>107</a:t>
            </a:fld>
            <a:endParaRPr lang="en-US" altLang="en-US" sz="1200">
              <a:solidFill>
                <a:srgbClr val="898989"/>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Basics of Procurement </a:t>
            </a:r>
          </a:p>
        </p:txBody>
      </p:sp>
      <p:sp>
        <p:nvSpPr>
          <p:cNvPr id="7" name="Content Placeholder 6"/>
          <p:cNvSpPr>
            <a:spLocks noGrp="1"/>
          </p:cNvSpPr>
          <p:nvPr>
            <p:ph idx="1"/>
          </p:nvPr>
        </p:nvSpPr>
        <p:spPr/>
        <p:txBody>
          <a:bodyPr/>
          <a:lstStyle/>
          <a:p>
            <a:r>
              <a:rPr lang="en-US" dirty="0"/>
              <a:t>Identify your procurement need: Know what is needed by you to complete the project work but your project team cannot produce it. (it may external testing, training, software, hardware, service, material etc)</a:t>
            </a:r>
          </a:p>
          <a:p>
            <a:r>
              <a:rPr lang="en-US" dirty="0"/>
              <a:t>Specification of each procurement need</a:t>
            </a:r>
          </a:p>
          <a:p>
            <a:r>
              <a:rPr lang="en-US" dirty="0"/>
              <a:t>Who, when, at what cost</a:t>
            </a:r>
          </a:p>
          <a:p>
            <a:r>
              <a:rPr lang="en-US" dirty="0"/>
              <a:t>How will you verify the objective is met</a:t>
            </a:r>
          </a:p>
          <a:p>
            <a:r>
              <a:rPr lang="en-US" dirty="0"/>
              <a:t>Change request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108</a:t>
            </a:fld>
            <a:endParaRPr lang="en-US" altLang="en-US"/>
          </a:p>
        </p:txBody>
      </p:sp>
    </p:spTree>
    <p:extLst>
      <p:ext uri="{BB962C8B-B14F-4D97-AF65-F5344CB8AC3E}">
        <p14:creationId xmlns:p14="http://schemas.microsoft.com/office/powerpoint/2010/main" val="32805592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ctrTitle"/>
          </p:nvPr>
        </p:nvSpPr>
        <p:spPr/>
        <p:txBody>
          <a:bodyPr/>
          <a:lstStyle/>
          <a:p>
            <a:r>
              <a:rPr lang="en-US" altLang="en-US" dirty="0"/>
              <a:t>Execution</a:t>
            </a:r>
            <a:endParaRPr lang="en-IN" altLang="en-US" dirty="0"/>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0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D7265C-85FE-4F69-872B-28EA946225C8}" type="slidenum">
              <a:rPr lang="en-US" altLang="en-US" sz="1200" smtClean="0">
                <a:solidFill>
                  <a:srgbClr val="898989"/>
                </a:solidFill>
              </a:rPr>
              <a:pPr>
                <a:spcBef>
                  <a:spcPct val="0"/>
                </a:spcBef>
                <a:buFontTx/>
                <a:buNone/>
              </a:pPr>
              <a:t>109</a:t>
            </a:fld>
            <a:endParaRPr lang="en-US" altLang="en-US" sz="1200">
              <a:solidFill>
                <a:srgbClr val="898989"/>
              </a:solidFill>
            </a:endParaRPr>
          </a:p>
        </p:txBody>
      </p:sp>
    </p:spTree>
    <p:extLst>
      <p:ext uri="{BB962C8B-B14F-4D97-AF65-F5344CB8AC3E}">
        <p14:creationId xmlns:p14="http://schemas.microsoft.com/office/powerpoint/2010/main" val="120054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Rules</a:t>
            </a:r>
          </a:p>
        </p:txBody>
      </p:sp>
      <p:sp>
        <p:nvSpPr>
          <p:cNvPr id="3" name="Content Placeholder 2"/>
          <p:cNvSpPr>
            <a:spLocks noGrp="1"/>
          </p:cNvSpPr>
          <p:nvPr>
            <p:ph idx="1"/>
          </p:nvPr>
        </p:nvSpPr>
        <p:spPr/>
        <p:txBody>
          <a:bodyPr>
            <a:normAutofit fontScale="92500" lnSpcReduction="20000"/>
          </a:bodyPr>
          <a:lstStyle/>
          <a:p>
            <a:r>
              <a:rPr lang="en-US" dirty="0"/>
              <a:t>Phone/Electronics- </a:t>
            </a:r>
          </a:p>
          <a:p>
            <a:r>
              <a:rPr lang="en-US" dirty="0"/>
              <a:t>Corner Talk</a:t>
            </a:r>
          </a:p>
          <a:p>
            <a:r>
              <a:rPr lang="en-US" dirty="0"/>
              <a:t>During QA wait for you turn</a:t>
            </a:r>
          </a:p>
          <a:p>
            <a:r>
              <a:rPr lang="en-US" dirty="0"/>
              <a:t>Write questions on note and handover to me</a:t>
            </a:r>
          </a:p>
          <a:p>
            <a:r>
              <a:rPr lang="en-US" dirty="0"/>
              <a:t>Participate in exercises with your full heart and mind</a:t>
            </a:r>
          </a:p>
          <a:p>
            <a:r>
              <a:rPr lang="en-US" dirty="0"/>
              <a:t>Free flow of coming and going</a:t>
            </a:r>
          </a:p>
          <a:p>
            <a:r>
              <a:rPr lang="en-US" dirty="0"/>
              <a:t>Respect time break durations</a:t>
            </a:r>
          </a:p>
          <a:p>
            <a:pPr lvl="1"/>
            <a:r>
              <a:rPr lang="en-US" dirty="0"/>
              <a:t>Tea break 10:30 (15 min)</a:t>
            </a:r>
          </a:p>
          <a:p>
            <a:pPr lvl="1"/>
            <a:r>
              <a:rPr lang="en-US" dirty="0"/>
              <a:t>Lunch break 12:30 (45 min)</a:t>
            </a:r>
          </a:p>
          <a:p>
            <a:pPr lvl="1"/>
            <a:r>
              <a:rPr lang="en-US" dirty="0"/>
              <a:t>Tea Break 15:00 (15 min)</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a:t>
            </a:fld>
            <a:endParaRPr lang="en-US" altLang="en-US"/>
          </a:p>
        </p:txBody>
      </p:sp>
      <p:grpSp>
        <p:nvGrpSpPr>
          <p:cNvPr id="11" name="Group 10"/>
          <p:cNvGrpSpPr/>
          <p:nvPr/>
        </p:nvGrpSpPr>
        <p:grpSpPr>
          <a:xfrm>
            <a:off x="4686300" y="1035418"/>
            <a:ext cx="457200" cy="304800"/>
            <a:chOff x="4343400" y="990600"/>
            <a:chExt cx="609600" cy="457200"/>
          </a:xfrm>
        </p:grpSpPr>
        <p:cxnSp>
          <p:nvCxnSpPr>
            <p:cNvPr id="7" name="Straight Connector 6"/>
            <p:cNvCxnSpPr/>
            <p:nvPr/>
          </p:nvCxnSpPr>
          <p:spPr>
            <a:xfrm>
              <a:off x="4343400" y="990600"/>
              <a:ext cx="609600" cy="457200"/>
            </a:xfrm>
            <a:prstGeom prst="line">
              <a:avLst/>
            </a:prstGeom>
            <a:ln w="38100">
              <a:solidFill>
                <a:srgbClr val="FF3300"/>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a:cxnSpLocks/>
            </p:cNvCxnSpPr>
            <p:nvPr/>
          </p:nvCxnSpPr>
          <p:spPr>
            <a:xfrm flipV="1">
              <a:off x="4343400" y="990600"/>
              <a:ext cx="609600" cy="4572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8244625" y="1577125"/>
            <a:ext cx="533400" cy="381000"/>
            <a:chOff x="4343400" y="990600"/>
            <a:chExt cx="609600" cy="457200"/>
          </a:xfrm>
        </p:grpSpPr>
        <p:cxnSp>
          <p:nvCxnSpPr>
            <p:cNvPr id="13" name="Straight Connector 12"/>
            <p:cNvCxnSpPr/>
            <p:nvPr/>
          </p:nvCxnSpPr>
          <p:spPr>
            <a:xfrm>
              <a:off x="4343400" y="990600"/>
              <a:ext cx="609600" cy="457200"/>
            </a:xfrm>
            <a:prstGeom prst="line">
              <a:avLst/>
            </a:prstGeom>
            <a:ln w="38100">
              <a:solidFill>
                <a:srgbClr val="FF33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V="1">
              <a:off x="4343400" y="990600"/>
              <a:ext cx="609600" cy="4572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791200" y="3733800"/>
            <a:ext cx="457200" cy="304800"/>
            <a:chOff x="4343400" y="990600"/>
            <a:chExt cx="609600" cy="457200"/>
          </a:xfrm>
        </p:grpSpPr>
        <p:cxnSp>
          <p:nvCxnSpPr>
            <p:cNvPr id="16" name="Straight Connector 15"/>
            <p:cNvCxnSpPr/>
            <p:nvPr/>
          </p:nvCxnSpPr>
          <p:spPr>
            <a:xfrm>
              <a:off x="4343400" y="990600"/>
              <a:ext cx="609600" cy="457200"/>
            </a:xfrm>
            <a:prstGeom prst="line">
              <a:avLst/>
            </a:prstGeom>
            <a:ln w="38100">
              <a:solidFill>
                <a:srgbClr val="FF3300"/>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a:cxnSpLocks/>
            </p:cNvCxnSpPr>
            <p:nvPr/>
          </p:nvCxnSpPr>
          <p:spPr>
            <a:xfrm flipV="1">
              <a:off x="4343400" y="990600"/>
              <a:ext cx="609600" cy="4572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143000"/>
            <a:ext cx="1219200" cy="91440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840184"/>
            <a:ext cx="1104900" cy="77785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201" y="4783583"/>
            <a:ext cx="1399424" cy="973138"/>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024" y="3260886"/>
            <a:ext cx="1737576" cy="1320558"/>
          </a:xfrm>
          <a:prstGeom prst="rect">
            <a:avLst/>
          </a:prstGeom>
        </p:spPr>
      </p:pic>
    </p:spTree>
    <p:extLst>
      <p:ext uri="{BB962C8B-B14F-4D97-AF65-F5344CB8AC3E}">
        <p14:creationId xmlns:p14="http://schemas.microsoft.com/office/powerpoint/2010/main" val="378802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Work Execution</a:t>
            </a:r>
          </a:p>
        </p:txBody>
      </p:sp>
      <p:sp>
        <p:nvSpPr>
          <p:cNvPr id="7" name="Content Placeholder 6"/>
          <p:cNvSpPr>
            <a:spLocks noGrp="1"/>
          </p:cNvSpPr>
          <p:nvPr>
            <p:ph idx="1"/>
          </p:nvPr>
        </p:nvSpPr>
        <p:spPr/>
        <p:txBody>
          <a:bodyPr>
            <a:normAutofit fontScale="85000" lnSpcReduction="20000"/>
          </a:bodyPr>
          <a:lstStyle/>
          <a:p>
            <a:r>
              <a:rPr lang="en-US" dirty="0"/>
              <a:t>Check the progress of work everyday</a:t>
            </a:r>
          </a:p>
          <a:p>
            <a:r>
              <a:rPr lang="en-US" dirty="0"/>
              <a:t>Authorize work package according to plan &amp; progress</a:t>
            </a:r>
          </a:p>
          <a:p>
            <a:r>
              <a:rPr lang="en-US" dirty="0"/>
              <a:t>Coordinate with assigned resources, vendors, consultants in advance</a:t>
            </a:r>
          </a:p>
          <a:p>
            <a:r>
              <a:rPr lang="en-US" dirty="0"/>
              <a:t>Document the actual progress everyday</a:t>
            </a:r>
          </a:p>
          <a:p>
            <a:r>
              <a:rPr lang="en-US" dirty="0"/>
              <a:t>Ensure the team is following the processes</a:t>
            </a:r>
          </a:p>
          <a:p>
            <a:r>
              <a:rPr lang="en-US" dirty="0"/>
              <a:t>Keep team motivated</a:t>
            </a:r>
          </a:p>
          <a:p>
            <a:r>
              <a:rPr lang="en-US" dirty="0"/>
              <a:t>Keep stakeholders informed</a:t>
            </a:r>
          </a:p>
          <a:p>
            <a:r>
              <a:rPr lang="en-US" dirty="0"/>
              <a:t>Keep stakeholders engaged</a:t>
            </a:r>
          </a:p>
          <a:p>
            <a:r>
              <a:rPr lang="en-US" dirty="0"/>
              <a:t>Conflict Management</a:t>
            </a:r>
          </a:p>
          <a:p>
            <a:r>
              <a:rPr lang="en-US" dirty="0"/>
              <a:t>Servant Leadership. Identify and remove impediments on day to day basis</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110</a:t>
            </a:fld>
            <a:endParaRPr lang="en-US" altLang="en-US"/>
          </a:p>
        </p:txBody>
      </p:sp>
    </p:spTree>
    <p:extLst>
      <p:ext uri="{BB962C8B-B14F-4D97-AF65-F5344CB8AC3E}">
        <p14:creationId xmlns:p14="http://schemas.microsoft.com/office/powerpoint/2010/main" val="40109087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ctrTitle"/>
          </p:nvPr>
        </p:nvSpPr>
        <p:spPr/>
        <p:txBody>
          <a:bodyPr/>
          <a:lstStyle/>
          <a:p>
            <a:r>
              <a:rPr altLang="en-US"/>
              <a:t>Team Management</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1986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4AE98C-3CDA-4E95-A266-53B293F4C296}" type="slidenum">
              <a:rPr lang="en-US" altLang="en-US" sz="1000" smtClean="0">
                <a:latin typeface="Trebuchet MS" panose="020B0603020202020204" pitchFamily="34" charset="0"/>
              </a:rPr>
              <a:pPr>
                <a:spcBef>
                  <a:spcPct val="0"/>
                </a:spcBef>
                <a:buFontTx/>
                <a:buNone/>
              </a:pPr>
              <a:t>111</a:t>
            </a:fld>
            <a:endParaRPr lang="en-US" altLang="en-US" sz="1000">
              <a:latin typeface="Trebuchet MS" panose="020B0603020202020204" pitchFamily="34" charset="0"/>
            </a:endParaRPr>
          </a:p>
        </p:txBody>
      </p:sp>
      <p:pic>
        <p:nvPicPr>
          <p:cNvPr id="198661" name="Picture 3" descr="Team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93913"/>
            <a:ext cx="4953000"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2" name="Text Box 4"/>
          <p:cNvSpPr txBox="1">
            <a:spLocks noChangeArrowheads="1"/>
          </p:cNvSpPr>
          <p:nvPr/>
        </p:nvSpPr>
        <p:spPr bwMode="auto">
          <a:xfrm>
            <a:off x="2133600" y="6324600"/>
            <a:ext cx="617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400">
              <a:latin typeface="Arial" panose="020B0604020202020204" pitchFamily="34" charset="0"/>
            </a:endParaRPr>
          </a:p>
        </p:txBody>
      </p:sp>
      <p:sp>
        <p:nvSpPr>
          <p:cNvPr id="198663" name="Text Box 5"/>
          <p:cNvSpPr txBox="1">
            <a:spLocks noChangeArrowheads="1"/>
          </p:cNvSpPr>
          <p:nvPr/>
        </p:nvSpPr>
        <p:spPr bwMode="auto">
          <a:xfrm>
            <a:off x="2362200" y="57912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u="sng">
                <a:solidFill>
                  <a:schemeClr val="accent2"/>
                </a:solidFill>
                <a:latin typeface="Trebuchet MS" panose="020B0603020202020204" pitchFamily="34" charset="0"/>
              </a:rPr>
              <a:t>T</a:t>
            </a:r>
            <a:r>
              <a:rPr lang="en-US" altLang="en-US" sz="2000">
                <a:latin typeface="Trebuchet MS" panose="020B0603020202020204" pitchFamily="34" charset="0"/>
              </a:rPr>
              <a:t>ogether </a:t>
            </a:r>
            <a:r>
              <a:rPr lang="en-US" altLang="en-US" sz="2400" u="sng">
                <a:solidFill>
                  <a:schemeClr val="accent2"/>
                </a:solidFill>
                <a:latin typeface="Trebuchet MS" panose="020B0603020202020204" pitchFamily="34" charset="0"/>
              </a:rPr>
              <a:t>E</a:t>
            </a:r>
            <a:r>
              <a:rPr lang="en-US" altLang="en-US" sz="2000">
                <a:latin typeface="Trebuchet MS" panose="020B0603020202020204" pitchFamily="34" charset="0"/>
              </a:rPr>
              <a:t>veryone </a:t>
            </a:r>
            <a:r>
              <a:rPr lang="en-US" altLang="en-US" sz="2400" u="sng">
                <a:solidFill>
                  <a:schemeClr val="accent2"/>
                </a:solidFill>
                <a:latin typeface="Trebuchet MS" panose="020B0603020202020204" pitchFamily="34" charset="0"/>
              </a:rPr>
              <a:t>A</a:t>
            </a:r>
            <a:r>
              <a:rPr lang="en-US" altLang="en-US" sz="2000">
                <a:latin typeface="Trebuchet MS" panose="020B0603020202020204" pitchFamily="34" charset="0"/>
              </a:rPr>
              <a:t>chieves </a:t>
            </a:r>
            <a:r>
              <a:rPr lang="en-US" altLang="en-US" sz="2400" u="sng">
                <a:solidFill>
                  <a:schemeClr val="accent2"/>
                </a:solidFill>
                <a:latin typeface="Trebuchet MS" panose="020B0603020202020204" pitchFamily="34" charset="0"/>
              </a:rPr>
              <a:t>M</a:t>
            </a:r>
            <a:r>
              <a:rPr lang="en-US" altLang="en-US" sz="2000">
                <a:latin typeface="Trebuchet MS" panose="020B0603020202020204" pitchFamily="34" charset="0"/>
              </a:rPr>
              <a:t>ore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2"/>
          <p:cNvSpPr>
            <a:spLocks noGrp="1"/>
          </p:cNvSpPr>
          <p:nvPr>
            <p:ph type="title"/>
          </p:nvPr>
        </p:nvSpPr>
        <p:spPr>
          <a:xfrm>
            <a:off x="0" y="-9525"/>
            <a:ext cx="9144000" cy="808038"/>
          </a:xfrm>
        </p:spPr>
        <p:txBody>
          <a:bodyPr/>
          <a:lstStyle/>
          <a:p>
            <a:r>
              <a:rPr lang="en-IN" altLang="en-US"/>
              <a:t>Stages of Team Performance</a:t>
            </a:r>
          </a:p>
        </p:txBody>
      </p:sp>
      <p:sp>
        <p:nvSpPr>
          <p:cNvPr id="181252" name="Rectangle 3"/>
          <p:cNvSpPr>
            <a:spLocks noGrp="1" noChangeArrowheads="1"/>
          </p:cNvSpPr>
          <p:nvPr>
            <p:ph idx="1"/>
          </p:nvPr>
        </p:nvSpPr>
        <p:spPr>
          <a:xfrm>
            <a:off x="457200" y="990600"/>
            <a:ext cx="8229600" cy="5105400"/>
          </a:xfrm>
        </p:spPr>
        <p:txBody>
          <a:bodyPr>
            <a:normAutofit lnSpcReduction="10000"/>
          </a:bodyPr>
          <a:lstStyle/>
          <a:p>
            <a:pPr eaLnBrk="1" hangingPunct="1">
              <a:buClr>
                <a:schemeClr val="tx1"/>
              </a:buClr>
              <a:defRPr/>
            </a:pPr>
            <a:r>
              <a:rPr lang="en-US" altLang="en-US" sz="1800" dirty="0"/>
              <a:t>Forming : </a:t>
            </a:r>
          </a:p>
          <a:p>
            <a:pPr lvl="1" eaLnBrk="1" hangingPunct="1">
              <a:buClr>
                <a:schemeClr val="tx1"/>
              </a:buClr>
              <a:defRPr/>
            </a:pPr>
            <a:r>
              <a:rPr lang="en-US" altLang="en-US" sz="1800" dirty="0"/>
              <a:t>Team members getting to know each other</a:t>
            </a:r>
          </a:p>
          <a:p>
            <a:pPr lvl="1" eaLnBrk="1" hangingPunct="1">
              <a:buClr>
                <a:schemeClr val="tx1"/>
              </a:buClr>
              <a:defRPr/>
            </a:pPr>
            <a:r>
              <a:rPr lang="en-US" altLang="en-US" sz="1800" dirty="0"/>
              <a:t>Heavy dependence on Leader’s directions</a:t>
            </a:r>
            <a:br>
              <a:rPr lang="en-US" altLang="en-US" sz="1800" dirty="0"/>
            </a:br>
            <a:endParaRPr lang="en-US" altLang="en-US" sz="1800" dirty="0"/>
          </a:p>
          <a:p>
            <a:pPr eaLnBrk="1" hangingPunct="1">
              <a:buClr>
                <a:schemeClr val="tx1"/>
              </a:buClr>
              <a:defRPr/>
            </a:pPr>
            <a:r>
              <a:rPr lang="en-US" altLang="en-US" sz="1800" dirty="0"/>
              <a:t>Storming: </a:t>
            </a:r>
          </a:p>
          <a:p>
            <a:pPr lvl="1" eaLnBrk="1" hangingPunct="1">
              <a:buClr>
                <a:schemeClr val="tx1"/>
              </a:buClr>
              <a:defRPr/>
            </a:pPr>
            <a:r>
              <a:rPr lang="en-US" altLang="en-US" sz="1800" dirty="0"/>
              <a:t>Team members vie for positions of authority/ Power struggles</a:t>
            </a:r>
          </a:p>
          <a:p>
            <a:pPr eaLnBrk="1" hangingPunct="1">
              <a:buClr>
                <a:schemeClr val="tx1"/>
              </a:buClr>
              <a:defRPr/>
            </a:pPr>
            <a:endParaRPr lang="en-US" altLang="en-US" sz="1800" dirty="0"/>
          </a:p>
          <a:p>
            <a:pPr eaLnBrk="1" hangingPunct="1">
              <a:buClr>
                <a:schemeClr val="tx1"/>
              </a:buClr>
              <a:defRPr/>
            </a:pPr>
            <a:r>
              <a:rPr lang="en-US" altLang="en-US" sz="1800" dirty="0"/>
              <a:t>Norming:</a:t>
            </a:r>
          </a:p>
          <a:p>
            <a:pPr lvl="1" eaLnBrk="1" hangingPunct="1">
              <a:buClr>
                <a:schemeClr val="tx1"/>
              </a:buClr>
              <a:defRPr/>
            </a:pPr>
            <a:r>
              <a:rPr lang="en-US" altLang="en-US" sz="1800" dirty="0"/>
              <a:t>Team members get to know each others’ strengths and weaknesses</a:t>
            </a:r>
          </a:p>
          <a:p>
            <a:pPr lvl="1" eaLnBrk="1" hangingPunct="1">
              <a:buClr>
                <a:schemeClr val="tx1"/>
              </a:buClr>
              <a:defRPr/>
            </a:pPr>
            <a:r>
              <a:rPr lang="en-US" altLang="en-US" sz="1800" dirty="0"/>
              <a:t>Agreement and Consensus/ Goal clarity</a:t>
            </a:r>
          </a:p>
          <a:p>
            <a:pPr lvl="1" eaLnBrk="1" hangingPunct="1">
              <a:buClr>
                <a:schemeClr val="tx1"/>
              </a:buClr>
              <a:defRPr/>
            </a:pPr>
            <a:r>
              <a:rPr lang="en-US" altLang="en-US" sz="1800" dirty="0"/>
              <a:t>Leader – facilitating role</a:t>
            </a:r>
            <a:br>
              <a:rPr lang="en-US" altLang="en-US" sz="1800" dirty="0"/>
            </a:br>
            <a:endParaRPr lang="en-US" altLang="en-US" sz="1800" dirty="0"/>
          </a:p>
          <a:p>
            <a:pPr eaLnBrk="1" hangingPunct="1">
              <a:buClr>
                <a:schemeClr val="tx1"/>
              </a:buClr>
              <a:defRPr/>
            </a:pPr>
            <a:r>
              <a:rPr lang="en-US" altLang="en-US" sz="1800" dirty="0"/>
              <a:t>Performing:</a:t>
            </a:r>
          </a:p>
          <a:p>
            <a:pPr lvl="1" eaLnBrk="1" hangingPunct="1">
              <a:buClr>
                <a:schemeClr val="tx1"/>
              </a:buClr>
              <a:defRPr/>
            </a:pPr>
            <a:r>
              <a:rPr lang="en-US" altLang="en-US" sz="1800" dirty="0"/>
              <a:t>Team has a shared vision</a:t>
            </a:r>
          </a:p>
          <a:p>
            <a:pPr lvl="1" eaLnBrk="1" hangingPunct="1">
              <a:buClr>
                <a:schemeClr val="tx1"/>
              </a:buClr>
              <a:defRPr/>
            </a:pPr>
            <a:r>
              <a:rPr lang="en-US" altLang="en-US" sz="1800" dirty="0"/>
              <a:t>Conflicts are resolved productively</a:t>
            </a:r>
          </a:p>
          <a:p>
            <a:pPr lvl="1" eaLnBrk="1" hangingPunct="1">
              <a:buClr>
                <a:schemeClr val="tx1"/>
              </a:buClr>
              <a:defRPr/>
            </a:pPr>
            <a:r>
              <a:rPr lang="en-US" altLang="en-US" sz="1800" dirty="0"/>
              <a:t>Leader – delegating  and overseeing role</a:t>
            </a:r>
          </a:p>
          <a:p>
            <a:pPr lvl="1" eaLnBrk="1" hangingPunct="1">
              <a:buClr>
                <a:schemeClr val="tx1"/>
              </a:buClr>
              <a:defRPr/>
            </a:pPr>
            <a:endParaRPr lang="en-US" altLang="en-US" sz="1800" dirty="0"/>
          </a:p>
          <a:p>
            <a:pPr lvl="1" eaLnBrk="1" hangingPunct="1">
              <a:buClr>
                <a:schemeClr val="tx1"/>
              </a:buClr>
              <a:buFontTx/>
              <a:buNone/>
              <a:defRPr/>
            </a:pPr>
            <a:endParaRPr lang="en-US" altLang="en-US" sz="18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02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DD7E60-DBCD-419E-8A50-4DD9AC9A5D53}" type="slidenum">
              <a:rPr lang="en-US" altLang="en-US" sz="1000" smtClean="0">
                <a:latin typeface="Trebuchet MS" panose="020B0603020202020204" pitchFamily="34" charset="0"/>
              </a:rPr>
              <a:pPr>
                <a:spcBef>
                  <a:spcPct val="0"/>
                </a:spcBef>
                <a:buFontTx/>
                <a:buNone/>
              </a:pPr>
              <a:t>112</a:t>
            </a:fld>
            <a:endParaRPr lang="en-US" altLang="en-US" sz="1000">
              <a:latin typeface="Trebuchet MS" panose="020B0603020202020204" pitchFamily="34" charset="0"/>
            </a:endParaRPr>
          </a:p>
        </p:txBody>
      </p:sp>
      <p:sp>
        <p:nvSpPr>
          <p:cNvPr id="202758" name="Rectangle 4"/>
          <p:cNvSpPr>
            <a:spLocks noChangeArrowheads="1"/>
          </p:cNvSpPr>
          <p:nvPr/>
        </p:nvSpPr>
        <p:spPr bwMode="auto">
          <a:xfrm>
            <a:off x="381000" y="31242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FontTx/>
              <a:buChar char="•"/>
            </a:pPr>
            <a:endParaRPr lang="en-US" altLang="en-US" sz="1800">
              <a:latin typeface="Trebuchet MS" panose="020B0603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IN" altLang="en-US"/>
              <a:t>Maslow’s Need Pyramid</a:t>
            </a:r>
          </a:p>
        </p:txBody>
      </p:sp>
      <p:sp>
        <p:nvSpPr>
          <p:cNvPr id="2068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ACFE4F-10D9-4760-A8F3-BB3038844A27}" type="slidenum">
              <a:rPr lang="en-US" altLang="en-US" sz="1000" smtClean="0">
                <a:latin typeface="Trebuchet MS" panose="020B0603020202020204" pitchFamily="34" charset="0"/>
              </a:rPr>
              <a:pPr>
                <a:spcBef>
                  <a:spcPct val="0"/>
                </a:spcBef>
                <a:buFontTx/>
                <a:buNone/>
              </a:pPr>
              <a:t>113</a:t>
            </a:fld>
            <a:endParaRPr lang="en-US" altLang="en-US" sz="1000">
              <a:latin typeface="Trebuchet MS" panose="020B0603020202020204" pitchFamily="34" charset="0"/>
            </a:endParaRP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738587"/>
            <a:ext cx="8305800" cy="5876354"/>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2"/>
          <p:cNvSpPr>
            <a:spLocks noGrp="1"/>
          </p:cNvSpPr>
          <p:nvPr>
            <p:ph type="title"/>
          </p:nvPr>
        </p:nvSpPr>
        <p:spPr>
          <a:xfrm>
            <a:off x="0" y="-9525"/>
            <a:ext cx="9144000" cy="808038"/>
          </a:xfrm>
        </p:spPr>
        <p:txBody>
          <a:bodyPr/>
          <a:lstStyle/>
          <a:p>
            <a:r>
              <a:rPr altLang="en-US"/>
              <a:t>Motivation</a:t>
            </a:r>
            <a:endParaRPr lang="en-IN" altLang="en-US"/>
          </a:p>
        </p:txBody>
      </p:sp>
      <p:sp>
        <p:nvSpPr>
          <p:cNvPr id="204803" name="Rectangle 3"/>
          <p:cNvSpPr>
            <a:spLocks noGrp="1" noChangeArrowheads="1"/>
          </p:cNvSpPr>
          <p:nvPr>
            <p:ph idx="1"/>
          </p:nvPr>
        </p:nvSpPr>
        <p:spPr>
          <a:xfrm>
            <a:off x="457200" y="990600"/>
            <a:ext cx="8229600" cy="5105400"/>
          </a:xfrm>
        </p:spPr>
        <p:txBody>
          <a:bodyPr>
            <a:normAutofit lnSpcReduction="10000"/>
          </a:bodyPr>
          <a:lstStyle/>
          <a:p>
            <a:pPr marL="609600" indent="-609600" eaLnBrk="1" hangingPunct="1">
              <a:buClr>
                <a:schemeClr val="tx1"/>
              </a:buClr>
            </a:pPr>
            <a:r>
              <a:rPr lang="en-US" altLang="en-US" sz="2400" dirty="0"/>
              <a:t>Project is done by people but all people do not have same motivation. So same thing does not motivate all.</a:t>
            </a:r>
          </a:p>
          <a:p>
            <a:pPr marL="609600" indent="-609600" eaLnBrk="1" hangingPunct="1">
              <a:buClr>
                <a:schemeClr val="tx1"/>
              </a:buClr>
            </a:pPr>
            <a:r>
              <a:rPr lang="en-US" altLang="en-US" sz="2400" dirty="0"/>
              <a:t>Motivation of people change from time to time. Today what is important for one may not be important for him tomorrow.</a:t>
            </a:r>
          </a:p>
          <a:p>
            <a:pPr marL="609600" indent="-609600" eaLnBrk="1" hangingPunct="1">
              <a:buClr>
                <a:schemeClr val="tx1"/>
              </a:buClr>
            </a:pPr>
            <a:r>
              <a:rPr lang="en-US" altLang="en-US" sz="2400" dirty="0"/>
              <a:t>Remain in touch with team understand their permanent motivation factors and short term motivation factors and need of the project.</a:t>
            </a:r>
          </a:p>
          <a:p>
            <a:pPr marL="609600" indent="-609600" eaLnBrk="1" hangingPunct="1">
              <a:buClr>
                <a:schemeClr val="tx1"/>
              </a:buClr>
            </a:pPr>
            <a:r>
              <a:rPr lang="en-US" altLang="en-US" sz="2400" dirty="0"/>
              <a:t>As a servant leader create an environment which is free from impediments, external to project.</a:t>
            </a:r>
          </a:p>
          <a:p>
            <a:pPr marL="609600" indent="-609600" eaLnBrk="1" hangingPunct="1">
              <a:buClr>
                <a:schemeClr val="tx1"/>
              </a:buClr>
            </a:pPr>
            <a:r>
              <a:rPr lang="en-US" altLang="en-US" sz="2400" dirty="0"/>
              <a:t>In the absence of Hygiene factors, Motivation factors does not work.</a:t>
            </a:r>
          </a:p>
          <a:p>
            <a:pPr marL="609600" indent="-609600" eaLnBrk="1" hangingPunct="1">
              <a:buClr>
                <a:schemeClr val="tx1"/>
              </a:buClr>
            </a:pPr>
            <a:r>
              <a:rPr lang="en-US" altLang="en-US" sz="2400" dirty="0"/>
              <a:t>Hygiene factors does not guarantee the motivation</a:t>
            </a:r>
          </a:p>
          <a:p>
            <a:pPr marL="609600" indent="-609600" eaLnBrk="1" hangingPunct="1">
              <a:buClr>
                <a:schemeClr val="tx1"/>
              </a:buClr>
            </a:pPr>
            <a:endParaRPr lang="en-US" altLang="en-US" sz="24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04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6376D8-86F6-49F5-BB6E-E26960FBA542}" type="slidenum">
              <a:rPr lang="en-US" altLang="en-US" sz="1000" smtClean="0">
                <a:latin typeface="Trebuchet MS" panose="020B0603020202020204" pitchFamily="34" charset="0"/>
              </a:rPr>
              <a:pPr>
                <a:spcBef>
                  <a:spcPct val="0"/>
                </a:spcBef>
                <a:buFontTx/>
                <a:buNone/>
              </a:pPr>
              <a:t>114</a:t>
            </a:fld>
            <a:endParaRPr lang="en-US" altLang="en-US" sz="1000">
              <a:latin typeface="Trebuchet MS" panose="020B0603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 may be</a:t>
            </a:r>
            <a:endParaRPr lang="en-US" dirty="0"/>
          </a:p>
        </p:txBody>
      </p:sp>
      <p:sp>
        <p:nvSpPr>
          <p:cNvPr id="3" name="Content Placeholder 2"/>
          <p:cNvSpPr>
            <a:spLocks noGrp="1"/>
          </p:cNvSpPr>
          <p:nvPr>
            <p:ph idx="1"/>
          </p:nvPr>
        </p:nvSpPr>
        <p:spPr/>
        <p:txBody>
          <a:bodyPr>
            <a:normAutofit fontScale="62500" lnSpcReduction="20000"/>
          </a:bodyPr>
          <a:lstStyle/>
          <a:p>
            <a:r>
              <a:rPr lang="en-US" altLang="en-US" dirty="0"/>
              <a:t>Group 1 (Money)</a:t>
            </a:r>
          </a:p>
          <a:p>
            <a:pPr lvl="1"/>
            <a:r>
              <a:rPr lang="en-US" altLang="en-US" dirty="0"/>
              <a:t>More money, promotion, </a:t>
            </a:r>
          </a:p>
          <a:p>
            <a:pPr lvl="1"/>
            <a:r>
              <a:rPr lang="en-US" altLang="en-US" dirty="0"/>
              <a:t>Opportunity to travel new place</a:t>
            </a:r>
          </a:p>
          <a:p>
            <a:pPr lvl="1"/>
            <a:r>
              <a:rPr lang="en-US" altLang="en-US" dirty="0"/>
              <a:t>Compulsory off</a:t>
            </a:r>
          </a:p>
          <a:p>
            <a:pPr lvl="1"/>
            <a:r>
              <a:rPr lang="en-US" altLang="en-US" dirty="0"/>
              <a:t>Worth Prize</a:t>
            </a:r>
          </a:p>
          <a:p>
            <a:r>
              <a:rPr lang="en-US" altLang="en-US" dirty="0"/>
              <a:t>Group 2 (Learning)</a:t>
            </a:r>
          </a:p>
          <a:p>
            <a:pPr lvl="1"/>
            <a:r>
              <a:rPr lang="en-US" altLang="en-US" dirty="0"/>
              <a:t>Some extra care</a:t>
            </a:r>
          </a:p>
          <a:p>
            <a:pPr lvl="1"/>
            <a:r>
              <a:rPr lang="en-US" altLang="en-US" dirty="0"/>
              <a:t>Personal attention</a:t>
            </a:r>
          </a:p>
          <a:p>
            <a:pPr lvl="1"/>
            <a:r>
              <a:rPr lang="en-US" altLang="en-US" dirty="0"/>
              <a:t>Dinner with leadership</a:t>
            </a:r>
          </a:p>
          <a:p>
            <a:pPr lvl="1"/>
            <a:r>
              <a:rPr lang="en-US" altLang="en-US" dirty="0"/>
              <a:t>Photo on big poster or fame-hall</a:t>
            </a:r>
          </a:p>
          <a:p>
            <a:pPr lvl="1"/>
            <a:r>
              <a:rPr lang="en-US" altLang="en-US" dirty="0"/>
              <a:t>Opportunity of getting associated with learned and leaders</a:t>
            </a:r>
          </a:p>
          <a:p>
            <a:pPr lvl="1"/>
            <a:r>
              <a:rPr lang="en-US" altLang="en-US" dirty="0"/>
              <a:t>Recognition</a:t>
            </a:r>
          </a:p>
          <a:p>
            <a:r>
              <a:rPr lang="en-US" altLang="en-US" dirty="0"/>
              <a:t>Group 3 (Emotions)</a:t>
            </a:r>
          </a:p>
          <a:p>
            <a:pPr lvl="1"/>
            <a:r>
              <a:rPr lang="en-US" altLang="en-US" dirty="0"/>
              <a:t>Opportunity to learn</a:t>
            </a:r>
          </a:p>
          <a:p>
            <a:pPr lvl="1"/>
            <a:r>
              <a:rPr lang="en-US" altLang="en-US" dirty="0"/>
              <a:t>Opportunity to grow</a:t>
            </a:r>
          </a:p>
          <a:p>
            <a:pPr lvl="1"/>
            <a:r>
              <a:rPr lang="en-US" altLang="en-US" dirty="0"/>
              <a:t>Better place to sit and work</a:t>
            </a:r>
          </a:p>
          <a:p>
            <a:pPr lvl="1"/>
            <a:r>
              <a:rPr lang="en-US" altLang="en-US" dirty="0"/>
              <a:t>Autonomy or freedom to plan and work</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115</a:t>
            </a:fld>
            <a:endParaRPr lang="en-US" altLang="en-US"/>
          </a:p>
        </p:txBody>
      </p:sp>
    </p:spTree>
    <p:extLst>
      <p:ext uri="{BB962C8B-B14F-4D97-AF65-F5344CB8AC3E}">
        <p14:creationId xmlns:p14="http://schemas.microsoft.com/office/powerpoint/2010/main" val="3392131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000126"/>
          </a:xfrm>
        </p:spPr>
        <p:txBody>
          <a:bodyPr>
            <a:normAutofit/>
          </a:bodyPr>
          <a:lstStyle/>
          <a:p>
            <a:r>
              <a:rPr lang="en-US" dirty="0"/>
              <a:t>Group Activity 12</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Lets make a resource register with interest and motivation factors (short &amp; long term) of each</a:t>
            </a:r>
          </a:p>
          <a:p>
            <a:pPr marL="514350" indent="-514350">
              <a:buFont typeface="+mj-lt"/>
              <a:buAutoNum type="arabicPeriod"/>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116</a:t>
            </a:fld>
            <a:endParaRPr lang="en-US" altLang="en-US"/>
          </a:p>
        </p:txBody>
      </p:sp>
    </p:spTree>
    <p:extLst>
      <p:ext uri="{BB962C8B-B14F-4D97-AF65-F5344CB8AC3E}">
        <p14:creationId xmlns:p14="http://schemas.microsoft.com/office/powerpoint/2010/main" val="20164107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Impediments</a:t>
            </a:r>
          </a:p>
        </p:txBody>
      </p:sp>
      <p:sp>
        <p:nvSpPr>
          <p:cNvPr id="3" name="Content Placeholder 2"/>
          <p:cNvSpPr>
            <a:spLocks noGrp="1"/>
          </p:cNvSpPr>
          <p:nvPr>
            <p:ph idx="1"/>
          </p:nvPr>
        </p:nvSpPr>
        <p:spPr/>
        <p:txBody>
          <a:bodyPr>
            <a:normAutofit fontScale="77500" lnSpcReduction="20000"/>
          </a:bodyPr>
          <a:lstStyle/>
          <a:p>
            <a:r>
              <a:rPr lang="en-US" dirty="0"/>
              <a:t>Team should recognize that this is a road block</a:t>
            </a:r>
          </a:p>
          <a:p>
            <a:r>
              <a:rPr lang="en-US" dirty="0"/>
              <a:t>Assign a competent person for that</a:t>
            </a:r>
          </a:p>
          <a:p>
            <a:r>
              <a:rPr lang="en-US" dirty="0"/>
              <a:t>Ask him possible solution he can give</a:t>
            </a:r>
          </a:p>
          <a:p>
            <a:r>
              <a:rPr lang="en-US" dirty="0"/>
              <a:t>Assign deadline</a:t>
            </a:r>
          </a:p>
          <a:p>
            <a:r>
              <a:rPr lang="en-US" dirty="0"/>
              <a:t>Immediate impediment should be resolved on priority within 24 hours</a:t>
            </a:r>
          </a:p>
          <a:p>
            <a:r>
              <a:rPr lang="en-US" dirty="0"/>
              <a:t>Assigned person should report proactively</a:t>
            </a:r>
          </a:p>
          <a:p>
            <a:r>
              <a:rPr lang="en-US" dirty="0"/>
              <a:t>If impediment cannot be resolved within allocated time then it should be escalated to higher authority</a:t>
            </a:r>
          </a:p>
          <a:p>
            <a:r>
              <a:rPr lang="en-US" dirty="0"/>
              <a:t>Keep escalating it till you get the solution</a:t>
            </a:r>
          </a:p>
          <a:p>
            <a:r>
              <a:rPr lang="en-US" dirty="0"/>
              <a:t>As PM, if you can manage within timeframe with your own resource then do not escalate it</a:t>
            </a:r>
          </a:p>
          <a:p>
            <a:r>
              <a:rPr lang="en-US" dirty="0"/>
              <a:t>Do not sit on the impediments at the cost of project.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117</a:t>
            </a:fld>
            <a:endParaRPr lang="en-US" altLang="en-US"/>
          </a:p>
        </p:txBody>
      </p:sp>
    </p:spTree>
    <p:extLst>
      <p:ext uri="{BB962C8B-B14F-4D97-AF65-F5344CB8AC3E}">
        <p14:creationId xmlns:p14="http://schemas.microsoft.com/office/powerpoint/2010/main" val="21973560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Management : Mindset</a:t>
            </a:r>
          </a:p>
        </p:txBody>
      </p:sp>
      <p:sp>
        <p:nvSpPr>
          <p:cNvPr id="3" name="Content Placeholder 2"/>
          <p:cNvSpPr>
            <a:spLocks noGrp="1"/>
          </p:cNvSpPr>
          <p:nvPr>
            <p:ph idx="1"/>
          </p:nvPr>
        </p:nvSpPr>
        <p:spPr/>
        <p:txBody>
          <a:bodyPr>
            <a:normAutofit fontScale="77500" lnSpcReduction="20000"/>
          </a:bodyPr>
          <a:lstStyle/>
          <a:p>
            <a:r>
              <a:rPr lang="en-US" dirty="0"/>
              <a:t>Understand this is natural</a:t>
            </a:r>
          </a:p>
          <a:p>
            <a:r>
              <a:rPr lang="en-US" dirty="0"/>
              <a:t>This is because of the team’s dynamics</a:t>
            </a:r>
          </a:p>
          <a:p>
            <a:r>
              <a:rPr lang="en-US" dirty="0"/>
              <a:t>This is because of individual’s way of working in the team</a:t>
            </a:r>
          </a:p>
          <a:p>
            <a:r>
              <a:rPr lang="en-US" dirty="0"/>
              <a:t>Nothing is permanent</a:t>
            </a:r>
          </a:p>
          <a:p>
            <a:r>
              <a:rPr lang="en-US" dirty="0"/>
              <a:t>With sincere efforts we can solve conflicts early</a:t>
            </a:r>
          </a:p>
          <a:p>
            <a:r>
              <a:rPr lang="en-US" dirty="0"/>
              <a:t>There is a learning opportunity</a:t>
            </a:r>
          </a:p>
          <a:p>
            <a:r>
              <a:rPr lang="en-US" dirty="0"/>
              <a:t>Have positive mind and positive thoughts</a:t>
            </a:r>
          </a:p>
          <a:p>
            <a:r>
              <a:rPr lang="en-US" dirty="0"/>
              <a:t>Running away is not a solution</a:t>
            </a:r>
          </a:p>
          <a:p>
            <a:r>
              <a:rPr lang="en-US" dirty="0"/>
              <a:t>Do not be personal</a:t>
            </a:r>
          </a:p>
          <a:p>
            <a:r>
              <a:rPr lang="en-US" dirty="0"/>
              <a:t>Do not go to the history </a:t>
            </a:r>
          </a:p>
          <a:p>
            <a:r>
              <a:rPr lang="en-US" dirty="0"/>
              <a:t>Do not attack the personality</a:t>
            </a:r>
          </a:p>
          <a:p>
            <a:r>
              <a:rPr lang="en-US" dirty="0"/>
              <a:t>Be very objective. To the point.</a:t>
            </a:r>
          </a:p>
          <a:p>
            <a:r>
              <a:rPr lang="en-US" dirty="0"/>
              <a:t>Document the event and its learning</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118</a:t>
            </a:fld>
            <a:endParaRPr lang="en-US" altLang="en-US"/>
          </a:p>
        </p:txBody>
      </p:sp>
    </p:spTree>
    <p:extLst>
      <p:ext uri="{BB962C8B-B14F-4D97-AF65-F5344CB8AC3E}">
        <p14:creationId xmlns:p14="http://schemas.microsoft.com/office/powerpoint/2010/main" val="9756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Management : Techniques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119</a:t>
            </a:fld>
            <a:endParaRPr lang="en-US" altLang="en-US"/>
          </a:p>
        </p:txBody>
      </p:sp>
      <p:grpSp>
        <p:nvGrpSpPr>
          <p:cNvPr id="6" name="Group 5"/>
          <p:cNvGrpSpPr>
            <a:grpSpLocks/>
          </p:cNvGrpSpPr>
          <p:nvPr/>
        </p:nvGrpSpPr>
        <p:grpSpPr bwMode="auto">
          <a:xfrm>
            <a:off x="685800" y="1371600"/>
            <a:ext cx="7010400" cy="4648200"/>
            <a:chOff x="432" y="864"/>
            <a:chExt cx="4416" cy="2928"/>
          </a:xfrm>
        </p:grpSpPr>
        <p:grpSp>
          <p:nvGrpSpPr>
            <p:cNvPr id="7" name="Group 6"/>
            <p:cNvGrpSpPr>
              <a:grpSpLocks/>
            </p:cNvGrpSpPr>
            <p:nvPr/>
          </p:nvGrpSpPr>
          <p:grpSpPr bwMode="auto">
            <a:xfrm>
              <a:off x="432" y="912"/>
              <a:ext cx="4416" cy="2880"/>
              <a:chOff x="432" y="912"/>
              <a:chExt cx="4416" cy="2880"/>
            </a:xfrm>
          </p:grpSpPr>
          <p:sp>
            <p:nvSpPr>
              <p:cNvPr id="20"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21"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22"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23"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8" name="Group 11"/>
            <p:cNvGrpSpPr>
              <a:grpSpLocks/>
            </p:cNvGrpSpPr>
            <p:nvPr/>
          </p:nvGrpSpPr>
          <p:grpSpPr bwMode="auto">
            <a:xfrm>
              <a:off x="1248" y="864"/>
              <a:ext cx="3360" cy="2575"/>
              <a:chOff x="1248" y="864"/>
              <a:chExt cx="3360" cy="2575"/>
            </a:xfrm>
          </p:grpSpPr>
          <p:sp>
            <p:nvSpPr>
              <p:cNvPr id="14"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15"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9" name="Rectangle 18"/>
            <p:cNvSpPr>
              <a:spLocks noChangeArrowheads="1"/>
            </p:cNvSpPr>
            <p:nvPr/>
          </p:nvSpPr>
          <p:spPr bwMode="auto">
            <a:xfrm>
              <a:off x="2256" y="2008"/>
              <a:ext cx="13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Arial" panose="020B0604020202020204" pitchFamily="34" charset="0"/>
                </a:rPr>
                <a:t>COMPROMISE  </a:t>
              </a:r>
            </a:p>
          </p:txBody>
        </p:sp>
        <p:sp>
          <p:nvSpPr>
            <p:cNvPr id="10"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11"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12"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13"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Tree>
    <p:extLst>
      <p:ext uri="{BB962C8B-B14F-4D97-AF65-F5344CB8AC3E}">
        <p14:creationId xmlns:p14="http://schemas.microsoft.com/office/powerpoint/2010/main" val="154907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will help us……</a:t>
            </a:r>
          </a:p>
        </p:txBody>
      </p:sp>
      <p:sp>
        <p:nvSpPr>
          <p:cNvPr id="3" name="Content Placeholder 2"/>
          <p:cNvSpPr>
            <a:spLocks noGrp="1"/>
          </p:cNvSpPr>
          <p:nvPr>
            <p:ph idx="1"/>
          </p:nvPr>
        </p:nvSpPr>
        <p:spPr>
          <a:xfrm>
            <a:off x="457199" y="990600"/>
            <a:ext cx="5255385" cy="5159299"/>
          </a:xfrm>
        </p:spPr>
        <p:txBody>
          <a:bodyPr>
            <a:normAutofit fontScale="92500" lnSpcReduction="10000"/>
          </a:bodyPr>
          <a:lstStyle/>
          <a:p>
            <a:pPr marL="177800" indent="-177800"/>
            <a:r>
              <a:rPr lang="en-US" sz="1800" dirty="0"/>
              <a:t>Project Management is a huge subject with hundreds of techniques and processes</a:t>
            </a:r>
          </a:p>
          <a:p>
            <a:pPr marL="177800" indent="-177800"/>
            <a:endParaRPr lang="en-US" sz="1800" dirty="0"/>
          </a:p>
          <a:p>
            <a:pPr marL="177800" indent="-177800"/>
            <a:r>
              <a:rPr lang="en-US" sz="1800" dirty="0"/>
              <a:t>In 3 days we will try to dig the top surface of this field</a:t>
            </a:r>
          </a:p>
          <a:p>
            <a:pPr marL="177800" indent="-177800"/>
            <a:endParaRPr lang="en-US" sz="1800" dirty="0"/>
          </a:p>
          <a:p>
            <a:pPr marL="177800" indent="-177800"/>
            <a:r>
              <a:rPr lang="en-US" sz="1800" dirty="0"/>
              <a:t>Let us not get bog down into technical and business of any project but focus on project management aspects. </a:t>
            </a:r>
          </a:p>
          <a:p>
            <a:pPr marL="177800" indent="-177800"/>
            <a:r>
              <a:rPr lang="en-US" sz="1800" dirty="0"/>
              <a:t>Unlearning may also help certain places.</a:t>
            </a:r>
          </a:p>
          <a:p>
            <a:pPr marL="177800" indent="-177800"/>
            <a:r>
              <a:rPr lang="en-US" sz="1800" dirty="0"/>
              <a:t>For the time being keep your technical hat off.  Wear just leadership and management hat</a:t>
            </a:r>
          </a:p>
          <a:p>
            <a:pPr marL="177800" indent="-177800"/>
            <a:endParaRPr lang="en-US" sz="1800" dirty="0"/>
          </a:p>
          <a:p>
            <a:pPr marL="177800" indent="-177800"/>
            <a:r>
              <a:rPr lang="en-US" sz="1800" dirty="0"/>
              <a:t>The workshop is about learning some new terms and PM techniques, align existing PM processes and use standard terms to refer documents, processes or tools in project management domain.</a:t>
            </a:r>
          </a:p>
          <a:p>
            <a:pPr marL="177800" indent="-177800"/>
            <a:endParaRPr lang="en-US" sz="1800" dirty="0"/>
          </a:p>
          <a:p>
            <a:pPr marL="177800" indent="-177800"/>
            <a:r>
              <a:rPr lang="en-US" sz="1800" dirty="0"/>
              <a:t>For three days come out of your compartments called department and jump into the huge field called Project.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a:t>
            </a:fld>
            <a:endParaRPr lang="en-US" alt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585" y="2466666"/>
            <a:ext cx="1297815" cy="103825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301" y="860353"/>
            <a:ext cx="1988355" cy="149126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785" y="3352800"/>
            <a:ext cx="1428750" cy="1076325"/>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844" y="4506100"/>
            <a:ext cx="2118925" cy="1412616"/>
          </a:xfrm>
          <a:prstGeom prst="rect">
            <a:avLst/>
          </a:prstGeom>
        </p:spPr>
      </p:pic>
    </p:spTree>
    <p:extLst>
      <p:ext uri="{BB962C8B-B14F-4D97-AF65-F5344CB8AC3E}">
        <p14:creationId xmlns:p14="http://schemas.microsoft.com/office/powerpoint/2010/main" val="102578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 13</a:t>
            </a:r>
          </a:p>
        </p:txBody>
      </p:sp>
      <p:sp>
        <p:nvSpPr>
          <p:cNvPr id="3" name="Content Placeholder 2"/>
          <p:cNvSpPr>
            <a:spLocks noGrp="1"/>
          </p:cNvSpPr>
          <p:nvPr>
            <p:ph idx="1"/>
          </p:nvPr>
        </p:nvSpPr>
        <p:spPr/>
        <p:txBody>
          <a:bodyPr/>
          <a:lstStyle/>
          <a:p>
            <a:pPr marL="514350" indent="-514350">
              <a:buFont typeface="+mj-lt"/>
              <a:buAutoNum type="arabicPeriod"/>
            </a:pPr>
            <a:r>
              <a:rPr lang="en-US" dirty="0"/>
              <a:t>Let’s make an impediment register and their solution. This is for day to day update.</a:t>
            </a:r>
          </a:p>
          <a:p>
            <a:pPr marL="514350" indent="-514350">
              <a:buFont typeface="+mj-lt"/>
              <a:buAutoNum type="arabicPeriod"/>
            </a:pPr>
            <a:r>
              <a:rPr lang="en-US" dirty="0"/>
              <a:t>Steps - broadly how do solve the impediments</a:t>
            </a:r>
          </a:p>
          <a:p>
            <a:pPr marL="514350" indent="-514350">
              <a:buFont typeface="+mj-lt"/>
              <a:buAutoNum type="arabicPeriod"/>
            </a:pPr>
            <a:r>
              <a:rPr lang="en-US" dirty="0"/>
              <a:t>List 10 Reasons of conflict between team members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120</a:t>
            </a:fld>
            <a:endParaRPr lang="en-US" altLang="en-US"/>
          </a:p>
        </p:txBody>
      </p:sp>
    </p:spTree>
    <p:extLst>
      <p:ext uri="{BB962C8B-B14F-4D97-AF65-F5344CB8AC3E}">
        <p14:creationId xmlns:p14="http://schemas.microsoft.com/office/powerpoint/2010/main" val="2806613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Day 3</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121</a:t>
            </a:fld>
            <a:endParaRPr lang="en-US" altLang="en-US"/>
          </a:p>
        </p:txBody>
      </p:sp>
    </p:spTree>
    <p:extLst>
      <p:ext uri="{BB962C8B-B14F-4D97-AF65-F5344CB8AC3E}">
        <p14:creationId xmlns:p14="http://schemas.microsoft.com/office/powerpoint/2010/main" val="8611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122</a:t>
            </a:fld>
            <a:endParaRPr lang="en-US" altLang="en-US"/>
          </a:p>
        </p:txBody>
      </p:sp>
      <p:pic>
        <p:nvPicPr>
          <p:cNvPr id="253954" name="Picture 2" descr="Image result for project govern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824407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443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Data Analysis</a:t>
            </a:r>
          </a:p>
        </p:txBody>
      </p:sp>
      <p:sp>
        <p:nvSpPr>
          <p:cNvPr id="3" name="Content Placeholder 2"/>
          <p:cNvSpPr>
            <a:spLocks noGrp="1"/>
          </p:cNvSpPr>
          <p:nvPr>
            <p:ph idx="1"/>
          </p:nvPr>
        </p:nvSpPr>
        <p:spPr/>
        <p:txBody>
          <a:bodyPr>
            <a:normAutofit fontScale="92500"/>
          </a:bodyPr>
          <a:lstStyle/>
          <a:p>
            <a:r>
              <a:rPr lang="en-US" sz="2400" dirty="0"/>
              <a:t>Collect all the possible data. Start logging events without interpreting the meaning of data. </a:t>
            </a:r>
          </a:p>
          <a:p>
            <a:r>
              <a:rPr lang="en-US" sz="2400" dirty="0"/>
              <a:t>Periodically, as per the plan, extract the data from source and look data from all possible angles. </a:t>
            </a:r>
          </a:p>
          <a:p>
            <a:r>
              <a:rPr lang="en-US" sz="2400" dirty="0"/>
              <a:t>For this you need to identify metrics for your project performance measurement</a:t>
            </a:r>
          </a:p>
          <a:p>
            <a:r>
              <a:rPr lang="en-US" sz="2400" dirty="0"/>
              <a:t>Also look organization’s perspective when you trying to give meaning to the data</a:t>
            </a:r>
          </a:p>
          <a:p>
            <a:r>
              <a:rPr lang="en-US" sz="2400" dirty="0"/>
              <a:t>Understand organization’s goal, industry benchmark, stakeholders’ expectation from their perspective</a:t>
            </a:r>
          </a:p>
          <a:p>
            <a:r>
              <a:rPr lang="en-US" sz="2400" dirty="0"/>
              <a:t>Everything which is important for PM may not be important for org.</a:t>
            </a:r>
          </a:p>
          <a:p>
            <a:r>
              <a:rPr lang="en-US" sz="2400" dirty="0"/>
              <a:t>Everything which is important for Org must be important for PM.</a:t>
            </a:r>
          </a:p>
          <a:p>
            <a:r>
              <a:rPr lang="en-US" sz="2400" dirty="0"/>
              <a:t>Use different to tools to track and analyze the data and metrics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123</a:t>
            </a:fld>
            <a:endParaRPr lang="en-US" altLang="en-US"/>
          </a:p>
        </p:txBody>
      </p:sp>
    </p:spTree>
    <p:extLst>
      <p:ext uri="{BB962C8B-B14F-4D97-AF65-F5344CB8AC3E}">
        <p14:creationId xmlns:p14="http://schemas.microsoft.com/office/powerpoint/2010/main" val="60873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Metrics are Important for Organization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Profit Margin</a:t>
            </a:r>
          </a:p>
          <a:p>
            <a:pPr marL="514350" indent="-514350">
              <a:buFont typeface="+mj-lt"/>
              <a:buAutoNum type="arabicPeriod"/>
            </a:pPr>
            <a:r>
              <a:rPr lang="en-US" dirty="0"/>
              <a:t>Cashflow</a:t>
            </a:r>
          </a:p>
          <a:p>
            <a:pPr marL="514350" indent="-514350">
              <a:buFont typeface="+mj-lt"/>
              <a:buAutoNum type="arabicPeriod"/>
            </a:pPr>
            <a:r>
              <a:rPr lang="en-US" dirty="0"/>
              <a:t>EPS</a:t>
            </a:r>
          </a:p>
          <a:p>
            <a:pPr marL="514350" indent="-514350">
              <a:buFont typeface="+mj-lt"/>
              <a:buAutoNum type="arabicPeriod"/>
            </a:pPr>
            <a:r>
              <a:rPr lang="en-US" dirty="0"/>
              <a:t>Brand Value</a:t>
            </a:r>
          </a:p>
          <a:p>
            <a:pPr marL="514350" indent="-514350">
              <a:buFont typeface="+mj-lt"/>
              <a:buAutoNum type="arabicPeriod"/>
            </a:pPr>
            <a:r>
              <a:rPr lang="en-US" dirty="0"/>
              <a:t>Market Share</a:t>
            </a:r>
          </a:p>
          <a:p>
            <a:pPr marL="514350" indent="-514350">
              <a:buFont typeface="+mj-lt"/>
              <a:buAutoNum type="arabicPeriod"/>
            </a:pPr>
            <a:r>
              <a:rPr lang="en-US" dirty="0"/>
              <a:t>Revenue</a:t>
            </a:r>
          </a:p>
          <a:p>
            <a:pPr marL="514350" indent="-514350">
              <a:buFont typeface="+mj-lt"/>
              <a:buAutoNum type="arabicPeriod"/>
            </a:pPr>
            <a:r>
              <a:rPr lang="en-US" dirty="0"/>
              <a:t>Variable Expenses</a:t>
            </a:r>
          </a:p>
          <a:p>
            <a:pPr marL="514350" indent="-514350">
              <a:buFont typeface="+mj-lt"/>
              <a:buAutoNum type="arabicPeriod"/>
            </a:pPr>
            <a:r>
              <a:rPr lang="en-US" dirty="0"/>
              <a:t>Copyright and Patents Development</a:t>
            </a:r>
          </a:p>
          <a:p>
            <a:pPr marL="514350" indent="-514350">
              <a:buFont typeface="+mj-lt"/>
              <a:buAutoNum type="arabicPeriod"/>
            </a:pPr>
            <a:r>
              <a:rPr lang="en-US" dirty="0"/>
              <a:t>Repeat business</a:t>
            </a:r>
          </a:p>
          <a:p>
            <a:pPr marL="514350" indent="-514350">
              <a:buFont typeface="+mj-lt"/>
              <a:buAutoNum type="arabicPeriod"/>
            </a:pPr>
            <a:r>
              <a:rPr lang="en-US" dirty="0"/>
              <a:t>Cost of Customer Retention</a:t>
            </a:r>
          </a:p>
          <a:p>
            <a:pPr marL="514350" indent="-514350">
              <a:buFont typeface="+mj-lt"/>
              <a:buAutoNum type="arabicPeriod"/>
            </a:pPr>
            <a:r>
              <a:rPr lang="en-US" dirty="0"/>
              <a:t>Cost of Customer Acquisition</a:t>
            </a:r>
          </a:p>
          <a:p>
            <a:pPr marL="514350" indent="-514350">
              <a:buFont typeface="+mj-lt"/>
              <a:buAutoNum type="arabicPeriod"/>
            </a:pPr>
            <a:r>
              <a:rPr lang="en-US" dirty="0"/>
              <a:t>CSI</a:t>
            </a:r>
          </a:p>
          <a:p>
            <a:pPr marL="514350" indent="-514350">
              <a:buFont typeface="+mj-lt"/>
              <a:buAutoNum type="arabicPeriod"/>
            </a:pPr>
            <a:r>
              <a:rPr lang="en-US" dirty="0"/>
              <a:t>New Technology Adoption</a:t>
            </a:r>
          </a:p>
          <a:p>
            <a:endParaRPr lang="en-US" dirty="0"/>
          </a:p>
          <a:p>
            <a:endParaRPr lang="en-US" dirty="0"/>
          </a:p>
        </p:txBody>
      </p:sp>
      <p:sp>
        <p:nvSpPr>
          <p:cNvPr id="6" name="Content Placeholder 5"/>
          <p:cNvSpPr>
            <a:spLocks noGrp="1"/>
          </p:cNvSpPr>
          <p:nvPr>
            <p:ph idx="13"/>
          </p:nvPr>
        </p:nvSpPr>
        <p:spPr/>
        <p:txBody>
          <a:bodyPr>
            <a:normAutofit fontScale="85000" lnSpcReduction="10000"/>
          </a:bodyPr>
          <a:lstStyle/>
          <a:p>
            <a:pPr marL="514350" indent="-514350">
              <a:buFont typeface="+mj-lt"/>
              <a:buAutoNum type="arabicPeriod" startAt="14"/>
            </a:pPr>
            <a:r>
              <a:rPr lang="en-US" sz="2400" dirty="0"/>
              <a:t>Innovation</a:t>
            </a:r>
          </a:p>
          <a:p>
            <a:pPr marL="514350" indent="-514350">
              <a:buFont typeface="+mj-lt"/>
              <a:buAutoNum type="arabicPeriod" startAt="14"/>
            </a:pPr>
            <a:r>
              <a:rPr lang="en-US" sz="2400" dirty="0"/>
              <a:t>Cost Savings</a:t>
            </a:r>
          </a:p>
          <a:p>
            <a:pPr marL="514350" indent="-514350">
              <a:buFont typeface="+mj-lt"/>
              <a:buAutoNum type="arabicPeriod" startAt="14"/>
            </a:pPr>
            <a:r>
              <a:rPr lang="en-US" sz="2400" dirty="0"/>
              <a:t>Talent Retention</a:t>
            </a:r>
          </a:p>
          <a:p>
            <a:pPr marL="514350" indent="-514350">
              <a:buFont typeface="+mj-lt"/>
              <a:buAutoNum type="arabicPeriod" startAt="14"/>
            </a:pPr>
            <a:r>
              <a:rPr lang="en-US" sz="2400" dirty="0"/>
              <a:t>New skills acquired</a:t>
            </a:r>
          </a:p>
          <a:p>
            <a:pPr marL="514350" indent="-514350">
              <a:buFont typeface="+mj-lt"/>
              <a:buAutoNum type="arabicPeriod" startAt="14"/>
            </a:pPr>
            <a:r>
              <a:rPr lang="en-US" sz="2400" dirty="0"/>
              <a:t>Warranty Cost Reduction</a:t>
            </a:r>
          </a:p>
          <a:p>
            <a:pPr marL="514350" indent="-514350">
              <a:buFont typeface="+mj-lt"/>
              <a:buAutoNum type="arabicPeriod" startAt="14"/>
            </a:pPr>
            <a:r>
              <a:rPr lang="en-US" sz="2400" dirty="0"/>
              <a:t>Average Value of New Projects</a:t>
            </a:r>
          </a:p>
          <a:p>
            <a:pPr marL="514350" indent="-514350">
              <a:buFont typeface="+mj-lt"/>
              <a:buAutoNum type="arabicPeriod" startAt="14"/>
            </a:pPr>
            <a:r>
              <a:rPr lang="en-US" sz="2400" dirty="0"/>
              <a:t>Compliance</a:t>
            </a:r>
          </a:p>
          <a:p>
            <a:pPr marL="514350" indent="-514350">
              <a:buFont typeface="+mj-lt"/>
              <a:buAutoNum type="arabicPeriod" startAt="14"/>
            </a:pPr>
            <a:r>
              <a:rPr lang="en-US" sz="2400" dirty="0"/>
              <a:t>Acquisitions / Merger</a:t>
            </a:r>
          </a:p>
          <a:p>
            <a:pPr marL="514350" indent="-514350">
              <a:buFont typeface="+mj-lt"/>
              <a:buAutoNum type="arabicPeriod" startAt="14"/>
            </a:pPr>
            <a:r>
              <a:rPr lang="en-US" sz="2400" dirty="0"/>
              <a:t>Reducing cost of testing</a:t>
            </a:r>
          </a:p>
          <a:p>
            <a:pPr marL="514350" indent="-514350">
              <a:buFont typeface="+mj-lt"/>
              <a:buAutoNum type="arabicPeriod" startAt="14"/>
            </a:pPr>
            <a:r>
              <a:rPr lang="en-US" sz="2400" dirty="0"/>
              <a:t>Reducing Safety Incidents</a:t>
            </a:r>
          </a:p>
          <a:p>
            <a:pPr marL="514350" indent="-514350">
              <a:buFont typeface="+mj-lt"/>
              <a:buAutoNum type="arabicPeriod" startAt="14"/>
            </a:pPr>
            <a:r>
              <a:rPr lang="en-US" sz="2400" dirty="0"/>
              <a:t>Reducing defects</a:t>
            </a:r>
          </a:p>
          <a:p>
            <a:pPr marL="514350" indent="-514350">
              <a:buFont typeface="+mj-lt"/>
              <a:buAutoNum type="arabicPeriod" startAt="14"/>
            </a:pPr>
            <a:r>
              <a:rPr lang="en-US" sz="2400" dirty="0"/>
              <a:t>Reducing average customer complaints</a:t>
            </a:r>
          </a:p>
          <a:p>
            <a:pPr marL="514350" indent="-514350">
              <a:buFont typeface="+mj-lt"/>
              <a:buAutoNum type="arabicPeriod" startAt="14"/>
            </a:pPr>
            <a:r>
              <a:rPr lang="en-US" sz="2400" dirty="0"/>
              <a:t>Capital to Sales Ratio</a:t>
            </a:r>
          </a:p>
          <a:p>
            <a:pPr marL="514350" indent="-514350">
              <a:buFont typeface="+mj-lt"/>
              <a:buAutoNum type="arabicPeriod" startAt="14"/>
            </a:pPr>
            <a:r>
              <a:rPr lang="en-US" sz="2400" dirty="0"/>
              <a:t>Operating Ratio</a:t>
            </a:r>
          </a:p>
          <a:p>
            <a:endParaRPr lang="en-US" sz="2400" dirty="0"/>
          </a:p>
        </p:txBody>
      </p:sp>
      <p:sp>
        <p:nvSpPr>
          <p:cNvPr id="4" name="Footer Placeholder 3"/>
          <p:cNvSpPr>
            <a:spLocks noGrp="1"/>
          </p:cNvSpPr>
          <p:nvPr>
            <p:ph type="ftr" sz="quarter" idx="15"/>
          </p:nvPr>
        </p:nvSpPr>
        <p:spPr/>
        <p:txBody>
          <a:bodyPr/>
          <a:lstStyle/>
          <a:p>
            <a:pPr>
              <a:defRPr/>
            </a:pPr>
            <a:r>
              <a:rPr lang="en-US"/>
              <a:t>Copyright 2017 Vedavit Project Solutions</a:t>
            </a:r>
          </a:p>
        </p:txBody>
      </p:sp>
      <p:sp>
        <p:nvSpPr>
          <p:cNvPr id="5" name="Slide Number Placeholder 4"/>
          <p:cNvSpPr>
            <a:spLocks noGrp="1"/>
          </p:cNvSpPr>
          <p:nvPr>
            <p:ph type="sldNum" sz="quarter" idx="16"/>
          </p:nvPr>
        </p:nvSpPr>
        <p:spPr/>
        <p:txBody>
          <a:bodyPr/>
          <a:lstStyle/>
          <a:p>
            <a:pPr>
              <a:defRPr/>
            </a:pPr>
            <a:fld id="{B4D1ED07-EAF9-4D4D-B9D2-913DC90FF9A6}" type="slidenum">
              <a:rPr lang="en-US" altLang="en-US" smtClean="0"/>
              <a:pPr>
                <a:defRPr/>
              </a:pPr>
              <a:t>124</a:t>
            </a:fld>
            <a:endParaRPr lang="en-US" altLang="en-US"/>
          </a:p>
        </p:txBody>
      </p:sp>
    </p:spTree>
    <p:extLst>
      <p:ext uri="{BB962C8B-B14F-4D97-AF65-F5344CB8AC3E}">
        <p14:creationId xmlns:p14="http://schemas.microsoft.com/office/powerpoint/2010/main" val="23583336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Metrics</a:t>
            </a:r>
          </a:p>
        </p:txBody>
      </p:sp>
      <p:sp>
        <p:nvSpPr>
          <p:cNvPr id="3" name="Content Placeholder 2"/>
          <p:cNvSpPr>
            <a:spLocks noGrp="1"/>
          </p:cNvSpPr>
          <p:nvPr>
            <p:ph idx="1"/>
          </p:nvPr>
        </p:nvSpPr>
        <p:spPr/>
        <p:txBody>
          <a:bodyPr>
            <a:normAutofit fontScale="92500" lnSpcReduction="10000"/>
          </a:bodyPr>
          <a:lstStyle/>
          <a:p>
            <a:r>
              <a:rPr lang="en-US" dirty="0"/>
              <a:t>Cost Variance</a:t>
            </a:r>
          </a:p>
          <a:p>
            <a:r>
              <a:rPr lang="en-US" dirty="0"/>
              <a:t>Schedule Variance</a:t>
            </a:r>
          </a:p>
          <a:p>
            <a:r>
              <a:rPr lang="en-US" dirty="0"/>
              <a:t>Missed Milestone</a:t>
            </a:r>
          </a:p>
          <a:p>
            <a:r>
              <a:rPr lang="en-US" dirty="0"/>
              <a:t>Effort Variance</a:t>
            </a:r>
          </a:p>
          <a:p>
            <a:r>
              <a:rPr lang="en-US" dirty="0"/>
              <a:t>CPI</a:t>
            </a:r>
          </a:p>
          <a:p>
            <a:r>
              <a:rPr lang="en-US" dirty="0"/>
              <a:t>SPI</a:t>
            </a:r>
          </a:p>
          <a:p>
            <a:r>
              <a:rPr lang="en-US" dirty="0"/>
              <a:t>VAC</a:t>
            </a:r>
          </a:p>
          <a:p>
            <a:r>
              <a:rPr lang="en-US" dirty="0"/>
              <a:t>Issues/Defects Reported by Customer</a:t>
            </a:r>
          </a:p>
          <a:p>
            <a:r>
              <a:rPr lang="en-US" dirty="0"/>
              <a:t>Issues/Defects Reported by QC</a:t>
            </a:r>
          </a:p>
          <a:p>
            <a:r>
              <a:rPr lang="en-US" dirty="0"/>
              <a:t>Conformance Index</a:t>
            </a:r>
          </a:p>
        </p:txBody>
      </p:sp>
      <p:sp>
        <p:nvSpPr>
          <p:cNvPr id="6" name="Content Placeholder 5"/>
          <p:cNvSpPr>
            <a:spLocks noGrp="1"/>
          </p:cNvSpPr>
          <p:nvPr>
            <p:ph idx="13"/>
          </p:nvPr>
        </p:nvSpPr>
        <p:spPr/>
        <p:txBody>
          <a:bodyPr>
            <a:normAutofit lnSpcReduction="10000"/>
          </a:bodyPr>
          <a:lstStyle/>
          <a:p>
            <a:r>
              <a:rPr lang="en-US" dirty="0"/>
              <a:t>Productivity</a:t>
            </a:r>
          </a:p>
          <a:p>
            <a:r>
              <a:rPr lang="en-US" dirty="0"/>
              <a:t>Hours in Meeting</a:t>
            </a:r>
          </a:p>
          <a:p>
            <a:r>
              <a:rPr lang="en-US" dirty="0"/>
              <a:t>Return on Time Invested (ROTI)</a:t>
            </a:r>
          </a:p>
          <a:p>
            <a:r>
              <a:rPr lang="en-US" dirty="0"/>
              <a:t>Reporting on Time</a:t>
            </a:r>
          </a:p>
          <a:p>
            <a:r>
              <a:rPr lang="en-US" dirty="0"/>
              <a:t>Cost of Rework</a:t>
            </a:r>
          </a:p>
          <a:p>
            <a:r>
              <a:rPr lang="en-US" dirty="0"/>
              <a:t>Rework Effort</a:t>
            </a:r>
          </a:p>
          <a:p>
            <a:r>
              <a:rPr lang="en-US" dirty="0"/>
              <a:t>Resource Attrition</a:t>
            </a:r>
          </a:p>
          <a:p>
            <a:r>
              <a:rPr lang="en-US" dirty="0"/>
              <a:t>Cost Saving Due to Innovation</a:t>
            </a:r>
          </a:p>
          <a:p>
            <a:r>
              <a:rPr lang="en-US" dirty="0"/>
              <a:t>Skills Developed</a:t>
            </a:r>
          </a:p>
          <a:p>
            <a:pPr marL="0" indent="0">
              <a:buNone/>
            </a:pPr>
            <a:endParaRPr lang="en-US" dirty="0"/>
          </a:p>
        </p:txBody>
      </p:sp>
      <p:sp>
        <p:nvSpPr>
          <p:cNvPr id="4" name="Footer Placeholder 3"/>
          <p:cNvSpPr>
            <a:spLocks noGrp="1"/>
          </p:cNvSpPr>
          <p:nvPr>
            <p:ph type="ftr" sz="quarter" idx="15"/>
          </p:nvPr>
        </p:nvSpPr>
        <p:spPr/>
        <p:txBody>
          <a:bodyPr/>
          <a:lstStyle/>
          <a:p>
            <a:pPr>
              <a:defRPr/>
            </a:pPr>
            <a:r>
              <a:rPr lang="en-US"/>
              <a:t>Copyright 2017 Vedavit Project Solutions</a:t>
            </a:r>
          </a:p>
        </p:txBody>
      </p:sp>
      <p:sp>
        <p:nvSpPr>
          <p:cNvPr id="5" name="Slide Number Placeholder 4"/>
          <p:cNvSpPr>
            <a:spLocks noGrp="1"/>
          </p:cNvSpPr>
          <p:nvPr>
            <p:ph type="sldNum" sz="quarter" idx="16"/>
          </p:nvPr>
        </p:nvSpPr>
        <p:spPr/>
        <p:txBody>
          <a:bodyPr/>
          <a:lstStyle/>
          <a:p>
            <a:pPr>
              <a:defRPr/>
            </a:pPr>
            <a:fld id="{B4D1ED07-EAF9-4D4D-B9D2-913DC90FF9A6}" type="slidenum">
              <a:rPr lang="en-US" altLang="en-US" smtClean="0"/>
              <a:pPr>
                <a:defRPr/>
              </a:pPr>
              <a:t>125</a:t>
            </a:fld>
            <a:endParaRPr lang="en-US" altLang="en-US"/>
          </a:p>
        </p:txBody>
      </p:sp>
    </p:spTree>
    <p:extLst>
      <p:ext uri="{BB962C8B-B14F-4D97-AF65-F5344CB8AC3E}">
        <p14:creationId xmlns:p14="http://schemas.microsoft.com/office/powerpoint/2010/main" val="27456968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Corrective, Preventive Action &amp; Defect Repair</a:t>
            </a:r>
          </a:p>
        </p:txBody>
      </p:sp>
      <p:sp>
        <p:nvSpPr>
          <p:cNvPr id="3" name="Content Placeholder 2"/>
          <p:cNvSpPr>
            <a:spLocks noGrp="1"/>
          </p:cNvSpPr>
          <p:nvPr>
            <p:ph idx="1"/>
          </p:nvPr>
        </p:nvSpPr>
        <p:spPr/>
        <p:txBody>
          <a:bodyPr>
            <a:normAutofit lnSpcReduction="10000"/>
          </a:bodyPr>
          <a:lstStyle/>
          <a:p>
            <a:r>
              <a:rPr lang="en-US" dirty="0"/>
              <a:t>Periodically compare the metrics against the benchmark or goal setup</a:t>
            </a:r>
          </a:p>
          <a:p>
            <a:r>
              <a:rPr lang="en-US" dirty="0"/>
              <a:t>Periodically observe the trends of metrics</a:t>
            </a:r>
          </a:p>
          <a:p>
            <a:r>
              <a:rPr lang="en-US" dirty="0"/>
              <a:t>Look for process improvement opportunity (Preventive Action)</a:t>
            </a:r>
          </a:p>
          <a:p>
            <a:r>
              <a:rPr lang="en-US" dirty="0"/>
              <a:t>Fix the product issues timely, before they become irreparable (Corrective action)</a:t>
            </a:r>
          </a:p>
          <a:p>
            <a:r>
              <a:rPr lang="en-US" dirty="0"/>
              <a:t>If defected product has been shipped then </a:t>
            </a:r>
            <a:r>
              <a:rPr lang="en-US" dirty="0" err="1"/>
              <a:t>volunteerly</a:t>
            </a:r>
            <a:r>
              <a:rPr lang="en-US" dirty="0"/>
              <a:t> recall and fixed it before it hit the brand (Defect Repair)</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126</a:t>
            </a:fld>
            <a:endParaRPr lang="en-US" altLang="en-US"/>
          </a:p>
        </p:txBody>
      </p:sp>
    </p:spTree>
    <p:extLst>
      <p:ext uri="{BB962C8B-B14F-4D97-AF65-F5344CB8AC3E}">
        <p14:creationId xmlns:p14="http://schemas.microsoft.com/office/powerpoint/2010/main" val="303303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Reporting</a:t>
            </a:r>
          </a:p>
        </p:txBody>
      </p:sp>
      <p:sp>
        <p:nvSpPr>
          <p:cNvPr id="3" name="Content Placeholder 2"/>
          <p:cNvSpPr>
            <a:spLocks noGrp="1"/>
          </p:cNvSpPr>
          <p:nvPr>
            <p:ph idx="1"/>
          </p:nvPr>
        </p:nvSpPr>
        <p:spPr>
          <a:xfrm>
            <a:off x="762000" y="990600"/>
            <a:ext cx="8229600" cy="5105399"/>
          </a:xfrm>
        </p:spPr>
        <p:txBody>
          <a:bodyPr/>
          <a:lstStyle/>
          <a:p>
            <a:r>
              <a:rPr lang="en-US" dirty="0"/>
              <a:t>As per communication management plan prepare various type of reports</a:t>
            </a:r>
          </a:p>
          <a:p>
            <a:r>
              <a:rPr lang="en-US" dirty="0"/>
              <a:t>Minimize the efforts of ad-hoc reporting</a:t>
            </a:r>
          </a:p>
          <a:p>
            <a:r>
              <a:rPr lang="en-US" dirty="0"/>
              <a:t>Send out reports to stakeholders as per the plan (before they start chasing you)</a:t>
            </a:r>
          </a:p>
          <a:p>
            <a:r>
              <a:rPr lang="en-US" dirty="0"/>
              <a:t>Broadly there are three types of reports</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127</a:t>
            </a:fld>
            <a:endParaRPr lang="en-US" altLang="en-US"/>
          </a:p>
        </p:txBody>
      </p:sp>
      <p:pic>
        <p:nvPicPr>
          <p:cNvPr id="258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16" y="4310489"/>
            <a:ext cx="1981200" cy="13183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678357" y="4279782"/>
            <a:ext cx="2019300" cy="1318399"/>
          </a:xfrm>
          <a:prstGeom prst="rect">
            <a:avLst/>
          </a:prstGeom>
        </p:spPr>
      </p:pic>
      <p:pic>
        <p:nvPicPr>
          <p:cNvPr id="258052" name="Picture 4" descr="Image result for progress re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736" y="4273409"/>
            <a:ext cx="1343734" cy="134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902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Change Management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 is the meaning of change?</a:t>
            </a:r>
          </a:p>
          <a:p>
            <a:r>
              <a:rPr lang="en-US" sz="2800" dirty="0"/>
              <a:t>New Requirement </a:t>
            </a:r>
          </a:p>
          <a:p>
            <a:r>
              <a:rPr lang="en-US" sz="2800" dirty="0"/>
              <a:t>Requirement Altered</a:t>
            </a:r>
          </a:p>
          <a:p>
            <a:r>
              <a:rPr lang="en-US" sz="2800" dirty="0"/>
              <a:t>Requirement Wrongly Implemented</a:t>
            </a:r>
          </a:p>
          <a:p>
            <a:r>
              <a:rPr lang="en-US" sz="2800" dirty="0"/>
              <a:t>Requirement Rightly Implemented but not fit for use</a:t>
            </a:r>
          </a:p>
          <a:p>
            <a:r>
              <a:rPr lang="en-US" sz="2800" dirty="0"/>
              <a:t>Technology Change</a:t>
            </a:r>
          </a:p>
          <a:p>
            <a:r>
              <a:rPr lang="en-US" sz="2800" dirty="0"/>
              <a:t>Technically Infeasible</a:t>
            </a:r>
          </a:p>
          <a:p>
            <a:r>
              <a:rPr lang="en-US" sz="2800" dirty="0"/>
              <a:t>Process Change</a:t>
            </a:r>
          </a:p>
          <a:p>
            <a:r>
              <a:rPr lang="en-US" sz="2800" dirty="0"/>
              <a:t>Regular changed the rules</a:t>
            </a:r>
          </a:p>
          <a:p>
            <a:r>
              <a:rPr lang="en-US" sz="2800" dirty="0"/>
              <a:t>Resource change</a:t>
            </a:r>
          </a:p>
          <a:p>
            <a:r>
              <a:rPr lang="en-US" sz="2800" dirty="0"/>
              <a:t>Cost of Procurement</a:t>
            </a:r>
          </a:p>
          <a:p>
            <a:r>
              <a:rPr lang="en-US" sz="2800" dirty="0"/>
              <a:t>???</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128</a:t>
            </a:fld>
            <a:endParaRPr lang="en-US" altLang="en-US"/>
          </a:p>
        </p:txBody>
      </p:sp>
    </p:spTree>
    <p:extLst>
      <p:ext uri="{BB962C8B-B14F-4D97-AF65-F5344CB8AC3E}">
        <p14:creationId xmlns:p14="http://schemas.microsoft.com/office/powerpoint/2010/main" val="62108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handle change</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a:t>Acknowledge there is something which need to be addressed otherwise project’s objective will not be achieved.</a:t>
            </a:r>
          </a:p>
          <a:p>
            <a:pPr marL="514350" indent="-514350">
              <a:buFont typeface="+mj-lt"/>
              <a:buAutoNum type="arabicPeriod"/>
            </a:pPr>
            <a:r>
              <a:rPr lang="en-US" dirty="0"/>
              <a:t>Evaluate the change request will help in achieving project objective.</a:t>
            </a:r>
          </a:p>
          <a:p>
            <a:pPr marL="514350" indent="-514350">
              <a:buFont typeface="+mj-lt"/>
              <a:buAutoNum type="arabicPeriod"/>
            </a:pPr>
            <a:r>
              <a:rPr lang="en-US" dirty="0"/>
              <a:t>If not implemented what will be the impact on project objective</a:t>
            </a:r>
          </a:p>
          <a:p>
            <a:pPr marL="514350" indent="-514350">
              <a:buFont typeface="+mj-lt"/>
              <a:buAutoNum type="arabicPeriod"/>
            </a:pPr>
            <a:r>
              <a:rPr lang="en-US" dirty="0"/>
              <a:t>What is the impact on efforts/cost/quality/time of implementing the change</a:t>
            </a:r>
          </a:p>
          <a:p>
            <a:pPr marL="514350" indent="-514350">
              <a:buFont typeface="+mj-lt"/>
              <a:buAutoNum type="arabicPeriod"/>
            </a:pPr>
            <a:r>
              <a:rPr lang="en-US" dirty="0"/>
              <a:t>Can I manage the change with my change budget</a:t>
            </a:r>
          </a:p>
          <a:p>
            <a:pPr marL="514350" indent="-514350">
              <a:buFont typeface="+mj-lt"/>
              <a:buAutoNum type="arabicPeriod"/>
            </a:pPr>
            <a:r>
              <a:rPr lang="en-US" dirty="0"/>
              <a:t>Should I take approval from change control board</a:t>
            </a:r>
          </a:p>
          <a:p>
            <a:pPr marL="514350" indent="-514350">
              <a:buFont typeface="+mj-lt"/>
              <a:buAutoNum type="arabicPeriod"/>
            </a:pPr>
            <a:r>
              <a:rPr lang="en-US" dirty="0"/>
              <a:t>Bring the change to appropriate CCB and get approval</a:t>
            </a:r>
          </a:p>
          <a:p>
            <a:pPr marL="514350" indent="-514350">
              <a:buFont typeface="+mj-lt"/>
              <a:buAutoNum type="arabicPeriod"/>
            </a:pPr>
            <a:r>
              <a:rPr lang="en-US" dirty="0"/>
              <a:t>Update the plan</a:t>
            </a:r>
          </a:p>
          <a:p>
            <a:pPr marL="514350" indent="-514350">
              <a:buFont typeface="+mj-lt"/>
              <a:buAutoNum type="arabicPeriod"/>
            </a:pPr>
            <a:r>
              <a:rPr lang="en-US" dirty="0"/>
              <a:t>Implement the change</a:t>
            </a:r>
          </a:p>
          <a:p>
            <a:pPr marL="514350" indent="-514350">
              <a:buFont typeface="+mj-lt"/>
              <a:buAutoNum type="arabicPeriod"/>
            </a:pPr>
            <a:r>
              <a:rPr lang="en-US" dirty="0"/>
              <a:t>Verify the change</a:t>
            </a:r>
          </a:p>
          <a:p>
            <a:pPr marL="514350" indent="-514350">
              <a:buFont typeface="+mj-lt"/>
              <a:buAutoNum type="arabicPeriod"/>
            </a:pPr>
            <a:r>
              <a:rPr lang="en-US" dirty="0"/>
              <a:t>Demonstrate the change</a:t>
            </a:r>
          </a:p>
          <a:p>
            <a:pPr marL="514350" indent="-514350">
              <a:buFont typeface="+mj-lt"/>
              <a:buAutoNum type="arabicPeriod"/>
            </a:pPr>
            <a:r>
              <a:rPr lang="en-US" dirty="0"/>
              <a:t>Deliver the change</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129</a:t>
            </a:fld>
            <a:endParaRPr lang="en-US" altLang="en-US"/>
          </a:p>
        </p:txBody>
      </p:sp>
    </p:spTree>
    <p:extLst>
      <p:ext uri="{BB962C8B-B14F-4D97-AF65-F5344CB8AC3E}">
        <p14:creationId xmlns:p14="http://schemas.microsoft.com/office/powerpoint/2010/main" val="241632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Day 1</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13</a:t>
            </a:fld>
            <a:endParaRPr lang="en-US" altLang="en-US"/>
          </a:p>
        </p:txBody>
      </p:sp>
    </p:spTree>
    <p:extLst>
      <p:ext uri="{BB962C8B-B14F-4D97-AF65-F5344CB8AC3E}">
        <p14:creationId xmlns:p14="http://schemas.microsoft.com/office/powerpoint/2010/main" val="24792461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51482293"/>
              </p:ext>
            </p:extLst>
          </p:nvPr>
        </p:nvGraphicFramePr>
        <p:xfrm>
          <a:off x="381000" y="914400"/>
          <a:ext cx="8305800"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130</a:t>
            </a:fld>
            <a:endParaRPr lang="en-US" altLang="en-US"/>
          </a:p>
        </p:txBody>
      </p:sp>
    </p:spTree>
    <p:extLst>
      <p:ext uri="{BB962C8B-B14F-4D97-AF65-F5344CB8AC3E}">
        <p14:creationId xmlns:p14="http://schemas.microsoft.com/office/powerpoint/2010/main" val="23476963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Quality Control</a:t>
            </a:r>
          </a:p>
        </p:txBody>
      </p:sp>
      <p:sp>
        <p:nvSpPr>
          <p:cNvPr id="3" name="Content Placeholder 2"/>
          <p:cNvSpPr>
            <a:spLocks noGrp="1"/>
          </p:cNvSpPr>
          <p:nvPr>
            <p:ph idx="1"/>
          </p:nvPr>
        </p:nvSpPr>
        <p:spPr/>
        <p:txBody>
          <a:bodyPr>
            <a:normAutofit fontScale="85000" lnSpcReduction="20000"/>
          </a:bodyPr>
          <a:lstStyle/>
          <a:p>
            <a:r>
              <a:rPr lang="en-US" dirty="0"/>
              <a:t>Look for Project &amp; Product Quality both</a:t>
            </a:r>
          </a:p>
          <a:p>
            <a:r>
              <a:rPr lang="en-US" dirty="0"/>
              <a:t>Measure Quality Against Metrics and </a:t>
            </a:r>
            <a:r>
              <a:rPr lang="en-US" dirty="0" err="1"/>
              <a:t>Cheklist</a:t>
            </a:r>
            <a:endParaRPr lang="en-US" dirty="0"/>
          </a:p>
          <a:p>
            <a:r>
              <a:rPr lang="en-US" dirty="0"/>
              <a:t>Built checklist based on organization’s experience</a:t>
            </a:r>
          </a:p>
          <a:p>
            <a:r>
              <a:rPr lang="en-US" dirty="0"/>
              <a:t>Refine those checklists and use those to validate the product or results</a:t>
            </a:r>
          </a:p>
          <a:p>
            <a:r>
              <a:rPr lang="en-US" dirty="0"/>
              <a:t>Manage every defect formally using some defect management system. Tracking to closure is easy.</a:t>
            </a:r>
          </a:p>
          <a:p>
            <a:r>
              <a:rPr lang="en-US" dirty="0"/>
              <a:t>Always try to look for the global impact of the defect detected</a:t>
            </a:r>
          </a:p>
          <a:p>
            <a:r>
              <a:rPr lang="en-US" dirty="0"/>
              <a:t>Never ever do the last moment change and then demo the product to customer without QC</a:t>
            </a:r>
          </a:p>
          <a:p>
            <a:r>
              <a:rPr lang="en-US" dirty="0"/>
              <a:t>Voluntarily use the QC results for process improvement. They are not only to fix the problem</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131</a:t>
            </a:fld>
            <a:endParaRPr lang="en-US" altLang="en-US"/>
          </a:p>
        </p:txBody>
      </p:sp>
    </p:spTree>
    <p:extLst>
      <p:ext uri="{BB962C8B-B14F-4D97-AF65-F5344CB8AC3E}">
        <p14:creationId xmlns:p14="http://schemas.microsoft.com/office/powerpoint/2010/main" val="29667935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and Stakeholder Engagement Control</a:t>
            </a:r>
          </a:p>
        </p:txBody>
      </p:sp>
      <p:sp>
        <p:nvSpPr>
          <p:cNvPr id="3" name="Content Placeholder 2"/>
          <p:cNvSpPr>
            <a:spLocks noGrp="1"/>
          </p:cNvSpPr>
          <p:nvPr>
            <p:ph idx="1"/>
          </p:nvPr>
        </p:nvSpPr>
        <p:spPr/>
        <p:txBody>
          <a:bodyPr>
            <a:normAutofit lnSpcReduction="10000"/>
          </a:bodyPr>
          <a:lstStyle/>
          <a:p>
            <a:r>
              <a:rPr lang="en-US" sz="3000" dirty="0"/>
              <a:t>Ensure communication and stakeholder engagement is happening as per the plan</a:t>
            </a:r>
          </a:p>
          <a:p>
            <a:pPr lvl="1"/>
            <a:r>
              <a:rPr lang="en-US" sz="2600" dirty="0"/>
              <a:t>Do you need to put more efforts in Ad-hoc reports?</a:t>
            </a:r>
          </a:p>
          <a:p>
            <a:pPr lvl="1"/>
            <a:r>
              <a:rPr lang="en-US" sz="2600" dirty="0"/>
              <a:t>Do you need to waste lots of time in fire-fighting with customer?</a:t>
            </a:r>
          </a:p>
          <a:p>
            <a:pPr lvl="1"/>
            <a:r>
              <a:rPr lang="en-US" sz="2600" dirty="0"/>
              <a:t>Even after all good work from our side customer is unhappy?</a:t>
            </a:r>
          </a:p>
          <a:p>
            <a:pPr lvl="1"/>
            <a:r>
              <a:rPr lang="en-US" sz="2600" dirty="0"/>
              <a:t>Customer is not taking interest in the project?</a:t>
            </a:r>
          </a:p>
          <a:p>
            <a:r>
              <a:rPr lang="en-US" dirty="0"/>
              <a:t>Then time to </a:t>
            </a:r>
          </a:p>
          <a:p>
            <a:pPr lvl="1"/>
            <a:r>
              <a:rPr lang="en-US" dirty="0"/>
              <a:t>Review your communication and stakeholder engagement plan.</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132</a:t>
            </a:fld>
            <a:endParaRPr lang="en-US" altLang="en-US"/>
          </a:p>
        </p:txBody>
      </p:sp>
    </p:spTree>
    <p:extLst>
      <p:ext uri="{BB962C8B-B14F-4D97-AF65-F5344CB8AC3E}">
        <p14:creationId xmlns:p14="http://schemas.microsoft.com/office/powerpoint/2010/main" val="25979061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Risk Monitoring &amp; Control</a:t>
            </a:r>
          </a:p>
        </p:txBody>
      </p:sp>
      <p:sp>
        <p:nvSpPr>
          <p:cNvPr id="3" name="Content Placeholder 2"/>
          <p:cNvSpPr>
            <a:spLocks noGrp="1"/>
          </p:cNvSpPr>
          <p:nvPr>
            <p:ph idx="1"/>
          </p:nvPr>
        </p:nvSpPr>
        <p:spPr/>
        <p:txBody>
          <a:bodyPr>
            <a:normAutofit fontScale="92500" lnSpcReduction="20000"/>
          </a:bodyPr>
          <a:lstStyle/>
          <a:p>
            <a:r>
              <a:rPr lang="en-US" dirty="0"/>
              <a:t>Use organizational wisdom to populate your risk register</a:t>
            </a:r>
          </a:p>
          <a:p>
            <a:r>
              <a:rPr lang="en-US" dirty="0"/>
              <a:t>Ignorance is not bliss. Accepting certain risk after know is wisdom.</a:t>
            </a:r>
          </a:p>
          <a:p>
            <a:r>
              <a:rPr lang="en-US" dirty="0"/>
              <a:t>Keep eyes always on the continuous events on the project. Occurrence of every new event may trigger a new risk, expire a risk or make project more risky</a:t>
            </a:r>
          </a:p>
          <a:p>
            <a:r>
              <a:rPr lang="en-US" dirty="0"/>
              <a:t>Use risk budget wisely. Don’t use this to address change.</a:t>
            </a:r>
          </a:p>
          <a:p>
            <a:r>
              <a:rPr lang="en-US" dirty="0"/>
              <a:t>Reassess the project on regular basis against the risk and remaining risk budget </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133</a:t>
            </a:fld>
            <a:endParaRPr lang="en-US" altLang="en-US"/>
          </a:p>
        </p:txBody>
      </p:sp>
    </p:spTree>
    <p:extLst>
      <p:ext uri="{BB962C8B-B14F-4D97-AF65-F5344CB8AC3E}">
        <p14:creationId xmlns:p14="http://schemas.microsoft.com/office/powerpoint/2010/main" val="32073113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Contract Management</a:t>
            </a:r>
          </a:p>
        </p:txBody>
      </p:sp>
      <p:sp>
        <p:nvSpPr>
          <p:cNvPr id="3" name="Content Placeholder 2"/>
          <p:cNvSpPr>
            <a:spLocks noGrp="1"/>
          </p:cNvSpPr>
          <p:nvPr>
            <p:ph idx="1"/>
          </p:nvPr>
        </p:nvSpPr>
        <p:spPr/>
        <p:txBody>
          <a:bodyPr>
            <a:normAutofit fontScale="77500" lnSpcReduction="20000"/>
          </a:bodyPr>
          <a:lstStyle/>
          <a:p>
            <a:r>
              <a:rPr lang="en-US" dirty="0"/>
              <a:t>Customer contract and project progress has attached award, reward and penalty</a:t>
            </a:r>
          </a:p>
          <a:p>
            <a:r>
              <a:rPr lang="en-US" dirty="0"/>
              <a:t>Vendor contract and vendor work progress also has attached award, reward and penalty</a:t>
            </a:r>
          </a:p>
          <a:p>
            <a:r>
              <a:rPr lang="en-US" dirty="0"/>
              <a:t>Although contracts are legal document and project are managed in the field with people but ensure contract terms are properly understood by the PMT and followed in the spirit. In adverse time in the court your company need to justify every word and delivery in the court.</a:t>
            </a:r>
          </a:p>
          <a:p>
            <a:r>
              <a:rPr lang="en-US" dirty="0"/>
              <a:t>Use contract progress reports in preparing project reports</a:t>
            </a:r>
          </a:p>
          <a:p>
            <a:r>
              <a:rPr lang="en-US" dirty="0"/>
              <a:t>Proactively communicate dependencies of work on regularly basis. People generally do not read email, SMS or open document on regular basis. Express urgencies to them in your own voice.</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134</a:t>
            </a:fld>
            <a:endParaRPr lang="en-US" altLang="en-US"/>
          </a:p>
        </p:txBody>
      </p:sp>
    </p:spTree>
    <p:extLst>
      <p:ext uri="{BB962C8B-B14F-4D97-AF65-F5344CB8AC3E}">
        <p14:creationId xmlns:p14="http://schemas.microsoft.com/office/powerpoint/2010/main" val="56428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Title 5"/>
          <p:cNvSpPr>
            <a:spLocks noGrp="1"/>
          </p:cNvSpPr>
          <p:nvPr>
            <p:ph type="title"/>
          </p:nvPr>
        </p:nvSpPr>
        <p:spPr>
          <a:xfrm>
            <a:off x="0" y="-9525"/>
            <a:ext cx="9144000" cy="808038"/>
          </a:xfrm>
        </p:spPr>
        <p:txBody>
          <a:bodyPr/>
          <a:lstStyle/>
          <a:p>
            <a:r>
              <a:rPr altLang="en-US"/>
              <a:t>Overall Monitoring &amp; Controlling</a:t>
            </a:r>
            <a:endParaRPr lang="en-IN" altLang="en-US"/>
          </a:p>
        </p:txBody>
      </p:sp>
      <p:sp>
        <p:nvSpPr>
          <p:cNvPr id="7" name="Content Placeholder 6"/>
          <p:cNvSpPr>
            <a:spLocks noGrp="1"/>
          </p:cNvSpPr>
          <p:nvPr>
            <p:ph idx="1"/>
          </p:nvPr>
        </p:nvSpPr>
        <p:spPr>
          <a:xfrm>
            <a:off x="457200" y="990600"/>
            <a:ext cx="8229600" cy="5105400"/>
          </a:xfrm>
        </p:spPr>
        <p:txBody>
          <a:bodyPr>
            <a:normAutofit fontScale="85000" lnSpcReduction="20000"/>
          </a:bodyPr>
          <a:lstStyle/>
          <a:p>
            <a:pPr>
              <a:defRPr/>
            </a:pPr>
            <a:r>
              <a:rPr lang="en-US" dirty="0"/>
              <a:t>Know your metrics</a:t>
            </a:r>
          </a:p>
          <a:p>
            <a:pPr>
              <a:defRPr/>
            </a:pPr>
            <a:r>
              <a:rPr lang="en-US" dirty="0"/>
              <a:t>Know the allowed threshold limit of each metrics</a:t>
            </a:r>
          </a:p>
          <a:p>
            <a:pPr>
              <a:defRPr/>
            </a:pPr>
            <a:r>
              <a:rPr lang="en-US" dirty="0"/>
              <a:t>Get actual data</a:t>
            </a:r>
          </a:p>
          <a:p>
            <a:pPr>
              <a:defRPr/>
            </a:pPr>
            <a:r>
              <a:rPr lang="en-US" dirty="0"/>
              <a:t>Compare the data against plan</a:t>
            </a:r>
          </a:p>
          <a:p>
            <a:pPr>
              <a:defRPr/>
            </a:pPr>
            <a:r>
              <a:rPr lang="en-US" dirty="0"/>
              <a:t>Calculate your metrics and know your variances</a:t>
            </a:r>
            <a:endParaRPr lang="en-IN" dirty="0"/>
          </a:p>
          <a:p>
            <a:pPr>
              <a:defRPr/>
            </a:pPr>
            <a:r>
              <a:rPr lang="en-US" dirty="0"/>
              <a:t>Determine whether variance is without tolerance limit</a:t>
            </a:r>
          </a:p>
          <a:p>
            <a:pPr>
              <a:defRPr/>
            </a:pPr>
            <a:r>
              <a:rPr lang="en-US" dirty="0"/>
              <a:t>Corrective and Preventive actions</a:t>
            </a:r>
          </a:p>
          <a:p>
            <a:pPr>
              <a:defRPr/>
            </a:pPr>
            <a:r>
              <a:rPr lang="en-US" dirty="0"/>
              <a:t>Defect repair</a:t>
            </a:r>
          </a:p>
          <a:p>
            <a:pPr>
              <a:defRPr/>
            </a:pPr>
            <a:r>
              <a:rPr lang="en-US" dirty="0"/>
              <a:t>Validate whether CAPA and Defect repairs recommended are implemented</a:t>
            </a:r>
          </a:p>
          <a:p>
            <a:pPr>
              <a:defRPr/>
            </a:pPr>
            <a:r>
              <a:rPr lang="en-US" dirty="0"/>
              <a:t>Prepare reports</a:t>
            </a:r>
          </a:p>
          <a:p>
            <a:pPr>
              <a:defRPr/>
            </a:pPr>
            <a:r>
              <a:rPr lang="en-US" dirty="0"/>
              <a:t>Share reports</a:t>
            </a:r>
            <a:endParaRPr lang="en-IN"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2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964791-0E4A-4367-883D-DB870A8265DA}" type="slidenum">
              <a:rPr lang="en-US" altLang="en-US" sz="1200" smtClean="0">
                <a:solidFill>
                  <a:srgbClr val="898989"/>
                </a:solidFill>
              </a:rPr>
              <a:pPr>
                <a:spcBef>
                  <a:spcPct val="0"/>
                </a:spcBef>
                <a:buFontTx/>
                <a:buNone/>
              </a:pPr>
              <a:t>135</a:t>
            </a:fld>
            <a:endParaRPr lang="en-US" altLang="en-US" sz="1200">
              <a:solidFill>
                <a:srgbClr val="898989"/>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Title 4"/>
          <p:cNvSpPr>
            <a:spLocks noGrp="1"/>
          </p:cNvSpPr>
          <p:nvPr>
            <p:ph type="title"/>
          </p:nvPr>
        </p:nvSpPr>
        <p:spPr>
          <a:xfrm>
            <a:off x="0" y="-9525"/>
            <a:ext cx="9144000" cy="808038"/>
          </a:xfrm>
        </p:spPr>
        <p:txBody>
          <a:bodyPr/>
          <a:lstStyle/>
          <a:p>
            <a:r>
              <a:rPr lang="en-IN" altLang="en-US"/>
              <a:t>Managing Variations</a:t>
            </a:r>
          </a:p>
        </p:txBody>
      </p:sp>
      <p:sp>
        <p:nvSpPr>
          <p:cNvPr id="4" name="Content Placeholder 3"/>
          <p:cNvSpPr>
            <a:spLocks noGrp="1"/>
          </p:cNvSpPr>
          <p:nvPr>
            <p:ph idx="1"/>
          </p:nvPr>
        </p:nvSpPr>
        <p:spPr>
          <a:xfrm>
            <a:off x="457200" y="990600"/>
            <a:ext cx="8229600" cy="5105400"/>
          </a:xfrm>
        </p:spPr>
        <p:txBody>
          <a:bodyPr>
            <a:normAutofit fontScale="92500" lnSpcReduction="10000"/>
          </a:bodyPr>
          <a:lstStyle/>
          <a:p>
            <a:pPr eaLnBrk="1" hangingPunct="1">
              <a:spcBef>
                <a:spcPct val="0"/>
              </a:spcBef>
              <a:buFontTx/>
              <a:buNone/>
              <a:defRPr/>
            </a:pPr>
            <a:r>
              <a:rPr lang="en-US" altLang="en-US" b="1" dirty="0"/>
              <a:t>Variation: </a:t>
            </a:r>
          </a:p>
          <a:p>
            <a:pPr eaLnBrk="1" hangingPunct="1">
              <a:spcBef>
                <a:spcPct val="0"/>
              </a:spcBef>
              <a:buFontTx/>
              <a:buNone/>
              <a:defRPr/>
            </a:pPr>
            <a:endParaRPr lang="en-US" altLang="en-US" b="1" dirty="0"/>
          </a:p>
          <a:p>
            <a:pPr eaLnBrk="1" hangingPunct="1">
              <a:spcBef>
                <a:spcPct val="0"/>
              </a:spcBef>
              <a:buFontTx/>
              <a:buNone/>
              <a:defRPr/>
            </a:pPr>
            <a:r>
              <a:rPr lang="en-US" altLang="en-US" dirty="0"/>
              <a:t>	The difference between the planned and the actual  results. Variation could be with respect to Time, Cost or Quality.</a:t>
            </a:r>
          </a:p>
          <a:p>
            <a:pPr eaLnBrk="1" hangingPunct="1">
              <a:spcBef>
                <a:spcPct val="0"/>
              </a:spcBef>
              <a:buFontTx/>
              <a:buNone/>
              <a:defRPr/>
            </a:pPr>
            <a:endParaRPr lang="en-US" altLang="en-US" dirty="0"/>
          </a:p>
          <a:p>
            <a:pPr eaLnBrk="1" hangingPunct="1">
              <a:spcBef>
                <a:spcPct val="0"/>
              </a:spcBef>
              <a:buFontTx/>
              <a:buNone/>
              <a:defRPr/>
            </a:pPr>
            <a:r>
              <a:rPr lang="en-US" altLang="en-US" b="1" dirty="0"/>
              <a:t>Threshold: </a:t>
            </a:r>
          </a:p>
          <a:p>
            <a:pPr eaLnBrk="1" hangingPunct="1">
              <a:spcBef>
                <a:spcPct val="0"/>
              </a:spcBef>
              <a:buFontTx/>
              <a:buNone/>
              <a:defRPr/>
            </a:pPr>
            <a:endParaRPr lang="en-US" altLang="en-US" b="1" dirty="0"/>
          </a:p>
          <a:p>
            <a:pPr eaLnBrk="1" hangingPunct="1">
              <a:spcBef>
                <a:spcPct val="0"/>
              </a:spcBef>
              <a:buFontTx/>
              <a:buNone/>
              <a:defRPr/>
            </a:pPr>
            <a:r>
              <a:rPr lang="en-US" altLang="en-US" dirty="0"/>
              <a:t>	The maximum permissible variation beyond which appropriate corrective action must be taken. </a:t>
            </a:r>
          </a:p>
          <a:p>
            <a:pPr>
              <a:defRPr/>
            </a:pPr>
            <a:endParaRPr lang="en-IN"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843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E4618A-D77C-4088-8633-1FD76C5BE60F}" type="slidenum">
              <a:rPr lang="en-US" altLang="en-US" sz="1000" smtClean="0">
                <a:latin typeface="Trebuchet MS" panose="020B0603020202020204" pitchFamily="34" charset="0"/>
              </a:rPr>
              <a:pPr>
                <a:spcBef>
                  <a:spcPct val="0"/>
                </a:spcBef>
                <a:buFontTx/>
                <a:buNone/>
              </a:pPr>
              <a:t>136</a:t>
            </a:fld>
            <a:endParaRPr lang="en-US" altLang="en-US" sz="1000">
              <a:latin typeface="Trebuchet MS" panose="020B0603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title"/>
          </p:nvPr>
        </p:nvSpPr>
        <p:spPr>
          <a:xfrm>
            <a:off x="0" y="-9525"/>
            <a:ext cx="9144000" cy="808038"/>
          </a:xfrm>
        </p:spPr>
        <p:txBody>
          <a:bodyPr/>
          <a:lstStyle/>
          <a:p>
            <a:r>
              <a:rPr altLang="en-US"/>
              <a:t>Earned Value Management</a:t>
            </a:r>
            <a:endParaRPr lang="en-IN" altLang="en-US"/>
          </a:p>
        </p:txBody>
      </p:sp>
      <p:sp>
        <p:nvSpPr>
          <p:cNvPr id="186371" name="Content Placeholder 2"/>
          <p:cNvSpPr>
            <a:spLocks noGrp="1"/>
          </p:cNvSpPr>
          <p:nvPr>
            <p:ph idx="1"/>
          </p:nvPr>
        </p:nvSpPr>
        <p:spPr>
          <a:xfrm>
            <a:off x="457200" y="990600"/>
            <a:ext cx="8229600" cy="5105400"/>
          </a:xfrm>
        </p:spPr>
        <p:txBody>
          <a:bodyPr>
            <a:normAutofit fontScale="92500" lnSpcReduction="20000"/>
          </a:bodyPr>
          <a:lstStyle/>
          <a:p>
            <a:r>
              <a:rPr lang="en-US" altLang="en-US" dirty="0"/>
              <a:t>BAC= Variance at completion</a:t>
            </a:r>
          </a:p>
          <a:p>
            <a:r>
              <a:rPr lang="en-US" altLang="en-US" dirty="0"/>
              <a:t>PV = Planned Value</a:t>
            </a:r>
          </a:p>
          <a:p>
            <a:r>
              <a:rPr lang="en-US" altLang="en-US" dirty="0"/>
              <a:t>AC = Actual Cost</a:t>
            </a:r>
          </a:p>
          <a:p>
            <a:r>
              <a:rPr lang="en-US" altLang="en-US" dirty="0"/>
              <a:t>EV = Earned Value</a:t>
            </a:r>
          </a:p>
          <a:p>
            <a:r>
              <a:rPr lang="en-US" altLang="en-US" dirty="0"/>
              <a:t>ETC = Estimate to Complete</a:t>
            </a:r>
          </a:p>
          <a:p>
            <a:r>
              <a:rPr lang="en-US" altLang="en-US" dirty="0"/>
              <a:t>EAC = Estimate at Completion</a:t>
            </a:r>
          </a:p>
          <a:p>
            <a:r>
              <a:rPr lang="en-US" altLang="en-US" dirty="0"/>
              <a:t>SPI = Schedule Performance Index</a:t>
            </a:r>
          </a:p>
          <a:p>
            <a:r>
              <a:rPr lang="en-US" altLang="en-US" dirty="0"/>
              <a:t>CPI = Cost Performance Index</a:t>
            </a:r>
          </a:p>
          <a:p>
            <a:r>
              <a:rPr lang="en-US" altLang="en-US" dirty="0"/>
              <a:t>VAC = Variance at Completion</a:t>
            </a:r>
          </a:p>
          <a:p>
            <a:r>
              <a:rPr lang="en-US" altLang="en-US" dirty="0"/>
              <a:t>ETC = Estimate to Complete</a:t>
            </a:r>
          </a:p>
          <a:p>
            <a:r>
              <a:rPr lang="en-US" altLang="en-US" dirty="0"/>
              <a:t>EAC = Estimate at Completion</a:t>
            </a:r>
            <a:endParaRPr lang="en-IN" alt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63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279C65-CA67-424F-A4E8-329E23069DB2}" type="slidenum">
              <a:rPr lang="en-US" altLang="en-US" sz="1200" smtClean="0">
                <a:solidFill>
                  <a:srgbClr val="898989"/>
                </a:solidFill>
              </a:rPr>
              <a:pPr>
                <a:spcBef>
                  <a:spcPct val="0"/>
                </a:spcBef>
                <a:buFontTx/>
                <a:buNone/>
              </a:pPr>
              <a:t>137</a:t>
            </a:fld>
            <a:endParaRPr lang="en-US" altLang="en-US" sz="1200">
              <a:solidFill>
                <a:srgbClr val="898989"/>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0" y="-9525"/>
            <a:ext cx="9144000" cy="808038"/>
          </a:xfrm>
        </p:spPr>
        <p:txBody>
          <a:bodyPr/>
          <a:lstStyle/>
          <a:p>
            <a:pPr>
              <a:buFont typeface="Wingdings" panose="05000000000000000000" pitchFamily="2" charset="2"/>
              <a:buNone/>
            </a:pPr>
            <a:r>
              <a:rPr altLang="en-US" sz="3200" b="1"/>
              <a:t>Earned Value Rules</a:t>
            </a:r>
          </a:p>
        </p:txBody>
      </p:sp>
      <p:sp>
        <p:nvSpPr>
          <p:cNvPr id="188419" name="Content Placeholder 8"/>
          <p:cNvSpPr>
            <a:spLocks noGrp="1"/>
          </p:cNvSpPr>
          <p:nvPr>
            <p:ph idx="1"/>
          </p:nvPr>
        </p:nvSpPr>
        <p:spPr>
          <a:xfrm>
            <a:off x="457200" y="990600"/>
            <a:ext cx="8229600" cy="5105400"/>
          </a:xfrm>
        </p:spPr>
        <p:txBody>
          <a:bodyPr/>
          <a:lstStyle/>
          <a:p>
            <a:r>
              <a:rPr lang="en-US" altLang="en-US"/>
              <a:t>0%   - 100%</a:t>
            </a:r>
          </a:p>
          <a:p>
            <a:r>
              <a:rPr lang="en-US" altLang="en-US"/>
              <a:t>50% -  50%</a:t>
            </a:r>
          </a:p>
          <a:p>
            <a:r>
              <a:rPr lang="en-US" altLang="en-US"/>
              <a:t>20% -  80%</a:t>
            </a:r>
          </a:p>
          <a:p>
            <a:r>
              <a:rPr lang="en-US" altLang="en-US"/>
              <a:t>25% -  75%</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88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8D7268-FF52-4D7B-A076-B33282E06664}" type="slidenum">
              <a:rPr lang="en-US" altLang="en-US" sz="1200" smtClean="0">
                <a:solidFill>
                  <a:srgbClr val="898989"/>
                </a:solidFill>
              </a:rPr>
              <a:pPr>
                <a:spcBef>
                  <a:spcPct val="0"/>
                </a:spcBef>
                <a:buFontTx/>
                <a:buNone/>
              </a:pPr>
              <a:t>138</a:t>
            </a:fld>
            <a:endParaRPr lang="en-US" altLang="en-US" sz="1200">
              <a:solidFill>
                <a:srgbClr val="898989"/>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2"/>
          <p:cNvSpPr>
            <a:spLocks noGrp="1"/>
          </p:cNvSpPr>
          <p:nvPr>
            <p:ph type="title"/>
          </p:nvPr>
        </p:nvSpPr>
        <p:spPr>
          <a:xfrm>
            <a:off x="0" y="-9525"/>
            <a:ext cx="9144000" cy="808038"/>
          </a:xfrm>
        </p:spPr>
        <p:txBody>
          <a:bodyPr/>
          <a:lstStyle/>
          <a:p>
            <a:r>
              <a:rPr lang="en-IN" altLang="en-US"/>
              <a:t>Types of Reviews/reports</a:t>
            </a:r>
          </a:p>
        </p:txBody>
      </p:sp>
      <p:sp>
        <p:nvSpPr>
          <p:cNvPr id="190467" name="Rectangle 3"/>
          <p:cNvSpPr>
            <a:spLocks noGrp="1" noChangeArrowheads="1"/>
          </p:cNvSpPr>
          <p:nvPr>
            <p:ph idx="1"/>
          </p:nvPr>
        </p:nvSpPr>
        <p:spPr>
          <a:xfrm>
            <a:off x="457200" y="990600"/>
            <a:ext cx="8229600" cy="5105400"/>
          </a:xfrm>
        </p:spPr>
        <p:txBody>
          <a:bodyPr/>
          <a:lstStyle/>
          <a:p>
            <a:pPr eaLnBrk="1" hangingPunct="1">
              <a:buClr>
                <a:schemeClr val="tx1"/>
              </a:buClr>
            </a:pPr>
            <a:r>
              <a:rPr lang="en-US" altLang="en-US" sz="2400"/>
              <a:t>Weekly reviews</a:t>
            </a:r>
          </a:p>
          <a:p>
            <a:pPr eaLnBrk="1" hangingPunct="1">
              <a:buClr>
                <a:schemeClr val="tx1"/>
              </a:buClr>
            </a:pPr>
            <a:r>
              <a:rPr lang="en-US" altLang="en-US" sz="2400"/>
              <a:t>Status/Progress reviews</a:t>
            </a:r>
          </a:p>
          <a:p>
            <a:pPr eaLnBrk="1" hangingPunct="1">
              <a:buClr>
                <a:schemeClr val="tx1"/>
              </a:buClr>
            </a:pPr>
            <a:r>
              <a:rPr lang="en-US" altLang="en-US" sz="2400"/>
              <a:t>Management reviews</a:t>
            </a:r>
          </a:p>
          <a:p>
            <a:pPr eaLnBrk="1" hangingPunct="1">
              <a:buClr>
                <a:schemeClr val="tx1"/>
              </a:buClr>
            </a:pPr>
            <a:r>
              <a:rPr lang="en-US" altLang="en-US" sz="2400"/>
              <a:t>Milestone/phase end reviews</a:t>
            </a:r>
          </a:p>
          <a:p>
            <a:pPr eaLnBrk="1" hangingPunct="1">
              <a:buClr>
                <a:schemeClr val="tx1"/>
              </a:buClr>
            </a:pPr>
            <a:r>
              <a:rPr lang="en-US" altLang="en-US" sz="2400"/>
              <a:t>Customer reviews</a:t>
            </a:r>
          </a:p>
          <a:p>
            <a:pPr eaLnBrk="1" hangingPunct="1">
              <a:buClr>
                <a:schemeClr val="tx1"/>
              </a:buClr>
            </a:pPr>
            <a:r>
              <a:rPr lang="en-US" altLang="en-US" sz="2400"/>
              <a:t>Vendor reviews</a:t>
            </a:r>
          </a:p>
          <a:p>
            <a:pPr eaLnBrk="1" hangingPunct="1">
              <a:buClr>
                <a:schemeClr val="tx1"/>
              </a:buClr>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90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FF7A9D-64E6-4602-BCA8-BDF16B697419}" type="slidenum">
              <a:rPr lang="en-US" altLang="en-US" sz="1000" smtClean="0">
                <a:latin typeface="Trebuchet MS" panose="020B0603020202020204" pitchFamily="34" charset="0"/>
              </a:rPr>
              <a:pPr>
                <a:spcBef>
                  <a:spcPct val="0"/>
                </a:spcBef>
                <a:buFontTx/>
                <a:buNone/>
              </a:pPr>
              <a:t>139</a:t>
            </a:fld>
            <a:endParaRPr lang="en-US" altLang="en-US" sz="1000">
              <a:latin typeface="Trebuchet MS" panose="020B0603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Project Management Framework</a:t>
            </a:r>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4" name="Slide Number Placeholder 3"/>
          <p:cNvSpPr>
            <a:spLocks noGrp="1"/>
          </p:cNvSpPr>
          <p:nvPr>
            <p:ph type="sldNum" sz="quarter" idx="12"/>
          </p:nvPr>
        </p:nvSpPr>
        <p:spPr/>
        <p:txBody>
          <a:bodyPr/>
          <a:lstStyle/>
          <a:p>
            <a:pPr>
              <a:defRPr/>
            </a:pPr>
            <a:fld id="{61305FA2-340E-4ACB-86F9-00BEBC279F3C}" type="slidenum">
              <a:rPr lang="en-US" altLang="en-US" smtClean="0"/>
              <a:pPr>
                <a:defRPr/>
              </a:pPr>
              <a:t>14</a:t>
            </a:fld>
            <a:endParaRPr lang="en-US" altLang="en-US"/>
          </a:p>
        </p:txBody>
      </p:sp>
    </p:spTree>
    <p:extLst>
      <p:ext uri="{BB962C8B-B14F-4D97-AF65-F5344CB8AC3E}">
        <p14:creationId xmlns:p14="http://schemas.microsoft.com/office/powerpoint/2010/main" val="87657161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2"/>
          <p:cNvSpPr>
            <a:spLocks noGrp="1"/>
          </p:cNvSpPr>
          <p:nvPr>
            <p:ph type="title"/>
          </p:nvPr>
        </p:nvSpPr>
        <p:spPr>
          <a:xfrm>
            <a:off x="0" y="-9525"/>
            <a:ext cx="9144000" cy="808038"/>
          </a:xfrm>
        </p:spPr>
        <p:txBody>
          <a:bodyPr/>
          <a:lstStyle/>
          <a:p>
            <a:r>
              <a:rPr lang="en-IN" altLang="en-US"/>
              <a:t>Project Review outcomes</a:t>
            </a:r>
          </a:p>
        </p:txBody>
      </p:sp>
      <p:sp>
        <p:nvSpPr>
          <p:cNvPr id="192515" name="Rectangle 3"/>
          <p:cNvSpPr>
            <a:spLocks noGrp="1" noChangeArrowheads="1"/>
          </p:cNvSpPr>
          <p:nvPr>
            <p:ph idx="1"/>
          </p:nvPr>
        </p:nvSpPr>
        <p:spPr>
          <a:xfrm>
            <a:off x="457200" y="990600"/>
            <a:ext cx="8229600" cy="5105400"/>
          </a:xfrm>
        </p:spPr>
        <p:txBody>
          <a:bodyPr/>
          <a:lstStyle/>
          <a:p>
            <a:pPr eaLnBrk="1" hangingPunct="1">
              <a:lnSpc>
                <a:spcPct val="90000"/>
              </a:lnSpc>
              <a:buClr>
                <a:schemeClr val="tx1"/>
              </a:buClr>
            </a:pPr>
            <a:r>
              <a:rPr lang="en-US" altLang="en-US" sz="2000"/>
              <a:t>All reviews must culminate with</a:t>
            </a:r>
          </a:p>
          <a:p>
            <a:pPr eaLnBrk="1" hangingPunct="1">
              <a:lnSpc>
                <a:spcPct val="90000"/>
              </a:lnSpc>
              <a:buClr>
                <a:schemeClr val="tx1"/>
              </a:buClr>
            </a:pPr>
            <a:endParaRPr lang="en-US" altLang="en-US" sz="2000"/>
          </a:p>
          <a:p>
            <a:pPr lvl="1" eaLnBrk="1" hangingPunct="1">
              <a:lnSpc>
                <a:spcPct val="90000"/>
              </a:lnSpc>
              <a:buClr>
                <a:schemeClr val="tx1"/>
              </a:buClr>
              <a:buFont typeface="Wingdings" panose="05000000000000000000" pitchFamily="2" charset="2"/>
              <a:buChar char="Ø"/>
            </a:pPr>
            <a:r>
              <a:rPr lang="en-US" altLang="en-US" sz="2000"/>
              <a:t>List of Issues Identified.</a:t>
            </a:r>
          </a:p>
          <a:p>
            <a:pPr lvl="1" eaLnBrk="1" hangingPunct="1">
              <a:lnSpc>
                <a:spcPct val="90000"/>
              </a:lnSpc>
              <a:buClr>
                <a:schemeClr val="tx1"/>
              </a:buClr>
              <a:buFont typeface="Wingdings" panose="05000000000000000000" pitchFamily="2" charset="2"/>
              <a:buChar char="Ø"/>
            </a:pPr>
            <a:r>
              <a:rPr lang="en-US" altLang="en-US" sz="2000"/>
              <a:t>List of Action Items decided.</a:t>
            </a:r>
          </a:p>
          <a:p>
            <a:pPr lvl="1" eaLnBrk="1" hangingPunct="1">
              <a:lnSpc>
                <a:spcPct val="90000"/>
              </a:lnSpc>
              <a:buClr>
                <a:schemeClr val="tx1"/>
              </a:buClr>
              <a:buFontTx/>
              <a:buChar char="•"/>
            </a:pPr>
            <a:endParaRPr lang="en-US" altLang="en-US" sz="2000"/>
          </a:p>
          <a:p>
            <a:pPr eaLnBrk="1" hangingPunct="1">
              <a:lnSpc>
                <a:spcPct val="90000"/>
              </a:lnSpc>
              <a:buClr>
                <a:schemeClr val="tx1"/>
              </a:buClr>
            </a:pPr>
            <a:r>
              <a:rPr lang="en-US" altLang="en-US" sz="2000"/>
              <a:t>Action items must be tracked to closure.</a:t>
            </a:r>
          </a:p>
          <a:p>
            <a:pPr eaLnBrk="1" hangingPunct="1">
              <a:lnSpc>
                <a:spcPct val="90000"/>
              </a:lnSpc>
              <a:buClr>
                <a:schemeClr val="tx1"/>
              </a:buClr>
            </a:pPr>
            <a:endParaRPr lang="en-US" altLang="en-US" sz="2000"/>
          </a:p>
          <a:p>
            <a:pPr eaLnBrk="1" hangingPunct="1">
              <a:lnSpc>
                <a:spcPct val="90000"/>
              </a:lnSpc>
              <a:buClr>
                <a:schemeClr val="tx1"/>
              </a:buClr>
            </a:pPr>
            <a:r>
              <a:rPr lang="en-US" altLang="en-US" sz="2000"/>
              <a:t>Issues must be monitored to determine if they are resolved.</a:t>
            </a:r>
          </a:p>
          <a:p>
            <a:pPr eaLnBrk="1" hangingPunct="1">
              <a:lnSpc>
                <a:spcPct val="90000"/>
              </a:lnSpc>
              <a:buClr>
                <a:schemeClr val="tx1"/>
              </a:buClr>
            </a:pPr>
            <a:endParaRPr lang="en-US" altLang="en-US" sz="2000"/>
          </a:p>
          <a:p>
            <a:pPr eaLnBrk="1" hangingPunct="1">
              <a:lnSpc>
                <a:spcPct val="90000"/>
              </a:lnSpc>
              <a:buClr>
                <a:schemeClr val="tx1"/>
              </a:buClr>
            </a:pPr>
            <a:r>
              <a:rPr lang="en-US" altLang="en-US" sz="2000"/>
              <a:t>Issues need to be escalated as per the defined Escalation procedures.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92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A2B739-1963-4CBF-96B8-2DF5F37E8494}" type="slidenum">
              <a:rPr lang="en-US" altLang="en-US" sz="1000" smtClean="0">
                <a:latin typeface="Trebuchet MS" panose="020B0603020202020204" pitchFamily="34" charset="0"/>
              </a:rPr>
              <a:pPr>
                <a:spcBef>
                  <a:spcPct val="0"/>
                </a:spcBef>
                <a:buFontTx/>
                <a:buNone/>
              </a:pPr>
              <a:t>140</a:t>
            </a:fld>
            <a:endParaRPr lang="en-US" altLang="en-US" sz="1000">
              <a:latin typeface="Trebuchet MS" panose="020B0603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r>
              <a:rPr altLang="en-US">
                <a:solidFill>
                  <a:srgbClr val="0000FF"/>
                </a:solidFill>
              </a:rPr>
              <a:t>Project Dashboard (RAG)</a:t>
            </a:r>
            <a:endParaRPr lang="en-IN" altLang="en-US"/>
          </a:p>
        </p:txBody>
      </p:sp>
      <p:sp>
        <p:nvSpPr>
          <p:cNvPr id="1945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0E8AC9-9434-492B-BC20-1491B2B778CE}" type="slidenum">
              <a:rPr lang="en-US" altLang="en-US" sz="1000" smtClean="0">
                <a:latin typeface="Trebuchet MS" panose="020B0603020202020204" pitchFamily="34" charset="0"/>
              </a:rPr>
              <a:pPr>
                <a:spcBef>
                  <a:spcPct val="0"/>
                </a:spcBef>
                <a:buFontTx/>
                <a:buNone/>
              </a:pPr>
              <a:t>141</a:t>
            </a:fld>
            <a:endParaRPr lang="en-US" altLang="en-US" sz="1000">
              <a:latin typeface="Trebuchet MS" panose="020B0603020202020204" pitchFamily="34" charset="0"/>
            </a:endParaRPr>
          </a:p>
        </p:txBody>
      </p:sp>
      <p:sp>
        <p:nvSpPr>
          <p:cNvPr id="194564" name="Rectangle 2"/>
          <p:cNvSpPr>
            <a:spLocks noChangeArrowheads="1"/>
          </p:cNvSpPr>
          <p:nvPr/>
        </p:nvSpPr>
        <p:spPr bwMode="auto">
          <a:xfrm>
            <a:off x="215900" y="1778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graphicFrame>
        <p:nvGraphicFramePr>
          <p:cNvPr id="194565" name="Object 3"/>
          <p:cNvGraphicFramePr>
            <a:graphicFrameLocks noChangeAspect="1"/>
          </p:cNvGraphicFramePr>
          <p:nvPr/>
        </p:nvGraphicFramePr>
        <p:xfrm>
          <a:off x="7010400" y="533400"/>
          <a:ext cx="1665288" cy="2971800"/>
        </p:xfrm>
        <a:graphic>
          <a:graphicData uri="http://schemas.openxmlformats.org/presentationml/2006/ole">
            <mc:AlternateContent xmlns:mc="http://schemas.openxmlformats.org/markup-compatibility/2006">
              <mc:Choice xmlns:v="urn:schemas-microsoft-com:vml" Requires="v">
                <p:oleObj spid="_x0000_s194636" name="Clip" r:id="rId4" imgW="1776413" imgH="3170238" progId="MS_ClipArt_Gallery.2">
                  <p:embed/>
                </p:oleObj>
              </mc:Choice>
              <mc:Fallback>
                <p:oleObj name="Clip" r:id="rId4" imgW="1776413" imgH="3170238"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533400"/>
                        <a:ext cx="1665288"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56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838200"/>
            <a:ext cx="5743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124450"/>
            <a:ext cx="46767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itle 2"/>
          <p:cNvSpPr>
            <a:spLocks noGrp="1"/>
          </p:cNvSpPr>
          <p:nvPr>
            <p:ph type="title"/>
          </p:nvPr>
        </p:nvSpPr>
        <p:spPr>
          <a:xfrm>
            <a:off x="0" y="-9525"/>
            <a:ext cx="9144000" cy="808038"/>
          </a:xfrm>
        </p:spPr>
        <p:txBody>
          <a:bodyPr/>
          <a:lstStyle/>
          <a:p>
            <a:r>
              <a:rPr lang="en-IN" altLang="en-US"/>
              <a:t>Issue Management</a:t>
            </a:r>
          </a:p>
        </p:txBody>
      </p:sp>
      <p:sp>
        <p:nvSpPr>
          <p:cNvPr id="196611" name="Rectangle 3"/>
          <p:cNvSpPr>
            <a:spLocks noGrp="1" noChangeArrowheads="1"/>
          </p:cNvSpPr>
          <p:nvPr>
            <p:ph idx="1"/>
          </p:nvPr>
        </p:nvSpPr>
        <p:spPr>
          <a:xfrm>
            <a:off x="457200" y="990600"/>
            <a:ext cx="8229600" cy="5105400"/>
          </a:xfrm>
        </p:spPr>
        <p:txBody>
          <a:bodyPr/>
          <a:lstStyle/>
          <a:p>
            <a:pPr eaLnBrk="1" hangingPunct="1">
              <a:buClr>
                <a:schemeClr val="tx1"/>
              </a:buClr>
            </a:pPr>
            <a:r>
              <a:rPr lang="en-US" altLang="en-US" sz="2400"/>
              <a:t>Log issues and Issue source.</a:t>
            </a:r>
          </a:p>
          <a:p>
            <a:pPr eaLnBrk="1" hangingPunct="1">
              <a:buClr>
                <a:schemeClr val="tx1"/>
              </a:buClr>
              <a:buFontTx/>
              <a:buNone/>
            </a:pPr>
            <a:endParaRPr lang="en-US" altLang="en-US" sz="2400"/>
          </a:p>
          <a:p>
            <a:pPr eaLnBrk="1" hangingPunct="1">
              <a:buClr>
                <a:schemeClr val="tx1"/>
              </a:buClr>
            </a:pPr>
            <a:r>
              <a:rPr lang="en-US" altLang="en-US" sz="2400"/>
              <a:t>Determine action for resolution.</a:t>
            </a:r>
          </a:p>
          <a:p>
            <a:pPr eaLnBrk="1" hangingPunct="1">
              <a:buClr>
                <a:schemeClr val="tx1"/>
              </a:buClr>
              <a:buFontTx/>
              <a:buNone/>
            </a:pPr>
            <a:endParaRPr lang="en-US" altLang="en-US" sz="2400"/>
          </a:p>
          <a:p>
            <a:pPr eaLnBrk="1" hangingPunct="1">
              <a:buClr>
                <a:schemeClr val="tx1"/>
              </a:buClr>
            </a:pPr>
            <a:r>
              <a:rPr lang="en-US" altLang="en-US" sz="2400"/>
              <a:t>Establish responsibilities and timeline for action.</a:t>
            </a:r>
          </a:p>
          <a:p>
            <a:pPr eaLnBrk="1" hangingPunct="1">
              <a:buClr>
                <a:schemeClr val="tx1"/>
              </a:buClr>
              <a:buFontTx/>
              <a:buNone/>
            </a:pPr>
            <a:endParaRPr lang="en-US" altLang="en-US" sz="2400"/>
          </a:p>
          <a:p>
            <a:pPr eaLnBrk="1" hangingPunct="1">
              <a:buClr>
                <a:schemeClr val="tx1"/>
              </a:buClr>
            </a:pPr>
            <a:r>
              <a:rPr lang="en-US" altLang="en-US" sz="2400"/>
              <a:t>Track issue for resolution.</a:t>
            </a:r>
          </a:p>
          <a:p>
            <a:pPr eaLnBrk="1" hangingPunct="1">
              <a:buClr>
                <a:schemeClr val="tx1"/>
              </a:buClr>
              <a:buFontTx/>
              <a:buNone/>
            </a:pPr>
            <a:endParaRPr lang="en-US" altLang="en-US" sz="2400"/>
          </a:p>
          <a:p>
            <a:pPr eaLnBrk="1" hangingPunct="1">
              <a:buClr>
                <a:schemeClr val="tx1"/>
              </a:buClr>
            </a:pPr>
            <a:r>
              <a:rPr lang="en-US" altLang="en-US" sz="2400"/>
              <a:t>Escalate issue as per escalation procedure.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966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FA8C20-8557-4E0B-B1CF-E73A1736A795}" type="slidenum">
              <a:rPr lang="en-US" altLang="en-US" sz="1000" smtClean="0">
                <a:latin typeface="Trebuchet MS" panose="020B0603020202020204" pitchFamily="34" charset="0"/>
              </a:rPr>
              <a:pPr>
                <a:spcBef>
                  <a:spcPct val="0"/>
                </a:spcBef>
                <a:buFontTx/>
                <a:buNone/>
              </a:pPr>
              <a:t>142</a:t>
            </a:fld>
            <a:endParaRPr lang="en-US" altLang="en-US" sz="1000">
              <a:latin typeface="Trebuchet MS" panose="020B060302020202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Perception Management Steps</a:t>
            </a:r>
          </a:p>
        </p:txBody>
      </p:sp>
      <p:sp>
        <p:nvSpPr>
          <p:cNvPr id="3" name="Content Placeholder 2"/>
          <p:cNvSpPr>
            <a:spLocks noGrp="1"/>
          </p:cNvSpPr>
          <p:nvPr>
            <p:ph idx="1"/>
          </p:nvPr>
        </p:nvSpPr>
        <p:spPr/>
        <p:txBody>
          <a:bodyPr>
            <a:noAutofit/>
          </a:bodyPr>
          <a:lstStyle/>
          <a:p>
            <a:pPr marL="0" indent="0">
              <a:buNone/>
            </a:pPr>
            <a:r>
              <a:rPr lang="en-US" sz="2400" b="1" dirty="0"/>
              <a:t>Think: </a:t>
            </a:r>
            <a:r>
              <a:rPr lang="en-US" sz="2400" dirty="0"/>
              <a:t>How people are perceiving you</a:t>
            </a:r>
          </a:p>
          <a:p>
            <a:pPr marL="0" indent="0">
              <a:buNone/>
            </a:pPr>
            <a:r>
              <a:rPr lang="en-US" sz="2400" b="1" dirty="0"/>
              <a:t>Know: </a:t>
            </a:r>
            <a:r>
              <a:rPr lang="en-US" sz="2400" dirty="0"/>
              <a:t>How you are actually being perceived</a:t>
            </a:r>
          </a:p>
          <a:p>
            <a:pPr marL="0" indent="0">
              <a:buNone/>
            </a:pPr>
            <a:r>
              <a:rPr lang="en-US" sz="2400" b="1" dirty="0"/>
              <a:t>Decide</a:t>
            </a:r>
            <a:r>
              <a:rPr lang="en-US" sz="2400" dirty="0"/>
              <a:t>: How you want to be perceived</a:t>
            </a:r>
          </a:p>
          <a:p>
            <a:pPr marL="0" indent="0">
              <a:buNone/>
            </a:pPr>
            <a:r>
              <a:rPr lang="en-US" sz="2400" b="1" dirty="0"/>
              <a:t>Story: </a:t>
            </a:r>
            <a:r>
              <a:rPr lang="en-US" sz="2400" dirty="0"/>
              <a:t>Create a full end-to-end consistent story, which you want tell to achieve your goal</a:t>
            </a:r>
          </a:p>
          <a:p>
            <a:pPr marL="0" indent="0">
              <a:buNone/>
            </a:pPr>
            <a:r>
              <a:rPr lang="en-US" sz="2400" b="1" dirty="0"/>
              <a:t>Meet: </a:t>
            </a:r>
            <a:r>
              <a:rPr lang="en-US" sz="2400" dirty="0"/>
              <a:t>Meet to the people and tell your story</a:t>
            </a:r>
          </a:p>
          <a:p>
            <a:pPr marL="0" indent="0">
              <a:buNone/>
            </a:pPr>
            <a:r>
              <a:rPr lang="en-US" sz="2400" b="1" dirty="0"/>
              <a:t>Feedback: </a:t>
            </a:r>
            <a:r>
              <a:rPr lang="en-US" sz="2400" dirty="0"/>
              <a:t>Ask them questions which helps you in knowing whether your goal is achieved</a:t>
            </a:r>
          </a:p>
          <a:p>
            <a:pPr marL="0" indent="0">
              <a:buNone/>
            </a:pPr>
            <a:r>
              <a:rPr lang="en-US" sz="2400" b="1" dirty="0"/>
              <a:t>Confirm</a:t>
            </a:r>
            <a:r>
              <a:rPr lang="en-US" sz="2400" dirty="0"/>
              <a:t>: Paraphrase the feedback to confirm whether you understood properly</a:t>
            </a:r>
          </a:p>
          <a:p>
            <a:pPr marL="0" indent="0">
              <a:buNone/>
            </a:pPr>
            <a:r>
              <a:rPr lang="en-US" sz="2400" b="1" dirty="0"/>
              <a:t>Thanks: </a:t>
            </a:r>
            <a:r>
              <a:rPr lang="en-US" sz="2400" dirty="0"/>
              <a:t>Say thanks to people who have given time to listen your story.</a:t>
            </a:r>
          </a:p>
          <a:p>
            <a:pPr marL="0" indent="0" algn="ctr">
              <a:buNone/>
            </a:pPr>
            <a:r>
              <a:rPr lang="en-US" sz="2400" b="1" dirty="0"/>
              <a:t>By: Hari Thapliyal</a:t>
            </a:r>
            <a:endParaRPr lang="en-US" sz="1800" b="1" dirty="0"/>
          </a:p>
          <a:p>
            <a:endParaRPr lang="en-US" sz="1800" dirty="0"/>
          </a:p>
        </p:txBody>
      </p:sp>
      <p:sp>
        <p:nvSpPr>
          <p:cNvPr id="6" name="Footer Placeholder 3"/>
          <p:cNvSpPr>
            <a:spLocks noGrp="1"/>
          </p:cNvSpPr>
          <p:nvPr>
            <p:ph type="ftr" sz="quarter" idx="11"/>
          </p:nvPr>
        </p:nvSpPr>
        <p:spPr>
          <a:prstGeom prst="rect">
            <a:avLst/>
          </a:prstGeom>
        </p:spPr>
        <p:txBody>
          <a:bodyPr/>
          <a:lstStyle>
            <a:lvl1pPr>
              <a:defRPr sz="1000"/>
            </a:lvl1pPr>
          </a:lstStyle>
          <a:p>
            <a:pPr>
              <a:defRPr/>
            </a:pPr>
            <a:r>
              <a:rPr lang="en-IN"/>
              <a:t>Copyright 2016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143</a:t>
            </a:fld>
            <a:endParaRPr lang="en-US" altLang="en-US"/>
          </a:p>
        </p:txBody>
      </p:sp>
    </p:spTree>
    <p:extLst>
      <p:ext uri="{BB962C8B-B14F-4D97-AF65-F5344CB8AC3E}">
        <p14:creationId xmlns:p14="http://schemas.microsoft.com/office/powerpoint/2010/main" val="26270363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533400"/>
            <a:ext cx="9144000" cy="1470025"/>
          </a:xfrm>
        </p:spPr>
        <p:txBody>
          <a:bodyPr/>
          <a:lstStyle/>
          <a:p>
            <a:r>
              <a:rPr lang="en-US" dirty="0"/>
              <a:t>Project Closure</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144</a:t>
            </a:fld>
            <a:endParaRPr lang="en-US" altLang="en-US"/>
          </a:p>
        </p:txBody>
      </p:sp>
      <p:pic>
        <p:nvPicPr>
          <p:cNvPr id="254982"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7" y="2252603"/>
            <a:ext cx="7377113" cy="4227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318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Procurement Closure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145</a:t>
            </a:fld>
            <a:endParaRPr lang="en-US" altLang="en-US"/>
          </a:p>
        </p:txBody>
      </p:sp>
    </p:spTree>
    <p:extLst>
      <p:ext uri="{BB962C8B-B14F-4D97-AF65-F5344CB8AC3E}">
        <p14:creationId xmlns:p14="http://schemas.microsoft.com/office/powerpoint/2010/main" val="13350570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Closure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146</a:t>
            </a:fld>
            <a:endParaRPr lang="en-US" altLang="en-US"/>
          </a:p>
        </p:txBody>
      </p:sp>
    </p:spTree>
    <p:extLst>
      <p:ext uri="{BB962C8B-B14F-4D97-AF65-F5344CB8AC3E}">
        <p14:creationId xmlns:p14="http://schemas.microsoft.com/office/powerpoint/2010/main" val="34697337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Admin  Closure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147</a:t>
            </a:fld>
            <a:endParaRPr lang="en-US" altLang="en-US"/>
          </a:p>
        </p:txBody>
      </p:sp>
    </p:spTree>
    <p:extLst>
      <p:ext uri="{BB962C8B-B14F-4D97-AF65-F5344CB8AC3E}">
        <p14:creationId xmlns:p14="http://schemas.microsoft.com/office/powerpoint/2010/main" val="26372741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2"/>
          <p:cNvSpPr>
            <a:spLocks noGrp="1"/>
          </p:cNvSpPr>
          <p:nvPr>
            <p:ph type="title"/>
          </p:nvPr>
        </p:nvSpPr>
        <p:spPr>
          <a:xfrm>
            <a:off x="0" y="-9525"/>
            <a:ext cx="9144000" cy="808038"/>
          </a:xfrm>
        </p:spPr>
        <p:txBody>
          <a:bodyPr/>
          <a:lstStyle/>
          <a:p>
            <a:r>
              <a:rPr lang="en-IN" altLang="en-US" dirty="0"/>
              <a:t>What is a Post Project Review?</a:t>
            </a:r>
          </a:p>
        </p:txBody>
      </p:sp>
      <p:sp>
        <p:nvSpPr>
          <p:cNvPr id="210947" name="Rectangle 3"/>
          <p:cNvSpPr>
            <a:spLocks noGrp="1" noChangeArrowheads="1"/>
          </p:cNvSpPr>
          <p:nvPr>
            <p:ph idx="1"/>
          </p:nvPr>
        </p:nvSpPr>
        <p:spPr>
          <a:xfrm>
            <a:off x="457200" y="990600"/>
            <a:ext cx="8229600" cy="5105400"/>
          </a:xfrm>
        </p:spPr>
        <p:txBody>
          <a:bodyPr/>
          <a:lstStyle/>
          <a:p>
            <a:pPr eaLnBrk="1" hangingPunct="1"/>
            <a:r>
              <a:rPr lang="en-US" altLang="en-US" sz="2400" dirty="0"/>
              <a:t>Looking backing to know how differently we could have done</a:t>
            </a:r>
          </a:p>
          <a:p>
            <a:pPr eaLnBrk="1" hangingPunct="1"/>
            <a:r>
              <a:rPr lang="en-US" altLang="en-US" sz="2400" dirty="0"/>
              <a:t>Looking forward to plan what should we do</a:t>
            </a:r>
          </a:p>
          <a:p>
            <a:pPr eaLnBrk="1" hangingPunct="1"/>
            <a:r>
              <a:rPr lang="en-US" altLang="en-US" sz="2400" dirty="0"/>
              <a:t>Not about the people and blaming their behavior. But about process and opportunities to learn from the interactions of the team members.</a:t>
            </a:r>
          </a:p>
          <a:p>
            <a:pPr eaLnBrk="1" hangingPunct="1"/>
            <a:r>
              <a:rPr lang="en-US" altLang="en-US" sz="2400" dirty="0"/>
              <a:t>Should not wait to end project or phase. But any time when you feel need (like moral is down, productivity is down, team making more mistake etc), you can do project review.</a:t>
            </a:r>
          </a:p>
          <a:p>
            <a:pPr eaLnBrk="1" hangingPunct="1"/>
            <a:r>
              <a:rPr lang="en-US" altLang="en-US" sz="2400" dirty="0"/>
              <a:t>Another purpose of this is to contribute learnings of the project with organization so that future projects can be done in better way</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10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A6C000-3710-427D-82FB-97924555F12C}" type="slidenum">
              <a:rPr lang="en-US" altLang="en-US" sz="1000" smtClean="0">
                <a:latin typeface="Trebuchet MS" panose="020B0603020202020204" pitchFamily="34" charset="0"/>
              </a:rPr>
              <a:pPr>
                <a:spcBef>
                  <a:spcPct val="0"/>
                </a:spcBef>
                <a:buFontTx/>
                <a:buNone/>
              </a:pPr>
              <a:t>148</a:t>
            </a:fld>
            <a:endParaRPr lang="en-US" altLang="en-US" sz="1000">
              <a:latin typeface="Trebuchet MS" panose="020B0603020202020204"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3"/>
          <p:cNvSpPr>
            <a:spLocks noGrp="1"/>
          </p:cNvSpPr>
          <p:nvPr>
            <p:ph type="title"/>
          </p:nvPr>
        </p:nvSpPr>
        <p:spPr>
          <a:xfrm>
            <a:off x="0" y="-9525"/>
            <a:ext cx="9144000" cy="808038"/>
          </a:xfrm>
        </p:spPr>
        <p:txBody>
          <a:bodyPr/>
          <a:lstStyle/>
          <a:p>
            <a:r>
              <a:rPr lang="en-IN" altLang="en-US" dirty="0"/>
              <a:t>What’re the Deliverable?</a:t>
            </a:r>
          </a:p>
        </p:txBody>
      </p:sp>
      <p:sp>
        <p:nvSpPr>
          <p:cNvPr id="217091" name="Content Placeholder 1"/>
          <p:cNvSpPr>
            <a:spLocks noGrp="1"/>
          </p:cNvSpPr>
          <p:nvPr>
            <p:ph idx="1"/>
          </p:nvPr>
        </p:nvSpPr>
        <p:spPr>
          <a:xfrm>
            <a:off x="457200" y="990600"/>
            <a:ext cx="8229600" cy="5105400"/>
          </a:xfrm>
        </p:spPr>
        <p:txBody>
          <a:bodyPr>
            <a:normAutofit/>
          </a:bodyPr>
          <a:lstStyle/>
          <a:p>
            <a:pPr eaLnBrk="1" hangingPunct="1">
              <a:lnSpc>
                <a:spcPct val="90000"/>
              </a:lnSpc>
            </a:pPr>
            <a:r>
              <a:rPr lang="en-US" altLang="en-US" sz="2800" dirty="0"/>
              <a:t>Reuse possibilities</a:t>
            </a:r>
          </a:p>
          <a:p>
            <a:pPr eaLnBrk="1" hangingPunct="1">
              <a:lnSpc>
                <a:spcPct val="90000"/>
              </a:lnSpc>
            </a:pPr>
            <a:r>
              <a:rPr lang="en-US" altLang="en-US" sz="2800" dirty="0"/>
              <a:t>Best Practices</a:t>
            </a:r>
          </a:p>
          <a:p>
            <a:pPr eaLnBrk="1" hangingPunct="1">
              <a:lnSpc>
                <a:spcPct val="90000"/>
              </a:lnSpc>
            </a:pPr>
            <a:r>
              <a:rPr lang="en-US" altLang="en-US" sz="2800" dirty="0"/>
              <a:t>Lessons Learnt</a:t>
            </a:r>
          </a:p>
          <a:p>
            <a:pPr eaLnBrk="1" hangingPunct="1">
              <a:lnSpc>
                <a:spcPct val="90000"/>
              </a:lnSpc>
            </a:pPr>
            <a:r>
              <a:rPr lang="en-US" altLang="en-US" sz="2800" dirty="0"/>
              <a:t>Risks That hit / hurt</a:t>
            </a:r>
          </a:p>
          <a:p>
            <a:pPr eaLnBrk="1" hangingPunct="1">
              <a:lnSpc>
                <a:spcPct val="90000"/>
              </a:lnSpc>
            </a:pPr>
            <a:r>
              <a:rPr lang="en-US" altLang="en-US" sz="2800" dirty="0"/>
              <a:t>Customer / Project / Process / Product measurements</a:t>
            </a:r>
          </a:p>
          <a:p>
            <a:pPr eaLnBrk="1" hangingPunct="1">
              <a:lnSpc>
                <a:spcPct val="90000"/>
              </a:lnSpc>
            </a:pPr>
            <a:r>
              <a:rPr lang="en-US" altLang="en-US" sz="2800" dirty="0"/>
              <a:t>Customer report defect data analysis</a:t>
            </a:r>
          </a:p>
          <a:p>
            <a:pPr lvl="1" eaLnBrk="1" hangingPunct="1">
              <a:lnSpc>
                <a:spcPct val="90000"/>
              </a:lnSpc>
            </a:pPr>
            <a:r>
              <a:rPr lang="en-US" altLang="en-US" dirty="0"/>
              <a:t>Input for preventing defects in subsequent phases / projects</a:t>
            </a:r>
          </a:p>
          <a:p>
            <a:pPr eaLnBrk="1" hangingPunct="1">
              <a:lnSpc>
                <a:spcPct val="90000"/>
              </a:lnSpc>
            </a:pPr>
            <a:r>
              <a:rPr lang="en-US" altLang="en-US" sz="2800" dirty="0"/>
              <a:t>Customer Satisfaction Survey Analysis. </a:t>
            </a:r>
            <a:r>
              <a:rPr lang="en-US" altLang="en-US" sz="2800" i="1" dirty="0"/>
              <a:t>Contributed to organizational repository for further processing</a:t>
            </a:r>
          </a:p>
          <a:p>
            <a:pPr eaLnBrk="1" hangingPunct="1">
              <a:lnSpc>
                <a:spcPct val="90000"/>
              </a:lnSpc>
            </a:pPr>
            <a:endParaRPr lang="en-US" altLang="en-US" sz="2800" dirty="0"/>
          </a:p>
          <a:p>
            <a:endParaRPr lang="en-IN" altLang="en-US" sz="4000" dirty="0"/>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217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782B79-CAE2-4716-A224-97F1A70A54F9}" type="slidenum">
              <a:rPr lang="en-US" altLang="en-US" sz="1000" smtClean="0">
                <a:latin typeface="Trebuchet MS" panose="020B0603020202020204" pitchFamily="34" charset="0"/>
              </a:rPr>
              <a:pPr>
                <a:spcBef>
                  <a:spcPct val="0"/>
                </a:spcBef>
                <a:buFontTx/>
                <a:buNone/>
              </a:pPr>
              <a:t>149</a:t>
            </a:fld>
            <a:endParaRPr lang="en-US" altLang="en-US" sz="1000">
              <a:latin typeface="Trebuchet MS" panose="020B0603020202020204" pitchFamily="34" charset="0"/>
            </a:endParaRPr>
          </a:p>
        </p:txBody>
      </p:sp>
      <p:grpSp>
        <p:nvGrpSpPr>
          <p:cNvPr id="217094" name="Group 3"/>
          <p:cNvGrpSpPr>
            <a:grpSpLocks/>
          </p:cNvGrpSpPr>
          <p:nvPr/>
        </p:nvGrpSpPr>
        <p:grpSpPr bwMode="auto">
          <a:xfrm>
            <a:off x="215900" y="1219200"/>
            <a:ext cx="8470900" cy="4876800"/>
            <a:chOff x="136" y="768"/>
            <a:chExt cx="5336" cy="3072"/>
          </a:xfrm>
        </p:grpSpPr>
        <p:sp>
          <p:nvSpPr>
            <p:cNvPr id="217096" name="Rectangle 5"/>
            <p:cNvSpPr>
              <a:spLocks noChangeArrowheads="1"/>
            </p:cNvSpPr>
            <p:nvPr/>
          </p:nvSpPr>
          <p:spPr bwMode="auto">
            <a:xfrm>
              <a:off x="288" y="768"/>
              <a:ext cx="518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defTabSz="785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857250" indent="-285750" defTabSz="785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85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85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85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Clr>
                  <a:srgbClr val="FF3300"/>
                </a:buClr>
                <a:buFontTx/>
                <a:buChar char="•"/>
              </a:pPr>
              <a:endParaRPr lang="en-US" altLang="en-US" sz="2000">
                <a:latin typeface="Trebuchet MS" panose="020B0603020202020204" pitchFamily="34" charset="0"/>
              </a:endParaRPr>
            </a:p>
          </p:txBody>
        </p:sp>
        <p:sp>
          <p:nvSpPr>
            <p:cNvPr id="217097" name="Rectangle 6"/>
            <p:cNvSpPr>
              <a:spLocks noChangeArrowheads="1"/>
            </p:cNvSpPr>
            <p:nvPr/>
          </p:nvSpPr>
          <p:spPr bwMode="auto">
            <a:xfrm>
              <a:off x="136" y="2928"/>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rgbClr val="FF3300"/>
                </a:buClr>
                <a:buFontTx/>
                <a:buNone/>
              </a:pPr>
              <a:endParaRPr lang="en-US" altLang="en-US" sz="2400" i="1">
                <a:latin typeface="Trebuchet MS" panose="020B06030202020202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Project Management Framework</a:t>
            </a:r>
          </a:p>
        </p:txBody>
      </p:sp>
      <p:sp>
        <p:nvSpPr>
          <p:cNvPr id="7" name="Content Placeholder 6"/>
          <p:cNvSpPr>
            <a:spLocks noGrp="1"/>
          </p:cNvSpPr>
          <p:nvPr>
            <p:ph idx="1"/>
          </p:nvPr>
        </p:nvSpPr>
        <p:spPr/>
        <p:txBody>
          <a:bodyPr>
            <a:normAutofit fontScale="92500" lnSpcReduction="10000"/>
          </a:bodyPr>
          <a:lstStyle/>
          <a:p>
            <a:r>
              <a:rPr lang="en-US" dirty="0"/>
              <a:t>Understanding the meaning of Project in General Context</a:t>
            </a:r>
          </a:p>
          <a:p>
            <a:r>
              <a:rPr lang="en-US" dirty="0"/>
              <a:t>Mindset for Project Management</a:t>
            </a:r>
          </a:p>
          <a:p>
            <a:r>
              <a:rPr lang="en-US" dirty="0"/>
              <a:t>Project Success, failure and lessons learned</a:t>
            </a:r>
          </a:p>
          <a:p>
            <a:r>
              <a:rPr lang="en-US" dirty="0"/>
              <a:t>Project life cycle (PLC)</a:t>
            </a:r>
          </a:p>
          <a:p>
            <a:r>
              <a:rPr lang="en-US" dirty="0"/>
              <a:t>Inter-relationship between Planning, Execution and Control in PLC</a:t>
            </a:r>
          </a:p>
          <a:p>
            <a:r>
              <a:rPr lang="en-US" dirty="0"/>
              <a:t>Enterprise Environmental Factors</a:t>
            </a:r>
          </a:p>
          <a:p>
            <a:r>
              <a:rPr lang="en-US" dirty="0"/>
              <a:t>Organizational Process Assets</a:t>
            </a:r>
          </a:p>
          <a:p>
            <a:r>
              <a:rPr lang="en-US" dirty="0"/>
              <a:t>Stakeholders</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15</a:t>
            </a:fld>
            <a:endParaRPr lang="en-US" altLang="en-US"/>
          </a:p>
        </p:txBody>
      </p:sp>
    </p:spTree>
    <p:extLst>
      <p:ext uri="{BB962C8B-B14F-4D97-AF65-F5344CB8AC3E}">
        <p14:creationId xmlns:p14="http://schemas.microsoft.com/office/powerpoint/2010/main" val="18276296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2"/>
          <p:cNvSpPr>
            <a:spLocks noGrp="1"/>
          </p:cNvSpPr>
          <p:nvPr>
            <p:ph type="title"/>
          </p:nvPr>
        </p:nvSpPr>
        <p:spPr>
          <a:xfrm>
            <a:off x="0" y="-9525"/>
            <a:ext cx="9144000" cy="808038"/>
          </a:xfrm>
        </p:spPr>
        <p:txBody>
          <a:bodyPr/>
          <a:lstStyle/>
          <a:p>
            <a:r>
              <a:rPr lang="en-IN" altLang="en-US" dirty="0"/>
              <a:t>Ground Rules for Retrospective</a:t>
            </a:r>
          </a:p>
        </p:txBody>
      </p:sp>
      <p:sp>
        <p:nvSpPr>
          <p:cNvPr id="219139" name="Rectangle 3"/>
          <p:cNvSpPr>
            <a:spLocks noGrp="1" noChangeArrowheads="1"/>
          </p:cNvSpPr>
          <p:nvPr>
            <p:ph idx="1"/>
          </p:nvPr>
        </p:nvSpPr>
        <p:spPr>
          <a:xfrm>
            <a:off x="457200" y="990600"/>
            <a:ext cx="8229600" cy="5105400"/>
          </a:xfrm>
        </p:spPr>
        <p:txBody>
          <a:bodyPr>
            <a:normAutofit fontScale="85000" lnSpcReduction="20000"/>
          </a:bodyPr>
          <a:lstStyle/>
          <a:p>
            <a:pPr eaLnBrk="1" hangingPunct="1">
              <a:lnSpc>
                <a:spcPct val="120000"/>
              </a:lnSpc>
              <a:buClr>
                <a:schemeClr val="tx1"/>
              </a:buClr>
            </a:pPr>
            <a:r>
              <a:rPr lang="en-US" altLang="en-US" sz="2400" dirty="0"/>
              <a:t>Be polite and gracious.</a:t>
            </a:r>
          </a:p>
          <a:p>
            <a:pPr lvl="1" eaLnBrk="1" hangingPunct="1">
              <a:lnSpc>
                <a:spcPct val="120000"/>
              </a:lnSpc>
              <a:buClr>
                <a:schemeClr val="tx1"/>
              </a:buClr>
            </a:pPr>
            <a:r>
              <a:rPr lang="en-US" altLang="en-US" sz="2000" dirty="0"/>
              <a:t>What happens in you when somebody does not agree with you</a:t>
            </a:r>
          </a:p>
          <a:p>
            <a:pPr lvl="1" eaLnBrk="1" hangingPunct="1">
              <a:lnSpc>
                <a:spcPct val="120000"/>
              </a:lnSpc>
              <a:buClr>
                <a:schemeClr val="tx1"/>
              </a:buClr>
            </a:pPr>
            <a:r>
              <a:rPr lang="en-US" altLang="en-US" sz="2000" dirty="0"/>
              <a:t>What do you do when you do not agree with someone?</a:t>
            </a:r>
          </a:p>
          <a:p>
            <a:pPr eaLnBrk="1" hangingPunct="1">
              <a:lnSpc>
                <a:spcPct val="120000"/>
              </a:lnSpc>
              <a:buClr>
                <a:schemeClr val="tx1"/>
              </a:buClr>
            </a:pPr>
            <a:r>
              <a:rPr lang="en-US" altLang="en-US" sz="2400" dirty="0"/>
              <a:t>Focus on problems and process.</a:t>
            </a:r>
          </a:p>
          <a:p>
            <a:pPr lvl="1" eaLnBrk="1" hangingPunct="1">
              <a:lnSpc>
                <a:spcPct val="120000"/>
              </a:lnSpc>
              <a:buClr>
                <a:schemeClr val="tx1"/>
              </a:buClr>
            </a:pPr>
            <a:r>
              <a:rPr lang="en-US" altLang="en-US" sz="2000" dirty="0"/>
              <a:t>What do you do to ensure problem is understood correctly and in right context?</a:t>
            </a:r>
          </a:p>
          <a:p>
            <a:pPr eaLnBrk="1" hangingPunct="1">
              <a:lnSpc>
                <a:spcPct val="120000"/>
              </a:lnSpc>
              <a:buClr>
                <a:schemeClr val="tx1"/>
              </a:buClr>
            </a:pPr>
            <a:r>
              <a:rPr lang="en-US" altLang="en-US" sz="2400" dirty="0"/>
              <a:t>No finger pointing/ No assigning blame.</a:t>
            </a:r>
          </a:p>
          <a:p>
            <a:pPr lvl="1" eaLnBrk="1" hangingPunct="1">
              <a:lnSpc>
                <a:spcPct val="120000"/>
              </a:lnSpc>
              <a:buClr>
                <a:schemeClr val="tx1"/>
              </a:buClr>
            </a:pPr>
            <a:r>
              <a:rPr lang="en-US" altLang="en-US" sz="2000" dirty="0"/>
              <a:t>How, when and who do you do retrospective?</a:t>
            </a:r>
          </a:p>
          <a:p>
            <a:pPr lvl="1" eaLnBrk="1" hangingPunct="1">
              <a:lnSpc>
                <a:spcPct val="120000"/>
              </a:lnSpc>
              <a:buClr>
                <a:schemeClr val="tx1"/>
              </a:buClr>
            </a:pPr>
            <a:r>
              <a:rPr lang="en-US" altLang="en-US" sz="2000" dirty="0"/>
              <a:t>Do you think that there is something called perfect plan? What happens when things goes wrong in project?</a:t>
            </a:r>
          </a:p>
          <a:p>
            <a:pPr eaLnBrk="1" hangingPunct="1">
              <a:lnSpc>
                <a:spcPct val="120000"/>
              </a:lnSpc>
              <a:buClr>
                <a:schemeClr val="tx1"/>
              </a:buClr>
            </a:pPr>
            <a:r>
              <a:rPr lang="en-US" altLang="en-US" sz="2400" dirty="0"/>
              <a:t>Let each person have a turn.</a:t>
            </a:r>
          </a:p>
          <a:p>
            <a:pPr eaLnBrk="1" hangingPunct="1">
              <a:lnSpc>
                <a:spcPct val="120000"/>
              </a:lnSpc>
              <a:buClr>
                <a:schemeClr val="tx1"/>
              </a:buClr>
            </a:pPr>
            <a:r>
              <a:rPr lang="en-US" altLang="en-US" sz="2400" dirty="0"/>
              <a:t>Avoid defensiveness.</a:t>
            </a:r>
          </a:p>
          <a:p>
            <a:pPr lvl="1" eaLnBrk="1" hangingPunct="1">
              <a:lnSpc>
                <a:spcPct val="120000"/>
              </a:lnSpc>
              <a:buClr>
                <a:schemeClr val="tx1"/>
              </a:buClr>
            </a:pPr>
            <a:r>
              <a:rPr lang="en-US" altLang="en-US" sz="2000" dirty="0"/>
              <a:t>How many times and how long you should be humiliated over one mistake?</a:t>
            </a:r>
          </a:p>
          <a:p>
            <a:pPr eaLnBrk="1" hangingPunct="1">
              <a:lnSpc>
                <a:spcPct val="120000"/>
              </a:lnSpc>
              <a:buClr>
                <a:schemeClr val="tx1"/>
              </a:buClr>
            </a:pPr>
            <a:r>
              <a:rPr lang="en-US" altLang="en-US" sz="2400" dirty="0"/>
              <a:t>Respect everyone’s perspective.</a:t>
            </a:r>
          </a:p>
          <a:p>
            <a:pPr lvl="1" eaLnBrk="1" hangingPunct="1">
              <a:lnSpc>
                <a:spcPct val="120000"/>
              </a:lnSpc>
              <a:buClr>
                <a:schemeClr val="tx1"/>
              </a:buClr>
            </a:pPr>
            <a:r>
              <a:rPr lang="en-US" altLang="en-US" sz="2000" dirty="0"/>
              <a:t>Whose input matters?</a:t>
            </a:r>
          </a:p>
          <a:p>
            <a:pPr lvl="1" eaLnBrk="1" hangingPunct="1">
              <a:lnSpc>
                <a:spcPct val="120000"/>
              </a:lnSpc>
              <a:buClr>
                <a:schemeClr val="tx1"/>
              </a:buClr>
            </a:pPr>
            <a:r>
              <a:rPr lang="en-US" altLang="en-US" sz="2000" dirty="0"/>
              <a:t>How do you make any decision?</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191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468A3D-13E7-4F6A-BD7D-94DBFA36BD6B}" type="slidenum">
              <a:rPr lang="en-US" altLang="en-US" sz="1000" smtClean="0">
                <a:latin typeface="Trebuchet MS" panose="020B0603020202020204" pitchFamily="34" charset="0"/>
              </a:rPr>
              <a:pPr>
                <a:spcBef>
                  <a:spcPct val="0"/>
                </a:spcBef>
                <a:buFontTx/>
                <a:buNone/>
              </a:pPr>
              <a:t>150</a:t>
            </a:fld>
            <a:endParaRPr lang="en-US" altLang="en-US" sz="1000">
              <a:latin typeface="Trebuchet MS" panose="020B0603020202020204"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2"/>
          <p:cNvSpPr>
            <a:spLocks noGrp="1"/>
          </p:cNvSpPr>
          <p:nvPr>
            <p:ph type="title"/>
          </p:nvPr>
        </p:nvSpPr>
        <p:spPr>
          <a:xfrm>
            <a:off x="0" y="-9525"/>
            <a:ext cx="9144000" cy="808038"/>
          </a:xfrm>
        </p:spPr>
        <p:txBody>
          <a:bodyPr/>
          <a:lstStyle/>
          <a:p>
            <a:r>
              <a:rPr lang="en-IN" altLang="en-US"/>
              <a:t>Project Archival</a:t>
            </a:r>
          </a:p>
        </p:txBody>
      </p:sp>
      <p:sp>
        <p:nvSpPr>
          <p:cNvPr id="221187" name="Rectangle 3"/>
          <p:cNvSpPr>
            <a:spLocks noGrp="1" noChangeArrowheads="1"/>
          </p:cNvSpPr>
          <p:nvPr>
            <p:ph idx="1"/>
          </p:nvPr>
        </p:nvSpPr>
        <p:spPr>
          <a:xfrm>
            <a:off x="457200" y="990600"/>
            <a:ext cx="8229600" cy="5105400"/>
          </a:xfrm>
        </p:spPr>
        <p:txBody>
          <a:bodyPr/>
          <a:lstStyle/>
          <a:p>
            <a:pPr eaLnBrk="1" hangingPunct="1"/>
            <a:r>
              <a:rPr lang="en-US" altLang="en-US" sz="2400"/>
              <a:t>Ensure that all information is archived in line with the contractual agreements/internal procedures.</a:t>
            </a:r>
          </a:p>
          <a:p>
            <a:pPr eaLnBrk="1" hangingPunct="1"/>
            <a:endParaRPr lang="en-US" altLang="en-US" sz="2400"/>
          </a:p>
          <a:p>
            <a:pPr eaLnBrk="1" hangingPunct="1">
              <a:buFontTx/>
              <a:buNone/>
            </a:pPr>
            <a:endParaRPr lang="en-US" altLang="en-US" sz="2400"/>
          </a:p>
          <a:p>
            <a:pPr eaLnBrk="1" hangingPunct="1"/>
            <a:r>
              <a:rPr lang="en-US" altLang="en-US" sz="2400"/>
              <a:t>Plan for transitioning to warranty / maintenance.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211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0EAD6D-3D29-4C46-9579-9269E7994C93}" type="slidenum">
              <a:rPr lang="en-US" altLang="en-US" sz="1000" smtClean="0">
                <a:latin typeface="Trebuchet MS" panose="020B0603020202020204" pitchFamily="34" charset="0"/>
              </a:rPr>
              <a:pPr>
                <a:spcBef>
                  <a:spcPct val="0"/>
                </a:spcBef>
                <a:buFontTx/>
                <a:buNone/>
              </a:pPr>
              <a:t>151</a:t>
            </a:fld>
            <a:endParaRPr lang="en-US" altLang="en-US" sz="1000">
              <a:latin typeface="Trebuchet MS" panose="020B060302020202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800" b="1" dirty="0"/>
              <a:t>Agility in Project Management</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152</a:t>
            </a:fld>
            <a:endParaRPr lang="en-US" altLang="en-US"/>
          </a:p>
        </p:txBody>
      </p:sp>
    </p:spTree>
    <p:extLst>
      <p:ext uri="{BB962C8B-B14F-4D97-AF65-F5344CB8AC3E}">
        <p14:creationId xmlns:p14="http://schemas.microsoft.com/office/powerpoint/2010/main" val="11911140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Level of Planning</a:t>
            </a:r>
          </a:p>
        </p:txBody>
      </p:sp>
      <p:sp>
        <p:nvSpPr>
          <p:cNvPr id="7" name="Content Placeholder 6"/>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153</a:t>
            </a:fld>
            <a:endParaRPr lang="en-US" altLang="en-US"/>
          </a:p>
        </p:txBody>
      </p:sp>
    </p:spTree>
    <p:extLst>
      <p:ext uri="{BB962C8B-B14F-4D97-AF65-F5344CB8AC3E}">
        <p14:creationId xmlns:p14="http://schemas.microsoft.com/office/powerpoint/2010/main" val="15424354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Daily Standup</a:t>
            </a:r>
          </a:p>
        </p:txBody>
      </p:sp>
      <p:sp>
        <p:nvSpPr>
          <p:cNvPr id="7" name="Content Placeholder 6"/>
          <p:cNvSpPr>
            <a:spLocks noGrp="1"/>
          </p:cNvSpPr>
          <p:nvPr>
            <p:ph idx="1"/>
          </p:nvPr>
        </p:nvSpPr>
        <p:spPr/>
        <p:txBody>
          <a:bodyPr/>
          <a:lstStyle/>
          <a:p>
            <a:r>
              <a:rPr lang="en-US" dirty="0"/>
              <a:t>Purpose</a:t>
            </a:r>
          </a:p>
          <a:p>
            <a:r>
              <a:rPr lang="en-US" dirty="0"/>
              <a:t>Format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154</a:t>
            </a:fld>
            <a:endParaRPr lang="en-US" altLang="en-US"/>
          </a:p>
        </p:txBody>
      </p:sp>
    </p:spTree>
    <p:extLst>
      <p:ext uri="{BB962C8B-B14F-4D97-AF65-F5344CB8AC3E}">
        <p14:creationId xmlns:p14="http://schemas.microsoft.com/office/powerpoint/2010/main" val="3172598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Retrospective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155</a:t>
            </a:fld>
            <a:endParaRPr lang="en-US" altLang="en-US"/>
          </a:p>
        </p:txBody>
      </p:sp>
    </p:spTree>
    <p:extLst>
      <p:ext uri="{BB962C8B-B14F-4D97-AF65-F5344CB8AC3E}">
        <p14:creationId xmlns:p14="http://schemas.microsoft.com/office/powerpoint/2010/main" val="3879530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2"/>
          <p:cNvSpPr>
            <a:spLocks noGrp="1"/>
          </p:cNvSpPr>
          <p:nvPr>
            <p:ph type="ctrTitle"/>
          </p:nvPr>
        </p:nvSpPr>
        <p:spPr/>
        <p:txBody>
          <a:bodyPr/>
          <a:lstStyle/>
          <a:p>
            <a:r>
              <a:rPr lang="en-US" altLang="en-US" dirty="0"/>
              <a:t>Essential Project Management Tools and Techniques</a:t>
            </a:r>
            <a:endParaRPr lang="en-IN" altLang="en-US" dirty="0"/>
          </a:p>
        </p:txBody>
      </p:sp>
      <p:sp>
        <p:nvSpPr>
          <p:cNvPr id="2" name="Footer Placeholder 1"/>
          <p:cNvSpPr>
            <a:spLocks noGrp="1"/>
          </p:cNvSpPr>
          <p:nvPr>
            <p:ph type="ftr" sz="quarter" idx="11"/>
          </p:nvPr>
        </p:nvSpPr>
        <p:spPr/>
        <p:txBody>
          <a:bodyPr/>
          <a:lstStyle/>
          <a:p>
            <a:pPr>
              <a:defRPr/>
            </a:pPr>
            <a:r>
              <a:rPr lang="en-US" altLang="en-US"/>
              <a:t>Copyright 2017 Vedavit Project Solutions</a:t>
            </a:r>
          </a:p>
        </p:txBody>
      </p:sp>
      <p:sp>
        <p:nvSpPr>
          <p:cNvPr id="696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572029-676E-4CB0-B054-F8846CE899F8}" type="slidenum">
              <a:rPr lang="en-US" altLang="en-US" sz="1000" smtClean="0">
                <a:latin typeface="Trebuchet MS" panose="020B0603020202020204" pitchFamily="34" charset="0"/>
              </a:rPr>
              <a:pPr>
                <a:spcBef>
                  <a:spcPct val="0"/>
                </a:spcBef>
                <a:buFontTx/>
                <a:buNone/>
              </a:pPr>
              <a:t>156</a:t>
            </a:fld>
            <a:endParaRPr lang="en-US" altLang="en-US" sz="1000">
              <a:latin typeface="Trebuchet MS" panose="020B0603020202020204" pitchFamily="34" charset="0"/>
            </a:endParaRPr>
          </a:p>
        </p:txBody>
      </p:sp>
    </p:spTree>
    <p:extLst>
      <p:ext uri="{BB962C8B-B14F-4D97-AF65-F5344CB8AC3E}">
        <p14:creationId xmlns:p14="http://schemas.microsoft.com/office/powerpoint/2010/main" val="353936510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a:t>
            </a:r>
          </a:p>
        </p:txBody>
      </p:sp>
      <p:sp>
        <p:nvSpPr>
          <p:cNvPr id="3" name="Content Placeholder 2"/>
          <p:cNvSpPr>
            <a:spLocks noGrp="1"/>
          </p:cNvSpPr>
          <p:nvPr>
            <p:ph idx="1"/>
          </p:nvPr>
        </p:nvSpPr>
        <p:spPr/>
        <p:txBody>
          <a:bodyPr/>
          <a:lstStyle/>
          <a:p>
            <a:r>
              <a:rPr lang="en-US" dirty="0"/>
              <a:t>Expert Judgement</a:t>
            </a:r>
          </a:p>
          <a:p>
            <a:r>
              <a:rPr lang="en-US" dirty="0"/>
              <a:t>Facilitation Techniques</a:t>
            </a:r>
          </a:p>
          <a:p>
            <a:r>
              <a:rPr lang="en-US" dirty="0"/>
              <a:t>Project Management Information System</a:t>
            </a:r>
          </a:p>
          <a:p>
            <a:r>
              <a:rPr lang="en-US" dirty="0"/>
              <a:t>Meetings</a:t>
            </a:r>
          </a:p>
          <a:p>
            <a:r>
              <a:rPr lang="en-US" dirty="0"/>
              <a:t>Change Control Meetings</a:t>
            </a:r>
          </a:p>
          <a:p>
            <a:r>
              <a:rPr lang="en-US" dirty="0"/>
              <a:t>Analytical techniques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157</a:t>
            </a:fld>
            <a:endParaRPr lang="en-US" altLang="en-US"/>
          </a:p>
        </p:txBody>
      </p:sp>
    </p:spTree>
    <p:extLst>
      <p:ext uri="{BB962C8B-B14F-4D97-AF65-F5344CB8AC3E}">
        <p14:creationId xmlns:p14="http://schemas.microsoft.com/office/powerpoint/2010/main" val="388690608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Management</a:t>
            </a:r>
          </a:p>
        </p:txBody>
      </p:sp>
      <p:sp>
        <p:nvSpPr>
          <p:cNvPr id="3" name="Content Placeholder 2"/>
          <p:cNvSpPr>
            <a:spLocks noGrp="1"/>
          </p:cNvSpPr>
          <p:nvPr>
            <p:ph idx="1"/>
          </p:nvPr>
        </p:nvSpPr>
        <p:spPr/>
        <p:txBody>
          <a:bodyPr>
            <a:normAutofit fontScale="47500" lnSpcReduction="20000"/>
          </a:bodyPr>
          <a:lstStyle/>
          <a:p>
            <a:r>
              <a:rPr lang="en-US" sz="5900" dirty="0"/>
              <a:t>Interviews</a:t>
            </a:r>
          </a:p>
          <a:p>
            <a:r>
              <a:rPr lang="en-US" sz="5900" dirty="0"/>
              <a:t>Focus Groups</a:t>
            </a:r>
          </a:p>
          <a:p>
            <a:r>
              <a:rPr lang="en-US" sz="5900" dirty="0"/>
              <a:t>Observations</a:t>
            </a:r>
          </a:p>
          <a:p>
            <a:r>
              <a:rPr lang="en-US" sz="5900" dirty="0"/>
              <a:t>Prototypes</a:t>
            </a:r>
          </a:p>
          <a:p>
            <a:r>
              <a:rPr lang="en-US" sz="5900" dirty="0"/>
              <a:t>Inspection</a:t>
            </a:r>
          </a:p>
          <a:p>
            <a:endParaRPr lang="en-US" sz="5100" dirty="0"/>
          </a:p>
          <a:p>
            <a:r>
              <a:rPr lang="en-US" sz="2900" dirty="0"/>
              <a:t>Facilitated Workshops</a:t>
            </a:r>
          </a:p>
          <a:p>
            <a:r>
              <a:rPr lang="en-US" sz="2900" dirty="0"/>
              <a:t>Group Creativity Technique</a:t>
            </a:r>
          </a:p>
          <a:p>
            <a:r>
              <a:rPr lang="en-US" sz="2900" dirty="0"/>
              <a:t>Group Decision Making Techniques</a:t>
            </a:r>
          </a:p>
          <a:p>
            <a:r>
              <a:rPr lang="en-US" sz="2900" dirty="0"/>
              <a:t>Questionnaires and Surveys</a:t>
            </a:r>
          </a:p>
          <a:p>
            <a:r>
              <a:rPr lang="en-US" sz="2900" dirty="0"/>
              <a:t>Benchmarking</a:t>
            </a:r>
          </a:p>
          <a:p>
            <a:r>
              <a:rPr lang="en-US" sz="2900" dirty="0"/>
              <a:t>Context diagrams</a:t>
            </a:r>
          </a:p>
          <a:p>
            <a:r>
              <a:rPr lang="en-US" sz="2900" dirty="0"/>
              <a:t>Document Analysis</a:t>
            </a:r>
          </a:p>
          <a:p>
            <a:r>
              <a:rPr lang="en-US" sz="2900" dirty="0"/>
              <a:t>Product Analysis</a:t>
            </a:r>
          </a:p>
          <a:p>
            <a:r>
              <a:rPr lang="en-US" sz="2900" dirty="0"/>
              <a:t>Alternatives Identification</a:t>
            </a:r>
          </a:p>
          <a:p>
            <a:r>
              <a:rPr lang="en-US" sz="2900" dirty="0"/>
              <a:t>Decomposition</a:t>
            </a:r>
          </a:p>
          <a:p>
            <a:r>
              <a:rPr lang="en-US" dirty="0"/>
              <a:t>Variance Analysis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158</a:t>
            </a:fld>
            <a:endParaRPr lang="en-US" altLang="en-US"/>
          </a:p>
        </p:txBody>
      </p:sp>
    </p:spTree>
    <p:extLst>
      <p:ext uri="{BB962C8B-B14F-4D97-AF65-F5344CB8AC3E}">
        <p14:creationId xmlns:p14="http://schemas.microsoft.com/office/powerpoint/2010/main" val="58706808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Management </a:t>
            </a:r>
          </a:p>
        </p:txBody>
      </p:sp>
      <p:sp>
        <p:nvSpPr>
          <p:cNvPr id="3" name="Content Placeholder 2"/>
          <p:cNvSpPr>
            <a:spLocks noGrp="1"/>
          </p:cNvSpPr>
          <p:nvPr>
            <p:ph idx="1"/>
          </p:nvPr>
        </p:nvSpPr>
        <p:spPr/>
        <p:txBody>
          <a:bodyPr>
            <a:normAutofit fontScale="47500" lnSpcReduction="20000"/>
          </a:bodyPr>
          <a:lstStyle/>
          <a:p>
            <a:r>
              <a:rPr lang="en-US" sz="4500" dirty="0"/>
              <a:t>Rolling Wave Planning</a:t>
            </a:r>
          </a:p>
          <a:p>
            <a:r>
              <a:rPr lang="en-US" sz="4500" dirty="0"/>
              <a:t>Precedence Diagramming Method</a:t>
            </a:r>
          </a:p>
          <a:p>
            <a:r>
              <a:rPr lang="en-US" sz="4500" dirty="0"/>
              <a:t>Dependency Determination</a:t>
            </a:r>
          </a:p>
          <a:p>
            <a:r>
              <a:rPr lang="en-US" sz="4500" dirty="0"/>
              <a:t>Leads and Lags</a:t>
            </a:r>
          </a:p>
          <a:p>
            <a:r>
              <a:rPr lang="en-US" sz="4500" dirty="0"/>
              <a:t>Reserve Analysis</a:t>
            </a:r>
          </a:p>
          <a:p>
            <a:r>
              <a:rPr lang="en-US" sz="4500" dirty="0"/>
              <a:t>Schedule Network Analysis</a:t>
            </a:r>
          </a:p>
          <a:p>
            <a:r>
              <a:rPr lang="en-US" sz="4500" dirty="0"/>
              <a:t>Critical Path Method</a:t>
            </a:r>
          </a:p>
          <a:p>
            <a:r>
              <a:rPr lang="en-US" sz="4800" dirty="0"/>
              <a:t>Schedule Compression</a:t>
            </a:r>
          </a:p>
          <a:p>
            <a:endParaRPr lang="en-US" sz="4500" dirty="0"/>
          </a:p>
          <a:p>
            <a:endParaRPr lang="en-US" dirty="0"/>
          </a:p>
          <a:p>
            <a:r>
              <a:rPr lang="en-US" sz="2900" dirty="0"/>
              <a:t>Alternatives Analysis</a:t>
            </a:r>
          </a:p>
          <a:p>
            <a:r>
              <a:rPr lang="en-US" sz="2900" dirty="0"/>
              <a:t>Published Estimated Data</a:t>
            </a:r>
          </a:p>
          <a:p>
            <a:r>
              <a:rPr lang="en-US" sz="2900" dirty="0"/>
              <a:t>Critical Chain Method</a:t>
            </a:r>
          </a:p>
          <a:p>
            <a:r>
              <a:rPr lang="en-US" sz="2900" dirty="0"/>
              <a:t>Resource Optimization techniques</a:t>
            </a:r>
          </a:p>
          <a:p>
            <a:r>
              <a:rPr lang="en-US" sz="2900" dirty="0"/>
              <a:t>Modeling Techniques</a:t>
            </a:r>
          </a:p>
          <a:p>
            <a:r>
              <a:rPr lang="en-US" sz="2900" dirty="0"/>
              <a:t>Scheduling Tool</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159</a:t>
            </a:fld>
            <a:endParaRPr lang="en-US" altLang="en-US"/>
          </a:p>
        </p:txBody>
      </p:sp>
    </p:spTree>
    <p:extLst>
      <p:ext uri="{BB962C8B-B14F-4D97-AF65-F5344CB8AC3E}">
        <p14:creationId xmlns:p14="http://schemas.microsoft.com/office/powerpoint/2010/main" val="31203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a:xfrm>
            <a:off x="0" y="-9525"/>
            <a:ext cx="9144000" cy="808038"/>
          </a:xfrm>
        </p:spPr>
        <p:txBody>
          <a:bodyPr>
            <a:noAutofit/>
          </a:bodyPr>
          <a:lstStyle/>
          <a:p>
            <a:r>
              <a:rPr lang="en-US" sz="2800" dirty="0"/>
              <a:t>Understanding the meaning of Project in General Context</a:t>
            </a:r>
            <a:endParaRPr lang="en-IN" altLang="en-US" sz="2800" dirty="0"/>
          </a:p>
        </p:txBody>
      </p:sp>
      <p:sp>
        <p:nvSpPr>
          <p:cNvPr id="28676" name="Rectangle 3"/>
          <p:cNvSpPr>
            <a:spLocks noGrp="1" noChangeArrowheads="1"/>
          </p:cNvSpPr>
          <p:nvPr>
            <p:ph idx="1"/>
          </p:nvPr>
        </p:nvSpPr>
        <p:spPr>
          <a:xfrm>
            <a:off x="457200" y="990600"/>
            <a:ext cx="8458200" cy="5105400"/>
          </a:xfrm>
        </p:spPr>
        <p:txBody>
          <a:bodyPr>
            <a:normAutofit/>
          </a:bodyPr>
          <a:lstStyle/>
          <a:p>
            <a:pPr eaLnBrk="1" hangingPunct="1">
              <a:lnSpc>
                <a:spcPct val="90000"/>
              </a:lnSpc>
              <a:buClr>
                <a:schemeClr val="accent1"/>
              </a:buClr>
              <a:buFontTx/>
              <a:buNone/>
              <a:defRPr/>
            </a:pPr>
            <a:r>
              <a:rPr lang="en-US" altLang="en-US" sz="2000" dirty="0">
                <a:solidFill>
                  <a:srgbClr val="CC6600"/>
                </a:solidFill>
              </a:rPr>
              <a:t>   </a:t>
            </a:r>
            <a:r>
              <a:rPr lang="en-US" altLang="en-US" sz="2000" b="1" i="1" dirty="0">
                <a:solidFill>
                  <a:srgbClr val="CC6600"/>
                </a:solidFill>
              </a:rPr>
              <a:t>‘A Project is a temporary endeavor undertaken to create a unique product or service’</a:t>
            </a:r>
            <a:br>
              <a:rPr lang="en-US" altLang="en-US" sz="2000" b="1" dirty="0">
                <a:solidFill>
                  <a:srgbClr val="CC6600"/>
                </a:solidFill>
              </a:rPr>
            </a:br>
            <a:endParaRPr lang="en-US" altLang="en-US" sz="2000" b="1" dirty="0">
              <a:solidFill>
                <a:srgbClr val="CC6600"/>
              </a:solidFill>
            </a:endParaRPr>
          </a:p>
          <a:p>
            <a:pPr marL="0" indent="0" eaLnBrk="1" hangingPunct="1">
              <a:lnSpc>
                <a:spcPct val="90000"/>
              </a:lnSpc>
              <a:buClr>
                <a:srgbClr val="FF0000"/>
              </a:buClr>
              <a:buNone/>
              <a:defRPr/>
            </a:pPr>
            <a:endParaRPr lang="en-US" altLang="en-US" sz="2000" i="1" dirty="0"/>
          </a:p>
          <a:p>
            <a:pPr eaLnBrk="1" hangingPunct="1">
              <a:lnSpc>
                <a:spcPct val="90000"/>
              </a:lnSpc>
              <a:buClr>
                <a:srgbClr val="FF0000"/>
              </a:buClr>
              <a:buFont typeface="Wingdings" panose="05000000000000000000" pitchFamily="2" charset="2"/>
              <a:buBlip>
                <a:blip r:embed="rId3"/>
              </a:buBlip>
              <a:defRPr/>
            </a:pPr>
            <a:r>
              <a:rPr lang="en-US" altLang="en-US" sz="2000" i="1" dirty="0"/>
              <a:t>Temporary</a:t>
            </a:r>
            <a:r>
              <a:rPr lang="en-US" altLang="en-US" sz="2000" dirty="0"/>
              <a:t> :    ‘every project has a definite beginning and a definite end’</a:t>
            </a:r>
            <a:br>
              <a:rPr lang="en-US" altLang="en-US" sz="2000" dirty="0"/>
            </a:br>
            <a:r>
              <a:rPr lang="en-US" altLang="en-US" sz="2000" dirty="0"/>
              <a:t>	                		</a:t>
            </a:r>
          </a:p>
          <a:p>
            <a:pPr eaLnBrk="1" hangingPunct="1">
              <a:lnSpc>
                <a:spcPct val="90000"/>
              </a:lnSpc>
              <a:buClr>
                <a:srgbClr val="FF0000"/>
              </a:buClr>
              <a:buFont typeface="Wingdings" panose="05000000000000000000" pitchFamily="2" charset="2"/>
              <a:buBlip>
                <a:blip r:embed="rId3"/>
              </a:buBlip>
              <a:defRPr/>
            </a:pPr>
            <a:r>
              <a:rPr lang="en-US" altLang="en-US" sz="2000" i="1" dirty="0"/>
              <a:t>Unique:</a:t>
            </a:r>
            <a:r>
              <a:rPr lang="en-US" altLang="en-US" sz="2000" dirty="0"/>
              <a:t>           ‘the product or service  delivered is different from others’    </a:t>
            </a:r>
            <a:br>
              <a:rPr lang="en-US" altLang="en-US" sz="2000" dirty="0"/>
            </a:br>
            <a:endParaRPr lang="en-US" altLang="en-US" sz="2000" dirty="0"/>
          </a:p>
          <a:p>
            <a:pPr eaLnBrk="1" hangingPunct="1">
              <a:lnSpc>
                <a:spcPct val="90000"/>
              </a:lnSpc>
              <a:buClr>
                <a:srgbClr val="FF0000"/>
              </a:buClr>
              <a:buFont typeface="Wingdings" panose="05000000000000000000" pitchFamily="2" charset="2"/>
              <a:buNone/>
              <a:defRPr/>
            </a:pPr>
            <a:endParaRPr lang="en-US" altLang="en-US" sz="2000" dirty="0"/>
          </a:p>
          <a:p>
            <a:pPr marL="457200" lvl="1" indent="0" eaLnBrk="1" hangingPunct="1">
              <a:lnSpc>
                <a:spcPct val="90000"/>
              </a:lnSpc>
              <a:buClr>
                <a:srgbClr val="FF0000"/>
              </a:buClr>
              <a:buFont typeface="Wingdings" panose="05000000000000000000" pitchFamily="2" charset="2"/>
              <a:buNone/>
              <a:defRPr/>
            </a:pPr>
            <a:r>
              <a:rPr lang="en-US" altLang="en-US" sz="2000" i="1" dirty="0"/>
              <a:t>Organizations resort to Projects to achieve their strategic needs, which cannot otherwise be attained through normal operational means.                            	</a:t>
            </a:r>
          </a:p>
          <a:p>
            <a:pPr eaLnBrk="1" hangingPunct="1">
              <a:lnSpc>
                <a:spcPct val="90000"/>
              </a:lnSpc>
              <a:buClr>
                <a:srgbClr val="FF0000"/>
              </a:buClr>
              <a:buFont typeface="Wingdings" panose="05000000000000000000" pitchFamily="2" charset="2"/>
              <a:buNone/>
              <a:defRPr/>
            </a:pPr>
            <a:br>
              <a:rPr lang="en-US" altLang="en-US" sz="2000" i="1" dirty="0"/>
            </a:br>
            <a:r>
              <a:rPr lang="en-US" altLang="en-US" sz="2000" dirty="0"/>
              <a:t> </a:t>
            </a:r>
            <a:br>
              <a:rPr lang="en-US" altLang="en-US" sz="2000" dirty="0"/>
            </a:br>
            <a:endParaRPr lang="en-US" altLang="en-US" sz="20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77FBC-B5F7-417E-8ED1-2F1F1D788520}" type="slidenum">
              <a:rPr lang="en-US" altLang="en-US" sz="1000" smtClean="0">
                <a:latin typeface="Trebuchet MS" panose="020B0603020202020204" pitchFamily="34" charset="0"/>
              </a:rPr>
              <a:pPr>
                <a:spcBef>
                  <a:spcPct val="0"/>
                </a:spcBef>
                <a:buFontTx/>
                <a:buNone/>
              </a:pPr>
              <a:t>16</a:t>
            </a:fld>
            <a:endParaRPr lang="en-US" altLang="en-US" sz="1000">
              <a:latin typeface="Trebuchet MS" panose="020B060302020202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Management</a:t>
            </a:r>
          </a:p>
        </p:txBody>
      </p:sp>
      <p:sp>
        <p:nvSpPr>
          <p:cNvPr id="3" name="Content Placeholder 2"/>
          <p:cNvSpPr>
            <a:spLocks noGrp="1"/>
          </p:cNvSpPr>
          <p:nvPr>
            <p:ph idx="1"/>
          </p:nvPr>
        </p:nvSpPr>
        <p:spPr/>
        <p:txBody>
          <a:bodyPr>
            <a:normAutofit fontScale="85000" lnSpcReduction="20000"/>
          </a:bodyPr>
          <a:lstStyle/>
          <a:p>
            <a:r>
              <a:rPr lang="en-US" sz="3400" dirty="0"/>
              <a:t>Bottom-up estimating</a:t>
            </a:r>
          </a:p>
          <a:p>
            <a:r>
              <a:rPr lang="en-US" sz="3400" dirty="0"/>
              <a:t>Analogous Estimating</a:t>
            </a:r>
          </a:p>
          <a:p>
            <a:r>
              <a:rPr lang="en-US" sz="3400" dirty="0"/>
              <a:t>Parametric Estimating</a:t>
            </a:r>
          </a:p>
          <a:p>
            <a:r>
              <a:rPr lang="en-US" sz="3400" dirty="0"/>
              <a:t>Three-point estimates</a:t>
            </a:r>
          </a:p>
          <a:p>
            <a:endParaRPr lang="en-US" dirty="0"/>
          </a:p>
          <a:p>
            <a:r>
              <a:rPr lang="en-US" sz="2300" dirty="0"/>
              <a:t>Vendor Bid Analysis</a:t>
            </a:r>
          </a:p>
          <a:p>
            <a:r>
              <a:rPr lang="en-US" sz="2300" dirty="0"/>
              <a:t>Cost Aggregation</a:t>
            </a:r>
          </a:p>
          <a:p>
            <a:r>
              <a:rPr lang="en-US" sz="2300" dirty="0"/>
              <a:t>Historical Relationships</a:t>
            </a:r>
          </a:p>
          <a:p>
            <a:r>
              <a:rPr lang="en-US" sz="2300" dirty="0"/>
              <a:t>Funding Limit Reconciliation</a:t>
            </a:r>
          </a:p>
          <a:p>
            <a:r>
              <a:rPr lang="en-US" sz="2300" dirty="0"/>
              <a:t>EVM</a:t>
            </a:r>
          </a:p>
          <a:p>
            <a:r>
              <a:rPr lang="en-US" sz="2300" dirty="0"/>
              <a:t>Forecasting</a:t>
            </a:r>
          </a:p>
          <a:p>
            <a:r>
              <a:rPr lang="en-US" sz="2300" dirty="0"/>
              <a:t>TCPI</a:t>
            </a:r>
          </a:p>
          <a:p>
            <a:r>
              <a:rPr lang="en-US" sz="2300" dirty="0"/>
              <a:t>Cost-benefit analysis</a:t>
            </a:r>
          </a:p>
          <a:p>
            <a:r>
              <a:rPr lang="en-US" sz="2300" dirty="0"/>
              <a:t>Performance Reviews</a:t>
            </a: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160</a:t>
            </a:fld>
            <a:endParaRPr lang="en-US" altLang="en-US"/>
          </a:p>
        </p:txBody>
      </p:sp>
    </p:spTree>
    <p:extLst>
      <p:ext uri="{BB962C8B-B14F-4D97-AF65-F5344CB8AC3E}">
        <p14:creationId xmlns:p14="http://schemas.microsoft.com/office/powerpoint/2010/main" val="6770261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Quality Management</a:t>
            </a:r>
          </a:p>
        </p:txBody>
      </p:sp>
      <p:sp>
        <p:nvSpPr>
          <p:cNvPr id="3" name="Content Placeholder 2"/>
          <p:cNvSpPr>
            <a:spLocks noGrp="1"/>
          </p:cNvSpPr>
          <p:nvPr>
            <p:ph idx="1"/>
          </p:nvPr>
        </p:nvSpPr>
        <p:spPr/>
        <p:txBody>
          <a:bodyPr>
            <a:normAutofit/>
          </a:bodyPr>
          <a:lstStyle/>
          <a:p>
            <a:r>
              <a:rPr lang="en-US" sz="3600" dirty="0"/>
              <a:t>Seven basic quality tools</a:t>
            </a:r>
          </a:p>
          <a:p>
            <a:endParaRPr lang="en-US" dirty="0"/>
          </a:p>
          <a:p>
            <a:r>
              <a:rPr lang="en-US" sz="2000" dirty="0"/>
              <a:t>Cost of Quality</a:t>
            </a:r>
          </a:p>
          <a:p>
            <a:r>
              <a:rPr lang="en-US" sz="2000" dirty="0"/>
              <a:t>Design of experiments</a:t>
            </a:r>
          </a:p>
          <a:p>
            <a:r>
              <a:rPr lang="en-US" sz="2000" dirty="0"/>
              <a:t>Statistical sampling</a:t>
            </a:r>
          </a:p>
          <a:p>
            <a:r>
              <a:rPr lang="en-US" sz="2000" dirty="0"/>
              <a:t>Additional quality planning tools</a:t>
            </a:r>
          </a:p>
          <a:p>
            <a:r>
              <a:rPr lang="en-US" sz="2000" dirty="0"/>
              <a:t>Quality audits</a:t>
            </a:r>
          </a:p>
          <a:p>
            <a:r>
              <a:rPr lang="en-US" sz="2000" dirty="0"/>
              <a:t>Process analysis</a:t>
            </a:r>
          </a:p>
          <a:p>
            <a:r>
              <a:rPr lang="en-US" sz="2000" dirty="0"/>
              <a:t>Approved Change Request Review</a:t>
            </a: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161</a:t>
            </a:fld>
            <a:endParaRPr lang="en-US" altLang="en-US"/>
          </a:p>
        </p:txBody>
      </p:sp>
    </p:spTree>
    <p:extLst>
      <p:ext uri="{BB962C8B-B14F-4D97-AF65-F5344CB8AC3E}">
        <p14:creationId xmlns:p14="http://schemas.microsoft.com/office/powerpoint/2010/main" val="29774022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HR Management</a:t>
            </a:r>
          </a:p>
        </p:txBody>
      </p:sp>
      <p:sp>
        <p:nvSpPr>
          <p:cNvPr id="3" name="Content Placeholder 2"/>
          <p:cNvSpPr>
            <a:spLocks noGrp="1"/>
          </p:cNvSpPr>
          <p:nvPr>
            <p:ph idx="1"/>
          </p:nvPr>
        </p:nvSpPr>
        <p:spPr/>
        <p:txBody>
          <a:bodyPr>
            <a:normAutofit fontScale="47500" lnSpcReduction="20000"/>
          </a:bodyPr>
          <a:lstStyle/>
          <a:p>
            <a:r>
              <a:rPr lang="en-US" sz="5100" dirty="0"/>
              <a:t>Training</a:t>
            </a:r>
          </a:p>
          <a:p>
            <a:r>
              <a:rPr lang="en-US" sz="5100" dirty="0"/>
              <a:t>Team-building activities</a:t>
            </a:r>
          </a:p>
          <a:p>
            <a:r>
              <a:rPr lang="en-US" sz="5100" dirty="0"/>
              <a:t>Ground Rules</a:t>
            </a:r>
          </a:p>
          <a:p>
            <a:r>
              <a:rPr lang="en-US" sz="5100" dirty="0"/>
              <a:t>Pre-assignment</a:t>
            </a:r>
          </a:p>
          <a:p>
            <a:r>
              <a:rPr lang="en-US" sz="5100" dirty="0"/>
              <a:t>Negotiation</a:t>
            </a:r>
          </a:p>
          <a:p>
            <a:r>
              <a:rPr lang="en-US" sz="5100" dirty="0"/>
              <a:t>Acquisition</a:t>
            </a:r>
          </a:p>
          <a:p>
            <a:endParaRPr lang="en-US" dirty="0"/>
          </a:p>
          <a:p>
            <a:r>
              <a:rPr lang="en-US" sz="3000" dirty="0"/>
              <a:t>Organization Charts and position descriptions</a:t>
            </a:r>
          </a:p>
          <a:p>
            <a:r>
              <a:rPr lang="en-US" sz="3000" dirty="0"/>
              <a:t>Networking</a:t>
            </a:r>
          </a:p>
          <a:p>
            <a:r>
              <a:rPr lang="en-US" sz="3000" dirty="0"/>
              <a:t>Organizational Theory</a:t>
            </a:r>
          </a:p>
          <a:p>
            <a:r>
              <a:rPr lang="en-US" sz="3000" dirty="0"/>
              <a:t>Virtual Teams</a:t>
            </a:r>
          </a:p>
          <a:p>
            <a:r>
              <a:rPr lang="en-US" sz="3000" dirty="0"/>
              <a:t>Multi-criteria decision analysis</a:t>
            </a:r>
          </a:p>
          <a:p>
            <a:r>
              <a:rPr lang="en-US" sz="3000" dirty="0"/>
              <a:t>Interpersonal Skills</a:t>
            </a:r>
          </a:p>
          <a:p>
            <a:r>
              <a:rPr lang="en-US" sz="3000" dirty="0"/>
              <a:t>Co-location</a:t>
            </a:r>
          </a:p>
          <a:p>
            <a:r>
              <a:rPr lang="en-US" sz="3000" dirty="0"/>
              <a:t>Recognition and Rewards</a:t>
            </a:r>
          </a:p>
          <a:p>
            <a:r>
              <a:rPr lang="en-US" sz="3000" dirty="0"/>
              <a:t>Personnel Assessment Tools</a:t>
            </a:r>
          </a:p>
          <a:p>
            <a:r>
              <a:rPr lang="en-US" sz="3000" dirty="0"/>
              <a:t>Observation &amp; Conversation</a:t>
            </a:r>
          </a:p>
          <a:p>
            <a:r>
              <a:rPr lang="en-US" sz="3000" dirty="0"/>
              <a:t>Project Performance Appraisals</a:t>
            </a:r>
          </a:p>
          <a:p>
            <a:r>
              <a:rPr lang="en-US" sz="3000" dirty="0"/>
              <a:t>Conflict Management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162</a:t>
            </a:fld>
            <a:endParaRPr lang="en-US" altLang="en-US"/>
          </a:p>
        </p:txBody>
      </p:sp>
    </p:spTree>
    <p:extLst>
      <p:ext uri="{BB962C8B-B14F-4D97-AF65-F5344CB8AC3E}">
        <p14:creationId xmlns:p14="http://schemas.microsoft.com/office/powerpoint/2010/main" val="94276747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a:t>
            </a:r>
          </a:p>
        </p:txBody>
      </p:sp>
      <p:sp>
        <p:nvSpPr>
          <p:cNvPr id="3" name="Content Placeholder 2"/>
          <p:cNvSpPr>
            <a:spLocks noGrp="1"/>
          </p:cNvSpPr>
          <p:nvPr>
            <p:ph idx="1"/>
          </p:nvPr>
        </p:nvSpPr>
        <p:spPr/>
        <p:txBody>
          <a:bodyPr/>
          <a:lstStyle/>
          <a:p>
            <a:r>
              <a:rPr lang="en-US" dirty="0"/>
              <a:t>Communication Requirement Analysis</a:t>
            </a:r>
          </a:p>
          <a:p>
            <a:endParaRPr lang="en-US" dirty="0"/>
          </a:p>
          <a:p>
            <a:r>
              <a:rPr lang="en-US" sz="2400" dirty="0"/>
              <a:t>Communication Technology</a:t>
            </a:r>
          </a:p>
          <a:p>
            <a:r>
              <a:rPr lang="en-US" sz="2400" dirty="0"/>
              <a:t>Communication Models</a:t>
            </a:r>
          </a:p>
          <a:p>
            <a:r>
              <a:rPr lang="en-US" sz="2400" dirty="0"/>
              <a:t>Communication Methods</a:t>
            </a:r>
          </a:p>
          <a:p>
            <a:r>
              <a:rPr lang="en-US" sz="2400" dirty="0"/>
              <a:t>Information Management Systems</a:t>
            </a:r>
          </a:p>
          <a:p>
            <a:r>
              <a:rPr lang="en-US" sz="2400" dirty="0"/>
              <a:t>Performance Reporting</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163</a:t>
            </a:fld>
            <a:endParaRPr lang="en-US" altLang="en-US"/>
          </a:p>
        </p:txBody>
      </p:sp>
    </p:spTree>
    <p:extLst>
      <p:ext uri="{BB962C8B-B14F-4D97-AF65-F5344CB8AC3E}">
        <p14:creationId xmlns:p14="http://schemas.microsoft.com/office/powerpoint/2010/main" val="41512661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Risk Management</a:t>
            </a:r>
          </a:p>
        </p:txBody>
      </p:sp>
      <p:sp>
        <p:nvSpPr>
          <p:cNvPr id="3" name="Content Placeholder 2"/>
          <p:cNvSpPr>
            <a:spLocks noGrp="1"/>
          </p:cNvSpPr>
          <p:nvPr>
            <p:ph idx="1"/>
          </p:nvPr>
        </p:nvSpPr>
        <p:spPr/>
        <p:txBody>
          <a:bodyPr>
            <a:normAutofit fontScale="40000" lnSpcReduction="20000"/>
          </a:bodyPr>
          <a:lstStyle/>
          <a:p>
            <a:r>
              <a:rPr lang="en-US" sz="4500" dirty="0"/>
              <a:t>Documentation Reviews</a:t>
            </a:r>
          </a:p>
          <a:p>
            <a:r>
              <a:rPr lang="en-US" sz="4500" dirty="0"/>
              <a:t>Information Gathering Techniques</a:t>
            </a:r>
          </a:p>
          <a:p>
            <a:r>
              <a:rPr lang="en-US" sz="4500" dirty="0"/>
              <a:t>Checklist Analysis</a:t>
            </a:r>
          </a:p>
          <a:p>
            <a:r>
              <a:rPr lang="en-US" sz="4500" dirty="0"/>
              <a:t>Assumptions Analysis</a:t>
            </a:r>
          </a:p>
          <a:p>
            <a:r>
              <a:rPr lang="en-US" sz="4500" dirty="0"/>
              <a:t>Diagramming Techniques</a:t>
            </a:r>
          </a:p>
          <a:p>
            <a:r>
              <a:rPr lang="en-US" sz="4500" dirty="0"/>
              <a:t>SWOT Analysis</a:t>
            </a:r>
          </a:p>
          <a:p>
            <a:endParaRPr lang="en-US" sz="4500" dirty="0"/>
          </a:p>
          <a:p>
            <a:r>
              <a:rPr lang="en-US" sz="4500" dirty="0"/>
              <a:t>Strategies for Negative risk or threats</a:t>
            </a:r>
          </a:p>
          <a:p>
            <a:r>
              <a:rPr lang="en-US" sz="4500" dirty="0"/>
              <a:t>Risk Probability and impact assessment</a:t>
            </a:r>
          </a:p>
          <a:p>
            <a:r>
              <a:rPr lang="en-US" sz="4500" dirty="0"/>
              <a:t>Probability and impact matrix</a:t>
            </a:r>
          </a:p>
          <a:p>
            <a:r>
              <a:rPr lang="en-US" sz="4500" dirty="0"/>
              <a:t>Risk Categorization</a:t>
            </a:r>
          </a:p>
          <a:p>
            <a:r>
              <a:rPr lang="en-US" sz="4500" dirty="0"/>
              <a:t>Risk urgency assessment</a:t>
            </a:r>
          </a:p>
          <a:p>
            <a:endParaRPr lang="en-US" dirty="0"/>
          </a:p>
          <a:p>
            <a:r>
              <a:rPr lang="en-US" sz="2500" dirty="0"/>
              <a:t>Risk data quality assessment</a:t>
            </a:r>
          </a:p>
          <a:p>
            <a:r>
              <a:rPr lang="en-US" sz="2500" dirty="0"/>
              <a:t>Strategies for Positive risks or opportunities</a:t>
            </a:r>
          </a:p>
          <a:p>
            <a:r>
              <a:rPr lang="en-US" sz="2500" dirty="0"/>
              <a:t>Contingent response strategies</a:t>
            </a:r>
          </a:p>
          <a:p>
            <a:r>
              <a:rPr lang="en-US" sz="2500" dirty="0"/>
              <a:t>Risk Reassessment</a:t>
            </a:r>
          </a:p>
          <a:p>
            <a:r>
              <a:rPr lang="en-US" sz="2500" dirty="0"/>
              <a:t>Variance and trend analysis</a:t>
            </a:r>
          </a:p>
          <a:p>
            <a:r>
              <a:rPr lang="en-US" sz="2500" dirty="0"/>
              <a:t>Data gathering and representation techniques</a:t>
            </a:r>
          </a:p>
          <a:p>
            <a:r>
              <a:rPr lang="en-US" sz="2500" dirty="0"/>
              <a:t>Quantitative Risk analysis and modelling techniques</a:t>
            </a:r>
          </a:p>
          <a:p>
            <a:r>
              <a:rPr lang="en-US" sz="2500" dirty="0"/>
              <a:t>Risk Audits</a:t>
            </a:r>
          </a:p>
          <a:p>
            <a:r>
              <a:rPr lang="en-US" sz="2500" dirty="0"/>
              <a:t>Technical performance measurement</a:t>
            </a: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164</a:t>
            </a:fld>
            <a:endParaRPr lang="en-US" altLang="en-US"/>
          </a:p>
        </p:txBody>
      </p:sp>
    </p:spTree>
    <p:extLst>
      <p:ext uri="{BB962C8B-B14F-4D97-AF65-F5344CB8AC3E}">
        <p14:creationId xmlns:p14="http://schemas.microsoft.com/office/powerpoint/2010/main" val="17780791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Procurement Management</a:t>
            </a:r>
          </a:p>
        </p:txBody>
      </p:sp>
      <p:sp>
        <p:nvSpPr>
          <p:cNvPr id="3" name="Content Placeholder 2"/>
          <p:cNvSpPr>
            <a:spLocks noGrp="1"/>
          </p:cNvSpPr>
          <p:nvPr>
            <p:ph idx="1"/>
          </p:nvPr>
        </p:nvSpPr>
        <p:spPr/>
        <p:txBody>
          <a:bodyPr>
            <a:normAutofit fontScale="70000" lnSpcReduction="20000"/>
          </a:bodyPr>
          <a:lstStyle/>
          <a:p>
            <a:r>
              <a:rPr lang="en-US" sz="4500" dirty="0"/>
              <a:t>Make-or-buy analysis</a:t>
            </a:r>
          </a:p>
          <a:p>
            <a:r>
              <a:rPr lang="en-US" sz="4500" dirty="0"/>
              <a:t>Market Research</a:t>
            </a:r>
          </a:p>
          <a:p>
            <a:endParaRPr lang="en-US" dirty="0"/>
          </a:p>
          <a:p>
            <a:r>
              <a:rPr lang="en-US" sz="2900" dirty="0"/>
              <a:t>Contract Change Control System</a:t>
            </a:r>
          </a:p>
          <a:p>
            <a:r>
              <a:rPr lang="en-US" sz="2900" dirty="0"/>
              <a:t>Bidder conferences</a:t>
            </a:r>
          </a:p>
          <a:p>
            <a:r>
              <a:rPr lang="en-US" sz="2900" dirty="0"/>
              <a:t>Proposal evaluation techniques</a:t>
            </a:r>
          </a:p>
          <a:p>
            <a:r>
              <a:rPr lang="en-US" sz="2900" dirty="0"/>
              <a:t>Independent estimates</a:t>
            </a:r>
          </a:p>
          <a:p>
            <a:r>
              <a:rPr lang="en-US" sz="2900" dirty="0"/>
              <a:t>Advertising</a:t>
            </a:r>
          </a:p>
          <a:p>
            <a:r>
              <a:rPr lang="en-US" sz="2900" dirty="0"/>
              <a:t>Procurement Negotiation</a:t>
            </a:r>
          </a:p>
          <a:p>
            <a:r>
              <a:rPr lang="en-US" sz="2900" dirty="0"/>
              <a:t>Procurement Performance Reviews</a:t>
            </a:r>
          </a:p>
          <a:p>
            <a:r>
              <a:rPr lang="en-US" sz="2900" dirty="0"/>
              <a:t>Inspections and Audits</a:t>
            </a:r>
          </a:p>
          <a:p>
            <a:r>
              <a:rPr lang="en-US" sz="2900" dirty="0"/>
              <a:t>Payment Systems</a:t>
            </a:r>
          </a:p>
          <a:p>
            <a:r>
              <a:rPr lang="en-US" sz="2900" dirty="0"/>
              <a:t>Claim Administration</a:t>
            </a:r>
          </a:p>
          <a:p>
            <a:r>
              <a:rPr lang="en-US" sz="2900" dirty="0"/>
              <a:t>Records Management Systems</a:t>
            </a:r>
          </a:p>
          <a:p>
            <a:r>
              <a:rPr lang="en-US" sz="2900" dirty="0"/>
              <a:t>Procurement Audits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165</a:t>
            </a:fld>
            <a:endParaRPr lang="en-US" altLang="en-US"/>
          </a:p>
        </p:txBody>
      </p:sp>
    </p:spTree>
    <p:extLst>
      <p:ext uri="{BB962C8B-B14F-4D97-AF65-F5344CB8AC3E}">
        <p14:creationId xmlns:p14="http://schemas.microsoft.com/office/powerpoint/2010/main" val="31393289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7893"/>
            <a:ext cx="827197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650A88-1528-4605-93FD-BCCB909E132B}" type="slidenum">
              <a:rPr lang="en-US" altLang="en-US" sz="1200" smtClean="0">
                <a:solidFill>
                  <a:srgbClr val="898989"/>
                </a:solidFill>
              </a:rPr>
              <a:pPr>
                <a:spcBef>
                  <a:spcPct val="0"/>
                </a:spcBef>
                <a:buFontTx/>
                <a:buNone/>
              </a:pPr>
              <a:t>166</a:t>
            </a:fld>
            <a:endParaRPr lang="en-US" altLang="en-US" sz="1200">
              <a:solidFill>
                <a:srgbClr val="898989"/>
              </a:solidFill>
            </a:endParaRPr>
          </a:p>
        </p:txBody>
      </p:sp>
      <p:sp>
        <p:nvSpPr>
          <p:cNvPr id="235525"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800" dirty="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7200" y="1279080"/>
            <a:ext cx="501120" cy="48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201" y="1947241"/>
            <a:ext cx="475200" cy="4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7200" y="2608201"/>
            <a:ext cx="483840" cy="46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78721" y="3300840"/>
            <a:ext cx="492480" cy="46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84480" y="3997801"/>
            <a:ext cx="483840" cy="46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9"/>
          <p:cNvSpPr txBox="1">
            <a:spLocks noChangeArrowheads="1"/>
          </p:cNvSpPr>
          <p:nvPr/>
        </p:nvSpPr>
        <p:spPr bwMode="auto">
          <a:xfrm>
            <a:off x="1893601" y="1273321"/>
            <a:ext cx="5748480" cy="483209"/>
          </a:xfrm>
          <a:prstGeom prst="rect">
            <a:avLst/>
          </a:prstGeom>
          <a:solidFill>
            <a:schemeClr val="accent2">
              <a:alpha val="42000"/>
            </a:schemeClr>
          </a:solidFill>
          <a:ln>
            <a:noFill/>
          </a:ln>
          <a:extLst/>
        </p:spPr>
        <p:txBody>
          <a:bodyPr>
            <a:spAutoFit/>
          </a:bodyPr>
          <a:lstStyle/>
          <a:p>
            <a:r>
              <a:rPr lang="en-US" altLang="en-US" sz="2540"/>
              <a:t>hari.prasad@vedavit-ps.com</a:t>
            </a:r>
          </a:p>
        </p:txBody>
      </p:sp>
      <p:sp>
        <p:nvSpPr>
          <p:cNvPr id="4104" name="TextBox 10"/>
          <p:cNvSpPr txBox="1">
            <a:spLocks noChangeArrowheads="1"/>
          </p:cNvSpPr>
          <p:nvPr/>
        </p:nvSpPr>
        <p:spPr bwMode="auto">
          <a:xfrm>
            <a:off x="1880641" y="1947241"/>
            <a:ext cx="5761440" cy="483209"/>
          </a:xfrm>
          <a:prstGeom prst="rect">
            <a:avLst/>
          </a:prstGeom>
          <a:solidFill>
            <a:schemeClr val="accent2">
              <a:alpha val="42000"/>
            </a:schemeClr>
          </a:solidFill>
          <a:ln>
            <a:noFill/>
          </a:ln>
          <a:extLst/>
        </p:spPr>
        <p:txBody>
          <a:bodyPr>
            <a:spAutoFit/>
          </a:bodyPr>
          <a:lstStyle/>
          <a:p>
            <a:r>
              <a:rPr lang="en-US" altLang="en-US" sz="2540"/>
              <a:t>+91 9535999336</a:t>
            </a:r>
          </a:p>
        </p:txBody>
      </p:sp>
      <p:sp>
        <p:nvSpPr>
          <p:cNvPr id="4105" name="TextBox 11"/>
          <p:cNvSpPr txBox="1">
            <a:spLocks noChangeArrowheads="1"/>
          </p:cNvSpPr>
          <p:nvPr/>
        </p:nvSpPr>
        <p:spPr bwMode="auto">
          <a:xfrm>
            <a:off x="1893601" y="2599562"/>
            <a:ext cx="5748480" cy="483209"/>
          </a:xfrm>
          <a:prstGeom prst="rect">
            <a:avLst/>
          </a:prstGeom>
          <a:solidFill>
            <a:schemeClr val="accent2">
              <a:alpha val="42000"/>
            </a:schemeClr>
          </a:solidFill>
          <a:ln>
            <a:noFill/>
          </a:ln>
          <a:extLst/>
        </p:spPr>
        <p:txBody>
          <a:bodyPr>
            <a:spAutoFit/>
          </a:bodyPr>
          <a:lstStyle/>
          <a:p>
            <a:r>
              <a:rPr lang="en-US" altLang="en-US" sz="2540" dirty="0"/>
              <a:t>http://rarementors.com </a:t>
            </a:r>
          </a:p>
        </p:txBody>
      </p:sp>
      <p:sp>
        <p:nvSpPr>
          <p:cNvPr id="4106" name="TextBox 12"/>
          <p:cNvSpPr txBox="1">
            <a:spLocks noChangeArrowheads="1"/>
          </p:cNvSpPr>
          <p:nvPr/>
        </p:nvSpPr>
        <p:spPr bwMode="auto">
          <a:xfrm>
            <a:off x="1848961" y="3292201"/>
            <a:ext cx="5793120" cy="483209"/>
          </a:xfrm>
          <a:prstGeom prst="rect">
            <a:avLst/>
          </a:prstGeom>
          <a:solidFill>
            <a:schemeClr val="accent2">
              <a:alpha val="42000"/>
            </a:schemeClr>
          </a:solidFill>
          <a:ln>
            <a:noFill/>
          </a:ln>
          <a:extLst/>
        </p:spPr>
        <p:txBody>
          <a:bodyPr>
            <a:spAutoFit/>
          </a:bodyPr>
          <a:lstStyle/>
          <a:p>
            <a:r>
              <a:rPr lang="en-US" altLang="en-US" sz="2540" dirty="0"/>
              <a:t>https://in.linkedin.com/in/harithapliyal </a:t>
            </a:r>
          </a:p>
        </p:txBody>
      </p:sp>
      <p:sp>
        <p:nvSpPr>
          <p:cNvPr id="4107" name="TextBox 13"/>
          <p:cNvSpPr txBox="1">
            <a:spLocks noChangeArrowheads="1"/>
          </p:cNvSpPr>
          <p:nvPr/>
        </p:nvSpPr>
        <p:spPr bwMode="auto">
          <a:xfrm>
            <a:off x="1876321" y="4019402"/>
            <a:ext cx="5765760" cy="483209"/>
          </a:xfrm>
          <a:prstGeom prst="rect">
            <a:avLst/>
          </a:prstGeom>
          <a:solidFill>
            <a:schemeClr val="accent2">
              <a:alpha val="42000"/>
            </a:schemeClr>
          </a:solidFill>
          <a:ln>
            <a:noFill/>
          </a:ln>
          <a:extLst/>
        </p:spPr>
        <p:txBody>
          <a:bodyPr>
            <a:spAutoFit/>
          </a:bodyPr>
          <a:lstStyle/>
          <a:p>
            <a:r>
              <a:rPr lang="en-US" altLang="en-US" sz="2540" dirty="0"/>
              <a:t>http://twitter.com/harithapliyal </a:t>
            </a:r>
          </a:p>
        </p:txBody>
      </p:sp>
      <p:pic>
        <p:nvPicPr>
          <p:cNvPr id="4108"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78721" y="4642921"/>
            <a:ext cx="463680" cy="4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Box 16"/>
          <p:cNvSpPr txBox="1">
            <a:spLocks noChangeArrowheads="1"/>
          </p:cNvSpPr>
          <p:nvPr/>
        </p:nvSpPr>
        <p:spPr bwMode="auto">
          <a:xfrm>
            <a:off x="1893601" y="4642921"/>
            <a:ext cx="5748480" cy="483209"/>
          </a:xfrm>
          <a:prstGeom prst="rect">
            <a:avLst/>
          </a:prstGeom>
          <a:solidFill>
            <a:schemeClr val="accent2">
              <a:alpha val="42000"/>
            </a:schemeClr>
          </a:solidFill>
          <a:ln>
            <a:noFill/>
          </a:ln>
          <a:extLst/>
        </p:spPr>
        <p:txBody>
          <a:bodyPr>
            <a:spAutoFit/>
          </a:bodyPr>
          <a:lstStyle/>
          <a:p>
            <a:r>
              <a:rPr lang="en-US" altLang="en-US" sz="2540"/>
              <a:t>http://pmlogy.com/</a:t>
            </a:r>
            <a:r>
              <a:rPr lang="en-US" altLang="en-US" sz="2540" dirty="0"/>
              <a:t> </a:t>
            </a:r>
          </a:p>
        </p:txBody>
      </p:sp>
      <p:sp>
        <p:nvSpPr>
          <p:cNvPr id="2" name="Rectangle: Rounded Corners 1"/>
          <p:cNvSpPr/>
          <p:nvPr/>
        </p:nvSpPr>
        <p:spPr bwMode="auto">
          <a:xfrm>
            <a:off x="668881" y="715005"/>
            <a:ext cx="7560719" cy="5533395"/>
          </a:xfrm>
          <a:prstGeom prst="roundRect">
            <a:avLst/>
          </a:prstGeom>
          <a:solidFill>
            <a:schemeClr val="accent1">
              <a:lumMod val="50000"/>
              <a:alpha val="18000"/>
            </a:schemeClr>
          </a:solidFill>
          <a:ln w="250825" cap="flat" cmpd="sng" algn="ctr">
            <a:solidFill>
              <a:schemeClr val="accent1">
                <a:lumMod val="75000"/>
              </a:schemeClr>
            </a:solidFill>
            <a:prstDash val="solid"/>
            <a:round/>
            <a:headEnd type="none" w="med" len="med"/>
            <a:tailEnd type="none" w="med" len="med"/>
          </a:ln>
          <a:effectLst/>
        </p:spPr>
        <p:txBody>
          <a:bodyPr lIns="91431" tIns="45715" rIns="91431" bIns="45715"/>
          <a:lstStyle/>
          <a:p>
            <a:pPr marL="342865" indent="-342865" defTabSz="914305" eaLnBrk="1" hangingPunct="1">
              <a:spcBef>
                <a:spcPct val="20000"/>
              </a:spcBef>
              <a:buClr>
                <a:schemeClr val="hlink"/>
              </a:buClr>
              <a:buSzPct val="80000"/>
              <a:buFont typeface="Wingdings" pitchFamily="2" charset="2"/>
              <a:buChar char="l"/>
              <a:defRPr/>
            </a:pPr>
            <a:endParaRPr lang="en-US" sz="3199">
              <a:latin typeface="Arial" charset="0"/>
            </a:endParaRPr>
          </a:p>
        </p:txBody>
      </p:sp>
      <p:pic>
        <p:nvPicPr>
          <p:cNvPr id="4111"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48481" y="5312521"/>
            <a:ext cx="502560" cy="50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Box 17"/>
          <p:cNvSpPr txBox="1">
            <a:spLocks noChangeArrowheads="1"/>
          </p:cNvSpPr>
          <p:nvPr/>
        </p:nvSpPr>
        <p:spPr bwMode="auto">
          <a:xfrm>
            <a:off x="1903680" y="5312522"/>
            <a:ext cx="5748480" cy="483209"/>
          </a:xfrm>
          <a:prstGeom prst="rect">
            <a:avLst/>
          </a:prstGeom>
          <a:solidFill>
            <a:schemeClr val="accent2">
              <a:alpha val="48000"/>
            </a:schemeClr>
          </a:solidFill>
          <a:ln>
            <a:noFill/>
          </a:ln>
          <a:extLst/>
        </p:spPr>
        <p:txBody>
          <a:bodyPr>
            <a:spAutoFit/>
          </a:bodyPr>
          <a:lstStyle/>
          <a:p>
            <a:r>
              <a:rPr lang="en-US" altLang="en-US" sz="2540"/>
              <a:t>http://facebook.com/harithapliyalpage</a:t>
            </a:r>
            <a:r>
              <a:rPr lang="en-US" altLang="en-US" sz="2540" dirty="0"/>
              <a:t> </a:t>
            </a:r>
          </a:p>
        </p:txBody>
      </p:sp>
    </p:spTree>
    <p:extLst>
      <p:ext uri="{BB962C8B-B14F-4D97-AF65-F5344CB8AC3E}">
        <p14:creationId xmlns:p14="http://schemas.microsoft.com/office/powerpoint/2010/main" val="1014027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9525"/>
            <a:ext cx="9144000" cy="808038"/>
          </a:xfrm>
        </p:spPr>
        <p:txBody>
          <a:bodyPr>
            <a:noAutofit/>
          </a:bodyPr>
          <a:lstStyle/>
          <a:p>
            <a:pPr lvl="1"/>
            <a:r>
              <a:rPr lang="en-US" sz="2800" dirty="0"/>
              <a:t>Understanding the meaning of Project in General Context</a:t>
            </a:r>
          </a:p>
        </p:txBody>
      </p:sp>
      <p:graphicFrame>
        <p:nvGraphicFramePr>
          <p:cNvPr id="10" name="Content Placeholder 9"/>
          <p:cNvGraphicFramePr>
            <a:graphicFrameLocks noGrp="1"/>
          </p:cNvGraphicFramePr>
          <p:nvPr>
            <p:ph idx="1"/>
          </p:nvPr>
        </p:nvGraphicFramePr>
        <p:xfrm>
          <a:off x="609600" y="1143000"/>
          <a:ext cx="8229600" cy="4572001"/>
        </p:xfrm>
        <a:graphic>
          <a:graphicData uri="http://schemas.openxmlformats.org/drawingml/2006/table">
            <a:tbl>
              <a:tblPr firstRow="1" firstCol="1" bandRow="1">
                <a:tableStyleId>{EB344D84-9AFB-497E-A393-DC336BA19D2E}</a:tableStyleId>
              </a:tblPr>
              <a:tblGrid>
                <a:gridCol w="1619853">
                  <a:extLst>
                    <a:ext uri="{9D8B030D-6E8A-4147-A177-3AD203B41FA5}">
                      <a16:colId xmlns:a16="http://schemas.microsoft.com/office/drawing/2014/main" val="20000"/>
                    </a:ext>
                  </a:extLst>
                </a:gridCol>
                <a:gridCol w="3258326">
                  <a:extLst>
                    <a:ext uri="{9D8B030D-6E8A-4147-A177-3AD203B41FA5}">
                      <a16:colId xmlns:a16="http://schemas.microsoft.com/office/drawing/2014/main" val="20001"/>
                    </a:ext>
                  </a:extLst>
                </a:gridCol>
                <a:gridCol w="3351421">
                  <a:extLst>
                    <a:ext uri="{9D8B030D-6E8A-4147-A177-3AD203B41FA5}">
                      <a16:colId xmlns:a16="http://schemas.microsoft.com/office/drawing/2014/main" val="20002"/>
                    </a:ext>
                  </a:extLst>
                </a:gridCol>
              </a:tblGrid>
              <a:tr h="653143">
                <a:tc>
                  <a:txBody>
                    <a:bodyPr/>
                    <a:lstStyle/>
                    <a:p>
                      <a:pPr algn="l" fontAlgn="b"/>
                      <a:r>
                        <a:rPr lang="en-IN" sz="2000" u="none" strike="noStrike">
                          <a:effectLst/>
                        </a:rPr>
                        <a:t>Attribute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Projects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Operations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3143">
                <a:tc>
                  <a:txBody>
                    <a:bodyPr/>
                    <a:lstStyle/>
                    <a:p>
                      <a:pPr algn="l" fontAlgn="b"/>
                      <a:r>
                        <a:rPr lang="en-IN" sz="2000" u="none" strike="noStrike">
                          <a:effectLst/>
                        </a:rPr>
                        <a:t>Charter</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Permanent Project Charter</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Semi-permanent charter</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53143">
                <a:tc>
                  <a:txBody>
                    <a:bodyPr/>
                    <a:lstStyle/>
                    <a:p>
                      <a:pPr algn="l" fontAlgn="b"/>
                      <a:r>
                        <a:rPr lang="en-IN" sz="2000" u="none" strike="noStrike">
                          <a:effectLst/>
                        </a:rPr>
                        <a:t>Change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Catalyst for change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Maintains status quo</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53143">
                <a:tc>
                  <a:txBody>
                    <a:bodyPr/>
                    <a:lstStyle/>
                    <a:p>
                      <a:pPr algn="l" fontAlgn="b"/>
                      <a:r>
                        <a:rPr lang="en-IN" sz="2000" u="none" strike="noStrike">
                          <a:effectLst/>
                        </a:rPr>
                        <a:t>Product</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Unique product or service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Standard product or service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53143">
                <a:tc>
                  <a:txBody>
                    <a:bodyPr/>
                    <a:lstStyle/>
                    <a:p>
                      <a:pPr algn="l" fontAlgn="b"/>
                      <a:r>
                        <a:rPr lang="en-IN" sz="2000" u="none" strike="noStrike">
                          <a:effectLst/>
                        </a:rPr>
                        <a:t>Team</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Heterogeneous teams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Homogeneous teams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53143">
                <a:tc>
                  <a:txBody>
                    <a:bodyPr/>
                    <a:lstStyle/>
                    <a:p>
                      <a:pPr algn="l" fontAlgn="b"/>
                      <a:r>
                        <a:rPr lang="en-IN" sz="2000" u="none" strike="noStrike">
                          <a:effectLst/>
                        </a:rPr>
                        <a:t>Time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Start and end date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Ongoing</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53143">
                <a:tc>
                  <a:txBody>
                    <a:bodyPr/>
                    <a:lstStyle/>
                    <a:p>
                      <a:pPr algn="l" fontAlgn="b"/>
                      <a:r>
                        <a:rPr lang="en-IN" sz="2000" u="none" strike="noStrike">
                          <a:effectLst/>
                        </a:rPr>
                        <a:t>Requirments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Progressive elaboration</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dirty="0">
                          <a:effectLst/>
                        </a:rPr>
                        <a:t>Predefined product</a:t>
                      </a:r>
                      <a:endParaRPr lang="en-IN"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2357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C7136A-EF1A-4F07-8705-7E4C0A5F192C}"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Mindset for Project Management</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18</a:t>
            </a:fld>
            <a:endParaRPr lang="en-US" alt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76" y="984294"/>
            <a:ext cx="7630068" cy="5495881"/>
          </a:xfrm>
        </p:spPr>
      </p:pic>
      <p:pic>
        <p:nvPicPr>
          <p:cNvPr id="10" name="Picture 9"/>
          <p:cNvPicPr>
            <a:picLocks noChangeAspect="1"/>
          </p:cNvPicPr>
          <p:nvPr/>
        </p:nvPicPr>
        <p:blipFill>
          <a:blip r:embed="rId3"/>
          <a:stretch>
            <a:fillRect/>
          </a:stretch>
        </p:blipFill>
        <p:spPr>
          <a:xfrm>
            <a:off x="7772400" y="4419600"/>
            <a:ext cx="1143000" cy="1421497"/>
          </a:xfrm>
          <a:prstGeom prst="rect">
            <a:avLst/>
          </a:prstGeom>
        </p:spPr>
      </p:pic>
      <p:cxnSp>
        <p:nvCxnSpPr>
          <p:cNvPr id="12" name="Straight Connector 11"/>
          <p:cNvCxnSpPr/>
          <p:nvPr/>
        </p:nvCxnSpPr>
        <p:spPr>
          <a:xfrm>
            <a:off x="762000" y="5951989"/>
            <a:ext cx="8229600" cy="0"/>
          </a:xfrm>
          <a:prstGeom prst="line">
            <a:avLst/>
          </a:prstGeom>
          <a:ln w="20002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99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9525"/>
            <a:ext cx="9144000" cy="808038"/>
          </a:xfrm>
        </p:spPr>
        <p:txBody>
          <a:bodyPr/>
          <a:lstStyle/>
          <a:p>
            <a:r>
              <a:rPr altLang="en-US" dirty="0"/>
              <a:t>10 Aspects of </a:t>
            </a:r>
            <a:r>
              <a:rPr lang="en-US" altLang="en-US" dirty="0"/>
              <a:t>a </a:t>
            </a:r>
            <a:r>
              <a:rPr altLang="en-US" dirty="0"/>
              <a:t>Project</a:t>
            </a:r>
            <a:endParaRPr lang="en-IN" altLang="en-US" dirty="0"/>
          </a:p>
        </p:txBody>
      </p:sp>
      <p:sp>
        <p:nvSpPr>
          <p:cNvPr id="5" name="Content Placeholder 4"/>
          <p:cNvSpPr>
            <a:spLocks noGrp="1"/>
          </p:cNvSpPr>
          <p:nvPr>
            <p:ph idx="1"/>
          </p:nvPr>
        </p:nvSpPr>
        <p:spPr>
          <a:xfrm>
            <a:off x="457200" y="990600"/>
            <a:ext cx="8229600" cy="5105400"/>
          </a:xfrm>
        </p:spPr>
        <p:txBody>
          <a:bodyPr>
            <a:normAutofit fontScale="92500" lnSpcReduction="10000"/>
          </a:bodyPr>
          <a:lstStyle/>
          <a:p>
            <a:pPr>
              <a:defRPr/>
            </a:pPr>
            <a:r>
              <a:rPr lang="en-US" dirty="0"/>
              <a:t>Scope</a:t>
            </a:r>
          </a:p>
          <a:p>
            <a:pPr>
              <a:defRPr/>
            </a:pPr>
            <a:r>
              <a:rPr lang="en-US" dirty="0"/>
              <a:t>Time</a:t>
            </a:r>
          </a:p>
          <a:p>
            <a:pPr>
              <a:defRPr/>
            </a:pPr>
            <a:r>
              <a:rPr lang="en-US" dirty="0"/>
              <a:t>Cost</a:t>
            </a:r>
          </a:p>
          <a:p>
            <a:pPr>
              <a:defRPr/>
            </a:pPr>
            <a:r>
              <a:rPr lang="en-US" dirty="0"/>
              <a:t>Quality</a:t>
            </a:r>
          </a:p>
          <a:p>
            <a:pPr>
              <a:defRPr/>
            </a:pPr>
            <a:r>
              <a:rPr lang="en-US" dirty="0"/>
              <a:t>Human Resource</a:t>
            </a:r>
          </a:p>
          <a:p>
            <a:pPr>
              <a:defRPr/>
            </a:pPr>
            <a:r>
              <a:rPr lang="en-US" dirty="0"/>
              <a:t>Communication</a:t>
            </a:r>
          </a:p>
          <a:p>
            <a:pPr>
              <a:defRPr/>
            </a:pPr>
            <a:r>
              <a:rPr lang="en-US" dirty="0"/>
              <a:t>Risk</a:t>
            </a:r>
          </a:p>
          <a:p>
            <a:pPr>
              <a:defRPr/>
            </a:pPr>
            <a:r>
              <a:rPr lang="en-US" dirty="0"/>
              <a:t>Procurement</a:t>
            </a:r>
          </a:p>
          <a:p>
            <a:pPr>
              <a:defRPr/>
            </a:pPr>
            <a:r>
              <a:rPr lang="en-US" dirty="0"/>
              <a:t>Stakeholder</a:t>
            </a:r>
          </a:p>
          <a:p>
            <a:pPr>
              <a:defRPr/>
            </a:pPr>
            <a:r>
              <a:rPr lang="en-US" dirty="0"/>
              <a:t>Integration</a:t>
            </a:r>
            <a:endParaRPr lang="en-IN" dirty="0"/>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40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03AAEB-19A2-44D5-94A3-57588E54A533}"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extLst>
      <p:ext uri="{BB962C8B-B14F-4D97-AF65-F5344CB8AC3E}">
        <p14:creationId xmlns:p14="http://schemas.microsoft.com/office/powerpoint/2010/main" val="298313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are your challenges </a:t>
            </a:r>
            <a:br>
              <a:rPr lang="en-US" dirty="0"/>
            </a:br>
            <a:r>
              <a:rPr lang="en-US" dirty="0"/>
              <a:t>in managing project?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2</a:t>
            </a:fld>
            <a:endParaRPr lang="en-US" altLang="en-US"/>
          </a:p>
        </p:txBody>
      </p:sp>
    </p:spTree>
    <p:extLst>
      <p:ext uri="{BB962C8B-B14F-4D97-AF65-F5344CB8AC3E}">
        <p14:creationId xmlns:p14="http://schemas.microsoft.com/office/powerpoint/2010/main" val="275916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p:cNvSpPr>
            <a:spLocks noGrp="1"/>
          </p:cNvSpPr>
          <p:nvPr>
            <p:ph type="title"/>
          </p:nvPr>
        </p:nvSpPr>
        <p:spPr>
          <a:xfrm>
            <a:off x="0" y="-9525"/>
            <a:ext cx="9144000" cy="808038"/>
          </a:xfrm>
        </p:spPr>
        <p:txBody>
          <a:bodyPr/>
          <a:lstStyle/>
          <a:p>
            <a:r>
              <a:rPr lang="en-IN" altLang="en-US"/>
              <a:t>How do Projects Arise? </a:t>
            </a:r>
          </a:p>
        </p:txBody>
      </p:sp>
      <p:sp>
        <p:nvSpPr>
          <p:cNvPr id="55299" name="Rectangle 3"/>
          <p:cNvSpPr>
            <a:spLocks noGrp="1" noChangeArrowheads="1"/>
          </p:cNvSpPr>
          <p:nvPr>
            <p:ph idx="1"/>
          </p:nvPr>
        </p:nvSpPr>
        <p:spPr>
          <a:xfrm>
            <a:off x="457200" y="990600"/>
            <a:ext cx="8229600" cy="5105400"/>
          </a:xfrm>
        </p:spPr>
        <p:txBody>
          <a:bodyPr/>
          <a:lstStyle/>
          <a:p>
            <a:pPr eaLnBrk="1" hangingPunct="1"/>
            <a:r>
              <a:rPr lang="en-US" altLang="en-US" sz="2400"/>
              <a:t>Organizations identify a business need that can be satisfied by executing a Project.</a:t>
            </a:r>
            <a:br>
              <a:rPr lang="en-US" altLang="en-US" sz="2400"/>
            </a:br>
            <a:endParaRPr lang="en-US" altLang="en-US" sz="2400"/>
          </a:p>
          <a:p>
            <a:pPr eaLnBrk="1" hangingPunct="1"/>
            <a:r>
              <a:rPr lang="en-US" altLang="en-US" sz="2400"/>
              <a:t>Projects can be ‘Internal’ or ‘External’.</a:t>
            </a:r>
            <a:br>
              <a:rPr lang="en-US" altLang="en-US" sz="2400"/>
            </a:br>
            <a:endParaRPr lang="en-US" altLang="en-US" sz="2400"/>
          </a:p>
          <a:p>
            <a:pPr eaLnBrk="1" hangingPunct="1"/>
            <a:r>
              <a:rPr lang="en-US" altLang="en-US" sz="2400"/>
              <a:t>Projects may arise out of many factors including:</a:t>
            </a:r>
          </a:p>
          <a:p>
            <a:pPr lvl="1" eaLnBrk="1" hangingPunct="1">
              <a:buClr>
                <a:schemeClr val="tx1"/>
              </a:buClr>
              <a:buFont typeface="Wingdings" panose="05000000000000000000" pitchFamily="2" charset="2"/>
              <a:buChar char="Ø"/>
            </a:pPr>
            <a:r>
              <a:rPr lang="en-US" altLang="en-US" sz="2400"/>
              <a:t>Market/ customer demands.</a:t>
            </a:r>
          </a:p>
          <a:p>
            <a:pPr lvl="1" eaLnBrk="1" hangingPunct="1">
              <a:buClr>
                <a:schemeClr val="tx1"/>
              </a:buClr>
              <a:buFont typeface="Wingdings" panose="05000000000000000000" pitchFamily="2" charset="2"/>
              <a:buChar char="Ø"/>
            </a:pPr>
            <a:r>
              <a:rPr lang="en-US" altLang="en-US" sz="2400"/>
              <a:t>Need to improve internal processes.</a:t>
            </a:r>
          </a:p>
          <a:p>
            <a:pPr lvl="1" eaLnBrk="1" hangingPunct="1">
              <a:buClr>
                <a:schemeClr val="tx1"/>
              </a:buClr>
              <a:buFont typeface="Wingdings" panose="05000000000000000000" pitchFamily="2" charset="2"/>
              <a:buChar char="Ø"/>
            </a:pPr>
            <a:r>
              <a:rPr lang="en-US" altLang="en-US" sz="2400"/>
              <a:t>Technology upgradation and Legal requirements.</a:t>
            </a:r>
          </a:p>
          <a:p>
            <a:pPr lvl="1" eaLnBrk="1" hangingPunct="1">
              <a:buClr>
                <a:schemeClr val="tx1"/>
              </a:buClr>
              <a:buFont typeface="Wingdings" panose="05000000000000000000" pitchFamily="2" charset="2"/>
              <a:buChar char="Ø"/>
            </a:pPr>
            <a:r>
              <a:rPr lang="en-US" altLang="en-US" sz="2400"/>
              <a:t>Social needs.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EABB33-17AE-4B8D-84A9-7222889045DE}" type="slidenum">
              <a:rPr lang="en-US" altLang="en-US" sz="1000" smtClean="0">
                <a:latin typeface="Trebuchet MS" panose="020B0603020202020204" pitchFamily="34" charset="0"/>
              </a:rPr>
              <a:pPr>
                <a:spcBef>
                  <a:spcPct val="0"/>
                </a:spcBef>
                <a:buFontTx/>
                <a:buNone/>
              </a:pPr>
              <a:t>20</a:t>
            </a:fld>
            <a:endParaRPr lang="en-US" altLang="en-US" sz="1000">
              <a:latin typeface="Trebuchet MS" panose="020B0603020202020204" pitchFamily="34" charset="0"/>
            </a:endParaRPr>
          </a:p>
        </p:txBody>
      </p:sp>
    </p:spTree>
    <p:extLst>
      <p:ext uri="{BB962C8B-B14F-4D97-AF65-F5344CB8AC3E}">
        <p14:creationId xmlns:p14="http://schemas.microsoft.com/office/powerpoint/2010/main" val="1373294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Project Fail Statistics</a:t>
            </a:r>
          </a:p>
        </p:txBody>
      </p:sp>
      <p:sp>
        <p:nvSpPr>
          <p:cNvPr id="3" name="Content Placeholder 2"/>
          <p:cNvSpPr>
            <a:spLocks noGrp="1"/>
          </p:cNvSpPr>
          <p:nvPr>
            <p:ph idx="1"/>
          </p:nvPr>
        </p:nvSpPr>
        <p:spPr/>
        <p:txBody>
          <a:bodyPr>
            <a:normAutofit/>
          </a:bodyPr>
          <a:lstStyle/>
          <a:p>
            <a:r>
              <a:rPr lang="en-US" sz="2800" dirty="0" err="1"/>
              <a:t>Innotas</a:t>
            </a:r>
            <a:r>
              <a:rPr lang="en-US" sz="2800" dirty="0"/>
              <a:t> (</a:t>
            </a:r>
            <a:r>
              <a:rPr lang="en-US" sz="2000" dirty="0"/>
              <a:t>cloud portfolio management provider</a:t>
            </a:r>
            <a:r>
              <a:rPr lang="en-US" sz="2800" dirty="0"/>
              <a:t>) </a:t>
            </a:r>
            <a:r>
              <a:rPr lang="en-US" sz="2800" b="1" dirty="0"/>
              <a:t>: Fifty percent</a:t>
            </a:r>
            <a:r>
              <a:rPr lang="en-US" sz="2800" dirty="0"/>
              <a:t> of businesses had an IT project fail during the 2012</a:t>
            </a:r>
          </a:p>
          <a:p>
            <a:r>
              <a:rPr lang="en-US" sz="2800" dirty="0"/>
              <a:t>IBM; Nearly 60 percent of projects aimed at achieving business change do not fully meet their objectives. </a:t>
            </a:r>
          </a:p>
          <a:p>
            <a:r>
              <a:rPr lang="en-US" sz="2800" dirty="0"/>
              <a:t>Harvard Business Review : The brutal fact is that about </a:t>
            </a:r>
            <a:r>
              <a:rPr lang="en-US" sz="2800" b="1" dirty="0"/>
              <a:t>70%</a:t>
            </a:r>
            <a:r>
              <a:rPr lang="en-US" sz="2800" dirty="0"/>
              <a:t> of all change initiatives fail.</a:t>
            </a:r>
          </a:p>
          <a:p>
            <a:r>
              <a:rPr lang="en-US" sz="2800" b="1" dirty="0"/>
              <a:t>Over 1 in 3 (34%) projects have no baseline.</a:t>
            </a:r>
            <a:r>
              <a:rPr lang="en-US" sz="2800" dirty="0"/>
              <a:t> (Source: </a:t>
            </a:r>
            <a:r>
              <a:rPr lang="en-US" sz="2800" dirty="0" err="1">
                <a:hlinkClick r:id="rId2"/>
              </a:rPr>
              <a:t>Wellingtone</a:t>
            </a:r>
            <a:r>
              <a:rPr lang="en-US" sz="2800" dirty="0"/>
              <a: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21</a:t>
            </a:fld>
            <a:endParaRPr lang="en-US" altLang="en-US"/>
          </a:p>
        </p:txBody>
      </p:sp>
    </p:spTree>
    <p:extLst>
      <p:ext uri="{BB962C8B-B14F-4D97-AF65-F5344CB8AC3E}">
        <p14:creationId xmlns:p14="http://schemas.microsoft.com/office/powerpoint/2010/main" val="37753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one between 2, how is life?</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22</a:t>
            </a:fld>
            <a:endParaRPr lang="en-US" altLang="en-US"/>
          </a:p>
        </p:txBody>
      </p:sp>
      <p:pic>
        <p:nvPicPr>
          <p:cNvPr id="254978" name="Picture 2" descr="Image result for arro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313372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29200" y="1905000"/>
            <a:ext cx="3429000" cy="3444308"/>
          </a:xfrm>
          <a:prstGeom prst="rect">
            <a:avLst/>
          </a:prstGeom>
        </p:spPr>
      </p:pic>
      <p:sp>
        <p:nvSpPr>
          <p:cNvPr id="8" name="TextBox 7"/>
          <p:cNvSpPr txBox="1"/>
          <p:nvPr/>
        </p:nvSpPr>
        <p:spPr>
          <a:xfrm>
            <a:off x="1600200" y="1752600"/>
            <a:ext cx="492443" cy="646331"/>
          </a:xfrm>
          <a:prstGeom prst="rect">
            <a:avLst/>
          </a:prstGeom>
          <a:noFill/>
        </p:spPr>
        <p:txBody>
          <a:bodyPr wrap="none" rtlCol="0">
            <a:spAutoFit/>
          </a:bodyPr>
          <a:lstStyle/>
          <a:p>
            <a:r>
              <a:rPr lang="en-US" sz="3600" dirty="0"/>
              <a:t>A</a:t>
            </a:r>
          </a:p>
        </p:txBody>
      </p:sp>
      <p:sp>
        <p:nvSpPr>
          <p:cNvPr id="11" name="TextBox 10"/>
          <p:cNvSpPr txBox="1"/>
          <p:nvPr/>
        </p:nvSpPr>
        <p:spPr>
          <a:xfrm>
            <a:off x="6553200" y="1283048"/>
            <a:ext cx="492443" cy="646331"/>
          </a:xfrm>
          <a:prstGeom prst="rect">
            <a:avLst/>
          </a:prstGeom>
          <a:noFill/>
        </p:spPr>
        <p:txBody>
          <a:bodyPr wrap="none" rtlCol="0">
            <a:spAutoFit/>
          </a:bodyPr>
          <a:lstStyle/>
          <a:p>
            <a:r>
              <a:rPr lang="en-US" sz="3600" dirty="0"/>
              <a:t>B</a:t>
            </a:r>
          </a:p>
        </p:txBody>
      </p:sp>
      <p:sp>
        <p:nvSpPr>
          <p:cNvPr id="9" name="TextBox 8"/>
          <p:cNvSpPr txBox="1"/>
          <p:nvPr/>
        </p:nvSpPr>
        <p:spPr>
          <a:xfrm>
            <a:off x="1066800" y="5448040"/>
            <a:ext cx="7265130" cy="523220"/>
          </a:xfrm>
          <a:prstGeom prst="rect">
            <a:avLst/>
          </a:prstGeom>
          <a:noFill/>
        </p:spPr>
        <p:txBody>
          <a:bodyPr wrap="none" rtlCol="0">
            <a:spAutoFit/>
          </a:bodyPr>
          <a:lstStyle/>
          <a:p>
            <a:r>
              <a:rPr lang="en-US" sz="2800" dirty="0"/>
              <a:t>When do you learn identify lessons learned?</a:t>
            </a:r>
          </a:p>
        </p:txBody>
      </p:sp>
    </p:spTree>
    <p:extLst>
      <p:ext uri="{BB962C8B-B14F-4D97-AF65-F5344CB8AC3E}">
        <p14:creationId xmlns:p14="http://schemas.microsoft.com/office/powerpoint/2010/main" val="106853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09726"/>
          </a:xfrm>
        </p:spPr>
        <p:txBody>
          <a:bodyPr/>
          <a:lstStyle/>
          <a:p>
            <a:r>
              <a:rPr lang="en-US" dirty="0"/>
              <a:t>Why Project Fails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Group Activity 1</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23</a:t>
            </a:fld>
            <a:endParaRPr lang="en-US" altLang="en-US"/>
          </a:p>
        </p:txBody>
      </p:sp>
    </p:spTree>
    <p:extLst>
      <p:ext uri="{BB962C8B-B14F-4D97-AF65-F5344CB8AC3E}">
        <p14:creationId xmlns:p14="http://schemas.microsoft.com/office/powerpoint/2010/main" val="283653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a:xfrm>
            <a:off x="0" y="-9525"/>
            <a:ext cx="9144000" cy="808038"/>
          </a:xfrm>
        </p:spPr>
        <p:txBody>
          <a:bodyPr/>
          <a:lstStyle/>
          <a:p>
            <a:r>
              <a:rPr lang="en-IN" altLang="en-US" dirty="0"/>
              <a:t>Why Project fails?</a:t>
            </a:r>
          </a:p>
        </p:txBody>
      </p:sp>
      <p:sp>
        <p:nvSpPr>
          <p:cNvPr id="57347" name="Rectangle 3"/>
          <p:cNvSpPr>
            <a:spLocks noGrp="1" noChangeArrowheads="1"/>
          </p:cNvSpPr>
          <p:nvPr>
            <p:ph idx="1"/>
          </p:nvPr>
        </p:nvSpPr>
        <p:spPr>
          <a:xfrm>
            <a:off x="457200" y="990600"/>
            <a:ext cx="8229600" cy="5105400"/>
          </a:xfrm>
        </p:spPr>
        <p:txBody>
          <a:bodyPr/>
          <a:lstStyle/>
          <a:p>
            <a:pPr eaLnBrk="1" hangingPunct="1">
              <a:lnSpc>
                <a:spcPct val="90000"/>
              </a:lnSpc>
            </a:pPr>
            <a:r>
              <a:rPr lang="en-US" altLang="en-US" sz="2000" dirty="0"/>
              <a:t>Lack of User Input/involvement.</a:t>
            </a:r>
          </a:p>
          <a:p>
            <a:pPr eaLnBrk="1" hangingPunct="1">
              <a:lnSpc>
                <a:spcPct val="90000"/>
              </a:lnSpc>
            </a:pPr>
            <a:r>
              <a:rPr lang="en-US" altLang="en-US" sz="2000" dirty="0"/>
              <a:t>Lack of Executive support.</a:t>
            </a:r>
          </a:p>
          <a:p>
            <a:pPr eaLnBrk="1" hangingPunct="1">
              <a:lnSpc>
                <a:spcPct val="90000"/>
              </a:lnSpc>
            </a:pPr>
            <a:r>
              <a:rPr lang="en-US" altLang="en-US" sz="2000" dirty="0"/>
              <a:t>Unrealistic Expectations.</a:t>
            </a:r>
          </a:p>
          <a:p>
            <a:pPr eaLnBrk="1" hangingPunct="1">
              <a:lnSpc>
                <a:spcPct val="90000"/>
              </a:lnSpc>
            </a:pPr>
            <a:r>
              <a:rPr lang="en-US" altLang="en-US" sz="2000" dirty="0"/>
              <a:t>Unclear/changing Goals.</a:t>
            </a:r>
          </a:p>
          <a:p>
            <a:pPr eaLnBrk="1" hangingPunct="1">
              <a:lnSpc>
                <a:spcPct val="90000"/>
              </a:lnSpc>
            </a:pPr>
            <a:r>
              <a:rPr lang="en-US" altLang="en-US" sz="2000" dirty="0"/>
              <a:t>Incomplete Requirements &amp; Specifications.</a:t>
            </a:r>
          </a:p>
          <a:p>
            <a:pPr eaLnBrk="1" hangingPunct="1">
              <a:lnSpc>
                <a:spcPct val="90000"/>
              </a:lnSpc>
            </a:pPr>
            <a:r>
              <a:rPr lang="en-US" altLang="en-US" sz="2000" dirty="0"/>
              <a:t>Changing Requirements and Specifications.</a:t>
            </a:r>
          </a:p>
          <a:p>
            <a:pPr eaLnBrk="1" hangingPunct="1">
              <a:lnSpc>
                <a:spcPct val="90000"/>
              </a:lnSpc>
            </a:pPr>
            <a:r>
              <a:rPr lang="en-US" altLang="en-US" sz="2000" dirty="0"/>
              <a:t>Lack of appropriate methodologies.</a:t>
            </a:r>
          </a:p>
          <a:p>
            <a:pPr eaLnBrk="1" hangingPunct="1">
              <a:lnSpc>
                <a:spcPct val="90000"/>
              </a:lnSpc>
            </a:pPr>
            <a:r>
              <a:rPr lang="en-US" altLang="en-US" sz="2000" dirty="0"/>
              <a:t>Lack of experienced Project Manager.</a:t>
            </a:r>
          </a:p>
          <a:p>
            <a:pPr eaLnBrk="1" hangingPunct="1">
              <a:lnSpc>
                <a:spcPct val="90000"/>
              </a:lnSpc>
            </a:pPr>
            <a:r>
              <a:rPr lang="en-US" altLang="en-US" sz="2000" dirty="0"/>
              <a:t>Lack of skilled staff.</a:t>
            </a:r>
          </a:p>
          <a:p>
            <a:pPr eaLnBrk="1" hangingPunct="1">
              <a:lnSpc>
                <a:spcPct val="90000"/>
              </a:lnSpc>
            </a:pPr>
            <a:r>
              <a:rPr lang="en-US" altLang="en-US" sz="2000" dirty="0"/>
              <a:t>Poor estimation and planning.</a:t>
            </a:r>
          </a:p>
          <a:p>
            <a:pPr eaLnBrk="1" hangingPunct="1">
              <a:lnSpc>
                <a:spcPct val="90000"/>
              </a:lnSpc>
            </a:pPr>
            <a:r>
              <a:rPr lang="en-US" altLang="en-US" sz="2000" dirty="0"/>
              <a:t>Failure to communicate and act as a team.</a:t>
            </a:r>
          </a:p>
          <a:p>
            <a:pPr eaLnBrk="1" hangingPunct="1">
              <a:lnSpc>
                <a:spcPct val="90000"/>
              </a:lnSpc>
            </a:pPr>
            <a:r>
              <a:rPr lang="en-US" altLang="en-US" sz="2000" dirty="0"/>
              <a:t>Poor Risk Management.</a:t>
            </a:r>
          </a:p>
          <a:p>
            <a:pPr eaLnBrk="1" hangingPunct="1">
              <a:lnSpc>
                <a:spcPct val="90000"/>
              </a:lnSpc>
            </a:pPr>
            <a:r>
              <a:rPr lang="en-US" altLang="en-US" sz="2000" dirty="0"/>
              <a:t>Lack of Vendor control.</a:t>
            </a:r>
          </a:p>
          <a:p>
            <a:pPr eaLnBrk="1" hangingPunct="1">
              <a:lnSpc>
                <a:spcPct val="90000"/>
              </a:lnSpc>
              <a:buFontTx/>
              <a:buNone/>
            </a:pPr>
            <a:endParaRPr lang="en-US" altLang="en-US" sz="20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931FA5-EAB0-4B7F-AF38-287D3CF3E687}" type="slidenum">
              <a:rPr lang="en-US" altLang="en-US" sz="1000" smtClean="0">
                <a:latin typeface="Trebuchet MS" panose="020B0603020202020204" pitchFamily="34" charset="0"/>
              </a:rPr>
              <a:pPr>
                <a:spcBef>
                  <a:spcPct val="0"/>
                </a:spcBef>
                <a:buFontTx/>
                <a:buNone/>
              </a:pPr>
              <a:t>24</a:t>
            </a:fld>
            <a:endParaRPr lang="en-US" altLang="en-US" sz="1000">
              <a:latin typeface="Trebuchet MS" panose="020B0603020202020204" pitchFamily="34" charset="0"/>
            </a:endParaRPr>
          </a:p>
        </p:txBody>
      </p:sp>
      <p:sp>
        <p:nvSpPr>
          <p:cNvPr id="57350" name="Text Box 4" descr="our services4"/>
          <p:cNvSpPr txBox="1">
            <a:spLocks noChangeArrowheads="1"/>
          </p:cNvSpPr>
          <p:nvPr/>
        </p:nvSpPr>
        <p:spPr bwMode="auto">
          <a:xfrm>
            <a:off x="914400" y="5867400"/>
            <a:ext cx="716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i="1">
                <a:latin typeface="Trebuchet MS" panose="020B0603020202020204" pitchFamily="34" charset="0"/>
              </a:rPr>
              <a:t>Abstracted from Standish group report</a:t>
            </a:r>
          </a:p>
        </p:txBody>
      </p:sp>
    </p:spTree>
    <p:extLst>
      <p:ext uri="{BB962C8B-B14F-4D97-AF65-F5344CB8AC3E}">
        <p14:creationId xmlns:p14="http://schemas.microsoft.com/office/powerpoint/2010/main" val="25033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7347">
                                            <p:txEl>
                                              <p:pRg st="6" end="6"/>
                                            </p:txEl>
                                          </p:spTgt>
                                        </p:tgtEl>
                                        <p:attrNameLst>
                                          <p:attrName>style.visibility</p:attrName>
                                        </p:attrNameLst>
                                      </p:cBhvr>
                                      <p:to>
                                        <p:strVal val="visible"/>
                                      </p:to>
                                    </p:set>
                                    <p:anim calcmode="lin" valueType="num">
                                      <p:cBhvr additive="base">
                                        <p:cTn id="43"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7347">
                                            <p:txEl>
                                              <p:pRg st="7" end="7"/>
                                            </p:txEl>
                                          </p:spTgt>
                                        </p:tgtEl>
                                        <p:attrNameLst>
                                          <p:attrName>style.visibility</p:attrName>
                                        </p:attrNameLst>
                                      </p:cBhvr>
                                      <p:to>
                                        <p:strVal val="visible"/>
                                      </p:to>
                                    </p:set>
                                    <p:anim calcmode="lin" valueType="num">
                                      <p:cBhvr additive="base">
                                        <p:cTn id="49"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7347">
                                            <p:txEl>
                                              <p:pRg st="8" end="8"/>
                                            </p:txEl>
                                          </p:spTgt>
                                        </p:tgtEl>
                                        <p:attrNameLst>
                                          <p:attrName>style.visibility</p:attrName>
                                        </p:attrNameLst>
                                      </p:cBhvr>
                                      <p:to>
                                        <p:strVal val="visible"/>
                                      </p:to>
                                    </p:set>
                                    <p:anim calcmode="lin" valueType="num">
                                      <p:cBhvr additive="base">
                                        <p:cTn id="55"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7347">
                                            <p:txEl>
                                              <p:pRg st="9" end="9"/>
                                            </p:txEl>
                                          </p:spTgt>
                                        </p:tgtEl>
                                        <p:attrNameLst>
                                          <p:attrName>style.visibility</p:attrName>
                                        </p:attrNameLst>
                                      </p:cBhvr>
                                      <p:to>
                                        <p:strVal val="visible"/>
                                      </p:to>
                                    </p:set>
                                    <p:anim calcmode="lin" valueType="num">
                                      <p:cBhvr additive="base">
                                        <p:cTn id="61" dur="500" fill="hold"/>
                                        <p:tgtEl>
                                          <p:spTgt spid="573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73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7347">
                                            <p:txEl>
                                              <p:pRg st="10" end="10"/>
                                            </p:txEl>
                                          </p:spTgt>
                                        </p:tgtEl>
                                        <p:attrNameLst>
                                          <p:attrName>style.visibility</p:attrName>
                                        </p:attrNameLst>
                                      </p:cBhvr>
                                      <p:to>
                                        <p:strVal val="visible"/>
                                      </p:to>
                                    </p:set>
                                    <p:anim calcmode="lin" valueType="num">
                                      <p:cBhvr additive="base">
                                        <p:cTn id="67" dur="500" fill="hold"/>
                                        <p:tgtEl>
                                          <p:spTgt spid="573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73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7347">
                                            <p:txEl>
                                              <p:pRg st="11" end="11"/>
                                            </p:txEl>
                                          </p:spTgt>
                                        </p:tgtEl>
                                        <p:attrNameLst>
                                          <p:attrName>style.visibility</p:attrName>
                                        </p:attrNameLst>
                                      </p:cBhvr>
                                      <p:to>
                                        <p:strVal val="visible"/>
                                      </p:to>
                                    </p:set>
                                    <p:anim calcmode="lin" valueType="num">
                                      <p:cBhvr additive="base">
                                        <p:cTn id="73" dur="500" fill="hold"/>
                                        <p:tgtEl>
                                          <p:spTgt spid="573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73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7347">
                                            <p:txEl>
                                              <p:pRg st="12" end="12"/>
                                            </p:txEl>
                                          </p:spTgt>
                                        </p:tgtEl>
                                        <p:attrNameLst>
                                          <p:attrName>style.visibility</p:attrName>
                                        </p:attrNameLst>
                                      </p:cBhvr>
                                      <p:to>
                                        <p:strVal val="visible"/>
                                      </p:to>
                                    </p:set>
                                    <p:anim calcmode="lin" valueType="num">
                                      <p:cBhvr additive="base">
                                        <p:cTn id="79" dur="500" fill="hold"/>
                                        <p:tgtEl>
                                          <p:spTgt spid="573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73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457326"/>
          </a:xfrm>
        </p:spPr>
        <p:txBody>
          <a:bodyPr/>
          <a:lstStyle/>
          <a:p>
            <a:r>
              <a:rPr lang="en-US" dirty="0"/>
              <a:t>Meaning of Project Success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dirty="0"/>
              <a:t>Group Activity 2</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25</a:t>
            </a:fld>
            <a:endParaRPr lang="en-US" altLang="en-US"/>
          </a:p>
        </p:txBody>
      </p:sp>
    </p:spTree>
    <p:extLst>
      <p:ext uri="{BB962C8B-B14F-4D97-AF65-F5344CB8AC3E}">
        <p14:creationId xmlns:p14="http://schemas.microsoft.com/office/powerpoint/2010/main" val="146006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Let’s Select a Project for us!</a:t>
            </a:r>
          </a:p>
        </p:txBody>
      </p:sp>
      <p:sp>
        <p:nvSpPr>
          <p:cNvPr id="7" name="Subtitle 6"/>
          <p:cNvSpPr>
            <a:spLocks noGrp="1"/>
          </p:cNvSpPr>
          <p:nvPr>
            <p:ph type="subTitle" idx="1"/>
          </p:nvPr>
        </p:nvSpPr>
        <p:spPr/>
        <p:txBody>
          <a:bodyPr/>
          <a:lstStyle/>
          <a:p>
            <a:r>
              <a:rPr lang="en-US" dirty="0"/>
              <a:t>Shifting your house</a:t>
            </a:r>
          </a:p>
          <a:p>
            <a:r>
              <a:rPr lang="en-US" dirty="0"/>
              <a:t>Under Govt’s UDAN initiative you get a project to install security &amp; fire safety systems at 10 new tier three 3 city airports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26</a:t>
            </a:fld>
            <a:endParaRPr lang="en-US" altLang="en-US"/>
          </a:p>
        </p:txBody>
      </p:sp>
    </p:spTree>
    <p:extLst>
      <p:ext uri="{BB962C8B-B14F-4D97-AF65-F5344CB8AC3E}">
        <p14:creationId xmlns:p14="http://schemas.microsoft.com/office/powerpoint/2010/main" val="1994033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0" y="30956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25603" name="AutoShape 2"/>
          <p:cNvSpPr>
            <a:spLocks noChangeArrowheads="1"/>
          </p:cNvSpPr>
          <p:nvPr/>
        </p:nvSpPr>
        <p:spPr bwMode="auto">
          <a:xfrm>
            <a:off x="1524000" y="173355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5604" name="Group 3"/>
          <p:cNvGrpSpPr>
            <a:grpSpLocks/>
          </p:cNvGrpSpPr>
          <p:nvPr/>
        </p:nvGrpSpPr>
        <p:grpSpPr bwMode="auto">
          <a:xfrm>
            <a:off x="4956175" y="2090738"/>
            <a:ext cx="1808163" cy="1241425"/>
            <a:chOff x="3122" y="1041"/>
            <a:chExt cx="1139" cy="782"/>
          </a:xfrm>
        </p:grpSpPr>
        <p:pic>
          <p:nvPicPr>
            <p:cNvPr id="256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5"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25605" name="Group 6"/>
          <p:cNvGrpSpPr>
            <a:grpSpLocks/>
          </p:cNvGrpSpPr>
          <p:nvPr/>
        </p:nvGrpSpPr>
        <p:grpSpPr bwMode="auto">
          <a:xfrm>
            <a:off x="1841500" y="4065588"/>
            <a:ext cx="1095375" cy="1595437"/>
            <a:chOff x="1160" y="2285"/>
            <a:chExt cx="690" cy="1005"/>
          </a:xfrm>
        </p:grpSpPr>
        <p:pic>
          <p:nvPicPr>
            <p:cNvPr id="2562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3"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25606" name="Group 9"/>
          <p:cNvGrpSpPr>
            <a:grpSpLocks/>
          </p:cNvGrpSpPr>
          <p:nvPr/>
        </p:nvGrpSpPr>
        <p:grpSpPr bwMode="auto">
          <a:xfrm>
            <a:off x="2444750" y="2058988"/>
            <a:ext cx="1728788" cy="1309687"/>
            <a:chOff x="1540" y="1021"/>
            <a:chExt cx="1089" cy="825"/>
          </a:xfrm>
        </p:grpSpPr>
        <p:pic>
          <p:nvPicPr>
            <p:cNvPr id="2562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1"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25607" name="Group 12"/>
          <p:cNvGrpSpPr>
            <a:grpSpLocks/>
          </p:cNvGrpSpPr>
          <p:nvPr/>
        </p:nvGrpSpPr>
        <p:grpSpPr bwMode="auto">
          <a:xfrm>
            <a:off x="6132513" y="3541713"/>
            <a:ext cx="1382712" cy="2374900"/>
            <a:chOff x="3863" y="1955"/>
            <a:chExt cx="871" cy="1496"/>
          </a:xfrm>
        </p:grpSpPr>
        <p:pic>
          <p:nvPicPr>
            <p:cNvPr id="25618"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9"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25608" name="Group 15"/>
          <p:cNvGrpSpPr>
            <a:grpSpLocks/>
          </p:cNvGrpSpPr>
          <p:nvPr/>
        </p:nvGrpSpPr>
        <p:grpSpPr bwMode="auto">
          <a:xfrm>
            <a:off x="3444875" y="5540375"/>
            <a:ext cx="2552700" cy="631825"/>
            <a:chOff x="2170" y="3214"/>
            <a:chExt cx="1608" cy="398"/>
          </a:xfrm>
        </p:grpSpPr>
        <p:pic>
          <p:nvPicPr>
            <p:cNvPr id="2561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7"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25609" name="Group 18"/>
          <p:cNvGrpSpPr>
            <a:grpSpLocks/>
          </p:cNvGrpSpPr>
          <p:nvPr/>
        </p:nvGrpSpPr>
        <p:grpSpPr bwMode="auto">
          <a:xfrm>
            <a:off x="2914650" y="3602038"/>
            <a:ext cx="3313113" cy="1174750"/>
            <a:chOff x="1836" y="1993"/>
            <a:chExt cx="2087" cy="740"/>
          </a:xfrm>
        </p:grpSpPr>
        <p:pic>
          <p:nvPicPr>
            <p:cNvPr id="25614"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5"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25610" name="Title 23"/>
          <p:cNvSpPr>
            <a:spLocks noGrp="1"/>
          </p:cNvSpPr>
          <p:nvPr>
            <p:ph type="title"/>
          </p:nvPr>
        </p:nvSpPr>
        <p:spPr>
          <a:xfrm>
            <a:off x="0" y="-9525"/>
            <a:ext cx="9144000" cy="808038"/>
          </a:xfrm>
        </p:spPr>
        <p:txBody>
          <a:bodyPr/>
          <a:lstStyle/>
          <a:p>
            <a:r>
              <a:rPr altLang="en-US">
                <a:ea typeface="Microsoft YaHei" panose="020B0503020204020204" pitchFamily="34" charset="-122"/>
              </a:rPr>
              <a:t>Project Constraints</a:t>
            </a:r>
            <a:endParaRPr altLang="en-US"/>
          </a:p>
        </p:txBody>
      </p:sp>
      <p:sp>
        <p:nvSpPr>
          <p:cNvPr id="25611" name="Content Placeholder 2"/>
          <p:cNvSpPr>
            <a:spLocks noGrp="1"/>
          </p:cNvSpPr>
          <p:nvPr>
            <p:ph idx="1"/>
          </p:nvPr>
        </p:nvSpPr>
        <p:spPr>
          <a:xfrm>
            <a:off x="457200" y="990600"/>
            <a:ext cx="8229600" cy="823913"/>
          </a:xfrm>
        </p:spPr>
        <p:txBody>
          <a:bodyPr/>
          <a:lstStyle/>
          <a:p>
            <a:pPr marL="0" indent="0">
              <a:buFont typeface="Arial" panose="020B0604020202020204" pitchFamily="34" charset="0"/>
              <a:buNone/>
            </a:pPr>
            <a:r>
              <a:rPr lang="en-US" altLang="en-US" sz="2400">
                <a:latin typeface="Trebuchet MS" panose="020B0603020202020204" pitchFamily="34" charset="0"/>
              </a:rPr>
              <a:t>Evaluate the competing demands and their impact on </a:t>
            </a:r>
            <a:br>
              <a:rPr lang="en-US" altLang="en-US" sz="2400">
                <a:latin typeface="Trebuchet MS" panose="020B0603020202020204" pitchFamily="34" charset="0"/>
              </a:rPr>
            </a:br>
            <a:r>
              <a:rPr lang="en-US" altLang="en-US" sz="2400">
                <a:latin typeface="Trebuchet MS" panose="020B0603020202020204" pitchFamily="34" charset="0"/>
              </a:rPr>
              <a:t>project outcomes.</a:t>
            </a:r>
          </a:p>
          <a:p>
            <a:pPr marL="0" indent="0">
              <a:buFont typeface="Arial" panose="020B0604020202020204" pitchFamily="34" charset="0"/>
              <a:buNone/>
            </a:pPr>
            <a:endParaRPr lang="en-IN"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5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B16D3B-2373-45CF-842E-7C22296F78CF}"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31747"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31748" name="Title 3"/>
          <p:cNvSpPr>
            <a:spLocks noGrp="1"/>
          </p:cNvSpPr>
          <p:nvPr>
            <p:ph type="title"/>
          </p:nvPr>
        </p:nvSpPr>
        <p:spPr>
          <a:xfrm>
            <a:off x="0" y="-9525"/>
            <a:ext cx="9144000" cy="808038"/>
          </a:xfrm>
        </p:spPr>
        <p:txBody>
          <a:bodyPr/>
          <a:lstStyle/>
          <a:p>
            <a:r>
              <a:rPr altLang="en-US"/>
              <a:t>Project Phases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Projects are divided into phases where extra control is required to effectively manage the completion of the major deliverables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Collectively, the project phases put together is known as </a:t>
            </a:r>
            <a:r>
              <a:rPr lang="en-US" b="1" u="sng" dirty="0">
                <a:ea typeface="Microsoft YaHei" charset="0"/>
                <a:cs typeface="Microsoft YaHei" charset="0"/>
              </a:rPr>
              <a:t>Project life cycle</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Each phase is marked by one or more tangible verification work product</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The conclusion of a project phase is generally marked by a review</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The phase end points are referred to as phase exits, milestones, phase gates, decision gates, stage gates or kill points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Starting a phase before approval of deliverables of a previous phase is called Fast Tracking</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Your Project Must have Phases</a:t>
            </a:r>
          </a:p>
          <a:p>
            <a:pPr>
              <a:buFont typeface="Wingdings" pitchFamily="2" charset="2"/>
              <a:buChar char=""/>
              <a:defRPr/>
            </a:pPr>
            <a:endParaRPr 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317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1A7CE1-2F88-4988-B2A4-536891355BD7}"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Phases</a:t>
            </a:r>
          </a:p>
        </p:txBody>
      </p:sp>
      <p:sp>
        <p:nvSpPr>
          <p:cNvPr id="3" name="Content Placeholder 2"/>
          <p:cNvSpPr>
            <a:spLocks noGrp="1"/>
          </p:cNvSpPr>
          <p:nvPr>
            <p:ph idx="1"/>
          </p:nvPr>
        </p:nvSpPr>
        <p:spPr/>
        <p:txBody>
          <a:bodyPr/>
          <a:lstStyle/>
          <a:p>
            <a:pPr marL="0" indent="0">
              <a:buNone/>
            </a:pPr>
            <a:r>
              <a:rPr lang="en-US" dirty="0"/>
              <a:t>Problem Study</a:t>
            </a:r>
          </a:p>
          <a:p>
            <a:pPr marL="0" indent="0">
              <a:buNone/>
            </a:pPr>
            <a:r>
              <a:rPr lang="en-US" dirty="0"/>
              <a:t>Feasibility Study</a:t>
            </a:r>
          </a:p>
          <a:p>
            <a:pPr marL="0" indent="0">
              <a:buNone/>
            </a:pPr>
            <a:r>
              <a:rPr lang="en-US" dirty="0"/>
              <a:t>Prototyping</a:t>
            </a:r>
          </a:p>
          <a:p>
            <a:pPr marL="0" indent="0">
              <a:buNone/>
            </a:pPr>
            <a:r>
              <a:rPr lang="en-US" dirty="0"/>
              <a:t>Designing</a:t>
            </a:r>
          </a:p>
          <a:p>
            <a:pPr marL="0" indent="0">
              <a:buNone/>
            </a:pPr>
            <a:r>
              <a:rPr lang="en-US" dirty="0"/>
              <a:t>Testing</a:t>
            </a:r>
          </a:p>
          <a:p>
            <a:pPr marL="0" indent="0">
              <a:buNone/>
            </a:pPr>
            <a:r>
              <a:rPr lang="en-US" dirty="0"/>
              <a:t>Implementation</a:t>
            </a:r>
          </a:p>
          <a:p>
            <a:pPr marL="0" indent="0">
              <a:buNone/>
            </a:pPr>
            <a:r>
              <a:rPr lang="en-US" dirty="0"/>
              <a:t>Commissioning</a:t>
            </a:r>
          </a:p>
          <a:p>
            <a:pPr marL="0" indent="0">
              <a:buNone/>
            </a:pPr>
            <a:r>
              <a:rPr lang="en-US" dirty="0"/>
              <a:t>Support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29</a:t>
            </a:fld>
            <a:endParaRPr lang="en-US" altLang="en-US"/>
          </a:p>
        </p:txBody>
      </p:sp>
    </p:spTree>
    <p:extLst>
      <p:ext uri="{BB962C8B-B14F-4D97-AF65-F5344CB8AC3E}">
        <p14:creationId xmlns:p14="http://schemas.microsoft.com/office/powerpoint/2010/main" val="41977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your learning focus </a:t>
            </a:r>
            <a:br>
              <a:rPr lang="en-US" dirty="0"/>
            </a:br>
            <a:r>
              <a:rPr lang="en-US" dirty="0"/>
              <a:t>for 3 days?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3</a:t>
            </a:fld>
            <a:endParaRPr lang="en-US" altLang="en-US"/>
          </a:p>
        </p:txBody>
      </p:sp>
    </p:spTree>
    <p:extLst>
      <p:ext uri="{BB962C8B-B14F-4D97-AF65-F5344CB8AC3E}">
        <p14:creationId xmlns:p14="http://schemas.microsoft.com/office/powerpoint/2010/main" val="2031731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381126"/>
          </a:xfrm>
        </p:spPr>
        <p:txBody>
          <a:bodyPr/>
          <a:lstStyle/>
          <a:p>
            <a:r>
              <a:rPr lang="en-US" dirty="0"/>
              <a:t>Identify Project Phases</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dirty="0"/>
              <a:t>Group Activity 3</a:t>
            </a:r>
          </a:p>
          <a:p>
            <a:pPr marL="0" indent="0" algn="ctr">
              <a:buNone/>
            </a:pPr>
            <a:endParaRPr lang="en-US" dirty="0"/>
          </a:p>
          <a:p>
            <a:pPr marL="0" indent="0" algn="ctr">
              <a:buNone/>
            </a:pPr>
            <a:r>
              <a:rPr lang="en-US" dirty="0"/>
              <a:t>Apply project boundary concept.</a:t>
            </a:r>
          </a:p>
          <a:p>
            <a:pPr marL="0" indent="0" algn="ctr">
              <a:buNone/>
            </a:pPr>
            <a:r>
              <a:rPr lang="en-US" dirty="0"/>
              <a:t>Break the complete project in different stage</a:t>
            </a:r>
          </a:p>
          <a:p>
            <a:pPr marL="0" indent="0" algn="ctr">
              <a:buNone/>
            </a:pP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30</a:t>
            </a:fld>
            <a:endParaRPr lang="en-US" altLang="en-US"/>
          </a:p>
        </p:txBody>
      </p:sp>
    </p:spTree>
    <p:extLst>
      <p:ext uri="{BB962C8B-B14F-4D97-AF65-F5344CB8AC3E}">
        <p14:creationId xmlns:p14="http://schemas.microsoft.com/office/powerpoint/2010/main" val="202158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Stakeholders</a:t>
            </a:r>
          </a:p>
        </p:txBody>
      </p:sp>
      <p:sp>
        <p:nvSpPr>
          <p:cNvPr id="33795"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9pPr>
          </a:lstStyle>
          <a:p>
            <a:pPr eaLnBrk="1" hangingPunct="1">
              <a:spcBef>
                <a:spcPts val="800"/>
              </a:spcBef>
              <a:buClr>
                <a:srgbClr val="0084CC"/>
              </a:buClr>
              <a:buFont typeface="Arial" panose="020B0604020202020204" pitchFamily="34" charset="0"/>
              <a:buNone/>
            </a:pPr>
            <a:endParaRPr lang="en-US" altLang="en-US" b="1">
              <a:solidFill>
                <a:srgbClr val="0084CC"/>
              </a:solidFill>
              <a:ea typeface="Microsoft YaHei" panose="020B0503020204020204" pitchFamily="34" charset="-122"/>
            </a:endParaRPr>
          </a:p>
        </p:txBody>
      </p:sp>
      <p:sp>
        <p:nvSpPr>
          <p:cNvPr id="33796"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33797" name="Title 4"/>
          <p:cNvSpPr>
            <a:spLocks noGrp="1"/>
          </p:cNvSpPr>
          <p:nvPr>
            <p:ph type="title"/>
          </p:nvPr>
        </p:nvSpPr>
        <p:spPr>
          <a:xfrm>
            <a:off x="0" y="-9525"/>
            <a:ext cx="9144000" cy="808038"/>
          </a:xfrm>
        </p:spPr>
        <p:txBody>
          <a:bodyPr/>
          <a:lstStyle/>
          <a:p>
            <a:r>
              <a:rPr altLang="en-US"/>
              <a:t>Who are Stakeholders?</a:t>
            </a:r>
          </a:p>
        </p:txBody>
      </p:sp>
      <p:sp>
        <p:nvSpPr>
          <p:cNvPr id="33798" name="Content Placeholder 5"/>
          <p:cNvSpPr>
            <a:spLocks noGrp="1"/>
          </p:cNvSpPr>
          <p:nvPr>
            <p:ph idx="1"/>
          </p:nvPr>
        </p:nvSpPr>
        <p:spPr>
          <a:xfrm>
            <a:off x="457200" y="990600"/>
            <a:ext cx="8229600" cy="5105400"/>
          </a:xfrm>
        </p:spPr>
        <p:txBody>
          <a:bodyPr/>
          <a:lstStyle/>
          <a:p>
            <a:pPr marL="342900" lvl="1" indent="-341313">
              <a:spcBef>
                <a:spcPts val="7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b="1">
                <a:ea typeface="Microsoft YaHei" panose="020B0503020204020204" pitchFamily="34" charset="-122"/>
              </a:rPr>
              <a:t>	</a:t>
            </a:r>
            <a:r>
              <a:rPr lang="en-US" altLang="en-US" b="1" u="sng">
                <a:ea typeface="Microsoft YaHei" panose="020B0503020204020204" pitchFamily="34" charset="-122"/>
              </a:rPr>
              <a:t>Persons or organizations </a:t>
            </a:r>
            <a:r>
              <a:rPr lang="en-US" altLang="en-US" b="1">
                <a:ea typeface="Microsoft YaHei" panose="020B0503020204020204" pitchFamily="34" charset="-122"/>
              </a:rPr>
              <a:t>who are actively </a:t>
            </a:r>
            <a:r>
              <a:rPr lang="en-US" altLang="en-US" b="1" i="1">
                <a:ea typeface="Microsoft YaHei" panose="020B0503020204020204" pitchFamily="34" charset="-122"/>
              </a:rPr>
              <a:t>involved</a:t>
            </a:r>
            <a:r>
              <a:rPr lang="en-US" altLang="en-US" b="1">
                <a:ea typeface="Microsoft YaHei" panose="020B0503020204020204" pitchFamily="34" charset="-122"/>
              </a:rPr>
              <a:t> in the project or whose </a:t>
            </a:r>
            <a:r>
              <a:rPr lang="en-US" altLang="en-US" b="1" u="sng">
                <a:ea typeface="Microsoft YaHei" panose="020B0503020204020204" pitchFamily="34" charset="-122"/>
              </a:rPr>
              <a:t>interests maybe </a:t>
            </a:r>
            <a:r>
              <a:rPr lang="en-US" altLang="en-US" b="1">
                <a:ea typeface="Microsoft YaHei" panose="020B0503020204020204" pitchFamily="34" charset="-122"/>
              </a:rPr>
              <a:t>positively or negatively </a:t>
            </a:r>
            <a:r>
              <a:rPr lang="en-US" altLang="en-US" b="1" i="1">
                <a:ea typeface="Microsoft YaHei" panose="020B0503020204020204" pitchFamily="34" charset="-122"/>
              </a:rPr>
              <a:t>affected</a:t>
            </a:r>
            <a:r>
              <a:rPr lang="en-US" altLang="en-US" b="1">
                <a:ea typeface="Microsoft YaHei" panose="020B0503020204020204" pitchFamily="34" charset="-122"/>
              </a:rPr>
              <a:t> by the </a:t>
            </a:r>
            <a:r>
              <a:rPr lang="en-US" altLang="en-US" b="1" u="sng">
                <a:ea typeface="Microsoft YaHei" panose="020B0503020204020204" pitchFamily="34" charset="-122"/>
              </a:rPr>
              <a:t>performance</a:t>
            </a:r>
            <a:r>
              <a:rPr lang="en-US" altLang="en-US" b="1">
                <a:ea typeface="Microsoft YaHei" panose="020B0503020204020204" pitchFamily="34" charset="-122"/>
              </a:rPr>
              <a:t> or </a:t>
            </a:r>
            <a:r>
              <a:rPr lang="en-US" altLang="en-US" b="1" u="sng">
                <a:ea typeface="Microsoft YaHei" panose="020B0503020204020204" pitchFamily="34" charset="-122"/>
              </a:rPr>
              <a:t>completion</a:t>
            </a:r>
            <a:r>
              <a:rPr lang="en-US" altLang="en-US" b="1">
                <a:ea typeface="Microsoft YaHei" panose="020B0503020204020204" pitchFamily="34" charset="-122"/>
              </a:rPr>
              <a:t> of the project</a:t>
            </a:r>
          </a:p>
          <a:p>
            <a:pPr>
              <a:buFont typeface="Arial" panose="020B0604020202020204" pitchFamily="34"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338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D79B12-DE4C-4943-9890-99A5CE49C150}"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pic>
        <p:nvPicPr>
          <p:cNvPr id="338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2865438"/>
            <a:ext cx="566737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0" y="-9525"/>
            <a:ext cx="9144000" cy="808038"/>
          </a:xfrm>
        </p:spPr>
        <p:txBody>
          <a:bodyPr/>
          <a:lstStyle/>
          <a:p>
            <a:r>
              <a:rPr altLang="en-US"/>
              <a:t>Identify Stakeholders</a:t>
            </a:r>
            <a:endParaRPr lang="en-IN" altLang="en-US"/>
          </a:p>
        </p:txBody>
      </p:sp>
      <p:sp>
        <p:nvSpPr>
          <p:cNvPr id="65539" name="Content Placeholder 2"/>
          <p:cNvSpPr>
            <a:spLocks noGrp="1"/>
          </p:cNvSpPr>
          <p:nvPr>
            <p:ph idx="1"/>
          </p:nvPr>
        </p:nvSpPr>
        <p:spPr>
          <a:xfrm>
            <a:off x="457200" y="990600"/>
            <a:ext cx="8229600" cy="5105400"/>
          </a:xfrm>
        </p:spPr>
        <p:txBody>
          <a:bodyPr/>
          <a:lstStyle/>
          <a:p>
            <a:r>
              <a:rPr lang="en-US" altLang="en-US"/>
              <a:t>Maintain a stakeholder register in project</a:t>
            </a:r>
          </a:p>
          <a:p>
            <a:r>
              <a:rPr lang="en-US" altLang="en-US"/>
              <a:t>Keep all possible details of every stakeholder</a:t>
            </a:r>
          </a:p>
          <a:p>
            <a:r>
              <a:rPr lang="en-US" altLang="en-US"/>
              <a:t>Name, Designation, Location, Interest, Preferences etc.</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68A075-4865-4BA8-B940-9CFF3F30AE78}"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0" y="-9525"/>
            <a:ext cx="9144000" cy="808038"/>
          </a:xfrm>
        </p:spPr>
        <p:txBody>
          <a:bodyPr/>
          <a:lstStyle/>
          <a:p>
            <a:r>
              <a:rPr altLang="en-US"/>
              <a:t>Engaging Stakeholders</a:t>
            </a:r>
            <a:endParaRPr lang="en-IN" altLang="en-US"/>
          </a:p>
        </p:txBody>
      </p:sp>
      <p:sp>
        <p:nvSpPr>
          <p:cNvPr id="67587" name="Content Placeholder 4"/>
          <p:cNvSpPr>
            <a:spLocks noGrp="1"/>
          </p:cNvSpPr>
          <p:nvPr>
            <p:ph idx="1"/>
          </p:nvPr>
        </p:nvSpPr>
        <p:spPr>
          <a:xfrm>
            <a:off x="457200" y="990600"/>
            <a:ext cx="8229600" cy="5105400"/>
          </a:xfrm>
        </p:spPr>
        <p:txBody>
          <a:bodyPr/>
          <a:lstStyle/>
          <a:p>
            <a:r>
              <a:rPr lang="en-IN" altLang="en-US" sz="1800"/>
              <a:t>Engaging the Stakeholders- The RACI Matrix</a:t>
            </a:r>
          </a:p>
          <a:p>
            <a:r>
              <a:rPr lang="en-IN" altLang="en-US" sz="1800"/>
              <a:t>Responsible, Accountable, Consulted, Informed</a:t>
            </a:r>
          </a:p>
          <a:p>
            <a:endParaRPr lang="en-IN" altLang="en-US" sz="1800"/>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932804-544B-4A8F-9FA2-D52AE36D0BCA}" type="slidenum">
              <a:rPr lang="en-US" altLang="en-US" sz="1000" smtClean="0">
                <a:latin typeface="Trebuchet MS" panose="020B0603020202020204" pitchFamily="34" charset="0"/>
              </a:rPr>
              <a:pPr>
                <a:spcBef>
                  <a:spcPct val="0"/>
                </a:spcBef>
                <a:buFontTx/>
                <a:buNone/>
              </a:pPr>
              <a:t>33</a:t>
            </a:fld>
            <a:endParaRPr lang="en-US" altLang="en-US" sz="1000">
              <a:latin typeface="Trebuchet MS" panose="020B0603020202020204" pitchFamily="34" charset="0"/>
            </a:endParaRPr>
          </a:p>
        </p:txBody>
      </p:sp>
      <p:graphicFrame>
        <p:nvGraphicFramePr>
          <p:cNvPr id="66562" name="Group 2"/>
          <p:cNvGraphicFramePr>
            <a:graphicFrameLocks noGrp="1"/>
          </p:cNvGraphicFramePr>
          <p:nvPr/>
        </p:nvGraphicFramePr>
        <p:xfrm>
          <a:off x="381000" y="1844675"/>
          <a:ext cx="8305800" cy="4327704"/>
        </p:xfrm>
        <a:graphic>
          <a:graphicData uri="http://schemas.openxmlformats.org/drawingml/2006/table">
            <a:tbl>
              <a:tblPr/>
              <a:tblGrid>
                <a:gridCol w="2616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271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335229">
                <a:tc rowSpan="2">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600" b="1" i="0" u="none" strike="noStrike" cap="none" normalizeH="0" baseline="0" dirty="0">
                          <a:ln>
                            <a:noFill/>
                          </a:ln>
                          <a:solidFill>
                            <a:schemeClr val="bg1"/>
                          </a:solidFill>
                          <a:effectLst/>
                          <a:latin typeface="Trebuchet MS" pitchFamily="34" charset="0"/>
                        </a:rPr>
                        <a:t>Project Phase &amp; Deliverables/Activities</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1" i="0" u="none" strike="noStrike" cap="none" normalizeH="0" baseline="0" dirty="0">
                          <a:ln>
                            <a:noFill/>
                          </a:ln>
                          <a:solidFill>
                            <a:schemeClr val="bg1"/>
                          </a:solidFill>
                          <a:effectLst/>
                          <a:latin typeface="Trebuchet MS" pitchFamily="34" charset="0"/>
                        </a:rPr>
                        <a:t>Stakeholders &amp; RACI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29">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4</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5</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6</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extLst>
                  <a:ext uri="{0D108BD9-81ED-4DB2-BD59-A6C34878D82A}">
                    <a16:rowId xmlns:a16="http://schemas.microsoft.com/office/drawing/2014/main" val="10001"/>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dirty="0">
                          <a:ln>
                            <a:noFill/>
                          </a:ln>
                          <a:solidFill>
                            <a:schemeClr val="tx1"/>
                          </a:solidFill>
                          <a:effectLst/>
                          <a:latin typeface="Trebuchet MS" pitchFamily="34" charset="0"/>
                        </a:rPr>
                        <a:t>Phase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Phase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Phase 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dirty="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457326"/>
          </a:xfrm>
        </p:spPr>
        <p:txBody>
          <a:bodyPr/>
          <a:lstStyle/>
          <a:p>
            <a:r>
              <a:rPr lang="en-US" dirty="0"/>
              <a:t>Identify Project Stakeholders</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dirty="0"/>
              <a:t>Group Activity 4</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34</a:t>
            </a:fld>
            <a:endParaRPr lang="en-US" altLang="en-US"/>
          </a:p>
        </p:txBody>
      </p:sp>
    </p:spTree>
    <p:extLst>
      <p:ext uri="{BB962C8B-B14F-4D97-AF65-F5344CB8AC3E}">
        <p14:creationId xmlns:p14="http://schemas.microsoft.com/office/powerpoint/2010/main" val="2958409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35</a:t>
            </a:fld>
            <a:endParaRPr lang="en-US" altLang="en-US"/>
          </a:p>
        </p:txBody>
      </p:sp>
      <p:pic>
        <p:nvPicPr>
          <p:cNvPr id="261122" name="Picture 2" descr="Image result for 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3430682"/>
            <a:ext cx="4495800" cy="3232055"/>
          </a:xfrm>
          <a:prstGeom prst="rect">
            <a:avLst/>
          </a:prstGeom>
          <a:noFill/>
          <a:extLst>
            <a:ext uri="{909E8E84-426E-40DD-AFC4-6F175D3DCCD1}">
              <a14:hiddenFill xmlns:a14="http://schemas.microsoft.com/office/drawing/2010/main">
                <a:solidFill>
                  <a:srgbClr val="FFFFFF"/>
                </a:solidFill>
              </a14:hiddenFill>
            </a:ext>
          </a:extLst>
        </p:spPr>
      </p:pic>
      <p:pic>
        <p:nvPicPr>
          <p:cNvPr id="253954"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25" y="849691"/>
            <a:ext cx="623162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55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altLang="en-US" dirty="0"/>
              <a:t>Understanding Project Lifecycle</a:t>
            </a:r>
            <a:endParaRPr lang="en-IN" altLang="en-US" dirty="0"/>
          </a:p>
        </p:txBody>
      </p:sp>
      <p:sp>
        <p:nvSpPr>
          <p:cNvPr id="358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708AAC-7AEA-42A8-810B-7650BCC6A80E}" type="slidenum">
              <a:rPr lang="en-US" altLang="en-US" sz="1000" smtClean="0">
                <a:latin typeface="Trebuchet MS" panose="020B0603020202020204" pitchFamily="34" charset="0"/>
              </a:rPr>
              <a:pPr>
                <a:spcBef>
                  <a:spcPct val="0"/>
                </a:spcBef>
                <a:buFontTx/>
                <a:buNone/>
              </a:pPr>
              <a:t>36</a:t>
            </a:fld>
            <a:endParaRPr lang="en-US" altLang="en-US" sz="1000">
              <a:latin typeface="Trebuchet MS" panose="020B0603020202020204" pitchFamily="34" charset="0"/>
            </a:endParaRPr>
          </a:p>
        </p:txBody>
      </p:sp>
      <p:sp>
        <p:nvSpPr>
          <p:cNvPr id="35844" name="Rectangle 2"/>
          <p:cNvSpPr>
            <a:spLocks noChangeArrowheads="1"/>
          </p:cNvSpPr>
          <p:nvPr/>
        </p:nvSpPr>
        <p:spPr bwMode="auto">
          <a:xfrm>
            <a:off x="685800" y="0"/>
            <a:ext cx="7543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sp>
        <p:nvSpPr>
          <p:cNvPr id="35845" name="AutoShape 3"/>
          <p:cNvSpPr>
            <a:spLocks noChangeArrowheads="1"/>
          </p:cNvSpPr>
          <p:nvPr/>
        </p:nvSpPr>
        <p:spPr bwMode="auto">
          <a:xfrm>
            <a:off x="3505200" y="1981200"/>
            <a:ext cx="1371600" cy="1066800"/>
          </a:xfrm>
          <a:prstGeom prst="chevron">
            <a:avLst>
              <a:gd name="adj" fmla="val 32143"/>
            </a:avLst>
          </a:prstGeom>
          <a:solidFill>
            <a:schemeClr val="folHlink"/>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 </a:t>
            </a:r>
            <a:br>
              <a:rPr lang="en-US" altLang="en-US" sz="2400">
                <a:latin typeface="Trebuchet MS" panose="020B0603020202020204" pitchFamily="34" charset="0"/>
              </a:rPr>
            </a:br>
            <a:r>
              <a:rPr lang="en-US" altLang="en-US" sz="2400">
                <a:latin typeface="Trebuchet MS" panose="020B0603020202020204" pitchFamily="34" charset="0"/>
              </a:rPr>
              <a:t>II</a:t>
            </a:r>
          </a:p>
        </p:txBody>
      </p:sp>
      <p:sp>
        <p:nvSpPr>
          <p:cNvPr id="35846" name="AutoShape 4"/>
          <p:cNvSpPr>
            <a:spLocks noChangeArrowheads="1"/>
          </p:cNvSpPr>
          <p:nvPr/>
        </p:nvSpPr>
        <p:spPr bwMode="auto">
          <a:xfrm>
            <a:off x="1676400" y="2057400"/>
            <a:ext cx="1524000" cy="1066800"/>
          </a:xfrm>
          <a:prstGeom prst="chevron">
            <a:avLst>
              <a:gd name="adj" fmla="val 35714"/>
            </a:avLst>
          </a:prstGeom>
          <a:solidFill>
            <a:srgbClr val="64EE82"/>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a:t>
            </a:r>
            <a:br>
              <a:rPr lang="en-US" altLang="en-US" sz="2400">
                <a:latin typeface="Trebuchet MS" panose="020B0603020202020204" pitchFamily="34" charset="0"/>
              </a:rPr>
            </a:br>
            <a:r>
              <a:rPr lang="en-US" altLang="en-US" sz="2400">
                <a:latin typeface="Trebuchet MS" panose="020B0603020202020204" pitchFamily="34" charset="0"/>
              </a:rPr>
              <a:t>I</a:t>
            </a:r>
          </a:p>
        </p:txBody>
      </p:sp>
      <p:sp>
        <p:nvSpPr>
          <p:cNvPr id="35847" name="AutoShape 5"/>
          <p:cNvSpPr>
            <a:spLocks noChangeArrowheads="1"/>
          </p:cNvSpPr>
          <p:nvPr/>
        </p:nvSpPr>
        <p:spPr bwMode="auto">
          <a:xfrm>
            <a:off x="5105400" y="2057400"/>
            <a:ext cx="1371600" cy="1066800"/>
          </a:xfrm>
          <a:prstGeom prst="chevron">
            <a:avLst>
              <a:gd name="adj" fmla="val 32143"/>
            </a:avLst>
          </a:prstGeom>
          <a:solidFill>
            <a:srgbClr val="85CD85"/>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 </a:t>
            </a:r>
            <a:br>
              <a:rPr lang="en-US" altLang="en-US" sz="2400">
                <a:latin typeface="Trebuchet MS" panose="020B0603020202020204" pitchFamily="34" charset="0"/>
              </a:rPr>
            </a:br>
            <a:r>
              <a:rPr lang="en-US" altLang="en-US" sz="2400">
                <a:latin typeface="Trebuchet MS" panose="020B0603020202020204" pitchFamily="34" charset="0"/>
              </a:rPr>
              <a:t>III</a:t>
            </a:r>
          </a:p>
        </p:txBody>
      </p:sp>
      <p:sp>
        <p:nvSpPr>
          <p:cNvPr id="35848" name="AutoShape 6"/>
          <p:cNvSpPr>
            <a:spLocks noChangeArrowheads="1"/>
          </p:cNvSpPr>
          <p:nvPr/>
        </p:nvSpPr>
        <p:spPr bwMode="auto">
          <a:xfrm>
            <a:off x="6781800" y="1981200"/>
            <a:ext cx="1371600" cy="1066800"/>
          </a:xfrm>
          <a:prstGeom prst="chevron">
            <a:avLst>
              <a:gd name="adj" fmla="val 32143"/>
            </a:avLst>
          </a:prstGeom>
          <a:solidFill>
            <a:srgbClr val="F95983"/>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 </a:t>
            </a:r>
            <a:br>
              <a:rPr lang="en-US" altLang="en-US" sz="2400">
                <a:latin typeface="Trebuchet MS" panose="020B0603020202020204" pitchFamily="34" charset="0"/>
              </a:rPr>
            </a:br>
            <a:r>
              <a:rPr lang="en-US" altLang="en-US" sz="2400">
                <a:latin typeface="Trebuchet MS" panose="020B0603020202020204" pitchFamily="34" charset="0"/>
              </a:rPr>
              <a:t>IV</a:t>
            </a:r>
          </a:p>
        </p:txBody>
      </p:sp>
      <p:sp>
        <p:nvSpPr>
          <p:cNvPr id="35849" name="Oval 7"/>
          <p:cNvSpPr>
            <a:spLocks noChangeArrowheads="1"/>
          </p:cNvSpPr>
          <p:nvPr/>
        </p:nvSpPr>
        <p:spPr bwMode="auto">
          <a:xfrm>
            <a:off x="2819400" y="4191000"/>
            <a:ext cx="1143000" cy="6858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a</a:t>
            </a:r>
          </a:p>
        </p:txBody>
      </p:sp>
      <p:sp>
        <p:nvSpPr>
          <p:cNvPr id="35850" name="Oval 8"/>
          <p:cNvSpPr>
            <a:spLocks noChangeArrowheads="1"/>
          </p:cNvSpPr>
          <p:nvPr/>
        </p:nvSpPr>
        <p:spPr bwMode="auto">
          <a:xfrm>
            <a:off x="4495800" y="4191000"/>
            <a:ext cx="1143000" cy="685800"/>
          </a:xfrm>
          <a:prstGeom prst="ellipse">
            <a:avLst/>
          </a:prstGeom>
          <a:solidFill>
            <a:srgbClr val="DFE56D"/>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b</a:t>
            </a:r>
          </a:p>
        </p:txBody>
      </p:sp>
      <p:sp>
        <p:nvSpPr>
          <p:cNvPr id="35851" name="Oval 9"/>
          <p:cNvSpPr>
            <a:spLocks noChangeArrowheads="1"/>
          </p:cNvSpPr>
          <p:nvPr/>
        </p:nvSpPr>
        <p:spPr bwMode="auto">
          <a:xfrm>
            <a:off x="6400800" y="4267200"/>
            <a:ext cx="1143000" cy="685800"/>
          </a:xfrm>
          <a:prstGeom prst="ellipse">
            <a:avLst/>
          </a:prstGeom>
          <a:solidFill>
            <a:srgbClr val="8DC1C5"/>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c</a:t>
            </a:r>
          </a:p>
        </p:txBody>
      </p:sp>
      <p:sp>
        <p:nvSpPr>
          <p:cNvPr id="35852" name="AutoShape 10"/>
          <p:cNvSpPr>
            <a:spLocks noChangeArrowheads="1"/>
          </p:cNvSpPr>
          <p:nvPr/>
        </p:nvSpPr>
        <p:spPr bwMode="auto">
          <a:xfrm>
            <a:off x="3200400" y="2895600"/>
            <a:ext cx="304800" cy="1143000"/>
          </a:xfrm>
          <a:prstGeom prst="downArrow">
            <a:avLst>
              <a:gd name="adj1" fmla="val 50000"/>
              <a:gd name="adj2" fmla="val 9375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53" name="AutoShape 11"/>
          <p:cNvSpPr>
            <a:spLocks noChangeArrowheads="1"/>
          </p:cNvSpPr>
          <p:nvPr/>
        </p:nvSpPr>
        <p:spPr bwMode="auto">
          <a:xfrm>
            <a:off x="4724400" y="2895600"/>
            <a:ext cx="304800" cy="1143000"/>
          </a:xfrm>
          <a:prstGeom prst="downArrow">
            <a:avLst>
              <a:gd name="adj1" fmla="val 50000"/>
              <a:gd name="adj2" fmla="val 9375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54" name="AutoShape 12"/>
          <p:cNvSpPr>
            <a:spLocks noChangeArrowheads="1"/>
          </p:cNvSpPr>
          <p:nvPr/>
        </p:nvSpPr>
        <p:spPr bwMode="auto">
          <a:xfrm>
            <a:off x="6477000" y="2895600"/>
            <a:ext cx="304800" cy="1371600"/>
          </a:xfrm>
          <a:prstGeom prst="downArrow">
            <a:avLst>
              <a:gd name="adj1" fmla="val 50000"/>
              <a:gd name="adj2" fmla="val 11250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55" name="Rectangle 13"/>
          <p:cNvSpPr>
            <a:spLocks noChangeArrowheads="1"/>
          </p:cNvSpPr>
          <p:nvPr/>
        </p:nvSpPr>
        <p:spPr bwMode="auto">
          <a:xfrm>
            <a:off x="2819400" y="5486400"/>
            <a:ext cx="4572000" cy="685800"/>
          </a:xfrm>
          <a:prstGeom prst="rect">
            <a:avLst/>
          </a:prstGeom>
          <a:solidFill>
            <a:srgbClr val="58FAE7"/>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chemeClr val="tx2"/>
                </a:solidFill>
                <a:latin typeface="Trebuchet MS" panose="020B0603020202020204" pitchFamily="34" charset="0"/>
              </a:rPr>
              <a:t>Deliverables</a:t>
            </a:r>
          </a:p>
        </p:txBody>
      </p:sp>
      <p:sp>
        <p:nvSpPr>
          <p:cNvPr id="35856" name="Line 14"/>
          <p:cNvSpPr>
            <a:spLocks noChangeShapeType="1"/>
          </p:cNvSpPr>
          <p:nvPr/>
        </p:nvSpPr>
        <p:spPr bwMode="auto">
          <a:xfrm flipH="1" flipV="1">
            <a:off x="3962400" y="4953000"/>
            <a:ext cx="6858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57" name="Line 15"/>
          <p:cNvSpPr>
            <a:spLocks noChangeShapeType="1"/>
          </p:cNvSpPr>
          <p:nvPr/>
        </p:nvSpPr>
        <p:spPr bwMode="auto">
          <a:xfrm flipV="1">
            <a:off x="5257800" y="5029200"/>
            <a:ext cx="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58" name="Line 16"/>
          <p:cNvSpPr>
            <a:spLocks noChangeShapeType="1"/>
          </p:cNvSpPr>
          <p:nvPr/>
        </p:nvSpPr>
        <p:spPr bwMode="auto">
          <a:xfrm flipV="1">
            <a:off x="6248400" y="5029200"/>
            <a:ext cx="5334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59" name="Text Box 17"/>
          <p:cNvSpPr txBox="1">
            <a:spLocks noChangeArrowheads="1"/>
          </p:cNvSpPr>
          <p:nvPr/>
        </p:nvSpPr>
        <p:spPr bwMode="auto">
          <a:xfrm rot="5117271">
            <a:off x="3160713" y="2324100"/>
            <a:ext cx="506412" cy="274638"/>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Exits</a:t>
            </a:r>
          </a:p>
        </p:txBody>
      </p:sp>
      <p:sp>
        <p:nvSpPr>
          <p:cNvPr id="35860" name="Text Box 18"/>
          <p:cNvSpPr txBox="1">
            <a:spLocks noChangeArrowheads="1"/>
          </p:cNvSpPr>
          <p:nvPr/>
        </p:nvSpPr>
        <p:spPr bwMode="auto">
          <a:xfrm rot="5117271">
            <a:off x="4837113" y="2324100"/>
            <a:ext cx="506412" cy="274638"/>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Exits</a:t>
            </a:r>
          </a:p>
        </p:txBody>
      </p:sp>
      <p:sp>
        <p:nvSpPr>
          <p:cNvPr id="35861" name="Text Box 19"/>
          <p:cNvSpPr txBox="1">
            <a:spLocks noChangeArrowheads="1"/>
          </p:cNvSpPr>
          <p:nvPr/>
        </p:nvSpPr>
        <p:spPr bwMode="auto">
          <a:xfrm rot="5117271">
            <a:off x="6437313" y="2324100"/>
            <a:ext cx="506412" cy="274638"/>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Exits</a:t>
            </a:r>
          </a:p>
        </p:txBody>
      </p:sp>
      <p:sp>
        <p:nvSpPr>
          <p:cNvPr id="35862" name="Oval 20"/>
          <p:cNvSpPr>
            <a:spLocks noChangeArrowheads="1"/>
          </p:cNvSpPr>
          <p:nvPr/>
        </p:nvSpPr>
        <p:spPr bwMode="auto">
          <a:xfrm>
            <a:off x="7543800" y="4648200"/>
            <a:ext cx="1143000" cy="685800"/>
          </a:xfrm>
          <a:prstGeom prst="ellipse">
            <a:avLst/>
          </a:prstGeom>
          <a:solidFill>
            <a:schemeClr val="folHlink"/>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d</a:t>
            </a:r>
          </a:p>
        </p:txBody>
      </p:sp>
      <p:sp>
        <p:nvSpPr>
          <p:cNvPr id="35863" name="Line 21"/>
          <p:cNvSpPr>
            <a:spLocks noChangeShapeType="1"/>
          </p:cNvSpPr>
          <p:nvPr/>
        </p:nvSpPr>
        <p:spPr bwMode="auto">
          <a:xfrm flipV="1">
            <a:off x="7086600" y="5257800"/>
            <a:ext cx="685800" cy="228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64" name="AutoShape 22"/>
          <p:cNvSpPr>
            <a:spLocks noChangeArrowheads="1"/>
          </p:cNvSpPr>
          <p:nvPr/>
        </p:nvSpPr>
        <p:spPr bwMode="auto">
          <a:xfrm>
            <a:off x="8229600" y="2743200"/>
            <a:ext cx="228600" cy="1828800"/>
          </a:xfrm>
          <a:prstGeom prst="downArrow">
            <a:avLst>
              <a:gd name="adj1" fmla="val 50000"/>
              <a:gd name="adj2" fmla="val 20000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GB" altLang="en-US" sz="2400">
              <a:latin typeface="Trebuchet MS" panose="020B0603020202020204" pitchFamily="34" charset="0"/>
            </a:endParaRPr>
          </a:p>
        </p:txBody>
      </p:sp>
      <p:sp>
        <p:nvSpPr>
          <p:cNvPr id="35865" name="Text Box 23"/>
          <p:cNvSpPr txBox="1">
            <a:spLocks noChangeArrowheads="1"/>
          </p:cNvSpPr>
          <p:nvPr/>
        </p:nvSpPr>
        <p:spPr bwMode="auto">
          <a:xfrm rot="5189740">
            <a:off x="7843044" y="1940719"/>
            <a:ext cx="1108075" cy="274637"/>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Closure </a:t>
            </a:r>
          </a:p>
        </p:txBody>
      </p:sp>
      <p:sp>
        <p:nvSpPr>
          <p:cNvPr id="35866" name="Rectangle 24"/>
          <p:cNvSpPr>
            <a:spLocks noChangeArrowheads="1"/>
          </p:cNvSpPr>
          <p:nvPr/>
        </p:nvSpPr>
        <p:spPr bwMode="auto">
          <a:xfrm>
            <a:off x="2133600" y="1295400"/>
            <a:ext cx="5867400" cy="457200"/>
          </a:xfrm>
          <a:prstGeom prst="rect">
            <a:avLst/>
          </a:prstGeom>
          <a:solidFill>
            <a:srgbClr val="D9D779"/>
          </a:solidFill>
          <a:ln w="12700" cap="sq">
            <a:solidFill>
              <a:schemeClr val="folHlink"/>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67" name="Text Box 25"/>
          <p:cNvSpPr txBox="1">
            <a:spLocks noChangeArrowheads="1"/>
          </p:cNvSpPr>
          <p:nvPr/>
        </p:nvSpPr>
        <p:spPr bwMode="auto">
          <a:xfrm>
            <a:off x="2209800" y="1295400"/>
            <a:ext cx="551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rebuchet MS" panose="020B0603020202020204" pitchFamily="34" charset="0"/>
              </a:rPr>
              <a:t>Performing Organization/ Stakeholders</a:t>
            </a:r>
          </a:p>
        </p:txBody>
      </p:sp>
      <p:sp>
        <p:nvSpPr>
          <p:cNvPr id="35868" name="Line 26"/>
          <p:cNvSpPr>
            <a:spLocks noChangeShapeType="1"/>
          </p:cNvSpPr>
          <p:nvPr/>
        </p:nvSpPr>
        <p:spPr bwMode="auto">
          <a:xfrm flipV="1">
            <a:off x="2362200" y="1752600"/>
            <a:ext cx="381000" cy="3048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9" name="Line 27"/>
          <p:cNvSpPr>
            <a:spLocks noChangeShapeType="1"/>
          </p:cNvSpPr>
          <p:nvPr/>
        </p:nvSpPr>
        <p:spPr bwMode="auto">
          <a:xfrm flipV="1">
            <a:off x="4191000" y="1752600"/>
            <a:ext cx="0" cy="2286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0" name="Line 28"/>
          <p:cNvSpPr>
            <a:spLocks noChangeShapeType="1"/>
          </p:cNvSpPr>
          <p:nvPr/>
        </p:nvSpPr>
        <p:spPr bwMode="auto">
          <a:xfrm flipH="1" flipV="1">
            <a:off x="5638800" y="1752600"/>
            <a:ext cx="76200" cy="3048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1" name="Line 29"/>
          <p:cNvSpPr>
            <a:spLocks noChangeShapeType="1"/>
          </p:cNvSpPr>
          <p:nvPr/>
        </p:nvSpPr>
        <p:spPr bwMode="auto">
          <a:xfrm flipH="1" flipV="1">
            <a:off x="7086600" y="1752600"/>
            <a:ext cx="457200" cy="2286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2" name="Text Box 30"/>
          <p:cNvSpPr txBox="1">
            <a:spLocks noChangeArrowheads="1"/>
          </p:cNvSpPr>
          <p:nvPr/>
        </p:nvSpPr>
        <p:spPr bwMode="auto">
          <a:xfrm rot="5189740">
            <a:off x="742157" y="2450306"/>
            <a:ext cx="1066800" cy="274637"/>
          </a:xfrm>
          <a:prstGeom prst="rect">
            <a:avLst/>
          </a:prstGeom>
          <a:solidFill>
            <a:srgbClr val="FF99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Trebuchet MS" panose="020B0603020202020204" pitchFamily="34" charset="0"/>
              </a:rPr>
              <a:t>Initiation</a:t>
            </a:r>
          </a:p>
        </p:txBody>
      </p:sp>
      <p:sp>
        <p:nvSpPr>
          <p:cNvPr id="35873" name="Line 31"/>
          <p:cNvSpPr>
            <a:spLocks noChangeShapeType="1"/>
          </p:cNvSpPr>
          <p:nvPr/>
        </p:nvSpPr>
        <p:spPr bwMode="auto">
          <a:xfrm flipV="1">
            <a:off x="1295400" y="1447800"/>
            <a:ext cx="838200" cy="6096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4" name="Line 32"/>
          <p:cNvSpPr>
            <a:spLocks noChangeShapeType="1"/>
          </p:cNvSpPr>
          <p:nvPr/>
        </p:nvSpPr>
        <p:spPr bwMode="auto">
          <a:xfrm flipH="1" flipV="1">
            <a:off x="8001000" y="1371600"/>
            <a:ext cx="381000" cy="1524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0"/>
            <a:ext cx="7362825" cy="563563"/>
          </a:xfrm>
          <a:prstGeom prst="rect">
            <a:avLst/>
          </a:prstGeom>
          <a:noFill/>
          <a:ln w="9525">
            <a:noFill/>
            <a:miter lim="800000"/>
            <a:headEnd/>
            <a:tailEnd/>
          </a:ln>
          <a:effectLst/>
        </p:spPr>
        <p:txBody>
          <a:bodyPr anchor="b"/>
          <a:lstStyle/>
          <a:p>
            <a:pPr algn="ctr" eaLnBrk="1" hangingPunct="1">
              <a:defRPr/>
            </a:pPr>
            <a:r>
              <a:rPr lang="en-US" sz="2400" dirty="0">
                <a:solidFill>
                  <a:srgbClr val="0000CC"/>
                </a:solidFill>
                <a:latin typeface="+mn-lt"/>
              </a:rPr>
              <a:t> Waterfall Lifecycle</a:t>
            </a:r>
          </a:p>
        </p:txBody>
      </p:sp>
      <p:sp>
        <p:nvSpPr>
          <p:cNvPr id="37891" name="Rectangle 3"/>
          <p:cNvSpPr>
            <a:spLocks noChangeArrowheads="1"/>
          </p:cNvSpPr>
          <p:nvPr/>
        </p:nvSpPr>
        <p:spPr bwMode="auto">
          <a:xfrm>
            <a:off x="342900" y="-381000"/>
            <a:ext cx="9144000" cy="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7894" name="Title 1"/>
          <p:cNvSpPr>
            <a:spLocks noGrp="1"/>
          </p:cNvSpPr>
          <p:nvPr>
            <p:ph type="title"/>
          </p:nvPr>
        </p:nvSpPr>
        <p:spPr/>
        <p:txBody>
          <a:bodyPr/>
          <a:lstStyle/>
          <a:p>
            <a:r>
              <a:rPr altLang="en-US"/>
              <a:t>Project Lifecycle (Waterfall)</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378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8F203C-75AE-4BE0-B011-D04B9619D49F}"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pic>
        <p:nvPicPr>
          <p:cNvPr id="262146" name="Picture 2" descr="Image result for water fall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57250"/>
            <a:ext cx="86106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altLang="en-US"/>
              <a:t>The Agile Methodology</a:t>
            </a:r>
          </a:p>
        </p:txBody>
      </p:sp>
      <p:sp>
        <p:nvSpPr>
          <p:cNvPr id="389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E67610-706E-4277-A2E5-EBB8F706455B}" type="slidenum">
              <a:rPr lang="en-US" altLang="en-US" sz="1000" smtClean="0">
                <a:latin typeface="Trebuchet MS" panose="020B0603020202020204" pitchFamily="34" charset="0"/>
              </a:rPr>
              <a:pPr>
                <a:spcBef>
                  <a:spcPct val="0"/>
                </a:spcBef>
                <a:buFontTx/>
                <a:buNone/>
              </a:pPr>
              <a:t>38</a:t>
            </a:fld>
            <a:endParaRPr lang="en-US" altLang="en-US" sz="1000">
              <a:latin typeface="Trebuchet MS" panose="020B0603020202020204" pitchFamily="34" charset="0"/>
            </a:endParaRPr>
          </a:p>
        </p:txBody>
      </p:sp>
      <p:graphicFrame>
        <p:nvGraphicFramePr>
          <p:cNvPr id="3" name="Diagram 2"/>
          <p:cNvGraphicFramePr/>
          <p:nvPr/>
        </p:nvGraphicFramePr>
        <p:xfrm>
          <a:off x="762000" y="838200"/>
          <a:ext cx="7848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838200" y="2286000"/>
          <a:ext cx="7848600" cy="137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nvGraphicFramePr>
        <p:xfrm>
          <a:off x="457200" y="3657600"/>
          <a:ext cx="8458200" cy="1371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Diagram 5"/>
          <p:cNvGraphicFramePr/>
          <p:nvPr/>
        </p:nvGraphicFramePr>
        <p:xfrm>
          <a:off x="914400" y="5029200"/>
          <a:ext cx="7848600" cy="13716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7" name="Footer Placeholder 6"/>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457326"/>
          </a:xfrm>
        </p:spPr>
        <p:txBody>
          <a:bodyPr/>
          <a:lstStyle/>
          <a:p>
            <a:r>
              <a:rPr lang="en-US" dirty="0"/>
              <a:t>Which Methodology for Your Project?</a:t>
            </a:r>
          </a:p>
        </p:txBody>
      </p:sp>
      <p:sp>
        <p:nvSpPr>
          <p:cNvPr id="5" name="Content Placeholder 4"/>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Group Activity 5</a:t>
            </a: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4" name="Slide Number Placeholder 3"/>
          <p:cNvSpPr>
            <a:spLocks noGrp="1"/>
          </p:cNvSpPr>
          <p:nvPr>
            <p:ph type="sldNum" sz="quarter" idx="12"/>
          </p:nvPr>
        </p:nvSpPr>
        <p:spPr/>
        <p:txBody>
          <a:bodyPr/>
          <a:lstStyle/>
          <a:p>
            <a:pPr>
              <a:defRPr/>
            </a:pPr>
            <a:fld id="{BA8D9CB3-D1D2-4FE8-AEC6-2EB0DFF1C22A}" type="slidenum">
              <a:rPr lang="en-US" altLang="en-US" smtClean="0"/>
              <a:pPr>
                <a:defRPr/>
              </a:pPr>
              <a:t>39</a:t>
            </a:fld>
            <a:endParaRPr lang="en-US" altLang="en-US"/>
          </a:p>
        </p:txBody>
      </p:sp>
    </p:spTree>
    <p:extLst>
      <p:ext uri="{BB962C8B-B14F-4D97-AF65-F5344CB8AC3E}">
        <p14:creationId xmlns:p14="http://schemas.microsoft.com/office/powerpoint/2010/main" val="199055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idx="1"/>
          </p:nvPr>
        </p:nvSpPr>
        <p:spPr/>
        <p:txBody>
          <a:bodyPr/>
          <a:lstStyle/>
          <a:p>
            <a:pPr marL="0" indent="0" algn="ctr">
              <a:buNone/>
            </a:pPr>
            <a:r>
              <a:rPr lang="en-US" u="sng" dirty="0"/>
              <a:t>Max 1 min for one person</a:t>
            </a:r>
          </a:p>
          <a:p>
            <a:endParaRPr lang="en-US" dirty="0"/>
          </a:p>
          <a:p>
            <a:r>
              <a:rPr lang="en-US" dirty="0"/>
              <a:t>Name</a:t>
            </a:r>
          </a:p>
          <a:p>
            <a:r>
              <a:rPr lang="en-US" dirty="0"/>
              <a:t>Experience Total/PM</a:t>
            </a:r>
          </a:p>
          <a:p>
            <a:r>
              <a:rPr lang="en-US" dirty="0"/>
              <a:t>Role</a:t>
            </a:r>
          </a:p>
          <a:p>
            <a:r>
              <a:rPr lang="en-US" dirty="0"/>
              <a:t>Expectations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4</a:t>
            </a:fld>
            <a:endParaRPr lang="en-US" altLang="en-US"/>
          </a:p>
        </p:txBody>
      </p:sp>
    </p:spTree>
    <p:extLst>
      <p:ext uri="{BB962C8B-B14F-4D97-AF65-F5344CB8AC3E}">
        <p14:creationId xmlns:p14="http://schemas.microsoft.com/office/powerpoint/2010/main" val="1678984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Environmental Factors (EEF)</a:t>
            </a:r>
          </a:p>
        </p:txBody>
      </p:sp>
      <p:sp>
        <p:nvSpPr>
          <p:cNvPr id="3" name="Content Placeholder 2"/>
          <p:cNvSpPr>
            <a:spLocks noGrp="1"/>
          </p:cNvSpPr>
          <p:nvPr>
            <p:ph idx="1"/>
          </p:nvPr>
        </p:nvSpPr>
        <p:spPr/>
        <p:txBody>
          <a:bodyPr/>
          <a:lstStyle/>
          <a:p>
            <a:r>
              <a:rPr lang="en-US" dirty="0"/>
              <a:t>Constraints from the environment which restricts options of project manager and s/he does not have control over it but they affects the project success.</a:t>
            </a:r>
          </a:p>
          <a:p>
            <a:r>
              <a:rPr lang="en-US" dirty="0"/>
              <a:t>Climate, Political stability, Organization Culture, organizational systems and processes, attitude of stakeholders, market price of product/services, legal approvals, monopoly, competition, competitor’s strategy </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40</a:t>
            </a:fld>
            <a:endParaRPr lang="en-US" altLang="en-US"/>
          </a:p>
        </p:txBody>
      </p:sp>
    </p:spTree>
    <p:extLst>
      <p:ext uri="{BB962C8B-B14F-4D97-AF65-F5344CB8AC3E}">
        <p14:creationId xmlns:p14="http://schemas.microsoft.com/office/powerpoint/2010/main" val="2129135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51656704"/>
              </p:ext>
            </p:extLst>
          </p:nvPr>
        </p:nvGraphicFramePr>
        <p:xfrm>
          <a:off x="457200" y="990600"/>
          <a:ext cx="8229600" cy="510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41</a:t>
            </a:fld>
            <a:endParaRPr lang="en-US" altLang="en-US"/>
          </a:p>
        </p:txBody>
      </p:sp>
    </p:spTree>
    <p:extLst>
      <p:ext uri="{BB962C8B-B14F-4D97-AF65-F5344CB8AC3E}">
        <p14:creationId xmlns:p14="http://schemas.microsoft.com/office/powerpoint/2010/main" val="2339371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Process Assets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42</a:t>
            </a:fld>
            <a:endParaRPr lang="en-US" altLang="en-US"/>
          </a:p>
        </p:txBody>
      </p:sp>
      <p:pic>
        <p:nvPicPr>
          <p:cNvPr id="254978" name="Picture 2" descr="Image result for process asse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371" y="1210610"/>
            <a:ext cx="853142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316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Process Assets (OPA)</a:t>
            </a:r>
          </a:p>
        </p:txBody>
      </p:sp>
      <p:sp>
        <p:nvSpPr>
          <p:cNvPr id="3" name="Content Placeholder 2"/>
          <p:cNvSpPr>
            <a:spLocks noGrp="1"/>
          </p:cNvSpPr>
          <p:nvPr>
            <p:ph idx="1"/>
          </p:nvPr>
        </p:nvSpPr>
        <p:spPr/>
        <p:txBody>
          <a:bodyPr>
            <a:normAutofit lnSpcReduction="10000"/>
          </a:bodyPr>
          <a:lstStyle/>
          <a:p>
            <a:r>
              <a:rPr lang="en-US" dirty="0"/>
              <a:t>Non-physical assets of organization which are available to project manager and project can get benefited by use of these. It is project manager’s responsibility to refine and further build OPA. </a:t>
            </a:r>
          </a:p>
          <a:p>
            <a:r>
              <a:rPr lang="en-US" dirty="0"/>
              <a:t>Examples: Estimation database, risk database, skill database, rate database, list of preferred vendors, processes, templates, specs/design from prev. projects, issue register from prev. projects, lessons learned copyrights, org template/checklist/guidelines/forms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43</a:t>
            </a:fld>
            <a:endParaRPr lang="en-US" altLang="en-US"/>
          </a:p>
        </p:txBody>
      </p:sp>
    </p:spTree>
    <p:extLst>
      <p:ext uri="{BB962C8B-B14F-4D97-AF65-F5344CB8AC3E}">
        <p14:creationId xmlns:p14="http://schemas.microsoft.com/office/powerpoint/2010/main" val="1790581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 6</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For your project</a:t>
            </a:r>
          </a:p>
          <a:p>
            <a:r>
              <a:rPr lang="en-US" dirty="0"/>
              <a:t>Make a list of 10 EFF</a:t>
            </a:r>
          </a:p>
          <a:p>
            <a:r>
              <a:rPr lang="en-US" dirty="0"/>
              <a:t>Make a list of 10 OPA</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44</a:t>
            </a:fld>
            <a:endParaRPr lang="en-US" altLang="en-US"/>
          </a:p>
        </p:txBody>
      </p:sp>
    </p:spTree>
    <p:extLst>
      <p:ext uri="{BB962C8B-B14F-4D97-AF65-F5344CB8AC3E}">
        <p14:creationId xmlns:p14="http://schemas.microsoft.com/office/powerpoint/2010/main" val="822427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r>
              <a:rPr altLang="en-US">
                <a:solidFill>
                  <a:srgbClr val="0000FF"/>
                </a:solidFill>
              </a:rPr>
              <a:t>Project Management Process Groups</a:t>
            </a:r>
            <a:endParaRPr lang="en-IN"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D44A8D-E325-4101-8627-417E30C4F684}" type="slidenum">
              <a:rPr lang="en-US" altLang="en-US" sz="1000" smtClean="0">
                <a:latin typeface="Trebuchet MS" panose="020B0603020202020204" pitchFamily="34" charset="0"/>
              </a:rPr>
              <a:pPr>
                <a:spcBef>
                  <a:spcPct val="0"/>
                </a:spcBef>
                <a:buFontTx/>
                <a:buNone/>
              </a:pPr>
              <a:t>45</a:t>
            </a:fld>
            <a:endParaRPr lang="en-US" altLang="en-US" sz="1000">
              <a:latin typeface="Trebuchet MS" panose="020B0603020202020204" pitchFamily="34" charset="0"/>
            </a:endParaRPr>
          </a:p>
        </p:txBody>
      </p:sp>
      <p:sp>
        <p:nvSpPr>
          <p:cNvPr id="29701" name="Oval 3"/>
          <p:cNvSpPr>
            <a:spLocks noChangeArrowheads="1"/>
          </p:cNvSpPr>
          <p:nvPr/>
        </p:nvSpPr>
        <p:spPr bwMode="auto">
          <a:xfrm>
            <a:off x="1371600" y="1371600"/>
            <a:ext cx="6096000" cy="4191000"/>
          </a:xfrm>
          <a:prstGeom prst="ellipse">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latin typeface="Trebuchet MS" panose="020B0603020202020204" pitchFamily="34" charset="0"/>
            </a:endParaRPr>
          </a:p>
        </p:txBody>
      </p:sp>
      <p:sp>
        <p:nvSpPr>
          <p:cNvPr id="29702" name="AutoShape 4"/>
          <p:cNvSpPr>
            <a:spLocks noChangeArrowheads="1"/>
          </p:cNvSpPr>
          <p:nvPr/>
        </p:nvSpPr>
        <p:spPr bwMode="auto">
          <a:xfrm>
            <a:off x="914400" y="3048000"/>
            <a:ext cx="1905000" cy="838200"/>
          </a:xfrm>
          <a:prstGeom prst="homePlate">
            <a:avLst>
              <a:gd name="adj" fmla="val 56818"/>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Initiating</a:t>
            </a:r>
          </a:p>
        </p:txBody>
      </p:sp>
      <p:sp>
        <p:nvSpPr>
          <p:cNvPr id="29703" name="AutoShape 5"/>
          <p:cNvSpPr>
            <a:spLocks noChangeArrowheads="1"/>
          </p:cNvSpPr>
          <p:nvPr/>
        </p:nvSpPr>
        <p:spPr bwMode="auto">
          <a:xfrm>
            <a:off x="6400800" y="3124200"/>
            <a:ext cx="1905000" cy="838200"/>
          </a:xfrm>
          <a:prstGeom prst="homePlate">
            <a:avLst>
              <a:gd name="adj" fmla="val 56818"/>
            </a:avLst>
          </a:prstGeom>
          <a:solidFill>
            <a:srgbClr val="00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Closing</a:t>
            </a:r>
          </a:p>
        </p:txBody>
      </p:sp>
      <p:sp>
        <p:nvSpPr>
          <p:cNvPr id="29704" name="AutoShape 6"/>
          <p:cNvSpPr>
            <a:spLocks noChangeArrowheads="1"/>
          </p:cNvSpPr>
          <p:nvPr/>
        </p:nvSpPr>
        <p:spPr bwMode="auto">
          <a:xfrm>
            <a:off x="3200400" y="1981200"/>
            <a:ext cx="2667000" cy="1905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9705" name="AutoShape 7"/>
          <p:cNvSpPr>
            <a:spLocks noChangeArrowheads="1"/>
          </p:cNvSpPr>
          <p:nvPr/>
        </p:nvSpPr>
        <p:spPr bwMode="auto">
          <a:xfrm rot="10738343">
            <a:off x="3048000" y="3503613"/>
            <a:ext cx="2590800" cy="1905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9706" name="Text Box 8"/>
          <p:cNvSpPr txBox="1">
            <a:spLocks noChangeArrowheads="1"/>
          </p:cNvSpPr>
          <p:nvPr/>
        </p:nvSpPr>
        <p:spPr bwMode="auto">
          <a:xfrm>
            <a:off x="3657600" y="2057400"/>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Trebuchet MS" panose="020B0603020202020204" pitchFamily="34" charset="0"/>
              </a:rPr>
              <a:t>Planning</a:t>
            </a:r>
          </a:p>
        </p:txBody>
      </p:sp>
      <p:sp>
        <p:nvSpPr>
          <p:cNvPr id="29707" name="Text Box 9"/>
          <p:cNvSpPr txBox="1">
            <a:spLocks noChangeArrowheads="1"/>
          </p:cNvSpPr>
          <p:nvPr/>
        </p:nvSpPr>
        <p:spPr bwMode="auto">
          <a:xfrm>
            <a:off x="3657600" y="4800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Trebuchet MS" panose="020B0603020202020204" pitchFamily="34" charset="0"/>
              </a:rPr>
              <a:t>Executing</a:t>
            </a:r>
          </a:p>
        </p:txBody>
      </p:sp>
      <p:sp>
        <p:nvSpPr>
          <p:cNvPr id="29708" name="WordArt 10"/>
          <p:cNvSpPr>
            <a:spLocks noChangeArrowheads="1" noChangeShapeType="1" noTextEdit="1"/>
          </p:cNvSpPr>
          <p:nvPr/>
        </p:nvSpPr>
        <p:spPr bwMode="auto">
          <a:xfrm>
            <a:off x="2743200" y="1752600"/>
            <a:ext cx="3562350" cy="371475"/>
          </a:xfrm>
          <a:prstGeom prst="rect">
            <a:avLst/>
          </a:prstGeom>
        </p:spPr>
        <p:txBody>
          <a:bodyPr spcFirstLastPara="1" wrap="none" fromWordArt="1">
            <a:prstTxWarp prst="textArchUp">
              <a:avLst>
                <a:gd name="adj" fmla="val 10800004"/>
              </a:avLst>
            </a:prstTxWarp>
          </a:bodyPr>
          <a:lstStyle/>
          <a:p>
            <a:pPr algn="ctr"/>
            <a:r>
              <a:rPr lang="en-US" sz="2400" kern="10">
                <a:ln w="9525">
                  <a:solidFill>
                    <a:srgbClr val="000000"/>
                  </a:solidFill>
                  <a:miter lim="800000"/>
                  <a:headEnd/>
                  <a:tailEnd/>
                </a:ln>
                <a:solidFill>
                  <a:srgbClr val="000000"/>
                </a:solidFill>
                <a:latin typeface="Trebuchet MS" panose="020B0603020202020204" pitchFamily="34" charset="0"/>
              </a:rPr>
              <a:t>Monitoring and Controlling</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5"/>
          <p:cNvSpPr>
            <a:spLocks noGrp="1"/>
          </p:cNvSpPr>
          <p:nvPr>
            <p:ph type="ctrTitle"/>
          </p:nvPr>
        </p:nvSpPr>
        <p:spPr/>
        <p:txBody>
          <a:bodyPr/>
          <a:lstStyle/>
          <a:p>
            <a:r>
              <a:rPr lang="en-US" altLang="en-US" dirty="0"/>
              <a:t>Starting up a Project</a:t>
            </a:r>
            <a:endParaRPr lang="en-IN" altLang="en-US" dirty="0"/>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C85B3D-2897-4BFA-90E0-E20D11FC32E5}"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Tree>
    <p:extLst>
      <p:ext uri="{BB962C8B-B14F-4D97-AF65-F5344CB8AC3E}">
        <p14:creationId xmlns:p14="http://schemas.microsoft.com/office/powerpoint/2010/main" val="1694303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a:xfrm>
            <a:off x="0" y="-9525"/>
            <a:ext cx="9144000" cy="808038"/>
          </a:xfrm>
        </p:spPr>
        <p:txBody>
          <a:bodyPr/>
          <a:lstStyle/>
          <a:p>
            <a:r>
              <a:rPr lang="en-IN" altLang="en-US"/>
              <a:t>Initiating Process Group</a:t>
            </a:r>
          </a:p>
        </p:txBody>
      </p:sp>
      <p:sp>
        <p:nvSpPr>
          <p:cNvPr id="43011" name="Rectangle 3"/>
          <p:cNvSpPr>
            <a:spLocks noGrp="1" noChangeArrowheads="1"/>
          </p:cNvSpPr>
          <p:nvPr>
            <p:ph idx="1"/>
          </p:nvPr>
        </p:nvSpPr>
        <p:spPr>
          <a:xfrm>
            <a:off x="457200" y="990600"/>
            <a:ext cx="8229600" cy="5105400"/>
          </a:xfrm>
        </p:spPr>
        <p:txBody>
          <a:bodyPr/>
          <a:lstStyle/>
          <a:p>
            <a:pPr eaLnBrk="1" hangingPunct="1">
              <a:lnSpc>
                <a:spcPct val="90000"/>
              </a:lnSpc>
            </a:pPr>
            <a:r>
              <a:rPr lang="en-US" altLang="en-US" sz="2400" dirty="0"/>
              <a:t>Finalize document needed to be handed over to PM</a:t>
            </a:r>
          </a:p>
          <a:p>
            <a:pPr eaLnBrk="1" hangingPunct="1">
              <a:lnSpc>
                <a:spcPct val="90000"/>
              </a:lnSpc>
            </a:pPr>
            <a:r>
              <a:rPr lang="en-US" altLang="en-US" sz="2400" dirty="0"/>
              <a:t>Create project charter</a:t>
            </a:r>
          </a:p>
          <a:p>
            <a:pPr eaLnBrk="1" hangingPunct="1">
              <a:lnSpc>
                <a:spcPct val="90000"/>
              </a:lnSpc>
            </a:pPr>
            <a:r>
              <a:rPr lang="en-US" altLang="en-US" sz="2400" dirty="0"/>
              <a:t>Assign PM</a:t>
            </a:r>
          </a:p>
          <a:p>
            <a:pPr eaLnBrk="1" hangingPunct="1">
              <a:lnSpc>
                <a:spcPct val="90000"/>
              </a:lnSpc>
            </a:pPr>
            <a:r>
              <a:rPr lang="en-US" altLang="en-US" sz="2400" dirty="0"/>
              <a:t>Authorize PM</a:t>
            </a:r>
          </a:p>
          <a:p>
            <a:pPr eaLnBrk="1" hangingPunct="1">
              <a:lnSpc>
                <a:spcPct val="90000"/>
              </a:lnSpc>
            </a:pPr>
            <a:r>
              <a:rPr lang="en-US" altLang="en-US" sz="2400" dirty="0"/>
              <a:t>Form an initial project team</a:t>
            </a:r>
          </a:p>
          <a:p>
            <a:pPr eaLnBrk="1" hangingPunct="1">
              <a:lnSpc>
                <a:spcPct val="90000"/>
              </a:lnSpc>
            </a:pPr>
            <a:r>
              <a:rPr lang="en-US" altLang="en-US" sz="2400" dirty="0"/>
              <a:t>Identify Stakeholders &amp; Prepare Stakeholder Register</a:t>
            </a:r>
          </a:p>
          <a:p>
            <a:pPr eaLnBrk="1" hangingPunct="1">
              <a:lnSpc>
                <a:spcPct val="90000"/>
              </a:lnSpc>
            </a:pPr>
            <a:r>
              <a:rPr lang="en-US" altLang="en-US" sz="2400" dirty="0"/>
              <a:t>Conduct a Kickoff Meeting</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932ACE-E85F-48F1-AF50-035F5D355463}" type="slidenum">
              <a:rPr lang="en-US" altLang="en-US" sz="1000" smtClean="0">
                <a:latin typeface="Trebuchet MS" panose="020B0603020202020204" pitchFamily="34" charset="0"/>
              </a:rPr>
              <a:pPr>
                <a:spcBef>
                  <a:spcPct val="0"/>
                </a:spcBef>
                <a:buFontTx/>
                <a:buNone/>
              </a:pPr>
              <a:t>47</a:t>
            </a:fld>
            <a:endParaRPr lang="en-US" altLang="en-US" sz="1000">
              <a:latin typeface="Trebuchet MS" panose="020B0603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Project Charter Contains…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sz="2000" b="1" dirty="0"/>
              <a:t>Objective</a:t>
            </a:r>
            <a:r>
              <a:rPr lang="en-US" sz="2000" dirty="0"/>
              <a:t>: What we want to achieve? Across the product line reduce defects by 90%. It will help improving organization’s brand image, more sales and lessen warranty support.</a:t>
            </a:r>
          </a:p>
          <a:p>
            <a:pPr marL="514350" indent="-514350">
              <a:buFont typeface="+mj-lt"/>
              <a:buAutoNum type="arabicPeriod"/>
            </a:pPr>
            <a:r>
              <a:rPr lang="en-US" sz="2000" b="1" dirty="0"/>
              <a:t>High level Requirements: </a:t>
            </a:r>
            <a:r>
              <a:rPr lang="en-US" sz="2000" dirty="0"/>
              <a:t>What should be done? Perform a through study where improvement possible and can help significantly. Identify points wherever automation possible. Study Process. Automate Process. Training.</a:t>
            </a:r>
          </a:p>
          <a:p>
            <a:pPr marL="514350" indent="-514350">
              <a:buFont typeface="+mj-lt"/>
              <a:buAutoNum type="arabicPeriod"/>
            </a:pPr>
            <a:r>
              <a:rPr lang="en-US" sz="2000" b="1" dirty="0"/>
              <a:t>Deliverables</a:t>
            </a:r>
            <a:r>
              <a:rPr lang="en-US" sz="2000" dirty="0"/>
              <a:t>: As is study document, Solution and Approach Document, Automated Processes, Training Manual, Training</a:t>
            </a:r>
          </a:p>
          <a:p>
            <a:pPr marL="514350" indent="-514350">
              <a:buFont typeface="+mj-lt"/>
              <a:buAutoNum type="arabicPeriod"/>
            </a:pPr>
            <a:r>
              <a:rPr lang="en-US" sz="2000" b="1" dirty="0"/>
              <a:t>Milestones</a:t>
            </a:r>
            <a:r>
              <a:rPr lang="en-US" sz="2000" dirty="0"/>
              <a:t>: As is study completion: 01-May-??</a:t>
            </a:r>
          </a:p>
          <a:p>
            <a:pPr marL="514350" indent="-514350">
              <a:buFont typeface="+mj-lt"/>
              <a:buAutoNum type="arabicPeriod"/>
            </a:pPr>
            <a:r>
              <a:rPr lang="en-US" sz="2000" b="1" dirty="0"/>
              <a:t>Budget</a:t>
            </a:r>
            <a:r>
              <a:rPr lang="en-US" sz="2000" dirty="0"/>
              <a:t>: $ 1,00,000 (+/- 10%).  + $ 5,000 Contingency Reserve</a:t>
            </a:r>
          </a:p>
          <a:p>
            <a:pPr marL="514350" indent="-514350">
              <a:buFont typeface="+mj-lt"/>
              <a:buAutoNum type="arabicPeriod"/>
            </a:pPr>
            <a:r>
              <a:rPr lang="en-US" sz="2000" b="1" dirty="0"/>
              <a:t>Timeline</a:t>
            </a:r>
            <a:r>
              <a:rPr lang="en-US" sz="2000" dirty="0"/>
              <a:t>: 6 Months +/- 2 weeks.</a:t>
            </a:r>
          </a:p>
          <a:p>
            <a:pPr marL="514350" indent="-514350">
              <a:buFont typeface="+mj-lt"/>
              <a:buAutoNum type="arabicPeriod"/>
            </a:pPr>
            <a:r>
              <a:rPr lang="en-US" sz="2000" dirty="0"/>
              <a:t>Approval Requirement</a:t>
            </a:r>
          </a:p>
          <a:p>
            <a:pPr marL="514350" indent="-514350">
              <a:buFont typeface="+mj-lt"/>
              <a:buAutoNum type="arabicPeriod"/>
            </a:pPr>
            <a:r>
              <a:rPr lang="en-US" sz="2000" dirty="0"/>
              <a:t>Risk: Known Project Risk. Inherent Risk of the Project.</a:t>
            </a:r>
          </a:p>
          <a:p>
            <a:pPr marL="514350" indent="-514350">
              <a:buFont typeface="+mj-lt"/>
              <a:buAutoNum type="arabicPeriod"/>
            </a:pPr>
            <a:r>
              <a:rPr lang="en-US" sz="2000" dirty="0"/>
              <a:t>Initial Team</a:t>
            </a:r>
          </a:p>
          <a:p>
            <a:pPr marL="514350" indent="-514350">
              <a:buFont typeface="+mj-lt"/>
              <a:buAutoNum type="arabicPeriod"/>
            </a:pPr>
            <a:r>
              <a:rPr lang="en-US" sz="2000" dirty="0"/>
              <a:t>Project Manager Name</a:t>
            </a:r>
          </a:p>
          <a:p>
            <a:pPr marL="514350" indent="-514350">
              <a:buFont typeface="+mj-lt"/>
              <a:buAutoNum type="arabicPeriod"/>
            </a:pPr>
            <a:r>
              <a:rPr lang="en-US" sz="2000" dirty="0"/>
              <a:t>Sponsor Name</a:t>
            </a:r>
          </a:p>
          <a:p>
            <a:pPr marL="514350" indent="-514350">
              <a:buFont typeface="+mj-lt"/>
              <a:buAutoNum type="arabicPeriod"/>
            </a:pPr>
            <a:r>
              <a:rPr lang="en-US" sz="2000" dirty="0"/>
              <a:t>Date of Sign</a:t>
            </a:r>
          </a:p>
          <a:p>
            <a:endParaRPr lang="en-US" sz="2000"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48</a:t>
            </a:fld>
            <a:endParaRPr lang="en-US" altLang="en-US"/>
          </a:p>
        </p:txBody>
      </p:sp>
    </p:spTree>
    <p:extLst>
      <p:ext uri="{BB962C8B-B14F-4D97-AF65-F5344CB8AC3E}">
        <p14:creationId xmlns:p14="http://schemas.microsoft.com/office/powerpoint/2010/main" val="2458347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6"/>
          <p:cNvSpPr>
            <a:spLocks noGrp="1"/>
          </p:cNvSpPr>
          <p:nvPr>
            <p:ph type="title"/>
          </p:nvPr>
        </p:nvSpPr>
        <p:spPr>
          <a:xfrm>
            <a:off x="0" y="-9525"/>
            <a:ext cx="9144000" cy="808038"/>
          </a:xfrm>
        </p:spPr>
        <p:txBody>
          <a:bodyPr/>
          <a:lstStyle/>
          <a:p>
            <a:r>
              <a:rPr lang="en-IN" altLang="en-US" dirty="0"/>
              <a:t>Project Kick-off</a:t>
            </a:r>
          </a:p>
        </p:txBody>
      </p:sp>
      <p:sp>
        <p:nvSpPr>
          <p:cNvPr id="63491" name="Content Placeholder 8"/>
          <p:cNvSpPr>
            <a:spLocks noGrp="1"/>
          </p:cNvSpPr>
          <p:nvPr>
            <p:ph idx="1"/>
          </p:nvPr>
        </p:nvSpPr>
        <p:spPr>
          <a:xfrm>
            <a:off x="457200" y="990600"/>
            <a:ext cx="8229600" cy="5105400"/>
          </a:xfrm>
        </p:spPr>
        <p:txBody>
          <a:bodyPr/>
          <a:lstStyle/>
          <a:p>
            <a:pPr eaLnBrk="1" hangingPunct="1">
              <a:spcBef>
                <a:spcPct val="50000"/>
              </a:spcBef>
              <a:buFontTx/>
              <a:buNone/>
            </a:pPr>
            <a:r>
              <a:rPr lang="en-US" altLang="en-US" dirty="0"/>
              <a:t>Present vision, goal to the team</a:t>
            </a:r>
          </a:p>
          <a:p>
            <a:pPr eaLnBrk="1" hangingPunct="1">
              <a:spcBef>
                <a:spcPct val="50000"/>
              </a:spcBef>
              <a:buFontTx/>
              <a:buNone/>
            </a:pPr>
            <a:r>
              <a:rPr lang="en-US" altLang="en-US" dirty="0"/>
              <a:t>Define ground rule</a:t>
            </a:r>
          </a:p>
          <a:p>
            <a:pPr eaLnBrk="1" hangingPunct="1">
              <a:spcBef>
                <a:spcPct val="50000"/>
              </a:spcBef>
              <a:buFontTx/>
              <a:buNone/>
            </a:pPr>
            <a:r>
              <a:rPr lang="en-US" altLang="en-US" dirty="0"/>
              <a:t>Understand key risk and dependencies</a:t>
            </a:r>
          </a:p>
          <a:p>
            <a:pPr eaLnBrk="1" hangingPunct="1">
              <a:spcBef>
                <a:spcPct val="50000"/>
              </a:spcBef>
              <a:buFontTx/>
              <a:buNone/>
            </a:pPr>
            <a:r>
              <a:rPr lang="en-US" altLang="en-US" dirty="0"/>
              <a:t>Understand milestone</a:t>
            </a:r>
          </a:p>
          <a:p>
            <a:pPr eaLnBrk="1" hangingPunct="1">
              <a:spcBef>
                <a:spcPct val="50000"/>
              </a:spcBef>
              <a:buFontTx/>
              <a:buNone/>
            </a:pPr>
            <a:r>
              <a:rPr lang="en-US" altLang="en-US" dirty="0"/>
              <a:t>?</a:t>
            </a:r>
          </a:p>
          <a:p>
            <a:pPr eaLnBrk="1" hangingPunct="1">
              <a:spcBef>
                <a:spcPct val="50000"/>
              </a:spcBef>
              <a:buFontTx/>
              <a:buNone/>
            </a:pPr>
            <a:r>
              <a:rPr lang="en-US" altLang="en-US" dirty="0"/>
              <a: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591F6D-2F91-4302-939C-01CD5A2A6E30}" type="slidenum">
              <a:rPr lang="en-US" altLang="en-US" sz="1000" smtClean="0">
                <a:latin typeface="Trebuchet MS" panose="020B0603020202020204" pitchFamily="34" charset="0"/>
              </a:rPr>
              <a:pPr>
                <a:spcBef>
                  <a:spcPct val="0"/>
                </a:spcBef>
                <a:buFontTx/>
                <a:buNone/>
              </a:pPr>
              <a:t>49</a:t>
            </a:fld>
            <a:endParaRPr lang="en-US" altLang="en-US" sz="100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6241" y="407881"/>
            <a:ext cx="7758720" cy="510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2263">
              <a:lnSpc>
                <a:spcPct val="93000"/>
              </a:lnSpc>
              <a:spcAft>
                <a:spcPts val="142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lnSpc>
                <a:spcPct val="100000"/>
              </a:lnSpc>
              <a:spcBef>
                <a:spcPts val="408"/>
              </a:spcBef>
              <a:spcAft>
                <a:spcPct val="0"/>
              </a:spcAft>
              <a:buClrTx/>
            </a:pPr>
            <a:endParaRPr lang="en-US" altLang="en-US" sz="1451" dirty="0">
              <a:solidFill>
                <a:schemeClr val="tx1"/>
              </a:solidFill>
            </a:endParaRPr>
          </a:p>
        </p:txBody>
      </p:sp>
      <p:sp>
        <p:nvSpPr>
          <p:cNvPr id="5123" name="Text Box 2"/>
          <p:cNvSpPr txBox="1">
            <a:spLocks noChangeArrowheads="1"/>
          </p:cNvSpPr>
          <p:nvPr/>
        </p:nvSpPr>
        <p:spPr bwMode="auto">
          <a:xfrm>
            <a:off x="1752481" y="68041"/>
            <a:ext cx="60955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hangingPunct="1">
              <a:lnSpc>
                <a:spcPct val="100000"/>
              </a:lnSpc>
              <a:spcBef>
                <a:spcPts val="408"/>
              </a:spcBef>
              <a:spcAft>
                <a:spcPct val="0"/>
              </a:spcAft>
              <a:buClrTx/>
            </a:pPr>
            <a:endParaRPr lang="en-US" altLang="en-US" sz="2177" b="1" dirty="0">
              <a:solidFill>
                <a:srgbClr val="000000"/>
              </a:solidFill>
            </a:endParaRPr>
          </a:p>
        </p:txBody>
      </p:sp>
      <p:sp>
        <p:nvSpPr>
          <p:cNvPr id="2" name="Title 1"/>
          <p:cNvSpPr>
            <a:spLocks noGrp="1"/>
          </p:cNvSpPr>
          <p:nvPr>
            <p:ph type="title"/>
          </p:nvPr>
        </p:nvSpPr>
        <p:spPr>
          <a:xfrm>
            <a:off x="0" y="24111"/>
            <a:ext cx="9144000" cy="808038"/>
          </a:xfrm>
        </p:spPr>
        <p:txBody>
          <a:bodyPr>
            <a:normAutofit/>
          </a:bodyPr>
          <a:lstStyle/>
          <a:p>
            <a:r>
              <a:rPr lang="en-US" altLang="en-US" b="1" dirty="0">
                <a:solidFill>
                  <a:srgbClr val="000000"/>
                </a:solidFill>
              </a:rPr>
              <a:t>Hari Prasad Thapliyal</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eaLnBrk="1" hangingPunct="1">
              <a:spcBef>
                <a:spcPts val="408"/>
              </a:spcBef>
            </a:pPr>
            <a:r>
              <a:rPr lang="en-US" altLang="en-US" sz="2800" dirty="0"/>
              <a:t>Education &amp; Certification</a:t>
            </a:r>
          </a:p>
          <a:p>
            <a:pPr lvl="1" eaLnBrk="1" hangingPunct="1">
              <a:spcBef>
                <a:spcPts val="408"/>
              </a:spcBef>
              <a:buSzPct val="45000"/>
              <a:buFont typeface="Wingdings" panose="05000000000000000000" pitchFamily="2" charset="2"/>
              <a:buChar char=""/>
            </a:pPr>
            <a:r>
              <a:rPr lang="en-US" altLang="en-US" sz="1800" dirty="0"/>
              <a:t>MCA, MBA (Operations), PGDFM</a:t>
            </a:r>
          </a:p>
          <a:p>
            <a:pPr lvl="1" eaLnBrk="1" hangingPunct="1">
              <a:spcBef>
                <a:spcPts val="408"/>
              </a:spcBef>
              <a:buSzPct val="45000"/>
              <a:buFont typeface="Wingdings" panose="05000000000000000000" pitchFamily="2" charset="2"/>
              <a:buChar char=""/>
            </a:pPr>
            <a:r>
              <a:rPr lang="en-US" altLang="en-US" sz="1800" dirty="0"/>
              <a:t>13 Certifications in Project Management Domain (</a:t>
            </a:r>
            <a:r>
              <a:rPr lang="en-US" altLang="en-US" sz="1600" dirty="0"/>
              <a:t>PMP, PMI-ACP, PRINCE2 Trainer, MCITP, Microsoft Trainer, Scrum Trainer </a:t>
            </a:r>
          </a:p>
          <a:p>
            <a:pPr eaLnBrk="1" hangingPunct="1">
              <a:spcBef>
                <a:spcPts val="408"/>
              </a:spcBef>
            </a:pPr>
            <a:r>
              <a:rPr lang="en-US" altLang="en-US" sz="2800" dirty="0"/>
              <a:t>Experience </a:t>
            </a:r>
          </a:p>
          <a:p>
            <a:pPr lvl="1" eaLnBrk="1" hangingPunct="1">
              <a:spcBef>
                <a:spcPts val="408"/>
              </a:spcBef>
              <a:buSzPct val="45000"/>
              <a:buFont typeface="Wingdings" panose="05000000000000000000" pitchFamily="2" charset="2"/>
              <a:buChar char=""/>
            </a:pPr>
            <a:r>
              <a:rPr lang="en-US" altLang="en-US" sz="1800" dirty="0"/>
              <a:t>24 years of cross-functional experience in IT Delivery organization, training, consulting.</a:t>
            </a:r>
          </a:p>
          <a:p>
            <a:pPr lvl="1" eaLnBrk="1" hangingPunct="1">
              <a:spcBef>
                <a:spcPts val="408"/>
              </a:spcBef>
              <a:buSzPct val="45000"/>
              <a:buFont typeface="Wingdings" panose="05000000000000000000" pitchFamily="2" charset="2"/>
              <a:buChar char=""/>
            </a:pPr>
            <a:r>
              <a:rPr lang="en-US" altLang="en-US" sz="1800" dirty="0"/>
              <a:t>Domain: BFSI, Recruitment, NGO, Cargo, LBS, EDMS</a:t>
            </a:r>
          </a:p>
          <a:p>
            <a:pPr lvl="1" eaLnBrk="1" hangingPunct="1">
              <a:spcBef>
                <a:spcPts val="408"/>
              </a:spcBef>
              <a:buSzPct val="45000"/>
              <a:buFont typeface="Wingdings" panose="05000000000000000000" pitchFamily="2" charset="2"/>
              <a:buChar char=""/>
            </a:pPr>
            <a:r>
              <a:rPr lang="en-US" altLang="en-US" sz="1800" dirty="0"/>
              <a:t>Conducted 250+ PMP, CAPM, MSP, Various Other Project Management Topics</a:t>
            </a:r>
          </a:p>
          <a:p>
            <a:pPr lvl="1" eaLnBrk="1" hangingPunct="1">
              <a:spcBef>
                <a:spcPts val="408"/>
              </a:spcBef>
              <a:buSzPct val="45000"/>
              <a:buFont typeface="Wingdings" panose="05000000000000000000" pitchFamily="2" charset="2"/>
              <a:buChar char=""/>
            </a:pPr>
            <a:r>
              <a:rPr lang="en-US" altLang="en-US" sz="1800" dirty="0"/>
              <a:t>Training 3000+ professionals globally</a:t>
            </a:r>
          </a:p>
          <a:p>
            <a:pPr lvl="1" eaLnBrk="1" hangingPunct="1">
              <a:spcBef>
                <a:spcPts val="408"/>
              </a:spcBef>
              <a:buSzPct val="45000"/>
              <a:buFont typeface="Wingdings" panose="05000000000000000000" pitchFamily="2" charset="2"/>
              <a:buChar char=""/>
            </a:pPr>
            <a:r>
              <a:rPr lang="en-US" altLang="en-US" sz="1800" dirty="0"/>
              <a:t>Project Management experience of managing 30+ IT projects</a:t>
            </a:r>
          </a:p>
          <a:p>
            <a:pPr lvl="1" eaLnBrk="1" hangingPunct="1">
              <a:spcBef>
                <a:spcPts val="408"/>
              </a:spcBef>
              <a:buSzPct val="45000"/>
              <a:buFont typeface="Wingdings" panose="05000000000000000000" pitchFamily="2" charset="2"/>
              <a:buChar char=""/>
            </a:pPr>
            <a:r>
              <a:rPr lang="en-US" altLang="en-US" sz="1800" dirty="0"/>
              <a:t>FPA counting experience of more than 30000 FP</a:t>
            </a:r>
          </a:p>
          <a:p>
            <a:pPr lvl="1" eaLnBrk="1" hangingPunct="1">
              <a:spcBef>
                <a:spcPts val="408"/>
              </a:spcBef>
              <a:buSzPct val="45000"/>
              <a:buFont typeface="Wingdings" panose="05000000000000000000" pitchFamily="2" charset="2"/>
              <a:buChar char=""/>
            </a:pPr>
            <a:r>
              <a:rPr lang="en-US" altLang="en-US" sz="1800" dirty="0"/>
              <a:t>Setting up and Managing PMO</a:t>
            </a:r>
          </a:p>
          <a:p>
            <a:pPr lvl="1" eaLnBrk="1" hangingPunct="1">
              <a:spcBef>
                <a:spcPts val="408"/>
              </a:spcBef>
              <a:buSzPct val="45000"/>
              <a:buFont typeface="Wingdings" panose="05000000000000000000" pitchFamily="2" charset="2"/>
              <a:buChar char=""/>
            </a:pPr>
            <a:r>
              <a:rPr lang="en-US" altLang="en-US" sz="1800" dirty="0"/>
              <a:t>Champion in Quality Initiatives like CMMI (1.1, 1.2), ISO9001:2000</a:t>
            </a:r>
          </a:p>
          <a:p>
            <a:pPr lvl="1" eaLnBrk="1" hangingPunct="1">
              <a:spcBef>
                <a:spcPts val="408"/>
              </a:spcBef>
              <a:buSzPct val="45000"/>
              <a:buFont typeface="Wingdings" panose="05000000000000000000" pitchFamily="2" charset="2"/>
              <a:buChar char=""/>
            </a:pPr>
            <a:r>
              <a:rPr lang="en-US" altLang="en-US" sz="1800" dirty="0"/>
              <a:t>Champion in ISO-20000, ISMS/ ISO-27001 rollout in organization</a:t>
            </a:r>
          </a:p>
          <a:p>
            <a:pPr lvl="1" eaLnBrk="1" hangingPunct="1">
              <a:spcBef>
                <a:spcPts val="408"/>
              </a:spcBef>
              <a:buSzPct val="45000"/>
              <a:buFont typeface="Wingdings" panose="05000000000000000000" pitchFamily="2" charset="2"/>
              <a:buChar char=""/>
            </a:pPr>
            <a:r>
              <a:rPr lang="en-US" altLang="en-US" sz="1800" dirty="0"/>
              <a:t>Starting and running software development centre</a:t>
            </a:r>
          </a:p>
          <a:p>
            <a:pPr lvl="1" eaLnBrk="1" hangingPunct="1">
              <a:spcBef>
                <a:spcPts val="408"/>
              </a:spcBef>
              <a:buSzPct val="45000"/>
              <a:buFont typeface="Wingdings" panose="05000000000000000000" pitchFamily="2" charset="2"/>
              <a:buChar char=""/>
            </a:pPr>
            <a:r>
              <a:rPr lang="en-US" altLang="en-US" sz="1800" dirty="0"/>
              <a:t>Product Development</a:t>
            </a:r>
          </a:p>
          <a:p>
            <a:pPr lvl="1" eaLnBrk="1" hangingPunct="1">
              <a:spcBef>
                <a:spcPts val="408"/>
              </a:spcBef>
              <a:buSzPct val="45000"/>
              <a:buFont typeface="Wingdings" panose="05000000000000000000" pitchFamily="2" charset="2"/>
              <a:buChar char=""/>
            </a:pPr>
            <a:r>
              <a:rPr lang="en-US" altLang="en-US" sz="1800" dirty="0"/>
              <a:t>Scrum/Agile/PMO Consulting/Coaching</a:t>
            </a:r>
          </a:p>
        </p:txBody>
      </p:sp>
    </p:spTree>
    <p:extLst>
      <p:ext uri="{BB962C8B-B14F-4D97-AF65-F5344CB8AC3E}">
        <p14:creationId xmlns:p14="http://schemas.microsoft.com/office/powerpoint/2010/main" val="291596893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09726"/>
          </a:xfrm>
        </p:spPr>
        <p:txBody>
          <a:bodyPr/>
          <a:lstStyle/>
          <a:p>
            <a:r>
              <a:rPr lang="en-US" dirty="0"/>
              <a:t>Let’s write a Project Charter</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7</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50</a:t>
            </a:fld>
            <a:endParaRPr lang="en-US" altLang="en-US"/>
          </a:p>
        </p:txBody>
      </p:sp>
    </p:spTree>
    <p:extLst>
      <p:ext uri="{BB962C8B-B14F-4D97-AF65-F5344CB8AC3E}">
        <p14:creationId xmlns:p14="http://schemas.microsoft.com/office/powerpoint/2010/main" val="2933579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51</a:t>
            </a:fld>
            <a:endParaRPr lang="en-US" altLang="en-US"/>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563278145"/>
              </p:ext>
            </p:extLst>
          </p:nvPr>
        </p:nvGraphicFramePr>
        <p:xfrm>
          <a:off x="457200" y="381000"/>
          <a:ext cx="8534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885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5"/>
          <p:cNvSpPr>
            <a:spLocks noGrp="1"/>
          </p:cNvSpPr>
          <p:nvPr>
            <p:ph type="ctrTitle"/>
          </p:nvPr>
        </p:nvSpPr>
        <p:spPr>
          <a:solidFill>
            <a:srgbClr val="FFC000"/>
          </a:solidFill>
        </p:spPr>
        <p:txBody>
          <a:bodyPr/>
          <a:lstStyle/>
          <a:p>
            <a:r>
              <a:rPr altLang="en-US" dirty="0"/>
              <a:t>Scope</a:t>
            </a:r>
            <a:r>
              <a:rPr lang="en-US" altLang="en-US" dirty="0"/>
              <a:t> Management</a:t>
            </a:r>
            <a:endParaRPr lang="en-IN" altLang="en-US" dirty="0"/>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C85B3D-2897-4BFA-90E0-E20D11FC32E5}"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3"/>
          <p:cNvSpPr>
            <a:spLocks noGrp="1"/>
          </p:cNvSpPr>
          <p:nvPr>
            <p:ph type="title"/>
          </p:nvPr>
        </p:nvSpPr>
        <p:spPr>
          <a:xfrm>
            <a:off x="0" y="-9525"/>
            <a:ext cx="9144000" cy="808038"/>
          </a:xfrm>
        </p:spPr>
        <p:txBody>
          <a:bodyPr/>
          <a:lstStyle/>
          <a:p>
            <a:r>
              <a:rPr altLang="en-US"/>
              <a:t>Scope of Work</a:t>
            </a:r>
          </a:p>
        </p:txBody>
      </p:sp>
      <p:sp>
        <p:nvSpPr>
          <p:cNvPr id="163843" name="Content Placeholder 1"/>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altLang="en-US" b="1" dirty="0"/>
              <a:t>While planning consider both</a:t>
            </a:r>
          </a:p>
          <a:p>
            <a:pPr marL="0" indent="0">
              <a:buFont typeface="Arial" panose="020B0604020202020204" pitchFamily="34" charset="0"/>
              <a:buNone/>
              <a:defRPr/>
            </a:pPr>
            <a:endParaRPr lang="en-US" altLang="en-US" b="1" dirty="0"/>
          </a:p>
          <a:p>
            <a:pPr>
              <a:defRPr/>
            </a:pPr>
            <a:r>
              <a:rPr lang="en-US" altLang="en-US" b="1" dirty="0"/>
              <a:t>Project Scope</a:t>
            </a:r>
            <a:r>
              <a:rPr lang="en-US" altLang="en-US" dirty="0"/>
              <a:t> "The work that needs to be accomplished to deliver a product, service, or result with the specified features and functions." </a:t>
            </a:r>
            <a:endParaRPr lang="en-US" altLang="en-US" baseline="30000" dirty="0"/>
          </a:p>
          <a:p>
            <a:pPr>
              <a:defRPr/>
            </a:pPr>
            <a:endParaRPr lang="en-US" altLang="en-US" dirty="0"/>
          </a:p>
          <a:p>
            <a:pPr>
              <a:defRPr/>
            </a:pPr>
            <a:r>
              <a:rPr lang="en-US" altLang="en-US" b="1" dirty="0"/>
              <a:t>Product Scope</a:t>
            </a:r>
            <a:r>
              <a:rPr lang="en-US" altLang="en-US" dirty="0"/>
              <a:t> "The features and functions that characterize a product, service, or result." </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798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D65353-BA71-40C1-A489-441C3CDBCBF7}"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7"/>
          <p:cNvSpPr>
            <a:spLocks noGrp="1"/>
          </p:cNvSpPr>
          <p:nvPr>
            <p:ph type="title"/>
          </p:nvPr>
        </p:nvSpPr>
        <p:spPr>
          <a:xfrm>
            <a:off x="0" y="-9525"/>
            <a:ext cx="9144000" cy="808038"/>
          </a:xfrm>
        </p:spPr>
        <p:txBody>
          <a:bodyPr/>
          <a:lstStyle/>
          <a:p>
            <a:r>
              <a:rPr altLang="en-US"/>
              <a:t>Analyse the work and Develop Solution</a:t>
            </a:r>
          </a:p>
        </p:txBody>
      </p:sp>
      <p:sp>
        <p:nvSpPr>
          <p:cNvPr id="9" name="Content Placeholder 8"/>
          <p:cNvSpPr>
            <a:spLocks noGrp="1"/>
          </p:cNvSpPr>
          <p:nvPr>
            <p:ph idx="1"/>
          </p:nvPr>
        </p:nvSpPr>
        <p:spPr>
          <a:xfrm>
            <a:off x="457200" y="990600"/>
            <a:ext cx="8229600" cy="5105400"/>
          </a:xfrm>
        </p:spPr>
        <p:txBody>
          <a:bodyPr>
            <a:normAutofit fontScale="92500" lnSpcReduction="20000"/>
          </a:bodyPr>
          <a:lstStyle/>
          <a:p>
            <a:pPr>
              <a:defRPr/>
            </a:pPr>
            <a:r>
              <a:rPr lang="en-US"/>
              <a:t>Product Analysis</a:t>
            </a:r>
          </a:p>
          <a:p>
            <a:pPr lvl="1">
              <a:defRPr/>
            </a:pPr>
            <a:r>
              <a:rPr lang="en-US"/>
              <a:t>Product breakdown</a:t>
            </a:r>
          </a:p>
          <a:p>
            <a:pPr lvl="1">
              <a:defRPr/>
            </a:pPr>
            <a:r>
              <a:rPr lang="en-US"/>
              <a:t>System analysis</a:t>
            </a:r>
          </a:p>
          <a:p>
            <a:pPr lvl="1">
              <a:defRPr/>
            </a:pPr>
            <a:r>
              <a:rPr lang="en-US"/>
              <a:t>Requirement analysis</a:t>
            </a:r>
          </a:p>
          <a:p>
            <a:pPr lvl="1">
              <a:defRPr/>
            </a:pPr>
            <a:r>
              <a:rPr lang="en-US"/>
              <a:t>System engineering: Deals with multiple complex systems</a:t>
            </a:r>
          </a:p>
          <a:p>
            <a:pPr lvl="1">
              <a:defRPr/>
            </a:pPr>
            <a:r>
              <a:rPr lang="en-US"/>
              <a:t>Value engineering: Functions, value, cost</a:t>
            </a:r>
          </a:p>
          <a:p>
            <a:pPr lvl="2">
              <a:defRPr/>
            </a:pPr>
            <a:r>
              <a:rPr lang="en-US"/>
              <a:t>Retain the function &amp; value and reduce the cost</a:t>
            </a:r>
          </a:p>
          <a:p>
            <a:pPr lvl="1">
              <a:defRPr/>
            </a:pPr>
            <a:r>
              <a:rPr lang="en-US"/>
              <a:t>Value analysis: Debate the function and its cost</a:t>
            </a:r>
          </a:p>
          <a:p>
            <a:pPr lvl="2">
              <a:defRPr/>
            </a:pPr>
            <a:r>
              <a:rPr lang="en-US"/>
              <a:t>Discuss the value of function </a:t>
            </a:r>
            <a:r>
              <a:rPr lang="en-US" err="1"/>
              <a:t>vs</a:t>
            </a:r>
            <a:r>
              <a:rPr lang="en-US"/>
              <a:t> the cost</a:t>
            </a:r>
          </a:p>
          <a:p>
            <a:pPr>
              <a:defRPr/>
            </a:pPr>
            <a:r>
              <a:rPr lang="en-US"/>
              <a:t>Alternative Identification</a:t>
            </a:r>
          </a:p>
          <a:p>
            <a:pPr lvl="1">
              <a:defRPr/>
            </a:pPr>
            <a:r>
              <a:rPr lang="en-US"/>
              <a:t>Alternative way of doing work</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F537B2-09C2-46F9-B870-E6F8E0E539DD}" type="slidenum">
              <a:rPr lang="en-US" altLang="en-US" sz="1200" smtClean="0">
                <a:solidFill>
                  <a:srgbClr val="898989"/>
                </a:solidFill>
              </a:rPr>
              <a:pPr>
                <a:spcBef>
                  <a:spcPct val="0"/>
                </a:spcBef>
                <a:buFontTx/>
                <a:buNone/>
              </a:pPr>
              <a:t>54</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0" y="-9525"/>
            <a:ext cx="9144000" cy="808038"/>
          </a:xfrm>
        </p:spPr>
        <p:txBody>
          <a:bodyPr/>
          <a:lstStyle/>
          <a:p>
            <a:r>
              <a:rPr altLang="en-US">
                <a:solidFill>
                  <a:srgbClr val="0033CC"/>
                </a:solidFill>
              </a:rPr>
              <a:t>The Work Breakdown Structure</a:t>
            </a:r>
            <a:endParaRPr lang="en-IN" altLang="en-US"/>
          </a:p>
        </p:txBody>
      </p:sp>
      <p:sp>
        <p:nvSpPr>
          <p:cNvPr id="3" name="Content Placeholder 2"/>
          <p:cNvSpPr>
            <a:spLocks noGrp="1"/>
          </p:cNvSpPr>
          <p:nvPr>
            <p:ph idx="1"/>
          </p:nvPr>
        </p:nvSpPr>
        <p:spPr>
          <a:xfrm>
            <a:off x="457200" y="990600"/>
            <a:ext cx="8229600" cy="5105400"/>
          </a:xfrm>
        </p:spPr>
        <p:txBody>
          <a:bodyPr>
            <a:normAutofit fontScale="92500" lnSpcReduction="10000"/>
          </a:bodyPr>
          <a:lstStyle/>
          <a:p>
            <a:pPr eaLnBrk="1" hangingPunct="1">
              <a:buClr>
                <a:srgbClr val="990000"/>
              </a:buClr>
              <a:buFont typeface="Wingdings" panose="05000000000000000000" pitchFamily="2" charset="2"/>
              <a:buChar char="w"/>
              <a:defRPr/>
            </a:pPr>
            <a:r>
              <a:rPr lang="en-GB" altLang="en-US" dirty="0"/>
              <a:t>The Work Breakdown Structure is a hierarchical chart used to organize the work of a project into related areas</a:t>
            </a:r>
          </a:p>
          <a:p>
            <a:pPr eaLnBrk="1" hangingPunct="1">
              <a:buClr>
                <a:srgbClr val="990000"/>
              </a:buClr>
              <a:buFont typeface="Wingdings" panose="05000000000000000000" pitchFamily="2" charset="2"/>
              <a:buChar char="w"/>
              <a:defRPr/>
            </a:pPr>
            <a:r>
              <a:rPr lang="en-GB" altLang="en-US" dirty="0"/>
              <a:t>It shows the breakdown of a project </a:t>
            </a:r>
            <a:r>
              <a:rPr lang="en-US" altLang="en-US" dirty="0"/>
              <a:t>depending on the visibility and control needed </a:t>
            </a:r>
          </a:p>
          <a:p>
            <a:pPr eaLnBrk="1" hangingPunct="1">
              <a:buClr>
                <a:srgbClr val="990000"/>
              </a:buClr>
              <a:buFont typeface="Wingdings" panose="05000000000000000000" pitchFamily="2" charset="2"/>
              <a:buChar char="w"/>
              <a:defRPr/>
            </a:pPr>
            <a:r>
              <a:rPr lang="en-US" altLang="en-US" dirty="0"/>
              <a:t>Each of these major components are then subdivided into the tasks necessary to reach successful project completion</a:t>
            </a:r>
          </a:p>
          <a:p>
            <a:pPr eaLnBrk="1" hangingPunct="1">
              <a:buClr>
                <a:srgbClr val="990000"/>
              </a:buClr>
              <a:buFont typeface="Wingdings" panose="05000000000000000000" pitchFamily="2" charset="2"/>
              <a:buChar char="w"/>
              <a:defRPr/>
            </a:pPr>
            <a:r>
              <a:rPr lang="en-US" altLang="en-US" dirty="0"/>
              <a:t>Each of these major components are then subdivided into the work necessary to reach successful project completion.</a:t>
            </a:r>
          </a:p>
          <a:p>
            <a:pPr eaLnBrk="1" hangingPunct="1">
              <a:buClr>
                <a:srgbClr val="990000"/>
              </a:buClr>
              <a:buFont typeface="Wingdings" panose="05000000000000000000" pitchFamily="2" charset="2"/>
              <a:buChar char="w"/>
              <a:defRPr/>
            </a:pPr>
            <a:endParaRPr lang="en-US" altLang="en-US" dirty="0"/>
          </a:p>
        </p:txBody>
      </p:sp>
      <p:sp>
        <p:nvSpPr>
          <p:cNvPr id="8397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1F65E6-53D5-424F-A09F-C159D4AD7A5B}" type="slidenum">
              <a:rPr lang="en-US" altLang="en-US" sz="1000" smtClean="0">
                <a:latin typeface="Trebuchet MS" panose="020B0603020202020204" pitchFamily="34" charset="0"/>
              </a:rPr>
              <a:pPr>
                <a:spcBef>
                  <a:spcPct val="0"/>
                </a:spcBef>
                <a:buFontTx/>
                <a:buNone/>
              </a:pPr>
              <a:t>55</a:t>
            </a:fld>
            <a:endParaRPr lang="en-US" altLang="en-US" sz="1000">
              <a:latin typeface="Trebuchet MS" panose="020B0603020202020204" pitchFamily="34" charset="0"/>
            </a:endParaRPr>
          </a:p>
        </p:txBody>
      </p:sp>
      <p:sp>
        <p:nvSpPr>
          <p:cNvPr id="83973" name="Rectangle 2"/>
          <p:cNvSpPr>
            <a:spLocks noChangeArrowheads="1"/>
          </p:cNvSpPr>
          <p:nvPr/>
        </p:nvSpPr>
        <p:spPr bwMode="auto">
          <a:xfrm>
            <a:off x="215900" y="1778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33CC"/>
              </a:solidFill>
              <a:latin typeface="Trebuchet MS" panose="020B0603020202020204" pitchFamily="34" charset="0"/>
            </a:endParaRPr>
          </a:p>
        </p:txBody>
      </p:sp>
      <p:sp>
        <p:nvSpPr>
          <p:cNvPr id="83974" name="Rectangle 3"/>
          <p:cNvSpPr>
            <a:spLocks noChangeArrowheads="1"/>
          </p:cNvSpPr>
          <p:nvPr/>
        </p:nvSpPr>
        <p:spPr bwMode="auto">
          <a:xfrm>
            <a:off x="228600" y="990600"/>
            <a:ext cx="82169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rgbClr val="990000"/>
              </a:buClr>
              <a:buFont typeface="Wingdings" panose="05000000000000000000" pitchFamily="2" charset="2"/>
              <a:buChar char="w"/>
            </a:pPr>
            <a:endParaRPr lang="en-US" altLang="en-US" sz="2400">
              <a:latin typeface="Trebuchet MS" panose="020B0603020202020204" pitchFamily="34" charset="0"/>
            </a:endParaRP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0" y="-9525"/>
            <a:ext cx="9144000" cy="808038"/>
          </a:xfrm>
        </p:spPr>
        <p:txBody>
          <a:bodyPr/>
          <a:lstStyle/>
          <a:p>
            <a:r>
              <a:rPr altLang="en-US"/>
              <a:t>WBS Types</a:t>
            </a:r>
            <a:endParaRPr lang="en-IN" altLang="en-US"/>
          </a:p>
        </p:txBody>
      </p:sp>
      <p:sp>
        <p:nvSpPr>
          <p:cNvPr id="86019" name="Content Placeholder 5"/>
          <p:cNvSpPr>
            <a:spLocks noGrp="1"/>
          </p:cNvSpPr>
          <p:nvPr>
            <p:ph idx="1"/>
          </p:nvPr>
        </p:nvSpPr>
        <p:spPr>
          <a:xfrm>
            <a:off x="457200" y="990600"/>
            <a:ext cx="8229600" cy="5105400"/>
          </a:xfrm>
        </p:spPr>
        <p:txBody>
          <a:bodyPr/>
          <a:lstStyle/>
          <a:p>
            <a:r>
              <a:rPr lang="en-US" altLang="en-US"/>
              <a:t>Phase Driven</a:t>
            </a:r>
          </a:p>
          <a:p>
            <a:r>
              <a:rPr lang="en-US" altLang="en-US"/>
              <a:t>Department Driven</a:t>
            </a:r>
          </a:p>
          <a:p>
            <a:r>
              <a:rPr lang="en-US" altLang="en-US"/>
              <a:t>Milestone Driven</a:t>
            </a:r>
          </a:p>
          <a:p>
            <a:r>
              <a:rPr lang="en-US" altLang="en-US"/>
              <a:t>Component Driven</a:t>
            </a:r>
          </a:p>
          <a:p>
            <a:r>
              <a:rPr lang="en-US" altLang="en-US"/>
              <a:t>Location Driven</a:t>
            </a:r>
          </a:p>
          <a:p>
            <a:r>
              <a:rPr lang="en-US" altLang="en-US"/>
              <a:t>…….</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860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E8623C-5F7E-4131-B56D-768C15FD1981}" type="slidenum">
              <a:rPr lang="en-US" altLang="en-US" sz="1200" smtClean="0">
                <a:solidFill>
                  <a:srgbClr val="898989"/>
                </a:solidFill>
              </a:rPr>
              <a:pPr>
                <a:spcBef>
                  <a:spcPct val="0"/>
                </a:spcBef>
                <a:buFontTx/>
                <a:buNone/>
              </a:pPr>
              <a:t>56</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0" y="-9525"/>
            <a:ext cx="9144000" cy="808038"/>
          </a:xfrm>
        </p:spPr>
        <p:txBody>
          <a:bodyPr/>
          <a:lstStyle/>
          <a:p>
            <a:r>
              <a:rPr lang="en-IN" altLang="en-US"/>
              <a:t>Definition of Deliverables</a:t>
            </a:r>
          </a:p>
        </p:txBody>
      </p:sp>
      <p:sp>
        <p:nvSpPr>
          <p:cNvPr id="88067" name="Content Placeholder 4"/>
          <p:cNvSpPr>
            <a:spLocks noGrp="1"/>
          </p:cNvSpPr>
          <p:nvPr>
            <p:ph idx="1"/>
          </p:nvPr>
        </p:nvSpPr>
        <p:spPr>
          <a:xfrm>
            <a:off x="457200" y="990600"/>
            <a:ext cx="8077200" cy="1258888"/>
          </a:xfrm>
        </p:spPr>
        <p:txBody>
          <a:bodyPr/>
          <a:lstStyle/>
          <a:p>
            <a:pPr eaLnBrk="1" hangingPunct="1">
              <a:spcBef>
                <a:spcPct val="0"/>
              </a:spcBef>
              <a:buFontTx/>
              <a:buNone/>
            </a:pPr>
            <a:r>
              <a:rPr lang="en-US" altLang="en-US" sz="1800"/>
              <a:t>A Deliverable is a measurable, tangible, verifiable outcome, result, or item </a:t>
            </a:r>
          </a:p>
          <a:p>
            <a:pPr eaLnBrk="1" hangingPunct="1">
              <a:spcBef>
                <a:spcPct val="0"/>
              </a:spcBef>
              <a:buFontTx/>
              <a:buNone/>
            </a:pPr>
            <a:r>
              <a:rPr lang="en-US" altLang="en-US" sz="1800"/>
              <a:t>that must be produced to complete a project or part of a project.</a:t>
            </a:r>
          </a:p>
          <a:p>
            <a:pPr eaLnBrk="1" hangingPunct="1">
              <a:spcBef>
                <a:spcPct val="0"/>
              </a:spcBef>
              <a:buFontTx/>
              <a:buNone/>
            </a:pPr>
            <a:endParaRPr lang="en-US" altLang="en-US" sz="1800"/>
          </a:p>
          <a:p>
            <a:pPr eaLnBrk="1" hangingPunct="1">
              <a:spcBef>
                <a:spcPct val="0"/>
              </a:spcBef>
              <a:buFontTx/>
              <a:buNone/>
            </a:pPr>
            <a:r>
              <a:rPr lang="en-US" altLang="en-US" sz="1800"/>
              <a:t>Deliverables may be External or Internal. </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880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CB4A43-A8D7-47E7-B231-A49E34FCF73B}" type="slidenum">
              <a:rPr lang="en-US" altLang="en-US" sz="1000" smtClean="0">
                <a:latin typeface="Trebuchet MS" panose="020B0603020202020204" pitchFamily="34" charset="0"/>
              </a:rPr>
              <a:pPr>
                <a:spcBef>
                  <a:spcPct val="0"/>
                </a:spcBef>
                <a:buFontTx/>
                <a:buNone/>
              </a:pPr>
              <a:t>57</a:t>
            </a:fld>
            <a:endParaRPr lang="en-US" altLang="en-US" sz="1000">
              <a:latin typeface="Trebuchet MS" panose="020B0603020202020204" pitchFamily="34" charset="0"/>
            </a:endParaRPr>
          </a:p>
        </p:txBody>
      </p:sp>
      <p:sp>
        <p:nvSpPr>
          <p:cNvPr id="88070" name="Rectangle 2"/>
          <p:cNvSpPr>
            <a:spLocks noChangeArrowheads="1"/>
          </p:cNvSpPr>
          <p:nvPr/>
        </p:nvSpPr>
        <p:spPr bwMode="auto">
          <a:xfrm>
            <a:off x="381000" y="2286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pic>
        <p:nvPicPr>
          <p:cNvPr id="88071" name="Picture 4" descr="[ODB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4"/>
          <p:cNvSpPr>
            <a:spLocks noGrp="1"/>
          </p:cNvSpPr>
          <p:nvPr>
            <p:ph type="title"/>
          </p:nvPr>
        </p:nvSpPr>
        <p:spPr/>
        <p:txBody>
          <a:bodyPr/>
          <a:lstStyle/>
          <a:p>
            <a:r>
              <a:rPr altLang="en-US"/>
              <a:t>Phase oriented WBS</a:t>
            </a:r>
          </a:p>
        </p:txBody>
      </p:sp>
      <p:pic>
        <p:nvPicPr>
          <p:cNvPr id="901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1014413"/>
            <a:ext cx="65436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901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402491-43D9-49C9-A114-1EF85FE17DC5}" type="slidenum">
              <a:rPr lang="en-US" altLang="en-US" sz="1200" smtClean="0">
                <a:solidFill>
                  <a:srgbClr val="898989"/>
                </a:solidFill>
              </a:rPr>
              <a:pPr>
                <a:spcBef>
                  <a:spcPct val="0"/>
                </a:spcBef>
                <a:buFontTx/>
                <a:buNone/>
              </a:pPr>
              <a:t>58</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4"/>
          <p:cNvSpPr>
            <a:spLocks noGrp="1"/>
          </p:cNvSpPr>
          <p:nvPr>
            <p:ph type="title"/>
          </p:nvPr>
        </p:nvSpPr>
        <p:spPr/>
        <p:txBody>
          <a:bodyPr/>
          <a:lstStyle/>
          <a:p>
            <a:r>
              <a:rPr altLang="en-US"/>
              <a:t>Department oriented WBS</a:t>
            </a:r>
          </a:p>
        </p:txBody>
      </p:sp>
      <p:pic>
        <p:nvPicPr>
          <p:cNvPr id="92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1152525"/>
            <a:ext cx="747712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92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7E8EA9-D65E-4391-85B9-C15DADA40724}" type="slidenum">
              <a:rPr lang="en-US" altLang="en-US" sz="1200" smtClean="0">
                <a:solidFill>
                  <a:srgbClr val="898989"/>
                </a:solidFill>
              </a:rPr>
              <a:pPr>
                <a:spcBef>
                  <a:spcPct val="0"/>
                </a:spcBef>
                <a:buFontTx/>
                <a:buNone/>
              </a:pPr>
              <a:t>59</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6241" y="407881"/>
            <a:ext cx="7758720" cy="510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2263">
              <a:lnSpc>
                <a:spcPct val="93000"/>
              </a:lnSpc>
              <a:spcAft>
                <a:spcPts val="142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lnSpc>
                <a:spcPct val="100000"/>
              </a:lnSpc>
              <a:spcBef>
                <a:spcPts val="408"/>
              </a:spcBef>
              <a:spcAft>
                <a:spcPct val="0"/>
              </a:spcAft>
              <a:buClrTx/>
            </a:pPr>
            <a:endParaRPr lang="en-US" altLang="en-US" sz="1451" dirty="0">
              <a:solidFill>
                <a:schemeClr val="tx1"/>
              </a:solidFill>
            </a:endParaRPr>
          </a:p>
        </p:txBody>
      </p:sp>
      <p:sp>
        <p:nvSpPr>
          <p:cNvPr id="5123" name="Text Box 2"/>
          <p:cNvSpPr txBox="1">
            <a:spLocks noChangeArrowheads="1"/>
          </p:cNvSpPr>
          <p:nvPr/>
        </p:nvSpPr>
        <p:spPr bwMode="auto">
          <a:xfrm>
            <a:off x="1752481" y="68041"/>
            <a:ext cx="60955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hangingPunct="1">
              <a:lnSpc>
                <a:spcPct val="100000"/>
              </a:lnSpc>
              <a:spcBef>
                <a:spcPts val="408"/>
              </a:spcBef>
              <a:spcAft>
                <a:spcPct val="0"/>
              </a:spcAft>
              <a:buClrTx/>
            </a:pPr>
            <a:endParaRPr lang="en-US" altLang="en-US" sz="2177" b="1" dirty="0">
              <a:solidFill>
                <a:srgbClr val="000000"/>
              </a:solidFill>
            </a:endParaRPr>
          </a:p>
        </p:txBody>
      </p:sp>
      <p:sp>
        <p:nvSpPr>
          <p:cNvPr id="2" name="Title 1"/>
          <p:cNvSpPr>
            <a:spLocks noGrp="1"/>
          </p:cNvSpPr>
          <p:nvPr>
            <p:ph type="title"/>
          </p:nvPr>
        </p:nvSpPr>
        <p:spPr>
          <a:xfrm>
            <a:off x="0" y="24111"/>
            <a:ext cx="9144000" cy="808038"/>
          </a:xfrm>
        </p:spPr>
        <p:txBody>
          <a:bodyPr>
            <a:normAutofit/>
          </a:bodyPr>
          <a:lstStyle/>
          <a:p>
            <a:r>
              <a:rPr lang="en-US" altLang="en-US" b="1" dirty="0">
                <a:solidFill>
                  <a:srgbClr val="000000"/>
                </a:solidFill>
              </a:rPr>
              <a:t>Hari Prasad Thapliyal</a:t>
            </a:r>
            <a:endParaRPr lang="en-US" dirty="0"/>
          </a:p>
        </p:txBody>
      </p:sp>
      <p:sp>
        <p:nvSpPr>
          <p:cNvPr id="3" name="Content Placeholder 2"/>
          <p:cNvSpPr>
            <a:spLocks noGrp="1"/>
          </p:cNvSpPr>
          <p:nvPr>
            <p:ph idx="1"/>
          </p:nvPr>
        </p:nvSpPr>
        <p:spPr/>
        <p:txBody>
          <a:bodyPr>
            <a:normAutofit fontScale="55000" lnSpcReduction="20000"/>
          </a:bodyPr>
          <a:lstStyle/>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Trained People on project management from</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IT, ITES, Banking, Pharma, Power, Defense, Management Consulting, Electronics &amp; Electricity, Telecom, Construction</a:t>
            </a: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Membership</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PMI (USA), </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PMI (Mumbai Chapter), </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PMI (Bangalore Chapter), </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err="1">
                <a:ea typeface="Microsoft YaHei" panose="020B0503020204020204" pitchFamily="34" charset="-122"/>
              </a:rPr>
              <a:t>ScrumAlliance</a:t>
            </a:r>
            <a:endParaRPr lang="en-US" altLang="en-US" dirty="0">
              <a:ea typeface="Microsoft YaHei" panose="020B0503020204020204" pitchFamily="34" charset="-122"/>
            </a:endParaRP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Axelos</a:t>
            </a: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Affiliation</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Ex-Board Member of PMI Chennai Chapter &amp; PMI Mumbai Chapter</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Ex-Ethics Committee Chair of PMI Mumbai Chapter</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Worked with </a:t>
            </a:r>
            <a:r>
              <a:rPr lang="en-US" altLang="en-US" dirty="0" err="1">
                <a:ea typeface="Microsoft YaHei" panose="020B0503020204020204" pitchFamily="34" charset="-122"/>
              </a:rPr>
              <a:t>Aurovision</a:t>
            </a:r>
            <a:r>
              <a:rPr lang="en-US" altLang="en-US" dirty="0">
                <a:ea typeface="Microsoft YaHei" panose="020B0503020204020204" pitchFamily="34" charset="-122"/>
              </a:rPr>
              <a:t>, Pyramid IT Consulting, </a:t>
            </a:r>
            <a:r>
              <a:rPr lang="en-US" altLang="en-US" dirty="0" err="1">
                <a:ea typeface="Microsoft YaHei" panose="020B0503020204020204" pitchFamily="34" charset="-122"/>
              </a:rPr>
              <a:t>Amsys</a:t>
            </a:r>
            <a:r>
              <a:rPr lang="en-US" altLang="en-US" dirty="0">
                <a:ea typeface="Microsoft YaHei" panose="020B0503020204020204" pitchFamily="34" charset="-122"/>
              </a:rPr>
              <a:t> Infotech</a:t>
            </a: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Hobbies</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Languages, Reading Scriptures, Yoga, Traveling, Photography, Philosophy, Mythology, History, World Religions, Communication, Cultures</a:t>
            </a:r>
          </a:p>
          <a:p>
            <a:pPr eaLnBrk="1" hangingPunct="1">
              <a:spcBef>
                <a:spcPts val="408"/>
              </a:spcBef>
            </a:pPr>
            <a:endParaRPr lang="en-US" altLang="en-US" dirty="0"/>
          </a:p>
        </p:txBody>
      </p:sp>
    </p:spTree>
    <p:extLst>
      <p:ext uri="{BB962C8B-B14F-4D97-AF65-F5344CB8AC3E}">
        <p14:creationId xmlns:p14="http://schemas.microsoft.com/office/powerpoint/2010/main" val="31296307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4"/>
          <p:cNvSpPr>
            <a:spLocks noGrp="1"/>
          </p:cNvSpPr>
          <p:nvPr>
            <p:ph type="title"/>
          </p:nvPr>
        </p:nvSpPr>
        <p:spPr/>
        <p:txBody>
          <a:bodyPr/>
          <a:lstStyle/>
          <a:p>
            <a:r>
              <a:rPr altLang="en-US"/>
              <a:t>Subproject Oriented WBS</a:t>
            </a:r>
          </a:p>
        </p:txBody>
      </p:sp>
      <p:pic>
        <p:nvPicPr>
          <p:cNvPr id="94211" name="Picture 5" descr="File:Work Breakdown Structure of Aircraft 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11200"/>
            <a:ext cx="85344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942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82F95F-6551-41B2-9983-478EB7BDA0D4}"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Identify Documents Required to Manage Scope and Requirements</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8</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61</a:t>
            </a:fld>
            <a:endParaRPr lang="en-US" altLang="en-US"/>
          </a:p>
        </p:txBody>
      </p:sp>
    </p:spTree>
    <p:extLst>
      <p:ext uri="{BB962C8B-B14F-4D97-AF65-F5344CB8AC3E}">
        <p14:creationId xmlns:p14="http://schemas.microsoft.com/office/powerpoint/2010/main" val="3901251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4"/>
          <p:cNvSpPr>
            <a:spLocks noGrp="1"/>
          </p:cNvSpPr>
          <p:nvPr>
            <p:ph type="ctrTitle"/>
          </p:nvPr>
        </p:nvSpPr>
        <p:spPr/>
        <p:txBody>
          <a:bodyPr/>
          <a:lstStyle/>
          <a:p>
            <a:r>
              <a:rPr lang="en-US" altLang="en-US" dirty="0"/>
              <a:t>Project Scheduling - CPM &amp; PERT</a:t>
            </a:r>
            <a:endParaRPr lang="en-IN" altLang="en-US" dirty="0"/>
          </a:p>
        </p:txBody>
      </p:sp>
      <p:sp>
        <p:nvSpPr>
          <p:cNvPr id="6" name="Subtitle 5"/>
          <p:cNvSpPr>
            <a:spLocks noGrp="1"/>
          </p:cNvSpPr>
          <p:nvPr>
            <p:ph type="subTitle" idx="1"/>
          </p:nvPr>
        </p:nvSpPr>
        <p:spPr/>
        <p:txBody>
          <a:bodyPr/>
          <a:lstStyle/>
          <a:p>
            <a:pPr>
              <a:defRPr/>
            </a:pPr>
            <a:endParaRPr lang="en-IN"/>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9626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36371-1D79-4C0E-9F2C-93823A24BC28}" type="slidenum">
              <a:rPr lang="en-US" altLang="en-US" sz="1200" smtClean="0">
                <a:solidFill>
                  <a:srgbClr val="898989"/>
                </a:solidFill>
              </a:rPr>
              <a:pPr>
                <a:spcBef>
                  <a:spcPct val="0"/>
                </a:spcBef>
                <a:buFontTx/>
                <a:buNone/>
              </a:pPr>
              <a:t>62</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5"/>
          <p:cNvSpPr>
            <a:spLocks noGrp="1"/>
          </p:cNvSpPr>
          <p:nvPr>
            <p:ph type="title"/>
          </p:nvPr>
        </p:nvSpPr>
        <p:spPr>
          <a:xfrm>
            <a:off x="0" y="-9525"/>
            <a:ext cx="9144000" cy="808038"/>
          </a:xfrm>
        </p:spPr>
        <p:txBody>
          <a:bodyPr/>
          <a:lstStyle/>
          <a:p>
            <a:r>
              <a:rPr altLang="en-US"/>
              <a:t>Steps of Schedule Development</a:t>
            </a:r>
            <a:endParaRPr lang="en-IN" altLang="en-US"/>
          </a:p>
        </p:txBody>
      </p:sp>
      <p:sp>
        <p:nvSpPr>
          <p:cNvPr id="98307" name="Content Placeholder 6"/>
          <p:cNvSpPr>
            <a:spLocks noGrp="1"/>
          </p:cNvSpPr>
          <p:nvPr>
            <p:ph idx="1"/>
          </p:nvPr>
        </p:nvSpPr>
        <p:spPr>
          <a:xfrm>
            <a:off x="457200" y="990600"/>
            <a:ext cx="8229600" cy="5105400"/>
          </a:xfrm>
        </p:spPr>
        <p:txBody>
          <a:bodyPr/>
          <a:lstStyle/>
          <a:p>
            <a:r>
              <a:rPr lang="en-US" altLang="en-US"/>
              <a:t>Define Activities</a:t>
            </a:r>
          </a:p>
          <a:p>
            <a:r>
              <a:rPr lang="en-US" altLang="en-US"/>
              <a:t>Sequence Activities</a:t>
            </a:r>
          </a:p>
          <a:p>
            <a:r>
              <a:rPr lang="en-US" altLang="en-US"/>
              <a:t>Estimate Resources</a:t>
            </a:r>
          </a:p>
          <a:p>
            <a:r>
              <a:rPr lang="en-US" altLang="en-US"/>
              <a:t>Estimate Duration</a:t>
            </a:r>
          </a:p>
          <a:p>
            <a:r>
              <a:rPr lang="en-US" altLang="en-US"/>
              <a:t>Develop Schedule</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983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424EE1-FCFD-4F46-849E-8128D48E145B}"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Relationships</a:t>
            </a:r>
          </a:p>
        </p:txBody>
      </p:sp>
      <p:sp>
        <p:nvSpPr>
          <p:cNvPr id="3" name="Content Placeholder 2"/>
          <p:cNvSpPr>
            <a:spLocks noGrp="1"/>
          </p:cNvSpPr>
          <p:nvPr>
            <p:ph idx="1"/>
          </p:nvPr>
        </p:nvSpPr>
        <p:spPr/>
        <p:txBody>
          <a:bodyPr>
            <a:normAutofit fontScale="92500" lnSpcReduction="20000"/>
          </a:bodyPr>
          <a:lstStyle/>
          <a:p>
            <a:r>
              <a:rPr lang="en-US" dirty="0"/>
              <a:t>Finish to Start</a:t>
            </a:r>
          </a:p>
          <a:p>
            <a:pPr lvl="1"/>
            <a:r>
              <a:rPr lang="en-US" dirty="0"/>
              <a:t>A- Preparing documenting</a:t>
            </a:r>
          </a:p>
          <a:p>
            <a:pPr lvl="1"/>
            <a:r>
              <a:rPr lang="en-US" dirty="0"/>
              <a:t>B- Printing document</a:t>
            </a:r>
          </a:p>
          <a:p>
            <a:r>
              <a:rPr lang="en-US" dirty="0"/>
              <a:t>Start to Start</a:t>
            </a:r>
          </a:p>
          <a:p>
            <a:pPr lvl="1"/>
            <a:r>
              <a:rPr lang="en-US" dirty="0"/>
              <a:t>A- Shipment of material/parts</a:t>
            </a:r>
          </a:p>
          <a:p>
            <a:pPr lvl="1"/>
            <a:r>
              <a:rPr lang="en-US" dirty="0"/>
              <a:t>B- Shipment of equipment</a:t>
            </a:r>
          </a:p>
          <a:p>
            <a:r>
              <a:rPr lang="en-US" dirty="0"/>
              <a:t>Finish to Finish</a:t>
            </a:r>
          </a:p>
          <a:p>
            <a:pPr lvl="1"/>
            <a:r>
              <a:rPr lang="en-US" dirty="0"/>
              <a:t>A- Data collection &amp; cleaning</a:t>
            </a:r>
          </a:p>
          <a:p>
            <a:pPr lvl="1"/>
            <a:r>
              <a:rPr lang="en-US" dirty="0"/>
              <a:t>B- Analyse different chart types</a:t>
            </a:r>
          </a:p>
          <a:p>
            <a:r>
              <a:rPr lang="en-US" dirty="0"/>
              <a:t>Finish to Start</a:t>
            </a:r>
          </a:p>
          <a:p>
            <a:pPr lvl="1"/>
            <a:r>
              <a:rPr lang="en-US" dirty="0"/>
              <a:t>A- Stop main system</a:t>
            </a:r>
          </a:p>
          <a:p>
            <a:pPr lvl="1"/>
            <a:r>
              <a:rPr lang="en-US" dirty="0"/>
              <a:t>B- Start new system</a:t>
            </a:r>
          </a:p>
          <a:p>
            <a:pPr lvl="1"/>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64</a:t>
            </a:fld>
            <a:endParaRPr lang="en-US" altLang="en-US"/>
          </a:p>
        </p:txBody>
      </p:sp>
    </p:spTree>
    <p:extLst>
      <p:ext uri="{BB962C8B-B14F-4D97-AF65-F5344CB8AC3E}">
        <p14:creationId xmlns:p14="http://schemas.microsoft.com/office/powerpoint/2010/main" val="499094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Types</a:t>
            </a:r>
          </a:p>
        </p:txBody>
      </p:sp>
      <p:sp>
        <p:nvSpPr>
          <p:cNvPr id="3" name="Content Placeholder 2"/>
          <p:cNvSpPr>
            <a:spLocks noGrp="1"/>
          </p:cNvSpPr>
          <p:nvPr>
            <p:ph idx="1"/>
          </p:nvPr>
        </p:nvSpPr>
        <p:spPr/>
        <p:txBody>
          <a:bodyPr/>
          <a:lstStyle/>
          <a:p>
            <a:pPr marL="514350" indent="-514350">
              <a:buFont typeface="+mj-lt"/>
              <a:buAutoNum type="arabicPeriod"/>
            </a:pPr>
            <a:r>
              <a:rPr lang="en-US" dirty="0"/>
              <a:t>Mandatory Dependency</a:t>
            </a:r>
          </a:p>
          <a:p>
            <a:pPr marL="514350" indent="-514350">
              <a:buFont typeface="+mj-lt"/>
              <a:buAutoNum type="arabicPeriod"/>
            </a:pPr>
            <a:r>
              <a:rPr lang="en-US" dirty="0"/>
              <a:t>Discretionary Dependency</a:t>
            </a:r>
          </a:p>
          <a:p>
            <a:pPr marL="514350" indent="-514350">
              <a:buFont typeface="+mj-lt"/>
              <a:buAutoNum type="arabicPeriod"/>
            </a:pPr>
            <a:r>
              <a:rPr lang="en-US" dirty="0"/>
              <a:t>External Dependency</a:t>
            </a:r>
          </a:p>
          <a:p>
            <a:pPr marL="514350" indent="-514350">
              <a:buFont typeface="+mj-lt"/>
              <a:buAutoNum type="arabicPeriod"/>
            </a:pPr>
            <a:r>
              <a:rPr lang="en-US" dirty="0"/>
              <a:t>Internal Dependency</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65</a:t>
            </a:fld>
            <a:endParaRPr lang="en-US" altLang="en-US"/>
          </a:p>
        </p:txBody>
      </p:sp>
    </p:spTree>
    <p:extLst>
      <p:ext uri="{BB962C8B-B14F-4D97-AF65-F5344CB8AC3E}">
        <p14:creationId xmlns:p14="http://schemas.microsoft.com/office/powerpoint/2010/main" val="3953910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Constraint</a:t>
            </a:r>
          </a:p>
        </p:txBody>
      </p:sp>
      <p:sp>
        <p:nvSpPr>
          <p:cNvPr id="3" name="Content Placeholder 2"/>
          <p:cNvSpPr>
            <a:spLocks noGrp="1"/>
          </p:cNvSpPr>
          <p:nvPr>
            <p:ph idx="1"/>
          </p:nvPr>
        </p:nvSpPr>
        <p:spPr/>
        <p:txBody>
          <a:bodyPr/>
          <a:lstStyle/>
          <a:p>
            <a:pPr marL="514350" indent="-514350">
              <a:buFont typeface="+mj-lt"/>
              <a:buAutoNum type="arabicPeriod"/>
            </a:pPr>
            <a:r>
              <a:rPr lang="en-US" dirty="0"/>
              <a:t>ASAP</a:t>
            </a:r>
          </a:p>
          <a:p>
            <a:pPr marL="514350" indent="-514350">
              <a:buFont typeface="+mj-lt"/>
              <a:buAutoNum type="arabicPeriod"/>
            </a:pPr>
            <a:r>
              <a:rPr lang="en-US" dirty="0"/>
              <a:t>ALAP</a:t>
            </a:r>
          </a:p>
          <a:p>
            <a:pPr marL="514350" indent="-514350">
              <a:buFont typeface="+mj-lt"/>
              <a:buAutoNum type="arabicPeriod"/>
            </a:pPr>
            <a:r>
              <a:rPr lang="en-US" dirty="0"/>
              <a:t>SNET</a:t>
            </a:r>
          </a:p>
          <a:p>
            <a:pPr marL="514350" indent="-514350">
              <a:buFont typeface="+mj-lt"/>
              <a:buAutoNum type="arabicPeriod"/>
            </a:pPr>
            <a:r>
              <a:rPr lang="en-US" dirty="0"/>
              <a:t>SNLT</a:t>
            </a:r>
          </a:p>
          <a:p>
            <a:pPr marL="514350" indent="-514350">
              <a:buFont typeface="+mj-lt"/>
              <a:buAutoNum type="arabicPeriod"/>
            </a:pPr>
            <a:r>
              <a:rPr lang="en-US" dirty="0"/>
              <a:t>MSO</a:t>
            </a:r>
          </a:p>
          <a:p>
            <a:pPr marL="514350" indent="-514350">
              <a:buFont typeface="+mj-lt"/>
              <a:buAutoNum type="arabicPeriod"/>
            </a:pPr>
            <a:r>
              <a:rPr lang="en-US" dirty="0"/>
              <a:t>MFO</a:t>
            </a:r>
          </a:p>
          <a:p>
            <a:pPr marL="514350" indent="-514350">
              <a:buFont typeface="+mj-lt"/>
              <a:buAutoNum type="arabicPeriod"/>
            </a:pPr>
            <a:r>
              <a:rPr lang="en-US" dirty="0"/>
              <a:t>FNET</a:t>
            </a:r>
          </a:p>
          <a:p>
            <a:pPr marL="514350" indent="-514350">
              <a:buFont typeface="+mj-lt"/>
              <a:buAutoNum type="arabicPeriod"/>
            </a:pPr>
            <a:r>
              <a:rPr lang="en-US" dirty="0"/>
              <a:t>FNLT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66</a:t>
            </a:fld>
            <a:endParaRPr lang="en-US" altLang="en-US"/>
          </a:p>
        </p:txBody>
      </p:sp>
    </p:spTree>
    <p:extLst>
      <p:ext uri="{BB962C8B-B14F-4D97-AF65-F5344CB8AC3E}">
        <p14:creationId xmlns:p14="http://schemas.microsoft.com/office/powerpoint/2010/main" val="30521663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0" y="-9525"/>
            <a:ext cx="9144000" cy="808038"/>
          </a:xfrm>
        </p:spPr>
        <p:txBody>
          <a:bodyPr/>
          <a:lstStyle/>
          <a:p>
            <a:r>
              <a:rPr altLang="en-US"/>
              <a:t>Define Activities</a:t>
            </a:r>
            <a:endParaRPr lang="en-IN" altLang="en-US"/>
          </a:p>
        </p:txBody>
      </p:sp>
      <p:sp>
        <p:nvSpPr>
          <p:cNvPr id="100355" name="Content Placeholder 2"/>
          <p:cNvSpPr>
            <a:spLocks noGrp="1"/>
          </p:cNvSpPr>
          <p:nvPr>
            <p:ph idx="1"/>
          </p:nvPr>
        </p:nvSpPr>
        <p:spPr>
          <a:xfrm>
            <a:off x="457200" y="990600"/>
            <a:ext cx="8229600" cy="5105400"/>
          </a:xfrm>
        </p:spPr>
        <p:txBody>
          <a:bodyPr/>
          <a:lstStyle/>
          <a:p>
            <a:r>
              <a:rPr lang="en-US" altLang="en-US"/>
              <a:t>Know every product and project scope activities</a:t>
            </a:r>
          </a:p>
          <a:p>
            <a:r>
              <a:rPr lang="en-US" altLang="en-US"/>
              <a:t>Know the every possible attribute of these activities</a:t>
            </a:r>
          </a:p>
          <a:p>
            <a:r>
              <a:rPr lang="en-US" altLang="en-US"/>
              <a:t>List all the internal and external milestones</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003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46A56D-5A5D-437D-A074-D5D542753BCD}" type="slidenum">
              <a:rPr lang="en-US" altLang="en-US" sz="1200" smtClean="0">
                <a:solidFill>
                  <a:srgbClr val="898989"/>
                </a:solidFill>
              </a:rPr>
              <a:pPr>
                <a:spcBef>
                  <a:spcPct val="0"/>
                </a:spcBef>
                <a:buFontTx/>
                <a:buNone/>
              </a:pPr>
              <a:t>67</a:t>
            </a:fld>
            <a:endParaRPr lang="en-US" altLang="en-US"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2"/>
          <p:cNvSpPr>
            <a:spLocks noGrp="1"/>
          </p:cNvSpPr>
          <p:nvPr>
            <p:ph type="title"/>
          </p:nvPr>
        </p:nvSpPr>
        <p:spPr>
          <a:xfrm>
            <a:off x="0" y="-9525"/>
            <a:ext cx="9144000" cy="808038"/>
          </a:xfrm>
        </p:spPr>
        <p:txBody>
          <a:bodyPr/>
          <a:lstStyle/>
          <a:p>
            <a:r>
              <a:rPr altLang="en-US"/>
              <a:t>Sequence Activities</a:t>
            </a:r>
            <a:endParaRPr lang="en-IN" altLang="en-US"/>
          </a:p>
        </p:txBody>
      </p:sp>
      <p:sp>
        <p:nvSpPr>
          <p:cNvPr id="81923" name="Rectangle 3"/>
          <p:cNvSpPr>
            <a:spLocks noGrp="1" noChangeArrowheads="1"/>
          </p:cNvSpPr>
          <p:nvPr>
            <p:ph idx="1"/>
          </p:nvPr>
        </p:nvSpPr>
        <p:spPr>
          <a:xfrm>
            <a:off x="457200" y="990600"/>
            <a:ext cx="8229600" cy="5105400"/>
          </a:xfrm>
        </p:spPr>
        <p:txBody>
          <a:bodyPr/>
          <a:lstStyle/>
          <a:p>
            <a:pPr marL="0" indent="0" eaLnBrk="1" hangingPunct="1">
              <a:lnSpc>
                <a:spcPct val="80000"/>
              </a:lnSpc>
              <a:buFontTx/>
              <a:buNone/>
              <a:defRPr/>
            </a:pPr>
            <a:r>
              <a:rPr lang="en-US" altLang="en-US" sz="2800" dirty="0"/>
              <a:t>Sequence activities based on the activity attributes, lead, lag and dependencies between them</a:t>
            </a:r>
          </a:p>
          <a:p>
            <a:pPr eaLnBrk="1" hangingPunct="1">
              <a:lnSpc>
                <a:spcPct val="80000"/>
              </a:lnSpc>
              <a:buFontTx/>
              <a:buNone/>
              <a:defRPr/>
            </a:pPr>
            <a:endParaRPr lang="en-US" altLang="en-US" sz="2000" b="1" dirty="0"/>
          </a:p>
          <a:p>
            <a:pPr eaLnBrk="1" hangingPunct="1">
              <a:lnSpc>
                <a:spcPct val="80000"/>
              </a:lnSpc>
              <a:buFontTx/>
              <a:buNone/>
              <a:defRPr/>
            </a:pPr>
            <a:r>
              <a:rPr lang="en-US" altLang="en-US" sz="2000" b="1" dirty="0"/>
              <a:t>Mandatory dependencies</a:t>
            </a:r>
            <a:r>
              <a:rPr lang="en-US" altLang="en-US" sz="2000" dirty="0"/>
              <a:t> – Logical relationships inherent  in the set of</a:t>
            </a:r>
          </a:p>
          <a:p>
            <a:pPr eaLnBrk="1" hangingPunct="1">
              <a:lnSpc>
                <a:spcPct val="80000"/>
              </a:lnSpc>
              <a:buFontTx/>
              <a:buNone/>
              <a:defRPr/>
            </a:pPr>
            <a:r>
              <a:rPr lang="en-US" altLang="en-US" sz="2000" dirty="0"/>
              <a:t>activities</a:t>
            </a:r>
          </a:p>
          <a:p>
            <a:pPr eaLnBrk="1" hangingPunct="1">
              <a:lnSpc>
                <a:spcPct val="80000"/>
              </a:lnSpc>
              <a:buFontTx/>
              <a:buNone/>
              <a:defRPr/>
            </a:pPr>
            <a:r>
              <a:rPr lang="en-US" altLang="en-US" sz="2000" b="1" dirty="0"/>
              <a:t>Discretionary dependencies</a:t>
            </a:r>
            <a:r>
              <a:rPr lang="en-US" altLang="en-US" sz="2000" dirty="0"/>
              <a:t> – Dependencies which are defined by the</a:t>
            </a:r>
          </a:p>
          <a:p>
            <a:pPr eaLnBrk="1" hangingPunct="1">
              <a:lnSpc>
                <a:spcPct val="80000"/>
              </a:lnSpc>
              <a:buFontTx/>
              <a:buNone/>
              <a:defRPr/>
            </a:pPr>
            <a:r>
              <a:rPr lang="en-US" altLang="en-US" sz="2000" dirty="0"/>
              <a:t>Project team  or the Performing organization </a:t>
            </a:r>
          </a:p>
          <a:p>
            <a:pPr eaLnBrk="1" hangingPunct="1">
              <a:lnSpc>
                <a:spcPct val="90000"/>
              </a:lnSpc>
              <a:buFontTx/>
              <a:buNone/>
              <a:defRPr/>
            </a:pPr>
            <a:r>
              <a:rPr lang="en-US" altLang="en-US" sz="2000" b="1" dirty="0"/>
              <a:t>External dependencies</a:t>
            </a:r>
            <a:r>
              <a:rPr lang="en-US" altLang="en-US" sz="2000" dirty="0"/>
              <a:t> – relationships between Project and outside</a:t>
            </a:r>
          </a:p>
          <a:p>
            <a:pPr eaLnBrk="1" hangingPunct="1">
              <a:lnSpc>
                <a:spcPct val="90000"/>
              </a:lnSpc>
              <a:buFontTx/>
              <a:buNone/>
              <a:defRPr/>
            </a:pPr>
            <a:r>
              <a:rPr lang="en-US" altLang="en-US" sz="2000" dirty="0"/>
              <a:t>Organization</a:t>
            </a:r>
          </a:p>
          <a:p>
            <a:pPr marL="0" indent="0" eaLnBrk="1" hangingPunct="1">
              <a:spcBef>
                <a:spcPct val="0"/>
              </a:spcBef>
              <a:buFontTx/>
              <a:buNone/>
              <a:defRPr/>
            </a:pPr>
            <a:r>
              <a:rPr lang="en-US" altLang="en-US" sz="2000" b="1" dirty="0"/>
              <a:t>Lag :  </a:t>
            </a:r>
            <a:r>
              <a:rPr lang="en-US" altLang="en-US" sz="2000" dirty="0"/>
              <a:t>The amount of time delay between the completion of one task and the start of its successor task. </a:t>
            </a:r>
          </a:p>
          <a:p>
            <a:pPr marL="0" indent="0" eaLnBrk="1" hangingPunct="1">
              <a:spcBef>
                <a:spcPct val="0"/>
              </a:spcBef>
              <a:buFontTx/>
              <a:buNone/>
              <a:defRPr/>
            </a:pPr>
            <a:r>
              <a:rPr lang="en-US" altLang="en-US" sz="2000" b="1" dirty="0"/>
              <a:t>Lead: </a:t>
            </a:r>
            <a:r>
              <a:rPr lang="en-US" altLang="en-US" sz="2000" dirty="0"/>
              <a:t> The successor activity starts before the predecessor activity has finished.</a:t>
            </a:r>
          </a:p>
          <a:p>
            <a:pPr marL="0" indent="0" eaLnBrk="1" hangingPunct="1">
              <a:spcBef>
                <a:spcPct val="0"/>
              </a:spcBef>
              <a:buFontTx/>
              <a:buNone/>
              <a:defRPr/>
            </a:pPr>
            <a:r>
              <a:rPr lang="en-US" altLang="en-US" sz="2000" b="1" dirty="0"/>
              <a:t>Dependency Types </a:t>
            </a:r>
            <a:r>
              <a:rPr lang="en-US" altLang="en-US" sz="2000" dirty="0"/>
              <a:t>: Finish to Start, Start to Start, Finish to Finish, Start to Finish</a:t>
            </a:r>
          </a:p>
          <a:p>
            <a:pPr eaLnBrk="1" hangingPunct="1">
              <a:spcBef>
                <a:spcPct val="0"/>
              </a:spcBef>
              <a:buFontTx/>
              <a:buNone/>
              <a:defRPr/>
            </a:pPr>
            <a:endParaRPr lang="en-US" altLang="en-US" sz="2000" dirty="0"/>
          </a:p>
          <a:p>
            <a:pPr eaLnBrk="1" hangingPunct="1">
              <a:spcBef>
                <a:spcPct val="0"/>
              </a:spcBef>
              <a:buFontTx/>
              <a:buNone/>
              <a:defRPr/>
            </a:pPr>
            <a:endParaRPr lang="en-US" altLang="en-US" sz="2000" i="1" dirty="0">
              <a:solidFill>
                <a:schemeClr val="folHlink"/>
              </a:solidFill>
            </a:endParaRPr>
          </a:p>
          <a:p>
            <a:pPr>
              <a:defRPr/>
            </a:pPr>
            <a:endParaRPr lang="en-IN" sz="2000" dirty="0"/>
          </a:p>
          <a:p>
            <a:pPr eaLnBrk="1" hangingPunct="1">
              <a:lnSpc>
                <a:spcPct val="90000"/>
              </a:lnSpc>
              <a:buFontTx/>
              <a:buNone/>
              <a:defRPr/>
            </a:pPr>
            <a:endParaRPr lang="en-US" altLang="en-US" sz="2000" dirty="0"/>
          </a:p>
          <a:p>
            <a:pPr eaLnBrk="1" hangingPunct="1">
              <a:lnSpc>
                <a:spcPct val="90000"/>
              </a:lnSpc>
              <a:buFontTx/>
              <a:buNone/>
              <a:defRPr/>
            </a:pPr>
            <a:endParaRPr lang="en-US" altLang="en-US" sz="2000" dirty="0"/>
          </a:p>
          <a:p>
            <a:pPr lvl="1" eaLnBrk="1" hangingPunct="1">
              <a:lnSpc>
                <a:spcPct val="90000"/>
              </a:lnSpc>
              <a:defRPr/>
            </a:pPr>
            <a:endParaRPr lang="en-US" altLang="en-US" sz="20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024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B72416-ED02-4A8B-98BF-9185B2BBC313}" type="slidenum">
              <a:rPr lang="en-US" altLang="en-US" sz="1000" smtClean="0">
                <a:latin typeface="Trebuchet MS" panose="020B0603020202020204" pitchFamily="34" charset="0"/>
              </a:rPr>
              <a:pPr>
                <a:spcBef>
                  <a:spcPct val="0"/>
                </a:spcBef>
                <a:buFontTx/>
                <a:buNone/>
              </a:pPr>
              <a:t>68</a:t>
            </a:fld>
            <a:endParaRPr lang="en-US" altLang="en-US" sz="1000">
              <a:latin typeface="Trebuchet MS" panose="020B0603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3"/>
          <p:cNvSpPr>
            <a:spLocks noGrp="1"/>
          </p:cNvSpPr>
          <p:nvPr>
            <p:ph type="title"/>
          </p:nvPr>
        </p:nvSpPr>
        <p:spPr>
          <a:xfrm>
            <a:off x="0" y="-9525"/>
            <a:ext cx="9144000" cy="808038"/>
          </a:xfrm>
        </p:spPr>
        <p:txBody>
          <a:bodyPr/>
          <a:lstStyle/>
          <a:p>
            <a:r>
              <a:rPr lang="en-IN" altLang="en-US"/>
              <a:t>Estimate Resources</a:t>
            </a:r>
          </a:p>
        </p:txBody>
      </p:sp>
      <p:sp>
        <p:nvSpPr>
          <p:cNvPr id="104451" name="Content Placeholder 1"/>
          <p:cNvSpPr>
            <a:spLocks noGrp="1"/>
          </p:cNvSpPr>
          <p:nvPr>
            <p:ph idx="1"/>
          </p:nvPr>
        </p:nvSpPr>
        <p:spPr>
          <a:xfrm>
            <a:off x="457200" y="1182688"/>
            <a:ext cx="8229600" cy="5105400"/>
          </a:xfrm>
        </p:spPr>
        <p:txBody>
          <a:bodyPr/>
          <a:lstStyle/>
          <a:p>
            <a:pPr eaLnBrk="1" hangingPunct="1">
              <a:spcBef>
                <a:spcPct val="0"/>
              </a:spcBef>
            </a:pPr>
            <a:r>
              <a:rPr lang="en-US" altLang="en-US"/>
              <a:t>Resources required to complete activities may be material, human, equipment, expense</a:t>
            </a:r>
          </a:p>
          <a:p>
            <a:pPr eaLnBrk="1" hangingPunct="1">
              <a:spcBef>
                <a:spcPct val="0"/>
              </a:spcBef>
            </a:pPr>
            <a:r>
              <a:rPr lang="en-US" altLang="en-US"/>
              <a:t>You need to identify every kind of resources and number of resource required to complete every activity</a:t>
            </a:r>
          </a:p>
          <a:p>
            <a:pPr eaLnBrk="1" hangingPunct="1">
              <a:spcBef>
                <a:spcPct val="0"/>
              </a:spcBef>
            </a:pPr>
            <a:r>
              <a:rPr lang="en-US" altLang="en-US"/>
              <a:t>When you are identify human resources that time avoid assigning “named resources”</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10445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A1BF14-EFCB-4887-BC56-C2DD968AC074}" type="slidenum">
              <a:rPr lang="en-US" altLang="en-US" sz="1000" smtClean="0">
                <a:latin typeface="Trebuchet MS" panose="020B0603020202020204" pitchFamily="34" charset="0"/>
              </a:rPr>
              <a:pPr>
                <a:spcBef>
                  <a:spcPct val="0"/>
                </a:spcBef>
                <a:buFontTx/>
                <a:buNone/>
              </a:pPr>
              <a:t>69</a:t>
            </a:fld>
            <a:endParaRPr lang="en-US" altLang="en-US" sz="1000">
              <a:latin typeface="Trebuchet MS" panose="020B0603020202020204" pitchFamily="34" charset="0"/>
            </a:endParaRPr>
          </a:p>
        </p:txBody>
      </p:sp>
      <p:sp>
        <p:nvSpPr>
          <p:cNvPr id="104454" name="Rectangle 3"/>
          <p:cNvSpPr>
            <a:spLocks noChangeArrowheads="1"/>
          </p:cNvSpPr>
          <p:nvPr/>
        </p:nvSpPr>
        <p:spPr bwMode="auto">
          <a:xfrm>
            <a:off x="609600" y="5105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 trained/Consulted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09262679"/>
              </p:ext>
            </p:extLst>
          </p:nvPr>
        </p:nvGraphicFramePr>
        <p:xfrm>
          <a:off x="685800" y="990599"/>
          <a:ext cx="4114800" cy="5421533"/>
        </p:xfrm>
        <a:graphic>
          <a:graphicData uri="http://schemas.openxmlformats.org/drawingml/2006/table">
            <a:tbl>
              <a:tblPr>
                <a:tableStyleId>{08FB837D-C827-4EFA-A057-4D05807E0F7C}</a:tableStyleId>
              </a:tblPr>
              <a:tblGrid>
                <a:gridCol w="1295400">
                  <a:extLst>
                    <a:ext uri="{9D8B030D-6E8A-4147-A177-3AD203B41FA5}">
                      <a16:colId xmlns:a16="http://schemas.microsoft.com/office/drawing/2014/main" val="2867201372"/>
                    </a:ext>
                  </a:extLst>
                </a:gridCol>
                <a:gridCol w="1447800">
                  <a:extLst>
                    <a:ext uri="{9D8B030D-6E8A-4147-A177-3AD203B41FA5}">
                      <a16:colId xmlns:a16="http://schemas.microsoft.com/office/drawing/2014/main" val="1162707465"/>
                    </a:ext>
                  </a:extLst>
                </a:gridCol>
                <a:gridCol w="1371600">
                  <a:extLst>
                    <a:ext uri="{9D8B030D-6E8A-4147-A177-3AD203B41FA5}">
                      <a16:colId xmlns:a16="http://schemas.microsoft.com/office/drawing/2014/main" val="4032011365"/>
                    </a:ext>
                  </a:extLst>
                </a:gridCol>
              </a:tblGrid>
              <a:tr h="198196">
                <a:tc gridSpan="3">
                  <a:txBody>
                    <a:bodyPr/>
                    <a:lstStyle/>
                    <a:p>
                      <a:pPr algn="l" fontAlgn="base"/>
                      <a:r>
                        <a:rPr lang="en-US" sz="1050" dirty="0">
                          <a:effectLst/>
                        </a:rPr>
                        <a:t>CONDUCTED CORPORATES &amp; OPEN HOUSE TRAININGS FOR</a:t>
                      </a:r>
                      <a:endParaRPr lang="en-US" sz="1050" b="0" dirty="0">
                        <a:effectLst/>
                        <a:latin typeface="inherit"/>
                      </a:endParaRPr>
                    </a:p>
                  </a:txBody>
                  <a:tcPr marL="17365" marR="17365" marT="17365" marB="1736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0527106"/>
                  </a:ext>
                </a:extLst>
              </a:tr>
              <a:tr h="522333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1" dirty="0">
                          <a:effectLst/>
                        </a:rPr>
                        <a:t>IT (Software)</a:t>
                      </a:r>
                    </a:p>
                    <a:p>
                      <a:pPr algn="l" fontAlgn="base"/>
                      <a:r>
                        <a:rPr lang="en-US" sz="1050" dirty="0">
                          <a:effectLst/>
                        </a:rPr>
                        <a:t>Kale consultants</a:t>
                      </a:r>
                    </a:p>
                    <a:p>
                      <a:pPr algn="l" fontAlgn="base"/>
                      <a:r>
                        <a:rPr lang="en-US" sz="1050" dirty="0">
                          <a:effectLst/>
                        </a:rPr>
                        <a:t>L&amp;T Infotech</a:t>
                      </a:r>
                    </a:p>
                    <a:p>
                      <a:pPr algn="l" fontAlgn="base"/>
                      <a:r>
                        <a:rPr lang="en-US" sz="1050" dirty="0" err="1">
                          <a:effectLst/>
                        </a:rPr>
                        <a:t>Microland</a:t>
                      </a:r>
                      <a:endParaRPr lang="en-US" sz="1050" dirty="0">
                        <a:effectLst/>
                      </a:endParaRPr>
                    </a:p>
                    <a:p>
                      <a:pPr algn="l" fontAlgn="base"/>
                      <a:r>
                        <a:rPr lang="en-US" sz="1050" dirty="0">
                          <a:effectLst/>
                        </a:rPr>
                        <a:t>Sun Guard</a:t>
                      </a:r>
                    </a:p>
                    <a:p>
                      <a:pPr algn="l" fontAlgn="base"/>
                      <a:r>
                        <a:rPr lang="en-US" sz="1050" dirty="0">
                          <a:effectLst/>
                        </a:rPr>
                        <a:t>ITC </a:t>
                      </a:r>
                      <a:r>
                        <a:rPr lang="en-US" sz="1050" dirty="0" err="1">
                          <a:effectLst/>
                        </a:rPr>
                        <a:t>Intotech</a:t>
                      </a:r>
                      <a:endParaRPr lang="en-US" sz="1050" dirty="0">
                        <a:effectLst/>
                      </a:endParaRPr>
                    </a:p>
                    <a:p>
                      <a:pPr algn="l" fontAlgn="base"/>
                      <a:r>
                        <a:rPr lang="en-US" sz="1050" dirty="0" err="1">
                          <a:effectLst/>
                        </a:rPr>
                        <a:t>LeoTech</a:t>
                      </a:r>
                      <a:endParaRPr lang="en-US" sz="1050" dirty="0">
                        <a:effectLst/>
                      </a:endParaRPr>
                    </a:p>
                    <a:p>
                      <a:pPr algn="l" fontAlgn="base"/>
                      <a:r>
                        <a:rPr lang="en-US" sz="1050" dirty="0">
                          <a:effectLst/>
                        </a:rPr>
                        <a:t>California software</a:t>
                      </a:r>
                    </a:p>
                    <a:p>
                      <a:pPr algn="l" fontAlgn="base"/>
                      <a:r>
                        <a:rPr lang="en-US" sz="1050" dirty="0">
                          <a:effectLst/>
                        </a:rPr>
                        <a:t>Honeywell Technologies</a:t>
                      </a:r>
                    </a:p>
                    <a:p>
                      <a:pPr algn="l" fontAlgn="base"/>
                      <a:r>
                        <a:rPr lang="en-US" sz="1050" dirty="0" err="1">
                          <a:effectLst/>
                        </a:rPr>
                        <a:t>Genpact</a:t>
                      </a:r>
                      <a:endParaRPr lang="en-US" sz="1050" dirty="0">
                        <a:effectLst/>
                      </a:endParaRPr>
                    </a:p>
                    <a:p>
                      <a:pPr algn="l" fontAlgn="base"/>
                      <a:r>
                        <a:rPr lang="en-US" sz="1050" dirty="0">
                          <a:effectLst/>
                        </a:rPr>
                        <a:t>CGI</a:t>
                      </a:r>
                    </a:p>
                    <a:p>
                      <a:pPr algn="l" fontAlgn="base"/>
                      <a:r>
                        <a:rPr lang="en-US" sz="1050" dirty="0" err="1">
                          <a:effectLst/>
                        </a:rPr>
                        <a:t>Intelenet</a:t>
                      </a:r>
                      <a:r>
                        <a:rPr lang="en-US" sz="1050" dirty="0">
                          <a:effectLst/>
                        </a:rPr>
                        <a:t> Global</a:t>
                      </a:r>
                    </a:p>
                    <a:p>
                      <a:pPr algn="l" fontAlgn="base"/>
                      <a:r>
                        <a:rPr lang="en-US" sz="1050" dirty="0">
                          <a:effectLst/>
                        </a:rPr>
                        <a:t>Xansa</a:t>
                      </a:r>
                    </a:p>
                    <a:p>
                      <a:pPr algn="l" fontAlgn="base"/>
                      <a:r>
                        <a:rPr lang="en-US" sz="1050" dirty="0" err="1">
                          <a:effectLst/>
                        </a:rPr>
                        <a:t>Pata</a:t>
                      </a:r>
                      <a:r>
                        <a:rPr lang="en-US" sz="1050" dirty="0">
                          <a:effectLst/>
                        </a:rPr>
                        <a:t> Infotech</a:t>
                      </a:r>
                    </a:p>
                    <a:p>
                      <a:pPr algn="l" fontAlgn="base"/>
                      <a:r>
                        <a:rPr lang="en-US" sz="1050" dirty="0" err="1">
                          <a:effectLst/>
                        </a:rPr>
                        <a:t>SXChange</a:t>
                      </a:r>
                      <a:endParaRPr lang="en-US" sz="1050" dirty="0">
                        <a:effectLst/>
                      </a:endParaRPr>
                    </a:p>
                    <a:p>
                      <a:pPr algn="l" fontAlgn="base"/>
                      <a:r>
                        <a:rPr lang="en-US" sz="1050" dirty="0">
                          <a:effectLst/>
                        </a:rPr>
                        <a:t>Thales Software India</a:t>
                      </a:r>
                    </a:p>
                    <a:p>
                      <a:pPr algn="l" fontAlgn="base"/>
                      <a:r>
                        <a:rPr lang="en-US" sz="1050" dirty="0">
                          <a:effectLst/>
                        </a:rPr>
                        <a:t>EDS</a:t>
                      </a:r>
                    </a:p>
                    <a:p>
                      <a:pPr algn="l" fontAlgn="base"/>
                      <a:r>
                        <a:rPr lang="en-US" sz="1050" dirty="0" err="1">
                          <a:effectLst/>
                        </a:rPr>
                        <a:t>Dreamorbit</a:t>
                      </a:r>
                      <a:endParaRPr lang="en-US" sz="1050" dirty="0">
                        <a:effectLst/>
                      </a:endParaRPr>
                    </a:p>
                    <a:p>
                      <a:pPr algn="l" fontAlgn="base"/>
                      <a:r>
                        <a:rPr lang="en-US" sz="1050" dirty="0" err="1">
                          <a:effectLst/>
                        </a:rPr>
                        <a:t>Ellucian</a:t>
                      </a:r>
                      <a:endParaRPr lang="en-US" sz="1050" dirty="0">
                        <a:effectLst/>
                      </a:endParaRPr>
                    </a:p>
                    <a:p>
                      <a:pPr algn="l" fontAlgn="base"/>
                      <a:r>
                        <a:rPr lang="en-US" sz="1050" dirty="0">
                          <a:effectLst/>
                        </a:rPr>
                        <a:t>Opera Solution</a:t>
                      </a:r>
                    </a:p>
                    <a:p>
                      <a:pPr algn="l" fontAlgn="base"/>
                      <a:r>
                        <a:rPr lang="en-US" sz="1050" dirty="0">
                          <a:effectLst/>
                        </a:rPr>
                        <a:t>ABM Knowledge Ltd</a:t>
                      </a:r>
                    </a:p>
                    <a:p>
                      <a:pPr algn="l" fontAlgn="base"/>
                      <a:r>
                        <a:rPr lang="en-US" sz="1050" dirty="0" err="1">
                          <a:effectLst/>
                        </a:rPr>
                        <a:t>Emerio</a:t>
                      </a:r>
                      <a:endParaRPr lang="en-US" sz="1050" dirty="0">
                        <a:effectLst/>
                      </a:endParaRPr>
                    </a:p>
                    <a:p>
                      <a:pPr algn="l" fontAlgn="base"/>
                      <a:r>
                        <a:rPr lang="en-US" sz="1050" dirty="0">
                          <a:effectLst/>
                        </a:rPr>
                        <a:t>Temenos</a:t>
                      </a:r>
                    </a:p>
                    <a:p>
                      <a:pPr algn="l" fontAlgn="base"/>
                      <a:r>
                        <a:rPr lang="en-US" sz="1050" dirty="0">
                          <a:effectLst/>
                        </a:rPr>
                        <a:t>HDI System Technologies</a:t>
                      </a:r>
                    </a:p>
                    <a:p>
                      <a:pPr algn="l" fontAlgn="base"/>
                      <a:endParaRPr lang="en-US" sz="1050" dirty="0">
                        <a:effectLst/>
                      </a:endParaRPr>
                    </a:p>
                    <a:p>
                      <a:pPr algn="l" fontAlgn="base"/>
                      <a:r>
                        <a:rPr lang="en-US" sz="1200" b="1" dirty="0">
                          <a:effectLst/>
                        </a:rPr>
                        <a:t>Pharma</a:t>
                      </a:r>
                    </a:p>
                    <a:p>
                      <a:pPr algn="l" fontAlgn="base"/>
                      <a:r>
                        <a:rPr lang="en-US" sz="1050" dirty="0">
                          <a:effectLst/>
                        </a:rPr>
                        <a:t>Sanofi India</a:t>
                      </a:r>
                    </a:p>
                    <a:p>
                      <a:pPr algn="l" fontAlgn="base"/>
                      <a:r>
                        <a:rPr lang="en-US" sz="1050" dirty="0">
                          <a:effectLst/>
                        </a:rPr>
                        <a:t>Pfizer Pharmaceuticals</a:t>
                      </a:r>
                    </a:p>
                    <a:p>
                      <a:pPr algn="l" fontAlgn="base"/>
                      <a:endParaRPr lang="en-US" sz="1050" b="0" dirty="0">
                        <a:effectLst/>
                        <a:latin typeface="inherit"/>
                      </a:endParaRPr>
                    </a:p>
                  </a:txBody>
                  <a:tcPr marL="17365" marR="17365" marT="17365" marB="17365" anchor="ctr"/>
                </a:tc>
                <a:tc>
                  <a:txBody>
                    <a:bodyPr/>
                    <a:lstStyle/>
                    <a:p>
                      <a:pPr algn="l" fontAlgn="base"/>
                      <a:r>
                        <a:rPr lang="en-US" sz="1200" b="1" dirty="0">
                          <a:effectLst/>
                        </a:rPr>
                        <a:t>Telecom</a:t>
                      </a:r>
                    </a:p>
                    <a:p>
                      <a:pPr algn="l" fontAlgn="base"/>
                      <a:r>
                        <a:rPr lang="en-US" sz="1050" dirty="0" err="1">
                          <a:effectLst/>
                        </a:rPr>
                        <a:t>Uninor</a:t>
                      </a:r>
                      <a:endParaRPr lang="en-US" sz="1050" dirty="0">
                        <a:effectLst/>
                      </a:endParaRPr>
                    </a:p>
                    <a:p>
                      <a:pPr algn="l" fontAlgn="base"/>
                      <a:r>
                        <a:rPr lang="en-US" sz="1050" dirty="0">
                          <a:effectLst/>
                        </a:rPr>
                        <a:t>Reliance Communication</a:t>
                      </a:r>
                    </a:p>
                    <a:p>
                      <a:pPr algn="l" fontAlgn="base"/>
                      <a:r>
                        <a:rPr lang="en-US" sz="1050" dirty="0">
                          <a:effectLst/>
                        </a:rPr>
                        <a:t>Qualcomm</a:t>
                      </a:r>
                    </a:p>
                    <a:p>
                      <a:pPr algn="l" fontAlgn="base"/>
                      <a:r>
                        <a:rPr lang="en-US" sz="1050" dirty="0">
                          <a:effectLst/>
                        </a:rPr>
                        <a:t>Nokia Siemens</a:t>
                      </a:r>
                    </a:p>
                    <a:p>
                      <a:pPr algn="l" fontAlgn="base"/>
                      <a:r>
                        <a:rPr lang="en-US" sz="1050" dirty="0">
                          <a:effectLst/>
                        </a:rPr>
                        <a:t>Airtel</a:t>
                      </a:r>
                    </a:p>
                    <a:p>
                      <a:pPr algn="l" fontAlgn="base"/>
                      <a:r>
                        <a:rPr lang="en-US" sz="1050" dirty="0">
                          <a:effectLst/>
                        </a:rPr>
                        <a:t>Smart Telecoms</a:t>
                      </a:r>
                    </a:p>
                    <a:p>
                      <a:pPr algn="l" fontAlgn="base"/>
                      <a:r>
                        <a:rPr lang="en-US" sz="1050" dirty="0">
                          <a:effectLst/>
                        </a:rPr>
                        <a:t>Orange</a:t>
                      </a:r>
                    </a:p>
                    <a:p>
                      <a:pPr algn="l" fontAlgn="base"/>
                      <a:r>
                        <a:rPr lang="en-US" sz="1050" dirty="0">
                          <a:effectLst/>
                        </a:rPr>
                        <a:t>Verizon</a:t>
                      </a:r>
                    </a:p>
                    <a:p>
                      <a:pPr algn="l" fontAlgn="base"/>
                      <a:r>
                        <a:rPr lang="en-US" sz="1050" dirty="0">
                          <a:effectLst/>
                        </a:rPr>
                        <a:t>Wire &amp; Wireless</a:t>
                      </a:r>
                    </a:p>
                    <a:p>
                      <a:pPr algn="l" fontAlgn="base"/>
                      <a:endParaRPr lang="en-US" sz="1050" dirty="0">
                        <a:effectLst/>
                      </a:endParaRPr>
                    </a:p>
                    <a:p>
                      <a:pPr algn="l" fontAlgn="base"/>
                      <a:r>
                        <a:rPr lang="en-US" sz="1200" b="1" dirty="0">
                          <a:effectLst/>
                        </a:rPr>
                        <a:t>Bank, Insurance, Finance &amp; Securities</a:t>
                      </a:r>
                    </a:p>
                    <a:p>
                      <a:pPr algn="l" fontAlgn="base"/>
                      <a:r>
                        <a:rPr lang="en-US" sz="1200" dirty="0">
                          <a:effectLst/>
                        </a:rPr>
                        <a:t>Standard Charted Bank</a:t>
                      </a:r>
                    </a:p>
                    <a:p>
                      <a:pPr algn="l" fontAlgn="base"/>
                      <a:r>
                        <a:rPr lang="en-US" sz="1200" dirty="0">
                          <a:effectLst/>
                        </a:rPr>
                        <a:t>JP Morgan</a:t>
                      </a:r>
                    </a:p>
                    <a:p>
                      <a:pPr algn="l" fontAlgn="base"/>
                      <a:r>
                        <a:rPr lang="en-US" sz="1200" dirty="0">
                          <a:effectLst/>
                        </a:rPr>
                        <a:t>TATA AIG</a:t>
                      </a:r>
                    </a:p>
                    <a:p>
                      <a:pPr algn="l" fontAlgn="base"/>
                      <a:r>
                        <a:rPr lang="en-US" sz="1200" dirty="0">
                          <a:effectLst/>
                        </a:rPr>
                        <a:t>United Health Group</a:t>
                      </a:r>
                    </a:p>
                    <a:p>
                      <a:pPr algn="l" fontAlgn="base"/>
                      <a:r>
                        <a:rPr lang="en-US" sz="1200" dirty="0">
                          <a:effectLst/>
                        </a:rPr>
                        <a:t>Birla Sunline Insurance</a:t>
                      </a:r>
                    </a:p>
                    <a:p>
                      <a:pPr algn="l" fontAlgn="base"/>
                      <a:r>
                        <a:rPr lang="en-US" sz="1200" dirty="0">
                          <a:effectLst/>
                        </a:rPr>
                        <a:t>ANZ bank</a:t>
                      </a:r>
                    </a:p>
                    <a:p>
                      <a:pPr algn="l" fontAlgn="base"/>
                      <a:r>
                        <a:rPr lang="en-US" sz="1200" dirty="0">
                          <a:effectLst/>
                        </a:rPr>
                        <a:t>HSBC</a:t>
                      </a:r>
                    </a:p>
                    <a:p>
                      <a:pPr algn="l" fontAlgn="base"/>
                      <a:r>
                        <a:rPr lang="en-US" sz="1200" dirty="0">
                          <a:effectLst/>
                        </a:rPr>
                        <a:t>Deutsche Bank</a:t>
                      </a:r>
                    </a:p>
                    <a:p>
                      <a:pPr algn="l" fontAlgn="base"/>
                      <a:r>
                        <a:rPr lang="en-US" sz="1050" dirty="0">
                          <a:effectLst/>
                        </a:rPr>
                        <a:t>ICICI </a:t>
                      </a:r>
                      <a:r>
                        <a:rPr lang="en-US" sz="1050" dirty="0" err="1">
                          <a:effectLst/>
                        </a:rPr>
                        <a:t>Pru</a:t>
                      </a:r>
                      <a:endParaRPr lang="en-US" sz="1050" dirty="0">
                        <a:effectLst/>
                      </a:endParaRPr>
                    </a:p>
                    <a:p>
                      <a:pPr algn="l" fontAlgn="base"/>
                      <a:r>
                        <a:rPr lang="en-US" sz="1050" dirty="0">
                          <a:effectLst/>
                        </a:rPr>
                        <a:t>RBS</a:t>
                      </a:r>
                    </a:p>
                    <a:p>
                      <a:pPr algn="l" fontAlgn="base"/>
                      <a:r>
                        <a:rPr lang="en-US" sz="1050" dirty="0">
                          <a:effectLst/>
                        </a:rPr>
                        <a:t>Bank of New York</a:t>
                      </a:r>
                    </a:p>
                    <a:p>
                      <a:pPr algn="l" fontAlgn="base"/>
                      <a:r>
                        <a:rPr lang="en-US" sz="1050" dirty="0">
                          <a:effectLst/>
                        </a:rPr>
                        <a:t>Avaya</a:t>
                      </a:r>
                    </a:p>
                    <a:p>
                      <a:pPr algn="l" fontAlgn="base"/>
                      <a:r>
                        <a:rPr lang="en-US" sz="1050" dirty="0">
                          <a:effectLst/>
                        </a:rPr>
                        <a:t>S &amp; P Capital IQ</a:t>
                      </a:r>
                    </a:p>
                    <a:p>
                      <a:pPr algn="l" fontAlgn="base"/>
                      <a:endParaRPr lang="en-US" sz="1050" b="0" dirty="0">
                        <a:effectLst/>
                        <a:latin typeface="inherit"/>
                      </a:endParaRPr>
                    </a:p>
                  </a:txBody>
                  <a:tcPr marL="17365" marR="17365" marT="17365" marB="17365" anchor="ctr"/>
                </a:tc>
                <a:tc>
                  <a:txBody>
                    <a:bodyPr/>
                    <a:lstStyle/>
                    <a:p>
                      <a:pPr algn="l" fontAlgn="base"/>
                      <a:r>
                        <a:rPr lang="en-US" sz="1050" dirty="0">
                          <a:effectLst/>
                        </a:rPr>
                        <a:t> </a:t>
                      </a:r>
                    </a:p>
                    <a:p>
                      <a:pPr algn="l" fontAlgn="base"/>
                      <a:r>
                        <a:rPr lang="en-US" sz="1200" b="1" dirty="0">
                          <a:effectLst/>
                        </a:rPr>
                        <a:t>Power</a:t>
                      </a:r>
                    </a:p>
                    <a:p>
                      <a:pPr algn="l" fontAlgn="base"/>
                      <a:r>
                        <a:rPr lang="en-US" sz="1050" dirty="0">
                          <a:effectLst/>
                        </a:rPr>
                        <a:t>Vikram Solar</a:t>
                      </a:r>
                    </a:p>
                    <a:p>
                      <a:pPr algn="l" fontAlgn="base"/>
                      <a:r>
                        <a:rPr lang="en-US" sz="1050" dirty="0" err="1">
                          <a:effectLst/>
                        </a:rPr>
                        <a:t>Andritz</a:t>
                      </a:r>
                      <a:endParaRPr lang="en-US" sz="1050" dirty="0">
                        <a:effectLst/>
                      </a:endParaRPr>
                    </a:p>
                    <a:p>
                      <a:pPr algn="l" fontAlgn="base"/>
                      <a:r>
                        <a:rPr lang="en-US" sz="1050" dirty="0">
                          <a:effectLst/>
                        </a:rPr>
                        <a:t>BFL Hydro Power</a:t>
                      </a:r>
                    </a:p>
                    <a:p>
                      <a:pPr algn="l" fontAlgn="base"/>
                      <a:r>
                        <a:rPr lang="en-US" sz="1050" dirty="0">
                          <a:effectLst/>
                        </a:rPr>
                        <a:t> </a:t>
                      </a:r>
                    </a:p>
                    <a:p>
                      <a:pPr algn="l" fontAlgn="base"/>
                      <a:r>
                        <a:rPr lang="en-US" sz="1200" b="1" dirty="0">
                          <a:effectLst/>
                        </a:rPr>
                        <a:t>Industrial, Engineering</a:t>
                      </a:r>
                    </a:p>
                    <a:p>
                      <a:pPr algn="l" fontAlgn="base"/>
                      <a:r>
                        <a:rPr lang="en-US" sz="1050" dirty="0">
                          <a:effectLst/>
                        </a:rPr>
                        <a:t>Tyco Fire &amp; Security</a:t>
                      </a:r>
                    </a:p>
                    <a:p>
                      <a:pPr algn="l" fontAlgn="base"/>
                      <a:r>
                        <a:rPr lang="en-US" sz="1050" dirty="0">
                          <a:effectLst/>
                        </a:rPr>
                        <a:t>Wheels India</a:t>
                      </a:r>
                    </a:p>
                    <a:p>
                      <a:pPr algn="l" fontAlgn="base"/>
                      <a:r>
                        <a:rPr lang="en-US" sz="1050" dirty="0">
                          <a:effectLst/>
                        </a:rPr>
                        <a:t>Turner &amp; </a:t>
                      </a:r>
                      <a:r>
                        <a:rPr lang="en-US" sz="1050" dirty="0" err="1">
                          <a:effectLst/>
                        </a:rPr>
                        <a:t>Toronsent</a:t>
                      </a:r>
                      <a:endParaRPr lang="en-US" sz="1050" dirty="0">
                        <a:effectLst/>
                      </a:endParaRPr>
                    </a:p>
                    <a:p>
                      <a:pPr algn="l" fontAlgn="base"/>
                      <a:r>
                        <a:rPr lang="en-US" sz="1050" dirty="0">
                          <a:effectLst/>
                        </a:rPr>
                        <a:t>Schneider Electrics</a:t>
                      </a:r>
                    </a:p>
                    <a:p>
                      <a:pPr algn="l" fontAlgn="base"/>
                      <a:r>
                        <a:rPr lang="en-US" sz="1050" dirty="0">
                          <a:effectLst/>
                        </a:rPr>
                        <a:t>Tata </a:t>
                      </a:r>
                      <a:r>
                        <a:rPr lang="en-US" sz="1050" dirty="0" err="1">
                          <a:effectLst/>
                        </a:rPr>
                        <a:t>Elexi</a:t>
                      </a:r>
                      <a:endParaRPr lang="en-US" sz="1050" dirty="0">
                        <a:effectLst/>
                      </a:endParaRPr>
                    </a:p>
                    <a:p>
                      <a:pPr algn="l" fontAlgn="base"/>
                      <a:r>
                        <a:rPr lang="en-US" sz="1050" dirty="0">
                          <a:effectLst/>
                        </a:rPr>
                        <a:t>Xerox</a:t>
                      </a:r>
                    </a:p>
                    <a:p>
                      <a:pPr algn="l" fontAlgn="base"/>
                      <a:r>
                        <a:rPr lang="en-US" sz="1050" dirty="0">
                          <a:effectLst/>
                        </a:rPr>
                        <a:t>Emerson</a:t>
                      </a:r>
                    </a:p>
                    <a:p>
                      <a:pPr algn="l" fontAlgn="base"/>
                      <a:r>
                        <a:rPr lang="en-US" sz="1050" dirty="0">
                          <a:effectLst/>
                        </a:rPr>
                        <a:t>Rockwell</a:t>
                      </a:r>
                    </a:p>
                    <a:p>
                      <a:pPr algn="l" fontAlgn="base"/>
                      <a:r>
                        <a:rPr lang="en-US" sz="1050" dirty="0">
                          <a:effectLst/>
                        </a:rPr>
                        <a:t>Federal </a:t>
                      </a:r>
                      <a:r>
                        <a:rPr lang="en-US" sz="1050" dirty="0" err="1">
                          <a:effectLst/>
                        </a:rPr>
                        <a:t>Mugal</a:t>
                      </a:r>
                      <a:endParaRPr lang="en-US" sz="1050" dirty="0">
                        <a:effectLst/>
                      </a:endParaRPr>
                    </a:p>
                    <a:p>
                      <a:pPr algn="l" fontAlgn="base"/>
                      <a:r>
                        <a:rPr lang="en-US" sz="1050" dirty="0">
                          <a:effectLst/>
                        </a:rPr>
                        <a:t>ABB</a:t>
                      </a:r>
                    </a:p>
                    <a:p>
                      <a:pPr algn="l" fontAlgn="base"/>
                      <a:r>
                        <a:rPr lang="en-US" sz="1050" dirty="0">
                          <a:effectLst/>
                        </a:rPr>
                        <a:t> </a:t>
                      </a:r>
                    </a:p>
                    <a:p>
                      <a:pPr algn="l" fontAlgn="base"/>
                      <a:r>
                        <a:rPr lang="en-US" sz="1200" b="1" dirty="0">
                          <a:effectLst/>
                        </a:rPr>
                        <a:t>HR, Staffing, Training</a:t>
                      </a:r>
                    </a:p>
                    <a:p>
                      <a:pPr algn="l" fontAlgn="base"/>
                      <a:r>
                        <a:rPr lang="en-US" sz="1050" dirty="0">
                          <a:effectLst/>
                        </a:rPr>
                        <a:t>Pyramid IT</a:t>
                      </a:r>
                    </a:p>
                    <a:p>
                      <a:pPr algn="l" fontAlgn="base"/>
                      <a:r>
                        <a:rPr lang="en-US" sz="1050" dirty="0">
                          <a:effectLst/>
                        </a:rPr>
                        <a:t>Future Focus</a:t>
                      </a:r>
                    </a:p>
                    <a:p>
                      <a:pPr algn="l" fontAlgn="base"/>
                      <a:r>
                        <a:rPr lang="en-US" sz="1050" dirty="0">
                          <a:effectLst/>
                        </a:rPr>
                        <a:t>ECCI</a:t>
                      </a:r>
                    </a:p>
                    <a:p>
                      <a:pPr algn="l" fontAlgn="base"/>
                      <a:r>
                        <a:rPr lang="en-US" sz="1050" dirty="0" err="1">
                          <a:effectLst/>
                        </a:rPr>
                        <a:t>Allsec</a:t>
                      </a:r>
                      <a:endParaRPr lang="en-US" sz="1050" dirty="0">
                        <a:effectLst/>
                      </a:endParaRPr>
                    </a:p>
                    <a:p>
                      <a:pPr algn="l" fontAlgn="base"/>
                      <a:endParaRPr lang="en-US" sz="1050" dirty="0">
                        <a:effectLst/>
                      </a:endParaRPr>
                    </a:p>
                    <a:p>
                      <a:pPr algn="l" fontAlgn="base"/>
                      <a:r>
                        <a:rPr lang="en-US" sz="1200" b="1" dirty="0">
                          <a:effectLst/>
                        </a:rPr>
                        <a:t>Petroleum &amp; Chemical</a:t>
                      </a:r>
                    </a:p>
                    <a:p>
                      <a:pPr algn="l" fontAlgn="base"/>
                      <a:r>
                        <a:rPr lang="en-US" sz="1050" dirty="0" err="1">
                          <a:effectLst/>
                        </a:rPr>
                        <a:t>Chemfab</a:t>
                      </a:r>
                      <a:r>
                        <a:rPr lang="en-US" sz="1050" dirty="0">
                          <a:effectLst/>
                        </a:rPr>
                        <a:t> Chemicals</a:t>
                      </a:r>
                    </a:p>
                    <a:p>
                      <a:pPr algn="l" fontAlgn="base"/>
                      <a:r>
                        <a:rPr lang="en-US" sz="1050" dirty="0">
                          <a:effectLst/>
                        </a:rPr>
                        <a:t>Tagros Chemicals</a:t>
                      </a:r>
                    </a:p>
                    <a:p>
                      <a:pPr algn="l" fontAlgn="base"/>
                      <a:r>
                        <a:rPr lang="en-US" sz="1050" dirty="0">
                          <a:effectLst/>
                        </a:rPr>
                        <a:t>Gujarat gas</a:t>
                      </a:r>
                    </a:p>
                    <a:p>
                      <a:pPr algn="l" fontAlgn="base"/>
                      <a:r>
                        <a:rPr lang="en-US" sz="1050" dirty="0">
                          <a:effectLst/>
                        </a:rPr>
                        <a:t>Reliance Industries </a:t>
                      </a:r>
                      <a:endParaRPr lang="en-US" sz="1050" b="0" dirty="0">
                        <a:effectLst/>
                        <a:latin typeface="inherit"/>
                      </a:endParaRPr>
                    </a:p>
                  </a:txBody>
                  <a:tcPr marL="17365" marR="17365" marT="17365" marB="17365" anchor="ctr"/>
                </a:tc>
                <a:extLst>
                  <a:ext uri="{0D108BD9-81ED-4DB2-BD59-A6C34878D82A}">
                    <a16:rowId xmlns:a16="http://schemas.microsoft.com/office/drawing/2014/main" val="1912540561"/>
                  </a:ext>
                </a:extLst>
              </a:tr>
            </a:tbl>
          </a:graphicData>
        </a:graphic>
      </p:graphicFrame>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7</a:t>
            </a:fld>
            <a:endParaRPr lang="en-US" altLang="en-US"/>
          </a:p>
        </p:txBody>
      </p:sp>
      <p:graphicFrame>
        <p:nvGraphicFramePr>
          <p:cNvPr id="7" name="Content Placeholder 5"/>
          <p:cNvGraphicFramePr>
            <a:graphicFrameLocks/>
          </p:cNvGraphicFramePr>
          <p:nvPr>
            <p:extLst>
              <p:ext uri="{D42A27DB-BD31-4B8C-83A1-F6EECF244321}">
                <p14:modId xmlns:p14="http://schemas.microsoft.com/office/powerpoint/2010/main" val="3599451390"/>
              </p:ext>
            </p:extLst>
          </p:nvPr>
        </p:nvGraphicFramePr>
        <p:xfrm>
          <a:off x="4855191" y="1016293"/>
          <a:ext cx="4136409" cy="5395840"/>
        </p:xfrm>
        <a:graphic>
          <a:graphicData uri="http://schemas.openxmlformats.org/drawingml/2006/table">
            <a:tbl>
              <a:tblPr>
                <a:tableStyleId>{08FB837D-C827-4EFA-A057-4D05807E0F7C}</a:tableStyleId>
              </a:tblPr>
              <a:tblGrid>
                <a:gridCol w="1196719">
                  <a:extLst>
                    <a:ext uri="{9D8B030D-6E8A-4147-A177-3AD203B41FA5}">
                      <a16:colId xmlns:a16="http://schemas.microsoft.com/office/drawing/2014/main" val="2867201372"/>
                    </a:ext>
                  </a:extLst>
                </a:gridCol>
                <a:gridCol w="1560887">
                  <a:extLst>
                    <a:ext uri="{9D8B030D-6E8A-4147-A177-3AD203B41FA5}">
                      <a16:colId xmlns:a16="http://schemas.microsoft.com/office/drawing/2014/main" val="1162707465"/>
                    </a:ext>
                  </a:extLst>
                </a:gridCol>
                <a:gridCol w="1378803">
                  <a:extLst>
                    <a:ext uri="{9D8B030D-6E8A-4147-A177-3AD203B41FA5}">
                      <a16:colId xmlns:a16="http://schemas.microsoft.com/office/drawing/2014/main" val="4032011365"/>
                    </a:ext>
                  </a:extLst>
                </a:gridCol>
              </a:tblGrid>
              <a:tr h="2975052">
                <a:tc>
                  <a:txBody>
                    <a:bodyPr/>
                    <a:lstStyle/>
                    <a:p>
                      <a:pPr algn="l" fontAlgn="base"/>
                      <a:r>
                        <a:rPr lang="en-US" sz="1200" b="1" dirty="0">
                          <a:effectLst/>
                        </a:rPr>
                        <a:t>IT (Software)</a:t>
                      </a:r>
                    </a:p>
                    <a:p>
                      <a:pPr algn="l" fontAlgn="base"/>
                      <a:r>
                        <a:rPr lang="en-US" sz="1050" dirty="0">
                          <a:effectLst/>
                        </a:rPr>
                        <a:t>Tally Solutions</a:t>
                      </a:r>
                    </a:p>
                    <a:p>
                      <a:pPr algn="l" fontAlgn="base"/>
                      <a:r>
                        <a:rPr lang="en-US" sz="1050" dirty="0">
                          <a:effectLst/>
                        </a:rPr>
                        <a:t>TCS</a:t>
                      </a:r>
                    </a:p>
                    <a:p>
                      <a:pPr algn="l" fontAlgn="base"/>
                      <a:r>
                        <a:rPr lang="en-US" sz="1050" dirty="0">
                          <a:effectLst/>
                        </a:rPr>
                        <a:t>SAP Labs</a:t>
                      </a:r>
                    </a:p>
                    <a:p>
                      <a:pPr algn="l" fontAlgn="base"/>
                      <a:r>
                        <a:rPr lang="en-US" sz="1050" dirty="0">
                          <a:effectLst/>
                        </a:rPr>
                        <a:t>Sutherland</a:t>
                      </a:r>
                    </a:p>
                    <a:p>
                      <a:pPr algn="l" fontAlgn="base"/>
                      <a:r>
                        <a:rPr lang="en-US" sz="1050" dirty="0">
                          <a:effectLst/>
                        </a:rPr>
                        <a:t>Wipro</a:t>
                      </a:r>
                    </a:p>
                    <a:p>
                      <a:pPr algn="l" fontAlgn="base"/>
                      <a:r>
                        <a:rPr lang="en-US" sz="1050" dirty="0">
                          <a:effectLst/>
                        </a:rPr>
                        <a:t>NIIT Technologies Limited</a:t>
                      </a:r>
                    </a:p>
                    <a:p>
                      <a:pPr algn="l" fontAlgn="base"/>
                      <a:r>
                        <a:rPr lang="en-US" sz="1050" dirty="0">
                          <a:effectLst/>
                        </a:rPr>
                        <a:t>Mphasis</a:t>
                      </a:r>
                    </a:p>
                    <a:p>
                      <a:pPr algn="l" fontAlgn="base"/>
                      <a:r>
                        <a:rPr lang="en-US" sz="1050" dirty="0">
                          <a:effectLst/>
                        </a:rPr>
                        <a:t>Amadeus</a:t>
                      </a:r>
                    </a:p>
                    <a:p>
                      <a:pPr algn="l" fontAlgn="base"/>
                      <a:r>
                        <a:rPr lang="en-US" sz="1050" dirty="0" err="1">
                          <a:effectLst/>
                        </a:rPr>
                        <a:t>Hibu</a:t>
                      </a:r>
                      <a:endParaRPr lang="en-US" sz="1050" dirty="0">
                        <a:effectLst/>
                      </a:endParaRPr>
                    </a:p>
                    <a:p>
                      <a:pPr algn="l" fontAlgn="base"/>
                      <a:r>
                        <a:rPr lang="en-US" sz="1050" dirty="0" err="1">
                          <a:effectLst/>
                        </a:rPr>
                        <a:t>Birlasoft</a:t>
                      </a:r>
                      <a:endParaRPr lang="en-US" sz="1050" dirty="0">
                        <a:effectLst/>
                      </a:endParaRPr>
                    </a:p>
                    <a:p>
                      <a:pPr algn="l" fontAlgn="base"/>
                      <a:r>
                        <a:rPr lang="en-US" sz="1050" dirty="0" err="1">
                          <a:effectLst/>
                        </a:rPr>
                        <a:t>Aurovision</a:t>
                      </a:r>
                      <a:endParaRPr lang="en-US" sz="1050" dirty="0">
                        <a:effectLst/>
                      </a:endParaRPr>
                    </a:p>
                    <a:p>
                      <a:pPr algn="l" fontAlgn="base"/>
                      <a:r>
                        <a:rPr lang="en-US" sz="1050" dirty="0">
                          <a:effectLst/>
                        </a:rPr>
                        <a:t>Cognizant</a:t>
                      </a:r>
                    </a:p>
                    <a:p>
                      <a:pPr algn="l" fontAlgn="base"/>
                      <a:r>
                        <a:rPr lang="en-US" sz="1050" dirty="0">
                          <a:effectLst/>
                        </a:rPr>
                        <a:t>CSC</a:t>
                      </a:r>
                    </a:p>
                    <a:p>
                      <a:pPr algn="l" fontAlgn="base"/>
                      <a:r>
                        <a:rPr lang="en-US" sz="1050" dirty="0">
                          <a:effectLst/>
                        </a:rPr>
                        <a:t>IBM</a:t>
                      </a:r>
                    </a:p>
                    <a:p>
                      <a:pPr algn="l" fontAlgn="base"/>
                      <a:r>
                        <a:rPr lang="en-US" sz="1050" dirty="0">
                          <a:effectLst/>
                        </a:rPr>
                        <a:t>Capgemini</a:t>
                      </a:r>
                    </a:p>
                    <a:p>
                      <a:pPr algn="l" fontAlgn="base"/>
                      <a:r>
                        <a:rPr lang="en-US" sz="1050" dirty="0">
                          <a:effectLst/>
                        </a:rPr>
                        <a:t>Infinite Computers</a:t>
                      </a:r>
                    </a:p>
                    <a:p>
                      <a:pPr algn="l" fontAlgn="base"/>
                      <a:r>
                        <a:rPr lang="en-US" sz="1050" dirty="0">
                          <a:effectLst/>
                        </a:rPr>
                        <a:t>Infosys</a:t>
                      </a:r>
                    </a:p>
                    <a:p>
                      <a:pPr algn="l" fontAlgn="base"/>
                      <a:r>
                        <a:rPr lang="en-US" sz="1050" dirty="0">
                          <a:effectLst/>
                        </a:rPr>
                        <a:t>HCL</a:t>
                      </a:r>
                      <a:endParaRPr lang="en-US" sz="1050" b="0" dirty="0">
                        <a:effectLst/>
                        <a:latin typeface="inherit"/>
                      </a:endParaRPr>
                    </a:p>
                  </a:txBody>
                  <a:tcPr marL="17365" marR="17365" marT="17365" marB="17365" anchor="ctr"/>
                </a:tc>
                <a:tc>
                  <a:txBody>
                    <a:bodyPr/>
                    <a:lstStyle/>
                    <a:p>
                      <a:pPr algn="l" fontAlgn="base"/>
                      <a:r>
                        <a:rPr lang="en-US" sz="1200" b="1" dirty="0">
                          <a:effectLst/>
                        </a:rPr>
                        <a:t>ITES/BPO</a:t>
                      </a:r>
                    </a:p>
                    <a:p>
                      <a:pPr algn="l" fontAlgn="base"/>
                      <a:r>
                        <a:rPr lang="en-US" sz="1050" dirty="0">
                          <a:effectLst/>
                        </a:rPr>
                        <a:t>Service India</a:t>
                      </a:r>
                    </a:p>
                    <a:p>
                      <a:pPr algn="l" fontAlgn="base"/>
                      <a:r>
                        <a:rPr lang="en-US" sz="1050" dirty="0">
                          <a:effectLst/>
                        </a:rPr>
                        <a:t>Real Page</a:t>
                      </a:r>
                    </a:p>
                    <a:p>
                      <a:pPr algn="l" fontAlgn="base"/>
                      <a:r>
                        <a:rPr lang="en-US" sz="1050" dirty="0">
                          <a:effectLst/>
                        </a:rPr>
                        <a:t>WNS</a:t>
                      </a:r>
                    </a:p>
                    <a:p>
                      <a:pPr algn="l" fontAlgn="base"/>
                      <a:r>
                        <a:rPr lang="en-US" sz="1050" dirty="0">
                          <a:effectLst/>
                        </a:rPr>
                        <a:t>Hewitt</a:t>
                      </a:r>
                    </a:p>
                    <a:p>
                      <a:pPr algn="l" fontAlgn="base"/>
                      <a:r>
                        <a:rPr lang="en-US" sz="1050" dirty="0">
                          <a:effectLst/>
                        </a:rPr>
                        <a:t>AXA Technologies Shared Services (Assets Management)</a:t>
                      </a:r>
                    </a:p>
                    <a:p>
                      <a:pPr algn="l" fontAlgn="base"/>
                      <a:r>
                        <a:rPr lang="en-US" sz="1050" dirty="0">
                          <a:effectLst/>
                        </a:rPr>
                        <a:t>Bank of America Continuum</a:t>
                      </a:r>
                    </a:p>
                    <a:p>
                      <a:pPr algn="l" fontAlgn="base"/>
                      <a:r>
                        <a:rPr lang="en-US" sz="1050" dirty="0">
                          <a:effectLst/>
                        </a:rPr>
                        <a:t>Caliber Point</a:t>
                      </a:r>
                    </a:p>
                    <a:p>
                      <a:pPr algn="l" fontAlgn="base"/>
                      <a:r>
                        <a:rPr lang="en-US" sz="1050" dirty="0" err="1">
                          <a:effectLst/>
                        </a:rPr>
                        <a:t>Cbay</a:t>
                      </a:r>
                      <a:r>
                        <a:rPr lang="en-US" sz="1050" dirty="0">
                          <a:effectLst/>
                        </a:rPr>
                        <a:t> Systems</a:t>
                      </a:r>
                    </a:p>
                    <a:p>
                      <a:pPr algn="l" fontAlgn="base"/>
                      <a:endParaRPr lang="en-US" sz="1050" dirty="0">
                        <a:effectLst/>
                      </a:endParaRPr>
                    </a:p>
                    <a:p>
                      <a:pPr algn="l" fontAlgn="base"/>
                      <a:r>
                        <a:rPr lang="en-US" sz="1200" b="1" dirty="0">
                          <a:effectLst/>
                        </a:rPr>
                        <a:t>Construction &amp; Infra</a:t>
                      </a:r>
                    </a:p>
                    <a:p>
                      <a:pPr algn="l" fontAlgn="base"/>
                      <a:r>
                        <a:rPr lang="en-US" sz="1050" dirty="0" err="1">
                          <a:effectLst/>
                        </a:rPr>
                        <a:t>Zamil</a:t>
                      </a:r>
                      <a:r>
                        <a:rPr lang="en-US" sz="1050" dirty="0">
                          <a:effectLst/>
                        </a:rPr>
                        <a:t> Infrastructure</a:t>
                      </a:r>
                    </a:p>
                    <a:p>
                      <a:pPr algn="l" fontAlgn="base"/>
                      <a:r>
                        <a:rPr lang="en-US" sz="1050" dirty="0">
                          <a:effectLst/>
                        </a:rPr>
                        <a:t>L&amp;T TS</a:t>
                      </a:r>
                    </a:p>
                    <a:p>
                      <a:pPr algn="l" fontAlgn="base"/>
                      <a:r>
                        <a:rPr lang="en-US" sz="1050" dirty="0">
                          <a:effectLst/>
                        </a:rPr>
                        <a:t>Arcelor Mittal</a:t>
                      </a:r>
                    </a:p>
                    <a:p>
                      <a:pPr algn="l" fontAlgn="base"/>
                      <a:r>
                        <a:rPr lang="en-US" sz="1050" dirty="0">
                          <a:effectLst/>
                        </a:rPr>
                        <a:t>Gammon India Ltd</a:t>
                      </a:r>
                    </a:p>
                    <a:p>
                      <a:pPr algn="l" fontAlgn="base"/>
                      <a:r>
                        <a:rPr lang="en-US" sz="1050" dirty="0">
                          <a:effectLst/>
                        </a:rPr>
                        <a:t> </a:t>
                      </a:r>
                      <a:r>
                        <a:rPr lang="en-US" sz="1050" dirty="0" err="1">
                          <a:effectLst/>
                        </a:rPr>
                        <a:t>Allsec</a:t>
                      </a:r>
                      <a:endParaRPr lang="en-US" sz="1050" dirty="0">
                        <a:effectLst/>
                      </a:endParaRPr>
                    </a:p>
                    <a:p>
                      <a:pPr algn="l" fontAlgn="base"/>
                      <a:endParaRPr lang="en-US" sz="1050" b="0" dirty="0">
                        <a:effectLst/>
                        <a:latin typeface="inherit"/>
                      </a:endParaRPr>
                    </a:p>
                  </a:txBody>
                  <a:tcPr marL="17365" marR="17365" marT="17365" marB="17365" anchor="ctr"/>
                </a:tc>
                <a:tc>
                  <a:txBody>
                    <a:bodyPr/>
                    <a:lstStyle/>
                    <a:p>
                      <a:pPr algn="l" fontAlgn="base"/>
                      <a:r>
                        <a:rPr lang="en-US" sz="1200" b="1" dirty="0">
                          <a:effectLst/>
                        </a:rPr>
                        <a:t>IT (Hardware)/ Electronics</a:t>
                      </a:r>
                    </a:p>
                    <a:p>
                      <a:pPr algn="l" fontAlgn="base"/>
                      <a:r>
                        <a:rPr lang="en-US" sz="1050" dirty="0">
                          <a:effectLst/>
                        </a:rPr>
                        <a:t>Toshiba Embedded Software</a:t>
                      </a:r>
                    </a:p>
                    <a:p>
                      <a:pPr algn="l" fontAlgn="base"/>
                      <a:r>
                        <a:rPr lang="en-US" sz="1050" dirty="0">
                          <a:effectLst/>
                        </a:rPr>
                        <a:t>Kongsberg</a:t>
                      </a:r>
                    </a:p>
                    <a:p>
                      <a:pPr algn="l" fontAlgn="base"/>
                      <a:r>
                        <a:rPr lang="en-US" sz="1050" dirty="0">
                          <a:effectLst/>
                        </a:rPr>
                        <a:t>Dell</a:t>
                      </a:r>
                    </a:p>
                    <a:p>
                      <a:pPr algn="l" fontAlgn="base"/>
                      <a:r>
                        <a:rPr lang="en-US" sz="1050" dirty="0">
                          <a:effectLst/>
                        </a:rPr>
                        <a:t>Infineon</a:t>
                      </a:r>
                    </a:p>
                    <a:p>
                      <a:pPr algn="l" fontAlgn="base"/>
                      <a:r>
                        <a:rPr lang="en-US" sz="1050" dirty="0">
                          <a:effectLst/>
                        </a:rPr>
                        <a:t>Cisco</a:t>
                      </a:r>
                    </a:p>
                    <a:p>
                      <a:pPr algn="l" fontAlgn="base"/>
                      <a:r>
                        <a:rPr lang="en-US" sz="1050" dirty="0">
                          <a:effectLst/>
                        </a:rPr>
                        <a:t>Acer Dubai</a:t>
                      </a:r>
                    </a:p>
                    <a:p>
                      <a:pPr algn="l" fontAlgn="base"/>
                      <a:r>
                        <a:rPr lang="en-US" sz="1050" dirty="0">
                          <a:effectLst/>
                        </a:rPr>
                        <a:t>Ericsson</a:t>
                      </a:r>
                    </a:p>
                    <a:p>
                      <a:pPr algn="l" fontAlgn="base"/>
                      <a:r>
                        <a:rPr lang="en-US" sz="1050" dirty="0">
                          <a:effectLst/>
                        </a:rPr>
                        <a:t>ABB</a:t>
                      </a:r>
                    </a:p>
                    <a:p>
                      <a:pPr algn="l" fontAlgn="base"/>
                      <a:r>
                        <a:rPr lang="en-US" sz="1050" dirty="0" err="1">
                          <a:effectLst/>
                        </a:rPr>
                        <a:t>Huwei</a:t>
                      </a:r>
                      <a:endParaRPr lang="en-US" sz="1050" dirty="0">
                        <a:effectLst/>
                      </a:endParaRPr>
                    </a:p>
                    <a:p>
                      <a:pPr algn="l" fontAlgn="base"/>
                      <a:r>
                        <a:rPr lang="en-US" sz="1050" dirty="0">
                          <a:effectLst/>
                        </a:rPr>
                        <a:t>HP</a:t>
                      </a:r>
                    </a:p>
                    <a:p>
                      <a:pPr algn="l" fontAlgn="base"/>
                      <a:r>
                        <a:rPr lang="en-US" sz="1050" dirty="0">
                          <a:effectLst/>
                        </a:rPr>
                        <a:t>Godrej</a:t>
                      </a:r>
                    </a:p>
                    <a:p>
                      <a:pPr algn="l" fontAlgn="base"/>
                      <a:r>
                        <a:rPr lang="en-US" sz="1050" dirty="0">
                          <a:effectLst/>
                        </a:rPr>
                        <a:t> </a:t>
                      </a:r>
                    </a:p>
                    <a:p>
                      <a:pPr algn="l" fontAlgn="base"/>
                      <a:r>
                        <a:rPr lang="en-US" sz="1050" dirty="0">
                          <a:effectLst/>
                        </a:rPr>
                        <a:t> </a:t>
                      </a:r>
                      <a:endParaRPr lang="en-US" sz="1050" b="0" dirty="0">
                        <a:effectLst/>
                        <a:latin typeface="inherit"/>
                      </a:endParaRPr>
                    </a:p>
                  </a:txBody>
                  <a:tcPr marL="17365" marR="17365" marT="17365" marB="17365" anchor="ctr"/>
                </a:tc>
                <a:extLst>
                  <a:ext uri="{0D108BD9-81ED-4DB2-BD59-A6C34878D82A}">
                    <a16:rowId xmlns:a16="http://schemas.microsoft.com/office/drawing/2014/main" val="1912540561"/>
                  </a:ext>
                </a:extLst>
              </a:tr>
              <a:tr h="1945515">
                <a:tc>
                  <a:txBody>
                    <a:bodyPr/>
                    <a:lstStyle/>
                    <a:p>
                      <a:pPr algn="l" fontAlgn="base"/>
                      <a:r>
                        <a:rPr lang="en-US" sz="1200" b="1" dirty="0">
                          <a:effectLst/>
                        </a:rPr>
                        <a:t>Government</a:t>
                      </a:r>
                    </a:p>
                    <a:p>
                      <a:pPr algn="l" fontAlgn="base"/>
                      <a:r>
                        <a:rPr lang="en-US" sz="1050" dirty="0" err="1">
                          <a:effectLst/>
                        </a:rPr>
                        <a:t>Mayniland</a:t>
                      </a:r>
                      <a:r>
                        <a:rPr lang="en-US" sz="1050" dirty="0">
                          <a:effectLst/>
                        </a:rPr>
                        <a:t> Water</a:t>
                      </a:r>
                    </a:p>
                    <a:p>
                      <a:pPr algn="l" fontAlgn="base"/>
                      <a:r>
                        <a:rPr lang="en-US" sz="1050" dirty="0">
                          <a:effectLst/>
                        </a:rPr>
                        <a:t>Department of Finance (Ph)</a:t>
                      </a:r>
                    </a:p>
                    <a:p>
                      <a:pPr algn="l" fontAlgn="base"/>
                      <a:r>
                        <a:rPr lang="en-US" sz="1050" dirty="0">
                          <a:effectLst/>
                        </a:rPr>
                        <a:t> </a:t>
                      </a:r>
                    </a:p>
                    <a:p>
                      <a:pPr algn="l" fontAlgn="base"/>
                      <a:r>
                        <a:rPr lang="en-US" sz="1200" b="1" dirty="0">
                          <a:effectLst/>
                        </a:rPr>
                        <a:t>Consulting</a:t>
                      </a:r>
                    </a:p>
                    <a:p>
                      <a:pPr algn="l" fontAlgn="base"/>
                      <a:r>
                        <a:rPr lang="en-US" sz="1050" dirty="0">
                          <a:effectLst/>
                        </a:rPr>
                        <a:t>Accenture</a:t>
                      </a:r>
                    </a:p>
                    <a:p>
                      <a:pPr algn="l" fontAlgn="base"/>
                      <a:r>
                        <a:rPr lang="en-US" sz="1050" dirty="0">
                          <a:effectLst/>
                        </a:rPr>
                        <a:t>KPMG</a:t>
                      </a:r>
                      <a:endParaRPr lang="en-US" sz="1050" b="0" dirty="0">
                        <a:effectLst/>
                        <a:latin typeface="inherit"/>
                      </a:endParaRPr>
                    </a:p>
                  </a:txBody>
                  <a:tcPr marL="17365" marR="17365" marT="17365" marB="17365" anchor="ctr"/>
                </a:tc>
                <a:tc>
                  <a:txBody>
                    <a:bodyPr/>
                    <a:lstStyle/>
                    <a:p>
                      <a:pPr algn="l" fontAlgn="base"/>
                      <a:r>
                        <a:rPr lang="en-US" sz="1200" b="1" dirty="0">
                          <a:effectLst/>
                        </a:rPr>
                        <a:t>Automobiles</a:t>
                      </a:r>
                    </a:p>
                    <a:p>
                      <a:pPr algn="l" fontAlgn="base"/>
                      <a:r>
                        <a:rPr lang="en-US" sz="1050" dirty="0">
                          <a:effectLst/>
                        </a:rPr>
                        <a:t>TOYOTA</a:t>
                      </a:r>
                    </a:p>
                    <a:p>
                      <a:pPr algn="l" fontAlgn="base"/>
                      <a:r>
                        <a:rPr lang="en-US" sz="1050" dirty="0">
                          <a:effectLst/>
                        </a:rPr>
                        <a:t>Mercedes Benz</a:t>
                      </a:r>
                    </a:p>
                    <a:p>
                      <a:pPr algn="l" fontAlgn="base"/>
                      <a:r>
                        <a:rPr lang="en-US" sz="1050" dirty="0">
                          <a:effectLst/>
                        </a:rPr>
                        <a:t>Delphi</a:t>
                      </a:r>
                    </a:p>
                    <a:p>
                      <a:pPr algn="l" fontAlgn="base"/>
                      <a:r>
                        <a:rPr lang="en-US" sz="1050" dirty="0">
                          <a:effectLst/>
                        </a:rPr>
                        <a:t> </a:t>
                      </a:r>
                    </a:p>
                    <a:p>
                      <a:pPr algn="l" fontAlgn="base"/>
                      <a:r>
                        <a:rPr lang="en-US" sz="1050" dirty="0">
                          <a:effectLst/>
                        </a:rPr>
                        <a:t>Media</a:t>
                      </a:r>
                    </a:p>
                    <a:p>
                      <a:pPr algn="l" fontAlgn="base"/>
                      <a:r>
                        <a:rPr lang="en-US" sz="1050" dirty="0">
                          <a:effectLst/>
                        </a:rPr>
                        <a:t>Smart Communications</a:t>
                      </a:r>
                    </a:p>
                    <a:p>
                      <a:pPr algn="l" fontAlgn="base"/>
                      <a:r>
                        <a:rPr lang="en-US" sz="1050" dirty="0">
                          <a:effectLst/>
                        </a:rPr>
                        <a:t>Multi Media Communications</a:t>
                      </a:r>
                      <a:endParaRPr lang="en-US" sz="1050" b="0" dirty="0">
                        <a:effectLst/>
                        <a:latin typeface="inherit"/>
                      </a:endParaRPr>
                    </a:p>
                  </a:txBody>
                  <a:tcPr marL="17365" marR="17365" marT="17365" marB="17365" anchor="ctr"/>
                </a:tc>
                <a:tc>
                  <a:txBody>
                    <a:bodyPr/>
                    <a:lstStyle/>
                    <a:p>
                      <a:pPr algn="l" fontAlgn="base"/>
                      <a:r>
                        <a:rPr lang="en-US" sz="1200" b="1" dirty="0">
                          <a:effectLst/>
                        </a:rPr>
                        <a:t>Others</a:t>
                      </a:r>
                    </a:p>
                    <a:p>
                      <a:pPr algn="l" fontAlgn="base"/>
                      <a:r>
                        <a:rPr lang="en-US" sz="1050" dirty="0">
                          <a:effectLst/>
                        </a:rPr>
                        <a:t>INSEAD</a:t>
                      </a:r>
                    </a:p>
                    <a:p>
                      <a:pPr algn="l" fontAlgn="base"/>
                      <a:r>
                        <a:rPr lang="en-US" sz="1050" dirty="0">
                          <a:effectLst/>
                        </a:rPr>
                        <a:t>NICT</a:t>
                      </a:r>
                    </a:p>
                    <a:p>
                      <a:pPr algn="l" fontAlgn="base"/>
                      <a:r>
                        <a:rPr lang="en-US" sz="1050" dirty="0">
                          <a:effectLst/>
                        </a:rPr>
                        <a:t>Flipkart</a:t>
                      </a:r>
                    </a:p>
                    <a:p>
                      <a:pPr algn="l" fontAlgn="base"/>
                      <a:r>
                        <a:rPr lang="en-US" sz="1050" dirty="0">
                          <a:effectLst/>
                        </a:rPr>
                        <a:t>ISKCON</a:t>
                      </a:r>
                    </a:p>
                    <a:p>
                      <a:pPr algn="l" fontAlgn="base"/>
                      <a:r>
                        <a:rPr lang="en-US" sz="1050" dirty="0">
                          <a:effectLst/>
                        </a:rPr>
                        <a:t>VGL Group</a:t>
                      </a:r>
                    </a:p>
                    <a:p>
                      <a:pPr algn="l" fontAlgn="base"/>
                      <a:r>
                        <a:rPr lang="en-US" sz="1050" dirty="0" err="1">
                          <a:effectLst/>
                        </a:rPr>
                        <a:t>Netambit</a:t>
                      </a:r>
                      <a:endParaRPr lang="en-US" sz="1050" dirty="0">
                        <a:effectLst/>
                      </a:endParaRPr>
                    </a:p>
                    <a:p>
                      <a:pPr algn="l" fontAlgn="base"/>
                      <a:r>
                        <a:rPr lang="en-US" sz="1050" dirty="0">
                          <a:effectLst/>
                        </a:rPr>
                        <a:t>Feedback Infra</a:t>
                      </a:r>
                    </a:p>
                    <a:p>
                      <a:pPr algn="l" fontAlgn="base"/>
                      <a:r>
                        <a:rPr lang="en-US" sz="1050" dirty="0" err="1">
                          <a:effectLst/>
                        </a:rPr>
                        <a:t>Pepsico</a:t>
                      </a:r>
                      <a:endParaRPr lang="en-US" sz="1050" dirty="0">
                        <a:effectLst/>
                      </a:endParaRPr>
                    </a:p>
                    <a:p>
                      <a:pPr algn="l" fontAlgn="base"/>
                      <a:r>
                        <a:rPr lang="en-US" sz="1050" dirty="0">
                          <a:effectLst/>
                        </a:rPr>
                        <a:t>ITC</a:t>
                      </a:r>
                    </a:p>
                    <a:p>
                      <a:pPr algn="l" fontAlgn="base"/>
                      <a:r>
                        <a:rPr lang="en-US" sz="1050" dirty="0">
                          <a:effectLst/>
                        </a:rPr>
                        <a:t>Dover India</a:t>
                      </a:r>
                    </a:p>
                    <a:p>
                      <a:pPr algn="l" fontAlgn="base"/>
                      <a:r>
                        <a:rPr lang="en-US" sz="1050" dirty="0">
                          <a:effectLst/>
                        </a:rPr>
                        <a:t>TWISS</a:t>
                      </a:r>
                    </a:p>
                    <a:p>
                      <a:pPr algn="l" fontAlgn="base"/>
                      <a:r>
                        <a:rPr lang="en-US" sz="1050" dirty="0">
                          <a:effectLst/>
                        </a:rPr>
                        <a:t>Reckitt</a:t>
                      </a:r>
                      <a:endParaRPr lang="en-US" sz="1050" b="0" dirty="0">
                        <a:effectLst/>
                        <a:latin typeface="inherit"/>
                      </a:endParaRPr>
                    </a:p>
                  </a:txBody>
                  <a:tcPr marL="17365" marR="17365" marT="17365" marB="17365" anchor="ctr"/>
                </a:tc>
                <a:extLst>
                  <a:ext uri="{0D108BD9-81ED-4DB2-BD59-A6C34878D82A}">
                    <a16:rowId xmlns:a16="http://schemas.microsoft.com/office/drawing/2014/main" val="795551682"/>
                  </a:ext>
                </a:extLst>
              </a:tr>
            </a:tbl>
          </a:graphicData>
        </a:graphic>
      </p:graphicFrame>
    </p:spTree>
    <p:extLst>
      <p:ext uri="{BB962C8B-B14F-4D97-AF65-F5344CB8AC3E}">
        <p14:creationId xmlns:p14="http://schemas.microsoft.com/office/powerpoint/2010/main" val="3874180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0" y="-9525"/>
            <a:ext cx="9144000" cy="808038"/>
          </a:xfrm>
        </p:spPr>
        <p:txBody>
          <a:bodyPr/>
          <a:lstStyle/>
          <a:p>
            <a:r>
              <a:rPr altLang="en-US"/>
              <a:t>Estimate Duration</a:t>
            </a:r>
            <a:endParaRPr lang="en-IN" altLang="en-US"/>
          </a:p>
        </p:txBody>
      </p:sp>
      <p:sp>
        <p:nvSpPr>
          <p:cNvPr id="106499" name="Content Placeholder 2"/>
          <p:cNvSpPr>
            <a:spLocks noGrp="1"/>
          </p:cNvSpPr>
          <p:nvPr>
            <p:ph idx="1"/>
          </p:nvPr>
        </p:nvSpPr>
        <p:spPr>
          <a:xfrm>
            <a:off x="457200" y="990600"/>
            <a:ext cx="8229600" cy="5105400"/>
          </a:xfrm>
        </p:spPr>
        <p:txBody>
          <a:bodyPr/>
          <a:lstStyle/>
          <a:p>
            <a:r>
              <a:rPr lang="en-US" altLang="en-US"/>
              <a:t>Techniques of duration estimation already discussed. Therefore use those techniques to estimate duration of each activity</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065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0ED242-49B1-45EA-B962-F8D0E357B294}"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p:cNvSpPr>
            <a:spLocks noGrp="1"/>
          </p:cNvSpPr>
          <p:nvPr>
            <p:ph type="title"/>
          </p:nvPr>
        </p:nvSpPr>
        <p:spPr>
          <a:xfrm>
            <a:off x="0" y="-9525"/>
            <a:ext cx="9144000" cy="808038"/>
          </a:xfrm>
        </p:spPr>
        <p:txBody>
          <a:bodyPr/>
          <a:lstStyle/>
          <a:p>
            <a:r>
              <a:rPr lang="en-IN" altLang="en-US"/>
              <a:t>Develop Schedule</a:t>
            </a:r>
          </a:p>
        </p:txBody>
      </p:sp>
      <p:sp>
        <p:nvSpPr>
          <p:cNvPr id="86019" name="Rectangle 3"/>
          <p:cNvSpPr>
            <a:spLocks noGrp="1" noChangeArrowheads="1"/>
          </p:cNvSpPr>
          <p:nvPr>
            <p:ph idx="1"/>
          </p:nvPr>
        </p:nvSpPr>
        <p:spPr>
          <a:xfrm>
            <a:off x="457200" y="990600"/>
            <a:ext cx="8229600" cy="5105400"/>
          </a:xfrm>
        </p:spPr>
        <p:txBody>
          <a:bodyPr/>
          <a:lstStyle/>
          <a:p>
            <a:pPr marL="0" indent="0" eaLnBrk="1" hangingPunct="1">
              <a:buFont typeface="Arial" panose="020B0604020202020204" pitchFamily="34" charset="0"/>
              <a:buNone/>
              <a:defRPr/>
            </a:pPr>
            <a:r>
              <a:rPr lang="en-US" altLang="en-US" sz="2800" b="1" dirty="0"/>
              <a:t>Using following inputs for making schedule</a:t>
            </a:r>
          </a:p>
          <a:p>
            <a:pPr marL="0" indent="0" eaLnBrk="1" hangingPunct="1">
              <a:buFont typeface="Arial" panose="020B0604020202020204" pitchFamily="34" charset="0"/>
              <a:buNone/>
              <a:defRPr/>
            </a:pPr>
            <a:endParaRPr lang="en-US" altLang="en-US" sz="2800" b="1" dirty="0"/>
          </a:p>
          <a:p>
            <a:pPr eaLnBrk="1" hangingPunct="1">
              <a:defRPr/>
            </a:pPr>
            <a:r>
              <a:rPr lang="en-US" altLang="en-US" sz="2800" b="1" dirty="0"/>
              <a:t>Resource Pool Description</a:t>
            </a:r>
            <a:r>
              <a:rPr lang="en-US" altLang="en-US" sz="2800" dirty="0"/>
              <a:t> - Knowledge of what resources will be available, at what time and in what patterns.</a:t>
            </a:r>
          </a:p>
          <a:p>
            <a:pPr eaLnBrk="1" hangingPunct="1">
              <a:defRPr/>
            </a:pPr>
            <a:r>
              <a:rPr lang="en-US" altLang="en-US" sz="2800" b="1" dirty="0"/>
              <a:t>Calendars</a:t>
            </a:r>
            <a:r>
              <a:rPr lang="en-US" altLang="en-US" sz="2800" dirty="0"/>
              <a:t> – 	When work is allowed. Working and Non-working times. Availability of resources.</a:t>
            </a:r>
          </a:p>
          <a:p>
            <a:pPr eaLnBrk="1" hangingPunct="1">
              <a:defRPr/>
            </a:pPr>
            <a:r>
              <a:rPr lang="en-US" altLang="en-US" sz="2800" b="1" dirty="0"/>
              <a:t>Constraints- </a:t>
            </a:r>
            <a:r>
              <a:rPr lang="en-US" altLang="en-US" sz="2800" dirty="0"/>
              <a:t>Imposed Dates. Key Events or Major Milestones.</a:t>
            </a:r>
          </a:p>
          <a:p>
            <a:pPr lvl="1" eaLnBrk="1" hangingPunct="1">
              <a:defRPr/>
            </a:pPr>
            <a:endParaRPr lang="en-US" altLang="en-US" dirty="0"/>
          </a:p>
          <a:p>
            <a:pPr lvl="1" eaLnBrk="1" hangingPunct="1">
              <a:defRPr/>
            </a:pPr>
            <a:endParaRPr lang="en-US" alt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085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828645-755F-4E8D-8D92-802F593C541C}" type="slidenum">
              <a:rPr lang="en-US" altLang="en-US" sz="1000" smtClean="0">
                <a:latin typeface="Trebuchet MS" panose="020B0603020202020204" pitchFamily="34" charset="0"/>
              </a:rPr>
              <a:pPr>
                <a:spcBef>
                  <a:spcPct val="0"/>
                </a:spcBef>
                <a:buFontTx/>
                <a:buNone/>
              </a:pPr>
              <a:t>71</a:t>
            </a:fld>
            <a:endParaRPr lang="en-US" altLang="en-US" sz="1000">
              <a:latin typeface="Trebuchet MS" panose="020B0603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2"/>
          <p:cNvSpPr>
            <a:spLocks noGrp="1"/>
          </p:cNvSpPr>
          <p:nvPr>
            <p:ph type="title"/>
          </p:nvPr>
        </p:nvSpPr>
        <p:spPr>
          <a:xfrm>
            <a:off x="0" y="-9525"/>
            <a:ext cx="9144000" cy="808038"/>
          </a:xfrm>
        </p:spPr>
        <p:txBody>
          <a:bodyPr/>
          <a:lstStyle/>
          <a:p>
            <a:r>
              <a:rPr lang="en-IN" altLang="en-US"/>
              <a:t>Develop Schedule : Critical Path</a:t>
            </a:r>
          </a:p>
        </p:txBody>
      </p:sp>
      <p:sp>
        <p:nvSpPr>
          <p:cNvPr id="110595" name="Rectangle 3"/>
          <p:cNvSpPr>
            <a:spLocks noGrp="1" noChangeArrowheads="1"/>
          </p:cNvSpPr>
          <p:nvPr>
            <p:ph idx="1"/>
          </p:nvPr>
        </p:nvSpPr>
        <p:spPr>
          <a:xfrm>
            <a:off x="457200" y="990600"/>
            <a:ext cx="8229600" cy="5105400"/>
          </a:xfrm>
        </p:spPr>
        <p:txBody>
          <a:bodyPr/>
          <a:lstStyle/>
          <a:p>
            <a:pPr eaLnBrk="1" hangingPunct="1"/>
            <a:r>
              <a:rPr lang="en-US" altLang="en-US" sz="2400"/>
              <a:t>A Critical path for a project is the series of activities that determines the earliest time by which the project can be completed.</a:t>
            </a:r>
            <a:br>
              <a:rPr lang="en-US" altLang="en-US" sz="2400"/>
            </a:br>
            <a:endParaRPr lang="en-US" altLang="en-US" sz="2400"/>
          </a:p>
          <a:p>
            <a:pPr eaLnBrk="1" hangingPunct="1"/>
            <a:r>
              <a:rPr lang="en-US" altLang="en-US" sz="2400"/>
              <a:t> The Critical path is the longest path through the network diagram. </a:t>
            </a:r>
            <a:br>
              <a:rPr lang="en-US" altLang="en-US" sz="2400"/>
            </a:b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05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EE227A-DF44-47F7-8CB5-4B535938FE47}" type="slidenum">
              <a:rPr lang="en-US" altLang="en-US" sz="1000" smtClean="0">
                <a:latin typeface="Trebuchet MS" panose="020B0603020202020204" pitchFamily="34" charset="0"/>
              </a:rPr>
              <a:pPr>
                <a:spcBef>
                  <a:spcPct val="0"/>
                </a:spcBef>
                <a:buFontTx/>
                <a:buNone/>
              </a:pPr>
              <a:t>72</a:t>
            </a:fld>
            <a:endParaRPr lang="en-US" altLang="en-US" sz="1000">
              <a:latin typeface="Trebuchet MS" panose="020B0603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2643"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2644"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2645"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grpSp>
        <p:nvGrpSpPr>
          <p:cNvPr id="112646" name="Group 82"/>
          <p:cNvGrpSpPr>
            <a:grpSpLocks/>
          </p:cNvGrpSpPr>
          <p:nvPr/>
        </p:nvGrpSpPr>
        <p:grpSpPr bwMode="auto">
          <a:xfrm>
            <a:off x="258763" y="1301750"/>
            <a:ext cx="8785225" cy="5056188"/>
            <a:chOff x="258763" y="1158895"/>
            <a:chExt cx="8785225" cy="5056187"/>
          </a:xfrm>
        </p:grpSpPr>
        <p:sp>
          <p:nvSpPr>
            <p:cNvPr id="112653" name="Rectangle 4"/>
            <p:cNvSpPr>
              <a:spLocks noChangeArrowheads="1"/>
            </p:cNvSpPr>
            <p:nvPr/>
          </p:nvSpPr>
          <p:spPr bwMode="auto">
            <a:xfrm>
              <a:off x="258763" y="2598757"/>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2654" name="Line 5"/>
            <p:cNvSpPr>
              <a:spLocks noChangeShapeType="1"/>
            </p:cNvSpPr>
            <p:nvPr/>
          </p:nvSpPr>
          <p:spPr bwMode="auto">
            <a:xfrm>
              <a:off x="979488" y="288609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55" name="Rectangle 6"/>
            <p:cNvSpPr>
              <a:spLocks noChangeArrowheads="1"/>
            </p:cNvSpPr>
            <p:nvPr/>
          </p:nvSpPr>
          <p:spPr bwMode="auto">
            <a:xfrm>
              <a:off x="8251825" y="2525732"/>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112656" name="Rectangle 7"/>
            <p:cNvSpPr>
              <a:spLocks noChangeArrowheads="1"/>
            </p:cNvSpPr>
            <p:nvPr/>
          </p:nvSpPr>
          <p:spPr bwMode="auto">
            <a:xfrm>
              <a:off x="1479550"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2657" name="Rectangle 8"/>
            <p:cNvSpPr>
              <a:spLocks noChangeArrowheads="1"/>
            </p:cNvSpPr>
            <p:nvPr/>
          </p:nvSpPr>
          <p:spPr bwMode="auto">
            <a:xfrm>
              <a:off x="1482725"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58" name="Rectangle 9"/>
            <p:cNvSpPr>
              <a:spLocks noChangeArrowheads="1"/>
            </p:cNvSpPr>
            <p:nvPr/>
          </p:nvSpPr>
          <p:spPr bwMode="auto">
            <a:xfrm>
              <a:off x="1482725"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59" name="Rectangle 10"/>
            <p:cNvSpPr>
              <a:spLocks noChangeArrowheads="1"/>
            </p:cNvSpPr>
            <p:nvPr/>
          </p:nvSpPr>
          <p:spPr bwMode="auto">
            <a:xfrm>
              <a:off x="2490788"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0" name="Rectangle 11"/>
            <p:cNvSpPr>
              <a:spLocks noChangeArrowheads="1"/>
            </p:cNvSpPr>
            <p:nvPr/>
          </p:nvSpPr>
          <p:spPr bwMode="auto">
            <a:xfrm>
              <a:off x="2490788"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1" name="Text Box 13"/>
            <p:cNvSpPr txBox="1">
              <a:spLocks noChangeArrowheads="1"/>
            </p:cNvSpPr>
            <p:nvPr/>
          </p:nvSpPr>
          <p:spPr bwMode="auto">
            <a:xfrm>
              <a:off x="1411288"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62" name="Rectangle 14"/>
            <p:cNvSpPr>
              <a:spLocks noChangeArrowheads="1"/>
            </p:cNvSpPr>
            <p:nvPr/>
          </p:nvSpPr>
          <p:spPr bwMode="auto">
            <a:xfrm>
              <a:off x="3135313" y="117477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2663" name="Rectangle 15"/>
            <p:cNvSpPr>
              <a:spLocks noChangeArrowheads="1"/>
            </p:cNvSpPr>
            <p:nvPr/>
          </p:nvSpPr>
          <p:spPr bwMode="auto">
            <a:xfrm>
              <a:off x="3138488" y="117477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4" name="Rectangle 16"/>
            <p:cNvSpPr>
              <a:spLocks noChangeArrowheads="1"/>
            </p:cNvSpPr>
            <p:nvPr/>
          </p:nvSpPr>
          <p:spPr bwMode="auto">
            <a:xfrm>
              <a:off x="3138488" y="18939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5" name="Rectangle 17"/>
            <p:cNvSpPr>
              <a:spLocks noChangeArrowheads="1"/>
            </p:cNvSpPr>
            <p:nvPr/>
          </p:nvSpPr>
          <p:spPr bwMode="auto">
            <a:xfrm>
              <a:off x="4146550" y="18954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6" name="Rectangle 18"/>
            <p:cNvSpPr>
              <a:spLocks noChangeArrowheads="1"/>
            </p:cNvSpPr>
            <p:nvPr/>
          </p:nvSpPr>
          <p:spPr bwMode="auto">
            <a:xfrm>
              <a:off x="4146550" y="117477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7" name="Text Box 20"/>
            <p:cNvSpPr txBox="1">
              <a:spLocks noChangeArrowheads="1"/>
            </p:cNvSpPr>
            <p:nvPr/>
          </p:nvSpPr>
          <p:spPr bwMode="auto">
            <a:xfrm>
              <a:off x="3067050" y="216537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68" name="Line 21"/>
            <p:cNvSpPr>
              <a:spLocks noChangeShapeType="1"/>
            </p:cNvSpPr>
            <p:nvPr/>
          </p:nvSpPr>
          <p:spPr bwMode="auto">
            <a:xfrm>
              <a:off x="2779713" y="167800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69" name="Rectangle 22"/>
            <p:cNvSpPr>
              <a:spLocks noChangeArrowheads="1"/>
            </p:cNvSpPr>
            <p:nvPr/>
          </p:nvSpPr>
          <p:spPr bwMode="auto">
            <a:xfrm>
              <a:off x="4791075"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2670" name="Rectangle 23"/>
            <p:cNvSpPr>
              <a:spLocks noChangeArrowheads="1"/>
            </p:cNvSpPr>
            <p:nvPr/>
          </p:nvSpPr>
          <p:spPr bwMode="auto">
            <a:xfrm>
              <a:off x="4794250"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1" name="Rectangle 24"/>
            <p:cNvSpPr>
              <a:spLocks noChangeArrowheads="1"/>
            </p:cNvSpPr>
            <p:nvPr/>
          </p:nvSpPr>
          <p:spPr bwMode="auto">
            <a:xfrm>
              <a:off x="4794250"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2" name="Rectangle 25"/>
            <p:cNvSpPr>
              <a:spLocks noChangeArrowheads="1"/>
            </p:cNvSpPr>
            <p:nvPr/>
          </p:nvSpPr>
          <p:spPr bwMode="auto">
            <a:xfrm>
              <a:off x="5802313"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3" name="Rectangle 26"/>
            <p:cNvSpPr>
              <a:spLocks noChangeArrowheads="1"/>
            </p:cNvSpPr>
            <p:nvPr/>
          </p:nvSpPr>
          <p:spPr bwMode="auto">
            <a:xfrm>
              <a:off x="5802313"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4" name="Text Box 28"/>
            <p:cNvSpPr txBox="1">
              <a:spLocks noChangeArrowheads="1"/>
            </p:cNvSpPr>
            <p:nvPr/>
          </p:nvSpPr>
          <p:spPr bwMode="auto">
            <a:xfrm>
              <a:off x="4722813"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75" name="Rectangle 29"/>
            <p:cNvSpPr>
              <a:spLocks noChangeArrowheads="1"/>
            </p:cNvSpPr>
            <p:nvPr/>
          </p:nvSpPr>
          <p:spPr bwMode="auto">
            <a:xfrm>
              <a:off x="6664325" y="23272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112676" name="Rectangle 30"/>
            <p:cNvSpPr>
              <a:spLocks noChangeArrowheads="1"/>
            </p:cNvSpPr>
            <p:nvPr/>
          </p:nvSpPr>
          <p:spPr bwMode="auto">
            <a:xfrm>
              <a:off x="6667500" y="23272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7" name="Rectangle 31"/>
            <p:cNvSpPr>
              <a:spLocks noChangeArrowheads="1"/>
            </p:cNvSpPr>
            <p:nvPr/>
          </p:nvSpPr>
          <p:spPr bwMode="auto">
            <a:xfrm>
              <a:off x="6667500" y="30464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8" name="Rectangle 32"/>
            <p:cNvSpPr>
              <a:spLocks noChangeArrowheads="1"/>
            </p:cNvSpPr>
            <p:nvPr/>
          </p:nvSpPr>
          <p:spPr bwMode="auto">
            <a:xfrm>
              <a:off x="7675563" y="3048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9" name="Rectangle 33"/>
            <p:cNvSpPr>
              <a:spLocks noChangeArrowheads="1"/>
            </p:cNvSpPr>
            <p:nvPr/>
          </p:nvSpPr>
          <p:spPr bwMode="auto">
            <a:xfrm>
              <a:off x="7675563" y="23272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0" name="Text Box 34"/>
            <p:cNvSpPr txBox="1">
              <a:spLocks noChangeArrowheads="1"/>
            </p:cNvSpPr>
            <p:nvPr/>
          </p:nvSpPr>
          <p:spPr bwMode="auto">
            <a:xfrm>
              <a:off x="6596063" y="2022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81" name="Text Box 35"/>
            <p:cNvSpPr txBox="1">
              <a:spLocks noChangeArrowheads="1"/>
            </p:cNvSpPr>
            <p:nvPr/>
          </p:nvSpPr>
          <p:spPr bwMode="auto">
            <a:xfrm>
              <a:off x="6596063" y="33178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82" name="Line 36"/>
            <p:cNvSpPr>
              <a:spLocks noChangeShapeType="1"/>
            </p:cNvSpPr>
            <p:nvPr/>
          </p:nvSpPr>
          <p:spPr bwMode="auto">
            <a:xfrm>
              <a:off x="4437063" y="166213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83" name="Line 37"/>
            <p:cNvSpPr>
              <a:spLocks noChangeShapeType="1"/>
            </p:cNvSpPr>
            <p:nvPr/>
          </p:nvSpPr>
          <p:spPr bwMode="auto">
            <a:xfrm>
              <a:off x="7964488" y="281307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84" name="Rectangle 38"/>
            <p:cNvSpPr>
              <a:spLocks noChangeArrowheads="1"/>
            </p:cNvSpPr>
            <p:nvPr/>
          </p:nvSpPr>
          <p:spPr bwMode="auto">
            <a:xfrm>
              <a:off x="1479550"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2685" name="Rectangle 39"/>
            <p:cNvSpPr>
              <a:spLocks noChangeArrowheads="1"/>
            </p:cNvSpPr>
            <p:nvPr/>
          </p:nvSpPr>
          <p:spPr bwMode="auto">
            <a:xfrm>
              <a:off x="1482725"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6" name="Rectangle 40"/>
            <p:cNvSpPr>
              <a:spLocks noChangeArrowheads="1"/>
            </p:cNvSpPr>
            <p:nvPr/>
          </p:nvSpPr>
          <p:spPr bwMode="auto">
            <a:xfrm>
              <a:off x="1482725"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7" name="Rectangle 41"/>
            <p:cNvSpPr>
              <a:spLocks noChangeArrowheads="1"/>
            </p:cNvSpPr>
            <p:nvPr/>
          </p:nvSpPr>
          <p:spPr bwMode="auto">
            <a:xfrm>
              <a:off x="2490788"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8" name="Rectangle 42"/>
            <p:cNvSpPr>
              <a:spLocks noChangeArrowheads="1"/>
            </p:cNvSpPr>
            <p:nvPr/>
          </p:nvSpPr>
          <p:spPr bwMode="auto">
            <a:xfrm>
              <a:off x="24907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9" name="Text Box 43"/>
            <p:cNvSpPr txBox="1">
              <a:spLocks noChangeArrowheads="1"/>
            </p:cNvSpPr>
            <p:nvPr/>
          </p:nvSpPr>
          <p:spPr bwMode="auto">
            <a:xfrm>
              <a:off x="1411288"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90" name="Text Box 44"/>
            <p:cNvSpPr txBox="1">
              <a:spLocks noChangeArrowheads="1"/>
            </p:cNvSpPr>
            <p:nvPr/>
          </p:nvSpPr>
          <p:spPr bwMode="auto">
            <a:xfrm>
              <a:off x="1411288"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91" name="Rectangle 45"/>
            <p:cNvSpPr>
              <a:spLocks noChangeArrowheads="1"/>
            </p:cNvSpPr>
            <p:nvPr/>
          </p:nvSpPr>
          <p:spPr bwMode="auto">
            <a:xfrm>
              <a:off x="3135313"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2692" name="Rectangle 46"/>
            <p:cNvSpPr>
              <a:spLocks noChangeArrowheads="1"/>
            </p:cNvSpPr>
            <p:nvPr/>
          </p:nvSpPr>
          <p:spPr bwMode="auto">
            <a:xfrm>
              <a:off x="31384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3" name="Rectangle 47"/>
            <p:cNvSpPr>
              <a:spLocks noChangeArrowheads="1"/>
            </p:cNvSpPr>
            <p:nvPr/>
          </p:nvSpPr>
          <p:spPr bwMode="auto">
            <a:xfrm>
              <a:off x="3138488" y="42545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4" name="Rectangle 48"/>
            <p:cNvSpPr>
              <a:spLocks noChangeArrowheads="1"/>
            </p:cNvSpPr>
            <p:nvPr/>
          </p:nvSpPr>
          <p:spPr bwMode="auto">
            <a:xfrm>
              <a:off x="4146550" y="425610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5" name="Rectangle 49"/>
            <p:cNvSpPr>
              <a:spLocks noChangeArrowheads="1"/>
            </p:cNvSpPr>
            <p:nvPr/>
          </p:nvSpPr>
          <p:spPr bwMode="auto">
            <a:xfrm>
              <a:off x="41465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6" name="Text Box 50"/>
            <p:cNvSpPr txBox="1">
              <a:spLocks noChangeArrowheads="1"/>
            </p:cNvSpPr>
            <p:nvPr/>
          </p:nvSpPr>
          <p:spPr bwMode="auto">
            <a:xfrm>
              <a:off x="3067050" y="32305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97" name="Text Box 51"/>
            <p:cNvSpPr txBox="1">
              <a:spLocks noChangeArrowheads="1"/>
            </p:cNvSpPr>
            <p:nvPr/>
          </p:nvSpPr>
          <p:spPr bwMode="auto">
            <a:xfrm>
              <a:off x="3067050" y="45259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98" name="Line 52"/>
            <p:cNvSpPr>
              <a:spLocks noChangeShapeType="1"/>
            </p:cNvSpPr>
            <p:nvPr/>
          </p:nvSpPr>
          <p:spPr bwMode="auto">
            <a:xfrm>
              <a:off x="2779713" y="405449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99" name="Rectangle 53"/>
            <p:cNvSpPr>
              <a:spLocks noChangeArrowheads="1"/>
            </p:cNvSpPr>
            <p:nvPr/>
          </p:nvSpPr>
          <p:spPr bwMode="auto">
            <a:xfrm>
              <a:off x="4791075"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2700" name="Rectangle 54"/>
            <p:cNvSpPr>
              <a:spLocks noChangeArrowheads="1"/>
            </p:cNvSpPr>
            <p:nvPr/>
          </p:nvSpPr>
          <p:spPr bwMode="auto">
            <a:xfrm>
              <a:off x="47942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1" name="Rectangle 55"/>
            <p:cNvSpPr>
              <a:spLocks noChangeArrowheads="1"/>
            </p:cNvSpPr>
            <p:nvPr/>
          </p:nvSpPr>
          <p:spPr bwMode="auto">
            <a:xfrm>
              <a:off x="4794250"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2" name="Rectangle 56"/>
            <p:cNvSpPr>
              <a:spLocks noChangeArrowheads="1"/>
            </p:cNvSpPr>
            <p:nvPr/>
          </p:nvSpPr>
          <p:spPr bwMode="auto">
            <a:xfrm>
              <a:off x="5802313"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3" name="Rectangle 57"/>
            <p:cNvSpPr>
              <a:spLocks noChangeArrowheads="1"/>
            </p:cNvSpPr>
            <p:nvPr/>
          </p:nvSpPr>
          <p:spPr bwMode="auto">
            <a:xfrm>
              <a:off x="5802313"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4" name="Text Box 58"/>
            <p:cNvSpPr txBox="1">
              <a:spLocks noChangeArrowheads="1"/>
            </p:cNvSpPr>
            <p:nvPr/>
          </p:nvSpPr>
          <p:spPr bwMode="auto">
            <a:xfrm>
              <a:off x="4722813"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705" name="Text Box 59"/>
            <p:cNvSpPr txBox="1">
              <a:spLocks noChangeArrowheads="1"/>
            </p:cNvSpPr>
            <p:nvPr/>
          </p:nvSpPr>
          <p:spPr bwMode="auto">
            <a:xfrm>
              <a:off x="4722813"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706" name="Line 60"/>
            <p:cNvSpPr>
              <a:spLocks noChangeShapeType="1"/>
            </p:cNvSpPr>
            <p:nvPr/>
          </p:nvSpPr>
          <p:spPr bwMode="auto">
            <a:xfrm>
              <a:off x="4437063" y="403862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07" name="Line 61"/>
            <p:cNvSpPr>
              <a:spLocks noChangeShapeType="1"/>
            </p:cNvSpPr>
            <p:nvPr/>
          </p:nvSpPr>
          <p:spPr bwMode="auto">
            <a:xfrm>
              <a:off x="1266825" y="166213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08" name="Line 62"/>
            <p:cNvSpPr>
              <a:spLocks noChangeShapeType="1"/>
            </p:cNvSpPr>
            <p:nvPr/>
          </p:nvSpPr>
          <p:spPr bwMode="auto">
            <a:xfrm>
              <a:off x="1266825" y="1662132"/>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9" name="Line 63"/>
            <p:cNvSpPr>
              <a:spLocks noChangeShapeType="1"/>
            </p:cNvSpPr>
            <p:nvPr/>
          </p:nvSpPr>
          <p:spPr bwMode="auto">
            <a:xfrm flipV="1">
              <a:off x="6380163" y="317502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10" name="Line 64"/>
            <p:cNvSpPr>
              <a:spLocks noChangeShapeType="1"/>
            </p:cNvSpPr>
            <p:nvPr/>
          </p:nvSpPr>
          <p:spPr bwMode="auto">
            <a:xfrm>
              <a:off x="6380163" y="317502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1" name="Line 65"/>
            <p:cNvSpPr>
              <a:spLocks noChangeShapeType="1"/>
            </p:cNvSpPr>
            <p:nvPr/>
          </p:nvSpPr>
          <p:spPr bwMode="auto">
            <a:xfrm flipV="1">
              <a:off x="6091238" y="403862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2" name="Line 66"/>
            <p:cNvSpPr>
              <a:spLocks noChangeShapeType="1"/>
            </p:cNvSpPr>
            <p:nvPr/>
          </p:nvSpPr>
          <p:spPr bwMode="auto">
            <a:xfrm flipV="1">
              <a:off x="295910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3" name="Line 67"/>
            <p:cNvSpPr>
              <a:spLocks noChangeShapeType="1"/>
            </p:cNvSpPr>
            <p:nvPr/>
          </p:nvSpPr>
          <p:spPr bwMode="auto">
            <a:xfrm>
              <a:off x="2779713" y="4398982"/>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4" name="Rectangle 68"/>
            <p:cNvSpPr>
              <a:spLocks noChangeArrowheads="1"/>
            </p:cNvSpPr>
            <p:nvPr/>
          </p:nvSpPr>
          <p:spPr bwMode="auto">
            <a:xfrm>
              <a:off x="3135313" y="520702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2715" name="Rectangle 69"/>
            <p:cNvSpPr>
              <a:spLocks noChangeArrowheads="1"/>
            </p:cNvSpPr>
            <p:nvPr/>
          </p:nvSpPr>
          <p:spPr bwMode="auto">
            <a:xfrm>
              <a:off x="3138488" y="5207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6" name="Rectangle 70"/>
            <p:cNvSpPr>
              <a:spLocks noChangeArrowheads="1"/>
            </p:cNvSpPr>
            <p:nvPr/>
          </p:nvSpPr>
          <p:spPr bwMode="auto">
            <a:xfrm>
              <a:off x="3138488" y="592615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7" name="Rectangle 71"/>
            <p:cNvSpPr>
              <a:spLocks noChangeArrowheads="1"/>
            </p:cNvSpPr>
            <p:nvPr/>
          </p:nvSpPr>
          <p:spPr bwMode="auto">
            <a:xfrm>
              <a:off x="4146550" y="592774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8" name="Rectangle 72"/>
            <p:cNvSpPr>
              <a:spLocks noChangeArrowheads="1"/>
            </p:cNvSpPr>
            <p:nvPr/>
          </p:nvSpPr>
          <p:spPr bwMode="auto">
            <a:xfrm>
              <a:off x="4146550" y="52070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9" name="Text Box 73"/>
            <p:cNvSpPr txBox="1">
              <a:spLocks noChangeArrowheads="1"/>
            </p:cNvSpPr>
            <p:nvPr/>
          </p:nvSpPr>
          <p:spPr bwMode="auto">
            <a:xfrm>
              <a:off x="3067050" y="490222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720" name="Line 75"/>
            <p:cNvSpPr>
              <a:spLocks noChangeShapeType="1"/>
            </p:cNvSpPr>
            <p:nvPr/>
          </p:nvSpPr>
          <p:spPr bwMode="auto">
            <a:xfrm>
              <a:off x="6380163" y="2525732"/>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21" name="Line 76"/>
            <p:cNvSpPr>
              <a:spLocks noChangeShapeType="1"/>
            </p:cNvSpPr>
            <p:nvPr/>
          </p:nvSpPr>
          <p:spPr bwMode="auto">
            <a:xfrm flipV="1">
              <a:off x="6380163" y="1662132"/>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2" name="Line 77"/>
            <p:cNvSpPr>
              <a:spLocks noChangeShapeType="1"/>
            </p:cNvSpPr>
            <p:nvPr/>
          </p:nvSpPr>
          <p:spPr bwMode="auto">
            <a:xfrm>
              <a:off x="6091238" y="1662132"/>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3" name="Line 78"/>
            <p:cNvSpPr>
              <a:spLocks noChangeShapeType="1"/>
            </p:cNvSpPr>
            <p:nvPr/>
          </p:nvSpPr>
          <p:spPr bwMode="auto">
            <a:xfrm rot="10800000" flipH="1" flipV="1">
              <a:off x="461645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4" name="Line 79"/>
            <p:cNvSpPr>
              <a:spLocks noChangeShapeType="1"/>
            </p:cNvSpPr>
            <p:nvPr/>
          </p:nvSpPr>
          <p:spPr bwMode="auto">
            <a:xfrm rot="10800000" flipH="1">
              <a:off x="4433888" y="5767407"/>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5" name="Line 80"/>
            <p:cNvSpPr>
              <a:spLocks noChangeShapeType="1"/>
            </p:cNvSpPr>
            <p:nvPr/>
          </p:nvSpPr>
          <p:spPr bwMode="auto">
            <a:xfrm>
              <a:off x="1266825" y="411005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26" name="Line 81"/>
            <p:cNvSpPr>
              <a:spLocks noChangeShapeType="1"/>
            </p:cNvSpPr>
            <p:nvPr/>
          </p:nvSpPr>
          <p:spPr bwMode="auto">
            <a:xfrm>
              <a:off x="2922588" y="576740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27" name="Line 82"/>
            <p:cNvSpPr>
              <a:spLocks noChangeShapeType="1"/>
            </p:cNvSpPr>
            <p:nvPr/>
          </p:nvSpPr>
          <p:spPr bwMode="auto">
            <a:xfrm>
              <a:off x="4578350" y="439898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12647"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48"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49"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50" name="Title 85"/>
          <p:cNvSpPr>
            <a:spLocks noGrp="1"/>
          </p:cNvSpPr>
          <p:nvPr>
            <p:ph type="title"/>
          </p:nvPr>
        </p:nvSpPr>
        <p:spPr/>
        <p:txBody>
          <a:bodyPr/>
          <a:lstStyle/>
          <a:p>
            <a:r>
              <a:rPr altLang="en-US" b="1"/>
              <a:t>Critical Path</a:t>
            </a:r>
            <a:endParaRPr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265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D3D5D7-BF88-4B5E-84A6-F03B4920CE68}" type="slidenum">
              <a:rPr lang="en-US" altLang="en-US" sz="1200" smtClean="0">
                <a:solidFill>
                  <a:srgbClr val="898989"/>
                </a:solidFill>
              </a:rPr>
              <a:pPr>
                <a:spcBef>
                  <a:spcPct val="0"/>
                </a:spcBef>
                <a:buFontTx/>
                <a:buNone/>
              </a:pPr>
              <a:t>73</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691"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4692"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693"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114694"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114695"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114696"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697"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698"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4699"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00"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701"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702"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3"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4"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4705"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06"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07"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8"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9"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0"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1"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4712"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13"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4"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5"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114716"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114717"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18"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19"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20"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21"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4722"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114723"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724"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114725"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114726"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27"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28"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4729"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114730"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114731"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32"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114733"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34"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35"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36"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4737"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114738"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39"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40"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114741"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42"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43" name="Line 56"/>
          <p:cNvSpPr>
            <a:spLocks noChangeShapeType="1"/>
          </p:cNvSpPr>
          <p:nvPr/>
        </p:nvSpPr>
        <p:spPr bwMode="auto">
          <a:xfrm>
            <a:off x="4357688" y="416560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44"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5"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46"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7"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8"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9"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50"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4751"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114752"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114753"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54"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114755"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56"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57"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58"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59"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60" name="Line 73"/>
          <p:cNvSpPr>
            <a:spLocks noChangeShapeType="1"/>
          </p:cNvSpPr>
          <p:nvPr/>
        </p:nvSpPr>
        <p:spPr bwMode="auto">
          <a:xfrm rot="10800000" flipH="1">
            <a:off x="4354513" y="5894388"/>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61" name="Text Box 74"/>
          <p:cNvSpPr txBox="1">
            <a:spLocks noChangeArrowheads="1"/>
          </p:cNvSpPr>
          <p:nvPr/>
        </p:nvSpPr>
        <p:spPr bwMode="auto">
          <a:xfrm>
            <a:off x="190817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114762" name="Text Box 75"/>
          <p:cNvSpPr txBox="1">
            <a:spLocks noChangeArrowheads="1"/>
          </p:cNvSpPr>
          <p:nvPr/>
        </p:nvSpPr>
        <p:spPr bwMode="auto">
          <a:xfrm>
            <a:off x="3492500"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114763" name="Text Box 76"/>
          <p:cNvSpPr txBox="1">
            <a:spLocks noChangeArrowheads="1"/>
          </p:cNvSpPr>
          <p:nvPr/>
        </p:nvSpPr>
        <p:spPr bwMode="auto">
          <a:xfrm>
            <a:off x="507682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114764" name="Text Box 77"/>
          <p:cNvSpPr txBox="1">
            <a:spLocks noChangeArrowheads="1"/>
          </p:cNvSpPr>
          <p:nvPr/>
        </p:nvSpPr>
        <p:spPr bwMode="auto">
          <a:xfrm>
            <a:off x="1908175"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114765" name="Text Box 78"/>
          <p:cNvSpPr txBox="1">
            <a:spLocks noChangeArrowheads="1"/>
          </p:cNvSpPr>
          <p:nvPr/>
        </p:nvSpPr>
        <p:spPr bwMode="auto">
          <a:xfrm>
            <a:off x="3492500"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114766" name="Text Box 79"/>
          <p:cNvSpPr txBox="1">
            <a:spLocks noChangeArrowheads="1"/>
          </p:cNvSpPr>
          <p:nvPr/>
        </p:nvSpPr>
        <p:spPr bwMode="auto">
          <a:xfrm>
            <a:off x="5221288" y="322262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114767" name="Text Box 80"/>
          <p:cNvSpPr txBox="1">
            <a:spLocks noChangeArrowheads="1"/>
          </p:cNvSpPr>
          <p:nvPr/>
        </p:nvSpPr>
        <p:spPr bwMode="auto">
          <a:xfrm>
            <a:off x="3492500" y="4886325"/>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Verdana" panose="020B0604030504040204" pitchFamily="34" charset="0"/>
              </a:rPr>
              <a:t>8</a:t>
            </a:r>
          </a:p>
        </p:txBody>
      </p:sp>
      <p:sp>
        <p:nvSpPr>
          <p:cNvPr id="114768" name="Text Box 81"/>
          <p:cNvSpPr txBox="1">
            <a:spLocks noChangeArrowheads="1"/>
          </p:cNvSpPr>
          <p:nvPr/>
        </p:nvSpPr>
        <p:spPr bwMode="auto">
          <a:xfrm>
            <a:off x="7019925" y="2100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0000"/>
                </a:solidFill>
                <a:latin typeface="Verdana" panose="020B0604030504040204" pitchFamily="34" charset="0"/>
              </a:rPr>
              <a:t>0</a:t>
            </a:r>
          </a:p>
        </p:txBody>
      </p:sp>
      <p:sp>
        <p:nvSpPr>
          <p:cNvPr id="114769"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4770"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4771"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4772"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114773"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74" name="Line 87"/>
          <p:cNvSpPr>
            <a:spLocks noChangeShapeType="1"/>
          </p:cNvSpPr>
          <p:nvPr/>
        </p:nvSpPr>
        <p:spPr bwMode="auto">
          <a:xfrm flipV="1">
            <a:off x="4500563" y="452596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5"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6"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7"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8" name="Title 90"/>
          <p:cNvSpPr>
            <a:spLocks noGrp="1"/>
          </p:cNvSpPr>
          <p:nvPr>
            <p:ph type="title"/>
          </p:nvPr>
        </p:nvSpPr>
        <p:spPr/>
        <p:txBody>
          <a:bodyPr/>
          <a:lstStyle/>
          <a:p>
            <a:r>
              <a:rPr altLang="en-US" b="1"/>
              <a:t>Critical Path – Longest Path, Zero Float</a:t>
            </a:r>
            <a:endParaRPr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47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F5BC55-9DEE-4835-B28F-9AC11C3884C8}" type="slidenum">
              <a:rPr lang="en-US" altLang="en-US" sz="1200" smtClean="0">
                <a:solidFill>
                  <a:srgbClr val="898989"/>
                </a:solidFill>
              </a:rPr>
              <a:pPr>
                <a:spcBef>
                  <a:spcPct val="0"/>
                </a:spcBef>
                <a:buFontTx/>
                <a:buNone/>
              </a:pPr>
              <a:t>74</a:t>
            </a:fld>
            <a:endParaRPr lang="en-US" altLang="en-US" sz="1200">
              <a:solidFill>
                <a:srgbClr val="898989"/>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ChangeArrowheads="1"/>
          </p:cNvSpPr>
          <p:nvPr/>
        </p:nvSpPr>
        <p:spPr bwMode="auto">
          <a:xfrm>
            <a:off x="195263" y="3846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6739" name="Line 4"/>
          <p:cNvSpPr>
            <a:spLocks noChangeShapeType="1"/>
          </p:cNvSpPr>
          <p:nvPr/>
        </p:nvSpPr>
        <p:spPr bwMode="auto">
          <a:xfrm>
            <a:off x="915988" y="4133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40" name="Rectangle 5"/>
          <p:cNvSpPr>
            <a:spLocks noChangeArrowheads="1"/>
          </p:cNvSpPr>
          <p:nvPr/>
        </p:nvSpPr>
        <p:spPr bwMode="auto">
          <a:xfrm>
            <a:off x="8188325" y="3830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116741" name="Rectangle 6"/>
          <p:cNvSpPr>
            <a:spLocks noChangeArrowheads="1"/>
          </p:cNvSpPr>
          <p:nvPr/>
        </p:nvSpPr>
        <p:spPr bwMode="auto">
          <a:xfrm>
            <a:off x="1416050"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6742" name="Rectangle 7"/>
          <p:cNvSpPr>
            <a:spLocks noChangeArrowheads="1"/>
          </p:cNvSpPr>
          <p:nvPr/>
        </p:nvSpPr>
        <p:spPr bwMode="auto">
          <a:xfrm>
            <a:off x="1419225"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3" name="Rectangle 8"/>
          <p:cNvSpPr>
            <a:spLocks noChangeArrowheads="1"/>
          </p:cNvSpPr>
          <p:nvPr/>
        </p:nvSpPr>
        <p:spPr bwMode="auto">
          <a:xfrm>
            <a:off x="1419225"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4" name="Rectangle 9"/>
          <p:cNvSpPr>
            <a:spLocks noChangeArrowheads="1"/>
          </p:cNvSpPr>
          <p:nvPr/>
        </p:nvSpPr>
        <p:spPr bwMode="auto">
          <a:xfrm>
            <a:off x="2427288"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5" name="Rectangle 10"/>
          <p:cNvSpPr>
            <a:spLocks noChangeArrowheads="1"/>
          </p:cNvSpPr>
          <p:nvPr/>
        </p:nvSpPr>
        <p:spPr bwMode="auto">
          <a:xfrm>
            <a:off x="2427288"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6" name="Text Box 11"/>
          <p:cNvSpPr txBox="1">
            <a:spLocks noChangeArrowheads="1"/>
          </p:cNvSpPr>
          <p:nvPr/>
        </p:nvSpPr>
        <p:spPr bwMode="auto">
          <a:xfrm>
            <a:off x="1347788"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47" name="Text Box 12"/>
          <p:cNvSpPr txBox="1">
            <a:spLocks noChangeArrowheads="1"/>
          </p:cNvSpPr>
          <p:nvPr/>
        </p:nvSpPr>
        <p:spPr bwMode="auto">
          <a:xfrm>
            <a:off x="1347788"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48" name="Rectangle 13"/>
          <p:cNvSpPr>
            <a:spLocks noChangeArrowheads="1"/>
          </p:cNvSpPr>
          <p:nvPr/>
        </p:nvSpPr>
        <p:spPr bwMode="auto">
          <a:xfrm>
            <a:off x="3071813" y="2135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6749" name="Rectangle 14"/>
          <p:cNvSpPr>
            <a:spLocks noChangeArrowheads="1"/>
          </p:cNvSpPr>
          <p:nvPr/>
        </p:nvSpPr>
        <p:spPr bwMode="auto">
          <a:xfrm>
            <a:off x="3074988" y="2135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0" name="Rectangle 15"/>
          <p:cNvSpPr>
            <a:spLocks noChangeArrowheads="1"/>
          </p:cNvSpPr>
          <p:nvPr/>
        </p:nvSpPr>
        <p:spPr bwMode="auto">
          <a:xfrm>
            <a:off x="3074988" y="2854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1" name="Rectangle 16"/>
          <p:cNvSpPr>
            <a:spLocks noChangeArrowheads="1"/>
          </p:cNvSpPr>
          <p:nvPr/>
        </p:nvSpPr>
        <p:spPr bwMode="auto">
          <a:xfrm>
            <a:off x="4083050" y="2855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2" name="Rectangle 17"/>
          <p:cNvSpPr>
            <a:spLocks noChangeArrowheads="1"/>
          </p:cNvSpPr>
          <p:nvPr/>
        </p:nvSpPr>
        <p:spPr bwMode="auto">
          <a:xfrm>
            <a:off x="4083050" y="2135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3" name="Text Box 18"/>
          <p:cNvSpPr txBox="1">
            <a:spLocks noChangeArrowheads="1"/>
          </p:cNvSpPr>
          <p:nvPr/>
        </p:nvSpPr>
        <p:spPr bwMode="auto">
          <a:xfrm>
            <a:off x="3003550" y="1830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54" name="Text Box 19"/>
          <p:cNvSpPr txBox="1">
            <a:spLocks noChangeArrowheads="1"/>
          </p:cNvSpPr>
          <p:nvPr/>
        </p:nvSpPr>
        <p:spPr bwMode="auto">
          <a:xfrm>
            <a:off x="3003550" y="3125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55" name="Line 20"/>
          <p:cNvSpPr>
            <a:spLocks noChangeShapeType="1"/>
          </p:cNvSpPr>
          <p:nvPr/>
        </p:nvSpPr>
        <p:spPr bwMode="auto">
          <a:xfrm>
            <a:off x="2716213" y="2638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56" name="Rectangle 21"/>
          <p:cNvSpPr>
            <a:spLocks noChangeArrowheads="1"/>
          </p:cNvSpPr>
          <p:nvPr/>
        </p:nvSpPr>
        <p:spPr bwMode="auto">
          <a:xfrm>
            <a:off x="4727575"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6757" name="Rectangle 22"/>
          <p:cNvSpPr>
            <a:spLocks noChangeArrowheads="1"/>
          </p:cNvSpPr>
          <p:nvPr/>
        </p:nvSpPr>
        <p:spPr bwMode="auto">
          <a:xfrm>
            <a:off x="4730750"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8" name="Rectangle 23"/>
          <p:cNvSpPr>
            <a:spLocks noChangeArrowheads="1"/>
          </p:cNvSpPr>
          <p:nvPr/>
        </p:nvSpPr>
        <p:spPr bwMode="auto">
          <a:xfrm>
            <a:off x="4730750"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9" name="Rectangle 24"/>
          <p:cNvSpPr>
            <a:spLocks noChangeArrowheads="1"/>
          </p:cNvSpPr>
          <p:nvPr/>
        </p:nvSpPr>
        <p:spPr bwMode="auto">
          <a:xfrm>
            <a:off x="5738813"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0" name="Rectangle 25"/>
          <p:cNvSpPr>
            <a:spLocks noChangeArrowheads="1"/>
          </p:cNvSpPr>
          <p:nvPr/>
        </p:nvSpPr>
        <p:spPr bwMode="auto">
          <a:xfrm>
            <a:off x="5738813"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1" name="Text Box 26"/>
          <p:cNvSpPr txBox="1">
            <a:spLocks noChangeArrowheads="1"/>
          </p:cNvSpPr>
          <p:nvPr/>
        </p:nvSpPr>
        <p:spPr bwMode="auto">
          <a:xfrm>
            <a:off x="4659313"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62" name="Text Box 27"/>
          <p:cNvSpPr txBox="1">
            <a:spLocks noChangeArrowheads="1"/>
          </p:cNvSpPr>
          <p:nvPr/>
        </p:nvSpPr>
        <p:spPr bwMode="auto">
          <a:xfrm>
            <a:off x="4659313"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63" name="Rectangle 28"/>
          <p:cNvSpPr>
            <a:spLocks noChangeArrowheads="1"/>
          </p:cNvSpPr>
          <p:nvPr/>
        </p:nvSpPr>
        <p:spPr bwMode="auto">
          <a:xfrm>
            <a:off x="6600825" y="3632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6764" name="Rectangle 29"/>
          <p:cNvSpPr>
            <a:spLocks noChangeArrowheads="1"/>
          </p:cNvSpPr>
          <p:nvPr/>
        </p:nvSpPr>
        <p:spPr bwMode="auto">
          <a:xfrm>
            <a:off x="6604000" y="3632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5" name="Rectangle 30"/>
          <p:cNvSpPr>
            <a:spLocks noChangeArrowheads="1"/>
          </p:cNvSpPr>
          <p:nvPr/>
        </p:nvSpPr>
        <p:spPr bwMode="auto">
          <a:xfrm>
            <a:off x="6604000" y="4351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6" name="Rectangle 31"/>
          <p:cNvSpPr>
            <a:spLocks noChangeArrowheads="1"/>
          </p:cNvSpPr>
          <p:nvPr/>
        </p:nvSpPr>
        <p:spPr bwMode="auto">
          <a:xfrm>
            <a:off x="7612063" y="4352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7" name="Rectangle 32"/>
          <p:cNvSpPr>
            <a:spLocks noChangeArrowheads="1"/>
          </p:cNvSpPr>
          <p:nvPr/>
        </p:nvSpPr>
        <p:spPr bwMode="auto">
          <a:xfrm>
            <a:off x="7612063" y="3632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8" name="Text Box 33"/>
          <p:cNvSpPr txBox="1">
            <a:spLocks noChangeArrowheads="1"/>
          </p:cNvSpPr>
          <p:nvPr/>
        </p:nvSpPr>
        <p:spPr bwMode="auto">
          <a:xfrm>
            <a:off x="6532563" y="3327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69" name="Text Box 34"/>
          <p:cNvSpPr txBox="1">
            <a:spLocks noChangeArrowheads="1"/>
          </p:cNvSpPr>
          <p:nvPr/>
        </p:nvSpPr>
        <p:spPr bwMode="auto">
          <a:xfrm>
            <a:off x="6532563" y="4622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70" name="Line 35"/>
          <p:cNvSpPr>
            <a:spLocks noChangeShapeType="1"/>
          </p:cNvSpPr>
          <p:nvPr/>
        </p:nvSpPr>
        <p:spPr bwMode="auto">
          <a:xfrm>
            <a:off x="4373563" y="2622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71" name="Line 36"/>
          <p:cNvSpPr>
            <a:spLocks noChangeShapeType="1"/>
          </p:cNvSpPr>
          <p:nvPr/>
        </p:nvSpPr>
        <p:spPr bwMode="auto">
          <a:xfrm>
            <a:off x="7900988" y="4117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72" name="Rectangle 37"/>
          <p:cNvSpPr>
            <a:spLocks noChangeArrowheads="1"/>
          </p:cNvSpPr>
          <p:nvPr/>
        </p:nvSpPr>
        <p:spPr bwMode="auto">
          <a:xfrm>
            <a:off x="1416050"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6773" name="Rectangle 38"/>
          <p:cNvSpPr>
            <a:spLocks noChangeArrowheads="1"/>
          </p:cNvSpPr>
          <p:nvPr/>
        </p:nvSpPr>
        <p:spPr bwMode="auto">
          <a:xfrm>
            <a:off x="1419225"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4" name="Rectangle 39"/>
          <p:cNvSpPr>
            <a:spLocks noChangeArrowheads="1"/>
          </p:cNvSpPr>
          <p:nvPr/>
        </p:nvSpPr>
        <p:spPr bwMode="auto">
          <a:xfrm>
            <a:off x="1419225"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5" name="Rectangle 40"/>
          <p:cNvSpPr>
            <a:spLocks noChangeArrowheads="1"/>
          </p:cNvSpPr>
          <p:nvPr/>
        </p:nvSpPr>
        <p:spPr bwMode="auto">
          <a:xfrm>
            <a:off x="2427288"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6" name="Rectangle 41"/>
          <p:cNvSpPr>
            <a:spLocks noChangeArrowheads="1"/>
          </p:cNvSpPr>
          <p:nvPr/>
        </p:nvSpPr>
        <p:spPr bwMode="auto">
          <a:xfrm>
            <a:off x="2427288"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7" name="Text Box 42"/>
          <p:cNvSpPr txBox="1">
            <a:spLocks noChangeArrowheads="1"/>
          </p:cNvSpPr>
          <p:nvPr/>
        </p:nvSpPr>
        <p:spPr bwMode="auto">
          <a:xfrm>
            <a:off x="1347788"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78" name="Text Box 43"/>
          <p:cNvSpPr txBox="1">
            <a:spLocks noChangeArrowheads="1"/>
          </p:cNvSpPr>
          <p:nvPr/>
        </p:nvSpPr>
        <p:spPr bwMode="auto">
          <a:xfrm>
            <a:off x="1347788"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116779" name="Rectangle 44"/>
          <p:cNvSpPr>
            <a:spLocks noChangeArrowheads="1"/>
          </p:cNvSpPr>
          <p:nvPr/>
        </p:nvSpPr>
        <p:spPr bwMode="auto">
          <a:xfrm>
            <a:off x="4727575"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6780" name="Rectangle 45"/>
          <p:cNvSpPr>
            <a:spLocks noChangeArrowheads="1"/>
          </p:cNvSpPr>
          <p:nvPr/>
        </p:nvSpPr>
        <p:spPr bwMode="auto">
          <a:xfrm>
            <a:off x="4730750"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1" name="Rectangle 46"/>
          <p:cNvSpPr>
            <a:spLocks noChangeArrowheads="1"/>
          </p:cNvSpPr>
          <p:nvPr/>
        </p:nvSpPr>
        <p:spPr bwMode="auto">
          <a:xfrm>
            <a:off x="4730750"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2" name="Rectangle 47"/>
          <p:cNvSpPr>
            <a:spLocks noChangeArrowheads="1"/>
          </p:cNvSpPr>
          <p:nvPr/>
        </p:nvSpPr>
        <p:spPr bwMode="auto">
          <a:xfrm>
            <a:off x="5738813"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3" name="Rectangle 48"/>
          <p:cNvSpPr>
            <a:spLocks noChangeArrowheads="1"/>
          </p:cNvSpPr>
          <p:nvPr/>
        </p:nvSpPr>
        <p:spPr bwMode="auto">
          <a:xfrm>
            <a:off x="5738813"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4" name="Text Box 49"/>
          <p:cNvSpPr txBox="1">
            <a:spLocks noChangeArrowheads="1"/>
          </p:cNvSpPr>
          <p:nvPr/>
        </p:nvSpPr>
        <p:spPr bwMode="auto">
          <a:xfrm>
            <a:off x="4659313"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85" name="Text Box 50"/>
          <p:cNvSpPr txBox="1">
            <a:spLocks noChangeArrowheads="1"/>
          </p:cNvSpPr>
          <p:nvPr/>
        </p:nvSpPr>
        <p:spPr bwMode="auto">
          <a:xfrm>
            <a:off x="4659313"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116786" name="Line 51"/>
          <p:cNvSpPr>
            <a:spLocks noChangeShapeType="1"/>
          </p:cNvSpPr>
          <p:nvPr/>
        </p:nvSpPr>
        <p:spPr bwMode="auto">
          <a:xfrm>
            <a:off x="1203325" y="2622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7" name="Line 52"/>
          <p:cNvSpPr>
            <a:spLocks noChangeShapeType="1"/>
          </p:cNvSpPr>
          <p:nvPr/>
        </p:nvSpPr>
        <p:spPr bwMode="auto">
          <a:xfrm>
            <a:off x="1203325" y="5646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88" name="Line 53"/>
          <p:cNvSpPr>
            <a:spLocks noChangeShapeType="1"/>
          </p:cNvSpPr>
          <p:nvPr/>
        </p:nvSpPr>
        <p:spPr bwMode="auto">
          <a:xfrm flipV="1">
            <a:off x="6316663" y="2622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9" name="Line 54"/>
          <p:cNvSpPr>
            <a:spLocks noChangeShapeType="1"/>
          </p:cNvSpPr>
          <p:nvPr/>
        </p:nvSpPr>
        <p:spPr bwMode="auto">
          <a:xfrm>
            <a:off x="6027738" y="2622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0" name="Rectangle 55"/>
          <p:cNvSpPr>
            <a:spLocks noChangeArrowheads="1"/>
          </p:cNvSpPr>
          <p:nvPr/>
        </p:nvSpPr>
        <p:spPr bwMode="auto">
          <a:xfrm>
            <a:off x="3071813" y="3775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6791" name="Rectangle 56"/>
          <p:cNvSpPr>
            <a:spLocks noChangeArrowheads="1"/>
          </p:cNvSpPr>
          <p:nvPr/>
        </p:nvSpPr>
        <p:spPr bwMode="auto">
          <a:xfrm>
            <a:off x="3074988" y="3775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2" name="Rectangle 57"/>
          <p:cNvSpPr>
            <a:spLocks noChangeArrowheads="1"/>
          </p:cNvSpPr>
          <p:nvPr/>
        </p:nvSpPr>
        <p:spPr bwMode="auto">
          <a:xfrm>
            <a:off x="3074988" y="4494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3" name="Rectangle 58"/>
          <p:cNvSpPr>
            <a:spLocks noChangeArrowheads="1"/>
          </p:cNvSpPr>
          <p:nvPr/>
        </p:nvSpPr>
        <p:spPr bwMode="auto">
          <a:xfrm>
            <a:off x="4083050" y="4495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4" name="Rectangle 59"/>
          <p:cNvSpPr>
            <a:spLocks noChangeArrowheads="1"/>
          </p:cNvSpPr>
          <p:nvPr/>
        </p:nvSpPr>
        <p:spPr bwMode="auto">
          <a:xfrm>
            <a:off x="4083050" y="3775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5" name="Text Box 60"/>
          <p:cNvSpPr txBox="1">
            <a:spLocks noChangeArrowheads="1"/>
          </p:cNvSpPr>
          <p:nvPr/>
        </p:nvSpPr>
        <p:spPr bwMode="auto">
          <a:xfrm>
            <a:off x="3003550" y="3470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96" name="Text Box 61"/>
          <p:cNvSpPr txBox="1">
            <a:spLocks noChangeArrowheads="1"/>
          </p:cNvSpPr>
          <p:nvPr/>
        </p:nvSpPr>
        <p:spPr bwMode="auto">
          <a:xfrm>
            <a:off x="3003550" y="4765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97" name="Line 62"/>
          <p:cNvSpPr>
            <a:spLocks noChangeShapeType="1"/>
          </p:cNvSpPr>
          <p:nvPr/>
        </p:nvSpPr>
        <p:spPr bwMode="auto">
          <a:xfrm flipV="1">
            <a:off x="2895600"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8" name="Line 63"/>
          <p:cNvSpPr>
            <a:spLocks noChangeShapeType="1"/>
          </p:cNvSpPr>
          <p:nvPr/>
        </p:nvSpPr>
        <p:spPr bwMode="auto">
          <a:xfrm>
            <a:off x="2716213" y="2967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9" name="Line 64"/>
          <p:cNvSpPr>
            <a:spLocks noChangeShapeType="1"/>
          </p:cNvSpPr>
          <p:nvPr/>
        </p:nvSpPr>
        <p:spPr bwMode="auto">
          <a:xfrm rot="10800000" flipH="1" flipV="1">
            <a:off x="4516438"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0" name="Line 65"/>
          <p:cNvSpPr>
            <a:spLocks noChangeShapeType="1"/>
          </p:cNvSpPr>
          <p:nvPr/>
        </p:nvSpPr>
        <p:spPr bwMode="auto">
          <a:xfrm rot="10800000" flipH="1">
            <a:off x="4370388" y="4335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1" name="Line 66"/>
          <p:cNvSpPr>
            <a:spLocks noChangeShapeType="1"/>
          </p:cNvSpPr>
          <p:nvPr/>
        </p:nvSpPr>
        <p:spPr bwMode="auto">
          <a:xfrm>
            <a:off x="6316663" y="4567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2" name="Line 67"/>
          <p:cNvSpPr>
            <a:spLocks noChangeShapeType="1"/>
          </p:cNvSpPr>
          <p:nvPr/>
        </p:nvSpPr>
        <p:spPr bwMode="auto">
          <a:xfrm flipV="1">
            <a:off x="6027738" y="5646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3" name="Line 68"/>
          <p:cNvSpPr>
            <a:spLocks noChangeShapeType="1"/>
          </p:cNvSpPr>
          <p:nvPr/>
        </p:nvSpPr>
        <p:spPr bwMode="auto">
          <a:xfrm>
            <a:off x="2716213" y="5646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4" name="Line 69"/>
          <p:cNvSpPr>
            <a:spLocks noChangeShapeType="1"/>
          </p:cNvSpPr>
          <p:nvPr/>
        </p:nvSpPr>
        <p:spPr bwMode="auto">
          <a:xfrm>
            <a:off x="1203325" y="2622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5" name="Line 70"/>
          <p:cNvSpPr>
            <a:spLocks noChangeShapeType="1"/>
          </p:cNvSpPr>
          <p:nvPr/>
        </p:nvSpPr>
        <p:spPr bwMode="auto">
          <a:xfrm>
            <a:off x="2859088" y="4351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6" name="Line 71"/>
          <p:cNvSpPr>
            <a:spLocks noChangeShapeType="1"/>
          </p:cNvSpPr>
          <p:nvPr/>
        </p:nvSpPr>
        <p:spPr bwMode="auto">
          <a:xfrm>
            <a:off x="4516438" y="298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7" name="Line 72"/>
          <p:cNvSpPr>
            <a:spLocks noChangeShapeType="1"/>
          </p:cNvSpPr>
          <p:nvPr/>
        </p:nvSpPr>
        <p:spPr bwMode="auto">
          <a:xfrm>
            <a:off x="6315075" y="3702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8" name="Line 73"/>
          <p:cNvSpPr>
            <a:spLocks noChangeShapeType="1"/>
          </p:cNvSpPr>
          <p:nvPr/>
        </p:nvSpPr>
        <p:spPr bwMode="auto">
          <a:xfrm>
            <a:off x="6316663" y="4567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9" name="Title 77"/>
          <p:cNvSpPr>
            <a:spLocks noGrp="1"/>
          </p:cNvSpPr>
          <p:nvPr>
            <p:ph type="title"/>
          </p:nvPr>
        </p:nvSpPr>
        <p:spPr/>
        <p:txBody>
          <a:bodyPr/>
          <a:lstStyle/>
          <a:p>
            <a:r>
              <a:rPr altLang="en-US"/>
              <a:t>Discussion/Excertise-16</a:t>
            </a:r>
          </a:p>
        </p:txBody>
      </p:sp>
      <p:sp>
        <p:nvSpPr>
          <p:cNvPr id="116810" name="Content Placeholder 79"/>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US"/>
              <a:t>Copyright 2017 Vedavit Project Solutions</a:t>
            </a:r>
          </a:p>
        </p:txBody>
      </p:sp>
      <p:sp>
        <p:nvSpPr>
          <p:cNvPr id="11681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940F33-80E3-446F-9163-D46C8F2FA6D7}" type="slidenum">
              <a:rPr lang="en-US" altLang="en-US" sz="1200" smtClean="0">
                <a:solidFill>
                  <a:srgbClr val="898989"/>
                </a:solidFill>
              </a:rPr>
              <a:pPr>
                <a:spcBef>
                  <a:spcPct val="0"/>
                </a:spcBef>
                <a:buFontTx/>
                <a:buNone/>
              </a:pPr>
              <a:t>75</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ChangeArrowheads="1"/>
          </p:cNvSpPr>
          <p:nvPr/>
        </p:nvSpPr>
        <p:spPr bwMode="auto">
          <a:xfrm>
            <a:off x="195263" y="3465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8787" name="Line 4"/>
          <p:cNvSpPr>
            <a:spLocks noChangeShapeType="1"/>
          </p:cNvSpPr>
          <p:nvPr/>
        </p:nvSpPr>
        <p:spPr bwMode="auto">
          <a:xfrm>
            <a:off x="915988" y="3752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788" name="Rectangle 5"/>
          <p:cNvSpPr>
            <a:spLocks noChangeArrowheads="1"/>
          </p:cNvSpPr>
          <p:nvPr/>
        </p:nvSpPr>
        <p:spPr bwMode="auto">
          <a:xfrm>
            <a:off x="8188325" y="3449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latin typeface="Verdana" panose="020B0604030504040204" pitchFamily="34" charset="0"/>
              </a:rPr>
              <a:t>Finish</a:t>
            </a:r>
          </a:p>
        </p:txBody>
      </p:sp>
      <p:sp>
        <p:nvSpPr>
          <p:cNvPr id="118789" name="Rectangle 6"/>
          <p:cNvSpPr>
            <a:spLocks noChangeArrowheads="1"/>
          </p:cNvSpPr>
          <p:nvPr/>
        </p:nvSpPr>
        <p:spPr bwMode="auto">
          <a:xfrm>
            <a:off x="1416050"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8790" name="Rectangle 7"/>
          <p:cNvSpPr>
            <a:spLocks noChangeArrowheads="1"/>
          </p:cNvSpPr>
          <p:nvPr/>
        </p:nvSpPr>
        <p:spPr bwMode="auto">
          <a:xfrm>
            <a:off x="1419225"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118791" name="Rectangle 8"/>
          <p:cNvSpPr>
            <a:spLocks noChangeArrowheads="1"/>
          </p:cNvSpPr>
          <p:nvPr/>
        </p:nvSpPr>
        <p:spPr bwMode="auto">
          <a:xfrm>
            <a:off x="1419225"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118792" name="Rectangle 9"/>
          <p:cNvSpPr>
            <a:spLocks noChangeArrowheads="1"/>
          </p:cNvSpPr>
          <p:nvPr/>
        </p:nvSpPr>
        <p:spPr bwMode="auto">
          <a:xfrm>
            <a:off x="2427288"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793" name="Rectangle 10"/>
          <p:cNvSpPr>
            <a:spLocks noChangeArrowheads="1"/>
          </p:cNvSpPr>
          <p:nvPr/>
        </p:nvSpPr>
        <p:spPr bwMode="auto">
          <a:xfrm>
            <a:off x="2427288"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794" name="Text Box 11"/>
          <p:cNvSpPr txBox="1">
            <a:spLocks noChangeArrowheads="1"/>
          </p:cNvSpPr>
          <p:nvPr/>
        </p:nvSpPr>
        <p:spPr bwMode="auto">
          <a:xfrm>
            <a:off x="1347788"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795" name="Text Box 12"/>
          <p:cNvSpPr txBox="1">
            <a:spLocks noChangeArrowheads="1"/>
          </p:cNvSpPr>
          <p:nvPr/>
        </p:nvSpPr>
        <p:spPr bwMode="auto">
          <a:xfrm>
            <a:off x="1347788"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796" name="Rectangle 13"/>
          <p:cNvSpPr>
            <a:spLocks noChangeArrowheads="1"/>
          </p:cNvSpPr>
          <p:nvPr/>
        </p:nvSpPr>
        <p:spPr bwMode="auto">
          <a:xfrm>
            <a:off x="3071813" y="1754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8797" name="Rectangle 14"/>
          <p:cNvSpPr>
            <a:spLocks noChangeArrowheads="1"/>
          </p:cNvSpPr>
          <p:nvPr/>
        </p:nvSpPr>
        <p:spPr bwMode="auto">
          <a:xfrm>
            <a:off x="3074988" y="1754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798" name="Rectangle 15"/>
          <p:cNvSpPr>
            <a:spLocks noChangeArrowheads="1"/>
          </p:cNvSpPr>
          <p:nvPr/>
        </p:nvSpPr>
        <p:spPr bwMode="auto">
          <a:xfrm>
            <a:off x="3074988" y="2473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7</a:t>
            </a:r>
          </a:p>
        </p:txBody>
      </p:sp>
      <p:sp>
        <p:nvSpPr>
          <p:cNvPr id="118799" name="Rectangle 16"/>
          <p:cNvSpPr>
            <a:spLocks noChangeArrowheads="1"/>
          </p:cNvSpPr>
          <p:nvPr/>
        </p:nvSpPr>
        <p:spPr bwMode="auto">
          <a:xfrm>
            <a:off x="4083050" y="2474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00" name="Rectangle 17"/>
          <p:cNvSpPr>
            <a:spLocks noChangeArrowheads="1"/>
          </p:cNvSpPr>
          <p:nvPr/>
        </p:nvSpPr>
        <p:spPr bwMode="auto">
          <a:xfrm>
            <a:off x="4083050" y="1754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8</a:t>
            </a:r>
          </a:p>
        </p:txBody>
      </p:sp>
      <p:sp>
        <p:nvSpPr>
          <p:cNvPr id="118801" name="Text Box 18"/>
          <p:cNvSpPr txBox="1">
            <a:spLocks noChangeArrowheads="1"/>
          </p:cNvSpPr>
          <p:nvPr/>
        </p:nvSpPr>
        <p:spPr bwMode="auto">
          <a:xfrm>
            <a:off x="3003550" y="1449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02" name="Text Box 19"/>
          <p:cNvSpPr txBox="1">
            <a:spLocks noChangeArrowheads="1"/>
          </p:cNvSpPr>
          <p:nvPr/>
        </p:nvSpPr>
        <p:spPr bwMode="auto">
          <a:xfrm>
            <a:off x="3003550" y="2744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03" name="Line 20"/>
          <p:cNvSpPr>
            <a:spLocks noChangeShapeType="1"/>
          </p:cNvSpPr>
          <p:nvPr/>
        </p:nvSpPr>
        <p:spPr bwMode="auto">
          <a:xfrm>
            <a:off x="2716213" y="2257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04" name="Rectangle 21"/>
          <p:cNvSpPr>
            <a:spLocks noChangeArrowheads="1"/>
          </p:cNvSpPr>
          <p:nvPr/>
        </p:nvSpPr>
        <p:spPr bwMode="auto">
          <a:xfrm>
            <a:off x="4727575"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8805" name="Rectangle 22"/>
          <p:cNvSpPr>
            <a:spLocks noChangeArrowheads="1"/>
          </p:cNvSpPr>
          <p:nvPr/>
        </p:nvSpPr>
        <p:spPr bwMode="auto">
          <a:xfrm>
            <a:off x="4730750"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06" name="Rectangle 23"/>
          <p:cNvSpPr>
            <a:spLocks noChangeArrowheads="1"/>
          </p:cNvSpPr>
          <p:nvPr/>
        </p:nvSpPr>
        <p:spPr bwMode="auto">
          <a:xfrm>
            <a:off x="4730750"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07" name="Rectangle 24"/>
          <p:cNvSpPr>
            <a:spLocks noChangeArrowheads="1"/>
          </p:cNvSpPr>
          <p:nvPr/>
        </p:nvSpPr>
        <p:spPr bwMode="auto">
          <a:xfrm>
            <a:off x="5738813"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08" name="Rectangle 25"/>
          <p:cNvSpPr>
            <a:spLocks noChangeArrowheads="1"/>
          </p:cNvSpPr>
          <p:nvPr/>
        </p:nvSpPr>
        <p:spPr bwMode="auto">
          <a:xfrm>
            <a:off x="5738813"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09" name="Text Box 26"/>
          <p:cNvSpPr txBox="1">
            <a:spLocks noChangeArrowheads="1"/>
          </p:cNvSpPr>
          <p:nvPr/>
        </p:nvSpPr>
        <p:spPr bwMode="auto">
          <a:xfrm>
            <a:off x="4659313"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10" name="Text Box 27"/>
          <p:cNvSpPr txBox="1">
            <a:spLocks noChangeArrowheads="1"/>
          </p:cNvSpPr>
          <p:nvPr/>
        </p:nvSpPr>
        <p:spPr bwMode="auto">
          <a:xfrm>
            <a:off x="4659313"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11" name="Rectangle 28"/>
          <p:cNvSpPr>
            <a:spLocks noChangeArrowheads="1"/>
          </p:cNvSpPr>
          <p:nvPr/>
        </p:nvSpPr>
        <p:spPr bwMode="auto">
          <a:xfrm>
            <a:off x="6600825" y="3251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8812" name="Rectangle 29"/>
          <p:cNvSpPr>
            <a:spLocks noChangeArrowheads="1"/>
          </p:cNvSpPr>
          <p:nvPr/>
        </p:nvSpPr>
        <p:spPr bwMode="auto">
          <a:xfrm>
            <a:off x="6604000" y="3251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13" name="Rectangle 30"/>
          <p:cNvSpPr>
            <a:spLocks noChangeArrowheads="1"/>
          </p:cNvSpPr>
          <p:nvPr/>
        </p:nvSpPr>
        <p:spPr bwMode="auto">
          <a:xfrm>
            <a:off x="6604000" y="3970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14" name="Rectangle 31"/>
          <p:cNvSpPr>
            <a:spLocks noChangeArrowheads="1"/>
          </p:cNvSpPr>
          <p:nvPr/>
        </p:nvSpPr>
        <p:spPr bwMode="auto">
          <a:xfrm>
            <a:off x="7612063" y="3971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118815" name="Rectangle 32"/>
          <p:cNvSpPr>
            <a:spLocks noChangeArrowheads="1"/>
          </p:cNvSpPr>
          <p:nvPr/>
        </p:nvSpPr>
        <p:spPr bwMode="auto">
          <a:xfrm>
            <a:off x="7612063" y="3251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118816" name="Text Box 33"/>
          <p:cNvSpPr txBox="1">
            <a:spLocks noChangeArrowheads="1"/>
          </p:cNvSpPr>
          <p:nvPr/>
        </p:nvSpPr>
        <p:spPr bwMode="auto">
          <a:xfrm>
            <a:off x="6532563" y="2946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17" name="Text Box 34"/>
          <p:cNvSpPr txBox="1">
            <a:spLocks noChangeArrowheads="1"/>
          </p:cNvSpPr>
          <p:nvPr/>
        </p:nvSpPr>
        <p:spPr bwMode="auto">
          <a:xfrm>
            <a:off x="6532563" y="4241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18" name="Line 35"/>
          <p:cNvSpPr>
            <a:spLocks noChangeShapeType="1"/>
          </p:cNvSpPr>
          <p:nvPr/>
        </p:nvSpPr>
        <p:spPr bwMode="auto">
          <a:xfrm>
            <a:off x="4373563" y="2241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19" name="Line 36"/>
          <p:cNvSpPr>
            <a:spLocks noChangeShapeType="1"/>
          </p:cNvSpPr>
          <p:nvPr/>
        </p:nvSpPr>
        <p:spPr bwMode="auto">
          <a:xfrm>
            <a:off x="7900988" y="3736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20" name="Rectangle 37"/>
          <p:cNvSpPr>
            <a:spLocks noChangeArrowheads="1"/>
          </p:cNvSpPr>
          <p:nvPr/>
        </p:nvSpPr>
        <p:spPr bwMode="auto">
          <a:xfrm>
            <a:off x="1416050"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8821" name="Rectangle 38"/>
          <p:cNvSpPr>
            <a:spLocks noChangeArrowheads="1"/>
          </p:cNvSpPr>
          <p:nvPr/>
        </p:nvSpPr>
        <p:spPr bwMode="auto">
          <a:xfrm>
            <a:off x="1419225"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118822" name="Rectangle 39"/>
          <p:cNvSpPr>
            <a:spLocks noChangeArrowheads="1"/>
          </p:cNvSpPr>
          <p:nvPr/>
        </p:nvSpPr>
        <p:spPr bwMode="auto">
          <a:xfrm>
            <a:off x="1419225"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823" name="Rectangle 40"/>
          <p:cNvSpPr>
            <a:spLocks noChangeArrowheads="1"/>
          </p:cNvSpPr>
          <p:nvPr/>
        </p:nvSpPr>
        <p:spPr bwMode="auto">
          <a:xfrm>
            <a:off x="2427288"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118824" name="Rectangle 41"/>
          <p:cNvSpPr>
            <a:spLocks noChangeArrowheads="1"/>
          </p:cNvSpPr>
          <p:nvPr/>
        </p:nvSpPr>
        <p:spPr bwMode="auto">
          <a:xfrm>
            <a:off x="2427288"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118825" name="Text Box 42"/>
          <p:cNvSpPr txBox="1">
            <a:spLocks noChangeArrowheads="1"/>
          </p:cNvSpPr>
          <p:nvPr/>
        </p:nvSpPr>
        <p:spPr bwMode="auto">
          <a:xfrm>
            <a:off x="1347788"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26" name="Text Box 43"/>
          <p:cNvSpPr txBox="1">
            <a:spLocks noChangeArrowheads="1"/>
          </p:cNvSpPr>
          <p:nvPr/>
        </p:nvSpPr>
        <p:spPr bwMode="auto">
          <a:xfrm>
            <a:off x="1347788"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27" name="Rectangle 44"/>
          <p:cNvSpPr>
            <a:spLocks noChangeArrowheads="1"/>
          </p:cNvSpPr>
          <p:nvPr/>
        </p:nvSpPr>
        <p:spPr bwMode="auto">
          <a:xfrm>
            <a:off x="4727575"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8828" name="Rectangle 45"/>
          <p:cNvSpPr>
            <a:spLocks noChangeArrowheads="1"/>
          </p:cNvSpPr>
          <p:nvPr/>
        </p:nvSpPr>
        <p:spPr bwMode="auto">
          <a:xfrm>
            <a:off x="4730750"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118829" name="Rectangle 46"/>
          <p:cNvSpPr>
            <a:spLocks noChangeArrowheads="1"/>
          </p:cNvSpPr>
          <p:nvPr/>
        </p:nvSpPr>
        <p:spPr bwMode="auto">
          <a:xfrm>
            <a:off x="4730750"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118830" name="Rectangle 47"/>
          <p:cNvSpPr>
            <a:spLocks noChangeArrowheads="1"/>
          </p:cNvSpPr>
          <p:nvPr/>
        </p:nvSpPr>
        <p:spPr bwMode="auto">
          <a:xfrm>
            <a:off x="5738813"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31" name="Rectangle 48"/>
          <p:cNvSpPr>
            <a:spLocks noChangeArrowheads="1"/>
          </p:cNvSpPr>
          <p:nvPr/>
        </p:nvSpPr>
        <p:spPr bwMode="auto">
          <a:xfrm>
            <a:off x="5738813"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10</a:t>
            </a:r>
          </a:p>
        </p:txBody>
      </p:sp>
      <p:sp>
        <p:nvSpPr>
          <p:cNvPr id="118832" name="Text Box 49"/>
          <p:cNvSpPr txBox="1">
            <a:spLocks noChangeArrowheads="1"/>
          </p:cNvSpPr>
          <p:nvPr/>
        </p:nvSpPr>
        <p:spPr bwMode="auto">
          <a:xfrm>
            <a:off x="4659313"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33" name="Text Box 50"/>
          <p:cNvSpPr txBox="1">
            <a:spLocks noChangeArrowheads="1"/>
          </p:cNvSpPr>
          <p:nvPr/>
        </p:nvSpPr>
        <p:spPr bwMode="auto">
          <a:xfrm>
            <a:off x="4659313"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34" name="Line 51"/>
          <p:cNvSpPr>
            <a:spLocks noChangeShapeType="1"/>
          </p:cNvSpPr>
          <p:nvPr/>
        </p:nvSpPr>
        <p:spPr bwMode="auto">
          <a:xfrm>
            <a:off x="1203325" y="2241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5" name="Line 52"/>
          <p:cNvSpPr>
            <a:spLocks noChangeShapeType="1"/>
          </p:cNvSpPr>
          <p:nvPr/>
        </p:nvSpPr>
        <p:spPr bwMode="auto">
          <a:xfrm>
            <a:off x="1203325" y="5265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36" name="Line 53"/>
          <p:cNvSpPr>
            <a:spLocks noChangeShapeType="1"/>
          </p:cNvSpPr>
          <p:nvPr/>
        </p:nvSpPr>
        <p:spPr bwMode="auto">
          <a:xfrm flipV="1">
            <a:off x="6316663" y="2241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7" name="Line 54"/>
          <p:cNvSpPr>
            <a:spLocks noChangeShapeType="1"/>
          </p:cNvSpPr>
          <p:nvPr/>
        </p:nvSpPr>
        <p:spPr bwMode="auto">
          <a:xfrm>
            <a:off x="6027738" y="2241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8" name="Rectangle 55"/>
          <p:cNvSpPr>
            <a:spLocks noChangeArrowheads="1"/>
          </p:cNvSpPr>
          <p:nvPr/>
        </p:nvSpPr>
        <p:spPr bwMode="auto">
          <a:xfrm>
            <a:off x="3071813" y="3394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8839" name="Rectangle 56"/>
          <p:cNvSpPr>
            <a:spLocks noChangeArrowheads="1"/>
          </p:cNvSpPr>
          <p:nvPr/>
        </p:nvSpPr>
        <p:spPr bwMode="auto">
          <a:xfrm>
            <a:off x="3074988" y="3394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840" name="Rectangle 57"/>
          <p:cNvSpPr>
            <a:spLocks noChangeArrowheads="1"/>
          </p:cNvSpPr>
          <p:nvPr/>
        </p:nvSpPr>
        <p:spPr bwMode="auto">
          <a:xfrm>
            <a:off x="3074988" y="4113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841" name="Rectangle 58"/>
          <p:cNvSpPr>
            <a:spLocks noChangeArrowheads="1"/>
          </p:cNvSpPr>
          <p:nvPr/>
        </p:nvSpPr>
        <p:spPr bwMode="auto">
          <a:xfrm>
            <a:off x="4083050" y="4114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42" name="Rectangle 59"/>
          <p:cNvSpPr>
            <a:spLocks noChangeArrowheads="1"/>
          </p:cNvSpPr>
          <p:nvPr/>
        </p:nvSpPr>
        <p:spPr bwMode="auto">
          <a:xfrm>
            <a:off x="4083050" y="3394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43" name="Text Box 60"/>
          <p:cNvSpPr txBox="1">
            <a:spLocks noChangeArrowheads="1"/>
          </p:cNvSpPr>
          <p:nvPr/>
        </p:nvSpPr>
        <p:spPr bwMode="auto">
          <a:xfrm>
            <a:off x="3003550" y="3089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44" name="Text Box 61"/>
          <p:cNvSpPr txBox="1">
            <a:spLocks noChangeArrowheads="1"/>
          </p:cNvSpPr>
          <p:nvPr/>
        </p:nvSpPr>
        <p:spPr bwMode="auto">
          <a:xfrm>
            <a:off x="3003550" y="4384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45" name="Line 62"/>
          <p:cNvSpPr>
            <a:spLocks noChangeShapeType="1"/>
          </p:cNvSpPr>
          <p:nvPr/>
        </p:nvSpPr>
        <p:spPr bwMode="auto">
          <a:xfrm flipV="1">
            <a:off x="2895600"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6" name="Line 63"/>
          <p:cNvSpPr>
            <a:spLocks noChangeShapeType="1"/>
          </p:cNvSpPr>
          <p:nvPr/>
        </p:nvSpPr>
        <p:spPr bwMode="auto">
          <a:xfrm>
            <a:off x="2716213" y="2586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7" name="Line 64"/>
          <p:cNvSpPr>
            <a:spLocks noChangeShapeType="1"/>
          </p:cNvSpPr>
          <p:nvPr/>
        </p:nvSpPr>
        <p:spPr bwMode="auto">
          <a:xfrm rot="10800000" flipH="1" flipV="1">
            <a:off x="4516438"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8" name="Line 65"/>
          <p:cNvSpPr>
            <a:spLocks noChangeShapeType="1"/>
          </p:cNvSpPr>
          <p:nvPr/>
        </p:nvSpPr>
        <p:spPr bwMode="auto">
          <a:xfrm rot="10800000" flipH="1">
            <a:off x="4370388" y="3954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9" name="Line 66"/>
          <p:cNvSpPr>
            <a:spLocks noChangeShapeType="1"/>
          </p:cNvSpPr>
          <p:nvPr/>
        </p:nvSpPr>
        <p:spPr bwMode="auto">
          <a:xfrm>
            <a:off x="6316663" y="4186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50" name="Line 67"/>
          <p:cNvSpPr>
            <a:spLocks noChangeShapeType="1"/>
          </p:cNvSpPr>
          <p:nvPr/>
        </p:nvSpPr>
        <p:spPr bwMode="auto">
          <a:xfrm flipV="1">
            <a:off x="6027738" y="5265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51" name="Line 68"/>
          <p:cNvSpPr>
            <a:spLocks noChangeShapeType="1"/>
          </p:cNvSpPr>
          <p:nvPr/>
        </p:nvSpPr>
        <p:spPr bwMode="auto">
          <a:xfrm>
            <a:off x="2716213" y="5265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2" name="Line 69"/>
          <p:cNvSpPr>
            <a:spLocks noChangeShapeType="1"/>
          </p:cNvSpPr>
          <p:nvPr/>
        </p:nvSpPr>
        <p:spPr bwMode="auto">
          <a:xfrm>
            <a:off x="1203325" y="2241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3" name="Line 70"/>
          <p:cNvSpPr>
            <a:spLocks noChangeShapeType="1"/>
          </p:cNvSpPr>
          <p:nvPr/>
        </p:nvSpPr>
        <p:spPr bwMode="auto">
          <a:xfrm>
            <a:off x="2859088" y="3970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4" name="Line 71"/>
          <p:cNvSpPr>
            <a:spLocks noChangeShapeType="1"/>
          </p:cNvSpPr>
          <p:nvPr/>
        </p:nvSpPr>
        <p:spPr bwMode="auto">
          <a:xfrm>
            <a:off x="4516438" y="2601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5" name="Line 72"/>
          <p:cNvSpPr>
            <a:spLocks noChangeShapeType="1"/>
          </p:cNvSpPr>
          <p:nvPr/>
        </p:nvSpPr>
        <p:spPr bwMode="auto">
          <a:xfrm>
            <a:off x="6315075" y="3321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6" name="Line 73"/>
          <p:cNvSpPr>
            <a:spLocks noChangeShapeType="1"/>
          </p:cNvSpPr>
          <p:nvPr/>
        </p:nvSpPr>
        <p:spPr bwMode="auto">
          <a:xfrm>
            <a:off x="6316663" y="4186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7" name="Text Box 74"/>
          <p:cNvSpPr txBox="1">
            <a:spLocks noChangeArrowheads="1"/>
          </p:cNvSpPr>
          <p:nvPr/>
        </p:nvSpPr>
        <p:spPr bwMode="auto">
          <a:xfrm>
            <a:off x="5808663" y="1066800"/>
            <a:ext cx="319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solidFill>
                  <a:srgbClr val="FF3300"/>
                </a:solidFill>
                <a:latin typeface="Verdana" panose="020B0604030504040204" pitchFamily="34" charset="0"/>
              </a:rPr>
              <a:t>Critical Path : ADCG</a:t>
            </a:r>
          </a:p>
        </p:txBody>
      </p:sp>
      <p:sp>
        <p:nvSpPr>
          <p:cNvPr id="118858" name="Title 74"/>
          <p:cNvSpPr>
            <a:spLocks noGrp="1"/>
          </p:cNvSpPr>
          <p:nvPr>
            <p:ph type="title"/>
          </p:nvPr>
        </p:nvSpPr>
        <p:spPr/>
        <p:txBody>
          <a:bodyPr/>
          <a:lstStyle/>
          <a:p>
            <a:r>
              <a:rPr altLang="en-US" b="1"/>
              <a:t>Network Exercise - solution</a:t>
            </a:r>
            <a:endParaRPr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88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941184-6FE6-4647-8804-6B8D40FE57E1}" type="slidenum">
              <a:rPr lang="en-US" altLang="en-US" sz="1200" smtClean="0">
                <a:solidFill>
                  <a:srgbClr val="898989"/>
                </a:solidFill>
              </a:rPr>
              <a:pPr>
                <a:spcBef>
                  <a:spcPct val="0"/>
                </a:spcBef>
                <a:buFontTx/>
                <a:buNone/>
              </a:pPr>
              <a:t>76</a:t>
            </a:fld>
            <a:endParaRPr lang="en-US" altLang="en-US" sz="1200">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2"/>
          <p:cNvSpPr>
            <a:spLocks noGrp="1"/>
          </p:cNvSpPr>
          <p:nvPr>
            <p:ph type="title"/>
          </p:nvPr>
        </p:nvSpPr>
        <p:spPr>
          <a:xfrm>
            <a:off x="0" y="-9525"/>
            <a:ext cx="9144000" cy="808038"/>
          </a:xfrm>
        </p:spPr>
        <p:txBody>
          <a:bodyPr/>
          <a:lstStyle/>
          <a:p>
            <a:r>
              <a:rPr altLang="en-US"/>
              <a:t>Facts/Tips for Critical Path</a:t>
            </a:r>
          </a:p>
        </p:txBody>
      </p:sp>
      <p:sp>
        <p:nvSpPr>
          <p:cNvPr id="4" name="Content Placeholder 3"/>
          <p:cNvSpPr>
            <a:spLocks noGrp="1"/>
          </p:cNvSpPr>
          <p:nvPr>
            <p:ph idx="1"/>
          </p:nvPr>
        </p:nvSpPr>
        <p:spPr>
          <a:xfrm>
            <a:off x="457200" y="1036638"/>
            <a:ext cx="8229600" cy="5135562"/>
          </a:xfrm>
        </p:spPr>
        <p:txBody>
          <a:bodyPr>
            <a:normAutofit fontScale="55000" lnSpcReduction="20000"/>
          </a:bodyPr>
          <a:lstStyle/>
          <a:p>
            <a:pPr>
              <a:buFont typeface="Arial" charset="0"/>
              <a:buChar char="•"/>
              <a:defRPr/>
            </a:pPr>
            <a:r>
              <a:rPr lang="en-US" u="sng" dirty="0"/>
              <a:t>Total Float </a:t>
            </a:r>
            <a:r>
              <a:rPr lang="en-US" dirty="0"/>
              <a:t>is the amount of time the task can delayed without delaying the project finish date. </a:t>
            </a:r>
          </a:p>
          <a:p>
            <a:pPr>
              <a:buFont typeface="Arial" charset="0"/>
              <a:buChar char="•"/>
              <a:defRPr/>
            </a:pPr>
            <a:r>
              <a:rPr lang="en-US" u="sng" dirty="0"/>
              <a:t>Free float </a:t>
            </a:r>
            <a:r>
              <a:rPr lang="en-US" dirty="0"/>
              <a:t>is the amount of time a task can slip without delaying the early start of any task that immediately follows it</a:t>
            </a:r>
          </a:p>
          <a:p>
            <a:pPr>
              <a:buFont typeface="Arial" charset="0"/>
              <a:buChar char="•"/>
              <a:defRPr/>
            </a:pPr>
            <a:r>
              <a:rPr lang="en-US" dirty="0"/>
              <a:t>It is possible that a </a:t>
            </a:r>
            <a:r>
              <a:rPr lang="en-US" u="sng" dirty="0"/>
              <a:t>zero float activity may not </a:t>
            </a:r>
            <a:r>
              <a:rPr lang="en-US" dirty="0"/>
              <a:t>be on critical path</a:t>
            </a:r>
          </a:p>
          <a:p>
            <a:pPr>
              <a:buFont typeface="Arial" charset="0"/>
              <a:buChar char="•"/>
              <a:defRPr/>
            </a:pPr>
            <a:r>
              <a:rPr lang="en-US" u="sng" dirty="0"/>
              <a:t>Longest path &amp; shortest time </a:t>
            </a:r>
            <a:r>
              <a:rPr lang="en-US" dirty="0"/>
              <a:t>possible to complete the project</a:t>
            </a:r>
          </a:p>
          <a:p>
            <a:pPr>
              <a:buFont typeface="Arial" charset="0"/>
              <a:buChar char="•"/>
              <a:defRPr/>
            </a:pPr>
            <a:r>
              <a:rPr lang="en-US" dirty="0"/>
              <a:t>A project can </a:t>
            </a:r>
            <a:r>
              <a:rPr lang="en-US" u="sng" dirty="0"/>
              <a:t>multiple critical </a:t>
            </a:r>
            <a:r>
              <a:rPr lang="en-US" dirty="0"/>
              <a:t>paths</a:t>
            </a:r>
          </a:p>
          <a:p>
            <a:pPr>
              <a:buFont typeface="Arial" charset="0"/>
              <a:buChar char="•"/>
              <a:defRPr/>
            </a:pPr>
            <a:r>
              <a:rPr lang="en-US" u="sng" dirty="0"/>
              <a:t>Difference</a:t>
            </a:r>
            <a:r>
              <a:rPr lang="en-US" dirty="0"/>
              <a:t> between late and early is float</a:t>
            </a:r>
          </a:p>
          <a:p>
            <a:pPr>
              <a:buFont typeface="Arial" charset="0"/>
              <a:buChar char="•"/>
              <a:defRPr/>
            </a:pPr>
            <a:r>
              <a:rPr lang="en-US" u="sng" dirty="0"/>
              <a:t>Positive float </a:t>
            </a:r>
            <a:r>
              <a:rPr lang="en-US" dirty="0"/>
              <a:t>(the activity can wait to start even after previous activity finishes)</a:t>
            </a:r>
          </a:p>
          <a:p>
            <a:pPr>
              <a:buFont typeface="Arial" charset="0"/>
              <a:buChar char="•"/>
              <a:defRPr/>
            </a:pPr>
            <a:r>
              <a:rPr lang="en-US" u="sng" dirty="0"/>
              <a:t>Negative float </a:t>
            </a:r>
            <a:r>
              <a:rPr lang="en-US" dirty="0"/>
              <a:t>(the activity must start before  previous finishes)</a:t>
            </a:r>
          </a:p>
          <a:p>
            <a:pPr>
              <a:buFont typeface="Arial" charset="0"/>
              <a:buChar char="•"/>
              <a:defRPr/>
            </a:pPr>
            <a:r>
              <a:rPr lang="en-US" u="sng" dirty="0"/>
              <a:t>Zero float</a:t>
            </a:r>
            <a:r>
              <a:rPr lang="en-US" dirty="0"/>
              <a:t> (the activity must immediately start after the finish of previous one)</a:t>
            </a:r>
          </a:p>
          <a:p>
            <a:pPr>
              <a:buFont typeface="Arial" charset="0"/>
              <a:buChar char="•"/>
              <a:defRPr/>
            </a:pPr>
            <a:r>
              <a:rPr lang="en-US" u="sng" dirty="0"/>
              <a:t>Crashing</a:t>
            </a:r>
            <a:r>
              <a:rPr lang="en-US" dirty="0"/>
              <a:t> activities to short the overall duration of project</a:t>
            </a:r>
          </a:p>
          <a:p>
            <a:pPr>
              <a:buFont typeface="Arial" charset="0"/>
              <a:buChar char="•"/>
              <a:defRPr/>
            </a:pPr>
            <a:r>
              <a:rPr lang="en-US" u="sng" dirty="0"/>
              <a:t>Fast-tracking</a:t>
            </a:r>
            <a:r>
              <a:rPr lang="en-US" dirty="0"/>
              <a:t> activities to short the overall duration of project</a:t>
            </a:r>
          </a:p>
          <a:p>
            <a:pPr>
              <a:buFont typeface="Arial" charset="0"/>
              <a:buChar char="•"/>
              <a:defRPr/>
            </a:pPr>
            <a:r>
              <a:rPr lang="en-US" dirty="0"/>
              <a:t>Be </a:t>
            </a:r>
            <a:r>
              <a:rPr lang="en-US" u="sng" dirty="0"/>
              <a:t>cautious</a:t>
            </a:r>
            <a:r>
              <a:rPr lang="en-US" dirty="0"/>
              <a:t> that non-critical activity is not being delayed than the allowed free float</a:t>
            </a:r>
          </a:p>
          <a:p>
            <a:pPr>
              <a:buFont typeface="Arial" charset="0"/>
              <a:buChar char="•"/>
              <a:defRPr/>
            </a:pPr>
            <a:r>
              <a:rPr lang="en-US" u="sng" dirty="0"/>
              <a:t>Take care of </a:t>
            </a:r>
            <a:r>
              <a:rPr lang="en-US" dirty="0"/>
              <a:t>sub-critical path or non-critical path</a:t>
            </a:r>
          </a:p>
          <a:p>
            <a:pPr>
              <a:buFont typeface="Arial" charset="0"/>
              <a:buChar char="•"/>
              <a:defRPr/>
            </a:pPr>
            <a:r>
              <a:rPr lang="en-US" dirty="0"/>
              <a:t>Manage </a:t>
            </a:r>
            <a:r>
              <a:rPr lang="en-US" u="sng" dirty="0"/>
              <a:t>critical path resources </a:t>
            </a:r>
            <a:r>
              <a:rPr lang="en-US" dirty="0"/>
              <a:t>very closely</a:t>
            </a:r>
          </a:p>
          <a:p>
            <a:pPr>
              <a:buFont typeface="Arial" charset="0"/>
              <a:buChar char="•"/>
              <a:defRPr/>
            </a:pPr>
            <a:r>
              <a:rPr lang="en-US" u="sng" dirty="0"/>
              <a:t>Do not overload </a:t>
            </a:r>
            <a:r>
              <a:rPr lang="en-US" dirty="0"/>
              <a:t>critical path activity resources</a:t>
            </a:r>
          </a:p>
          <a:p>
            <a:pPr>
              <a:buFont typeface="Arial" charset="0"/>
              <a:buChar char="•"/>
              <a:defRPr/>
            </a:pPr>
            <a:r>
              <a:rPr lang="en-US" u="sng" dirty="0"/>
              <a:t>Avoid multitasking </a:t>
            </a:r>
            <a:r>
              <a:rPr lang="en-US" dirty="0"/>
              <a:t>for resources working on critical path activities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208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1633EE-9FAC-43AE-AAF9-A917E1B19C21}" type="slidenum">
              <a:rPr lang="en-US" altLang="en-US" sz="1200" smtClean="0">
                <a:solidFill>
                  <a:srgbClr val="898989"/>
                </a:solidFill>
              </a:rPr>
              <a:pPr>
                <a:spcBef>
                  <a:spcPct val="0"/>
                </a:spcBef>
                <a:buFontTx/>
                <a:buNone/>
              </a:pPr>
              <a:t>77</a:t>
            </a:fld>
            <a:endParaRPr lang="en-US" altLang="en-US" sz="120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write the steps to prepare a project schedule and baseline schedule</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9</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78</a:t>
            </a:fld>
            <a:endParaRPr lang="en-US" altLang="en-US"/>
          </a:p>
        </p:txBody>
      </p:sp>
    </p:spTree>
    <p:extLst>
      <p:ext uri="{BB962C8B-B14F-4D97-AF65-F5344CB8AC3E}">
        <p14:creationId xmlns:p14="http://schemas.microsoft.com/office/powerpoint/2010/main" val="7884620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Day 2</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79</a:t>
            </a:fld>
            <a:endParaRPr lang="en-US" altLang="en-US"/>
          </a:p>
        </p:txBody>
      </p:sp>
    </p:spTree>
    <p:extLst>
      <p:ext uri="{BB962C8B-B14F-4D97-AF65-F5344CB8AC3E}">
        <p14:creationId xmlns:p14="http://schemas.microsoft.com/office/powerpoint/2010/main" val="19850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Workshop Agenda</a:t>
            </a:r>
          </a:p>
        </p:txBody>
      </p:sp>
      <p:sp>
        <p:nvSpPr>
          <p:cNvPr id="7" name="Content Placeholder 6"/>
          <p:cNvSpPr>
            <a:spLocks noGrp="1"/>
          </p:cNvSpPr>
          <p:nvPr>
            <p:ph idx="1"/>
          </p:nvPr>
        </p:nvSpPr>
        <p:spPr/>
        <p:txBody>
          <a:bodyPr>
            <a:normAutofit fontScale="70000" lnSpcReduction="20000"/>
          </a:bodyPr>
          <a:lstStyle/>
          <a:p>
            <a:pPr marL="0" indent="0">
              <a:buNone/>
            </a:pPr>
            <a:r>
              <a:rPr lang="en-US" sz="3600" b="1" dirty="0"/>
              <a:t>Day 1</a:t>
            </a:r>
          </a:p>
          <a:p>
            <a:r>
              <a:rPr lang="en-US" dirty="0"/>
              <a:t>Project Management Framework</a:t>
            </a:r>
          </a:p>
          <a:p>
            <a:pPr lvl="1"/>
            <a:r>
              <a:rPr lang="en-US" dirty="0"/>
              <a:t>Understanding the meaning of Project in General Context</a:t>
            </a:r>
          </a:p>
          <a:p>
            <a:pPr lvl="1"/>
            <a:r>
              <a:rPr lang="en-US" dirty="0"/>
              <a:t>Mindset for Project Management</a:t>
            </a:r>
          </a:p>
          <a:p>
            <a:pPr lvl="1"/>
            <a:r>
              <a:rPr lang="en-US" dirty="0"/>
              <a:t>Project Success, failure and lessons learned</a:t>
            </a:r>
          </a:p>
          <a:p>
            <a:pPr lvl="1"/>
            <a:r>
              <a:rPr lang="en-US" dirty="0"/>
              <a:t>Project life cycle (PLC)</a:t>
            </a:r>
          </a:p>
          <a:p>
            <a:pPr lvl="1"/>
            <a:r>
              <a:rPr lang="en-US" dirty="0"/>
              <a:t>Inter-relationship between Planning, Execution and Control in PLC</a:t>
            </a:r>
          </a:p>
          <a:p>
            <a:pPr lvl="1"/>
            <a:r>
              <a:rPr lang="en-US" dirty="0"/>
              <a:t>Enterprise Environmental Factors</a:t>
            </a:r>
          </a:p>
          <a:p>
            <a:pPr lvl="1"/>
            <a:r>
              <a:rPr lang="en-US" dirty="0"/>
              <a:t>Organizational Process Assets</a:t>
            </a:r>
          </a:p>
          <a:p>
            <a:pPr lvl="1"/>
            <a:r>
              <a:rPr lang="en-US" dirty="0"/>
              <a:t>Stakeholders</a:t>
            </a:r>
          </a:p>
          <a:p>
            <a:r>
              <a:rPr lang="en-US" b="1" dirty="0"/>
              <a:t>Starting a Project</a:t>
            </a:r>
          </a:p>
          <a:p>
            <a:endParaRPr lang="en-US" dirty="0"/>
          </a:p>
          <a:p>
            <a:r>
              <a:rPr lang="en-US" b="1" dirty="0"/>
              <a:t>Project Planning</a:t>
            </a:r>
          </a:p>
          <a:p>
            <a:pPr lvl="1"/>
            <a:r>
              <a:rPr lang="en-US" dirty="0"/>
              <a:t>Scope</a:t>
            </a:r>
          </a:p>
          <a:p>
            <a:pPr lvl="1"/>
            <a:r>
              <a:rPr lang="en-US" dirty="0"/>
              <a:t>Time</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8</a:t>
            </a:fld>
            <a:endParaRPr lang="en-US" altLang="en-US"/>
          </a:p>
        </p:txBody>
      </p:sp>
    </p:spTree>
    <p:extLst>
      <p:ext uri="{BB962C8B-B14F-4D97-AF65-F5344CB8AC3E}">
        <p14:creationId xmlns:p14="http://schemas.microsoft.com/office/powerpoint/2010/main" val="5915543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5"/>
          <p:cNvSpPr>
            <a:spLocks noGrp="1"/>
          </p:cNvSpPr>
          <p:nvPr>
            <p:ph type="ctrTitle"/>
          </p:nvPr>
        </p:nvSpPr>
        <p:spPr/>
        <p:txBody>
          <a:bodyPr/>
          <a:lstStyle/>
          <a:p>
            <a:r>
              <a:rPr altLang="en-US"/>
              <a:t>Planning : Cost</a:t>
            </a:r>
            <a:endParaRPr lang="en-IN" altLang="en-US"/>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BD6E9B-7DB0-4C9C-BF9F-2E79552EDAFB}" type="slidenum">
              <a:rPr lang="en-US" altLang="en-US" sz="1200" smtClean="0">
                <a:solidFill>
                  <a:srgbClr val="898989"/>
                </a:solidFill>
              </a:rPr>
              <a:pPr>
                <a:spcBef>
                  <a:spcPct val="0"/>
                </a:spcBef>
                <a:buFontTx/>
                <a:buNone/>
              </a:pPr>
              <a:t>80</a:t>
            </a:fld>
            <a:endParaRPr lang="en-US" altLang="en-US" sz="1200">
              <a:solidFill>
                <a:srgbClr val="898989"/>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9525"/>
            <a:ext cx="9144000" cy="808038"/>
          </a:xfrm>
        </p:spPr>
        <p:txBody>
          <a:bodyPr/>
          <a:lstStyle/>
          <a:p>
            <a:r>
              <a:rPr altLang="en-US" sz="3000" b="1"/>
              <a:t>Components of Contract Price</a:t>
            </a:r>
          </a:p>
        </p:txBody>
      </p:sp>
      <p:sp>
        <p:nvSpPr>
          <p:cNvPr id="3" name="Content Placeholder 2"/>
          <p:cNvSpPr>
            <a:spLocks noGrp="1"/>
          </p:cNvSpPr>
          <p:nvPr>
            <p:ph idx="1"/>
          </p:nvPr>
        </p:nvSpPr>
        <p:spPr>
          <a:xfrm>
            <a:off x="457200" y="990600"/>
            <a:ext cx="8229600" cy="5105400"/>
          </a:xfrm>
        </p:spPr>
        <p:txBody>
          <a:bodyPr>
            <a:normAutofit fontScale="62500" lnSpcReduction="20000"/>
          </a:bodyPr>
          <a:lstStyle/>
          <a:p>
            <a:pPr eaLnBrk="1" hangingPunct="1">
              <a:lnSpc>
                <a:spcPct val="120000"/>
              </a:lnSpc>
              <a:spcBef>
                <a:spcPct val="0"/>
              </a:spcBef>
              <a:buClr>
                <a:srgbClr val="0084CC"/>
              </a:buClr>
              <a:defRPr/>
            </a:pPr>
            <a:r>
              <a:rPr lang="en-US" altLang="en-US" dirty="0">
                <a:latin typeface="Arial" panose="020B0604020202020204" pitchFamily="34" charset="0"/>
              </a:rPr>
              <a:t>Contract Price includes Material, Labor, Expenses, Overheads, Risk Management Budget, Profit Margins</a:t>
            </a:r>
          </a:p>
          <a:p>
            <a:pPr eaLnBrk="1" hangingPunct="1">
              <a:lnSpc>
                <a:spcPct val="120000"/>
              </a:lnSpc>
              <a:spcBef>
                <a:spcPct val="0"/>
              </a:spcBef>
              <a:buClr>
                <a:srgbClr val="0084CC"/>
              </a:buClr>
              <a:defRPr/>
            </a:pPr>
            <a:r>
              <a:rPr lang="en-US" altLang="en-US" dirty="0">
                <a:latin typeface="Arial" panose="020B0604020202020204" pitchFamily="34" charset="0"/>
              </a:rPr>
              <a:t>Cost baseline includes </a:t>
            </a:r>
            <a:r>
              <a:rPr lang="en-US" altLang="en-US" b="1" u="sng" dirty="0">
                <a:latin typeface="Arial" panose="020B0604020202020204" pitchFamily="34" charset="0"/>
              </a:rPr>
              <a:t>contingency reserves</a:t>
            </a:r>
          </a:p>
          <a:p>
            <a:pPr eaLnBrk="1" hangingPunct="1">
              <a:lnSpc>
                <a:spcPct val="120000"/>
              </a:lnSpc>
              <a:spcBef>
                <a:spcPct val="0"/>
              </a:spcBef>
              <a:buClr>
                <a:srgbClr val="0084CC"/>
              </a:buClr>
              <a:defRPr/>
            </a:pPr>
            <a:r>
              <a:rPr lang="en-US" altLang="en-US" dirty="0">
                <a:latin typeface="Arial" panose="020B0604020202020204" pitchFamily="34" charset="0"/>
              </a:rPr>
              <a:t>Project budget includes </a:t>
            </a:r>
            <a:r>
              <a:rPr lang="en-US" altLang="en-US" b="1" u="sng" dirty="0">
                <a:latin typeface="Arial" panose="020B0604020202020204" pitchFamily="34" charset="0"/>
              </a:rPr>
              <a:t>management reserves</a:t>
            </a:r>
          </a:p>
          <a:p>
            <a:pPr eaLnBrk="1" hangingPunct="1">
              <a:lnSpc>
                <a:spcPct val="120000"/>
              </a:lnSpc>
              <a:spcBef>
                <a:spcPct val="0"/>
              </a:spcBef>
              <a:buClr>
                <a:srgbClr val="0084CC"/>
              </a:buClr>
              <a:defRPr/>
            </a:pPr>
            <a:endParaRPr lang="en-US" altLang="en-US" dirty="0">
              <a:latin typeface="Arial" panose="020B0604020202020204" pitchFamily="34" charset="0"/>
            </a:endParaRPr>
          </a:p>
          <a:p>
            <a:pPr eaLnBrk="1" hangingPunct="1">
              <a:lnSpc>
                <a:spcPct val="120000"/>
              </a:lnSpc>
              <a:spcBef>
                <a:spcPct val="0"/>
              </a:spcBef>
              <a:buClr>
                <a:srgbClr val="0084CC"/>
              </a:buClr>
              <a:buFont typeface="Arial" panose="020B0604020202020204" pitchFamily="34" charset="0"/>
              <a:buNone/>
              <a:defRPr/>
            </a:pPr>
            <a:r>
              <a:rPr lang="en-US" altLang="en-US" dirty="0">
                <a:latin typeface="Arial" panose="020B0604020202020204" pitchFamily="34" charset="0"/>
              </a:rPr>
              <a:t>Do you know?</a:t>
            </a:r>
          </a:p>
          <a:p>
            <a:pPr eaLnBrk="1" hangingPunct="1">
              <a:lnSpc>
                <a:spcPct val="120000"/>
              </a:lnSpc>
              <a:spcBef>
                <a:spcPct val="0"/>
              </a:spcBef>
              <a:buClr>
                <a:srgbClr val="0084CC"/>
              </a:buClr>
              <a:buFont typeface="Arial" panose="020B0604020202020204" pitchFamily="34" charset="0"/>
              <a:buNone/>
              <a:defRPr/>
            </a:pPr>
            <a:endParaRPr lang="en-US" altLang="en-US" dirty="0">
              <a:latin typeface="Arial" panose="020B0604020202020204" pitchFamily="34" charset="0"/>
            </a:endParaRPr>
          </a:p>
          <a:p>
            <a:pPr eaLnBrk="1" hangingPunct="1">
              <a:lnSpc>
                <a:spcPct val="120000"/>
              </a:lnSpc>
              <a:spcBef>
                <a:spcPct val="0"/>
              </a:spcBef>
              <a:buClr>
                <a:srgbClr val="0084CC"/>
              </a:buClr>
              <a:defRPr/>
            </a:pPr>
            <a:r>
              <a:rPr lang="en-US" altLang="en-US" dirty="0">
                <a:latin typeface="Arial" panose="020B0604020202020204" pitchFamily="34" charset="0"/>
              </a:rPr>
              <a:t>Who estimates Material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Who estimates Human Resource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Who estimates Expenses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Who estimates Overhead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How much is contingency reserve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What are indirect costs to your project?</a:t>
            </a:r>
          </a:p>
          <a:p>
            <a:pPr eaLnBrk="1" hangingPunct="1">
              <a:lnSpc>
                <a:spcPct val="120000"/>
              </a:lnSpc>
              <a:spcBef>
                <a:spcPct val="0"/>
              </a:spcBef>
              <a:buClr>
                <a:srgbClr val="0084CC"/>
              </a:buClr>
              <a:defRPr/>
            </a:pPr>
            <a:r>
              <a:rPr lang="en-US" altLang="en-US" dirty="0">
                <a:latin typeface="Arial" panose="020B0604020202020204" pitchFamily="34" charset="0"/>
              </a:rPr>
              <a:t>When can you use contingency funds and who approves that?</a:t>
            </a:r>
          </a:p>
          <a:p>
            <a:pPr eaLnBrk="1" hangingPunct="1">
              <a:lnSpc>
                <a:spcPct val="120000"/>
              </a:lnSpc>
              <a:spcBef>
                <a:spcPct val="0"/>
              </a:spcBef>
              <a:buClr>
                <a:srgbClr val="0084CC"/>
              </a:buClr>
              <a:defRPr/>
            </a:pPr>
            <a:r>
              <a:rPr lang="en-US" altLang="en-US" dirty="0">
                <a:latin typeface="Arial" panose="020B0604020202020204" pitchFamily="34" charset="0"/>
              </a:rPr>
              <a:t>How much is profit margin on your project?</a:t>
            </a:r>
          </a:p>
          <a:p>
            <a:pPr eaLnBrk="1" hangingPunct="1">
              <a:lnSpc>
                <a:spcPct val="120000"/>
              </a:lnSpc>
              <a:spcBef>
                <a:spcPct val="0"/>
              </a:spcBef>
              <a:buClr>
                <a:srgbClr val="0084CC"/>
              </a:buClr>
              <a:defRPr/>
            </a:pPr>
            <a:r>
              <a:rPr lang="en-US" altLang="en-US" dirty="0">
                <a:latin typeface="Arial" panose="020B0604020202020204" pitchFamily="34" charset="0"/>
              </a:rPr>
              <a:t>What is the price?</a:t>
            </a:r>
          </a:p>
          <a:p>
            <a:pPr>
              <a:lnSpc>
                <a:spcPct val="120000"/>
              </a:lnSpc>
              <a:defRPr/>
            </a:pPr>
            <a:endParaRPr lang="en-IN"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249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A201A1-0EEE-401D-91B2-A2EEA9D4607E}" type="slidenum">
              <a:rPr lang="en-US" altLang="en-US" sz="1200" smtClean="0">
                <a:solidFill>
                  <a:srgbClr val="898989"/>
                </a:solidFill>
              </a:rPr>
              <a:pPr>
                <a:spcBef>
                  <a:spcPct val="0"/>
                </a:spcBef>
                <a:buFontTx/>
                <a:buNone/>
              </a:pPr>
              <a:t>81</a:t>
            </a:fld>
            <a:endParaRPr lang="en-US" altLang="en-US" sz="1200">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5"/>
          <p:cNvSpPr>
            <a:spLocks noGrp="1"/>
          </p:cNvSpPr>
          <p:nvPr>
            <p:ph type="title"/>
          </p:nvPr>
        </p:nvSpPr>
        <p:spPr>
          <a:xfrm>
            <a:off x="0" y="-9525"/>
            <a:ext cx="9144000" cy="808038"/>
          </a:xfrm>
        </p:spPr>
        <p:txBody>
          <a:bodyPr/>
          <a:lstStyle/>
          <a:p>
            <a:r>
              <a:rPr altLang="en-US"/>
              <a:t>Estimate Cost</a:t>
            </a:r>
            <a:endParaRPr lang="en-IN" altLang="en-US"/>
          </a:p>
        </p:txBody>
      </p:sp>
      <p:sp>
        <p:nvSpPr>
          <p:cNvPr id="126979" name="Content Placeholder 6"/>
          <p:cNvSpPr>
            <a:spLocks noGrp="1"/>
          </p:cNvSpPr>
          <p:nvPr>
            <p:ph idx="1"/>
          </p:nvPr>
        </p:nvSpPr>
        <p:spPr>
          <a:xfrm>
            <a:off x="457200" y="990600"/>
            <a:ext cx="8229600" cy="5105400"/>
          </a:xfrm>
        </p:spPr>
        <p:txBody>
          <a:bodyPr/>
          <a:lstStyle/>
          <a:p>
            <a:r>
              <a:rPr lang="en-US" altLang="en-US"/>
              <a:t>Before you start estimating cost, know what all different types of costs you should be included in the estimation</a:t>
            </a:r>
          </a:p>
          <a:p>
            <a:r>
              <a:rPr lang="en-US" altLang="en-US"/>
              <a:t>Know the rate of every resources you are going to use</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136194-7D24-4B04-96AA-70EAFD9129DB}" type="slidenum">
              <a:rPr lang="en-US" altLang="en-US" sz="1200" smtClean="0">
                <a:solidFill>
                  <a:srgbClr val="898989"/>
                </a:solidFill>
              </a:rPr>
              <a:pPr>
                <a:spcBef>
                  <a:spcPct val="0"/>
                </a:spcBef>
                <a:buFontTx/>
                <a:buNone/>
              </a:pPr>
              <a:t>82</a:t>
            </a:fld>
            <a:endParaRPr lang="en-US" altLang="en-US" sz="1200">
              <a:solidFill>
                <a:srgbClr val="89898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6"/>
          <p:cNvSpPr>
            <a:spLocks noGrp="1"/>
          </p:cNvSpPr>
          <p:nvPr>
            <p:ph type="title"/>
          </p:nvPr>
        </p:nvSpPr>
        <p:spPr>
          <a:xfrm>
            <a:off x="0" y="-9525"/>
            <a:ext cx="9144000" cy="808038"/>
          </a:xfrm>
        </p:spPr>
        <p:txBody>
          <a:bodyPr/>
          <a:lstStyle/>
          <a:p>
            <a:r>
              <a:rPr altLang="en-US"/>
              <a:t>Project Cost Estimation Ranges</a:t>
            </a:r>
          </a:p>
        </p:txBody>
      </p:sp>
      <p:sp>
        <p:nvSpPr>
          <p:cNvPr id="129027" name="Content Placeholder 7"/>
          <p:cNvSpPr>
            <a:spLocks noGrp="1"/>
          </p:cNvSpPr>
          <p:nvPr>
            <p:ph idx="1"/>
          </p:nvPr>
        </p:nvSpPr>
        <p:spPr>
          <a:xfrm>
            <a:off x="457200" y="990600"/>
            <a:ext cx="8229600" cy="5105400"/>
          </a:xfrm>
        </p:spPr>
        <p:txBody>
          <a:bodyPr/>
          <a:lstStyle/>
          <a:p>
            <a:r>
              <a:rPr lang="en-US" altLang="en-US" sz="2000"/>
              <a:t>Never ever commit one absolute number to your project sponsor. Always range.</a:t>
            </a:r>
          </a:p>
          <a:p>
            <a:r>
              <a:rPr lang="en-US" altLang="en-US" sz="2000"/>
              <a:t>Cost estimation may include only Direct Cost or in combination of with Indirect Costs</a:t>
            </a:r>
          </a:p>
          <a:p>
            <a:endParaRPr lang="en-US" altLang="en-US" sz="2000"/>
          </a:p>
        </p:txBody>
      </p:sp>
      <p:graphicFrame>
        <p:nvGraphicFramePr>
          <p:cNvPr id="5" name="Table 4"/>
          <p:cNvGraphicFramePr>
            <a:graphicFrameLocks noGrp="1"/>
          </p:cNvGraphicFramePr>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extLst>
                    <a:ext uri="{9D8B030D-6E8A-4147-A177-3AD203B41FA5}">
                      <a16:colId xmlns:a16="http://schemas.microsoft.com/office/drawing/2014/main" val="20000"/>
                    </a:ext>
                  </a:extLst>
                </a:gridCol>
                <a:gridCol w="2111058">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464004">
                <a:tc>
                  <a:txBody>
                    <a:bodyPr/>
                    <a:lstStyle/>
                    <a:p>
                      <a:r>
                        <a:rPr lang="en-US" sz="1800" dirty="0"/>
                        <a:t>Class Name</a:t>
                      </a:r>
                    </a:p>
                  </a:txBody>
                  <a:tcPr marT="45718" marB="45718"/>
                </a:tc>
                <a:tc>
                  <a:txBody>
                    <a:bodyPr/>
                    <a:lstStyle/>
                    <a:p>
                      <a:r>
                        <a:rPr lang="en-US" sz="1800" dirty="0"/>
                        <a:t>%</a:t>
                      </a:r>
                    </a:p>
                  </a:txBody>
                  <a:tcPr marT="45718" marB="45718"/>
                </a:tc>
                <a:tc>
                  <a:txBody>
                    <a:bodyPr/>
                    <a:lstStyle/>
                    <a:p>
                      <a:r>
                        <a:rPr lang="en-US" sz="1800" dirty="0"/>
                        <a:t>Range</a:t>
                      </a:r>
                    </a:p>
                  </a:txBody>
                  <a:tcPr marT="45718" marB="45718"/>
                </a:tc>
                <a:extLst>
                  <a:ext uri="{0D108BD9-81ED-4DB2-BD59-A6C34878D82A}">
                    <a16:rowId xmlns:a16="http://schemas.microsoft.com/office/drawing/2014/main" val="10000"/>
                  </a:ext>
                </a:extLst>
              </a:tr>
              <a:tr h="464004">
                <a:tc>
                  <a:txBody>
                    <a:bodyPr/>
                    <a:lstStyle/>
                    <a:p>
                      <a:r>
                        <a:rPr lang="en-US" sz="1800" dirty="0"/>
                        <a:t>Definitive</a:t>
                      </a:r>
                    </a:p>
                  </a:txBody>
                  <a:tcPr marT="45718" marB="45718"/>
                </a:tc>
                <a:tc>
                  <a:txBody>
                    <a:bodyPr/>
                    <a:lstStyle/>
                    <a:p>
                      <a:r>
                        <a:rPr lang="en-US" sz="1800" dirty="0"/>
                        <a:t>-  5  -&gt; +5%</a:t>
                      </a:r>
                    </a:p>
                  </a:txBody>
                  <a:tcPr marT="45718" marB="45718"/>
                </a:tc>
                <a:tc>
                  <a:txBody>
                    <a:bodyPr/>
                    <a:lstStyle/>
                    <a:p>
                      <a:r>
                        <a:rPr lang="en-US" sz="1800" dirty="0"/>
                        <a:t>10%</a:t>
                      </a:r>
                    </a:p>
                  </a:txBody>
                  <a:tcPr marT="45718" marB="45718"/>
                </a:tc>
                <a:extLst>
                  <a:ext uri="{0D108BD9-81ED-4DB2-BD59-A6C34878D82A}">
                    <a16:rowId xmlns:a16="http://schemas.microsoft.com/office/drawing/2014/main" val="10001"/>
                  </a:ext>
                </a:extLst>
              </a:tr>
              <a:tr h="464004">
                <a:tc>
                  <a:txBody>
                    <a:bodyPr/>
                    <a:lstStyle/>
                    <a:p>
                      <a:r>
                        <a:rPr lang="en-US" sz="1800" dirty="0"/>
                        <a:t>Capital Cost</a:t>
                      </a:r>
                    </a:p>
                  </a:txBody>
                  <a:tcPr marT="45718" marB="45718"/>
                </a:tc>
                <a:tc>
                  <a:txBody>
                    <a:bodyPr/>
                    <a:lstStyle/>
                    <a:p>
                      <a:r>
                        <a:rPr lang="en-US" sz="1800" dirty="0"/>
                        <a:t>-15</a:t>
                      </a:r>
                      <a:r>
                        <a:rPr lang="en-US" sz="1800" baseline="0" dirty="0"/>
                        <a:t> </a:t>
                      </a:r>
                      <a:r>
                        <a:rPr lang="en-US" sz="1800" dirty="0"/>
                        <a:t>-&gt; +10%</a:t>
                      </a:r>
                    </a:p>
                  </a:txBody>
                  <a:tcPr marT="45718" marB="45718"/>
                </a:tc>
                <a:tc>
                  <a:txBody>
                    <a:bodyPr/>
                    <a:lstStyle/>
                    <a:p>
                      <a:r>
                        <a:rPr lang="en-US" sz="1800" dirty="0"/>
                        <a:t>25%</a:t>
                      </a:r>
                    </a:p>
                  </a:txBody>
                  <a:tcPr marT="45718" marB="45718"/>
                </a:tc>
                <a:extLst>
                  <a:ext uri="{0D108BD9-81ED-4DB2-BD59-A6C34878D82A}">
                    <a16:rowId xmlns:a16="http://schemas.microsoft.com/office/drawing/2014/main" val="10002"/>
                  </a:ext>
                </a:extLst>
              </a:tr>
              <a:tr h="464004">
                <a:tc>
                  <a:txBody>
                    <a:bodyPr/>
                    <a:lstStyle/>
                    <a:p>
                      <a:r>
                        <a:rPr lang="en-US" sz="1800" dirty="0"/>
                        <a:t>Appropriation</a:t>
                      </a:r>
                    </a:p>
                  </a:txBody>
                  <a:tcPr marT="45718" marB="45718"/>
                </a:tc>
                <a:tc>
                  <a:txBody>
                    <a:bodyPr/>
                    <a:lstStyle/>
                    <a:p>
                      <a:r>
                        <a:rPr lang="en-US" sz="1800" dirty="0"/>
                        <a:t>-25 -&gt;</a:t>
                      </a:r>
                      <a:r>
                        <a:rPr lang="en-US" sz="1800" baseline="0" dirty="0"/>
                        <a:t> +1</a:t>
                      </a:r>
                      <a:r>
                        <a:rPr lang="en-US" sz="1800" dirty="0"/>
                        <a:t>5%</a:t>
                      </a:r>
                    </a:p>
                  </a:txBody>
                  <a:tcPr marT="45718" marB="45718"/>
                </a:tc>
                <a:tc>
                  <a:txBody>
                    <a:bodyPr/>
                    <a:lstStyle/>
                    <a:p>
                      <a:r>
                        <a:rPr lang="en-US" sz="1800" dirty="0"/>
                        <a:t>40%</a:t>
                      </a:r>
                    </a:p>
                  </a:txBody>
                  <a:tcPr marT="45718" marB="45718"/>
                </a:tc>
                <a:extLst>
                  <a:ext uri="{0D108BD9-81ED-4DB2-BD59-A6C34878D82A}">
                    <a16:rowId xmlns:a16="http://schemas.microsoft.com/office/drawing/2014/main" val="10003"/>
                  </a:ext>
                </a:extLst>
              </a:tr>
              <a:tr h="464004">
                <a:tc>
                  <a:txBody>
                    <a:bodyPr/>
                    <a:lstStyle/>
                    <a:p>
                      <a:r>
                        <a:rPr lang="en-US" sz="1800" dirty="0"/>
                        <a:t>Budget Estimates</a:t>
                      </a:r>
                    </a:p>
                  </a:txBody>
                  <a:tcPr marT="45718" marB="45718"/>
                </a:tc>
                <a:tc>
                  <a:txBody>
                    <a:bodyPr/>
                    <a:lstStyle/>
                    <a:p>
                      <a:r>
                        <a:rPr lang="en-US" sz="1800" dirty="0"/>
                        <a:t>-10 -&gt; +25%</a:t>
                      </a:r>
                    </a:p>
                  </a:txBody>
                  <a:tcPr marT="45718" marB="45718"/>
                </a:tc>
                <a:tc>
                  <a:txBody>
                    <a:bodyPr/>
                    <a:lstStyle/>
                    <a:p>
                      <a:r>
                        <a:rPr lang="en-US" sz="1800" dirty="0"/>
                        <a:t>35%</a:t>
                      </a:r>
                    </a:p>
                  </a:txBody>
                  <a:tcPr marT="45718" marB="45718"/>
                </a:tc>
                <a:extLst>
                  <a:ext uri="{0D108BD9-81ED-4DB2-BD59-A6C34878D82A}">
                    <a16:rowId xmlns:a16="http://schemas.microsoft.com/office/drawing/2014/main" val="10004"/>
                  </a:ext>
                </a:extLst>
              </a:tr>
              <a:tr h="464004">
                <a:tc>
                  <a:txBody>
                    <a:bodyPr/>
                    <a:lstStyle/>
                    <a:p>
                      <a:r>
                        <a:rPr lang="en-US" sz="1800" dirty="0"/>
                        <a:t>Feasibility</a:t>
                      </a:r>
                    </a:p>
                  </a:txBody>
                  <a:tcPr marT="45718" marB="45718"/>
                </a:tc>
                <a:tc>
                  <a:txBody>
                    <a:bodyPr/>
                    <a:lstStyle/>
                    <a:p>
                      <a:r>
                        <a:rPr lang="en-US" sz="1800" dirty="0"/>
                        <a:t>-35</a:t>
                      </a:r>
                      <a:r>
                        <a:rPr lang="en-US" sz="1800" baseline="0" dirty="0"/>
                        <a:t> -&gt; +</a:t>
                      </a:r>
                      <a:r>
                        <a:rPr lang="en-US" sz="1800" dirty="0"/>
                        <a:t>25%</a:t>
                      </a:r>
                    </a:p>
                  </a:txBody>
                  <a:tcPr marT="45718" marB="45718"/>
                </a:tc>
                <a:tc>
                  <a:txBody>
                    <a:bodyPr/>
                    <a:lstStyle/>
                    <a:p>
                      <a:r>
                        <a:rPr lang="en-US" sz="1800" dirty="0"/>
                        <a:t>60%</a:t>
                      </a:r>
                    </a:p>
                  </a:txBody>
                  <a:tcPr marT="45718" marB="45718"/>
                </a:tc>
                <a:extLst>
                  <a:ext uri="{0D108BD9-81ED-4DB2-BD59-A6C34878D82A}">
                    <a16:rowId xmlns:a16="http://schemas.microsoft.com/office/drawing/2014/main" val="10005"/>
                  </a:ext>
                </a:extLst>
              </a:tr>
              <a:tr h="464004">
                <a:tc>
                  <a:txBody>
                    <a:bodyPr/>
                    <a:lstStyle/>
                    <a:p>
                      <a:r>
                        <a:rPr lang="en-US" sz="1800" dirty="0"/>
                        <a:t>Order of Magnitude</a:t>
                      </a:r>
                    </a:p>
                  </a:txBody>
                  <a:tcPr marT="45718" marB="45718"/>
                </a:tc>
                <a:tc>
                  <a:txBody>
                    <a:bodyPr/>
                    <a:lstStyle/>
                    <a:p>
                      <a:r>
                        <a:rPr lang="en-US" sz="1800" dirty="0"/>
                        <a:t>-50 -&gt; +50%</a:t>
                      </a:r>
                    </a:p>
                  </a:txBody>
                  <a:tcPr marT="45718" marB="45718"/>
                </a:tc>
                <a:tc>
                  <a:txBody>
                    <a:bodyPr/>
                    <a:lstStyle/>
                    <a:p>
                      <a:r>
                        <a:rPr lang="en-US" sz="1800" dirty="0"/>
                        <a:t>100%</a:t>
                      </a:r>
                    </a:p>
                  </a:txBody>
                  <a:tcPr marT="45718" marB="45718"/>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290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6F1822-BD25-46B1-AC96-B6677534574E}" type="slidenum">
              <a:rPr lang="en-US" altLang="en-US" sz="1200" smtClean="0">
                <a:solidFill>
                  <a:srgbClr val="898989"/>
                </a:solidFill>
              </a:rPr>
              <a:pPr>
                <a:spcBef>
                  <a:spcPct val="0"/>
                </a:spcBef>
                <a:buFontTx/>
                <a:buNone/>
              </a:pPr>
              <a:t>83</a:t>
            </a:fld>
            <a:endParaRPr lang="en-US" altLang="en-US" sz="1200">
              <a:solidFill>
                <a:srgbClr val="898989"/>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0" y="-9525"/>
            <a:ext cx="9144000" cy="808038"/>
          </a:xfrm>
        </p:spPr>
        <p:txBody>
          <a:bodyPr/>
          <a:lstStyle/>
          <a:p>
            <a:r>
              <a:rPr altLang="en-US"/>
              <a:t>Determine Budget</a:t>
            </a:r>
            <a:endParaRPr lang="en-IN" altLang="en-US"/>
          </a:p>
        </p:txBody>
      </p:sp>
      <p:sp>
        <p:nvSpPr>
          <p:cNvPr id="131075" name="Content Placeholder 2"/>
          <p:cNvSpPr>
            <a:spLocks noGrp="1"/>
          </p:cNvSpPr>
          <p:nvPr>
            <p:ph idx="1"/>
          </p:nvPr>
        </p:nvSpPr>
        <p:spPr>
          <a:xfrm>
            <a:off x="457200" y="990600"/>
            <a:ext cx="8229600" cy="5105400"/>
          </a:xfrm>
        </p:spPr>
        <p:txBody>
          <a:bodyPr/>
          <a:lstStyle/>
          <a:p>
            <a:r>
              <a:rPr lang="en-US" altLang="en-US"/>
              <a:t>Aggregate costs based on the duration</a:t>
            </a:r>
          </a:p>
          <a:p>
            <a:r>
              <a:rPr lang="en-US" altLang="en-US"/>
              <a:t>While aggregating also include the money which you pay to vendors for services &amp; contingency reserves</a:t>
            </a:r>
          </a:p>
          <a:p>
            <a:r>
              <a:rPr lang="en-US" altLang="en-US"/>
              <a:t>Before you baseline the cost validate the funding requirements with availability of funds.</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10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388CC7-3579-48F4-B682-44462ED65289}" type="slidenum">
              <a:rPr lang="en-US" altLang="en-US" sz="1200" smtClean="0">
                <a:solidFill>
                  <a:srgbClr val="898989"/>
                </a:solidFill>
              </a:rPr>
              <a:pPr>
                <a:spcBef>
                  <a:spcPct val="0"/>
                </a:spcBef>
                <a:buFontTx/>
                <a:buNone/>
              </a:pPr>
              <a:t>84</a:t>
            </a:fld>
            <a:endParaRPr lang="en-US" altLang="en-US" sz="1200">
              <a:solidFill>
                <a:srgbClr val="898989"/>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write the steps to prepare a project budget and baseline cost</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10</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85</a:t>
            </a:fld>
            <a:endParaRPr lang="en-US" altLang="en-US"/>
          </a:p>
        </p:txBody>
      </p:sp>
    </p:spTree>
    <p:extLst>
      <p:ext uri="{BB962C8B-B14F-4D97-AF65-F5344CB8AC3E}">
        <p14:creationId xmlns:p14="http://schemas.microsoft.com/office/powerpoint/2010/main" val="26951482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5"/>
          <p:cNvSpPr>
            <a:spLocks noGrp="1"/>
          </p:cNvSpPr>
          <p:nvPr>
            <p:ph type="ctrTitle"/>
          </p:nvPr>
        </p:nvSpPr>
        <p:spPr/>
        <p:txBody>
          <a:bodyPr/>
          <a:lstStyle/>
          <a:p>
            <a:r>
              <a:rPr altLang="en-US"/>
              <a:t>Planning : Quality</a:t>
            </a:r>
            <a:endParaRPr lang="en-IN" altLang="en-US"/>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BFB20F-C3B4-49C3-98A5-37E41D0E3BB6}" type="slidenum">
              <a:rPr lang="en-US" altLang="en-US" sz="1200" smtClean="0">
                <a:solidFill>
                  <a:srgbClr val="898989"/>
                </a:solidFill>
              </a:rPr>
              <a:pPr>
                <a:spcBef>
                  <a:spcPct val="0"/>
                </a:spcBef>
                <a:buFontTx/>
                <a:buNone/>
              </a:pPr>
              <a:t>86</a:t>
            </a:fld>
            <a:endParaRPr lang="en-US" altLang="en-US" sz="1200">
              <a:solidFill>
                <a:srgbClr val="898989"/>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5"/>
          <p:cNvSpPr>
            <a:spLocks noGrp="1"/>
          </p:cNvSpPr>
          <p:nvPr>
            <p:ph type="title"/>
          </p:nvPr>
        </p:nvSpPr>
        <p:spPr>
          <a:xfrm>
            <a:off x="0" y="-9525"/>
            <a:ext cx="9144000" cy="808038"/>
          </a:xfrm>
        </p:spPr>
        <p:txBody>
          <a:bodyPr/>
          <a:lstStyle/>
          <a:p>
            <a:r>
              <a:rPr altLang="en-US"/>
              <a:t>Plan Quality</a:t>
            </a:r>
            <a:endParaRPr lang="en-IN" altLang="en-US"/>
          </a:p>
        </p:txBody>
      </p:sp>
      <p:sp>
        <p:nvSpPr>
          <p:cNvPr id="7" name="Content Placeholder 6"/>
          <p:cNvSpPr>
            <a:spLocks noGrp="1"/>
          </p:cNvSpPr>
          <p:nvPr>
            <p:ph idx="1"/>
          </p:nvPr>
        </p:nvSpPr>
        <p:spPr>
          <a:xfrm>
            <a:off x="457200" y="990600"/>
            <a:ext cx="8229600" cy="5105400"/>
          </a:xfrm>
        </p:spPr>
        <p:txBody>
          <a:bodyPr>
            <a:normAutofit fontScale="85000" lnSpcReduction="20000"/>
          </a:bodyPr>
          <a:lstStyle/>
          <a:p>
            <a:pPr>
              <a:defRPr/>
            </a:pPr>
            <a:r>
              <a:rPr lang="en-US" dirty="0"/>
              <a:t>Know your metrics, their calculation, data collection method and source</a:t>
            </a:r>
          </a:p>
          <a:p>
            <a:pPr>
              <a:defRPr/>
            </a:pPr>
            <a:r>
              <a:rPr lang="en-US" dirty="0"/>
              <a:t>Determine product testing processes, tools</a:t>
            </a:r>
          </a:p>
          <a:p>
            <a:pPr>
              <a:defRPr/>
            </a:pPr>
            <a:r>
              <a:rPr lang="en-US" dirty="0"/>
              <a:t>Determine defect fixing or feedback incorporation processes</a:t>
            </a:r>
          </a:p>
          <a:p>
            <a:pPr>
              <a:defRPr/>
            </a:pPr>
            <a:r>
              <a:rPr lang="en-US" dirty="0"/>
              <a:t>Develop checklist wherever possible to test the product</a:t>
            </a:r>
          </a:p>
          <a:p>
            <a:pPr>
              <a:defRPr/>
            </a:pPr>
            <a:r>
              <a:rPr lang="en-US" dirty="0"/>
              <a:t>Automate testing and review process as much as possible</a:t>
            </a:r>
          </a:p>
          <a:p>
            <a:pPr>
              <a:defRPr/>
            </a:pPr>
            <a:r>
              <a:rPr lang="en-US" dirty="0"/>
              <a:t>Do not compromise on quality. Quantity can be sacrificed over quality.</a:t>
            </a:r>
          </a:p>
          <a:p>
            <a:pPr>
              <a:defRPr/>
            </a:pPr>
            <a:r>
              <a:rPr lang="en-US" dirty="0"/>
              <a:t>Use 7 basic quality tools for managing project and product quality</a:t>
            </a:r>
          </a:p>
          <a:p>
            <a:pPr>
              <a:defRPr/>
            </a:pPr>
            <a:endParaRPr lang="en-IN"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5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014DC-7F36-4857-8C40-EB53166BC7ED}" type="slidenum">
              <a:rPr lang="en-US" altLang="en-US" sz="1200" smtClean="0">
                <a:solidFill>
                  <a:srgbClr val="898989"/>
                </a:solidFill>
              </a:rPr>
              <a:pPr>
                <a:spcBef>
                  <a:spcPct val="0"/>
                </a:spcBef>
                <a:buFontTx/>
                <a:buNone/>
              </a:pPr>
              <a:t>87</a:t>
            </a:fld>
            <a:endParaRPr lang="en-US" altLang="en-US" sz="1200">
              <a:solidFill>
                <a:srgbClr val="898989"/>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http://visualign.files.wordpress.com/2011/06/qualitytoolsmind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30250"/>
            <a:ext cx="731520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19" name="Title 1"/>
          <p:cNvSpPr>
            <a:spLocks noGrp="1"/>
          </p:cNvSpPr>
          <p:nvPr>
            <p:ph type="title"/>
          </p:nvPr>
        </p:nvSpPr>
        <p:spPr/>
        <p:txBody>
          <a:bodyPr/>
          <a:lstStyle/>
          <a:p>
            <a:r>
              <a:rPr altLang="en-US"/>
              <a:t>7 Basic Tools of Quality</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1372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996EBD-C537-42A6-B36E-CEB40778302C}" type="slidenum">
              <a:rPr lang="en-US" altLang="en-US" sz="1200" smtClean="0">
                <a:solidFill>
                  <a:srgbClr val="898989"/>
                </a:solidFill>
              </a:rPr>
              <a:pPr>
                <a:spcBef>
                  <a:spcPct val="0"/>
                </a:spcBef>
                <a:buFontTx/>
                <a:buNone/>
              </a:pPr>
              <a:t>88</a:t>
            </a:fld>
            <a:endParaRPr lang="en-US" altLang="en-US" sz="1200">
              <a:solidFill>
                <a:srgbClr val="898989"/>
              </a:solidFill>
            </a:endParaRPr>
          </a:p>
        </p:txBody>
      </p:sp>
      <p:sp>
        <p:nvSpPr>
          <p:cNvPr id="5" name="Oval 4"/>
          <p:cNvSpPr/>
          <p:nvPr/>
        </p:nvSpPr>
        <p:spPr>
          <a:xfrm>
            <a:off x="4191000" y="1828800"/>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Oval 6"/>
          <p:cNvSpPr/>
          <p:nvPr/>
        </p:nvSpPr>
        <p:spPr>
          <a:xfrm>
            <a:off x="6210300" y="2786063"/>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Oval 7"/>
          <p:cNvSpPr/>
          <p:nvPr/>
        </p:nvSpPr>
        <p:spPr>
          <a:xfrm>
            <a:off x="6553200" y="4302125"/>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Oval 8"/>
          <p:cNvSpPr/>
          <p:nvPr/>
        </p:nvSpPr>
        <p:spPr>
          <a:xfrm>
            <a:off x="5594350" y="6215063"/>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 name="Oval 9"/>
          <p:cNvSpPr/>
          <p:nvPr/>
        </p:nvSpPr>
        <p:spPr>
          <a:xfrm>
            <a:off x="2057400" y="2557463"/>
            <a:ext cx="914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1" name="Oval 10"/>
          <p:cNvSpPr/>
          <p:nvPr/>
        </p:nvSpPr>
        <p:spPr>
          <a:xfrm>
            <a:off x="1219200" y="4876800"/>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2" name="Oval 11"/>
          <p:cNvSpPr/>
          <p:nvPr/>
        </p:nvSpPr>
        <p:spPr>
          <a:xfrm>
            <a:off x="2957513" y="6265863"/>
            <a:ext cx="776287"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0" y="-9525"/>
            <a:ext cx="9144000" cy="808038"/>
          </a:xfrm>
        </p:spPr>
        <p:txBody>
          <a:bodyPr/>
          <a:lstStyle/>
          <a:p>
            <a:r>
              <a:rPr altLang="en-US"/>
              <a:t>Process Audit</a:t>
            </a:r>
            <a:endParaRPr lang="en-IN" altLang="en-US"/>
          </a:p>
        </p:txBody>
      </p:sp>
      <p:sp>
        <p:nvSpPr>
          <p:cNvPr id="139267" name="Content Placeholder 2"/>
          <p:cNvSpPr>
            <a:spLocks noGrp="1"/>
          </p:cNvSpPr>
          <p:nvPr>
            <p:ph idx="1"/>
          </p:nvPr>
        </p:nvSpPr>
        <p:spPr>
          <a:xfrm>
            <a:off x="457200" y="990600"/>
            <a:ext cx="8229600" cy="5105400"/>
          </a:xfrm>
        </p:spPr>
        <p:txBody>
          <a:bodyPr/>
          <a:lstStyle/>
          <a:p>
            <a:r>
              <a:rPr lang="en-US" altLang="en-US"/>
              <a:t>Review your processes with auditors</a:t>
            </a:r>
          </a:p>
          <a:p>
            <a:r>
              <a:rPr lang="en-US" altLang="en-US"/>
              <a:t>Show your implementation with proof</a:t>
            </a:r>
          </a:p>
          <a:p>
            <a:r>
              <a:rPr lang="en-US" altLang="en-US"/>
              <a:t>Take best practices from auditors</a:t>
            </a:r>
          </a:p>
          <a:p>
            <a:r>
              <a:rPr lang="en-US" altLang="en-US"/>
              <a:t>Share your best practices with auditors</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9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9DA787-BAAF-4EEC-8034-94B1B73605B6}" type="slidenum">
              <a:rPr lang="en-US" altLang="en-US" sz="1200" smtClean="0">
                <a:solidFill>
                  <a:srgbClr val="898989"/>
                </a:solidFill>
              </a:rPr>
              <a:pPr>
                <a:spcBef>
                  <a:spcPct val="0"/>
                </a:spcBef>
                <a:buFontTx/>
                <a:buNone/>
              </a:pPr>
              <a:t>89</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Workshop Agenda </a:t>
            </a:r>
            <a:r>
              <a:rPr lang="en-US" dirty="0" err="1"/>
              <a:t>Cont</a:t>
            </a:r>
            <a:r>
              <a:rPr lang="en-US" dirty="0"/>
              <a:t>…</a:t>
            </a:r>
          </a:p>
        </p:txBody>
      </p:sp>
      <p:sp>
        <p:nvSpPr>
          <p:cNvPr id="8" name="Content Placeholder 7"/>
          <p:cNvSpPr>
            <a:spLocks noGrp="1"/>
          </p:cNvSpPr>
          <p:nvPr>
            <p:ph idx="1"/>
          </p:nvPr>
        </p:nvSpPr>
        <p:spPr/>
        <p:txBody>
          <a:bodyPr>
            <a:normAutofit lnSpcReduction="10000"/>
          </a:bodyPr>
          <a:lstStyle/>
          <a:p>
            <a:pPr marL="0" indent="0">
              <a:buNone/>
            </a:pPr>
            <a:r>
              <a:rPr lang="en-US" sz="2800" b="1" dirty="0"/>
              <a:t>Day 2</a:t>
            </a:r>
          </a:p>
          <a:p>
            <a:r>
              <a:rPr lang="en-US" sz="1800" b="1" dirty="0"/>
              <a:t> Planning (Continue)</a:t>
            </a:r>
          </a:p>
          <a:p>
            <a:pPr lvl="1"/>
            <a:r>
              <a:rPr lang="en-US" sz="1800" dirty="0"/>
              <a:t>Cost</a:t>
            </a:r>
          </a:p>
          <a:p>
            <a:pPr lvl="1"/>
            <a:r>
              <a:rPr lang="en-US" sz="1800" dirty="0"/>
              <a:t>Quality</a:t>
            </a:r>
          </a:p>
          <a:p>
            <a:pPr lvl="1"/>
            <a:r>
              <a:rPr lang="en-US" sz="1800" dirty="0"/>
              <a:t>Human Resource</a:t>
            </a:r>
          </a:p>
          <a:p>
            <a:pPr lvl="1"/>
            <a:r>
              <a:rPr lang="en-US" sz="1800" dirty="0"/>
              <a:t>Risk</a:t>
            </a:r>
          </a:p>
          <a:p>
            <a:pPr lvl="1"/>
            <a:r>
              <a:rPr lang="en-US" sz="1800" dirty="0"/>
              <a:t>Procurement</a:t>
            </a:r>
          </a:p>
          <a:p>
            <a:pPr lvl="1"/>
            <a:r>
              <a:rPr lang="en-US" sz="1800" dirty="0"/>
              <a:t>Communication &amp; Stakeholders</a:t>
            </a:r>
          </a:p>
          <a:p>
            <a:r>
              <a:rPr lang="en-US" sz="1800" b="1" dirty="0"/>
              <a:t>Project Execution</a:t>
            </a:r>
          </a:p>
          <a:p>
            <a:pPr lvl="1"/>
            <a:r>
              <a:rPr lang="en-US" sz="1800" dirty="0"/>
              <a:t>Stakeholder Management</a:t>
            </a:r>
          </a:p>
          <a:p>
            <a:pPr lvl="1"/>
            <a:r>
              <a:rPr lang="en-US" sz="1800" dirty="0"/>
              <a:t>Team Management</a:t>
            </a:r>
          </a:p>
          <a:p>
            <a:pPr lvl="1"/>
            <a:r>
              <a:rPr lang="en-US" sz="1800" dirty="0"/>
              <a:t>Team Development</a:t>
            </a:r>
          </a:p>
          <a:p>
            <a:pPr lvl="1"/>
            <a:r>
              <a:rPr lang="en-US" sz="1800" dirty="0"/>
              <a:t>Conflict Management</a:t>
            </a:r>
          </a:p>
          <a:p>
            <a:pPr lvl="1"/>
            <a:r>
              <a:rPr lang="en-US" sz="1800" dirty="0"/>
              <a:t>Leadership</a:t>
            </a:r>
          </a:p>
          <a:p>
            <a:pPr lvl="1"/>
            <a:r>
              <a:rPr lang="en-US" sz="1800" dirty="0"/>
              <a:t>Vendor Selection</a:t>
            </a:r>
          </a:p>
          <a:p>
            <a:endParaRPr lang="en-US" dirty="0"/>
          </a:p>
        </p:txBody>
      </p:sp>
      <p:sp>
        <p:nvSpPr>
          <p:cNvPr id="5" name="Footer Placeholder 4"/>
          <p:cNvSpPr>
            <a:spLocks noGrp="1"/>
          </p:cNvSpPr>
          <p:nvPr>
            <p:ph type="ftr" sz="quarter" idx="11"/>
          </p:nvPr>
        </p:nvSpPr>
        <p:spPr/>
        <p:txBody>
          <a:bodyPr/>
          <a:lstStyle/>
          <a:p>
            <a:pPr>
              <a:defRPr/>
            </a:pPr>
            <a:r>
              <a:rPr lang="en-US"/>
              <a:t>Copyright 2017 Vedavit Project Solutions</a:t>
            </a:r>
          </a:p>
        </p:txBody>
      </p:sp>
      <p:sp>
        <p:nvSpPr>
          <p:cNvPr id="6" name="Slide Number Placeholder 5"/>
          <p:cNvSpPr>
            <a:spLocks noGrp="1"/>
          </p:cNvSpPr>
          <p:nvPr>
            <p:ph type="sldNum" sz="quarter" idx="12"/>
          </p:nvPr>
        </p:nvSpPr>
        <p:spPr/>
        <p:txBody>
          <a:bodyPr/>
          <a:lstStyle/>
          <a:p>
            <a:pPr>
              <a:defRPr/>
            </a:pPr>
            <a:fld id="{8B98092D-937F-4A84-BF32-BE39562E168C}" type="slidenum">
              <a:rPr lang="en-US" altLang="en-US" smtClean="0"/>
              <a:pPr>
                <a:defRPr/>
              </a:pPr>
              <a:t>9</a:t>
            </a:fld>
            <a:endParaRPr lang="en-US" altLang="en-US"/>
          </a:p>
        </p:txBody>
      </p:sp>
    </p:spTree>
    <p:extLst>
      <p:ext uri="{BB962C8B-B14F-4D97-AF65-F5344CB8AC3E}">
        <p14:creationId xmlns:p14="http://schemas.microsoft.com/office/powerpoint/2010/main" val="18971528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identify activities to be done to ensure quality of project and quality of product</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11</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90</a:t>
            </a:fld>
            <a:endParaRPr lang="en-US" altLang="en-US"/>
          </a:p>
        </p:txBody>
      </p:sp>
    </p:spTree>
    <p:extLst>
      <p:ext uri="{BB962C8B-B14F-4D97-AF65-F5344CB8AC3E}">
        <p14:creationId xmlns:p14="http://schemas.microsoft.com/office/powerpoint/2010/main" val="35532230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Human Resource Management</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91</a:t>
            </a:fld>
            <a:endParaRPr lang="en-US" altLang="en-US"/>
          </a:p>
        </p:txBody>
      </p:sp>
    </p:spTree>
    <p:extLst>
      <p:ext uri="{BB962C8B-B14F-4D97-AF65-F5344CB8AC3E}">
        <p14:creationId xmlns:p14="http://schemas.microsoft.com/office/powerpoint/2010/main" val="34908716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your challenges related to HR</a:t>
            </a:r>
          </a:p>
        </p:txBody>
      </p:sp>
      <p:sp>
        <p:nvSpPr>
          <p:cNvPr id="7" name="Content Placeholder 6"/>
          <p:cNvSpPr>
            <a:spLocks noGrp="1"/>
          </p:cNvSpPr>
          <p:nvPr>
            <p:ph idx="1"/>
          </p:nvPr>
        </p:nvSpPr>
        <p:spPr/>
        <p:txBody>
          <a:bodyPr>
            <a:normAutofit lnSpcReduction="10000"/>
          </a:bodyPr>
          <a:lstStyle/>
          <a:p>
            <a:r>
              <a:rPr lang="en-US" dirty="0"/>
              <a:t>Getting right people</a:t>
            </a:r>
          </a:p>
          <a:p>
            <a:r>
              <a:rPr lang="en-US" dirty="0"/>
              <a:t>Getting people on time</a:t>
            </a:r>
          </a:p>
          <a:p>
            <a:r>
              <a:rPr lang="en-US" dirty="0"/>
              <a:t>Commitment of people</a:t>
            </a:r>
          </a:p>
          <a:p>
            <a:r>
              <a:rPr lang="en-US" dirty="0"/>
              <a:t>Motivation of people</a:t>
            </a:r>
          </a:p>
          <a:p>
            <a:r>
              <a:rPr lang="en-US" dirty="0"/>
              <a:t>Conflict Management</a:t>
            </a:r>
          </a:p>
          <a:p>
            <a:r>
              <a:rPr lang="en-US" dirty="0"/>
              <a:t>Addressing Productivity and Efficiency issues</a:t>
            </a:r>
          </a:p>
          <a:p>
            <a:r>
              <a:rPr lang="en-US" dirty="0"/>
              <a:t>Training need of the team</a:t>
            </a:r>
          </a:p>
          <a:p>
            <a:r>
              <a:rPr lang="en-US" dirty="0"/>
              <a:t>Skill upgradation</a:t>
            </a:r>
          </a:p>
          <a:p>
            <a:r>
              <a:rPr lang="en-US" dirty="0"/>
              <a:t>Availability of expert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92</a:t>
            </a:fld>
            <a:endParaRPr lang="en-US" altLang="en-US"/>
          </a:p>
        </p:txBody>
      </p:sp>
    </p:spTree>
    <p:extLst>
      <p:ext uri="{BB962C8B-B14F-4D97-AF65-F5344CB8AC3E}">
        <p14:creationId xmlns:p14="http://schemas.microsoft.com/office/powerpoint/2010/main" val="436375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ctrTitle"/>
          </p:nvPr>
        </p:nvSpPr>
        <p:spPr/>
        <p:txBody>
          <a:bodyPr/>
          <a:lstStyle/>
          <a:p>
            <a:r>
              <a:rPr altLang="en-US"/>
              <a:t>Project Risk Management</a:t>
            </a:r>
            <a:endParaRPr lang="en-IN" altLang="en-US"/>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53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E2CC2D-1720-4C42-8917-F0519A36EEB0}" type="slidenum">
              <a:rPr lang="en-US" altLang="en-US" sz="1200" smtClean="0">
                <a:solidFill>
                  <a:srgbClr val="898989"/>
                </a:solidFill>
              </a:rPr>
              <a:pPr>
                <a:spcBef>
                  <a:spcPct val="0"/>
                </a:spcBef>
                <a:buFontTx/>
                <a:buNone/>
              </a:pPr>
              <a:t>93</a:t>
            </a:fld>
            <a:endParaRPr lang="en-US" altLang="en-US" sz="1200">
              <a:solidFill>
                <a:srgbClr val="898989"/>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2"/>
          <p:cNvSpPr>
            <a:spLocks noGrp="1"/>
          </p:cNvSpPr>
          <p:nvPr>
            <p:ph type="title"/>
          </p:nvPr>
        </p:nvSpPr>
        <p:spPr/>
        <p:txBody>
          <a:bodyPr/>
          <a:lstStyle/>
          <a:p>
            <a:r>
              <a:rPr lang="en-IN" altLang="en-US"/>
              <a:t>Introducing you to the World of Risks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556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771B62-43A1-4B4F-9D68-EBFFE465D683}" type="slidenum">
              <a:rPr lang="en-US" altLang="en-US" sz="1000" smtClean="0">
                <a:latin typeface="Trebuchet MS" panose="020B0603020202020204" pitchFamily="34" charset="0"/>
              </a:rPr>
              <a:pPr>
                <a:spcBef>
                  <a:spcPct val="0"/>
                </a:spcBef>
                <a:buFontTx/>
                <a:buNone/>
              </a:pPr>
              <a:t>94</a:t>
            </a:fld>
            <a:endParaRPr lang="en-US" altLang="en-US" sz="1000">
              <a:latin typeface="Trebuchet MS" panose="020B0603020202020204" pitchFamily="34" charset="0"/>
            </a:endParaRPr>
          </a:p>
        </p:txBody>
      </p:sp>
      <p:pic>
        <p:nvPicPr>
          <p:cNvPr id="155653" name="Picture 3" descr="BD048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6482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4" name="AutoShape 4"/>
          <p:cNvSpPr>
            <a:spLocks noChangeArrowheads="1"/>
          </p:cNvSpPr>
          <p:nvPr/>
        </p:nvSpPr>
        <p:spPr bwMode="auto">
          <a:xfrm>
            <a:off x="1066800" y="2590800"/>
            <a:ext cx="4038600" cy="1143000"/>
          </a:xfrm>
          <a:prstGeom prst="cloudCallout">
            <a:avLst>
              <a:gd name="adj1" fmla="val -37500"/>
              <a:gd name="adj2" fmla="val 111111"/>
            </a:avLst>
          </a:prstGeom>
          <a:solidFill>
            <a:srgbClr val="B2B2B2"/>
          </a:solidFill>
          <a:ln w="12700" cap="sq">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Un-predictable Risks</a:t>
            </a:r>
          </a:p>
        </p:txBody>
      </p:sp>
      <p:sp>
        <p:nvSpPr>
          <p:cNvPr id="155655" name="AutoShape 5"/>
          <p:cNvSpPr>
            <a:spLocks noChangeArrowheads="1"/>
          </p:cNvSpPr>
          <p:nvPr/>
        </p:nvSpPr>
        <p:spPr bwMode="auto">
          <a:xfrm>
            <a:off x="6019800" y="4114800"/>
            <a:ext cx="2057400" cy="1143000"/>
          </a:xfrm>
          <a:prstGeom prst="cloudCallout">
            <a:avLst>
              <a:gd name="adj1" fmla="val -175231"/>
              <a:gd name="adj2" fmla="val 39306"/>
            </a:avLst>
          </a:prstGeom>
          <a:solidFill>
            <a:srgbClr val="993300"/>
          </a:solidFill>
          <a:ln w="12700" cap="sq">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CCCC00"/>
                </a:solidFill>
                <a:latin typeface="Trebuchet MS" panose="020B0603020202020204" pitchFamily="34" charset="0"/>
              </a:rPr>
              <a:t>Known Risks</a:t>
            </a:r>
          </a:p>
        </p:txBody>
      </p:sp>
      <p:sp>
        <p:nvSpPr>
          <p:cNvPr id="155656" name="Oval 6"/>
          <p:cNvSpPr>
            <a:spLocks noChangeArrowheads="1"/>
          </p:cNvSpPr>
          <p:nvPr/>
        </p:nvSpPr>
        <p:spPr bwMode="auto">
          <a:xfrm>
            <a:off x="4114800" y="5486400"/>
            <a:ext cx="4724400" cy="1066800"/>
          </a:xfrm>
          <a:prstGeom prst="ellipse">
            <a:avLst/>
          </a:prstGeom>
          <a:solidFill>
            <a:srgbClr val="5DEAF5"/>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Management of Uncertainties</a:t>
            </a:r>
          </a:p>
        </p:txBody>
      </p:sp>
      <p:pic>
        <p:nvPicPr>
          <p:cNvPr id="1556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591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133600"/>
            <a:ext cx="3733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2"/>
          <p:cNvSpPr>
            <a:spLocks noGrp="1"/>
          </p:cNvSpPr>
          <p:nvPr>
            <p:ph type="title"/>
          </p:nvPr>
        </p:nvSpPr>
        <p:spPr>
          <a:xfrm>
            <a:off x="0" y="-9525"/>
            <a:ext cx="9144000" cy="808038"/>
          </a:xfrm>
        </p:spPr>
        <p:txBody>
          <a:bodyPr/>
          <a:lstStyle/>
          <a:p>
            <a:r>
              <a:rPr lang="en-IN" altLang="en-US"/>
              <a:t>Every Project has risks associated with it! </a:t>
            </a:r>
          </a:p>
        </p:txBody>
      </p:sp>
      <p:sp>
        <p:nvSpPr>
          <p:cNvPr id="157699" name="Rectangle 3"/>
          <p:cNvSpPr>
            <a:spLocks noGrp="1" noChangeArrowheads="1"/>
          </p:cNvSpPr>
          <p:nvPr>
            <p:ph idx="1"/>
          </p:nvPr>
        </p:nvSpPr>
        <p:spPr>
          <a:xfrm>
            <a:off x="457200" y="990600"/>
            <a:ext cx="8229600" cy="5105400"/>
          </a:xfrm>
        </p:spPr>
        <p:txBody>
          <a:bodyPr/>
          <a:lstStyle/>
          <a:p>
            <a:pPr eaLnBrk="1" hangingPunct="1"/>
            <a:r>
              <a:rPr lang="en-US" altLang="en-US" sz="2400"/>
              <a:t>Commercial viability. </a:t>
            </a:r>
          </a:p>
          <a:p>
            <a:pPr eaLnBrk="1" hangingPunct="1"/>
            <a:r>
              <a:rPr lang="en-US" altLang="en-US" sz="2400"/>
              <a:t>Technical feasibility.</a:t>
            </a:r>
          </a:p>
          <a:p>
            <a:pPr eaLnBrk="1" hangingPunct="1"/>
            <a:r>
              <a:rPr lang="en-US" altLang="en-US" sz="2400"/>
              <a:t>Competitors move ‘faster’. </a:t>
            </a:r>
          </a:p>
          <a:p>
            <a:pPr eaLnBrk="1" hangingPunct="1"/>
            <a:r>
              <a:rPr lang="en-US" altLang="en-US" sz="2400"/>
              <a:t>Customers’ preferences may change.</a:t>
            </a:r>
          </a:p>
          <a:p>
            <a:pPr eaLnBrk="1" hangingPunct="1"/>
            <a:r>
              <a:rPr lang="en-US" altLang="en-US" sz="2400"/>
              <a:t>‘VC’ resources may ‘dry up’. </a:t>
            </a:r>
          </a:p>
          <a:p>
            <a:pPr eaLnBrk="1" hangingPunct="1"/>
            <a:r>
              <a:rPr lang="en-US" altLang="en-US" sz="2400"/>
              <a:t>Project Sponsor changes or  may not give continued support.</a:t>
            </a:r>
          </a:p>
          <a:p>
            <a:pPr eaLnBrk="1" hangingPunct="1"/>
            <a:r>
              <a:rPr lang="en-US" altLang="en-US" sz="2400"/>
              <a:t>Attrition.</a:t>
            </a:r>
          </a:p>
          <a:p>
            <a:pPr eaLnBrk="1" hangingPunct="1"/>
            <a:r>
              <a:rPr lang="en-US" altLang="en-US" sz="2400"/>
              <a:t>Project scope, time or cost related issues.</a:t>
            </a:r>
          </a:p>
          <a:p>
            <a:pPr eaLnBrk="1" hangingPunct="1"/>
            <a:r>
              <a:rPr lang="en-US" altLang="en-US" sz="2400"/>
              <a:t>Government regulations.</a:t>
            </a:r>
          </a:p>
          <a:p>
            <a:pPr eaLnBrk="1" hangingPunct="1">
              <a:buFontTx/>
              <a:buNone/>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57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A99DCD-9E13-45B3-8F30-FB1AA212E395}" type="slidenum">
              <a:rPr lang="en-US" altLang="en-US" sz="1000" smtClean="0">
                <a:latin typeface="Trebuchet MS" panose="020B0603020202020204" pitchFamily="34" charset="0"/>
              </a:rPr>
              <a:pPr>
                <a:spcBef>
                  <a:spcPct val="0"/>
                </a:spcBef>
                <a:buFontTx/>
                <a:buNone/>
              </a:pPr>
              <a:t>95</a:t>
            </a:fld>
            <a:endParaRPr lang="en-US" altLang="en-US" sz="1000">
              <a:latin typeface="Trebuchet MS" panose="020B0603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2"/>
          <p:cNvSpPr>
            <a:spLocks noGrp="1"/>
          </p:cNvSpPr>
          <p:nvPr>
            <p:ph type="title"/>
          </p:nvPr>
        </p:nvSpPr>
        <p:spPr>
          <a:xfrm>
            <a:off x="0" y="-9525"/>
            <a:ext cx="9144000" cy="808038"/>
          </a:xfrm>
        </p:spPr>
        <p:txBody>
          <a:bodyPr/>
          <a:lstStyle/>
          <a:p>
            <a:r>
              <a:rPr lang="en-IN" altLang="en-US"/>
              <a:t>What is Risk?</a:t>
            </a:r>
          </a:p>
        </p:txBody>
      </p:sp>
      <p:sp>
        <p:nvSpPr>
          <p:cNvPr id="132100" name="Rectangle 3"/>
          <p:cNvSpPr>
            <a:spLocks noGrp="1" noChangeArrowheads="1"/>
          </p:cNvSpPr>
          <p:nvPr>
            <p:ph idx="1"/>
          </p:nvPr>
        </p:nvSpPr>
        <p:spPr>
          <a:xfrm>
            <a:off x="457200" y="990600"/>
            <a:ext cx="8229600" cy="5105400"/>
          </a:xfrm>
        </p:spPr>
        <p:txBody>
          <a:bodyPr>
            <a:normAutofit lnSpcReduction="10000"/>
          </a:bodyPr>
          <a:lstStyle/>
          <a:p>
            <a:pPr eaLnBrk="1" hangingPunct="1">
              <a:defRPr/>
            </a:pPr>
            <a:r>
              <a:rPr lang="en-US" altLang="en-US" sz="2400"/>
              <a:t>A dictionary definition of risk is “the possibility of loss or injury”.</a:t>
            </a:r>
          </a:p>
          <a:p>
            <a:pPr eaLnBrk="1" hangingPunct="1">
              <a:buFontTx/>
              <a:buNone/>
              <a:defRPr/>
            </a:pPr>
            <a:endParaRPr lang="en-US" altLang="en-US" sz="2400"/>
          </a:p>
          <a:p>
            <a:pPr eaLnBrk="1" hangingPunct="1">
              <a:defRPr/>
            </a:pPr>
            <a:r>
              <a:rPr lang="en-US" altLang="en-US" sz="2400"/>
              <a:t>Project risk involves understanding potential problems that might occur on the project and how they might impede project success.</a:t>
            </a:r>
          </a:p>
          <a:p>
            <a:pPr eaLnBrk="1" hangingPunct="1">
              <a:buFontTx/>
              <a:buNone/>
              <a:defRPr/>
            </a:pPr>
            <a:endParaRPr lang="en-US" altLang="en-US" sz="2400"/>
          </a:p>
          <a:p>
            <a:pPr eaLnBrk="1" hangingPunct="1">
              <a:defRPr/>
            </a:pPr>
            <a:r>
              <a:rPr lang="en-US" altLang="en-US" sz="2400"/>
              <a:t>“Risk is the potential for realization of unwanted negative consequences of an event.”</a:t>
            </a:r>
          </a:p>
          <a:p>
            <a:pPr eaLnBrk="1" hangingPunct="1">
              <a:buFontTx/>
              <a:buNone/>
              <a:defRPr/>
            </a:pPr>
            <a:endParaRPr lang="en-US" altLang="en-US" sz="2400"/>
          </a:p>
          <a:p>
            <a:pPr eaLnBrk="1" hangingPunct="1">
              <a:defRPr/>
            </a:pPr>
            <a:r>
              <a:rPr lang="en-US" altLang="en-US" sz="2400"/>
              <a:t>Project Risk is an uncertain event or condition, that if it occurs, has a positive or negative impact on project objectives. (PMBOK)</a:t>
            </a:r>
          </a:p>
          <a:p>
            <a:pPr eaLnBrk="1" hangingPunct="1">
              <a:buFontTx/>
              <a:buNone/>
              <a:defRPr/>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59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969536-9DE0-40B6-A1B0-DAA61191B464}" type="slidenum">
              <a:rPr lang="en-US" altLang="en-US" sz="1000" smtClean="0">
                <a:latin typeface="Trebuchet MS" panose="020B0603020202020204" pitchFamily="34" charset="0"/>
              </a:rPr>
              <a:pPr>
                <a:spcBef>
                  <a:spcPct val="0"/>
                </a:spcBef>
                <a:buFontTx/>
                <a:buNone/>
              </a:pPr>
              <a:t>96</a:t>
            </a:fld>
            <a:endParaRPr lang="en-US" altLang="en-US" sz="1000">
              <a:latin typeface="Trebuchet MS" panose="020B0603020202020204" pitchFamily="34" charset="0"/>
            </a:endParaRPr>
          </a:p>
        </p:txBody>
      </p:sp>
      <p:pic>
        <p:nvPicPr>
          <p:cNvPr id="159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8510588"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525"/>
            <a:ext cx="9144000" cy="808038"/>
          </a:xfrm>
        </p:spPr>
        <p:txBody>
          <a:bodyPr>
            <a:normAutofit fontScale="90000"/>
          </a:bodyPr>
          <a:lstStyle/>
          <a:p>
            <a:pPr>
              <a:defRPr/>
            </a:pPr>
            <a:r>
              <a:rPr lang="en-IN" dirty="0"/>
              <a:t>Risk Identification – Information gathering Techniques</a:t>
            </a:r>
          </a:p>
        </p:txBody>
      </p:sp>
      <p:sp>
        <p:nvSpPr>
          <p:cNvPr id="161795" name="Rectangle 4"/>
          <p:cNvSpPr>
            <a:spLocks noGrp="1" noChangeArrowheads="1"/>
          </p:cNvSpPr>
          <p:nvPr>
            <p:ph idx="1"/>
          </p:nvPr>
        </p:nvSpPr>
        <p:spPr>
          <a:xfrm>
            <a:off x="457200" y="990600"/>
            <a:ext cx="8229600" cy="5105400"/>
          </a:xfrm>
        </p:spPr>
        <p:txBody>
          <a:bodyPr/>
          <a:lstStyle/>
          <a:p>
            <a:pPr lvl="1" eaLnBrk="1" hangingPunct="1">
              <a:buClr>
                <a:srgbClr val="800000"/>
              </a:buClr>
              <a:buSzPct val="85000"/>
              <a:buFont typeface="Wingdings" panose="05000000000000000000" pitchFamily="2" charset="2"/>
              <a:buChar char="§"/>
            </a:pPr>
            <a:r>
              <a:rPr lang="en-US" altLang="en-US" sz="2000"/>
              <a:t>Brainstorming Sessions.</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Interviewing.</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Checklists.</a:t>
            </a:r>
          </a:p>
          <a:p>
            <a:pPr lvl="2" eaLnBrk="1" hangingPunct="1">
              <a:buClr>
                <a:srgbClr val="800000"/>
              </a:buClr>
              <a:buSzPct val="85000"/>
              <a:buFont typeface="Wingdings" panose="05000000000000000000" pitchFamily="2" charset="2"/>
              <a:buNone/>
            </a:pPr>
            <a:endParaRPr lang="en-US" altLang="en-US" sz="2000"/>
          </a:p>
          <a:p>
            <a:pPr lvl="1" eaLnBrk="1" hangingPunct="1">
              <a:buClr>
                <a:srgbClr val="800000"/>
              </a:buClr>
              <a:buSzPct val="85000"/>
              <a:buFont typeface="Wingdings" panose="05000000000000000000" pitchFamily="2" charset="2"/>
              <a:buChar char="§"/>
            </a:pPr>
            <a:r>
              <a:rPr lang="en-US" altLang="en-US" sz="2000"/>
              <a:t>Assumptions analysis.</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 Review of Artifacts (WBS etc).</a:t>
            </a:r>
          </a:p>
          <a:p>
            <a:pPr lvl="1" eaLnBrk="1" hangingPunct="1">
              <a:buClr>
                <a:srgbClr val="800000"/>
              </a:buClr>
              <a:buSzPct val="85000"/>
              <a:buFont typeface="Wingdings" panose="05000000000000000000" pitchFamily="2" charset="2"/>
              <a:buNone/>
            </a:pPr>
            <a:endParaRPr lang="en-US" altLang="en-US" sz="2000"/>
          </a:p>
          <a:p>
            <a:pPr lvl="1" eaLnBrk="1" hangingPunct="1">
              <a:buClr>
                <a:srgbClr val="800000"/>
              </a:buClr>
              <a:buSzPct val="85000"/>
              <a:buFont typeface="Wingdings" panose="05000000000000000000" pitchFamily="2" charset="2"/>
              <a:buChar char="§"/>
            </a:pPr>
            <a:r>
              <a:rPr lang="en-US" altLang="en-US" sz="2000"/>
              <a:t> SWOT Analysis</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Organization Risk Database.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1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E0A74E-501A-48B1-B5C5-618A780B1F19}" type="slidenum">
              <a:rPr lang="en-US" altLang="en-US" sz="1000" smtClean="0">
                <a:latin typeface="Trebuchet MS" panose="020B0603020202020204" pitchFamily="34" charset="0"/>
              </a:rPr>
              <a:pPr>
                <a:spcBef>
                  <a:spcPct val="0"/>
                </a:spcBef>
                <a:buFontTx/>
                <a:buNone/>
              </a:pPr>
              <a:t>97</a:t>
            </a:fld>
            <a:endParaRPr lang="en-US" altLang="en-US" sz="1000">
              <a:latin typeface="Trebuchet MS" panose="020B0603020202020204" pitchFamily="34" charset="0"/>
            </a:endParaRPr>
          </a:p>
        </p:txBody>
      </p:sp>
      <p:pic>
        <p:nvPicPr>
          <p:cNvPr id="161798" name="Picture 2" descr="PE0767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7000"/>
            <a:ext cx="228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9" name="Picture 6" descr="PE0767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7000"/>
            <a:ext cx="228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800" name="Picture 7" descr="meteo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371600"/>
            <a:ext cx="1143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2"/>
          <p:cNvSpPr>
            <a:spLocks noGrp="1"/>
          </p:cNvSpPr>
          <p:nvPr>
            <p:ph type="title"/>
          </p:nvPr>
        </p:nvSpPr>
        <p:spPr/>
        <p:txBody>
          <a:bodyPr/>
          <a:lstStyle/>
          <a:p>
            <a:r>
              <a:rPr lang="en-IN" altLang="en-US"/>
              <a:t>Risk Management Process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3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5EF828-E8A0-49C6-B196-A7F1CFCB67FF}" type="slidenum">
              <a:rPr lang="en-US" altLang="en-US" sz="1000" smtClean="0">
                <a:latin typeface="Trebuchet MS" panose="020B0603020202020204" pitchFamily="34" charset="0"/>
              </a:rPr>
              <a:pPr>
                <a:spcBef>
                  <a:spcPct val="0"/>
                </a:spcBef>
                <a:buFontTx/>
                <a:buNone/>
              </a:pPr>
              <a:t>98</a:t>
            </a:fld>
            <a:endParaRPr lang="en-US" altLang="en-US" sz="1000">
              <a:latin typeface="Trebuchet MS" panose="020B0603020202020204" pitchFamily="34" charset="0"/>
            </a:endParaRPr>
          </a:p>
        </p:txBody>
      </p:sp>
      <p:sp>
        <p:nvSpPr>
          <p:cNvPr id="163845" name="AutoShape 3"/>
          <p:cNvSpPr>
            <a:spLocks noChangeArrowheads="1"/>
          </p:cNvSpPr>
          <p:nvPr/>
        </p:nvSpPr>
        <p:spPr bwMode="auto">
          <a:xfrm>
            <a:off x="609600" y="2590800"/>
            <a:ext cx="2971800" cy="1733550"/>
          </a:xfrm>
          <a:prstGeom prst="flowChartProcess">
            <a:avLst/>
          </a:prstGeom>
          <a:solidFill>
            <a:srgbClr val="FFFF99"/>
          </a:solidFill>
          <a:ln w="190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identification</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analysis</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prioritization</a:t>
            </a:r>
          </a:p>
        </p:txBody>
      </p:sp>
      <p:sp>
        <p:nvSpPr>
          <p:cNvPr id="163846" name="AutoShape 4"/>
          <p:cNvSpPr>
            <a:spLocks noChangeArrowheads="1"/>
          </p:cNvSpPr>
          <p:nvPr/>
        </p:nvSpPr>
        <p:spPr bwMode="auto">
          <a:xfrm>
            <a:off x="2895600" y="1524000"/>
            <a:ext cx="4114800" cy="3048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3847" name="AutoShape 5"/>
          <p:cNvSpPr>
            <a:spLocks noChangeArrowheads="1"/>
          </p:cNvSpPr>
          <p:nvPr/>
        </p:nvSpPr>
        <p:spPr bwMode="auto">
          <a:xfrm>
            <a:off x="3657600" y="2590800"/>
            <a:ext cx="3581400" cy="1752600"/>
          </a:xfrm>
          <a:prstGeom prst="flowChartProcess">
            <a:avLst/>
          </a:prstGeom>
          <a:solidFill>
            <a:srgbClr val="CCFFCC"/>
          </a:solidFill>
          <a:ln w="19050">
            <a:solidFill>
              <a:srgbClr val="FFFF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response planning</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resolution</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monitoring</a:t>
            </a:r>
          </a:p>
        </p:txBody>
      </p:sp>
      <p:grpSp>
        <p:nvGrpSpPr>
          <p:cNvPr id="163848" name="Group 6"/>
          <p:cNvGrpSpPr>
            <a:grpSpLocks/>
          </p:cNvGrpSpPr>
          <p:nvPr/>
        </p:nvGrpSpPr>
        <p:grpSpPr bwMode="auto">
          <a:xfrm>
            <a:off x="685800" y="1676400"/>
            <a:ext cx="2819400" cy="914400"/>
            <a:chOff x="432" y="996"/>
            <a:chExt cx="2112" cy="1020"/>
          </a:xfrm>
        </p:grpSpPr>
        <p:sp>
          <p:nvSpPr>
            <p:cNvPr id="163856" name="AutoShape 7"/>
            <p:cNvSpPr>
              <a:spLocks noChangeArrowheads="1"/>
            </p:cNvSpPr>
            <p:nvPr/>
          </p:nvSpPr>
          <p:spPr bwMode="auto">
            <a:xfrm>
              <a:off x="432" y="996"/>
              <a:ext cx="2112" cy="528"/>
            </a:xfrm>
            <a:prstGeom prst="roundRect">
              <a:avLst>
                <a:gd name="adj" fmla="val 16667"/>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Clr>
                  <a:schemeClr val="accent2"/>
                </a:buClr>
                <a:buSzPct val="80000"/>
                <a:buFont typeface="Wingdings" panose="05000000000000000000" pitchFamily="2" charset="2"/>
                <a:buNone/>
              </a:pPr>
              <a:r>
                <a:rPr lang="en-US" altLang="en-US" sz="2400" b="1">
                  <a:latin typeface="Trebuchet MS" panose="020B0603020202020204" pitchFamily="34" charset="0"/>
                </a:rPr>
                <a:t>Risk Assessment</a:t>
              </a:r>
            </a:p>
          </p:txBody>
        </p:sp>
        <p:sp>
          <p:nvSpPr>
            <p:cNvPr id="163857" name="Line 8"/>
            <p:cNvSpPr>
              <a:spLocks noChangeShapeType="1"/>
            </p:cNvSpPr>
            <p:nvPr/>
          </p:nvSpPr>
          <p:spPr bwMode="auto">
            <a:xfrm>
              <a:off x="1476" y="1536"/>
              <a:ext cx="0" cy="48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63849" name="Group 9"/>
          <p:cNvGrpSpPr>
            <a:grpSpLocks/>
          </p:cNvGrpSpPr>
          <p:nvPr/>
        </p:nvGrpSpPr>
        <p:grpSpPr bwMode="auto">
          <a:xfrm>
            <a:off x="3943350" y="1676400"/>
            <a:ext cx="2971800" cy="914400"/>
            <a:chOff x="3024" y="1008"/>
            <a:chExt cx="2112" cy="1008"/>
          </a:xfrm>
        </p:grpSpPr>
        <p:sp>
          <p:nvSpPr>
            <p:cNvPr id="163854" name="AutoShape 10"/>
            <p:cNvSpPr>
              <a:spLocks noChangeArrowheads="1"/>
            </p:cNvSpPr>
            <p:nvPr/>
          </p:nvSpPr>
          <p:spPr bwMode="auto">
            <a:xfrm>
              <a:off x="3024" y="1008"/>
              <a:ext cx="2112" cy="528"/>
            </a:xfrm>
            <a:prstGeom prst="roundRect">
              <a:avLst>
                <a:gd name="adj" fmla="val 16667"/>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Clr>
                  <a:schemeClr val="accent2"/>
                </a:buClr>
                <a:buSzPct val="80000"/>
                <a:buFont typeface="Wingdings" panose="05000000000000000000" pitchFamily="2" charset="2"/>
                <a:buNone/>
              </a:pPr>
              <a:r>
                <a:rPr lang="en-US" altLang="en-US" sz="2400" b="1">
                  <a:latin typeface="Trebuchet MS" panose="020B0603020202020204" pitchFamily="34" charset="0"/>
                </a:rPr>
                <a:t>Risk Control</a:t>
              </a:r>
            </a:p>
          </p:txBody>
        </p:sp>
        <p:sp>
          <p:nvSpPr>
            <p:cNvPr id="163855" name="Line 11"/>
            <p:cNvSpPr>
              <a:spLocks noChangeShapeType="1"/>
            </p:cNvSpPr>
            <p:nvPr/>
          </p:nvSpPr>
          <p:spPr bwMode="auto">
            <a:xfrm>
              <a:off x="4080" y="1536"/>
              <a:ext cx="0" cy="48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63850" name="AutoShape 12"/>
          <p:cNvSpPr>
            <a:spLocks noChangeArrowheads="1"/>
          </p:cNvSpPr>
          <p:nvPr/>
        </p:nvSpPr>
        <p:spPr bwMode="auto">
          <a:xfrm rot="-10739713">
            <a:off x="914400" y="4419600"/>
            <a:ext cx="5105400" cy="687388"/>
          </a:xfrm>
          <a:prstGeom prst="curvedDownArrow">
            <a:avLst>
              <a:gd name="adj1" fmla="val 148545"/>
              <a:gd name="adj2" fmla="val 297090"/>
              <a:gd name="adj3" fmla="val 33333"/>
            </a:avLst>
          </a:prstGeom>
          <a:gradFill rotWithShape="0">
            <a:gsLst>
              <a:gs pos="0">
                <a:srgbClr val="66FF33"/>
              </a:gs>
              <a:gs pos="100000">
                <a:srgbClr val="FFFFCC"/>
              </a:gs>
            </a:gsLst>
            <a:path path="rect">
              <a:fillToRect r="100000" b="100000"/>
            </a:path>
          </a:gradFill>
          <a:ln w="9525">
            <a:solidFill>
              <a:srgbClr val="FFFF99"/>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3851" name="AutoShape 13"/>
          <p:cNvSpPr>
            <a:spLocks noChangeArrowheads="1"/>
          </p:cNvSpPr>
          <p:nvPr/>
        </p:nvSpPr>
        <p:spPr bwMode="auto">
          <a:xfrm>
            <a:off x="7620000" y="2133600"/>
            <a:ext cx="1447800" cy="2133600"/>
          </a:xfrm>
          <a:prstGeom prst="can">
            <a:avLst>
              <a:gd name="adj" fmla="val 36842"/>
            </a:avLst>
          </a:prstGeom>
          <a:gradFill rotWithShape="0">
            <a:gsLst>
              <a:gs pos="0">
                <a:srgbClr val="DCDC84"/>
              </a:gs>
              <a:gs pos="100000">
                <a:srgbClr val="FFFF99"/>
              </a:gs>
            </a:gsLst>
            <a:lin ang="18900000" scaled="1"/>
          </a:gra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Clr>
                <a:schemeClr val="accent2"/>
              </a:buClr>
              <a:buSzPct val="80000"/>
              <a:buFont typeface="Wingdings" panose="05000000000000000000" pitchFamily="2" charset="2"/>
              <a:buNone/>
            </a:pPr>
            <a:r>
              <a:rPr lang="en-US" altLang="en-US" sz="1800" b="1">
                <a:latin typeface="Times New Roman" panose="02020603050405020304" pitchFamily="18" charset="0"/>
              </a:rPr>
              <a:t>Risk Database</a:t>
            </a:r>
          </a:p>
        </p:txBody>
      </p:sp>
      <p:sp>
        <p:nvSpPr>
          <p:cNvPr id="163852" name="Rectangle 14"/>
          <p:cNvSpPr>
            <a:spLocks noChangeArrowheads="1"/>
          </p:cNvSpPr>
          <p:nvPr/>
        </p:nvSpPr>
        <p:spPr bwMode="auto">
          <a:xfrm>
            <a:off x="533400" y="1676400"/>
            <a:ext cx="6781800" cy="3505200"/>
          </a:xfrm>
          <a:prstGeom prst="rect">
            <a:avLst/>
          </a:prstGeom>
          <a:noFill/>
          <a:ln w="12700">
            <a:solidFill>
              <a:srgbClr val="66FF33"/>
            </a:solidFill>
            <a:miter lim="800000"/>
            <a:headEnd/>
            <a:tailEnd/>
          </a:ln>
          <a:scene3d>
            <a:camera prst="legacyObliqueTopRight"/>
            <a:lightRig rig="legacyFlat4" dir="b"/>
          </a:scene3d>
          <a:sp3d extrusionH="430200" prstMaterial="legacyMatte">
            <a:bevelT w="13500" h="13500" prst="angle"/>
            <a:bevelB w="13500" h="13500" prst="angle"/>
            <a:extrusionClr>
              <a:srgbClr val="66FF33"/>
            </a:extrusionClr>
            <a:contourClr>
              <a:srgbClr val="66FF33"/>
            </a:contourClr>
          </a:sp3d>
          <a:extLst>
            <a:ext uri="{909E8E84-426E-40DD-AFC4-6F175D3DCCD1}">
              <a14:hiddenFill xmlns:a14="http://schemas.microsoft.com/office/drawing/2010/main">
                <a:solidFill>
                  <a:srgbClr val="FFFFFF"/>
                </a:solidFill>
              </a14:hiddenFill>
            </a:ext>
          </a:extLst>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3853" name="Text Box 15"/>
          <p:cNvSpPr txBox="1">
            <a:spLocks noChangeArrowheads="1"/>
          </p:cNvSpPr>
          <p:nvPr/>
        </p:nvSpPr>
        <p:spPr bwMode="auto">
          <a:xfrm>
            <a:off x="2819400" y="5334000"/>
            <a:ext cx="1905000" cy="4206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50000"/>
              </a:spcBef>
              <a:buClr>
                <a:schemeClr val="accent2"/>
              </a:buClr>
              <a:buSzPct val="80000"/>
              <a:buFont typeface="Wingdings" panose="05000000000000000000" pitchFamily="2" charset="2"/>
              <a:buNone/>
            </a:pPr>
            <a:r>
              <a:rPr lang="en-US" altLang="en-US" sz="2400">
                <a:solidFill>
                  <a:srgbClr val="CC0000"/>
                </a:solidFill>
                <a:latin typeface="Trebuchet MS" panose="020B0603020202020204" pitchFamily="34" charset="0"/>
              </a:rPr>
              <a:t>SDLC</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2"/>
          <p:cNvSpPr>
            <a:spLocks noGrp="1"/>
          </p:cNvSpPr>
          <p:nvPr>
            <p:ph type="title"/>
          </p:nvPr>
        </p:nvSpPr>
        <p:spPr/>
        <p:txBody>
          <a:bodyPr/>
          <a:lstStyle/>
          <a:p>
            <a:r>
              <a:rPr lang="en-IN" altLang="en-US"/>
              <a:t>Risk Event / Impact matrix</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5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BA8DCD-B0B8-4AD5-B980-07834AC4CC20}" type="slidenum">
              <a:rPr lang="en-US" altLang="en-US" sz="1000" smtClean="0">
                <a:latin typeface="Trebuchet MS" panose="020B0603020202020204" pitchFamily="34" charset="0"/>
              </a:rPr>
              <a:pPr>
                <a:spcBef>
                  <a:spcPct val="0"/>
                </a:spcBef>
                <a:buFontTx/>
                <a:buNone/>
              </a:pPr>
              <a:t>99</a:t>
            </a:fld>
            <a:endParaRPr lang="en-US" altLang="en-US" sz="1000">
              <a:latin typeface="Trebuchet MS" panose="020B0603020202020204" pitchFamily="34" charset="0"/>
            </a:endParaRPr>
          </a:p>
        </p:txBody>
      </p:sp>
      <p:sp>
        <p:nvSpPr>
          <p:cNvPr id="165893" name="Rectangle 3"/>
          <p:cNvSpPr>
            <a:spLocks noChangeArrowheads="1"/>
          </p:cNvSpPr>
          <p:nvPr/>
        </p:nvSpPr>
        <p:spPr bwMode="auto">
          <a:xfrm>
            <a:off x="2438400" y="1600200"/>
            <a:ext cx="5181600" cy="3200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5894" name="Line 4"/>
          <p:cNvSpPr>
            <a:spLocks noChangeShapeType="1"/>
          </p:cNvSpPr>
          <p:nvPr/>
        </p:nvSpPr>
        <p:spPr bwMode="auto">
          <a:xfrm>
            <a:off x="2438400" y="3276600"/>
            <a:ext cx="518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5895" name="Line 5"/>
          <p:cNvSpPr>
            <a:spLocks noChangeShapeType="1"/>
          </p:cNvSpPr>
          <p:nvPr/>
        </p:nvSpPr>
        <p:spPr bwMode="auto">
          <a:xfrm>
            <a:off x="4876800" y="1600200"/>
            <a:ext cx="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5896" name="Text Box 6"/>
          <p:cNvSpPr txBox="1">
            <a:spLocks noChangeArrowheads="1"/>
          </p:cNvSpPr>
          <p:nvPr/>
        </p:nvSpPr>
        <p:spPr bwMode="auto">
          <a:xfrm>
            <a:off x="2590800" y="5562600"/>
            <a:ext cx="4724400" cy="379413"/>
          </a:xfrm>
          <a:prstGeom prst="rect">
            <a:avLst/>
          </a:prstGeom>
          <a:solidFill>
            <a:srgbClr val="DA8F78"/>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a:latin typeface="Trebuchet MS" panose="020B0603020202020204" pitchFamily="34" charset="0"/>
              </a:rPr>
              <a:t>Event</a:t>
            </a:r>
          </a:p>
        </p:txBody>
      </p:sp>
      <p:sp>
        <p:nvSpPr>
          <p:cNvPr id="165897" name="Text Box 7"/>
          <p:cNvSpPr txBox="1">
            <a:spLocks noChangeArrowheads="1"/>
          </p:cNvSpPr>
          <p:nvPr/>
        </p:nvSpPr>
        <p:spPr bwMode="auto">
          <a:xfrm>
            <a:off x="2590800" y="51054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rebuchet MS" panose="020B0603020202020204" pitchFamily="34" charset="0"/>
              </a:rPr>
              <a:t>Known</a:t>
            </a:r>
          </a:p>
        </p:txBody>
      </p:sp>
      <p:sp>
        <p:nvSpPr>
          <p:cNvPr id="165898" name="Text Box 8"/>
          <p:cNvSpPr txBox="1">
            <a:spLocks noChangeArrowheads="1"/>
          </p:cNvSpPr>
          <p:nvPr/>
        </p:nvSpPr>
        <p:spPr bwMode="auto">
          <a:xfrm>
            <a:off x="5334000" y="5176838"/>
            <a:ext cx="1116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Unknown</a:t>
            </a:r>
          </a:p>
        </p:txBody>
      </p:sp>
      <p:sp>
        <p:nvSpPr>
          <p:cNvPr id="165899" name="Text Box 9"/>
          <p:cNvSpPr txBox="1">
            <a:spLocks noChangeArrowheads="1"/>
          </p:cNvSpPr>
          <p:nvPr/>
        </p:nvSpPr>
        <p:spPr bwMode="auto">
          <a:xfrm rot="-5388014">
            <a:off x="905669" y="3893344"/>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rebuchet MS" panose="020B0603020202020204" pitchFamily="34" charset="0"/>
              </a:rPr>
              <a:t>Known</a:t>
            </a:r>
          </a:p>
        </p:txBody>
      </p:sp>
      <p:sp>
        <p:nvSpPr>
          <p:cNvPr id="165900" name="Text Box 10"/>
          <p:cNvSpPr txBox="1">
            <a:spLocks noChangeArrowheads="1"/>
          </p:cNvSpPr>
          <p:nvPr/>
        </p:nvSpPr>
        <p:spPr bwMode="auto">
          <a:xfrm rot="-5468670">
            <a:off x="1449387" y="2549526"/>
            <a:ext cx="1116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Unknown</a:t>
            </a:r>
          </a:p>
        </p:txBody>
      </p:sp>
      <p:sp>
        <p:nvSpPr>
          <p:cNvPr id="165901" name="Text Box 11"/>
          <p:cNvSpPr txBox="1">
            <a:spLocks noChangeArrowheads="1"/>
          </p:cNvSpPr>
          <p:nvPr/>
        </p:nvSpPr>
        <p:spPr bwMode="auto">
          <a:xfrm rot="-5430544">
            <a:off x="-242093" y="3055143"/>
            <a:ext cx="3289300" cy="379413"/>
          </a:xfrm>
          <a:prstGeom prst="rect">
            <a:avLst/>
          </a:prstGeom>
          <a:solidFill>
            <a:srgbClr val="70F959"/>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Trebuchet MS" panose="020B0603020202020204" pitchFamily="34" charset="0"/>
              </a:rPr>
              <a:t>Impact</a:t>
            </a:r>
          </a:p>
        </p:txBody>
      </p:sp>
      <p:sp>
        <p:nvSpPr>
          <p:cNvPr id="165902" name="Text Box 12"/>
          <p:cNvSpPr txBox="1">
            <a:spLocks noChangeArrowheads="1"/>
          </p:cNvSpPr>
          <p:nvPr/>
        </p:nvSpPr>
        <p:spPr bwMode="auto">
          <a:xfrm>
            <a:off x="2651125" y="3465513"/>
            <a:ext cx="1066800" cy="379412"/>
          </a:xfrm>
          <a:prstGeom prst="rect">
            <a:avLst/>
          </a:prstGeom>
          <a:solidFill>
            <a:srgbClr val="58FAE7"/>
          </a:solidFill>
          <a:ln w="12700" cap="sq">
            <a:solidFill>
              <a:schemeClr val="tx1"/>
            </a:solidFill>
            <a:miter lim="800000"/>
            <a:headEnd type="none" w="sm" len="sm"/>
            <a:tailEnd type="none" w="sm" len="sm"/>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Planning</a:t>
            </a:r>
          </a:p>
        </p:txBody>
      </p:sp>
      <p:sp>
        <p:nvSpPr>
          <p:cNvPr id="165903" name="Text Box 13"/>
          <p:cNvSpPr txBox="1">
            <a:spLocks noChangeArrowheads="1"/>
          </p:cNvSpPr>
          <p:nvPr/>
        </p:nvSpPr>
        <p:spPr bwMode="auto">
          <a:xfrm>
            <a:off x="5334000" y="3886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Trebuchet MS" panose="020B0603020202020204" pitchFamily="34" charset="0"/>
            </a:endParaRPr>
          </a:p>
        </p:txBody>
      </p:sp>
      <p:sp>
        <p:nvSpPr>
          <p:cNvPr id="165904" name="Text Box 14"/>
          <p:cNvSpPr txBox="1">
            <a:spLocks noChangeArrowheads="1"/>
          </p:cNvSpPr>
          <p:nvPr/>
        </p:nvSpPr>
        <p:spPr bwMode="auto">
          <a:xfrm>
            <a:off x="2667000" y="2057400"/>
            <a:ext cx="1828800" cy="654050"/>
          </a:xfrm>
          <a:prstGeom prst="rect">
            <a:avLst/>
          </a:prstGeom>
          <a:solidFill>
            <a:srgbClr val="DEF85A"/>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Contingency</a:t>
            </a:r>
            <a:br>
              <a:rPr lang="en-US" altLang="en-US" sz="1800">
                <a:latin typeface="Trebuchet MS" panose="020B0603020202020204" pitchFamily="34" charset="0"/>
              </a:rPr>
            </a:br>
            <a:r>
              <a:rPr lang="en-US" altLang="en-US" sz="1800">
                <a:latin typeface="Trebuchet MS" panose="020B0603020202020204" pitchFamily="34" charset="0"/>
              </a:rPr>
              <a:t>Reserve</a:t>
            </a:r>
          </a:p>
        </p:txBody>
      </p:sp>
      <p:sp>
        <p:nvSpPr>
          <p:cNvPr id="165905" name="Text Box 15"/>
          <p:cNvSpPr txBox="1">
            <a:spLocks noChangeArrowheads="1"/>
          </p:cNvSpPr>
          <p:nvPr/>
        </p:nvSpPr>
        <p:spPr bwMode="auto">
          <a:xfrm>
            <a:off x="5105400" y="2281238"/>
            <a:ext cx="1695450" cy="654050"/>
          </a:xfrm>
          <a:prstGeom prst="rect">
            <a:avLst/>
          </a:prstGeom>
          <a:solidFill>
            <a:srgbClr val="8DC1C5"/>
          </a:solidFill>
          <a:ln w="12700" cap="sq">
            <a:solidFill>
              <a:schemeClr val="tx1"/>
            </a:solidFill>
            <a:miter lim="800000"/>
            <a:headEnd type="none" w="sm" len="sm"/>
            <a:tailEnd type="none" w="sm" len="sm"/>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Management </a:t>
            </a:r>
            <a:br>
              <a:rPr lang="en-US" altLang="en-US" sz="1800">
                <a:latin typeface="Trebuchet MS" panose="020B0603020202020204" pitchFamily="34" charset="0"/>
              </a:rPr>
            </a:br>
            <a:r>
              <a:rPr lang="en-US" altLang="en-US" sz="1800">
                <a:latin typeface="Trebuchet MS" panose="020B0603020202020204" pitchFamily="34" charset="0"/>
              </a:rPr>
              <a:t>‘kept’ Reserve</a:t>
            </a:r>
          </a:p>
        </p:txBody>
      </p:sp>
      <p:sp>
        <p:nvSpPr>
          <p:cNvPr id="165906" name="Rectangle 16"/>
          <p:cNvSpPr>
            <a:spLocks noChangeArrowheads="1"/>
          </p:cNvSpPr>
          <p:nvPr/>
        </p:nvSpPr>
        <p:spPr bwMode="auto">
          <a:xfrm>
            <a:off x="5181600" y="3429000"/>
            <a:ext cx="2133600" cy="1143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Trebuchet MS" panose="020B0603020202020204" pitchFamily="34" charset="0"/>
              </a:rPr>
              <a:t>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10825</TotalTime>
  <Words>8304</Words>
  <Application>Microsoft Office PowerPoint</Application>
  <PresentationFormat>On-screen Show (4:3)</PresentationFormat>
  <Paragraphs>2086</Paragraphs>
  <Slides>167</Slides>
  <Notes>83</Notes>
  <HiddenSlides>3</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167</vt:i4>
      </vt:variant>
    </vt:vector>
  </HeadingPairs>
  <TitlesOfParts>
    <vt:vector size="185" baseType="lpstr">
      <vt:lpstr>Arial Unicode MS</vt:lpstr>
      <vt:lpstr>Microsoft YaHei</vt:lpstr>
      <vt:lpstr>Arial</vt:lpstr>
      <vt:lpstr>Arial</vt:lpstr>
      <vt:lpstr>Book Antiqua</vt:lpstr>
      <vt:lpstr>Calibri</vt:lpstr>
      <vt:lpstr>Freestyle Script</vt:lpstr>
      <vt:lpstr>inherit</vt:lpstr>
      <vt:lpstr>Kabel Bk BT</vt:lpstr>
      <vt:lpstr>Tahoma</vt:lpstr>
      <vt:lpstr>Times New Roman</vt:lpstr>
      <vt:lpstr>Trebuchet MS</vt:lpstr>
      <vt:lpstr>Verdana</vt:lpstr>
      <vt:lpstr>Wingdings</vt:lpstr>
      <vt:lpstr>Office Theme</vt:lpstr>
      <vt:lpstr>Visio</vt:lpstr>
      <vt:lpstr>Worksheet</vt:lpstr>
      <vt:lpstr>Clip</vt:lpstr>
      <vt:lpstr>PowerPoint Presentation</vt:lpstr>
      <vt:lpstr>What are your challenges  in managing project?</vt:lpstr>
      <vt:lpstr>What is your learning focus  for 3 days?</vt:lpstr>
      <vt:lpstr>Introduction</vt:lpstr>
      <vt:lpstr>Hari Prasad Thapliyal</vt:lpstr>
      <vt:lpstr>Hari Prasad Thapliyal</vt:lpstr>
      <vt:lpstr>Customer I trained/Consulted</vt:lpstr>
      <vt:lpstr>Workshop Agenda</vt:lpstr>
      <vt:lpstr>Workshop Agenda Cont…</vt:lpstr>
      <vt:lpstr>Workshop Agenda Cont…</vt:lpstr>
      <vt:lpstr>Ground Rules</vt:lpstr>
      <vt:lpstr>Understanding this will help us……</vt:lpstr>
      <vt:lpstr>Day 1</vt:lpstr>
      <vt:lpstr>Project Management Framework</vt:lpstr>
      <vt:lpstr>Project Management Framework</vt:lpstr>
      <vt:lpstr>Understanding the meaning of Project in General Context</vt:lpstr>
      <vt:lpstr>Understanding the meaning of Project in General Context</vt:lpstr>
      <vt:lpstr>Mindset for Project Management</vt:lpstr>
      <vt:lpstr>10 Aspects of a Project</vt:lpstr>
      <vt:lpstr>How do Projects Arise? </vt:lpstr>
      <vt:lpstr>Some Project Fail Statistics</vt:lpstr>
      <vt:lpstr>Choose one between 2, how is life?</vt:lpstr>
      <vt:lpstr>Why Project Fails</vt:lpstr>
      <vt:lpstr>Why Project fails?</vt:lpstr>
      <vt:lpstr>Meaning of Project Success</vt:lpstr>
      <vt:lpstr>Let’s Select a Project for us!</vt:lpstr>
      <vt:lpstr>Project Constraints</vt:lpstr>
      <vt:lpstr>Project Phases</vt:lpstr>
      <vt:lpstr>Example of Phases</vt:lpstr>
      <vt:lpstr>Identify Project Phases</vt:lpstr>
      <vt:lpstr>Who are Stakeholders?</vt:lpstr>
      <vt:lpstr>Identify Stakeholders</vt:lpstr>
      <vt:lpstr>Engaging Stakeholders</vt:lpstr>
      <vt:lpstr>Identify Project Stakeholders</vt:lpstr>
      <vt:lpstr>Project Life Cycle</vt:lpstr>
      <vt:lpstr>Understanding Project Lifecycle</vt:lpstr>
      <vt:lpstr>Project Lifecycle (Waterfall)</vt:lpstr>
      <vt:lpstr>The Agile Methodology</vt:lpstr>
      <vt:lpstr>Which Methodology for Your Project?</vt:lpstr>
      <vt:lpstr>Enterprise Environmental Factors (EEF)</vt:lpstr>
      <vt:lpstr>PowerPoint Presentation</vt:lpstr>
      <vt:lpstr>Organization Process Assets</vt:lpstr>
      <vt:lpstr>Organizational Process Assets (OPA)</vt:lpstr>
      <vt:lpstr>Group Activity 6</vt:lpstr>
      <vt:lpstr>Project Management Process Groups</vt:lpstr>
      <vt:lpstr>Starting up a Project</vt:lpstr>
      <vt:lpstr>Initiating Process Group</vt:lpstr>
      <vt:lpstr>A Project Charter Contains…</vt:lpstr>
      <vt:lpstr>Project Kick-off</vt:lpstr>
      <vt:lpstr>Let’s write a Project Charter</vt:lpstr>
      <vt:lpstr>PowerPoint Presentation</vt:lpstr>
      <vt:lpstr>Scope Management</vt:lpstr>
      <vt:lpstr>Scope of Work</vt:lpstr>
      <vt:lpstr>Analyse the work and Develop Solution</vt:lpstr>
      <vt:lpstr>The Work Breakdown Structure</vt:lpstr>
      <vt:lpstr>WBS Types</vt:lpstr>
      <vt:lpstr>Definition of Deliverables</vt:lpstr>
      <vt:lpstr>Phase oriented WBS</vt:lpstr>
      <vt:lpstr>Department oriented WBS</vt:lpstr>
      <vt:lpstr>Subproject Oriented WBS</vt:lpstr>
      <vt:lpstr>Let’s Identify Documents Required to Manage Scope and Requirements</vt:lpstr>
      <vt:lpstr>Project Scheduling - CPM &amp; PERT</vt:lpstr>
      <vt:lpstr>Steps of Schedule Development</vt:lpstr>
      <vt:lpstr>Activity Relationships</vt:lpstr>
      <vt:lpstr>Dependency Types</vt:lpstr>
      <vt:lpstr>Schedule Constraint</vt:lpstr>
      <vt:lpstr>Define Activities</vt:lpstr>
      <vt:lpstr>Sequence Activities</vt:lpstr>
      <vt:lpstr>Estimate Resources</vt:lpstr>
      <vt:lpstr>Estimate Duration</vt:lpstr>
      <vt:lpstr>Develop Schedule</vt:lpstr>
      <vt:lpstr>Develop Schedule : Critical Path</vt:lpstr>
      <vt:lpstr>Critical Path</vt:lpstr>
      <vt:lpstr>Critical Path – Longest Path, Zero Float</vt:lpstr>
      <vt:lpstr>Discussion/Excertise-16</vt:lpstr>
      <vt:lpstr>Network Exercise - solution</vt:lpstr>
      <vt:lpstr>Facts/Tips for Critical Path</vt:lpstr>
      <vt:lpstr>Let’s write the steps to prepare a project schedule and baseline schedule</vt:lpstr>
      <vt:lpstr>Day 2</vt:lpstr>
      <vt:lpstr>Planning : Cost</vt:lpstr>
      <vt:lpstr>Components of Contract Price</vt:lpstr>
      <vt:lpstr>Estimate Cost</vt:lpstr>
      <vt:lpstr>Project Cost Estimation Ranges</vt:lpstr>
      <vt:lpstr>Determine Budget</vt:lpstr>
      <vt:lpstr>Let’s write the steps to prepare a project budget and baseline cost</vt:lpstr>
      <vt:lpstr>Planning : Quality</vt:lpstr>
      <vt:lpstr>Plan Quality</vt:lpstr>
      <vt:lpstr>7 Basic Tools of Quality</vt:lpstr>
      <vt:lpstr>Process Audit</vt:lpstr>
      <vt:lpstr>Let’s identify activities to be done to ensure quality of project and quality of product</vt:lpstr>
      <vt:lpstr>Human Resource Management</vt:lpstr>
      <vt:lpstr>What are your challenges related to HR</vt:lpstr>
      <vt:lpstr>Project Risk Management</vt:lpstr>
      <vt:lpstr>Introducing you to the World of Risks</vt:lpstr>
      <vt:lpstr>Every Project has risks associated with it! </vt:lpstr>
      <vt:lpstr>What is Risk?</vt:lpstr>
      <vt:lpstr>Risk Identification – Information gathering Techniques</vt:lpstr>
      <vt:lpstr>Risk Management Process</vt:lpstr>
      <vt:lpstr>Risk Event / Impact matrix</vt:lpstr>
      <vt:lpstr>Risk Estimation</vt:lpstr>
      <vt:lpstr>Risk Prioritization</vt:lpstr>
      <vt:lpstr>Risk Response Strategies</vt:lpstr>
      <vt:lpstr>Risk Monitoring &amp; Control</vt:lpstr>
      <vt:lpstr>Good Risk Management Practices</vt:lpstr>
      <vt:lpstr>Bad excuses in Risk Management</vt:lpstr>
      <vt:lpstr>Let’s identify activities to be done to manage risk proactively</vt:lpstr>
      <vt:lpstr>Project Procurement Management</vt:lpstr>
      <vt:lpstr>Basics of Procurement </vt:lpstr>
      <vt:lpstr>Execution</vt:lpstr>
      <vt:lpstr>Work Execution</vt:lpstr>
      <vt:lpstr>Team Management</vt:lpstr>
      <vt:lpstr>Stages of Team Performance</vt:lpstr>
      <vt:lpstr>Maslow’s Need Pyramid</vt:lpstr>
      <vt:lpstr>Motivation</vt:lpstr>
      <vt:lpstr>Motivation may be</vt:lpstr>
      <vt:lpstr>Group Activity 12</vt:lpstr>
      <vt:lpstr>Solving Impediments</vt:lpstr>
      <vt:lpstr>Conflict Management : Mindset</vt:lpstr>
      <vt:lpstr>Conflict Management : Techniques</vt:lpstr>
      <vt:lpstr>Group Activity 13</vt:lpstr>
      <vt:lpstr>Day 3</vt:lpstr>
      <vt:lpstr>PowerPoint Presentation</vt:lpstr>
      <vt:lpstr>Project Data Analysis</vt:lpstr>
      <vt:lpstr>What Metrics are Important for Organization</vt:lpstr>
      <vt:lpstr>Project Metrics</vt:lpstr>
      <vt:lpstr>Corrective, Preventive Action &amp; Defect Repair</vt:lpstr>
      <vt:lpstr>Project Reporting</vt:lpstr>
      <vt:lpstr>Project Change Management</vt:lpstr>
      <vt:lpstr>How do you handle change</vt:lpstr>
      <vt:lpstr>Change Management Steps</vt:lpstr>
      <vt:lpstr>Quality Control</vt:lpstr>
      <vt:lpstr>Communication and Stakeholder Engagement Control</vt:lpstr>
      <vt:lpstr>Risk Monitoring &amp; Control</vt:lpstr>
      <vt:lpstr>Contract Management</vt:lpstr>
      <vt:lpstr>Overall Monitoring &amp; Controlling</vt:lpstr>
      <vt:lpstr>Managing Variations</vt:lpstr>
      <vt:lpstr>Earned Value Management</vt:lpstr>
      <vt:lpstr>Earned Value Rules</vt:lpstr>
      <vt:lpstr>Types of Reviews/reports</vt:lpstr>
      <vt:lpstr>Project Review outcomes</vt:lpstr>
      <vt:lpstr>Project Dashboard (RAG)</vt:lpstr>
      <vt:lpstr>Issue Management</vt:lpstr>
      <vt:lpstr>Perception Management Steps</vt:lpstr>
      <vt:lpstr>Project Closure</vt:lpstr>
      <vt:lpstr>Procurement Closure</vt:lpstr>
      <vt:lpstr>Control Closure</vt:lpstr>
      <vt:lpstr>Admin  Closure</vt:lpstr>
      <vt:lpstr>What is a Post Project Review?</vt:lpstr>
      <vt:lpstr>What’re the Deliverable?</vt:lpstr>
      <vt:lpstr>Ground Rules for Retrospective</vt:lpstr>
      <vt:lpstr>Project Archival</vt:lpstr>
      <vt:lpstr>Agility in Project Management</vt:lpstr>
      <vt:lpstr>Level of Planning</vt:lpstr>
      <vt:lpstr>Daily Standup</vt:lpstr>
      <vt:lpstr>Retrospective</vt:lpstr>
      <vt:lpstr>Essential Project Management Tools and Techniques</vt:lpstr>
      <vt:lpstr>Integration</vt:lpstr>
      <vt:lpstr>Scope Management</vt:lpstr>
      <vt:lpstr>Time Management </vt:lpstr>
      <vt:lpstr>Cost Management</vt:lpstr>
      <vt:lpstr>Quality Management</vt:lpstr>
      <vt:lpstr>HR Management</vt:lpstr>
      <vt:lpstr>Communication</vt:lpstr>
      <vt:lpstr>Risk Management</vt:lpstr>
      <vt:lpstr>Procurement Management</vt:lpstr>
      <vt:lpstr>PowerPoint Presentation</vt:lpstr>
      <vt:lpstr>PowerPoint Presentation</vt:lpstr>
    </vt:vector>
  </TitlesOfParts>
  <Company>QAI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Course Intro</dc:title>
  <dc:creator>Prakash</dc:creator>
  <cp:lastModifiedBy>Hari Thapliyal</cp:lastModifiedBy>
  <cp:revision>539</cp:revision>
  <cp:lastPrinted>2017-04-19T13:49:14Z</cp:lastPrinted>
  <dcterms:created xsi:type="dcterms:W3CDTF">2005-05-09T10:59:40Z</dcterms:created>
  <dcterms:modified xsi:type="dcterms:W3CDTF">2017-05-03T04:02:11Z</dcterms:modified>
</cp:coreProperties>
</file>