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954" r:id="rId2"/>
    <p:sldId id="955" r:id="rId3"/>
    <p:sldId id="956" r:id="rId4"/>
    <p:sldId id="971" r:id="rId5"/>
    <p:sldId id="957" r:id="rId6"/>
    <p:sldId id="958" r:id="rId7"/>
    <p:sldId id="959" r:id="rId8"/>
    <p:sldId id="960" r:id="rId9"/>
    <p:sldId id="961" r:id="rId10"/>
    <p:sldId id="962" r:id="rId11"/>
    <p:sldId id="963" r:id="rId12"/>
    <p:sldId id="964" r:id="rId13"/>
    <p:sldId id="965" r:id="rId14"/>
    <p:sldId id="970" r:id="rId15"/>
    <p:sldId id="969" r:id="rId16"/>
    <p:sldId id="966" r:id="rId17"/>
    <p:sldId id="967" r:id="rId18"/>
    <p:sldId id="972" r:id="rId19"/>
    <p:sldId id="968" r:id="rId20"/>
    <p:sldId id="973" r:id="rId21"/>
  </p:sldIdLst>
  <p:sldSz cx="9144000" cy="6858000" type="screen4x3"/>
  <p:notesSz cx="7104063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3446" autoAdjust="0"/>
  </p:normalViewPr>
  <p:slideViewPr>
    <p:cSldViewPr>
      <p:cViewPr>
        <p:scale>
          <a:sx n="57" d="100"/>
          <a:sy n="57" d="100"/>
        </p:scale>
        <p:origin x="1215" y="2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739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4D9600-8BF1-4E66-B0AB-33F2759709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2558E-61EA-47F8-A913-C4EDAF82BE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0EFCDE01-B203-49F5-880F-961EDE7353E3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525B-69D4-4D64-9D8A-3F290C504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DC0EE-4649-4FDA-816F-8034EBAE7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1054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/>
            </a:lvl1pPr>
          </a:lstStyle>
          <a:p>
            <a:pPr>
              <a:defRPr/>
            </a:pPr>
            <a:fld id="{BACB6655-EED0-4A2F-88B1-5EBA9A1CF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id="{C3409978-DD89-4909-A145-0E0E9C7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895ED747-561B-4EF2-9643-2CE22BA5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57B70FEB-3D4F-4E83-99B5-02518287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37D48F7-FD87-4DFE-A26D-3817DC493E4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3786" y="0"/>
            <a:ext cx="3075653" cy="5076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 sz="1300"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EC718327-369C-48B7-9655-27104E60326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10162" cy="38338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50963E4-013B-4F20-ABFF-5B493DB59A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10715" y="4861780"/>
            <a:ext cx="5679550" cy="46011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1C25243D-F8C4-4DC4-890B-999FAD18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68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0090EE6F-5B79-4917-991A-544DE624BA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3786" y="9721868"/>
            <a:ext cx="3075653" cy="5076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 sz="13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ED2709C8-A9A5-4328-B4FE-9EC3271F5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677A80E-00A0-45A5-96F4-3DF3DF2CC1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D90910AA-8957-4A62-93B9-C43C0DD0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6D01410-02B0-4DD0-A012-EF5E4DDA640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5F145B5-84D0-4B60-BA9D-13CF0E13774F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2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B85131-DEC4-4B36-B58B-85A7ECD76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86080-14A4-43A6-8D45-3A1C743C0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6400800" cy="4038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CD64F0-CBAC-4E28-8DBE-918C52ED3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FCFE3-F6DF-44C0-A596-97B1A3B21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767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302BD3-A758-43FF-805B-07E4DCFA7A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F547-6BA2-4814-8AED-39EC249E5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/>
          </p:nvPr>
        </p:nvSpPr>
        <p:spPr>
          <a:xfrm>
            <a:off x="0" y="609600"/>
            <a:ext cx="9144000" cy="228600"/>
          </a:xfrm>
          <a:solidFill>
            <a:srgbClr val="FFFF00"/>
          </a:solidFill>
        </p:spPr>
        <p:txBody>
          <a:bodyPr/>
          <a:lstStyle>
            <a:lvl1pPr>
              <a:buNone/>
              <a:defRPr sz="800" b="1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4D281D-B4A9-42BB-B837-8E91B8421DB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8ABC-25C5-45CB-9D0C-522076CE4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91E984-2642-4AB8-8B2C-72CD66E44F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E6AA-0943-461E-B5E9-114B9F7A7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609600"/>
            <a:ext cx="9144000" cy="228600"/>
          </a:xfrm>
          <a:solidFill>
            <a:srgbClr val="FFFF00"/>
          </a:solidFill>
        </p:spPr>
        <p:txBody>
          <a:bodyPr/>
          <a:lstStyle>
            <a:lvl1pPr>
              <a:buNone/>
              <a:defRPr sz="800" b="1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5FB4BB-EFCD-42B9-A673-2626BAE542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B81A9-4919-4EB9-91CE-1BAB521A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B3F3F6-3860-4C7B-BFBF-7C46BE240F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276369E-0281-40C2-B502-F1B1F0D2C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3480-1F59-4027-99FA-1957615AA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33E3962F-08DD-48A5-9073-0F772F5162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96F43F1-7D61-41EE-B6CA-2ABC6749AD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5BE2ABD-0AA2-4048-8C81-FED228BA684A}"/>
              </a:ext>
            </a:extLst>
          </p:cNvPr>
          <p:cNvSpPr txBox="1">
            <a:spLocks/>
          </p:cNvSpPr>
          <p:nvPr/>
        </p:nvSpPr>
        <p:spPr>
          <a:xfrm>
            <a:off x="2895600" y="6553200"/>
            <a:ext cx="3124200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 baseline="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342900" indent="-342900" defTabSz="914400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7D8677-2978-4CAF-9E51-7FE7D07E5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A20E24-9239-482C-81AE-E6BF0B4A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10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F81AF85-E907-4548-B02B-67E99855D5C9}"/>
              </a:ext>
            </a:extLst>
          </p:cNvPr>
          <p:cNvSpPr txBox="1">
            <a:spLocks/>
          </p:cNvSpPr>
          <p:nvPr/>
        </p:nvSpPr>
        <p:spPr bwMode="auto">
          <a:xfrm>
            <a:off x="521253" y="1828800"/>
            <a:ext cx="8296275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</a:pPr>
            <a:r>
              <a:rPr lang="en-IN" altLang="en-US" sz="4800" b="1" dirty="0"/>
              <a:t>Survey Summary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78F06F4-3EC0-47CB-A51D-41E4A5870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D8BFA2B-3B31-421B-BF7B-473EC349529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173" name="TextBox 11">
            <a:extLst>
              <a:ext uri="{FF2B5EF4-FFF2-40B4-BE49-F238E27FC236}">
                <a16:creationId xmlns:a16="http://schemas.microsoft.com/office/drawing/2014/main" id="{6C2B1020-C21E-4C5E-97B3-02EA0F6C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867400"/>
            <a:ext cx="906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'PMI-ACP', 'PMI', and 'ACP' are a registered marks of the Project Management Institute, Inc.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1BBCC2A-2A9A-462E-8FDB-2BAC0674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" y="138113"/>
            <a:ext cx="1633538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E165-7C96-4A55-A0AA-2243307C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Management, Configuration, Built &amp; Deployment, Demo Processes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3964D-5F1A-466B-9B95-2ED3EB686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9BF870F1-BE62-45EE-A9DF-CE7B7660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75" y="1456903"/>
            <a:ext cx="2513358" cy="18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4105EF0-BD51-4227-9712-2F66ADC7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07" y="1487991"/>
            <a:ext cx="2743200" cy="20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3196223-EA22-476A-83DE-BF2CAEA6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72" y="3810000"/>
            <a:ext cx="2819400" cy="211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58E01159-3B15-4179-A8D9-991BC5B1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657601"/>
            <a:ext cx="3023012" cy="22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7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B805-CAAF-4B83-A8A6-2C131F66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5363F"/>
                </a:solidFill>
                <a:effectLst/>
                <a:latin typeface="Helvetica Neue"/>
              </a:rPr>
              <a:t>Does your project has a Project Charter?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7BE21-EE3C-4561-9527-80F4AD77A5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F14D43-26E4-46C0-8CFD-1721423B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C077-6623-4E15-BEB5-8C21AF00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5363F"/>
                </a:solidFill>
                <a:effectLst/>
                <a:latin typeface="Helvetica Neue"/>
              </a:rPr>
              <a:t>How frequently do you update your project plan?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E926F-41F3-49A8-B8D2-5D6DBCCCF8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1A1E683-E4CC-487D-9054-11B69E89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765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1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6AA4-2DD8-44D8-804F-BA8644C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5363F"/>
                </a:solidFill>
                <a:effectLst/>
                <a:latin typeface="Helvetica Neue"/>
              </a:rPr>
              <a:t>Do you manage your projects using agile methods?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E521B-E203-46E0-9158-2AE94B9527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6C15844-8158-4CE7-AC4E-17B7793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1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F9D5-5FCB-4303-A983-559B399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95BD-9E39-4A0E-8908-F182C3BB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Client and Onsite Coordinator steers meeting, Team members, Project Manager, Clients, Onsite </a:t>
            </a:r>
            <a:r>
              <a:rPr lang="en-US" dirty="0" err="1"/>
              <a:t>co-ordinators</a:t>
            </a:r>
            <a:r>
              <a:rPr lang="en-US" dirty="0"/>
              <a:t>, 1 hour, We have a checklist to ensure meeting points are met</a:t>
            </a:r>
          </a:p>
          <a:p>
            <a:r>
              <a:rPr lang="en-US" dirty="0"/>
              <a:t>In my project, it is happening from the client end and they will take care of that meeting. it is happening for nearly 30 minutes to 1 hour. in that our client and onsite team member will participate. They are tracking the meeting points in the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r>
              <a:rPr lang="en-US" dirty="0"/>
              <a:t>Project manager, Team members are </a:t>
            </a:r>
            <a:r>
              <a:rPr lang="en-US" dirty="0" err="1"/>
              <a:t>participiants</a:t>
            </a:r>
            <a:r>
              <a:rPr lang="en-US" dirty="0"/>
              <a:t>, based on team size</a:t>
            </a:r>
          </a:p>
          <a:p>
            <a:r>
              <a:rPr lang="en-US" dirty="0"/>
              <a:t>Team </a:t>
            </a:r>
            <a:r>
              <a:rPr lang="en-US" dirty="0" err="1"/>
              <a:t>lead,PM</a:t>
            </a:r>
            <a:r>
              <a:rPr lang="en-US" dirty="0"/>
              <a:t>, all team members participate duration of meeting depends upon the coverage of the project 1 hour may be multiple sessions. include the points in respective process, template."</a:t>
            </a:r>
          </a:p>
          <a:p>
            <a:r>
              <a:rPr lang="en-US" dirty="0"/>
              <a:t>Scrum Master, Entire team, 30 minutes to hour, Meeting notes</a:t>
            </a:r>
          </a:p>
          <a:p>
            <a:r>
              <a:rPr lang="en-US" dirty="0"/>
              <a:t>Not in the current project due to the nature of the project and client's expectations</a:t>
            </a:r>
          </a:p>
          <a:p>
            <a:r>
              <a:rPr lang="en-US" dirty="0"/>
              <a:t>Not regularly , these are ad hoc and usually done by me. We do a lessons learnt document and ensure we don's repeat the same mistakes again.</a:t>
            </a:r>
          </a:p>
          <a:p>
            <a:r>
              <a:rPr lang="en-US" sz="3800" b="1" dirty="0">
                <a:highlight>
                  <a:srgbClr val="FFFF00"/>
                </a:highlight>
              </a:rPr>
              <a:t>Only 5 Answers are Yes.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FDAAA-2471-4C9E-BA58-A834783ECD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DF46-913D-4598-96CA-36A37FD3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FFC2-7483-43AA-9A32-40E1F35C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Product demo by TPM. Demo given to stake holders, demo </a:t>
            </a:r>
            <a:r>
              <a:rPr lang="en-US" dirty="0" err="1"/>
              <a:t>approx</a:t>
            </a:r>
            <a:r>
              <a:rPr lang="en-US" dirty="0"/>
              <a:t> 1 to 2 hours.</a:t>
            </a:r>
          </a:p>
          <a:p>
            <a:r>
              <a:rPr lang="en-US" dirty="0"/>
              <a:t>Respective team member will do an regular demo activity for an hour or two every week to the Client.</a:t>
            </a:r>
          </a:p>
          <a:p>
            <a:r>
              <a:rPr lang="en-US" dirty="0"/>
              <a:t>To Stakeholder, Team members on round robin, 30 minutes, Sprint end day"</a:t>
            </a:r>
          </a:p>
          <a:p>
            <a:r>
              <a:rPr lang="en-US" dirty="0"/>
              <a:t>Representative from team, Client, various stakeholders, 30 minutes to hour, After each sprint"</a:t>
            </a:r>
          </a:p>
          <a:p>
            <a:r>
              <a:rPr lang="en-US" dirty="0"/>
              <a:t>We are doing demo once in a sprint, onsite coordinator will do the demo to the client. it last long for 1 hour.</a:t>
            </a:r>
          </a:p>
          <a:p>
            <a:r>
              <a:rPr lang="en-US" dirty="0"/>
              <a:t>Team provides demo, to client, 1 </a:t>
            </a:r>
            <a:r>
              <a:rPr lang="en-US" dirty="0" err="1"/>
              <a:t>hr</a:t>
            </a:r>
            <a:r>
              <a:rPr lang="en-US" dirty="0"/>
              <a:t>, twice in a month (at the end of the sprint)</a:t>
            </a:r>
          </a:p>
          <a:p>
            <a:r>
              <a:rPr lang="en-US" dirty="0"/>
              <a:t>Team members based on the sprints</a:t>
            </a:r>
          </a:p>
          <a:p>
            <a:r>
              <a:rPr lang="en-US" dirty="0"/>
              <a:t>Team members in round robin fashion, Demo presented to client, 30mins to 1 hour, Every Sprint - we demo to Client</a:t>
            </a:r>
          </a:p>
          <a:p>
            <a:r>
              <a:rPr lang="en-US" sz="3800" b="1" dirty="0">
                <a:highlight>
                  <a:srgbClr val="FFFF00"/>
                </a:highlight>
              </a:rPr>
              <a:t>Only 8 Answers are Yes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E7139-2A09-4D5C-B6C7-64890DCA97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95FA8-DF58-47E4-A558-C1E6332B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If you use agile methods, then what agile Practices you use in your project?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92B186-99F6-4995-A1C0-1F38FA7D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Agile dashboard for work items</a:t>
            </a:r>
          </a:p>
          <a:p>
            <a:r>
              <a:rPr lang="en-US" sz="1600" dirty="0"/>
              <a:t>Agile Scrum</a:t>
            </a:r>
          </a:p>
          <a:p>
            <a:r>
              <a:rPr lang="en-US" sz="1600" dirty="0"/>
              <a:t>Backlogs</a:t>
            </a:r>
          </a:p>
          <a:p>
            <a:r>
              <a:rPr lang="en-US" sz="1600" dirty="0"/>
              <a:t>Boards</a:t>
            </a:r>
          </a:p>
          <a:p>
            <a:r>
              <a:rPr lang="en-US" sz="1600" dirty="0"/>
              <a:t>Burndown chart</a:t>
            </a:r>
          </a:p>
          <a:p>
            <a:r>
              <a:rPr lang="en-US" sz="1600" dirty="0"/>
              <a:t>Continuous integration</a:t>
            </a:r>
          </a:p>
          <a:p>
            <a:r>
              <a:rPr lang="en-US" sz="1600" dirty="0"/>
              <a:t>Daily Scrum</a:t>
            </a:r>
          </a:p>
          <a:p>
            <a:r>
              <a:rPr lang="en-US" sz="1600" dirty="0"/>
              <a:t>Daily Stand up</a:t>
            </a:r>
          </a:p>
          <a:p>
            <a:r>
              <a:rPr lang="en-US" sz="1600" dirty="0" err="1"/>
              <a:t>Devops</a:t>
            </a:r>
            <a:r>
              <a:rPr lang="en-US" sz="1600" dirty="0"/>
              <a:t> - Board, Pipelines</a:t>
            </a:r>
          </a:p>
          <a:p>
            <a:r>
              <a:rPr lang="en-US" sz="1600" dirty="0"/>
              <a:t>Eliminate what end user not need</a:t>
            </a:r>
          </a:p>
          <a:p>
            <a:r>
              <a:rPr lang="en-US" sz="1600" dirty="0"/>
              <a:t>Epics/Feature/User Stories</a:t>
            </a:r>
          </a:p>
          <a:p>
            <a:r>
              <a:rPr lang="en-US" sz="1600" dirty="0"/>
              <a:t>Kick Off</a:t>
            </a:r>
          </a:p>
          <a:p>
            <a:r>
              <a:rPr lang="en-US" sz="1600" dirty="0"/>
              <a:t>Product Backlog Refinement meetings</a:t>
            </a:r>
          </a:p>
          <a:p>
            <a:r>
              <a:rPr lang="en-US" sz="1600" dirty="0"/>
              <a:t>Retrospective meeting, </a:t>
            </a:r>
          </a:p>
          <a:p>
            <a:r>
              <a:rPr lang="en-US" sz="1600" dirty="0"/>
              <a:t>Small release</a:t>
            </a:r>
          </a:p>
          <a:p>
            <a:r>
              <a:rPr lang="en-US" sz="1600" dirty="0"/>
              <a:t>Sprint Demo</a:t>
            </a:r>
          </a:p>
          <a:p>
            <a:r>
              <a:rPr lang="en-US" sz="1600" dirty="0"/>
              <a:t>Sprint Planning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567FB-EF69-4AEC-81B4-B3A635D4B0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935D-F2B8-472C-9AC4-B3D1248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top 3 key challenges in your project?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BA56-029D-4CEC-9DB3-3F31B62B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Refer to google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A4A1-B620-4A34-951D-7B83F534FB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935D-F2B8-472C-9AC4-B3D1248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top 3 key challenges in your project?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BA56-029D-4CEC-9DB3-3F31B62B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Adding work items in the middle of the sprint when there is no time for impact analysis.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frequent changes in the requirement and sprint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Lack of clear goals and success criteria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No Requirements document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Not clear user stories. Sometimes clarifications are cleared at the end of sprint. so facing lack of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Requirements given by the Client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Definition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management, resources, to get the sign off.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No Project /Task Scope document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Changing 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frequent changes in the requirement and sprint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Applications/Software access issues with Clients.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Code Repository Management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Inadequate skills of team members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Interoperability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Its a Customer handled project so we cannot introduce our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Less On Site Technical Resource and Project Management in the initial Phase of Project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No Program Management before I stepped in.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Onsite Stakeholders.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People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Skills, Motivation to team, setting expectation, </a:t>
            </a:r>
            <a:r>
              <a:rPr lang="en-US" sz="900" dirty="0" err="1"/>
              <a:t>continious</a:t>
            </a:r>
            <a:r>
              <a:rPr lang="en-US" sz="900" dirty="0"/>
              <a:t> change in requirements. Gap in understanding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Some of processes taking time impacting schedule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Sprint Planning with Client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Team awareness on process and following 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team coordination, work dependency, technical blockers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Technical Skills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UAT Delay from Client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Under-performing Resources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Effort Estimation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Managing efforts and estimate.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Unrealistic deadlines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Wrong Estimation with Over Aggressive timeline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Aggressive Deadline</a:t>
            </a:r>
          </a:p>
          <a:p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A4A1-B620-4A34-951D-7B83F534FB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D1A1-24BD-4407-8272-CC07D5EF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your experience, why do you think a project fails or gets challenged?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0231-31C8-4E03-8CF0-459289C085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579C5D-D8B5-4012-8E90-D40F38A7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7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Refer to google sheet</a:t>
            </a:r>
          </a:p>
        </p:txBody>
      </p:sp>
    </p:spTree>
    <p:extLst>
      <p:ext uri="{BB962C8B-B14F-4D97-AF65-F5344CB8AC3E}">
        <p14:creationId xmlns:p14="http://schemas.microsoft.com/office/powerpoint/2010/main" val="5244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357482-C2F5-4D30-99D6-AA93308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5363F"/>
                </a:solidFill>
                <a:effectLst/>
                <a:latin typeface="Helvetica Neue"/>
              </a:rPr>
              <a:t>What do you estimate in your project?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F6D66-4783-4319-85C6-1D575AEE4F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48FCFE3-F6DF-44C0-A596-97B1A3B210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99B542D-BA0A-4A3D-B1B5-1F78A26D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6" y="1374396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E4D7E-4088-4C7C-9B66-326591A2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1371600"/>
            <a:ext cx="2538431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D1A1-24BD-4407-8272-CC07D5EF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your experience, why do you think a project fails or gets challenged?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BD34-B6FE-4C99-9EC4-FB3CDE03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Not clear on the requirement or requirement got changed frequently.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Lack of review and unit testing will affect the product quality.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Lack of estimation // Bad Estimation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Bad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Budget &amp; lack of understanding of requirements.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Improper Communication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Planning and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Defining requirement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Defining the scope of work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Sprint planning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Frequent Change in requirements and without a proper project plan and quality resources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Inappropriate planning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Incorrect Scope Understanding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Incorrect Effort Estimation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Ever changing Requirements from Customer (Requirement Analysis is always Open)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Technical Skill Gaps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Resource Churning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Communication Issues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Process not followed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Non-Alignment for any deliverables for each SDLC phase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No Sign-off for each SDLC phase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No Process in place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Technical skills lagging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Not properly planned.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Over Commitment and Scope Under estimation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Poorly defined project scope.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Inadequate risk management.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Risk analysis not followed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Qualification of the project from delivery stand point not done, signoff on scope, clear milestone, success criteria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Unrealistic deadlines and Onsite Stakeholders attitude makes a project fails or gets challenged.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0231-31C8-4E03-8CF0-459289C085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3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8E54-10AB-408F-A8F9-F4CF8B97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54075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5363F"/>
                </a:solidFill>
                <a:effectLst/>
                <a:latin typeface="Helvetica Neue"/>
              </a:rPr>
              <a:t>What is the meaning of "a project is a success" for you? (You can select multiple options)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2549-567E-41F9-94A0-671F2AB76E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894041-56D5-4D44-94FF-42BD36AF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5" y="160020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61A2D-6775-4FD3-A89A-0D0F21D8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76400"/>
            <a:ext cx="2690832" cy="3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7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AE56-179A-41FD-95B0-F77900AD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FABB6-DC34-4B1F-8425-6E4EE47043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8F316E-E458-46B1-99F0-842DB08B1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40321"/>
              </p:ext>
            </p:extLst>
          </p:nvPr>
        </p:nvGraphicFramePr>
        <p:xfrm>
          <a:off x="1828800" y="1371601"/>
          <a:ext cx="5486400" cy="4876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340">
                  <a:extLst>
                    <a:ext uri="{9D8B030D-6E8A-4147-A177-3AD203B41FA5}">
                      <a16:colId xmlns:a16="http://schemas.microsoft.com/office/drawing/2014/main" val="2486090427"/>
                    </a:ext>
                  </a:extLst>
                </a:gridCol>
                <a:gridCol w="1552755">
                  <a:extLst>
                    <a:ext uri="{9D8B030D-6E8A-4147-A177-3AD203B41FA5}">
                      <a16:colId xmlns:a16="http://schemas.microsoft.com/office/drawing/2014/main" val="1104568413"/>
                    </a:ext>
                  </a:extLst>
                </a:gridCol>
                <a:gridCol w="1863305">
                  <a:extLst>
                    <a:ext uri="{9D8B030D-6E8A-4147-A177-3AD203B41FA5}">
                      <a16:colId xmlns:a16="http://schemas.microsoft.com/office/drawing/2014/main" val="2907990034"/>
                    </a:ext>
                  </a:extLst>
                </a:gridCol>
              </a:tblGrid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Total Projects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Successful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3830711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8338992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415302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9689980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1246166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39051297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47377835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9799702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882783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9924789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83%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728677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83%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5269487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76947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4437971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67%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8335423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96%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0872128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10%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5594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95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F70-02B6-40FA-903E-22D84336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35363F"/>
                </a:solidFill>
                <a:effectLst/>
                <a:latin typeface="Helvetica Neue"/>
              </a:rPr>
              <a:t>Your organizational processes like CMMI, ISO, ISMS, </a:t>
            </a:r>
            <a:r>
              <a:rPr lang="en-US" sz="2000" b="0" i="0" dirty="0" err="1">
                <a:solidFill>
                  <a:srgbClr val="35363F"/>
                </a:solidFill>
                <a:effectLst/>
                <a:latin typeface="Helvetica Neue"/>
              </a:rPr>
              <a:t>etc</a:t>
            </a:r>
            <a:r>
              <a:rPr lang="en-US" sz="2000" b="0" i="0" dirty="0">
                <a:solidFill>
                  <a:srgbClr val="35363F"/>
                </a:solidFill>
                <a:effectLst/>
                <a:latin typeface="Helvetica Neue"/>
              </a:rPr>
              <a:t> help you in managing your project in a better way or you find it a hindrance to your delivery process?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687E9-9F3F-4816-9EDC-077FD138E9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420D32-106F-41B8-8F98-9E8E53A1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4517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C141-EE0C-4D8E-AF62-2112AE9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5363F"/>
                </a:solidFill>
                <a:effectLst/>
                <a:latin typeface="Helvetica Neue"/>
              </a:rPr>
              <a:t>Organizational processes are helpful most in what aspects? (If you answer to question 3 is Yes)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7592-3CE5-4E3F-BE33-0C21079372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220CA6-A570-4305-909E-B69B6EFE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22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F7C-F192-4938-A3A8-5FF531D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35363F"/>
                </a:solidFill>
                <a:effectLst/>
                <a:latin typeface="Helvetica Neue"/>
              </a:rPr>
              <a:t>Organizational processes are helpful most in what aspects? (If you answer to question 3 is Yes)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C9A8A-37A8-4756-8E15-CD2F6EE253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B46ACF-5186-4127-BCC2-0CF02AD1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B71E-0CC2-43A3-93C4-8B7BE9FA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5363F"/>
                </a:solidFill>
                <a:effectLst/>
                <a:latin typeface="Helvetica Neue"/>
              </a:rPr>
              <a:t>Among the items mentioned below, what is the most important for you?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CB33-57D1-4ED2-AC85-660B7E92BA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4E4A905-57F8-46B9-977C-CB02B690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765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EC1C0-69B3-462F-BBF7-317B4D96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0" y="1843076"/>
            <a:ext cx="2443180" cy="15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4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2E85-93E8-49F3-BB3F-AF64120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5363F"/>
                </a:solidFill>
                <a:effectLst/>
                <a:latin typeface="Helvetica Neue"/>
              </a:rPr>
              <a:t>Do you/your organization use Earn Value Management in your project?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2A3B3-5F6C-4B2D-A170-20097A2294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CFAE6AA-0943-461E-B5E9-114B9F7A75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B4211E-213B-4670-BC94-6A81BE47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9900"/>
            <a:ext cx="6248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477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14568</TotalTime>
  <Words>1142</Words>
  <Application>Microsoft Office PowerPoint</Application>
  <PresentationFormat>On-screen Show (4:3)</PresentationFormat>
  <Paragraphs>200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Kabel Bk BT</vt:lpstr>
      <vt:lpstr>Times New Roman</vt:lpstr>
      <vt:lpstr>1_Office Theme</vt:lpstr>
      <vt:lpstr>PowerPoint Presentation</vt:lpstr>
      <vt:lpstr>What do you estimate in your project?</vt:lpstr>
      <vt:lpstr>What is the meaning of "a project is a success" for you? (You can select multiple options)</vt:lpstr>
      <vt:lpstr>Successful Projects</vt:lpstr>
      <vt:lpstr>Your organizational processes like CMMI, ISO, ISMS, etc help you in managing your project in a better way or you find it a hindrance to your delivery process?</vt:lpstr>
      <vt:lpstr>Organizational processes are helpful most in what aspects? (If you answer to question 3 is Yes)</vt:lpstr>
      <vt:lpstr>Organizational processes are helpful most in what aspects? (If you answer to question 3 is Yes)</vt:lpstr>
      <vt:lpstr>Among the items mentioned below, what is the most important for you?</vt:lpstr>
      <vt:lpstr>Do you/your organization use Earn Value Management in your project?</vt:lpstr>
      <vt:lpstr>Change Management, Configuration, Built &amp; Deployment, Demo Processes</vt:lpstr>
      <vt:lpstr>Does your project has a Project Charter?</vt:lpstr>
      <vt:lpstr>How frequently do you update your project plan?</vt:lpstr>
      <vt:lpstr>Do you manage your projects using agile methods?</vt:lpstr>
      <vt:lpstr>Retrospective Meetings</vt:lpstr>
      <vt:lpstr>Product Demo</vt:lpstr>
      <vt:lpstr>If you use agile methods, then what agile Practices you use in your project?</vt:lpstr>
      <vt:lpstr>What are the top 3 key challenges in your project? </vt:lpstr>
      <vt:lpstr>What are the top 3 key challenges in your project? </vt:lpstr>
      <vt:lpstr>Based on your experience, why do you think a project fails or gets challenged? </vt:lpstr>
      <vt:lpstr>Based on your experience, why do you think a project fails or gets challenged?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614</cp:revision>
  <cp:lastPrinted>2017-09-21T12:38:50Z</cp:lastPrinted>
  <dcterms:created xsi:type="dcterms:W3CDTF">2010-10-14T06:04:22Z</dcterms:created>
  <dcterms:modified xsi:type="dcterms:W3CDTF">2021-03-20T15:21:25Z</dcterms:modified>
</cp:coreProperties>
</file>