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3"/>
  </p:notesMasterIdLst>
  <p:handoutMasterIdLst>
    <p:handoutMasterId r:id="rId24"/>
  </p:handoutMasterIdLst>
  <p:sldIdLst>
    <p:sldId id="264" r:id="rId5"/>
    <p:sldId id="299" r:id="rId6"/>
    <p:sldId id="336" r:id="rId7"/>
    <p:sldId id="328" r:id="rId8"/>
    <p:sldId id="329" r:id="rId9"/>
    <p:sldId id="321" r:id="rId10"/>
    <p:sldId id="297" r:id="rId11"/>
    <p:sldId id="334" r:id="rId12"/>
    <p:sldId id="322" r:id="rId13"/>
    <p:sldId id="330" r:id="rId14"/>
    <p:sldId id="323" r:id="rId15"/>
    <p:sldId id="316" r:id="rId16"/>
    <p:sldId id="335" r:id="rId17"/>
    <p:sldId id="317" r:id="rId18"/>
    <p:sldId id="318" r:id="rId19"/>
    <p:sldId id="327" r:id="rId20"/>
    <p:sldId id="325" r:id="rId21"/>
    <p:sldId id="333"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3" autoAdjust="0"/>
    <p:restoredTop sz="62312" autoAdjust="0"/>
  </p:normalViewPr>
  <p:slideViewPr>
    <p:cSldViewPr>
      <p:cViewPr varScale="1">
        <p:scale>
          <a:sx n="135" d="100"/>
          <a:sy n="135" d="100"/>
        </p:scale>
        <p:origin x="-91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614D3-F940-4822-982A-A91E9DA2A5ED}" type="doc">
      <dgm:prSet loTypeId="urn:microsoft.com/office/officeart/2005/8/layout/hList1" loCatId="list" qsTypeId="urn:microsoft.com/office/officeart/2005/8/quickstyle/3d1" qsCatId="3D" csTypeId="urn:microsoft.com/office/officeart/2005/8/colors/colorful3" csCatId="colorful" phldr="1"/>
      <dgm:spPr/>
      <dgm:t>
        <a:bodyPr/>
        <a:lstStyle/>
        <a:p>
          <a:endParaRPr lang="en-US"/>
        </a:p>
      </dgm:t>
    </dgm:pt>
    <dgm:pt modelId="{54038C9E-3586-4850-B1FF-2E87840E11E4}">
      <dgm:prSet custT="1"/>
      <dgm:spPr/>
      <dgm:t>
        <a:bodyPr/>
        <a:lstStyle/>
        <a:p>
          <a:pPr algn="ctr" rtl="0">
            <a:lnSpc>
              <a:spcPct val="90000"/>
            </a:lnSpc>
          </a:pPr>
          <a:endParaRPr lang="en-US" sz="2400" b="1" dirty="0" smtClean="0"/>
        </a:p>
        <a:p>
          <a:pPr algn="ctr" rtl="0">
            <a:lnSpc>
              <a:spcPct val="90000"/>
            </a:lnSpc>
          </a:pPr>
          <a:endParaRPr lang="en-US" sz="2400" b="1" dirty="0" smtClean="0"/>
        </a:p>
        <a:p>
          <a:pPr algn="ctr" rtl="0">
            <a:lnSpc>
              <a:spcPct val="90000"/>
            </a:lnSpc>
          </a:pPr>
          <a:endParaRPr lang="en-US" sz="1050" i="1" dirty="0" smtClean="0"/>
        </a:p>
        <a:p>
          <a:pPr algn="ctr" rtl="0">
            <a:lnSpc>
              <a:spcPts val="700"/>
            </a:lnSpc>
          </a:pPr>
          <a:r>
            <a:rPr lang="en-US" sz="1400" i="1" dirty="0" smtClean="0"/>
            <a:t>Power User /	 	          No code</a:t>
          </a:r>
        </a:p>
        <a:p>
          <a:pPr algn="l" rtl="0">
            <a:lnSpc>
              <a:spcPts val="700"/>
            </a:lnSpc>
          </a:pPr>
          <a:r>
            <a:rPr lang="en-US" sz="1400" i="1" dirty="0" smtClean="0"/>
            <a:t>     RAD </a:t>
          </a:r>
          <a:r>
            <a:rPr lang="en-US" sz="1400" i="1" dirty="0" err="1" smtClean="0"/>
            <a:t>Dev</a:t>
          </a:r>
          <a:endParaRPr lang="en-US" sz="1400" i="1" dirty="0" smtClean="0"/>
        </a:p>
        <a:p>
          <a:pPr algn="l" rtl="0">
            <a:lnSpc>
              <a:spcPct val="90000"/>
            </a:lnSpc>
          </a:pPr>
          <a:endParaRPr lang="en-US" sz="1400" dirty="0"/>
        </a:p>
      </dgm:t>
    </dgm:pt>
    <dgm:pt modelId="{892A9293-A084-4016-A31C-E64F5113721B}" type="parTrans" cxnId="{CF991662-CE62-4414-A257-D611E8AD5411}">
      <dgm:prSet/>
      <dgm:spPr/>
      <dgm:t>
        <a:bodyPr/>
        <a:lstStyle/>
        <a:p>
          <a:endParaRPr lang="en-US" sz="2000"/>
        </a:p>
      </dgm:t>
    </dgm:pt>
    <dgm:pt modelId="{CE710FA5-6388-45BC-8677-BFF9DE9A4A66}" type="sibTrans" cxnId="{CF991662-CE62-4414-A257-D611E8AD5411}">
      <dgm:prSet/>
      <dgm:spPr/>
      <dgm:t>
        <a:bodyPr/>
        <a:lstStyle/>
        <a:p>
          <a:endParaRPr lang="en-US" sz="2000"/>
        </a:p>
      </dgm:t>
    </dgm:pt>
    <dgm:pt modelId="{D7F4C083-C778-4FA6-8D11-FB43E48E1A00}">
      <dgm:prSet custT="1"/>
      <dgm:spPr/>
      <dgm:t>
        <a:bodyPr/>
        <a:lstStyle/>
        <a:p>
          <a:pPr rtl="0"/>
          <a:r>
            <a:rPr lang="en-US" sz="1600" b="1" dirty="0" smtClean="0"/>
            <a:t>OOB UX on thin and rich clients  (Outlook and SharePoint Workspace) </a:t>
          </a:r>
          <a:r>
            <a:rPr lang="en-US" sz="1600" b="1" u="sng" dirty="0" smtClean="0"/>
            <a:t>based on External Lists</a:t>
          </a:r>
          <a:endParaRPr lang="en-US" sz="1600" b="1" u="sng" dirty="0"/>
        </a:p>
      </dgm:t>
    </dgm:pt>
    <dgm:pt modelId="{43332202-E1AD-4814-8861-F21FEE6A0A43}" type="parTrans" cxnId="{38807057-25D2-4C97-B103-FDD4F0C69DFE}">
      <dgm:prSet/>
      <dgm:spPr/>
      <dgm:t>
        <a:bodyPr/>
        <a:lstStyle/>
        <a:p>
          <a:endParaRPr lang="en-US" sz="2000"/>
        </a:p>
      </dgm:t>
    </dgm:pt>
    <dgm:pt modelId="{659E0D9C-E193-4C6B-9F8D-9E6C034472B2}" type="sibTrans" cxnId="{38807057-25D2-4C97-B103-FDD4F0C69DFE}">
      <dgm:prSet/>
      <dgm:spPr/>
      <dgm:t>
        <a:bodyPr/>
        <a:lstStyle/>
        <a:p>
          <a:endParaRPr lang="en-US" sz="2000"/>
        </a:p>
      </dgm:t>
    </dgm:pt>
    <dgm:pt modelId="{C501942C-2A75-4057-9562-4CD27D437520}">
      <dgm:prSet custT="1"/>
      <dgm:spPr/>
      <dgm:t>
        <a:bodyPr/>
        <a:lstStyle/>
        <a:p>
          <a:pPr rtl="0"/>
          <a:r>
            <a:rPr lang="en-US" sz="1600" dirty="0" smtClean="0"/>
            <a:t>Custom Forms  in SharePoint and Groove</a:t>
          </a:r>
          <a:endParaRPr lang="en-US" sz="1600" dirty="0"/>
        </a:p>
      </dgm:t>
    </dgm:pt>
    <dgm:pt modelId="{CBD50ACD-7503-4A5F-B4A2-637C2E50DA7D}" type="parTrans" cxnId="{116DA90D-F54A-4884-99B3-95F969BAB05B}">
      <dgm:prSet/>
      <dgm:spPr/>
      <dgm:t>
        <a:bodyPr/>
        <a:lstStyle/>
        <a:p>
          <a:endParaRPr lang="en-US" sz="2000"/>
        </a:p>
      </dgm:t>
    </dgm:pt>
    <dgm:pt modelId="{53FD5198-42D2-4EFF-89BF-F30BFACEA500}" type="sibTrans" cxnId="{116DA90D-F54A-4884-99B3-95F969BAB05B}">
      <dgm:prSet/>
      <dgm:spPr/>
      <dgm:t>
        <a:bodyPr/>
        <a:lstStyle/>
        <a:p>
          <a:endParaRPr lang="en-US" sz="2000"/>
        </a:p>
      </dgm:t>
    </dgm:pt>
    <dgm:pt modelId="{21749497-DDB8-4869-876E-E9E269BE03FD}">
      <dgm:prSet custT="1"/>
      <dgm:spPr/>
      <dgm:t>
        <a:bodyPr/>
        <a:lstStyle/>
        <a:p>
          <a:pPr rtl="0"/>
          <a:r>
            <a:rPr lang="en-US" sz="1600" b="1" dirty="0" smtClean="0"/>
            <a:t>Connect to existing back-end integration services or simple databases</a:t>
          </a:r>
          <a:endParaRPr lang="en-US" sz="1600" b="1" dirty="0"/>
        </a:p>
      </dgm:t>
    </dgm:pt>
    <dgm:pt modelId="{0C5FECCD-BAB0-4DEC-8F9F-AED2D18A9E4C}" type="parTrans" cxnId="{7F83E4A1-D775-4904-B909-F51372806A1E}">
      <dgm:prSet/>
      <dgm:spPr/>
      <dgm:t>
        <a:bodyPr/>
        <a:lstStyle/>
        <a:p>
          <a:endParaRPr lang="en-US" sz="2000"/>
        </a:p>
      </dgm:t>
    </dgm:pt>
    <dgm:pt modelId="{6E2A5D73-2294-4437-9EAA-8392A42D1734}" type="sibTrans" cxnId="{7F83E4A1-D775-4904-B909-F51372806A1E}">
      <dgm:prSet/>
      <dgm:spPr/>
      <dgm:t>
        <a:bodyPr/>
        <a:lstStyle/>
        <a:p>
          <a:endParaRPr lang="en-US" sz="2000"/>
        </a:p>
      </dgm:t>
    </dgm:pt>
    <dgm:pt modelId="{346306FD-E801-4208-B57B-464BE1E4594C}">
      <dgm:prSet custT="1"/>
      <dgm:spPr/>
      <dgm:t>
        <a:bodyPr/>
        <a:lstStyle/>
        <a:p>
          <a:pPr rtl="0"/>
          <a:r>
            <a:rPr lang="en-US" sz="1600" b="0" dirty="0" smtClean="0"/>
            <a:t>Simple BDC Runtime Object Models (few ECTs, simple associations)</a:t>
          </a:r>
          <a:endParaRPr lang="en-US" sz="1600" b="0" dirty="0"/>
        </a:p>
      </dgm:t>
    </dgm:pt>
    <dgm:pt modelId="{4235FEAF-D839-4FE8-8F69-E082869A88A8}" type="parTrans" cxnId="{0739DF51-2B1A-4670-81FE-D6AA8B037F95}">
      <dgm:prSet/>
      <dgm:spPr/>
      <dgm:t>
        <a:bodyPr/>
        <a:lstStyle/>
        <a:p>
          <a:endParaRPr lang="en-US" sz="2000"/>
        </a:p>
      </dgm:t>
    </dgm:pt>
    <dgm:pt modelId="{87F4B9AE-347D-47C8-BBE0-506C9EA0B6E9}" type="sibTrans" cxnId="{0739DF51-2B1A-4670-81FE-D6AA8B037F95}">
      <dgm:prSet/>
      <dgm:spPr/>
      <dgm:t>
        <a:bodyPr/>
        <a:lstStyle/>
        <a:p>
          <a:endParaRPr lang="en-US" sz="2000"/>
        </a:p>
      </dgm:t>
    </dgm:pt>
    <dgm:pt modelId="{8B8043A4-2252-4335-A861-11B8FE765C8F}">
      <dgm:prSet custT="1"/>
      <dgm:spPr/>
      <dgm:t>
        <a:bodyPr/>
        <a:lstStyle/>
        <a:p>
          <a:pPr rtl="0"/>
          <a:r>
            <a:rPr lang="en-US" sz="1600" b="1" dirty="0" smtClean="0"/>
            <a:t>Transparent packaging (managed by BCS)</a:t>
          </a:r>
          <a:endParaRPr lang="en-US" sz="1600" b="1" dirty="0"/>
        </a:p>
      </dgm:t>
    </dgm:pt>
    <dgm:pt modelId="{C1F0F4F9-BF98-45FE-824E-E0B6457D6582}" type="parTrans" cxnId="{BDE8C27E-333F-40CF-AD93-4E38547542DB}">
      <dgm:prSet/>
      <dgm:spPr/>
      <dgm:t>
        <a:bodyPr/>
        <a:lstStyle/>
        <a:p>
          <a:endParaRPr lang="en-US" sz="2000"/>
        </a:p>
      </dgm:t>
    </dgm:pt>
    <dgm:pt modelId="{33ECD7B0-E843-42BC-8550-DA24B0AD38B9}" type="sibTrans" cxnId="{BDE8C27E-333F-40CF-AD93-4E38547542DB}">
      <dgm:prSet/>
      <dgm:spPr/>
      <dgm:t>
        <a:bodyPr/>
        <a:lstStyle/>
        <a:p>
          <a:endParaRPr lang="en-US" sz="2000"/>
        </a:p>
      </dgm:t>
    </dgm:pt>
    <dgm:pt modelId="{7A3376ED-AD2B-4C74-9199-C696C59FF6F6}">
      <dgm:prSet custT="1"/>
      <dgm:spPr/>
      <dgm:t>
        <a:bodyPr/>
        <a:lstStyle/>
        <a:p>
          <a:pPr rtl="0"/>
          <a:r>
            <a:rPr lang="en-US" sz="2400" b="1" dirty="0" smtClean="0"/>
            <a:t>Advanced</a:t>
          </a:r>
          <a:endParaRPr lang="en-US" sz="1050" b="1" dirty="0" smtClean="0"/>
        </a:p>
        <a:p>
          <a:pPr rtl="0"/>
          <a:endParaRPr lang="en-US" sz="1050" dirty="0" smtClean="0"/>
        </a:p>
        <a:p>
          <a:pPr rtl="0"/>
          <a:endParaRPr lang="en-US" sz="1050" i="1" dirty="0" smtClean="0"/>
        </a:p>
        <a:p>
          <a:pPr rtl="0"/>
          <a:endParaRPr lang="en-US" sz="1050" i="1" dirty="0" smtClean="0"/>
        </a:p>
        <a:p>
          <a:pPr rtl="0"/>
          <a:r>
            <a:rPr lang="en-US" sz="1400" i="1" dirty="0" smtClean="0"/>
            <a:t>Advanced </a:t>
          </a:r>
          <a:r>
            <a:rPr lang="en-US" sz="1400" i="1" dirty="0" err="1" smtClean="0"/>
            <a:t>Dev</a:t>
          </a:r>
          <a:r>
            <a:rPr lang="en-US" sz="1400" i="1" dirty="0" smtClean="0"/>
            <a:t> 	Custom Code</a:t>
          </a:r>
          <a:endParaRPr lang="en-US" sz="1400" i="1" dirty="0"/>
        </a:p>
      </dgm:t>
    </dgm:pt>
    <dgm:pt modelId="{57CCAE20-F5E5-4FE5-A0E7-A0DA1A2CD119}" type="parTrans" cxnId="{A4024966-77B5-4BFA-A5CF-A352E55C83E3}">
      <dgm:prSet/>
      <dgm:spPr/>
      <dgm:t>
        <a:bodyPr/>
        <a:lstStyle/>
        <a:p>
          <a:endParaRPr lang="en-US" sz="2000"/>
        </a:p>
      </dgm:t>
    </dgm:pt>
    <dgm:pt modelId="{902F4E22-4F5D-4092-B272-614AEC1AF665}" type="sibTrans" cxnId="{A4024966-77B5-4BFA-A5CF-A352E55C83E3}">
      <dgm:prSet/>
      <dgm:spPr/>
      <dgm:t>
        <a:bodyPr/>
        <a:lstStyle/>
        <a:p>
          <a:endParaRPr lang="en-US" sz="2000"/>
        </a:p>
      </dgm:t>
    </dgm:pt>
    <dgm:pt modelId="{E19642DC-2A4D-4D44-A322-4FD81F5E7533}">
      <dgm:prSet custT="1"/>
      <dgm:spPr/>
      <dgm:t>
        <a:bodyPr/>
        <a:lstStyle/>
        <a:p>
          <a:pPr rtl="0"/>
          <a:r>
            <a:rPr lang="en-US" sz="1600" b="1" dirty="0" smtClean="0"/>
            <a:t>Custom UX and data integration on thin and rich clients (apps that support VSTO add-ins)</a:t>
          </a:r>
          <a:endParaRPr lang="en-US" sz="1600" b="1" dirty="0"/>
        </a:p>
      </dgm:t>
    </dgm:pt>
    <dgm:pt modelId="{73F57039-25E1-4F77-B88D-3F2FA1359DE2}" type="parTrans" cxnId="{07BEC0CD-5C94-4B01-8D8C-03B971C44BA7}">
      <dgm:prSet/>
      <dgm:spPr/>
      <dgm:t>
        <a:bodyPr/>
        <a:lstStyle/>
        <a:p>
          <a:endParaRPr lang="en-US" sz="2000"/>
        </a:p>
      </dgm:t>
    </dgm:pt>
    <dgm:pt modelId="{607E411A-97BE-4834-AAA2-B009A5447CE1}" type="sibTrans" cxnId="{07BEC0CD-5C94-4B01-8D8C-03B971C44BA7}">
      <dgm:prSet/>
      <dgm:spPr/>
      <dgm:t>
        <a:bodyPr/>
        <a:lstStyle/>
        <a:p>
          <a:endParaRPr lang="en-US" sz="2000"/>
        </a:p>
      </dgm:t>
    </dgm:pt>
    <dgm:pt modelId="{5CCBA092-1A3A-4411-B027-5523A9B44BA0}">
      <dgm:prSet custT="1"/>
      <dgm:spPr/>
      <dgm:t>
        <a:bodyPr/>
        <a:lstStyle/>
        <a:p>
          <a:pPr rtl="0"/>
          <a:r>
            <a:rPr lang="en-US" sz="1600" dirty="0" smtClean="0"/>
            <a:t>Through Office, SharePoint and BCS Object Models</a:t>
          </a:r>
          <a:endParaRPr lang="en-US" sz="1600" dirty="0"/>
        </a:p>
      </dgm:t>
    </dgm:pt>
    <dgm:pt modelId="{5A6994D6-75A2-4921-B080-694433342D99}" type="parTrans" cxnId="{B2D2AF87-E465-4E32-ACAC-85C84D4D16FC}">
      <dgm:prSet/>
      <dgm:spPr/>
      <dgm:t>
        <a:bodyPr/>
        <a:lstStyle/>
        <a:p>
          <a:endParaRPr lang="en-US" sz="2000"/>
        </a:p>
      </dgm:t>
    </dgm:pt>
    <dgm:pt modelId="{34C00702-B27F-4DBC-B06E-1750E0407C0A}" type="sibTrans" cxnId="{B2D2AF87-E465-4E32-ACAC-85C84D4D16FC}">
      <dgm:prSet/>
      <dgm:spPr/>
      <dgm:t>
        <a:bodyPr/>
        <a:lstStyle/>
        <a:p>
          <a:endParaRPr lang="en-US" sz="2000"/>
        </a:p>
      </dgm:t>
    </dgm:pt>
    <dgm:pt modelId="{09728D12-DAC5-4EA3-B293-46E82F64678E}">
      <dgm:prSet custT="1"/>
      <dgm:spPr/>
      <dgm:t>
        <a:bodyPr/>
        <a:lstStyle/>
        <a:p>
          <a:pPr rtl="0"/>
          <a:r>
            <a:rPr lang="en-US" sz="1600" b="1" dirty="0" smtClean="0"/>
            <a:t>Custom back-end connectivity through .NET Assembly Connectors</a:t>
          </a:r>
          <a:endParaRPr lang="en-US" sz="1600" b="1" dirty="0"/>
        </a:p>
      </dgm:t>
    </dgm:pt>
    <dgm:pt modelId="{43D2A0CE-4175-438D-90B9-1848C7985625}" type="parTrans" cxnId="{1646954C-6C85-4AAC-94ED-768EB643B438}">
      <dgm:prSet/>
      <dgm:spPr/>
      <dgm:t>
        <a:bodyPr/>
        <a:lstStyle/>
        <a:p>
          <a:endParaRPr lang="en-US" sz="2000"/>
        </a:p>
      </dgm:t>
    </dgm:pt>
    <dgm:pt modelId="{34093DDF-51C9-41AF-BC83-17B37A0AAB53}" type="sibTrans" cxnId="{1646954C-6C85-4AAC-94ED-768EB643B438}">
      <dgm:prSet/>
      <dgm:spPr/>
      <dgm:t>
        <a:bodyPr/>
        <a:lstStyle/>
        <a:p>
          <a:endParaRPr lang="en-US" sz="2000"/>
        </a:p>
      </dgm:t>
    </dgm:pt>
    <dgm:pt modelId="{175814FD-2486-49B6-BB9C-08BBA76794CD}">
      <dgm:prSet custT="1"/>
      <dgm:spPr/>
      <dgm:t>
        <a:bodyPr/>
        <a:lstStyle/>
        <a:p>
          <a:pPr rtl="0"/>
          <a:r>
            <a:rPr lang="en-US" sz="1600" b="0" dirty="0" smtClean="0"/>
            <a:t>Complex BDC Runtime Object Models (many ECTs, complex associations</a:t>
          </a:r>
          <a:r>
            <a:rPr lang="en-US" sz="1600" b="1" dirty="0" smtClean="0"/>
            <a:t>)</a:t>
          </a:r>
          <a:endParaRPr lang="en-US" sz="1600" b="1" dirty="0"/>
        </a:p>
      </dgm:t>
    </dgm:pt>
    <dgm:pt modelId="{FCA20273-D3B4-45E0-9C82-87BBDE1185C4}" type="parTrans" cxnId="{E5F67FE1-5938-4BAB-8E7E-1CC044595080}">
      <dgm:prSet/>
      <dgm:spPr/>
      <dgm:t>
        <a:bodyPr/>
        <a:lstStyle/>
        <a:p>
          <a:endParaRPr lang="en-US" sz="2000"/>
        </a:p>
      </dgm:t>
    </dgm:pt>
    <dgm:pt modelId="{58C2EE89-5535-413E-97DA-DDAC9C60A25F}" type="sibTrans" cxnId="{E5F67FE1-5938-4BAB-8E7E-1CC044595080}">
      <dgm:prSet/>
      <dgm:spPr/>
      <dgm:t>
        <a:bodyPr/>
        <a:lstStyle/>
        <a:p>
          <a:endParaRPr lang="en-US" sz="2000"/>
        </a:p>
      </dgm:t>
    </dgm:pt>
    <dgm:pt modelId="{D5178330-5FE7-4236-9FE6-8C2695506EC9}">
      <dgm:prSet custT="1"/>
      <dgm:spPr/>
      <dgm:t>
        <a:bodyPr/>
        <a:lstStyle/>
        <a:p>
          <a:pPr rtl="0"/>
          <a:r>
            <a:rPr lang="en-US" sz="1600" b="1" dirty="0" smtClean="0"/>
            <a:t>Explicit packaging (managed by dev)</a:t>
          </a:r>
          <a:endParaRPr lang="en-US" sz="1600" b="1" dirty="0"/>
        </a:p>
      </dgm:t>
    </dgm:pt>
    <dgm:pt modelId="{9ABE7F7E-08BF-44FC-8E15-D3E892F7D592}" type="parTrans" cxnId="{502361D4-441D-493B-A4BA-E075B2B0E009}">
      <dgm:prSet/>
      <dgm:spPr/>
      <dgm:t>
        <a:bodyPr/>
        <a:lstStyle/>
        <a:p>
          <a:endParaRPr lang="en-US" sz="2000"/>
        </a:p>
      </dgm:t>
    </dgm:pt>
    <dgm:pt modelId="{8D074514-EA8A-449A-B94B-5519CDD7F52A}" type="sibTrans" cxnId="{502361D4-441D-493B-A4BA-E075B2B0E009}">
      <dgm:prSet/>
      <dgm:spPr/>
      <dgm:t>
        <a:bodyPr/>
        <a:lstStyle/>
        <a:p>
          <a:endParaRPr lang="en-US" sz="2000"/>
        </a:p>
      </dgm:t>
    </dgm:pt>
    <dgm:pt modelId="{BC65328A-8599-4FC3-920C-A6B29376B3CD}" type="pres">
      <dgm:prSet presAssocID="{0B3614D3-F940-4822-982A-A91E9DA2A5ED}" presName="Name0" presStyleCnt="0">
        <dgm:presLayoutVars>
          <dgm:dir/>
          <dgm:animLvl val="lvl"/>
          <dgm:resizeHandles val="exact"/>
        </dgm:presLayoutVars>
      </dgm:prSet>
      <dgm:spPr/>
      <dgm:t>
        <a:bodyPr/>
        <a:lstStyle/>
        <a:p>
          <a:endParaRPr lang="en-US"/>
        </a:p>
      </dgm:t>
    </dgm:pt>
    <dgm:pt modelId="{C11750A9-EF56-4941-86F4-3D2D3F91A889}" type="pres">
      <dgm:prSet presAssocID="{54038C9E-3586-4850-B1FF-2E87840E11E4}" presName="composite" presStyleCnt="0"/>
      <dgm:spPr/>
    </dgm:pt>
    <dgm:pt modelId="{E3FFE578-3BF5-498E-A50B-819FCDE1EAD8}" type="pres">
      <dgm:prSet presAssocID="{54038C9E-3586-4850-B1FF-2E87840E11E4}" presName="parTx" presStyleLbl="alignNode1" presStyleIdx="0" presStyleCnt="2">
        <dgm:presLayoutVars>
          <dgm:chMax val="0"/>
          <dgm:chPref val="0"/>
          <dgm:bulletEnabled val="1"/>
        </dgm:presLayoutVars>
      </dgm:prSet>
      <dgm:spPr/>
      <dgm:t>
        <a:bodyPr/>
        <a:lstStyle/>
        <a:p>
          <a:endParaRPr lang="en-US"/>
        </a:p>
      </dgm:t>
    </dgm:pt>
    <dgm:pt modelId="{A90CF5C0-B342-42BA-A2C1-6738428B6E71}" type="pres">
      <dgm:prSet presAssocID="{54038C9E-3586-4850-B1FF-2E87840E11E4}" presName="desTx" presStyleLbl="alignAccFollowNode1" presStyleIdx="0" presStyleCnt="2">
        <dgm:presLayoutVars>
          <dgm:bulletEnabled val="1"/>
        </dgm:presLayoutVars>
      </dgm:prSet>
      <dgm:spPr/>
      <dgm:t>
        <a:bodyPr/>
        <a:lstStyle/>
        <a:p>
          <a:endParaRPr lang="en-US"/>
        </a:p>
      </dgm:t>
    </dgm:pt>
    <dgm:pt modelId="{66EF7F2C-8ED3-49FF-98F1-BC6F1EA9E466}" type="pres">
      <dgm:prSet presAssocID="{CE710FA5-6388-45BC-8677-BFF9DE9A4A66}" presName="space" presStyleCnt="0"/>
      <dgm:spPr/>
    </dgm:pt>
    <dgm:pt modelId="{3A51A8BC-17E2-4894-AAA6-DFE98F97E7A2}" type="pres">
      <dgm:prSet presAssocID="{7A3376ED-AD2B-4C74-9199-C696C59FF6F6}" presName="composite" presStyleCnt="0"/>
      <dgm:spPr/>
    </dgm:pt>
    <dgm:pt modelId="{B7A8CA7D-91CC-433C-9546-C1EB104D59C0}" type="pres">
      <dgm:prSet presAssocID="{7A3376ED-AD2B-4C74-9199-C696C59FF6F6}" presName="parTx" presStyleLbl="alignNode1" presStyleIdx="1" presStyleCnt="2" custLinFactNeighborX="1830" custLinFactNeighborY="85">
        <dgm:presLayoutVars>
          <dgm:chMax val="0"/>
          <dgm:chPref val="0"/>
          <dgm:bulletEnabled val="1"/>
        </dgm:presLayoutVars>
      </dgm:prSet>
      <dgm:spPr/>
      <dgm:t>
        <a:bodyPr/>
        <a:lstStyle/>
        <a:p>
          <a:endParaRPr lang="en-US"/>
        </a:p>
      </dgm:t>
    </dgm:pt>
    <dgm:pt modelId="{481D0BB6-C36B-41C0-94A4-55EB20F16984}" type="pres">
      <dgm:prSet presAssocID="{7A3376ED-AD2B-4C74-9199-C696C59FF6F6}" presName="desTx" presStyleLbl="alignAccFollowNode1" presStyleIdx="1" presStyleCnt="2">
        <dgm:presLayoutVars>
          <dgm:bulletEnabled val="1"/>
        </dgm:presLayoutVars>
      </dgm:prSet>
      <dgm:spPr/>
      <dgm:t>
        <a:bodyPr/>
        <a:lstStyle/>
        <a:p>
          <a:endParaRPr lang="en-US"/>
        </a:p>
      </dgm:t>
    </dgm:pt>
  </dgm:ptLst>
  <dgm:cxnLst>
    <dgm:cxn modelId="{07E47FB7-F493-4C5C-914A-6F4A255885A6}" type="presOf" srcId="{C501942C-2A75-4057-9562-4CD27D437520}" destId="{A90CF5C0-B342-42BA-A2C1-6738428B6E71}" srcOrd="0" destOrd="1" presId="urn:microsoft.com/office/officeart/2005/8/layout/hList1"/>
    <dgm:cxn modelId="{496CC90D-8387-4113-887D-D5DCB6807972}" type="presOf" srcId="{09728D12-DAC5-4EA3-B293-46E82F64678E}" destId="{481D0BB6-C36B-41C0-94A4-55EB20F16984}" srcOrd="0" destOrd="2" presId="urn:microsoft.com/office/officeart/2005/8/layout/hList1"/>
    <dgm:cxn modelId="{92A3C8DE-61C0-433D-920F-DCC59429EF09}" type="presOf" srcId="{175814FD-2486-49B6-BB9C-08BBA76794CD}" destId="{481D0BB6-C36B-41C0-94A4-55EB20F16984}" srcOrd="0" destOrd="3" presId="urn:microsoft.com/office/officeart/2005/8/layout/hList1"/>
    <dgm:cxn modelId="{0F00B6B7-0526-4A0A-8755-C228C78D3A92}" type="presOf" srcId="{E19642DC-2A4D-4D44-A322-4FD81F5E7533}" destId="{481D0BB6-C36B-41C0-94A4-55EB20F16984}" srcOrd="0" destOrd="0" presId="urn:microsoft.com/office/officeart/2005/8/layout/hList1"/>
    <dgm:cxn modelId="{116DA90D-F54A-4884-99B3-95F969BAB05B}" srcId="{D7F4C083-C778-4FA6-8D11-FB43E48E1A00}" destId="{C501942C-2A75-4057-9562-4CD27D437520}" srcOrd="0" destOrd="0" parTransId="{CBD50ACD-7503-4A5F-B4A2-637C2E50DA7D}" sibTransId="{53FD5198-42D2-4EFF-89BF-F30BFACEA500}"/>
    <dgm:cxn modelId="{A33C2AFE-A511-48C0-B572-E73A111F9F98}" type="presOf" srcId="{5CCBA092-1A3A-4411-B027-5523A9B44BA0}" destId="{481D0BB6-C36B-41C0-94A4-55EB20F16984}" srcOrd="0" destOrd="1" presId="urn:microsoft.com/office/officeart/2005/8/layout/hList1"/>
    <dgm:cxn modelId="{BDE8C27E-333F-40CF-AD93-4E38547542DB}" srcId="{54038C9E-3586-4850-B1FF-2E87840E11E4}" destId="{8B8043A4-2252-4335-A861-11B8FE765C8F}" srcOrd="2" destOrd="0" parTransId="{C1F0F4F9-BF98-45FE-824E-E0B6457D6582}" sibTransId="{33ECD7B0-E843-42BC-8550-DA24B0AD38B9}"/>
    <dgm:cxn modelId="{07BEC0CD-5C94-4B01-8D8C-03B971C44BA7}" srcId="{7A3376ED-AD2B-4C74-9199-C696C59FF6F6}" destId="{E19642DC-2A4D-4D44-A322-4FD81F5E7533}" srcOrd="0" destOrd="0" parTransId="{73F57039-25E1-4F77-B88D-3F2FA1359DE2}" sibTransId="{607E411A-97BE-4834-AAA2-B009A5447CE1}"/>
    <dgm:cxn modelId="{046F373A-FB11-4D3A-A1E5-BEAE3A662AC1}" type="presOf" srcId="{8B8043A4-2252-4335-A861-11B8FE765C8F}" destId="{A90CF5C0-B342-42BA-A2C1-6738428B6E71}" srcOrd="0" destOrd="4" presId="urn:microsoft.com/office/officeart/2005/8/layout/hList1"/>
    <dgm:cxn modelId="{B2D2AF87-E465-4E32-ACAC-85C84D4D16FC}" srcId="{E19642DC-2A4D-4D44-A322-4FD81F5E7533}" destId="{5CCBA092-1A3A-4411-B027-5523A9B44BA0}" srcOrd="0" destOrd="0" parTransId="{5A6994D6-75A2-4921-B080-694433342D99}" sibTransId="{34C00702-B27F-4DBC-B06E-1750E0407C0A}"/>
    <dgm:cxn modelId="{AB0C15FA-2C28-4A85-BD48-677016149698}" type="presOf" srcId="{54038C9E-3586-4850-B1FF-2E87840E11E4}" destId="{E3FFE578-3BF5-498E-A50B-819FCDE1EAD8}" srcOrd="0" destOrd="0" presId="urn:microsoft.com/office/officeart/2005/8/layout/hList1"/>
    <dgm:cxn modelId="{0739DF51-2B1A-4670-81FE-D6AA8B037F95}" srcId="{21749497-DDB8-4869-876E-E9E269BE03FD}" destId="{346306FD-E801-4208-B57B-464BE1E4594C}" srcOrd="0" destOrd="0" parTransId="{4235FEAF-D839-4FE8-8F69-E082869A88A8}" sibTransId="{87F4B9AE-347D-47C8-BBE0-506C9EA0B6E9}"/>
    <dgm:cxn modelId="{CEB0FC93-F6B6-4D3B-83E4-62F662E7D015}" type="presOf" srcId="{D5178330-5FE7-4236-9FE6-8C2695506EC9}" destId="{481D0BB6-C36B-41C0-94A4-55EB20F16984}" srcOrd="0" destOrd="4" presId="urn:microsoft.com/office/officeart/2005/8/layout/hList1"/>
    <dgm:cxn modelId="{1646954C-6C85-4AAC-94ED-768EB643B438}" srcId="{7A3376ED-AD2B-4C74-9199-C696C59FF6F6}" destId="{09728D12-DAC5-4EA3-B293-46E82F64678E}" srcOrd="1" destOrd="0" parTransId="{43D2A0CE-4175-438D-90B9-1848C7985625}" sibTransId="{34093DDF-51C9-41AF-BC83-17B37A0AAB53}"/>
    <dgm:cxn modelId="{57B7A8A1-7B3A-490E-A1D7-9CEBE16A7B51}" type="presOf" srcId="{21749497-DDB8-4869-876E-E9E269BE03FD}" destId="{A90CF5C0-B342-42BA-A2C1-6738428B6E71}" srcOrd="0" destOrd="2" presId="urn:microsoft.com/office/officeart/2005/8/layout/hList1"/>
    <dgm:cxn modelId="{CE5F8C59-10B1-4795-93D7-4F2B96318FC4}" type="presOf" srcId="{D7F4C083-C778-4FA6-8D11-FB43E48E1A00}" destId="{A90CF5C0-B342-42BA-A2C1-6738428B6E71}" srcOrd="0" destOrd="0" presId="urn:microsoft.com/office/officeart/2005/8/layout/hList1"/>
    <dgm:cxn modelId="{502361D4-441D-493B-A4BA-E075B2B0E009}" srcId="{7A3376ED-AD2B-4C74-9199-C696C59FF6F6}" destId="{D5178330-5FE7-4236-9FE6-8C2695506EC9}" srcOrd="2" destOrd="0" parTransId="{9ABE7F7E-08BF-44FC-8E15-D3E892F7D592}" sibTransId="{8D074514-EA8A-449A-B94B-5519CDD7F52A}"/>
    <dgm:cxn modelId="{7F83E4A1-D775-4904-B909-F51372806A1E}" srcId="{54038C9E-3586-4850-B1FF-2E87840E11E4}" destId="{21749497-DDB8-4869-876E-E9E269BE03FD}" srcOrd="1" destOrd="0" parTransId="{0C5FECCD-BAB0-4DEC-8F9F-AED2D18A9E4C}" sibTransId="{6E2A5D73-2294-4437-9EAA-8392A42D1734}"/>
    <dgm:cxn modelId="{CF991662-CE62-4414-A257-D611E8AD5411}" srcId="{0B3614D3-F940-4822-982A-A91E9DA2A5ED}" destId="{54038C9E-3586-4850-B1FF-2E87840E11E4}" srcOrd="0" destOrd="0" parTransId="{892A9293-A084-4016-A31C-E64F5113721B}" sibTransId="{CE710FA5-6388-45BC-8677-BFF9DE9A4A66}"/>
    <dgm:cxn modelId="{D57A3DED-EB19-4811-905C-F675E61DF917}" type="presOf" srcId="{0B3614D3-F940-4822-982A-A91E9DA2A5ED}" destId="{BC65328A-8599-4FC3-920C-A6B29376B3CD}" srcOrd="0" destOrd="0" presId="urn:microsoft.com/office/officeart/2005/8/layout/hList1"/>
    <dgm:cxn modelId="{15C19072-D366-4E21-A357-FDC16C4462A4}" type="presOf" srcId="{7A3376ED-AD2B-4C74-9199-C696C59FF6F6}" destId="{B7A8CA7D-91CC-433C-9546-C1EB104D59C0}" srcOrd="0" destOrd="0" presId="urn:microsoft.com/office/officeart/2005/8/layout/hList1"/>
    <dgm:cxn modelId="{E5F67FE1-5938-4BAB-8E7E-1CC044595080}" srcId="{09728D12-DAC5-4EA3-B293-46E82F64678E}" destId="{175814FD-2486-49B6-BB9C-08BBA76794CD}" srcOrd="0" destOrd="0" parTransId="{FCA20273-D3B4-45E0-9C82-87BBDE1185C4}" sibTransId="{58C2EE89-5535-413E-97DA-DDAC9C60A25F}"/>
    <dgm:cxn modelId="{A4024966-77B5-4BFA-A5CF-A352E55C83E3}" srcId="{0B3614D3-F940-4822-982A-A91E9DA2A5ED}" destId="{7A3376ED-AD2B-4C74-9199-C696C59FF6F6}" srcOrd="1" destOrd="0" parTransId="{57CCAE20-F5E5-4FE5-A0E7-A0DA1A2CD119}" sibTransId="{902F4E22-4F5D-4092-B272-614AEC1AF665}"/>
    <dgm:cxn modelId="{41E07D2C-F082-4E77-AB23-4A14B440E180}" type="presOf" srcId="{346306FD-E801-4208-B57B-464BE1E4594C}" destId="{A90CF5C0-B342-42BA-A2C1-6738428B6E71}" srcOrd="0" destOrd="3" presId="urn:microsoft.com/office/officeart/2005/8/layout/hList1"/>
    <dgm:cxn modelId="{38807057-25D2-4C97-B103-FDD4F0C69DFE}" srcId="{54038C9E-3586-4850-B1FF-2E87840E11E4}" destId="{D7F4C083-C778-4FA6-8D11-FB43E48E1A00}" srcOrd="0" destOrd="0" parTransId="{43332202-E1AD-4814-8861-F21FEE6A0A43}" sibTransId="{659E0D9C-E193-4C6B-9F8D-9E6C034472B2}"/>
    <dgm:cxn modelId="{3973969C-1578-4733-9FF2-DCC76F523038}" type="presParOf" srcId="{BC65328A-8599-4FC3-920C-A6B29376B3CD}" destId="{C11750A9-EF56-4941-86F4-3D2D3F91A889}" srcOrd="0" destOrd="0" presId="urn:microsoft.com/office/officeart/2005/8/layout/hList1"/>
    <dgm:cxn modelId="{95955B06-E424-4F3C-94C1-A4706C553714}" type="presParOf" srcId="{C11750A9-EF56-4941-86F4-3D2D3F91A889}" destId="{E3FFE578-3BF5-498E-A50B-819FCDE1EAD8}" srcOrd="0" destOrd="0" presId="urn:microsoft.com/office/officeart/2005/8/layout/hList1"/>
    <dgm:cxn modelId="{E5C230AE-A3F8-41D6-9C67-EA3EF0FFCE04}" type="presParOf" srcId="{C11750A9-EF56-4941-86F4-3D2D3F91A889}" destId="{A90CF5C0-B342-42BA-A2C1-6738428B6E71}" srcOrd="1" destOrd="0" presId="urn:microsoft.com/office/officeart/2005/8/layout/hList1"/>
    <dgm:cxn modelId="{8F565A0C-DE44-4A8F-942E-B0639BFFE6D0}" type="presParOf" srcId="{BC65328A-8599-4FC3-920C-A6B29376B3CD}" destId="{66EF7F2C-8ED3-49FF-98F1-BC6F1EA9E466}" srcOrd="1" destOrd="0" presId="urn:microsoft.com/office/officeart/2005/8/layout/hList1"/>
    <dgm:cxn modelId="{F6BC8BB5-587C-4FBF-9A2A-C0D50FC812FC}" type="presParOf" srcId="{BC65328A-8599-4FC3-920C-A6B29376B3CD}" destId="{3A51A8BC-17E2-4894-AAA6-DFE98F97E7A2}" srcOrd="2" destOrd="0" presId="urn:microsoft.com/office/officeart/2005/8/layout/hList1"/>
    <dgm:cxn modelId="{CB4994E3-C4D0-4B18-9671-597C746634A8}" type="presParOf" srcId="{3A51A8BC-17E2-4894-AAA6-DFE98F97E7A2}" destId="{B7A8CA7D-91CC-433C-9546-C1EB104D59C0}" srcOrd="0" destOrd="0" presId="urn:microsoft.com/office/officeart/2005/8/layout/hList1"/>
    <dgm:cxn modelId="{DAA61966-1315-40C7-9E0C-722CB3416F50}" type="presParOf" srcId="{3A51A8BC-17E2-4894-AAA6-DFE98F97E7A2}" destId="{481D0BB6-C36B-41C0-94A4-55EB20F169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FE578-3BF5-498E-A50B-819FCDE1EAD8}">
      <dsp:nvSpPr>
        <dsp:cNvPr id="0" name=""/>
        <dsp:cNvSpPr/>
      </dsp:nvSpPr>
      <dsp:spPr>
        <a:xfrm>
          <a:off x="40" y="375546"/>
          <a:ext cx="3916784" cy="1566713"/>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endParaRPr lang="en-US" sz="2400" b="1" kern="1200" dirty="0" smtClean="0"/>
        </a:p>
        <a:p>
          <a:pPr lvl="0" algn="ctr" defTabSz="1066800" rtl="0">
            <a:lnSpc>
              <a:spcPct val="90000"/>
            </a:lnSpc>
            <a:spcBef>
              <a:spcPct val="0"/>
            </a:spcBef>
            <a:spcAft>
              <a:spcPct val="35000"/>
            </a:spcAft>
          </a:pPr>
          <a:endParaRPr lang="en-US" sz="2400" b="1" kern="1200" dirty="0" smtClean="0"/>
        </a:p>
        <a:p>
          <a:pPr lvl="0" algn="ctr" defTabSz="1066800" rtl="0">
            <a:lnSpc>
              <a:spcPct val="90000"/>
            </a:lnSpc>
            <a:spcBef>
              <a:spcPct val="0"/>
            </a:spcBef>
            <a:spcAft>
              <a:spcPct val="35000"/>
            </a:spcAft>
          </a:pPr>
          <a:endParaRPr lang="en-US" sz="1050" i="1" kern="1200" dirty="0" smtClean="0"/>
        </a:p>
        <a:p>
          <a:pPr lvl="0" algn="ctr" defTabSz="1066800" rtl="0">
            <a:lnSpc>
              <a:spcPts val="700"/>
            </a:lnSpc>
            <a:spcBef>
              <a:spcPct val="0"/>
            </a:spcBef>
            <a:spcAft>
              <a:spcPct val="35000"/>
            </a:spcAft>
          </a:pPr>
          <a:r>
            <a:rPr lang="en-US" sz="1400" i="1" kern="1200" dirty="0" smtClean="0"/>
            <a:t>Power User /	 	          No code</a:t>
          </a:r>
        </a:p>
        <a:p>
          <a:pPr lvl="0" algn="l" defTabSz="1066800" rtl="0">
            <a:lnSpc>
              <a:spcPts val="700"/>
            </a:lnSpc>
            <a:spcBef>
              <a:spcPct val="0"/>
            </a:spcBef>
            <a:spcAft>
              <a:spcPct val="35000"/>
            </a:spcAft>
          </a:pPr>
          <a:r>
            <a:rPr lang="en-US" sz="1400" i="1" kern="1200" dirty="0" smtClean="0"/>
            <a:t>     RAD </a:t>
          </a:r>
          <a:r>
            <a:rPr lang="en-US" sz="1400" i="1" kern="1200" dirty="0" err="1" smtClean="0"/>
            <a:t>Dev</a:t>
          </a:r>
          <a:endParaRPr lang="en-US" sz="1400" i="1" kern="1200" dirty="0" smtClean="0"/>
        </a:p>
        <a:p>
          <a:pPr lvl="0" algn="l" defTabSz="1066800" rtl="0">
            <a:lnSpc>
              <a:spcPct val="90000"/>
            </a:lnSpc>
            <a:spcBef>
              <a:spcPct val="0"/>
            </a:spcBef>
            <a:spcAft>
              <a:spcPct val="35000"/>
            </a:spcAft>
          </a:pPr>
          <a:endParaRPr lang="en-US" sz="1400" kern="1200" dirty="0"/>
        </a:p>
      </dsp:txBody>
      <dsp:txXfrm>
        <a:off x="40" y="375546"/>
        <a:ext cx="3916784" cy="1566713"/>
      </dsp:txXfrm>
    </dsp:sp>
    <dsp:sp modelId="{A90CF5C0-B342-42BA-A2C1-6738428B6E71}">
      <dsp:nvSpPr>
        <dsp:cNvPr id="0" name=""/>
        <dsp:cNvSpPr/>
      </dsp:nvSpPr>
      <dsp:spPr>
        <a:xfrm>
          <a:off x="40" y="1942259"/>
          <a:ext cx="3916784" cy="28987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OOB UX on thin and rich clients  (Outlook and SharePoint Workspace) </a:t>
          </a:r>
          <a:r>
            <a:rPr lang="en-US" sz="1600" b="1" u="sng" kern="1200" dirty="0" smtClean="0"/>
            <a:t>based on External Lists</a:t>
          </a:r>
          <a:endParaRPr lang="en-US" sz="1600" b="1" u="sng" kern="1200" dirty="0"/>
        </a:p>
        <a:p>
          <a:pPr marL="342900" lvl="2" indent="-171450" algn="l" defTabSz="711200" rtl="0">
            <a:lnSpc>
              <a:spcPct val="90000"/>
            </a:lnSpc>
            <a:spcBef>
              <a:spcPct val="0"/>
            </a:spcBef>
            <a:spcAft>
              <a:spcPct val="15000"/>
            </a:spcAft>
            <a:buChar char="••"/>
          </a:pPr>
          <a:r>
            <a:rPr lang="en-US" sz="1600" kern="1200" dirty="0" smtClean="0"/>
            <a:t>Custom Forms  in SharePoint and Groove</a:t>
          </a:r>
          <a:endParaRPr lang="en-US" sz="1600" kern="1200" dirty="0"/>
        </a:p>
        <a:p>
          <a:pPr marL="171450" lvl="1" indent="-171450" algn="l" defTabSz="711200" rtl="0">
            <a:lnSpc>
              <a:spcPct val="90000"/>
            </a:lnSpc>
            <a:spcBef>
              <a:spcPct val="0"/>
            </a:spcBef>
            <a:spcAft>
              <a:spcPct val="15000"/>
            </a:spcAft>
            <a:buChar char="••"/>
          </a:pPr>
          <a:r>
            <a:rPr lang="en-US" sz="1600" b="1" kern="1200" dirty="0" smtClean="0"/>
            <a:t>Connect to existing back-end integration services or simple databases</a:t>
          </a:r>
          <a:endParaRPr lang="en-US" sz="1600" b="1" kern="1200" dirty="0"/>
        </a:p>
        <a:p>
          <a:pPr marL="342900" lvl="2" indent="-171450" algn="l" defTabSz="711200" rtl="0">
            <a:lnSpc>
              <a:spcPct val="90000"/>
            </a:lnSpc>
            <a:spcBef>
              <a:spcPct val="0"/>
            </a:spcBef>
            <a:spcAft>
              <a:spcPct val="15000"/>
            </a:spcAft>
            <a:buChar char="••"/>
          </a:pPr>
          <a:r>
            <a:rPr lang="en-US" sz="1600" b="0" kern="1200" dirty="0" smtClean="0"/>
            <a:t>Simple BDC Runtime Object Models (few ECTs, simple associations)</a:t>
          </a:r>
          <a:endParaRPr lang="en-US" sz="1600" b="0" kern="1200" dirty="0"/>
        </a:p>
        <a:p>
          <a:pPr marL="171450" lvl="1" indent="-171450" algn="l" defTabSz="711200" rtl="0">
            <a:lnSpc>
              <a:spcPct val="90000"/>
            </a:lnSpc>
            <a:spcBef>
              <a:spcPct val="0"/>
            </a:spcBef>
            <a:spcAft>
              <a:spcPct val="15000"/>
            </a:spcAft>
            <a:buChar char="••"/>
          </a:pPr>
          <a:r>
            <a:rPr lang="en-US" sz="1600" b="1" kern="1200" dirty="0" smtClean="0"/>
            <a:t>Transparent packaging (managed by BCS)</a:t>
          </a:r>
          <a:endParaRPr lang="en-US" sz="1600" b="1" kern="1200" dirty="0"/>
        </a:p>
      </dsp:txBody>
      <dsp:txXfrm>
        <a:off x="40" y="1942259"/>
        <a:ext cx="3916784" cy="2898720"/>
      </dsp:txXfrm>
    </dsp:sp>
    <dsp:sp modelId="{B7A8CA7D-91CC-433C-9546-C1EB104D59C0}">
      <dsp:nvSpPr>
        <dsp:cNvPr id="0" name=""/>
        <dsp:cNvSpPr/>
      </dsp:nvSpPr>
      <dsp:spPr>
        <a:xfrm>
          <a:off x="4465215" y="376877"/>
          <a:ext cx="3916784" cy="1566713"/>
        </a:xfrm>
        <a:prstGeom prst="rect">
          <a:avLst/>
        </a:prstGeom>
        <a:gradFill rotWithShape="0">
          <a:gsLst>
            <a:gs pos="0">
              <a:schemeClr val="accent3">
                <a:hueOff val="4020759"/>
                <a:satOff val="-7441"/>
                <a:lumOff val="-8235"/>
                <a:alphaOff val="0"/>
                <a:shade val="15000"/>
                <a:satMod val="180000"/>
              </a:schemeClr>
            </a:gs>
            <a:gs pos="50000">
              <a:schemeClr val="accent3">
                <a:hueOff val="4020759"/>
                <a:satOff val="-7441"/>
                <a:lumOff val="-8235"/>
                <a:alphaOff val="0"/>
                <a:shade val="45000"/>
                <a:satMod val="170000"/>
              </a:schemeClr>
            </a:gs>
            <a:gs pos="70000">
              <a:schemeClr val="accent3">
                <a:hueOff val="4020759"/>
                <a:satOff val="-7441"/>
                <a:lumOff val="-8235"/>
                <a:alphaOff val="0"/>
                <a:tint val="99000"/>
                <a:shade val="65000"/>
                <a:satMod val="155000"/>
              </a:schemeClr>
            </a:gs>
            <a:gs pos="100000">
              <a:schemeClr val="accent3">
                <a:hueOff val="4020759"/>
                <a:satOff val="-7441"/>
                <a:lumOff val="-8235"/>
                <a:alphaOff val="0"/>
                <a:tint val="95500"/>
                <a:shade val="100000"/>
                <a:satMod val="155000"/>
              </a:schemeClr>
            </a:gs>
          </a:gsLst>
          <a:lin ang="16200000" scaled="0"/>
        </a:gradFill>
        <a:ln w="9525" cap="flat" cmpd="sng" algn="ctr">
          <a:solidFill>
            <a:schemeClr val="accent3">
              <a:hueOff val="4020759"/>
              <a:satOff val="-7441"/>
              <a:lumOff val="-8235"/>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dirty="0" smtClean="0"/>
            <a:t>Advanced</a:t>
          </a:r>
          <a:endParaRPr lang="en-US" sz="1050" b="1" kern="1200" dirty="0" smtClean="0"/>
        </a:p>
        <a:p>
          <a:pPr lvl="0" algn="ctr" defTabSz="1066800" rtl="0">
            <a:lnSpc>
              <a:spcPct val="90000"/>
            </a:lnSpc>
            <a:spcBef>
              <a:spcPct val="0"/>
            </a:spcBef>
            <a:spcAft>
              <a:spcPct val="35000"/>
            </a:spcAft>
          </a:pPr>
          <a:endParaRPr lang="en-US" sz="1050" kern="1200" dirty="0" smtClean="0"/>
        </a:p>
        <a:p>
          <a:pPr lvl="0" algn="ctr" defTabSz="1066800" rtl="0">
            <a:lnSpc>
              <a:spcPct val="90000"/>
            </a:lnSpc>
            <a:spcBef>
              <a:spcPct val="0"/>
            </a:spcBef>
            <a:spcAft>
              <a:spcPct val="35000"/>
            </a:spcAft>
          </a:pPr>
          <a:endParaRPr lang="en-US" sz="1050" i="1" kern="1200" dirty="0" smtClean="0"/>
        </a:p>
        <a:p>
          <a:pPr lvl="0" algn="ctr" defTabSz="1066800" rtl="0">
            <a:lnSpc>
              <a:spcPct val="90000"/>
            </a:lnSpc>
            <a:spcBef>
              <a:spcPct val="0"/>
            </a:spcBef>
            <a:spcAft>
              <a:spcPct val="35000"/>
            </a:spcAft>
          </a:pPr>
          <a:endParaRPr lang="en-US" sz="1050" i="1" kern="1200" dirty="0" smtClean="0"/>
        </a:p>
        <a:p>
          <a:pPr lvl="0" algn="ctr" defTabSz="1066800" rtl="0">
            <a:lnSpc>
              <a:spcPct val="90000"/>
            </a:lnSpc>
            <a:spcBef>
              <a:spcPct val="0"/>
            </a:spcBef>
            <a:spcAft>
              <a:spcPct val="35000"/>
            </a:spcAft>
          </a:pPr>
          <a:r>
            <a:rPr lang="en-US" sz="1400" i="1" kern="1200" dirty="0" smtClean="0"/>
            <a:t>Advanced </a:t>
          </a:r>
          <a:r>
            <a:rPr lang="en-US" sz="1400" i="1" kern="1200" dirty="0" err="1" smtClean="0"/>
            <a:t>Dev</a:t>
          </a:r>
          <a:r>
            <a:rPr lang="en-US" sz="1400" i="1" kern="1200" dirty="0" smtClean="0"/>
            <a:t> 	Custom Code</a:t>
          </a:r>
          <a:endParaRPr lang="en-US" sz="1400" i="1" kern="1200" dirty="0"/>
        </a:p>
      </dsp:txBody>
      <dsp:txXfrm>
        <a:off x="4465215" y="376877"/>
        <a:ext cx="3916784" cy="1566713"/>
      </dsp:txXfrm>
    </dsp:sp>
    <dsp:sp modelId="{481D0BB6-C36B-41C0-94A4-55EB20F16984}">
      <dsp:nvSpPr>
        <dsp:cNvPr id="0" name=""/>
        <dsp:cNvSpPr/>
      </dsp:nvSpPr>
      <dsp:spPr>
        <a:xfrm>
          <a:off x="4465174" y="1942259"/>
          <a:ext cx="3916784" cy="2898720"/>
        </a:xfrm>
        <a:prstGeom prst="rect">
          <a:avLst/>
        </a:prstGeom>
        <a:solidFill>
          <a:schemeClr val="accent3">
            <a:tint val="40000"/>
            <a:alpha val="90000"/>
            <a:hueOff val="5115921"/>
            <a:satOff val="-14072"/>
            <a:lumOff val="-1655"/>
            <a:alphaOff val="0"/>
          </a:schemeClr>
        </a:solidFill>
        <a:ln w="9525" cap="flat" cmpd="sng" algn="ctr">
          <a:solidFill>
            <a:schemeClr val="accent3">
              <a:tint val="40000"/>
              <a:alpha val="90000"/>
              <a:hueOff val="5115921"/>
              <a:satOff val="-14072"/>
              <a:lumOff val="-1655"/>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Custom UX and data integration on thin and rich clients (apps that support VSTO add-ins)</a:t>
          </a:r>
          <a:endParaRPr lang="en-US" sz="1600" b="1" kern="1200" dirty="0"/>
        </a:p>
        <a:p>
          <a:pPr marL="342900" lvl="2" indent="-171450" algn="l" defTabSz="711200" rtl="0">
            <a:lnSpc>
              <a:spcPct val="90000"/>
            </a:lnSpc>
            <a:spcBef>
              <a:spcPct val="0"/>
            </a:spcBef>
            <a:spcAft>
              <a:spcPct val="15000"/>
            </a:spcAft>
            <a:buChar char="••"/>
          </a:pPr>
          <a:r>
            <a:rPr lang="en-US" sz="1600" kern="1200" dirty="0" smtClean="0"/>
            <a:t>Through Office, SharePoint and BCS Object Models</a:t>
          </a:r>
          <a:endParaRPr lang="en-US" sz="1600" kern="1200" dirty="0"/>
        </a:p>
        <a:p>
          <a:pPr marL="171450" lvl="1" indent="-171450" algn="l" defTabSz="711200" rtl="0">
            <a:lnSpc>
              <a:spcPct val="90000"/>
            </a:lnSpc>
            <a:spcBef>
              <a:spcPct val="0"/>
            </a:spcBef>
            <a:spcAft>
              <a:spcPct val="15000"/>
            </a:spcAft>
            <a:buChar char="••"/>
          </a:pPr>
          <a:r>
            <a:rPr lang="en-US" sz="1600" b="1" kern="1200" dirty="0" smtClean="0"/>
            <a:t>Custom back-end connectivity through .NET Assembly Connectors</a:t>
          </a:r>
          <a:endParaRPr lang="en-US" sz="1600" b="1" kern="1200" dirty="0"/>
        </a:p>
        <a:p>
          <a:pPr marL="342900" lvl="2" indent="-171450" algn="l" defTabSz="711200" rtl="0">
            <a:lnSpc>
              <a:spcPct val="90000"/>
            </a:lnSpc>
            <a:spcBef>
              <a:spcPct val="0"/>
            </a:spcBef>
            <a:spcAft>
              <a:spcPct val="15000"/>
            </a:spcAft>
            <a:buChar char="••"/>
          </a:pPr>
          <a:r>
            <a:rPr lang="en-US" sz="1600" b="0" kern="1200" dirty="0" smtClean="0"/>
            <a:t>Complex BDC Runtime Object Models (many ECTs, complex associations</a:t>
          </a:r>
          <a:r>
            <a:rPr lang="en-US" sz="1600" b="1" kern="1200" dirty="0" smtClean="0"/>
            <a:t>)</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Explicit packaging (managed by dev)</a:t>
          </a:r>
          <a:endParaRPr lang="en-US" sz="1600" b="1" kern="1200" dirty="0"/>
        </a:p>
      </dsp:txBody>
      <dsp:txXfrm>
        <a:off x="4465174" y="1942259"/>
        <a:ext cx="3916784" cy="28987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r>
              <a:rPr lang="en-US" sz="1000" dirty="0"/>
              <a:t>Lecture </a:t>
            </a:r>
            <a:r>
              <a:rPr lang="en-US" sz="1000" dirty="0" smtClean="0"/>
              <a:t>9: BCS - </a:t>
            </a:r>
            <a:fld id="{073E6628-0705-4E34-90AA-D61A964D0AFD}" type="slidenum">
              <a:rPr lang="en-US" sz="1000"/>
              <a:pPr/>
              <a:t>‹#›</a:t>
            </a:fld>
            <a:endParaRPr lang="en-US" sz="1000" dirty="0"/>
          </a:p>
          <a:p>
            <a:endParaRPr lang="en-US" sz="1000" dirty="0"/>
          </a:p>
        </p:txBody>
      </p:sp>
      <p:sp>
        <p:nvSpPr>
          <p:cNvPr id="6" name="TextBox 5"/>
          <p:cNvSpPr txBox="1"/>
          <p:nvPr/>
        </p:nvSpPr>
        <p:spPr>
          <a:xfrm>
            <a:off x="228600" y="8839200"/>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
        <p:nvSpPr>
          <p:cNvPr id="7"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a:t>MS Confidential : Beta 2 SharePoint Developer Workshop</a:t>
            </a:r>
          </a:p>
        </p:txBody>
      </p:sp>
    </p:spTree>
    <p:extLst>
      <p:ext uri="{BB962C8B-B14F-4D97-AF65-F5344CB8AC3E}">
        <p14:creationId xmlns:p14="http://schemas.microsoft.com/office/powerpoint/2010/main" val="98744852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xmlns:mc="http://schemas.openxmlformats.org/markup-compatibility/2006" xmlns:a14="http://schemas.microsoft.com/office/drawing/2010/main" val="000000" mc:Ignorable=""/>
            </a:solidFill>
            <a:miter lim="800000"/>
            <a:headEnd/>
            <a:tailEnd/>
          </a:ln>
        </p:spPr>
      </p:sp>
      <p:sp>
        <p:nvSpPr>
          <p:cNvPr id="1126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a:t>
            </a:fld>
            <a:endParaRPr lang="en-US" dirty="0"/>
          </a:p>
        </p:txBody>
      </p:sp>
      <p:sp>
        <p:nvSpPr>
          <p:cNvPr id="10" name="TextBox 9"/>
          <p:cNvSpPr txBox="1"/>
          <p:nvPr/>
        </p:nvSpPr>
        <p:spPr>
          <a:xfrm>
            <a:off x="228600" y="8805446"/>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pic>
        <p:nvPicPr>
          <p:cNvPr id="7" name="Picture 2"/>
          <p:cNvPicPr>
            <a:picLocks noChangeAspect="1" noChangeArrowheads="1"/>
          </p:cNvPicPr>
          <p:nvPr/>
        </p:nvPicPr>
        <p:blipFill>
          <a:blip r:embed="rId2"/>
          <a:srcRect/>
          <a:stretch>
            <a:fillRect/>
          </a:stretch>
        </p:blipFill>
        <p:spPr bwMode="auto">
          <a:xfrm>
            <a:off x="6705600" y="8991600"/>
            <a:ext cx="152400" cy="154172"/>
          </a:xfrm>
          <a:prstGeom prst="rect">
            <a:avLst/>
          </a:prstGeom>
          <a:noFill/>
          <a:ln w="9525">
            <a:noFill/>
            <a:miter lim="800000"/>
            <a:headEnd/>
            <a:tailEnd/>
          </a:ln>
          <a:effectLst/>
        </p:spPr>
      </p:pic>
    </p:spTree>
    <p:extLst>
      <p:ext uri="{BB962C8B-B14F-4D97-AF65-F5344CB8AC3E}">
        <p14:creationId xmlns:p14="http://schemas.microsoft.com/office/powerpoint/2010/main" val="59084543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introduces the SharePoint Workspace as the primary client for SharePoint. </a:t>
            </a:r>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txBox="1">
            <a:spLocks/>
          </p:cNvSpPr>
          <p:nvPr/>
        </p:nvSpPr>
        <p:spPr>
          <a:xfrm>
            <a:off x="3975652" y="0"/>
            <a:ext cx="30347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9: BCS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latin typeface="Arial" charset="0"/>
                <a:ea typeface="+mn-ea"/>
                <a:cs typeface="+mn-cs"/>
              </a:rPr>
              <a:t>Visual Studio 2010 BDC Designer allows you to develop, debug and deploy Business Data Connectivity Models using the External System</a:t>
            </a:r>
            <a:r>
              <a:rPr lang="en-US" sz="1200" kern="1200" baseline="0" dirty="0" smtClean="0">
                <a:solidFill>
                  <a:schemeClr val="tx1"/>
                </a:solidFill>
                <a:latin typeface="Arial" charset="0"/>
                <a:ea typeface="+mn-ea"/>
                <a:cs typeface="+mn-cs"/>
              </a:rPr>
              <a:t> </a:t>
            </a:r>
            <a:r>
              <a:rPr lang="en-US" sz="1200" kern="1200" dirty="0" smtClean="0">
                <a:solidFill>
                  <a:schemeClr val="tx1"/>
                </a:solidFill>
                <a:latin typeface="Arial" charset="0"/>
                <a:ea typeface="+mn-ea"/>
                <a:cs typeface="+mn-cs"/>
              </a:rPr>
              <a:t>type “.NET Assembly Connector”.  This type is used for:</a:t>
            </a:r>
          </a:p>
          <a:p>
            <a:r>
              <a:rPr lang="en-US" sz="1200" kern="1200" dirty="0" smtClean="0">
                <a:solidFill>
                  <a:schemeClr val="tx1"/>
                </a:solidFill>
                <a:latin typeface="Arial" charset="0"/>
                <a:ea typeface="+mn-ea"/>
                <a:cs typeface="+mn-cs"/>
              </a:rPr>
              <a:t> </a:t>
            </a:r>
          </a:p>
          <a:p>
            <a:pPr marL="228600" indent="-228600">
              <a:buFont typeface="+mj-lt"/>
              <a:buAutoNum type="arabicPeriod"/>
            </a:pPr>
            <a:r>
              <a:rPr lang="en-US" sz="1200" kern="1200" dirty="0" smtClean="0">
                <a:solidFill>
                  <a:schemeClr val="tx1"/>
                </a:solidFill>
                <a:latin typeface="Arial" charset="0"/>
                <a:ea typeface="+mn-ea"/>
                <a:cs typeface="+mn-cs"/>
              </a:rPr>
              <a:t>Aggregation scenarios (across back-ends, across multiple calls to same backend, read from one back-end write to another) </a:t>
            </a:r>
          </a:p>
          <a:p>
            <a:pPr marL="228600" indent="-228600">
              <a:buFont typeface="+mj-lt"/>
              <a:buAutoNum type="arabicPeriod"/>
            </a:pPr>
            <a:r>
              <a:rPr lang="en-US" sz="1200" kern="1200" dirty="0" smtClean="0">
                <a:solidFill>
                  <a:schemeClr val="tx1"/>
                </a:solidFill>
                <a:latin typeface="Arial" charset="0"/>
                <a:ea typeface="+mn-ea"/>
                <a:cs typeface="+mn-cs"/>
              </a:rPr>
              <a:t>Custom/Complex Data Transformations, </a:t>
            </a:r>
          </a:p>
          <a:p>
            <a:pPr marL="228600" indent="-228600">
              <a:buFont typeface="+mj-lt"/>
              <a:buAutoNum type="arabicPeriod"/>
            </a:pPr>
            <a:r>
              <a:rPr lang="en-US" sz="1200" kern="1200" dirty="0" smtClean="0">
                <a:solidFill>
                  <a:schemeClr val="tx1"/>
                </a:solidFill>
                <a:latin typeface="Arial" charset="0"/>
                <a:ea typeface="+mn-ea"/>
                <a:cs typeface="+mn-cs"/>
              </a:rPr>
              <a:t>Custom Security (e.g. where SSO falls short)</a:t>
            </a:r>
          </a:p>
          <a:p>
            <a:pPr marL="228600" indent="-228600">
              <a:buFont typeface="+mj-lt"/>
              <a:buAutoNum type="arabicPeriod"/>
            </a:pPr>
            <a:r>
              <a:rPr lang="en-US" sz="1200" kern="1200" dirty="0" smtClean="0">
                <a:solidFill>
                  <a:schemeClr val="tx1"/>
                </a:solidFill>
                <a:latin typeface="Arial" charset="0"/>
                <a:ea typeface="+mn-ea"/>
                <a:cs typeface="+mn-cs"/>
              </a:rPr>
              <a:t>Custom Business Logic/Rules needed outside the back-end (don’t have good example of this)</a:t>
            </a:r>
          </a:p>
          <a:p>
            <a:pPr marL="228600" indent="-228600">
              <a:buFont typeface="+mj-lt"/>
              <a:buAutoNum type="arabicPeriod"/>
            </a:pPr>
            <a:endParaRPr lang="en-US" sz="1200" kern="1200" dirty="0" smtClean="0">
              <a:solidFill>
                <a:schemeClr val="tx1"/>
              </a:solidFill>
              <a:latin typeface="Arial" charset="0"/>
              <a:ea typeface="+mn-ea"/>
              <a:cs typeface="+mn-cs"/>
            </a:endParaRPr>
          </a:p>
          <a:p>
            <a:pPr marL="171450" indent="-171450">
              <a:buFont typeface="Arial" pitchFamily="34" charset="0"/>
              <a:buChar char="•"/>
            </a:pPr>
            <a:r>
              <a:rPr lang="en-US" sz="1200" kern="1200" dirty="0" smtClean="0">
                <a:solidFill>
                  <a:schemeClr val="tx1"/>
                </a:solidFill>
                <a:latin typeface="Arial" charset="0"/>
                <a:ea typeface="+mn-ea"/>
                <a:cs typeface="+mn-cs"/>
              </a:rPr>
              <a:t>In addition Visual Studio 2010 BDC designer allows to import models created by SPD customize them, package them and deploy them through the Visual Studio </a:t>
            </a:r>
          </a:p>
          <a:p>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talks about the different security options available within BCS</a:t>
            </a:r>
            <a:r>
              <a:rPr lang="en-US" baseline="0" dirty="0" smtClean="0"/>
              <a:t> solutions</a:t>
            </a:r>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explains the authentication story for BCS</a:t>
            </a:r>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Business Connectivity</a:t>
            </a:r>
            <a:r>
              <a:rPr lang="en-US" baseline="0" dirty="0" smtClean="0"/>
              <a:t> Services lives in the “Composites” section of the blue workloads circle</a:t>
            </a:r>
          </a:p>
          <a:p>
            <a:pPr marL="171450" indent="-171450">
              <a:buFont typeface="Arial" pitchFamily="34" charset="0"/>
              <a:buChar char="•"/>
            </a:pPr>
            <a:r>
              <a:rPr lang="en-US" dirty="0" smtClean="0"/>
              <a:t>Composites =</a:t>
            </a:r>
            <a:r>
              <a:rPr lang="en-US" baseline="0" dirty="0" smtClean="0"/>
              <a:t> </a:t>
            </a:r>
          </a:p>
          <a:p>
            <a:pPr marL="628650" lvl="1" indent="-171450">
              <a:buFont typeface="Arial" pitchFamily="34" charset="0"/>
              <a:buChar char="•"/>
            </a:pPr>
            <a:r>
              <a:rPr lang="en-US" baseline="0" dirty="0" smtClean="0"/>
              <a:t>Building robust business applications without any/much involvement from IT (IT Pros/developers)</a:t>
            </a:r>
          </a:p>
          <a:p>
            <a:pPr marL="628650" lvl="1" indent="-171450">
              <a:buFont typeface="Arial" pitchFamily="34" charset="0"/>
              <a:buChar char="•"/>
            </a:pPr>
            <a:r>
              <a:rPr lang="en-US" baseline="0" dirty="0" smtClean="0"/>
              <a:t>Easily integrate and consume external data not resident within SharePoint</a:t>
            </a:r>
          </a:p>
          <a:p>
            <a:pPr marL="628650" lvl="1" indent="-171450">
              <a:buFont typeface="Arial" pitchFamily="34" charset="0"/>
              <a:buChar char="•"/>
            </a:pPr>
            <a:r>
              <a:rPr lang="en-US" baseline="0" dirty="0" smtClean="0"/>
              <a:t>Also has a developer extensibility point to provide lots of customized options</a:t>
            </a:r>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Business Connectivity Services is composed</a:t>
            </a:r>
            <a:r>
              <a:rPr lang="en-US" baseline="0" dirty="0" smtClean="0"/>
              <a:t> of many pieces</a:t>
            </a:r>
          </a:p>
          <a:p>
            <a:pPr marL="628650" lvl="1" indent="-171450">
              <a:buFont typeface="Arial" pitchFamily="34" charset="0"/>
              <a:buChar char="•"/>
            </a:pPr>
            <a:r>
              <a:rPr lang="en-US" dirty="0" smtClean="0"/>
              <a:t>Office</a:t>
            </a:r>
            <a:r>
              <a:rPr lang="en-US" baseline="0" dirty="0" smtClean="0"/>
              <a:t> Client – By connecting to SharePoint, Office clients can consume data from the external systems</a:t>
            </a:r>
          </a:p>
          <a:p>
            <a:pPr marL="628650" lvl="1" indent="-171450">
              <a:buFont typeface="Arial" pitchFamily="34" charset="0"/>
              <a:buChar char="•"/>
            </a:pPr>
            <a:r>
              <a:rPr lang="en-US" baseline="0" dirty="0" smtClean="0"/>
              <a:t>SharePoint Server – SharePoint houses the external content types (ECTs) which is the backbone of the entire system</a:t>
            </a:r>
          </a:p>
          <a:p>
            <a:pPr marL="628650" lvl="1" indent="-171450">
              <a:buFont typeface="Arial" pitchFamily="34" charset="0"/>
              <a:buChar char="•"/>
            </a:pPr>
            <a:r>
              <a:rPr lang="en-US" baseline="0" dirty="0" smtClean="0"/>
              <a:t>External Data – this is the source of where the data is coming from</a:t>
            </a:r>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900" dirty="0" smtClean="0"/>
              <a:t>Business objects such as customer, product, invoice, etc</a:t>
            </a:r>
          </a:p>
          <a:p>
            <a:pPr marL="171450" indent="-171450">
              <a:buFont typeface="Arial" pitchFamily="34" charset="0"/>
              <a:buChar char="•"/>
            </a:pPr>
            <a:r>
              <a:rPr lang="en-US" sz="900" dirty="0" smtClean="0"/>
              <a:t>Created in SharePoint Designer or Visual</a:t>
            </a:r>
            <a:r>
              <a:rPr lang="en-US" sz="900" baseline="0" dirty="0" smtClean="0"/>
              <a:t> Studio 2010</a:t>
            </a:r>
            <a:endParaRPr lang="en-US" sz="900" dirty="0" smtClean="0"/>
          </a:p>
          <a:p>
            <a:pPr marL="171450" indent="-171450">
              <a:buFont typeface="Arial" pitchFamily="34" charset="0"/>
              <a:buChar char="•"/>
            </a:pPr>
            <a:r>
              <a:rPr lang="en-US" sz="900" dirty="0" smtClean="0"/>
              <a:t>May also be defined in a file and uploaded</a:t>
            </a:r>
          </a:p>
          <a:p>
            <a:pPr marL="171450" indent="-171450">
              <a:buFont typeface="Arial" pitchFamily="34" charset="0"/>
              <a:buChar char="•"/>
            </a:pPr>
            <a:r>
              <a:rPr lang="en-US" sz="900" dirty="0" smtClean="0"/>
              <a:t>Forms the basis of an external list</a:t>
            </a:r>
          </a:p>
          <a:p>
            <a:pPr marL="171450" indent="-171450">
              <a:buFont typeface="Arial" pitchFamily="34" charset="0"/>
              <a:buChar char="•"/>
            </a:pPr>
            <a:r>
              <a:rPr lang="en-US" sz="900" dirty="0" smtClean="0"/>
              <a:t>Cornerstone of enabling BCS</a:t>
            </a:r>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6</a:t>
            </a:fld>
            <a:endParaRPr lang="en-US" dirty="0"/>
          </a:p>
        </p:txBody>
      </p:sp>
    </p:spTree>
    <p:extLst>
      <p:ext uri="{BB962C8B-B14F-4D97-AF65-F5344CB8AC3E}">
        <p14:creationId xmlns:p14="http://schemas.microsoft.com/office/powerpoint/2010/main" val="424056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Arial" charset="0"/>
                <a:ea typeface="+mn-ea"/>
                <a:cs typeface="+mn-cs"/>
              </a:rPr>
              <a:t>This slide is designed to present the spectrum of possible solutions</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1200" kern="1200" dirty="0" smtClean="0">
              <a:solidFill>
                <a:schemeClr val="tx1"/>
              </a:solidFill>
              <a:latin typeface="Arial"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Arial" charset="0"/>
                <a:ea typeface="+mn-ea"/>
                <a:cs typeface="+mn-cs"/>
              </a:rPr>
              <a:t>“Simple” Solutions are the ones you create using SPD and the browser.</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Arial" charset="0"/>
                <a:ea typeface="+mn-ea"/>
                <a:cs typeface="+mn-cs"/>
              </a:rPr>
              <a:t>“Advanced” Solutions use Visual Studio. This can be from scratch or exporting</a:t>
            </a:r>
            <a:r>
              <a:rPr lang="en-US" sz="1200" kern="1200" baseline="0" dirty="0" smtClean="0">
                <a:solidFill>
                  <a:schemeClr val="tx1"/>
                </a:solidFill>
                <a:latin typeface="Arial" charset="0"/>
                <a:ea typeface="+mn-ea"/>
                <a:cs typeface="+mn-cs"/>
              </a:rPr>
              <a:t> from SPD and importing to VS</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1200" kern="1200" baseline="0" dirty="0" smtClean="0">
              <a:solidFill>
                <a:schemeClr val="tx1"/>
              </a:solidFill>
              <a:latin typeface="Arial"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kern="1200" baseline="0" dirty="0" smtClean="0">
                <a:solidFill>
                  <a:schemeClr val="tx1"/>
                </a:solidFill>
                <a:latin typeface="Arial" charset="0"/>
                <a:ea typeface="+mn-ea"/>
                <a:cs typeface="+mn-cs"/>
              </a:rPr>
              <a:t>Once you have External Content Types, you can use them in many ways</a:t>
            </a:r>
            <a:endParaRPr lang="en-US" sz="1200" kern="1200" dirty="0" smtClean="0">
              <a:solidFill>
                <a:schemeClr val="tx1"/>
              </a:solidFill>
              <a:latin typeface="Arial"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1200" kern="1200" dirty="0" smtClean="0">
              <a:solidFill>
                <a:schemeClr val="tx1"/>
              </a:solidFill>
              <a:latin typeface="Arial" charset="0"/>
              <a:ea typeface="+mn-ea"/>
              <a:cs typeface="+mn-cs"/>
            </a:endParaRPr>
          </a:p>
          <a:p>
            <a:pPr marL="171450" indent="-171450">
              <a:buFont typeface="Arial" pitchFamily="34" charset="0"/>
              <a:buChar char="•"/>
            </a:pPr>
            <a:r>
              <a:rPr lang="en-US" dirty="0" smtClean="0"/>
              <a:t>External list</a:t>
            </a:r>
          </a:p>
          <a:p>
            <a:pPr marL="171450" indent="-171450">
              <a:buFont typeface="Arial" pitchFamily="34" charset="0"/>
              <a:buChar char="•"/>
            </a:pPr>
            <a:r>
              <a:rPr lang="en-US" dirty="0" smtClean="0"/>
              <a:t>Read/write to external data defined by External Content Type</a:t>
            </a:r>
          </a:p>
          <a:p>
            <a:pPr marL="171450" indent="-171450">
              <a:buFont typeface="Arial" pitchFamily="34" charset="0"/>
              <a:buChar char="•"/>
            </a:pPr>
            <a:r>
              <a:rPr lang="en-US" dirty="0" smtClean="0"/>
              <a:t>Views based on the “Finder” methods</a:t>
            </a:r>
          </a:p>
          <a:p>
            <a:pPr marL="171450" indent="-171450">
              <a:buFont typeface="Arial" pitchFamily="34" charset="0"/>
              <a:buChar char="•"/>
            </a:pPr>
            <a:r>
              <a:rPr lang="en-US" dirty="0" smtClean="0"/>
              <a:t>Pre and post query filters</a:t>
            </a:r>
          </a:p>
          <a:p>
            <a:pPr marL="171450" indent="-171450">
              <a:buFont typeface="Arial" pitchFamily="34" charset="0"/>
              <a:buChar char="•"/>
            </a:pPr>
            <a:r>
              <a:rPr lang="en-US" dirty="0" smtClean="0"/>
              <a:t>Actions appear on ECB</a:t>
            </a:r>
          </a:p>
          <a:p>
            <a:pPr marL="171450" indent="-171450">
              <a:buFont typeface="Arial" pitchFamily="34" charset="0"/>
              <a:buChar char="•"/>
            </a:pPr>
            <a:r>
              <a:rPr lang="en-US" dirty="0" smtClean="0"/>
              <a:t>BDC Web Parts</a:t>
            </a:r>
          </a:p>
          <a:p>
            <a:pPr marL="171450" indent="-171450">
              <a:buFont typeface="Arial" pitchFamily="34" charset="0"/>
              <a:buChar char="•"/>
            </a:pPr>
            <a:r>
              <a:rPr lang="en-US" dirty="0" smtClean="0"/>
              <a:t>BDC Columns</a:t>
            </a:r>
          </a:p>
          <a:p>
            <a:pPr marL="171450" indent="-171450">
              <a:buFont typeface="Arial" pitchFamily="34" charset="0"/>
              <a:buChar char="•"/>
            </a:pPr>
            <a:r>
              <a:rPr lang="en-US" dirty="0" smtClean="0"/>
              <a:t>Supplementing User Profiles</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kern="1200" baseline="0" dirty="0" smtClean="0">
              <a:solidFill>
                <a:schemeClr val="tx1"/>
              </a:solidFill>
              <a:latin typeface="Arial"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kern="1200" baseline="0" dirty="0" smtClean="0">
                <a:solidFill>
                  <a:schemeClr val="tx1"/>
                </a:solidFill>
                <a:latin typeface="Arial" charset="0"/>
                <a:ea typeface="+mn-ea"/>
                <a:cs typeface="+mn-cs"/>
              </a:rPr>
              <a:t>SPD support is for the designer. VS for the developer..</a:t>
            </a:r>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txBox="1">
            <a:spLocks/>
          </p:cNvSpPr>
          <p:nvPr/>
        </p:nvSpPr>
        <p:spPr>
          <a:xfrm>
            <a:off x="3975652" y="0"/>
            <a:ext cx="30347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9: BCS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shows the different levels of solutions that you can build, as well</a:t>
            </a:r>
            <a:r>
              <a:rPr lang="en-US" baseline="0" dirty="0" smtClean="0"/>
              <a:t> as the different places they can reside (client/server)… including what options &amp; tools are available for each solution.</a:t>
            </a:r>
            <a:endParaRPr lang="en-US"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u="sng" dirty="0" smtClean="0"/>
              <a:t>Build 1</a:t>
            </a:r>
          </a:p>
          <a:p>
            <a:pPr marL="171450" indent="-171450">
              <a:buFont typeface="Arial" pitchFamily="34" charset="0"/>
              <a:buChar char="•"/>
            </a:pPr>
            <a:r>
              <a:rPr lang="en-US" sz="500" dirty="0" smtClean="0"/>
              <a:t>Everything</a:t>
            </a:r>
            <a:r>
              <a:rPr lang="en-US" sz="500" baseline="0" dirty="0" smtClean="0"/>
              <a:t> begins with a SharePoint Site. The “OBA Designer” feature must be enable for anything except simple External List. The OBA Designer feature (which will be renamed to fit with BCS) provide 8 Document Libraries that house all of the artifacts necessary for the solutions.</a:t>
            </a:r>
          </a:p>
          <a:p>
            <a:endParaRPr lang="en-US" sz="500" baseline="0" dirty="0" smtClean="0"/>
          </a:p>
          <a:p>
            <a:r>
              <a:rPr lang="en-US" sz="500" u="sng" baseline="0" dirty="0" smtClean="0"/>
              <a:t>Build 2</a:t>
            </a:r>
          </a:p>
          <a:p>
            <a:pPr marL="171450" indent="-171450">
              <a:buFont typeface="Arial" pitchFamily="34" charset="0"/>
              <a:buChar char="•"/>
            </a:pPr>
            <a:r>
              <a:rPr lang="en-US" sz="500" baseline="0" dirty="0" smtClean="0"/>
              <a:t>The “Solution Designer” uses the SharePoint Designer to create some External Content Types against an the CRM system so that contact information can be surfaced in MS Outlook. The work involves creating some forms for Outlook and some actions that can be taken against the External Content Types.</a:t>
            </a:r>
          </a:p>
          <a:p>
            <a:pPr marL="628650" lvl="1" indent="-171450">
              <a:buFont typeface="Arial" pitchFamily="34" charset="0"/>
              <a:buChar char="•"/>
            </a:pPr>
            <a:r>
              <a:rPr lang="en-US" sz="500" baseline="0" dirty="0" smtClean="0"/>
              <a:t>Layouts: XML files that define form pages similar to web part pages in the client</a:t>
            </a:r>
          </a:p>
          <a:p>
            <a:pPr marL="628650" lvl="1" indent="-171450">
              <a:buFont typeface="Arial" pitchFamily="34" charset="0"/>
              <a:buChar char="•"/>
            </a:pPr>
            <a:r>
              <a:rPr lang="en-US" sz="500" baseline="0" dirty="0" smtClean="0"/>
              <a:t>Actions: Ribbon component definitions for Office clients</a:t>
            </a:r>
          </a:p>
          <a:p>
            <a:pPr marL="628650" lvl="1" indent="-171450">
              <a:buFont typeface="Arial" pitchFamily="34" charset="0"/>
              <a:buChar char="•"/>
            </a:pPr>
            <a:r>
              <a:rPr lang="en-US" sz="500" baseline="0" dirty="0" smtClean="0"/>
              <a:t>Contexts: Defines relationships and states</a:t>
            </a:r>
          </a:p>
          <a:p>
            <a:endParaRPr lang="en-US" sz="500" baseline="0" dirty="0" smtClean="0"/>
          </a:p>
          <a:p>
            <a:r>
              <a:rPr lang="en-US" sz="500" u="sng" baseline="0" dirty="0" smtClean="0"/>
              <a:t>Build 3</a:t>
            </a:r>
          </a:p>
          <a:p>
            <a:pPr marL="171450" indent="-171450">
              <a:buFont typeface="Arial" pitchFamily="34" charset="0"/>
              <a:buChar char="•"/>
            </a:pPr>
            <a:r>
              <a:rPr lang="en-US" sz="500" baseline="0" dirty="0" smtClean="0"/>
              <a:t>The Client Extensions are what allows for the deployment of the External Content Types, Forms, Actions, and Outlook Add-In to the client. Client extensions are essentially a .VSTO package file.</a:t>
            </a:r>
          </a:p>
          <a:p>
            <a:endParaRPr lang="en-US" sz="500" baseline="0" dirty="0" smtClean="0"/>
          </a:p>
          <a:p>
            <a:r>
              <a:rPr lang="en-US" sz="500" u="sng" baseline="0" dirty="0" smtClean="0"/>
              <a:t>Build 4</a:t>
            </a:r>
          </a:p>
          <a:p>
            <a:pPr marL="171450" indent="-171450">
              <a:buFont typeface="Arial" pitchFamily="34" charset="0"/>
              <a:buChar char="•"/>
            </a:pPr>
            <a:r>
              <a:rPr lang="en-US" sz="500" baseline="0" dirty="0" smtClean="0"/>
              <a:t>The Solution Designer uses SPD to Publish the solution to a SharePoint Site. Today the publishing process is a </a:t>
            </a:r>
            <a:r>
              <a:rPr lang="en-US" sz="500" baseline="0" dirty="0" err="1" smtClean="0"/>
              <a:t>PowerShell</a:t>
            </a:r>
            <a:r>
              <a:rPr lang="en-US" sz="500" baseline="0" dirty="0" smtClean="0"/>
              <a:t> script that creates the .VSTO file. This will go away in the future. There will also be APIs that expose the publishing process.</a:t>
            </a:r>
          </a:p>
          <a:p>
            <a:endParaRPr lang="en-US" sz="500" baseline="0" dirty="0" smtClean="0"/>
          </a:p>
          <a:p>
            <a:r>
              <a:rPr lang="en-US" sz="500" u="sng" baseline="0" dirty="0" smtClean="0"/>
              <a:t>Build 5</a:t>
            </a:r>
          </a:p>
          <a:p>
            <a:pPr marL="171450" indent="-171450">
              <a:buFont typeface="Arial" pitchFamily="34" charset="0"/>
              <a:buChar char="•"/>
            </a:pPr>
            <a:r>
              <a:rPr lang="en-US" sz="500" baseline="0" dirty="0" smtClean="0"/>
              <a:t>The Process wraps up everything that the client will need to use the solution. Manifest and add-in are standard VSTO components. Office Integration Runtime (OIR) files are specific to BCS and used by the client-side BCS components.</a:t>
            </a:r>
          </a:p>
          <a:p>
            <a:endParaRPr lang="en-US" sz="500" baseline="0" dirty="0" smtClean="0"/>
          </a:p>
          <a:p>
            <a:r>
              <a:rPr lang="en-US" sz="500" u="sng" baseline="0" dirty="0" smtClean="0"/>
              <a:t>Build 6</a:t>
            </a:r>
          </a:p>
          <a:p>
            <a:pPr marL="171450" indent="-171450">
              <a:buFont typeface="Arial" pitchFamily="34" charset="0"/>
              <a:buChar char="•"/>
            </a:pPr>
            <a:r>
              <a:rPr lang="en-US" sz="500" u="none" baseline="0" dirty="0" smtClean="0"/>
              <a:t>These are components that are common to all BCS solutions</a:t>
            </a:r>
          </a:p>
          <a:p>
            <a:pPr marL="628650" lvl="1" indent="-171450">
              <a:buFont typeface="Arial" pitchFamily="34" charset="0"/>
              <a:buChar char="•"/>
            </a:pPr>
            <a:r>
              <a:rPr lang="en-US" sz="500" baseline="0" dirty="0" smtClean="0"/>
              <a:t>OBA Client Application Manifest: Solution Manifest</a:t>
            </a:r>
          </a:p>
          <a:p>
            <a:pPr marL="628650" lvl="1" indent="-171450">
              <a:buFont typeface="Arial" pitchFamily="34" charset="0"/>
              <a:buChar char="•"/>
            </a:pPr>
            <a:r>
              <a:rPr lang="en-US" sz="500" baseline="0" dirty="0" smtClean="0"/>
              <a:t>Entity Model: External Content Types</a:t>
            </a:r>
          </a:p>
          <a:p>
            <a:pPr marL="628650" lvl="1" indent="-171450">
              <a:buFont typeface="Arial" pitchFamily="34" charset="0"/>
              <a:buChar char="•"/>
            </a:pPr>
            <a:r>
              <a:rPr lang="en-US" sz="500" baseline="0" dirty="0" smtClean="0"/>
              <a:t>Subscriptions: Define data to cache on the client</a:t>
            </a:r>
          </a:p>
          <a:p>
            <a:pPr marL="628650" lvl="1" indent="-171450">
              <a:buFont typeface="Arial" pitchFamily="34" charset="0"/>
              <a:buChar char="•"/>
            </a:pPr>
            <a:r>
              <a:rPr lang="en-US" sz="500" baseline="0" dirty="0" smtClean="0"/>
              <a:t>Pre/Post Deployment: Actions to take pre/post deployment (e.g., create a set of InfoPath forms for the client views)</a:t>
            </a:r>
          </a:p>
          <a:p>
            <a:endParaRPr lang="en-US" sz="500" baseline="0" dirty="0" smtClean="0"/>
          </a:p>
          <a:p>
            <a:r>
              <a:rPr lang="en-US" sz="500" u="sng" baseline="0" dirty="0" smtClean="0"/>
              <a:t>Build 7</a:t>
            </a:r>
          </a:p>
          <a:p>
            <a:pPr marL="171450" indent="-171450">
              <a:buFont typeface="Arial" pitchFamily="34" charset="0"/>
              <a:buChar char="•"/>
            </a:pPr>
            <a:r>
              <a:rPr lang="en-US" sz="500" baseline="0" dirty="0" smtClean="0"/>
              <a:t>The “Solution Developer” wants to add a solution to the site based on data from the ERP system that should surface in Excel. He uses Visual Studio to create External Content Types and an Excel Add-In. </a:t>
            </a:r>
          </a:p>
          <a:p>
            <a:endParaRPr lang="en-US" sz="500" baseline="0" dirty="0" smtClean="0"/>
          </a:p>
          <a:p>
            <a:r>
              <a:rPr lang="en-US" sz="500" u="sng" baseline="0" dirty="0" smtClean="0"/>
              <a:t>Build 8</a:t>
            </a:r>
          </a:p>
          <a:p>
            <a:pPr marL="171450" indent="-171450">
              <a:buFont typeface="Arial" pitchFamily="34" charset="0"/>
              <a:buChar char="•"/>
            </a:pPr>
            <a:r>
              <a:rPr lang="en-US" sz="500" baseline="0" dirty="0" smtClean="0"/>
              <a:t>The Solution Developer publishes the solution to the Client Extensions. The client will get both solutions with no additional effort.</a:t>
            </a:r>
          </a:p>
          <a:p>
            <a:pPr marL="171450" indent="-171450">
              <a:buFont typeface="Arial" pitchFamily="34" charset="0"/>
              <a:buChar char="•"/>
            </a:pPr>
            <a:r>
              <a:rPr lang="en-US" sz="500" baseline="0" dirty="0" smtClean="0"/>
              <a:t>He runs the Publishing script and his custom add-in is added to the .VSTO package.</a:t>
            </a:r>
          </a:p>
          <a:p>
            <a:endParaRPr lang="en-US" sz="500" baseline="0" dirty="0" smtClean="0"/>
          </a:p>
          <a:p>
            <a:r>
              <a:rPr lang="en-US" sz="500" u="sng" baseline="0" dirty="0" smtClean="0"/>
              <a:t>Build 9</a:t>
            </a:r>
          </a:p>
          <a:p>
            <a:pPr marL="171450" indent="-171450">
              <a:buFont typeface="Arial" pitchFamily="34" charset="0"/>
              <a:buChar char="•"/>
            </a:pPr>
            <a:r>
              <a:rPr lang="en-US" sz="500" baseline="0" dirty="0" smtClean="0"/>
              <a:t>Now the Solution Designer wants to add the capability to use the CRM data in MS Word for creating invoices. He updates his solution and deploys it.</a:t>
            </a:r>
          </a:p>
          <a:p>
            <a:endParaRPr lang="en-US" sz="500" baseline="0" dirty="0" smtClean="0"/>
          </a:p>
          <a:p>
            <a:r>
              <a:rPr lang="en-US" sz="500" u="sng" baseline="0" dirty="0" smtClean="0"/>
              <a:t>Build 10</a:t>
            </a:r>
          </a:p>
          <a:p>
            <a:r>
              <a:rPr lang="en-US" sz="500" baseline="0" dirty="0" smtClean="0"/>
              <a:t>User goes to site and can download the package through </a:t>
            </a:r>
            <a:r>
              <a:rPr lang="en-US" sz="500" baseline="0" dirty="0" err="1" smtClean="0"/>
              <a:t>ClickOnce</a:t>
            </a:r>
            <a:r>
              <a:rPr lang="en-US" sz="500" baseline="0" dirty="0" smtClean="0"/>
              <a:t> (a link to the .VSTO file) or it can be deployed directly to the client machine by Operations.</a:t>
            </a:r>
            <a:endParaRPr lang="en-US" sz="500" dirty="0"/>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9: BCS - </a:t>
            </a:r>
            <a:fld id="{073E6628-0705-4E34-90AA-D61A964D0AFD}" type="slidenum">
              <a:rPr lang="en-US" smtClean="0"/>
              <a:pPr/>
              <a:t>11</a:t>
            </a:fld>
            <a:endParaRPr lang="en-US" dirty="0"/>
          </a:p>
        </p:txBody>
      </p:sp>
    </p:spTree>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gif"/><Relationship Id="rId11" Type="http://schemas.openxmlformats.org/officeDocument/2006/relationships/image" Target="../media/image19.png"/><Relationship Id="rId5" Type="http://schemas.openxmlformats.org/officeDocument/2006/relationships/hyperlink" Target="http://office.microsoft.com/en-us/default.aspx" TargetMode="External"/><Relationship Id="rId10" Type="http://schemas.openxmlformats.org/officeDocument/2006/relationships/image" Target="../media/image15.jpeg"/><Relationship Id="rId4" Type="http://schemas.openxmlformats.org/officeDocument/2006/relationships/image" Target="../media/image16.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office.microsoft.com/en-us/default.aspx"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hyperlink" Target="http://office.microsoft.com/en-us/default.aspx" TargetMode="External"/><Relationship Id="rId5" Type="http://schemas.openxmlformats.org/officeDocument/2006/relationships/diagramQuickStyle" Target="../diagrams/quickStyle1.xml"/><Relationship Id="rId10" Type="http://schemas.openxmlformats.org/officeDocument/2006/relationships/image" Target="../media/image15.jpeg"/><Relationship Id="rId4" Type="http://schemas.openxmlformats.org/officeDocument/2006/relationships/diagramLayout" Target="../diagrams/layout1.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Connectivity Services</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Scenarios</a:t>
            </a:r>
            <a:endParaRPr lang="en-US" dirty="0"/>
          </a:p>
        </p:txBody>
      </p:sp>
      <p:sp>
        <p:nvSpPr>
          <p:cNvPr id="6" name="Rounded Rectangle 5"/>
          <p:cNvSpPr/>
          <p:nvPr/>
        </p:nvSpPr>
        <p:spPr bwMode="auto">
          <a:xfrm>
            <a:off x="1828800" y="1600200"/>
            <a:ext cx="5715000" cy="4114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7" name="Up-Down Arrow 6"/>
          <p:cNvSpPr/>
          <p:nvPr/>
        </p:nvSpPr>
        <p:spPr bwMode="auto">
          <a:xfrm>
            <a:off x="4495800" y="1295400"/>
            <a:ext cx="304800" cy="48768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8" name="Left-Right Arrow 7"/>
          <p:cNvSpPr/>
          <p:nvPr/>
        </p:nvSpPr>
        <p:spPr bwMode="auto">
          <a:xfrm>
            <a:off x="1295400" y="3505200"/>
            <a:ext cx="6629400" cy="304800"/>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9" name="TextBox 8"/>
          <p:cNvSpPr txBox="1"/>
          <p:nvPr/>
        </p:nvSpPr>
        <p:spPr>
          <a:xfrm>
            <a:off x="4191000" y="914400"/>
            <a:ext cx="838200" cy="369332"/>
          </a:xfrm>
          <a:prstGeom prst="rect">
            <a:avLst/>
          </a:prstGeom>
          <a:noFill/>
        </p:spPr>
        <p:txBody>
          <a:bodyPr wrap="square" rtlCol="0">
            <a:spAutoFit/>
          </a:bodyPr>
          <a:lstStyle/>
          <a:p>
            <a:r>
              <a:rPr lang="en-US" dirty="0" smtClean="0"/>
              <a:t>Client</a:t>
            </a:r>
            <a:endParaRPr lang="en-US" dirty="0"/>
          </a:p>
        </p:txBody>
      </p:sp>
      <p:sp>
        <p:nvSpPr>
          <p:cNvPr id="10" name="TextBox 9"/>
          <p:cNvSpPr txBox="1"/>
          <p:nvPr/>
        </p:nvSpPr>
        <p:spPr>
          <a:xfrm>
            <a:off x="4191000" y="6172200"/>
            <a:ext cx="864339" cy="369332"/>
          </a:xfrm>
          <a:prstGeom prst="rect">
            <a:avLst/>
          </a:prstGeom>
          <a:noFill/>
        </p:spPr>
        <p:txBody>
          <a:bodyPr wrap="none" rtlCol="0">
            <a:spAutoFit/>
          </a:bodyPr>
          <a:lstStyle/>
          <a:p>
            <a:r>
              <a:rPr lang="en-US" dirty="0" smtClean="0"/>
              <a:t>Server</a:t>
            </a:r>
            <a:endParaRPr lang="en-US" dirty="0"/>
          </a:p>
        </p:txBody>
      </p:sp>
      <p:sp>
        <p:nvSpPr>
          <p:cNvPr id="11" name="TextBox 10"/>
          <p:cNvSpPr txBox="1"/>
          <p:nvPr/>
        </p:nvSpPr>
        <p:spPr>
          <a:xfrm>
            <a:off x="381000" y="3429000"/>
            <a:ext cx="748923" cy="369332"/>
          </a:xfrm>
          <a:prstGeom prst="rect">
            <a:avLst/>
          </a:prstGeom>
          <a:noFill/>
        </p:spPr>
        <p:txBody>
          <a:bodyPr wrap="none" rtlCol="0">
            <a:spAutoFit/>
          </a:bodyPr>
          <a:lstStyle/>
          <a:p>
            <a:r>
              <a:rPr lang="en-US" dirty="0" smtClean="0"/>
              <a:t>Basic</a:t>
            </a:r>
            <a:endParaRPr lang="en-US" dirty="0"/>
          </a:p>
        </p:txBody>
      </p:sp>
      <p:sp>
        <p:nvSpPr>
          <p:cNvPr id="12" name="TextBox 11"/>
          <p:cNvSpPr txBox="1"/>
          <p:nvPr/>
        </p:nvSpPr>
        <p:spPr>
          <a:xfrm>
            <a:off x="7848600" y="3429000"/>
            <a:ext cx="1210588" cy="369332"/>
          </a:xfrm>
          <a:prstGeom prst="rect">
            <a:avLst/>
          </a:prstGeom>
          <a:noFill/>
        </p:spPr>
        <p:txBody>
          <a:bodyPr wrap="none" rtlCol="0">
            <a:spAutoFit/>
          </a:bodyPr>
          <a:lstStyle/>
          <a:p>
            <a:r>
              <a:rPr lang="en-US" dirty="0" smtClean="0"/>
              <a:t>Advanced</a:t>
            </a:r>
            <a:endParaRPr lang="en-US" dirty="0"/>
          </a:p>
        </p:txBody>
      </p:sp>
      <p:sp>
        <p:nvSpPr>
          <p:cNvPr id="13" name="Oval 12"/>
          <p:cNvSpPr/>
          <p:nvPr/>
        </p:nvSpPr>
        <p:spPr bwMode="auto">
          <a:xfrm>
            <a:off x="2057400" y="43434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4" name="TextBox 13"/>
          <p:cNvSpPr txBox="1"/>
          <p:nvPr/>
        </p:nvSpPr>
        <p:spPr>
          <a:xfrm>
            <a:off x="2286000" y="4267200"/>
            <a:ext cx="2074607" cy="338554"/>
          </a:xfrm>
          <a:prstGeom prst="rect">
            <a:avLst/>
          </a:prstGeom>
          <a:noFill/>
        </p:spPr>
        <p:txBody>
          <a:bodyPr wrap="none" rtlCol="0">
            <a:spAutoFit/>
          </a:bodyPr>
          <a:lstStyle/>
          <a:p>
            <a:r>
              <a:rPr lang="en-US" sz="1600" dirty="0" smtClean="0"/>
              <a:t>SharePoint Designer</a:t>
            </a:r>
            <a:endParaRPr lang="en-US" sz="1600" dirty="0"/>
          </a:p>
        </p:txBody>
      </p:sp>
      <p:sp>
        <p:nvSpPr>
          <p:cNvPr id="15" name="Oval 14"/>
          <p:cNvSpPr/>
          <p:nvPr/>
        </p:nvSpPr>
        <p:spPr bwMode="auto">
          <a:xfrm>
            <a:off x="1981200" y="27612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6" name="TextBox 15"/>
          <p:cNvSpPr txBox="1"/>
          <p:nvPr/>
        </p:nvSpPr>
        <p:spPr>
          <a:xfrm>
            <a:off x="2209800" y="2685000"/>
            <a:ext cx="2277675" cy="338554"/>
          </a:xfrm>
          <a:prstGeom prst="rect">
            <a:avLst/>
          </a:prstGeom>
          <a:noFill/>
        </p:spPr>
        <p:txBody>
          <a:bodyPr wrap="none" rtlCol="0">
            <a:spAutoFit/>
          </a:bodyPr>
          <a:lstStyle/>
          <a:p>
            <a:r>
              <a:rPr lang="en-US" sz="1600" dirty="0" smtClean="0"/>
              <a:t>SharePoint Workspace</a:t>
            </a:r>
            <a:endParaRPr lang="en-US" sz="1600" dirty="0"/>
          </a:p>
        </p:txBody>
      </p:sp>
      <p:sp>
        <p:nvSpPr>
          <p:cNvPr id="17" name="Oval 16"/>
          <p:cNvSpPr/>
          <p:nvPr/>
        </p:nvSpPr>
        <p:spPr bwMode="auto">
          <a:xfrm>
            <a:off x="7010400" y="23802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9" name="Oval 18"/>
          <p:cNvSpPr/>
          <p:nvPr/>
        </p:nvSpPr>
        <p:spPr bwMode="auto">
          <a:xfrm>
            <a:off x="7010400" y="27612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0" name="TextBox 19"/>
          <p:cNvSpPr txBox="1"/>
          <p:nvPr/>
        </p:nvSpPr>
        <p:spPr>
          <a:xfrm>
            <a:off x="4902131" y="2709446"/>
            <a:ext cx="2108269" cy="338554"/>
          </a:xfrm>
          <a:prstGeom prst="rect">
            <a:avLst/>
          </a:prstGeom>
          <a:noFill/>
        </p:spPr>
        <p:txBody>
          <a:bodyPr wrap="none" rtlCol="0">
            <a:spAutoFit/>
          </a:bodyPr>
          <a:lstStyle/>
          <a:p>
            <a:pPr algn="r"/>
            <a:r>
              <a:rPr lang="en-US" sz="1600" dirty="0" smtClean="0"/>
              <a:t>Declarative Solutions</a:t>
            </a:r>
            <a:endParaRPr lang="en-US" sz="1600" dirty="0"/>
          </a:p>
        </p:txBody>
      </p:sp>
      <p:sp>
        <p:nvSpPr>
          <p:cNvPr id="21" name="Oval 20"/>
          <p:cNvSpPr/>
          <p:nvPr/>
        </p:nvSpPr>
        <p:spPr bwMode="auto">
          <a:xfrm>
            <a:off x="1981200" y="23802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2" name="TextBox 21"/>
          <p:cNvSpPr txBox="1"/>
          <p:nvPr/>
        </p:nvSpPr>
        <p:spPr>
          <a:xfrm>
            <a:off x="2209800" y="2304000"/>
            <a:ext cx="1840568" cy="338554"/>
          </a:xfrm>
          <a:prstGeom prst="rect">
            <a:avLst/>
          </a:prstGeom>
          <a:noFill/>
        </p:spPr>
        <p:txBody>
          <a:bodyPr wrap="none" rtlCol="0">
            <a:spAutoFit/>
          </a:bodyPr>
          <a:lstStyle/>
          <a:p>
            <a:r>
              <a:rPr lang="en-US" sz="1600" dirty="0" smtClean="0"/>
              <a:t>Microsoft Outlook</a:t>
            </a:r>
            <a:endParaRPr lang="en-US" sz="1600" dirty="0"/>
          </a:p>
        </p:txBody>
      </p:sp>
      <p:sp>
        <p:nvSpPr>
          <p:cNvPr id="23" name="TextBox 22"/>
          <p:cNvSpPr txBox="1"/>
          <p:nvPr/>
        </p:nvSpPr>
        <p:spPr>
          <a:xfrm>
            <a:off x="5200802" y="2310446"/>
            <a:ext cx="1809598" cy="338554"/>
          </a:xfrm>
          <a:prstGeom prst="rect">
            <a:avLst/>
          </a:prstGeom>
          <a:noFill/>
        </p:spPr>
        <p:txBody>
          <a:bodyPr wrap="none" rtlCol="0">
            <a:spAutoFit/>
          </a:bodyPr>
          <a:lstStyle/>
          <a:p>
            <a:pPr algn="r"/>
            <a:r>
              <a:rPr lang="en-US" sz="1600" dirty="0" smtClean="0"/>
              <a:t>VSTO 4 Solutions</a:t>
            </a:r>
            <a:endParaRPr lang="en-US" sz="1600" dirty="0"/>
          </a:p>
        </p:txBody>
      </p:sp>
      <p:sp>
        <p:nvSpPr>
          <p:cNvPr id="24" name="Oval 23"/>
          <p:cNvSpPr/>
          <p:nvPr/>
        </p:nvSpPr>
        <p:spPr bwMode="auto">
          <a:xfrm>
            <a:off x="7086600" y="43434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7" name="TextBox 26"/>
          <p:cNvSpPr txBox="1"/>
          <p:nvPr/>
        </p:nvSpPr>
        <p:spPr>
          <a:xfrm>
            <a:off x="5447049" y="4191000"/>
            <a:ext cx="1639551" cy="584775"/>
          </a:xfrm>
          <a:prstGeom prst="rect">
            <a:avLst/>
          </a:prstGeom>
          <a:noFill/>
        </p:spPr>
        <p:txBody>
          <a:bodyPr wrap="none" rtlCol="0">
            <a:spAutoFit/>
          </a:bodyPr>
          <a:lstStyle/>
          <a:p>
            <a:pPr algn="r"/>
            <a:r>
              <a:rPr lang="en-US" sz="1600" dirty="0" smtClean="0"/>
              <a:t>.NET Assembly </a:t>
            </a:r>
            <a:br>
              <a:rPr lang="en-US" sz="1600" dirty="0" smtClean="0"/>
            </a:br>
            <a:r>
              <a:rPr lang="en-US" sz="1600" dirty="0" smtClean="0"/>
              <a:t>Connector</a:t>
            </a:r>
            <a:endParaRPr lang="en-US" sz="1600" dirty="0"/>
          </a:p>
        </p:txBody>
      </p:sp>
      <p:sp>
        <p:nvSpPr>
          <p:cNvPr id="25" name="Oval 24"/>
          <p:cNvSpPr/>
          <p:nvPr/>
        </p:nvSpPr>
        <p:spPr bwMode="auto">
          <a:xfrm>
            <a:off x="1981200" y="1981200"/>
            <a:ext cx="228600" cy="228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6" name="TextBox 25"/>
          <p:cNvSpPr txBox="1"/>
          <p:nvPr/>
        </p:nvSpPr>
        <p:spPr>
          <a:xfrm>
            <a:off x="2209800" y="1905000"/>
            <a:ext cx="1562735" cy="338554"/>
          </a:xfrm>
          <a:prstGeom prst="rect">
            <a:avLst/>
          </a:prstGeom>
          <a:noFill/>
        </p:spPr>
        <p:txBody>
          <a:bodyPr wrap="none" rtlCol="0">
            <a:spAutoFit/>
          </a:bodyPr>
          <a:lstStyle/>
          <a:p>
            <a:r>
              <a:rPr lang="en-US" sz="1600" dirty="0" smtClean="0"/>
              <a:t>Microsoft Word</a:t>
            </a:r>
            <a:endParaRPr lang="en-US" sz="1600"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Approaches</a:t>
            </a:r>
            <a:endParaRPr lang="en-US" dirty="0"/>
          </a:p>
        </p:txBody>
      </p:sp>
      <p:grpSp>
        <p:nvGrpSpPr>
          <p:cNvPr id="3" name="Group 5"/>
          <p:cNvGrpSpPr/>
          <p:nvPr/>
        </p:nvGrpSpPr>
        <p:grpSpPr>
          <a:xfrm>
            <a:off x="914400" y="1219200"/>
            <a:ext cx="4648200" cy="2209800"/>
            <a:chOff x="914400" y="1219200"/>
            <a:chExt cx="4648200" cy="2209800"/>
          </a:xfrm>
        </p:grpSpPr>
        <p:pic>
          <p:nvPicPr>
            <p:cNvPr id="43" name="Picture 10" descr="\\eventsql\dvd27\Clip_Installer\DVD_ART\Artwork_Imagery\HARDWARE_IMAGERY\Illustration - Misc Hardware\XML Icons\Server.png"/>
            <p:cNvPicPr>
              <a:picLocks noChangeAspect="1" noChangeArrowheads="1"/>
            </p:cNvPicPr>
            <p:nvPr/>
          </p:nvPicPr>
          <p:blipFill>
            <a:blip r:embed="rId3" cstate="print"/>
            <a:srcRect/>
            <a:stretch>
              <a:fillRect/>
            </a:stretch>
          </p:blipFill>
          <p:spPr bwMode="auto">
            <a:xfrm>
              <a:off x="4038600" y="1676400"/>
              <a:ext cx="838200" cy="1149941"/>
            </a:xfrm>
            <a:prstGeom prst="rect">
              <a:avLst/>
            </a:prstGeom>
            <a:noFill/>
          </p:spPr>
        </p:pic>
        <p:sp>
          <p:nvSpPr>
            <p:cNvPr id="58" name="Rounded Rectangle 57"/>
            <p:cNvSpPr/>
            <p:nvPr/>
          </p:nvSpPr>
          <p:spPr>
            <a:xfrm>
              <a:off x="3505200" y="1219200"/>
              <a:ext cx="2057400"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SharePoint Server</a:t>
              </a:r>
            </a:p>
            <a:p>
              <a:pPr algn="ctr"/>
              <a:r>
                <a:rPr lang="en-US" dirty="0" smtClean="0">
                  <a:solidFill>
                    <a:schemeClr val="tx1"/>
                  </a:solidFill>
                </a:rPr>
                <a:t>(Prod / Dev)</a:t>
              </a:r>
              <a:endParaRPr lang="en-US" dirty="0">
                <a:solidFill>
                  <a:schemeClr val="tx1"/>
                </a:solidFill>
              </a:endParaRPr>
            </a:p>
          </p:txBody>
        </p:sp>
        <p:pic>
          <p:nvPicPr>
            <p:cNvPr id="20484" name="Picture 4" descr="\\eventsql\dvd\Online_ART\DVD_ART35\Artwork_Imagery\Icons - Illustrations\_XML ICONS\user business user woman people person.png"/>
            <p:cNvPicPr>
              <a:picLocks noChangeAspect="1" noChangeArrowheads="1"/>
            </p:cNvPicPr>
            <p:nvPr/>
          </p:nvPicPr>
          <p:blipFill>
            <a:blip r:embed="rId4" cstate="print"/>
            <a:srcRect/>
            <a:stretch>
              <a:fillRect/>
            </a:stretch>
          </p:blipFill>
          <p:spPr bwMode="auto">
            <a:xfrm>
              <a:off x="2209800" y="1295400"/>
              <a:ext cx="914400" cy="1235677"/>
            </a:xfrm>
            <a:prstGeom prst="rect">
              <a:avLst/>
            </a:prstGeom>
            <a:noFill/>
          </p:spPr>
        </p:pic>
        <p:sp>
          <p:nvSpPr>
            <p:cNvPr id="31" name="Down Arrow 30"/>
            <p:cNvSpPr/>
            <p:nvPr/>
          </p:nvSpPr>
          <p:spPr>
            <a:xfrm rot="5400000" flipV="1">
              <a:off x="2590802" y="1676400"/>
              <a:ext cx="457200" cy="21336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3" name="Rounded Rectangle 32"/>
            <p:cNvSpPr/>
            <p:nvPr/>
          </p:nvSpPr>
          <p:spPr>
            <a:xfrm>
              <a:off x="914400" y="1676400"/>
              <a:ext cx="1371600"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IT Admin</a:t>
              </a:r>
              <a:endParaRPr lang="en-US" b="1" dirty="0">
                <a:solidFill>
                  <a:schemeClr val="bg1"/>
                </a:solidFill>
              </a:endParaRPr>
            </a:p>
          </p:txBody>
        </p:sp>
        <p:sp>
          <p:nvSpPr>
            <p:cNvPr id="34" name="Rounded Rectangle 33"/>
            <p:cNvSpPr/>
            <p:nvPr/>
          </p:nvSpPr>
          <p:spPr>
            <a:xfrm>
              <a:off x="2057400" y="2895600"/>
              <a:ext cx="1447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Import &amp; Configure</a:t>
              </a:r>
            </a:p>
            <a:p>
              <a:pPr algn="ctr"/>
              <a:r>
                <a:rPr lang="en-US" sz="1200" dirty="0" smtClean="0">
                  <a:solidFill>
                    <a:schemeClr val="tx1"/>
                  </a:solidFill>
                </a:rPr>
                <a:t>WSP/BDC</a:t>
              </a:r>
              <a:endParaRPr lang="en-US" sz="1200" dirty="0">
                <a:solidFill>
                  <a:schemeClr val="tx1"/>
                </a:solidFill>
              </a:endParaRPr>
            </a:p>
          </p:txBody>
        </p:sp>
      </p:grpSp>
      <p:grpSp>
        <p:nvGrpSpPr>
          <p:cNvPr id="4" name="Group 6"/>
          <p:cNvGrpSpPr/>
          <p:nvPr/>
        </p:nvGrpSpPr>
        <p:grpSpPr>
          <a:xfrm>
            <a:off x="5105400" y="1295400"/>
            <a:ext cx="3886200" cy="4419600"/>
            <a:chOff x="5105400" y="1295400"/>
            <a:chExt cx="3886200" cy="4419600"/>
          </a:xfrm>
        </p:grpSpPr>
        <p:sp>
          <p:nvSpPr>
            <p:cNvPr id="59" name="Rounded Rectangle 58"/>
            <p:cNvSpPr/>
            <p:nvPr/>
          </p:nvSpPr>
          <p:spPr>
            <a:xfrm>
              <a:off x="6477000" y="2819400"/>
              <a:ext cx="1371600"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SI/IT </a:t>
              </a:r>
              <a:r>
                <a:rPr lang="en-US" b="1" dirty="0" err="1" smtClean="0">
                  <a:solidFill>
                    <a:schemeClr val="bg1"/>
                  </a:solidFill>
                </a:rPr>
                <a:t>Devs</a:t>
              </a:r>
              <a:endParaRPr lang="en-US" b="1" dirty="0">
                <a:solidFill>
                  <a:schemeClr val="bg1"/>
                </a:solidFill>
              </a:endParaRPr>
            </a:p>
          </p:txBody>
        </p:sp>
        <p:sp>
          <p:nvSpPr>
            <p:cNvPr id="65" name="Down Arrow 64"/>
            <p:cNvSpPr/>
            <p:nvPr/>
          </p:nvSpPr>
          <p:spPr>
            <a:xfrm rot="16200000" flipH="1" flipV="1">
              <a:off x="5574705" y="1511895"/>
              <a:ext cx="457200" cy="139581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6" name="Rounded Rectangle 65"/>
            <p:cNvSpPr/>
            <p:nvPr/>
          </p:nvSpPr>
          <p:spPr>
            <a:xfrm>
              <a:off x="5181600" y="2286000"/>
              <a:ext cx="1447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“Live” connection</a:t>
              </a:r>
              <a:endParaRPr lang="en-US" sz="1200" dirty="0">
                <a:solidFill>
                  <a:schemeClr val="tx1"/>
                </a:solidFill>
              </a:endParaRPr>
            </a:p>
          </p:txBody>
        </p:sp>
        <p:grpSp>
          <p:nvGrpSpPr>
            <p:cNvPr id="5" name="Group 25"/>
            <p:cNvGrpSpPr/>
            <p:nvPr/>
          </p:nvGrpSpPr>
          <p:grpSpPr>
            <a:xfrm>
              <a:off x="7010400" y="1295400"/>
              <a:ext cx="1447800" cy="457200"/>
              <a:chOff x="5105400" y="4267200"/>
              <a:chExt cx="1447800" cy="457200"/>
            </a:xfrm>
          </p:grpSpPr>
          <p:sp>
            <p:nvSpPr>
              <p:cNvPr id="60" name="Rounded Rectangle 59"/>
              <p:cNvSpPr/>
              <p:nvPr/>
            </p:nvSpPr>
            <p:spPr>
              <a:xfrm>
                <a:off x="5105400" y="4267200"/>
                <a:ext cx="1447800" cy="457200"/>
              </a:xfrm>
              <a:prstGeom prst="round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r"/>
                <a:r>
                  <a:rPr lang="en-US" sz="1200" b="1" dirty="0" smtClean="0">
                    <a:solidFill>
                      <a:schemeClr val="bg1"/>
                    </a:solidFill>
                  </a:rPr>
                  <a:t>SharePoint Designer</a:t>
                </a:r>
                <a:endParaRPr lang="en-US" sz="1200" b="1" dirty="0">
                  <a:solidFill>
                    <a:schemeClr val="bg1"/>
                  </a:solidFill>
                </a:endParaRPr>
              </a:p>
            </p:txBody>
          </p:sp>
          <p:pic>
            <p:nvPicPr>
              <p:cNvPr id="74" name="Picture 6" descr="Microsoft Office Online">
                <a:hlinkClick r:id="rId5" tooltip="Microsoft Office Online"/>
              </p:cNvPr>
              <p:cNvPicPr>
                <a:picLocks noChangeAspect="1" noChangeArrowheads="1"/>
              </p:cNvPicPr>
              <p:nvPr/>
            </p:nvPicPr>
            <p:blipFill>
              <a:blip r:embed="rId6" cstate="print"/>
              <a:srcRect r="77498"/>
              <a:stretch>
                <a:fillRect/>
              </a:stretch>
            </p:blipFill>
            <p:spPr bwMode="auto">
              <a:xfrm>
                <a:off x="5181600" y="4267200"/>
                <a:ext cx="404870" cy="392572"/>
              </a:xfrm>
              <a:prstGeom prst="rect">
                <a:avLst/>
              </a:prstGeom>
              <a:noFill/>
            </p:spPr>
          </p:pic>
        </p:grpSp>
        <p:pic>
          <p:nvPicPr>
            <p:cNvPr id="73" name="Picture 2" descr="\\eventsql\dvd27\Clip_Installer\DVD_ART\Artwork_Imagery\HARDWARE_IMAGERY\Illustration - Misc Hardware\XML Icons\user business casual man.png"/>
            <p:cNvPicPr>
              <a:picLocks noChangeAspect="1" noChangeArrowheads="1"/>
            </p:cNvPicPr>
            <p:nvPr/>
          </p:nvPicPr>
          <p:blipFill>
            <a:blip r:embed="rId7" cstate="print"/>
            <a:srcRect/>
            <a:stretch>
              <a:fillRect/>
            </a:stretch>
          </p:blipFill>
          <p:spPr bwMode="auto">
            <a:xfrm>
              <a:off x="6629400" y="1676400"/>
              <a:ext cx="860367" cy="1143000"/>
            </a:xfrm>
            <a:prstGeom prst="rect">
              <a:avLst/>
            </a:prstGeom>
            <a:noFill/>
          </p:spPr>
        </p:pic>
        <p:pic>
          <p:nvPicPr>
            <p:cNvPr id="53" name="Picture 8" descr="\\eventsql\dvd27\Clip_Installer\DVD_ART\Artwork_Imagery\HARDWARE_IMAGERY\Illustration - Misc Hardware\XML Icons\LCD flat panel and keyboard.png"/>
            <p:cNvPicPr>
              <a:picLocks noChangeAspect="1" noChangeArrowheads="1"/>
            </p:cNvPicPr>
            <p:nvPr/>
          </p:nvPicPr>
          <p:blipFill>
            <a:blip r:embed="rId8" cstate="print"/>
            <a:srcRect/>
            <a:stretch>
              <a:fillRect/>
            </a:stretch>
          </p:blipFill>
          <p:spPr bwMode="auto">
            <a:xfrm>
              <a:off x="7391400" y="1676400"/>
              <a:ext cx="728662" cy="960776"/>
            </a:xfrm>
            <a:prstGeom prst="rect">
              <a:avLst/>
            </a:prstGeom>
            <a:noFill/>
          </p:spPr>
        </p:pic>
        <p:sp>
          <p:nvSpPr>
            <p:cNvPr id="38" name="Rectangular Callout 37"/>
            <p:cNvSpPr/>
            <p:nvPr/>
          </p:nvSpPr>
          <p:spPr>
            <a:xfrm>
              <a:off x="6096000" y="3505200"/>
              <a:ext cx="2895600" cy="2209800"/>
            </a:xfrm>
            <a:prstGeom prst="wedgeRectCallout">
              <a:avLst>
                <a:gd name="adj1" fmla="val -10876"/>
                <a:gd name="adj2" fmla="val -65578"/>
              </a:avLst>
            </a:prstGeom>
            <a:ln/>
          </p:spPr>
          <p:style>
            <a:lnRef idx="2">
              <a:schemeClr val="accent4"/>
            </a:lnRef>
            <a:fillRef idx="1">
              <a:schemeClr val="lt1"/>
            </a:fillRef>
            <a:effectRef idx="0">
              <a:schemeClr val="accent4"/>
            </a:effectRef>
            <a:fontRef idx="minor">
              <a:schemeClr val="dk1"/>
            </a:fontRef>
          </p:style>
          <p:txBody>
            <a:bodyPr rtlCol="0" anchor="ctr"/>
            <a:lstStyle/>
            <a:p>
              <a:pPr marL="438912" indent="-320040">
                <a:buClr>
                  <a:schemeClr val="accent1"/>
                </a:buClr>
                <a:buSzPct val="80000"/>
                <a:buFont typeface="Wingdings 2"/>
                <a:buChar char=""/>
                <a:defRPr/>
              </a:pPr>
              <a:r>
                <a:rPr lang="en-US" sz="1400" dirty="0">
                  <a:solidFill>
                    <a:schemeClr val="bg1"/>
                  </a:solidFill>
                </a:rPr>
                <a:t>No code, discover and configure existing back-end integration end-points</a:t>
              </a:r>
            </a:p>
            <a:p>
              <a:pPr marL="438912" indent="-320040">
                <a:buClr>
                  <a:schemeClr val="accent1"/>
                </a:buClr>
                <a:buSzPct val="80000"/>
                <a:buFont typeface="Wingdings 2"/>
                <a:buChar char=""/>
                <a:defRPr/>
              </a:pPr>
              <a:r>
                <a:rPr lang="en-US" sz="1400" dirty="0">
                  <a:solidFill>
                    <a:schemeClr val="bg1"/>
                  </a:solidFill>
                </a:rPr>
                <a:t>Connect to (existing) WCF, </a:t>
              </a:r>
              <a:r>
                <a:rPr lang="en-US" sz="1400" dirty="0" smtClean="0">
                  <a:solidFill>
                    <a:schemeClr val="bg1"/>
                  </a:solidFill>
                </a:rPr>
                <a:t>ADO.NET </a:t>
              </a:r>
              <a:r>
                <a:rPr lang="en-US" sz="1400" dirty="0">
                  <a:solidFill>
                    <a:schemeClr val="bg1"/>
                  </a:solidFill>
                </a:rPr>
                <a:t>and .</a:t>
              </a:r>
              <a:r>
                <a:rPr lang="en-US" sz="1400" dirty="0" smtClean="0">
                  <a:solidFill>
                    <a:schemeClr val="bg1"/>
                  </a:solidFill>
                </a:rPr>
                <a:t>NET </a:t>
              </a:r>
              <a:r>
                <a:rPr lang="en-US" sz="1400" dirty="0">
                  <a:solidFill>
                    <a:schemeClr val="bg1"/>
                  </a:solidFill>
                </a:rPr>
                <a:t>Objects</a:t>
              </a:r>
            </a:p>
            <a:p>
              <a:pPr marL="438912" indent="-320040">
                <a:buClr>
                  <a:schemeClr val="accent1"/>
                </a:buClr>
                <a:buSzPct val="80000"/>
                <a:buFont typeface="Wingdings 2"/>
                <a:buChar char=""/>
                <a:defRPr/>
              </a:pPr>
              <a:r>
                <a:rPr lang="en-US" sz="1400" dirty="0">
                  <a:solidFill>
                    <a:schemeClr val="bg1"/>
                  </a:solidFill>
                </a:rPr>
                <a:t>Simultaneously author thin and rich client UX for External List </a:t>
              </a:r>
              <a:r>
                <a:rPr lang="en-US" sz="1400" dirty="0" smtClean="0">
                  <a:solidFill>
                    <a:schemeClr val="bg1"/>
                  </a:solidFill>
                </a:rPr>
                <a:t>and InfoPath </a:t>
              </a:r>
              <a:r>
                <a:rPr lang="en-US" sz="1400" dirty="0">
                  <a:solidFill>
                    <a:schemeClr val="bg1"/>
                  </a:solidFill>
                </a:rPr>
                <a:t>Forms</a:t>
              </a:r>
            </a:p>
          </p:txBody>
        </p:sp>
      </p:grpSp>
      <p:grpSp>
        <p:nvGrpSpPr>
          <p:cNvPr id="6" name="Group 4"/>
          <p:cNvGrpSpPr/>
          <p:nvPr/>
        </p:nvGrpSpPr>
        <p:grpSpPr>
          <a:xfrm>
            <a:off x="0" y="2438400"/>
            <a:ext cx="5638800" cy="3886200"/>
            <a:chOff x="0" y="2438400"/>
            <a:chExt cx="5638800" cy="3886200"/>
          </a:xfrm>
        </p:grpSpPr>
        <p:grpSp>
          <p:nvGrpSpPr>
            <p:cNvPr id="7" name="Group 36"/>
            <p:cNvGrpSpPr/>
            <p:nvPr/>
          </p:nvGrpSpPr>
          <p:grpSpPr>
            <a:xfrm>
              <a:off x="381000" y="4191000"/>
              <a:ext cx="1828800" cy="1756394"/>
              <a:chOff x="2819400" y="4419600"/>
              <a:chExt cx="1828800" cy="1756394"/>
            </a:xfrm>
          </p:grpSpPr>
          <p:pic>
            <p:nvPicPr>
              <p:cNvPr id="50" name="Picture 5" descr="\\eventsql\dvd27\Clip_Installer\DVD_ART\Artwork_Imagery\HARDWARE_IMAGERY\Illustration - Misc Hardware\XML Icons\user business man.png"/>
              <p:cNvPicPr>
                <a:picLocks noChangeAspect="1" noChangeArrowheads="1"/>
              </p:cNvPicPr>
              <p:nvPr/>
            </p:nvPicPr>
            <p:blipFill>
              <a:blip r:embed="rId9" cstate="print"/>
              <a:srcRect/>
              <a:stretch>
                <a:fillRect/>
              </a:stretch>
            </p:blipFill>
            <p:spPr bwMode="auto">
              <a:xfrm>
                <a:off x="2895600" y="4953000"/>
                <a:ext cx="920581" cy="1222994"/>
              </a:xfrm>
              <a:prstGeom prst="rect">
                <a:avLst/>
              </a:prstGeom>
              <a:noFill/>
            </p:spPr>
          </p:pic>
          <p:pic>
            <p:nvPicPr>
              <p:cNvPr id="51" name="Picture 8" descr="\\eventsql\dvd27\Clip_Installer\DVD_ART\Artwork_Imagery\HARDWARE_IMAGERY\Illustration - Misc Hardware\XML Icons\LCD flat panel and keyboard.png"/>
              <p:cNvPicPr>
                <a:picLocks noChangeAspect="1" noChangeArrowheads="1"/>
              </p:cNvPicPr>
              <p:nvPr/>
            </p:nvPicPr>
            <p:blipFill>
              <a:blip r:embed="rId8" cstate="print"/>
              <a:srcRect/>
              <a:stretch>
                <a:fillRect/>
              </a:stretch>
            </p:blipFill>
            <p:spPr bwMode="auto">
              <a:xfrm>
                <a:off x="3733800" y="4953000"/>
                <a:ext cx="728662" cy="960776"/>
              </a:xfrm>
              <a:prstGeom prst="rect">
                <a:avLst/>
              </a:prstGeom>
              <a:noFill/>
            </p:spPr>
          </p:pic>
          <p:pic>
            <p:nvPicPr>
              <p:cNvPr id="52" name="Picture 2" descr="Visual Studio 2008"/>
              <p:cNvPicPr>
                <a:picLocks noChangeAspect="1" noChangeArrowheads="1"/>
              </p:cNvPicPr>
              <p:nvPr/>
            </p:nvPicPr>
            <p:blipFill>
              <a:blip r:embed="rId10" cstate="print"/>
              <a:srcRect l="4444" t="22857" r="61871" b="19398"/>
              <a:stretch>
                <a:fillRect/>
              </a:stretch>
            </p:blipFill>
            <p:spPr bwMode="auto">
              <a:xfrm>
                <a:off x="2819400" y="4419600"/>
                <a:ext cx="1828800" cy="457200"/>
              </a:xfrm>
              <a:prstGeom prst="rect">
                <a:avLst/>
              </a:prstGeom>
              <a:noFill/>
            </p:spPr>
          </p:pic>
        </p:grpSp>
        <p:sp>
          <p:nvSpPr>
            <p:cNvPr id="56" name="Rounded Rectangle 55"/>
            <p:cNvSpPr/>
            <p:nvPr/>
          </p:nvSpPr>
          <p:spPr>
            <a:xfrm>
              <a:off x="533400" y="5943600"/>
              <a:ext cx="1371600"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Pro </a:t>
              </a:r>
              <a:r>
                <a:rPr lang="en-US" b="1" dirty="0" err="1" smtClean="0">
                  <a:solidFill>
                    <a:schemeClr val="bg1"/>
                  </a:solidFill>
                </a:rPr>
                <a:t>Dev</a:t>
              </a:r>
              <a:endParaRPr lang="en-US" b="1" dirty="0">
                <a:solidFill>
                  <a:schemeClr val="bg1"/>
                </a:solidFill>
              </a:endParaRPr>
            </a:p>
          </p:txBody>
        </p:sp>
        <p:sp>
          <p:nvSpPr>
            <p:cNvPr id="57" name="Down Arrow 56"/>
            <p:cNvSpPr/>
            <p:nvPr/>
          </p:nvSpPr>
          <p:spPr>
            <a:xfrm flipV="1">
              <a:off x="990600" y="3276599"/>
              <a:ext cx="457200" cy="84668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64" name="Rounded Rectangle 63"/>
            <p:cNvSpPr/>
            <p:nvPr/>
          </p:nvSpPr>
          <p:spPr>
            <a:xfrm>
              <a:off x="1295400" y="3581400"/>
              <a:ext cx="1828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Produce WSP/</a:t>
              </a:r>
              <a:r>
                <a:rPr lang="en-US" sz="1200" dirty="0" err="1" smtClean="0">
                  <a:solidFill>
                    <a:schemeClr val="tx1"/>
                  </a:solidFill>
                </a:rPr>
                <a:t>ClickOnce</a:t>
              </a:r>
              <a:r>
                <a:rPr lang="en-US" sz="1200" dirty="0" smtClean="0">
                  <a:solidFill>
                    <a:schemeClr val="tx1"/>
                  </a:solidFill>
                </a:rPr>
                <a:t> </a:t>
              </a:r>
            </a:p>
            <a:p>
              <a:r>
                <a:rPr lang="en-US" sz="1200" dirty="0" smtClean="0">
                  <a:solidFill>
                    <a:schemeClr val="tx1"/>
                  </a:solidFill>
                </a:rPr>
                <a:t>Package w/BDC Model</a:t>
              </a:r>
              <a:endParaRPr lang="en-US" sz="1200" dirty="0">
                <a:solidFill>
                  <a:schemeClr val="tx1"/>
                </a:solidFill>
              </a:endParaRPr>
            </a:p>
          </p:txBody>
        </p:sp>
        <p:pic>
          <p:nvPicPr>
            <p:cNvPr id="27" name="Picture 10" descr="\\eventsql\dvd27\Clip_Installer\DVD_ART\Artwork_Imagery\HARDWARE_IMAGERY\Illustration - Misc Hardware\XML Icons\Server.png"/>
            <p:cNvPicPr>
              <a:picLocks noChangeAspect="1" noChangeArrowheads="1"/>
            </p:cNvPicPr>
            <p:nvPr/>
          </p:nvPicPr>
          <p:blipFill>
            <a:blip r:embed="rId3" cstate="print"/>
            <a:srcRect/>
            <a:stretch>
              <a:fillRect/>
            </a:stretch>
          </p:blipFill>
          <p:spPr bwMode="auto">
            <a:xfrm>
              <a:off x="1981200" y="4724400"/>
              <a:ext cx="838200" cy="1149941"/>
            </a:xfrm>
            <a:prstGeom prst="rect">
              <a:avLst/>
            </a:prstGeom>
            <a:noFill/>
          </p:spPr>
        </p:pic>
        <p:pic>
          <p:nvPicPr>
            <p:cNvPr id="20483" name="Picture 3" descr="\\eventsql\dvd\Online_ART\DVD_ART35\Artwork_Imagery\Icons - Illustrations\_XML ICONS\services icon cube.png"/>
            <p:cNvPicPr>
              <a:picLocks noChangeAspect="1" noChangeArrowheads="1"/>
            </p:cNvPicPr>
            <p:nvPr/>
          </p:nvPicPr>
          <p:blipFill>
            <a:blip r:embed="rId11" cstate="print"/>
            <a:srcRect/>
            <a:stretch>
              <a:fillRect/>
            </a:stretch>
          </p:blipFill>
          <p:spPr bwMode="auto">
            <a:xfrm>
              <a:off x="914400" y="2438400"/>
              <a:ext cx="640669" cy="735632"/>
            </a:xfrm>
            <a:prstGeom prst="rect">
              <a:avLst/>
            </a:prstGeom>
            <a:noFill/>
          </p:spPr>
        </p:pic>
        <p:sp>
          <p:nvSpPr>
            <p:cNvPr id="32" name="Rounded Rectangle 31"/>
            <p:cNvSpPr/>
            <p:nvPr/>
          </p:nvSpPr>
          <p:spPr>
            <a:xfrm>
              <a:off x="0" y="2590800"/>
              <a:ext cx="914400"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WSP/ </a:t>
              </a:r>
              <a:r>
                <a:rPr lang="en-US" sz="1200" dirty="0" err="1" smtClean="0">
                  <a:solidFill>
                    <a:schemeClr val="tx1"/>
                  </a:solidFill>
                </a:rPr>
                <a:t>ClickOnce</a:t>
              </a:r>
              <a:r>
                <a:rPr lang="en-US" sz="1200" dirty="0" smtClean="0">
                  <a:solidFill>
                    <a:schemeClr val="tx1"/>
                  </a:solidFill>
                </a:rPr>
                <a:t> Package</a:t>
              </a:r>
              <a:endParaRPr lang="en-US" sz="1200" dirty="0">
                <a:solidFill>
                  <a:schemeClr val="tx1"/>
                </a:solidFill>
              </a:endParaRPr>
            </a:p>
          </p:txBody>
        </p:sp>
        <p:sp>
          <p:nvSpPr>
            <p:cNvPr id="39" name="Rectangular Callout 38"/>
            <p:cNvSpPr/>
            <p:nvPr/>
          </p:nvSpPr>
          <p:spPr>
            <a:xfrm>
              <a:off x="3124200" y="3810000"/>
              <a:ext cx="2514600" cy="2209800"/>
            </a:xfrm>
            <a:prstGeom prst="wedgeRectCallout">
              <a:avLst>
                <a:gd name="adj1" fmla="val -64988"/>
                <a:gd name="adj2" fmla="val -8435"/>
              </a:avLst>
            </a:prstGeom>
            <a:ln/>
          </p:spPr>
          <p:style>
            <a:lnRef idx="2">
              <a:schemeClr val="accent5"/>
            </a:lnRef>
            <a:fillRef idx="1">
              <a:schemeClr val="lt1"/>
            </a:fillRef>
            <a:effectRef idx="0">
              <a:schemeClr val="accent5"/>
            </a:effectRef>
            <a:fontRef idx="minor">
              <a:schemeClr val="dk1"/>
            </a:fontRef>
          </p:style>
          <p:txBody>
            <a:bodyPr rtlCol="0" anchor="ctr"/>
            <a:lstStyle/>
            <a:p>
              <a:pPr marL="438912" lvl="0" indent="-320040">
                <a:buClr>
                  <a:schemeClr val="accent1"/>
                </a:buClr>
                <a:buSzPct val="80000"/>
                <a:buFont typeface="Wingdings 2"/>
                <a:buChar char=""/>
                <a:defRPr/>
              </a:pPr>
              <a:r>
                <a:rPr lang="en-US" sz="1400" dirty="0" smtClean="0">
                  <a:solidFill>
                    <a:schemeClr val="bg1"/>
                  </a:solidFill>
                </a:rPr>
                <a:t>Create custom back-end integration logic using .NET Assemblies</a:t>
              </a:r>
            </a:p>
            <a:p>
              <a:pPr marL="438912" lvl="0" indent="-320040">
                <a:buClr>
                  <a:schemeClr val="accent1"/>
                </a:buClr>
                <a:buSzPct val="80000"/>
                <a:buFont typeface="Wingdings 2"/>
                <a:buChar char=""/>
                <a:defRPr/>
              </a:pPr>
              <a:r>
                <a:rPr lang="en-US" sz="1400" dirty="0" smtClean="0">
                  <a:solidFill>
                    <a:schemeClr val="bg1"/>
                  </a:solidFill>
                </a:rPr>
                <a:t>Author thin and rich client UX (independently) as SharePoint and VSTO customization projects</a:t>
              </a:r>
            </a:p>
          </p:txBody>
        </p:sp>
      </p:grpSp>
    </p:spTree>
    <p:extLst>
      <p:ext uri="{BB962C8B-B14F-4D97-AF65-F5344CB8AC3E}">
        <p14:creationId xmlns:p14="http://schemas.microsoft.com/office/powerpoint/2010/main" val="513615530"/>
      </p:ext>
    </p:extLst>
  </p:cSld>
  <p:clrMapOvr>
    <a:masterClrMapping/>
  </p:clrMapOvr>
  <mc:AlternateContent xmlns:mc="http://schemas.openxmlformats.org/markup-compatibility/2006" xmlns:p14="http://schemas.microsoft.com/office/powerpoint/2007/7/12/main">
    <mc:Choice Requires="p14">
      <p:transition xmlns:p141="http://schemas.microsoft.com/office/powerpoint/2010/main" spd="slow" p141: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41796"/>
          </a:xfrm>
        </p:spPr>
        <p:txBody>
          <a:bodyPr/>
          <a:lstStyle/>
          <a:p>
            <a:r>
              <a:rPr dirty="0" smtClean="0"/>
              <a:t>SharePoint Workspace</a:t>
            </a:r>
            <a:br>
              <a:rPr dirty="0" smtClean="0"/>
            </a:br>
            <a:r>
              <a:rPr lang="en-US" sz="2000" dirty="0" smtClean="0"/>
              <a:t>The next generation of the product formerly known as Groove</a:t>
            </a:r>
            <a:endParaRPr lang="en-US" sz="2000" dirty="0"/>
          </a:p>
        </p:txBody>
      </p:sp>
      <p:sp>
        <p:nvSpPr>
          <p:cNvPr id="5" name="Content Placeholder 2"/>
          <p:cNvSpPr txBox="1">
            <a:spLocks/>
          </p:cNvSpPr>
          <p:nvPr/>
        </p:nvSpPr>
        <p:spPr>
          <a:xfrm>
            <a:off x="304800" y="1524000"/>
            <a:ext cx="4136065" cy="4525963"/>
          </a:xfrm>
          <a:prstGeom prst="rect">
            <a:avLst/>
          </a:prstGeom>
        </p:spPr>
        <p:txBody>
          <a:bodyPr>
            <a:norm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Offline capable</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InfoPath forms  UI (customizable)</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Respects SharePoint view settings (filter/sort/group)</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Error/conflict resolution</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Search across </a:t>
            </a:r>
            <a:br>
              <a:rPr kumimoji="0" lang="en-US" sz="2400" b="0" i="0" u="none" strike="noStrike" kern="1200" cap="none" spc="0" normalizeH="0" baseline="0" noProof="0" dirty="0" smtClean="0">
                <a:ln>
                  <a:noFill/>
                </a:ln>
                <a:solidFill>
                  <a:schemeClr val="tx1"/>
                </a:solidFill>
                <a:effectLst/>
                <a:uLnTx/>
                <a:uFillTx/>
                <a:latin typeface="+mn-lt"/>
                <a:ea typeface="+mn-ea"/>
                <a:cs typeface="+mn-cs"/>
              </a:rPr>
            </a:br>
            <a:r>
              <a:rPr kumimoji="0" lang="en-US" sz="2400" b="0" i="0" u="none" strike="noStrike" kern="1200" cap="none" spc="0" normalizeH="0" baseline="0" noProof="0" dirty="0" smtClean="0">
                <a:ln>
                  <a:noFill/>
                </a:ln>
                <a:solidFill>
                  <a:schemeClr val="tx1"/>
                </a:solidFill>
                <a:effectLst/>
                <a:uLnTx/>
                <a:uFillTx/>
                <a:latin typeface="+mn-lt"/>
                <a:ea typeface="+mn-ea"/>
                <a:cs typeface="+mn-cs"/>
              </a:rPr>
              <a:t>external data</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54866"/>
            <a:ext cx="4994275" cy="391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.NET Connector Assemblies in Visual Studio 2010</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09666550"/>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Visual Studio 2010 Support</a:t>
            </a:r>
            <a:endParaRPr lang="en-US" dirty="0"/>
          </a:p>
        </p:txBody>
      </p:sp>
      <p:sp>
        <p:nvSpPr>
          <p:cNvPr id="3" name="Text Placeholder 2"/>
          <p:cNvSpPr>
            <a:spLocks noGrp="1"/>
          </p:cNvSpPr>
          <p:nvPr>
            <p:ph type="body" sz="quarter" idx="10"/>
          </p:nvPr>
        </p:nvSpPr>
        <p:spPr>
          <a:xfrm>
            <a:off x="304800" y="990600"/>
            <a:ext cx="8382000" cy="886397"/>
          </a:xfrm>
        </p:spPr>
        <p:txBody>
          <a:bodyPr/>
          <a:lstStyle/>
          <a:p>
            <a:r>
              <a:rPr lang="en-US" dirty="0" smtClean="0"/>
              <a:t>The tool for creating .NET Assembly Connectors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497" y="1866028"/>
            <a:ext cx="6019006" cy="418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.NET Assembly Connector</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BCS Security Overview</a:t>
            </a:r>
            <a:endParaRPr lang="en-US" dirty="0"/>
          </a:p>
        </p:txBody>
      </p:sp>
      <p:graphicFrame>
        <p:nvGraphicFramePr>
          <p:cNvPr id="4" name="Content Placeholder 3"/>
          <p:cNvGraphicFramePr>
            <a:graphicFrameLocks noGrp="1"/>
          </p:cNvGraphicFramePr>
          <p:nvPr>
            <p:ph idx="1"/>
          </p:nvPr>
        </p:nvGraphicFramePr>
        <p:xfrm>
          <a:off x="152400" y="1524000"/>
          <a:ext cx="8763001" cy="4454173"/>
        </p:xfrm>
        <a:graphic>
          <a:graphicData uri="http://schemas.openxmlformats.org/drawingml/2006/table">
            <a:tbl>
              <a:tblPr firstRow="1" bandRow="1">
                <a:tableStyleId>{00A15C55-8517-42AA-B614-E9B94910E393}</a:tableStyleId>
              </a:tblPr>
              <a:tblGrid>
                <a:gridCol w="2092390"/>
                <a:gridCol w="2092390"/>
                <a:gridCol w="2092390"/>
                <a:gridCol w="2485831"/>
              </a:tblGrid>
              <a:tr h="917129">
                <a:tc>
                  <a:txBody>
                    <a:bodyPr/>
                    <a:lstStyle/>
                    <a:p>
                      <a:r>
                        <a:rPr lang="en-US" dirty="0" smtClean="0"/>
                        <a:t>Popular Auth types</a:t>
                      </a:r>
                      <a:endParaRPr lang="en-US" dirty="0"/>
                    </a:p>
                  </a:txBody>
                  <a:tcPr/>
                </a:tc>
                <a:tc>
                  <a:txBody>
                    <a:bodyPr/>
                    <a:lstStyle/>
                    <a:p>
                      <a:r>
                        <a:rPr lang="en-US" dirty="0" smtClean="0"/>
                        <a:t>WCF</a:t>
                      </a:r>
                      <a:r>
                        <a:rPr lang="en-US" baseline="0" dirty="0" smtClean="0"/>
                        <a:t> Connector</a:t>
                      </a:r>
                      <a:r>
                        <a:rPr lang="en-US" dirty="0" smtClean="0"/>
                        <a:t> </a:t>
                      </a:r>
                      <a:endParaRPr lang="en-US" dirty="0"/>
                    </a:p>
                  </a:txBody>
                  <a:tcPr/>
                </a:tc>
                <a:tc>
                  <a:txBody>
                    <a:bodyPr/>
                    <a:lstStyle/>
                    <a:p>
                      <a:r>
                        <a:rPr lang="en-US" baseline="0" dirty="0" smtClean="0"/>
                        <a:t>DB Connector</a:t>
                      </a:r>
                      <a:endParaRPr lang="en-US" dirty="0"/>
                    </a:p>
                  </a:txBody>
                  <a:tcPr/>
                </a:tc>
                <a:tc>
                  <a:txBody>
                    <a:bodyPr/>
                    <a:lstStyle/>
                    <a:p>
                      <a:r>
                        <a:rPr lang="en-US" dirty="0" smtClean="0"/>
                        <a:t>.NET</a:t>
                      </a:r>
                      <a:r>
                        <a:rPr lang="en-US" baseline="0" dirty="0" smtClean="0"/>
                        <a:t> Host Connector</a:t>
                      </a:r>
                      <a:endParaRPr lang="en-US" dirty="0"/>
                    </a:p>
                  </a:txBody>
                  <a:tcPr/>
                </a:tc>
              </a:tr>
              <a:tr h="531353">
                <a:tc>
                  <a:txBody>
                    <a:bodyPr/>
                    <a:lstStyle/>
                    <a:p>
                      <a:r>
                        <a:rPr lang="en-US" dirty="0" smtClean="0"/>
                        <a:t>SQL Auth</a:t>
                      </a:r>
                      <a:endParaRPr lang="en-US" dirty="0"/>
                    </a:p>
                  </a:txBody>
                  <a:tcPr/>
                </a:tc>
                <a:tc>
                  <a:txBody>
                    <a:bodyPr/>
                    <a:lstStyle/>
                    <a:p>
                      <a:pPr algn="ctr"/>
                      <a:r>
                        <a:rPr lang="en-US" dirty="0" smtClean="0"/>
                        <a:t>N/A</a:t>
                      </a:r>
                      <a:endParaRPr lang="en-US" dirty="0"/>
                    </a:p>
                  </a:txBody>
                  <a:tcPr/>
                </a:tc>
                <a:tc>
                  <a:txBody>
                    <a:bodyPr/>
                    <a:lstStyle/>
                    <a:p>
                      <a:pPr algn="ctr"/>
                      <a:r>
                        <a:rPr lang="en-US" dirty="0" smtClean="0"/>
                        <a:t>Yes</a:t>
                      </a:r>
                      <a:endParaRPr lang="en-US" dirty="0"/>
                    </a:p>
                  </a:txBody>
                  <a:tcPr/>
                </a:tc>
                <a:tc>
                  <a:txBody>
                    <a:bodyPr/>
                    <a:lstStyle/>
                    <a:p>
                      <a:pPr algn="ctr"/>
                      <a:r>
                        <a:rPr lang="en-US" dirty="0" smtClean="0"/>
                        <a:t>Code-Based</a:t>
                      </a:r>
                      <a:endParaRPr lang="en-US" dirty="0"/>
                    </a:p>
                  </a:txBody>
                  <a:tcPr/>
                </a:tc>
              </a:tr>
              <a:tr h="531353">
                <a:tc>
                  <a:txBody>
                    <a:bodyPr/>
                    <a:lstStyle/>
                    <a:p>
                      <a:r>
                        <a:rPr lang="en-US" dirty="0" err="1" smtClean="0"/>
                        <a:t>UserName</a:t>
                      </a:r>
                      <a:r>
                        <a:rPr lang="en-US" baseline="0" dirty="0" smtClean="0"/>
                        <a:t>  &amp; Password</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Code</a:t>
                      </a:r>
                      <a:r>
                        <a:rPr lang="en-US" baseline="0" dirty="0" smtClean="0"/>
                        <a:t> Based</a:t>
                      </a:r>
                      <a:endParaRPr lang="en-US" dirty="0"/>
                    </a:p>
                  </a:txBody>
                  <a:tcPr/>
                </a:tc>
              </a:tr>
              <a:tr h="917129">
                <a:tc>
                  <a:txBody>
                    <a:bodyPr/>
                    <a:lstStyle/>
                    <a:p>
                      <a:r>
                        <a:rPr lang="en-US" dirty="0" smtClean="0"/>
                        <a:t>NTLM</a:t>
                      </a:r>
                      <a:r>
                        <a:rPr lang="en-US" baseline="0" dirty="0" smtClean="0"/>
                        <a:t> Pass through</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917129">
                <a:tc>
                  <a:txBody>
                    <a:bodyPr/>
                    <a:lstStyle/>
                    <a:p>
                      <a:r>
                        <a:rPr lang="en-US" dirty="0" smtClean="0"/>
                        <a:t>Claims Token</a:t>
                      </a:r>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c>
                  <a:txBody>
                    <a:bodyPr/>
                    <a:lstStyle/>
                    <a:p>
                      <a:pPr algn="ctr"/>
                      <a:r>
                        <a:rPr lang="en-US" dirty="0" smtClean="0"/>
                        <a:t>Code Based</a:t>
                      </a:r>
                      <a:endParaRPr lang="en-US" dirty="0"/>
                    </a:p>
                  </a:txBody>
                  <a:tcPr/>
                </a:tc>
              </a:tr>
              <a:tr h="531353">
                <a:tc>
                  <a:txBody>
                    <a:bodyPr/>
                    <a:lstStyle/>
                    <a:p>
                      <a:r>
                        <a:rPr lang="en-US" dirty="0" err="1" smtClean="0"/>
                        <a:t>Oauth</a:t>
                      </a:r>
                      <a:r>
                        <a:rPr lang="en-US" baseline="0" dirty="0" smtClean="0"/>
                        <a:t> / </a:t>
                      </a:r>
                      <a:r>
                        <a:rPr lang="en-US" baseline="0" dirty="0" err="1" smtClean="0"/>
                        <a:t>LiveID</a:t>
                      </a:r>
                      <a:endParaRPr lang="en-US" dirty="0"/>
                    </a:p>
                  </a:txBody>
                  <a:tcPr/>
                </a:tc>
                <a:tc>
                  <a:txBody>
                    <a:bodyPr/>
                    <a:lstStyle/>
                    <a:p>
                      <a:pPr algn="ctr"/>
                      <a:r>
                        <a:rPr lang="en-US" dirty="0" smtClean="0"/>
                        <a:t>Code</a:t>
                      </a:r>
                      <a:r>
                        <a:rPr lang="en-US" baseline="0" dirty="0" smtClean="0"/>
                        <a:t> Based</a:t>
                      </a:r>
                      <a:endParaRPr lang="en-US" dirty="0"/>
                    </a:p>
                  </a:txBody>
                  <a:tcPr/>
                </a:tc>
                <a:tc>
                  <a:txBody>
                    <a:bodyPr/>
                    <a:lstStyle/>
                    <a:p>
                      <a:pPr algn="ctr"/>
                      <a:r>
                        <a:rPr lang="en-US" dirty="0" smtClean="0"/>
                        <a:t>No</a:t>
                      </a:r>
                      <a:endParaRPr lang="en-US" dirty="0"/>
                    </a:p>
                  </a:txBody>
                  <a:tcPr/>
                </a:tc>
                <a:tc>
                  <a:txBody>
                    <a:bodyPr/>
                    <a:lstStyle/>
                    <a:p>
                      <a:pPr algn="ctr"/>
                      <a:r>
                        <a:rPr lang="en-US" dirty="0" smtClean="0"/>
                        <a:t>Code</a:t>
                      </a:r>
                      <a:r>
                        <a:rPr lang="en-US" baseline="0" dirty="0" smtClean="0"/>
                        <a:t> Based</a:t>
                      </a:r>
                      <a:endParaRPr lang="en-US" dirty="0"/>
                    </a:p>
                  </a:txBody>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Authentication (server)</a:t>
            </a:r>
            <a:endParaRPr lang="en-US" dirty="0"/>
          </a:p>
        </p:txBody>
      </p:sp>
      <p:sp>
        <p:nvSpPr>
          <p:cNvPr id="4" name="Rounded Rectangle 3"/>
          <p:cNvSpPr/>
          <p:nvPr/>
        </p:nvSpPr>
        <p:spPr>
          <a:xfrm>
            <a:off x="1752600" y="1752600"/>
            <a:ext cx="4495800" cy="2819400"/>
          </a:xfrm>
          <a:prstGeom prst="roundRect">
            <a:avLst>
              <a:gd name="adj" fmla="val 53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5" name="TextBox 4"/>
          <p:cNvSpPr txBox="1"/>
          <p:nvPr/>
        </p:nvSpPr>
        <p:spPr>
          <a:xfrm>
            <a:off x="2338899" y="1737486"/>
            <a:ext cx="1905586" cy="338554"/>
          </a:xfrm>
          <a:prstGeom prst="rect">
            <a:avLst/>
          </a:prstGeom>
          <a:noFill/>
        </p:spPr>
        <p:txBody>
          <a:bodyPr wrap="none" rtlCol="0">
            <a:spAutoFit/>
          </a:bodyPr>
          <a:lstStyle/>
          <a:p>
            <a:r>
              <a:rPr lang="en-US" sz="1600" b="1" dirty="0" smtClean="0">
                <a:solidFill>
                  <a:schemeClr val="bg1"/>
                </a:solidFill>
              </a:rPr>
              <a:t>SharePoint Server</a:t>
            </a:r>
            <a:endParaRPr lang="en-US" sz="1600" b="1" dirty="0">
              <a:solidFill>
                <a:schemeClr val="bg1"/>
              </a:solidFill>
            </a:endParaRPr>
          </a:p>
        </p:txBody>
      </p:sp>
      <p:pic>
        <p:nvPicPr>
          <p:cNvPr id="1026" name="Picture 2" descr="D:\DVDART\Artwork_Imagery\Icons - Illustrations\_VIRTUALIZATION ICONS\Application Virtual 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13" y="5131713"/>
            <a:ext cx="618487" cy="69481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028" name="Picture 4" descr="D:\DVDART\Artwork_Imagery\Icons - Illustrations\_VIRTUALIZATION ICONS\Application Virtual Microsoft Dynamic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5029200"/>
            <a:ext cx="618487" cy="69481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029" name="Picture 5" descr="D:\DVDART\Artwork_Imagery\Icons - Illustrations\_VIRTUALIZATION ICONS\Application Virtual 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9271" y="5131713"/>
            <a:ext cx="580561" cy="652205"/>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8" name="TextBox 7"/>
          <p:cNvSpPr txBox="1"/>
          <p:nvPr/>
        </p:nvSpPr>
        <p:spPr>
          <a:xfrm>
            <a:off x="4544028" y="5764614"/>
            <a:ext cx="1281120" cy="261610"/>
          </a:xfrm>
          <a:prstGeom prst="rect">
            <a:avLst/>
          </a:prstGeom>
          <a:noFill/>
        </p:spPr>
        <p:txBody>
          <a:bodyPr wrap="none" rtlCol="0">
            <a:spAutoFit/>
          </a:bodyPr>
          <a:lstStyle/>
          <a:p>
            <a:r>
              <a:rPr lang="en-US" sz="1100" b="1" dirty="0" smtClean="0"/>
              <a:t>External System</a:t>
            </a:r>
            <a:endParaRPr lang="en-US" sz="1100" b="1" dirty="0"/>
          </a:p>
        </p:txBody>
      </p:sp>
      <p:sp>
        <p:nvSpPr>
          <p:cNvPr id="9" name="TextBox 8"/>
          <p:cNvSpPr txBox="1"/>
          <p:nvPr/>
        </p:nvSpPr>
        <p:spPr>
          <a:xfrm>
            <a:off x="3260856" y="5733756"/>
            <a:ext cx="673582" cy="261610"/>
          </a:xfrm>
          <a:prstGeom prst="rect">
            <a:avLst/>
          </a:prstGeom>
          <a:noFill/>
        </p:spPr>
        <p:txBody>
          <a:bodyPr wrap="none" rtlCol="0">
            <a:spAutoFit/>
          </a:bodyPr>
          <a:lstStyle/>
          <a:p>
            <a:r>
              <a:rPr lang="en-US" sz="1100" b="1" dirty="0" smtClean="0"/>
              <a:t>Web 2.0</a:t>
            </a:r>
            <a:endParaRPr lang="en-US" sz="1100" b="1" dirty="0"/>
          </a:p>
        </p:txBody>
      </p:sp>
      <p:sp>
        <p:nvSpPr>
          <p:cNvPr id="10" name="TextBox 9"/>
          <p:cNvSpPr txBox="1"/>
          <p:nvPr/>
        </p:nvSpPr>
        <p:spPr>
          <a:xfrm>
            <a:off x="1874142" y="5653914"/>
            <a:ext cx="982961" cy="430887"/>
          </a:xfrm>
          <a:prstGeom prst="rect">
            <a:avLst/>
          </a:prstGeom>
          <a:noFill/>
        </p:spPr>
        <p:txBody>
          <a:bodyPr wrap="none" rtlCol="0">
            <a:spAutoFit/>
          </a:bodyPr>
          <a:lstStyle/>
          <a:p>
            <a:pPr algn="ctr"/>
            <a:r>
              <a:rPr lang="en-US" sz="1100" b="1" dirty="0" smtClean="0"/>
              <a:t>Claims Aware</a:t>
            </a:r>
          </a:p>
          <a:p>
            <a:pPr algn="ctr"/>
            <a:r>
              <a:rPr lang="en-US" sz="1100" b="1" dirty="0" smtClean="0"/>
              <a:t>Service</a:t>
            </a:r>
            <a:endParaRPr lang="en-US" sz="1100" b="1" dirty="0"/>
          </a:p>
        </p:txBody>
      </p:sp>
      <p:pic>
        <p:nvPicPr>
          <p:cNvPr id="3" name="Picture 2" descr="D:\DVDART\Artwork_Imagery\Icons - Illustrations\_VIRTUALIZATION ICONS\Server Virtual Offi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0200" y="1676400"/>
            <a:ext cx="685800" cy="519616"/>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027" name="Picture 3" descr="D:\DVDART\Artwork_Imagery\Icons - Illustrations\_VIRTUALIZATION ICONS\Server Virtual Databas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6253" y="3823680"/>
            <a:ext cx="762000" cy="577352"/>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3" name="TextBox 12"/>
          <p:cNvSpPr txBox="1"/>
          <p:nvPr/>
        </p:nvSpPr>
        <p:spPr>
          <a:xfrm>
            <a:off x="5120424" y="4145028"/>
            <a:ext cx="1016625" cy="430887"/>
          </a:xfrm>
          <a:prstGeom prst="rect">
            <a:avLst/>
          </a:prstGeom>
          <a:noFill/>
        </p:spPr>
        <p:txBody>
          <a:bodyPr wrap="none" rtlCol="0">
            <a:spAutoFit/>
          </a:bodyPr>
          <a:lstStyle/>
          <a:p>
            <a:r>
              <a:rPr lang="en-US" sz="1100" b="1" dirty="0" smtClean="0">
                <a:solidFill>
                  <a:schemeClr val="bg1"/>
                </a:solidFill>
              </a:rPr>
              <a:t>Secure Store</a:t>
            </a:r>
          </a:p>
          <a:p>
            <a:r>
              <a:rPr lang="en-US" sz="1100" b="1" dirty="0" smtClean="0">
                <a:solidFill>
                  <a:schemeClr val="bg1"/>
                </a:solidFill>
              </a:rPr>
              <a:t>Service</a:t>
            </a:r>
            <a:endParaRPr lang="en-US" sz="1100" b="1" dirty="0">
              <a:solidFill>
                <a:schemeClr val="bg1"/>
              </a:solidFill>
            </a:endParaRPr>
          </a:p>
        </p:txBody>
      </p:sp>
      <p:sp>
        <p:nvSpPr>
          <p:cNvPr id="6" name="Rectangle 5"/>
          <p:cNvSpPr/>
          <p:nvPr/>
        </p:nvSpPr>
        <p:spPr>
          <a:xfrm>
            <a:off x="1905000" y="2667000"/>
            <a:ext cx="2286000" cy="15240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D:\DVDART\Artwork_Imagery\Icons - Illustrations\_VIRTUALIZATION ICONS\Application Virtua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76600" y="3029171"/>
            <a:ext cx="685800" cy="770430"/>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7" name="TextBox 16"/>
          <p:cNvSpPr txBox="1"/>
          <p:nvPr/>
        </p:nvSpPr>
        <p:spPr>
          <a:xfrm>
            <a:off x="3134735" y="3760113"/>
            <a:ext cx="970137" cy="430887"/>
          </a:xfrm>
          <a:prstGeom prst="rect">
            <a:avLst/>
          </a:prstGeom>
          <a:noFill/>
        </p:spPr>
        <p:txBody>
          <a:bodyPr wrap="none" rtlCol="0">
            <a:spAutoFit/>
          </a:bodyPr>
          <a:lstStyle/>
          <a:p>
            <a:pPr algn="ctr"/>
            <a:r>
              <a:rPr lang="en-US" sz="1100" b="1"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BDC Server</a:t>
            </a:r>
          </a:p>
          <a:p>
            <a:pPr algn="ctr"/>
            <a:r>
              <a:rPr lang="en-US" sz="1100" b="1"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rPr>
              <a:t>Runtime</a:t>
            </a:r>
            <a:endParaRPr lang="en-US" sz="1100" b="1" dirty="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1" name="Picture 2" descr="D:\DVDART\Artwork_Imagery\Icons - Illustrations\_VIRTUALIZATION ICONS\DDC App Virtualiz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16141" y="3177398"/>
            <a:ext cx="751480" cy="602374"/>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2" name="Picture 3" descr="D:\DVDART\Artwork_Imagery\Icons - Illustrations\_VIRTUALIZATION ICONS\DDC Model.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8410" y="2978925"/>
            <a:ext cx="756962" cy="610032"/>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9" name="TextBox 18"/>
          <p:cNvSpPr txBox="1"/>
          <p:nvPr/>
        </p:nvSpPr>
        <p:spPr>
          <a:xfrm>
            <a:off x="2130336" y="3429630"/>
            <a:ext cx="327334" cy="261610"/>
          </a:xfrm>
          <a:prstGeom prst="rect">
            <a:avLst/>
          </a:prstGeom>
          <a:noFill/>
          <a:scene3d>
            <a:camera prst="isometricLeftDown"/>
            <a:lightRig rig="threePt" dir="t"/>
          </a:scene3d>
        </p:spPr>
        <p:txBody>
          <a:bodyPr wrap="none" rtlCol="0">
            <a:spAutoFit/>
          </a:bodyPr>
          <a:lstStyle/>
          <a:p>
            <a:pPr algn="ctr"/>
            <a:r>
              <a:rPr lang="en-US" sz="1100" b="1" dirty="0" smtClean="0">
                <a:solidFill>
                  <a:schemeClr val="bg1"/>
                </a:solidFill>
              </a:rPr>
              <a:t>VL</a:t>
            </a:r>
            <a:endParaRPr lang="en-US" sz="1100" b="1" dirty="0">
              <a:solidFill>
                <a:schemeClr val="bg1"/>
              </a:solidFill>
            </a:endParaRPr>
          </a:p>
        </p:txBody>
      </p:sp>
      <p:sp>
        <p:nvSpPr>
          <p:cNvPr id="20" name="TextBox 19"/>
          <p:cNvSpPr txBox="1"/>
          <p:nvPr/>
        </p:nvSpPr>
        <p:spPr>
          <a:xfrm>
            <a:off x="1942785" y="3251147"/>
            <a:ext cx="702436" cy="261610"/>
          </a:xfrm>
          <a:prstGeom prst="rect">
            <a:avLst/>
          </a:prstGeom>
          <a:noFill/>
          <a:scene3d>
            <a:camera prst="isometricLeftDown"/>
            <a:lightRig rig="threePt" dir="t"/>
          </a:scene3d>
        </p:spPr>
        <p:txBody>
          <a:bodyPr wrap="none" rtlCol="0">
            <a:spAutoFit/>
          </a:bodyPr>
          <a:lstStyle/>
          <a:p>
            <a:pPr algn="ctr"/>
            <a:r>
              <a:rPr lang="en-US" sz="1100" b="1" dirty="0" err="1" smtClean="0"/>
              <a:t>WebPart</a:t>
            </a:r>
            <a:endParaRPr lang="en-US" sz="1100" b="1" dirty="0"/>
          </a:p>
        </p:txBody>
      </p:sp>
      <p:sp>
        <p:nvSpPr>
          <p:cNvPr id="21" name="TextBox 20"/>
          <p:cNvSpPr txBox="1"/>
          <p:nvPr/>
        </p:nvSpPr>
        <p:spPr>
          <a:xfrm>
            <a:off x="2064559" y="3048000"/>
            <a:ext cx="854722" cy="261610"/>
          </a:xfrm>
          <a:prstGeom prst="rect">
            <a:avLst/>
          </a:prstGeom>
          <a:noFill/>
          <a:scene3d>
            <a:camera prst="perspectiveRelaxed"/>
            <a:lightRig rig="threePt" dir="t"/>
          </a:scene3d>
        </p:spPr>
        <p:txBody>
          <a:bodyPr wrap="none" rtlCol="0">
            <a:spAutoFit/>
          </a:bodyPr>
          <a:lstStyle/>
          <a:p>
            <a:pPr algn="ctr"/>
            <a:r>
              <a:rPr lang="en-US" sz="1100" b="1" dirty="0" smtClean="0"/>
              <a:t>Application</a:t>
            </a:r>
            <a:endParaRPr lang="en-US" sz="1100" b="1" dirty="0"/>
          </a:p>
        </p:txBody>
      </p:sp>
      <p:pic>
        <p:nvPicPr>
          <p:cNvPr id="16" name="Picture 4" descr="D:\DVDART\Artwork_Imagery\Icons - Illustrations\_XML ICONS\User yellow 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57400" y="2586681"/>
            <a:ext cx="228600" cy="308919"/>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8" name="Picture 5" descr="D:\DVDART\Artwork_Imagery\Icons - Illustrations\_XML ICONS\user blue 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21651" y="3200400"/>
            <a:ext cx="273749" cy="36993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26" name="TextBox 25"/>
          <p:cNvSpPr txBox="1"/>
          <p:nvPr/>
        </p:nvSpPr>
        <p:spPr>
          <a:xfrm>
            <a:off x="2252132" y="2644329"/>
            <a:ext cx="1266693" cy="261610"/>
          </a:xfrm>
          <a:prstGeom prst="rect">
            <a:avLst/>
          </a:prstGeom>
          <a:noFill/>
        </p:spPr>
        <p:txBody>
          <a:bodyPr wrap="none" rtlCol="0">
            <a:spAutoFit/>
          </a:bodyPr>
          <a:lstStyle/>
          <a:p>
            <a:pPr algn="ctr"/>
            <a:r>
              <a:rPr lang="en-US" sz="1100" b="1" dirty="0" smtClean="0">
                <a:solidFill>
                  <a:schemeClr val="bg1"/>
                </a:solidFill>
              </a:rPr>
              <a:t>Process Account</a:t>
            </a:r>
            <a:endParaRPr lang="en-US" sz="1100" b="1" dirty="0">
              <a:solidFill>
                <a:schemeClr val="bg1"/>
              </a:solidFill>
            </a:endParaRPr>
          </a:p>
        </p:txBody>
      </p:sp>
      <p:sp>
        <p:nvSpPr>
          <p:cNvPr id="22" name="Right Arrow 21"/>
          <p:cNvSpPr/>
          <p:nvPr/>
        </p:nvSpPr>
        <p:spPr>
          <a:xfrm>
            <a:off x="1371600" y="3352800"/>
            <a:ext cx="6858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p:cNvSpPr txBox="1"/>
          <p:nvPr/>
        </p:nvSpPr>
        <p:spPr>
          <a:xfrm>
            <a:off x="753494" y="3512757"/>
            <a:ext cx="793807" cy="430887"/>
          </a:xfrm>
          <a:prstGeom prst="rect">
            <a:avLst/>
          </a:prstGeom>
          <a:noFill/>
        </p:spPr>
        <p:txBody>
          <a:bodyPr wrap="none" rtlCol="0">
            <a:spAutoFit/>
          </a:bodyPr>
          <a:lstStyle/>
          <a:p>
            <a:pPr algn="ctr"/>
            <a:r>
              <a:rPr lang="en-US" sz="1100" b="1" dirty="0" smtClean="0"/>
              <a:t>Logged-on</a:t>
            </a:r>
          </a:p>
          <a:p>
            <a:pPr algn="ctr"/>
            <a:r>
              <a:rPr lang="en-US" sz="1100" b="1" dirty="0" smtClean="0"/>
              <a:t>user</a:t>
            </a:r>
            <a:endParaRPr lang="en-US" sz="1100" b="1" dirty="0"/>
          </a:p>
        </p:txBody>
      </p:sp>
      <p:cxnSp>
        <p:nvCxnSpPr>
          <p:cNvPr id="24" name=" 23"/>
          <p:cNvCxnSpPr/>
          <p:nvPr/>
        </p:nvCxnSpPr>
        <p:spPr>
          <a:xfrm>
            <a:off x="3962400" y="3348215"/>
            <a:ext cx="944853" cy="481371"/>
          </a:xfrm>
          <a:prstGeom prst="bentConnector2">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 30"/>
          <p:cNvCxnSpPr/>
          <p:nvPr/>
        </p:nvCxnSpPr>
        <p:spPr>
          <a:xfrm rot="16200000" flipV="1">
            <a:off x="4225921" y="3295924"/>
            <a:ext cx="338260" cy="780870"/>
          </a:xfrm>
          <a:prstGeom prst="bentConnector2">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descr="D:\DVDART\Artwork_Imagery\Icons - Illustrations\_XML ICONS\User person green 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46572" y="3395687"/>
            <a:ext cx="152400" cy="205946"/>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35" name="TextBox 34"/>
          <p:cNvSpPr txBox="1"/>
          <p:nvPr/>
        </p:nvSpPr>
        <p:spPr>
          <a:xfrm>
            <a:off x="5097296" y="3166457"/>
            <a:ext cx="1252266" cy="707886"/>
          </a:xfrm>
          <a:prstGeom prst="rect">
            <a:avLst/>
          </a:prstGeom>
          <a:noFill/>
        </p:spPr>
        <p:txBody>
          <a:bodyPr wrap="none" rtlCol="0">
            <a:spAutoFit/>
          </a:bodyPr>
          <a:lstStyle/>
          <a:p>
            <a:r>
              <a:rPr lang="en-US" sz="1000" b="1" dirty="0" smtClean="0">
                <a:solidFill>
                  <a:schemeClr val="bg1"/>
                </a:solidFill>
              </a:rPr>
              <a:t>Credentials</a:t>
            </a:r>
            <a:br>
              <a:rPr lang="en-US" sz="1000" b="1" dirty="0" smtClean="0">
                <a:solidFill>
                  <a:schemeClr val="bg1"/>
                </a:solidFill>
              </a:rPr>
            </a:br>
            <a:r>
              <a:rPr lang="en-US" sz="1000" b="1" dirty="0" smtClean="0">
                <a:solidFill>
                  <a:schemeClr val="bg1"/>
                </a:solidFill>
              </a:rPr>
              <a:t>Ticket</a:t>
            </a:r>
          </a:p>
          <a:p>
            <a:r>
              <a:rPr lang="en-US" sz="1000" b="1" dirty="0" smtClean="0">
                <a:solidFill>
                  <a:schemeClr val="bg1"/>
                </a:solidFill>
              </a:rPr>
              <a:t>Delegation Token</a:t>
            </a:r>
          </a:p>
          <a:p>
            <a:r>
              <a:rPr lang="en-US" sz="1000" b="1" dirty="0" smtClean="0">
                <a:solidFill>
                  <a:schemeClr val="bg1"/>
                </a:solidFill>
              </a:rPr>
              <a:t>Other</a:t>
            </a:r>
            <a:endParaRPr lang="en-US" sz="1000" b="1" dirty="0">
              <a:solidFill>
                <a:schemeClr val="bg1"/>
              </a:solidFill>
            </a:endParaRPr>
          </a:p>
        </p:txBody>
      </p:sp>
      <p:sp>
        <p:nvSpPr>
          <p:cNvPr id="30" name="Left Brace 29"/>
          <p:cNvSpPr/>
          <p:nvPr/>
        </p:nvSpPr>
        <p:spPr>
          <a:xfrm>
            <a:off x="5036757" y="3194796"/>
            <a:ext cx="152400" cy="629752"/>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p:nvPr/>
        </p:nvCxnSpPr>
        <p:spPr>
          <a:xfrm flipH="1">
            <a:off x="2514600" y="4145028"/>
            <a:ext cx="628126" cy="88417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H="1">
            <a:off x="3580606" y="4191000"/>
            <a:ext cx="17041" cy="915194"/>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44" name="Straight Arrow Connector 43"/>
          <p:cNvCxnSpPr/>
          <p:nvPr/>
        </p:nvCxnSpPr>
        <p:spPr>
          <a:xfrm>
            <a:off x="4004616" y="4145028"/>
            <a:ext cx="719784" cy="103657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TextBox 46"/>
          <p:cNvSpPr txBox="1"/>
          <p:nvPr/>
        </p:nvSpPr>
        <p:spPr>
          <a:xfrm>
            <a:off x="4487293" y="4724400"/>
            <a:ext cx="846707" cy="261610"/>
          </a:xfrm>
          <a:prstGeom prst="rect">
            <a:avLst/>
          </a:prstGeom>
          <a:noFill/>
        </p:spPr>
        <p:txBody>
          <a:bodyPr wrap="none" rtlCol="0">
            <a:spAutoFit/>
          </a:bodyPr>
          <a:lstStyle/>
          <a:p>
            <a:r>
              <a:rPr lang="en-US" sz="1100" b="1" dirty="0" smtClean="0"/>
              <a:t>Credentials</a:t>
            </a:r>
            <a:endParaRPr lang="en-US" sz="1100" b="1" dirty="0"/>
          </a:p>
        </p:txBody>
      </p:sp>
      <p:sp>
        <p:nvSpPr>
          <p:cNvPr id="48" name="TextBox 47"/>
          <p:cNvSpPr txBox="1"/>
          <p:nvPr/>
        </p:nvSpPr>
        <p:spPr>
          <a:xfrm>
            <a:off x="3550542" y="4609785"/>
            <a:ext cx="793807" cy="553998"/>
          </a:xfrm>
          <a:prstGeom prst="rect">
            <a:avLst/>
          </a:prstGeom>
          <a:noFill/>
        </p:spPr>
        <p:txBody>
          <a:bodyPr wrap="none" rtlCol="0">
            <a:spAutoFit/>
          </a:bodyPr>
          <a:lstStyle/>
          <a:p>
            <a:r>
              <a:rPr lang="en-US" sz="1000" b="1" dirty="0" smtClean="0"/>
              <a:t>Application</a:t>
            </a:r>
          </a:p>
          <a:p>
            <a:r>
              <a:rPr lang="en-US" sz="1000" b="1" dirty="0" smtClean="0"/>
              <a:t>Delegated</a:t>
            </a:r>
          </a:p>
          <a:p>
            <a:r>
              <a:rPr lang="en-US" sz="1000" b="1" dirty="0" smtClean="0"/>
              <a:t>Token</a:t>
            </a:r>
            <a:endParaRPr lang="en-US" sz="1000" b="1" dirty="0"/>
          </a:p>
        </p:txBody>
      </p:sp>
      <p:sp>
        <p:nvSpPr>
          <p:cNvPr id="51" name="TextBox 50"/>
          <p:cNvSpPr txBox="1"/>
          <p:nvPr/>
        </p:nvSpPr>
        <p:spPr>
          <a:xfrm>
            <a:off x="2598987" y="4716843"/>
            <a:ext cx="543739" cy="430887"/>
          </a:xfrm>
          <a:prstGeom prst="rect">
            <a:avLst/>
          </a:prstGeom>
          <a:noFill/>
        </p:spPr>
        <p:txBody>
          <a:bodyPr wrap="none" rtlCol="0">
            <a:spAutoFit/>
          </a:bodyPr>
          <a:lstStyle/>
          <a:p>
            <a:r>
              <a:rPr lang="en-US" sz="1100" b="1" dirty="0" smtClean="0"/>
              <a:t>SAML</a:t>
            </a:r>
          </a:p>
          <a:p>
            <a:r>
              <a:rPr lang="en-US" sz="1100" b="1" dirty="0" smtClean="0"/>
              <a:t>Token</a:t>
            </a:r>
            <a:endParaRPr lang="en-US" sz="1100" b="1" dirty="0"/>
          </a:p>
        </p:txBody>
      </p:sp>
      <p:sp>
        <p:nvSpPr>
          <p:cNvPr id="45" name="Rounded Rectangle 44"/>
          <p:cNvSpPr/>
          <p:nvPr/>
        </p:nvSpPr>
        <p:spPr>
          <a:xfrm>
            <a:off x="6446772" y="2819400"/>
            <a:ext cx="1828800" cy="1752600"/>
          </a:xfrm>
          <a:prstGeom prst="roundRect">
            <a:avLst>
              <a:gd name="adj" fmla="val 5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3" name="TextBox 52"/>
          <p:cNvSpPr txBox="1"/>
          <p:nvPr/>
        </p:nvSpPr>
        <p:spPr>
          <a:xfrm>
            <a:off x="6441471" y="2862590"/>
            <a:ext cx="1875835" cy="1615827"/>
          </a:xfrm>
          <a:prstGeom prst="rect">
            <a:avLst/>
          </a:prstGeom>
          <a:noFill/>
        </p:spPr>
        <p:txBody>
          <a:bodyPr wrap="none" rtlCol="0">
            <a:spAutoFit/>
          </a:bodyPr>
          <a:lstStyle/>
          <a:p>
            <a:r>
              <a:rPr lang="en-US" sz="1100" b="1" dirty="0" smtClean="0">
                <a:solidFill>
                  <a:schemeClr val="bg1"/>
                </a:solidFill>
              </a:rPr>
              <a:t>Modes:</a:t>
            </a:r>
          </a:p>
          <a:p>
            <a:endParaRPr lang="en-US" sz="1100" b="1" dirty="0">
              <a:solidFill>
                <a:schemeClr val="bg1"/>
              </a:solidFill>
            </a:endParaRPr>
          </a:p>
          <a:p>
            <a:r>
              <a:rPr lang="en-US" sz="1100" b="1" dirty="0" err="1" smtClean="0">
                <a:solidFill>
                  <a:schemeClr val="bg1"/>
                </a:solidFill>
              </a:rPr>
              <a:t>PassThrough</a:t>
            </a:r>
            <a:r>
              <a:rPr lang="en-US" sz="1100" b="1" dirty="0" smtClean="0">
                <a:solidFill>
                  <a:schemeClr val="bg1"/>
                </a:solidFill>
              </a:rPr>
              <a:t> </a:t>
            </a:r>
          </a:p>
          <a:p>
            <a:r>
              <a:rPr lang="en-US" sz="1100" dirty="0">
                <a:solidFill>
                  <a:schemeClr val="bg1"/>
                </a:solidFill>
              </a:rPr>
              <a:t> </a:t>
            </a:r>
            <a:r>
              <a:rPr lang="en-US" sz="1100" dirty="0" smtClean="0">
                <a:solidFill>
                  <a:schemeClr val="bg1"/>
                </a:solidFill>
              </a:rPr>
              <a:t>       (Uses logged-on user)</a:t>
            </a:r>
          </a:p>
          <a:p>
            <a:r>
              <a:rPr lang="en-US" sz="1100" b="1" dirty="0" err="1" smtClean="0">
                <a:solidFill>
                  <a:schemeClr val="bg1"/>
                </a:solidFill>
              </a:rPr>
              <a:t>RevertToSelf</a:t>
            </a:r>
            <a:r>
              <a:rPr lang="en-US" sz="1100" b="1" dirty="0" smtClean="0">
                <a:solidFill>
                  <a:schemeClr val="bg1"/>
                </a:solidFill>
              </a:rPr>
              <a:t> </a:t>
            </a:r>
          </a:p>
          <a:p>
            <a:r>
              <a:rPr lang="en-US" sz="1100" dirty="0">
                <a:solidFill>
                  <a:schemeClr val="bg1"/>
                </a:solidFill>
              </a:rPr>
              <a:t> </a:t>
            </a:r>
            <a:r>
              <a:rPr lang="en-US" sz="1100" dirty="0" smtClean="0">
                <a:solidFill>
                  <a:schemeClr val="bg1"/>
                </a:solidFill>
              </a:rPr>
              <a:t>      (Uses process account)</a:t>
            </a:r>
          </a:p>
          <a:p>
            <a:r>
              <a:rPr lang="en-US" sz="1100" b="1" dirty="0" smtClean="0">
                <a:solidFill>
                  <a:schemeClr val="bg1"/>
                </a:solidFill>
              </a:rPr>
              <a:t>SSO Authentication </a:t>
            </a:r>
          </a:p>
          <a:p>
            <a:r>
              <a:rPr lang="en-US" sz="1100" dirty="0" smtClean="0">
                <a:solidFill>
                  <a:schemeClr val="bg1"/>
                </a:solidFill>
              </a:rPr>
              <a:t>       (Credentials, etc. from </a:t>
            </a:r>
          </a:p>
          <a:p>
            <a:r>
              <a:rPr lang="en-US" sz="1100" dirty="0">
                <a:solidFill>
                  <a:schemeClr val="bg1"/>
                </a:solidFill>
              </a:rPr>
              <a:t> </a:t>
            </a:r>
            <a:r>
              <a:rPr lang="en-US" sz="1100" dirty="0" smtClean="0">
                <a:solidFill>
                  <a:schemeClr val="bg1"/>
                </a:solidFill>
              </a:rPr>
              <a:t>        Secure Store)</a:t>
            </a:r>
            <a:endParaRPr lang="en-US" sz="1100" dirty="0">
              <a:solidFill>
                <a:schemeClr val="bg1"/>
              </a:solidFill>
            </a:endParaRPr>
          </a:p>
        </p:txBody>
      </p:sp>
    </p:spTree>
    <p:extLst>
      <p:ext uri="{BB962C8B-B14F-4D97-AF65-F5344CB8AC3E}">
        <p14:creationId xmlns:p14="http://schemas.microsoft.com/office/powerpoint/2010/main" val="29452219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Summary</a:t>
            </a:r>
            <a:endParaRPr lang="en-US" dirty="0"/>
          </a:p>
        </p:txBody>
      </p:sp>
      <p:sp>
        <p:nvSpPr>
          <p:cNvPr id="3" name="Text Placeholder 2"/>
          <p:cNvSpPr>
            <a:spLocks noGrp="1"/>
          </p:cNvSpPr>
          <p:nvPr>
            <p:ph type="body" sz="quarter" idx="10"/>
          </p:nvPr>
        </p:nvSpPr>
        <p:spPr>
          <a:xfrm>
            <a:off x="381000" y="1411552"/>
            <a:ext cx="8382000" cy="2197525"/>
          </a:xfrm>
        </p:spPr>
        <p:txBody>
          <a:bodyPr/>
          <a:lstStyle/>
          <a:p>
            <a:pPr lvl="1"/>
            <a:r>
              <a:rPr lang="en-US" dirty="0"/>
              <a:t>Business Connectivity Services (BCS) Primer</a:t>
            </a:r>
          </a:p>
          <a:p>
            <a:pPr lvl="1"/>
            <a:r>
              <a:rPr lang="en-US" dirty="0"/>
              <a:t>Creating BCS Applications</a:t>
            </a:r>
          </a:p>
          <a:p>
            <a:pPr lvl="1"/>
            <a:r>
              <a:rPr lang="en-US" dirty="0"/>
              <a:t>Creating .NET Assembly Connectors in </a:t>
            </a:r>
            <a:br>
              <a:rPr lang="en-US" dirty="0"/>
            </a:br>
            <a:r>
              <a:rPr lang="en-US" dirty="0"/>
              <a:t>Visual Studio 2010 support</a:t>
            </a:r>
          </a:p>
          <a:p>
            <a:pPr lvl="1"/>
            <a:r>
              <a:rPr lang="en-US" dirty="0"/>
              <a:t>BCS Security</a:t>
            </a:r>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197525"/>
          </a:xfrm>
        </p:spPr>
        <p:txBody>
          <a:bodyPr/>
          <a:lstStyle/>
          <a:p>
            <a:pPr lvl="1"/>
            <a:r>
              <a:rPr lang="en-US" dirty="0" smtClean="0"/>
              <a:t>Business Connectivity Services (BCS) Primer</a:t>
            </a:r>
          </a:p>
          <a:p>
            <a:pPr lvl="1"/>
            <a:r>
              <a:rPr lang="en-US" dirty="0" smtClean="0"/>
              <a:t>Creating BCS Applications</a:t>
            </a:r>
          </a:p>
          <a:p>
            <a:pPr lvl="1"/>
            <a:r>
              <a:rPr lang="en-US" dirty="0" smtClean="0"/>
              <a:t>Creating .NET Assembly Connectors in </a:t>
            </a:r>
            <a:br>
              <a:rPr lang="en-US" dirty="0" smtClean="0"/>
            </a:br>
            <a:r>
              <a:rPr lang="en-US" dirty="0" smtClean="0"/>
              <a:t>Visual Studio 2010 support</a:t>
            </a:r>
          </a:p>
          <a:p>
            <a:pPr lvl="1"/>
            <a:r>
              <a:rPr lang="en-US" dirty="0" smtClean="0"/>
              <a:t>BCS Security</a:t>
            </a: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1" algn="l" defTabSz="914363" rtl="0">
              <a:lnSpc>
                <a:spcPct val="90000"/>
              </a:lnSpc>
              <a:spcBef>
                <a:spcPct val="0"/>
              </a:spcBef>
            </a:pPr>
            <a:r>
              <a:rPr lang="en-US" sz="5400" kern="1200" spc="-150" dirty="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Business Connectivity Services (BCS) Primer</a:t>
            </a:r>
            <a:r>
              <a:rPr lang="en-US" dirty="0" smtClean="0"/>
              <a:t/>
            </a:r>
            <a:br>
              <a:rPr lang="en-US" dirty="0" smtClean="0"/>
            </a:b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19344504"/>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381000" y="230188"/>
            <a:ext cx="8382000" cy="1080296"/>
          </a:xfrm>
        </p:spPr>
        <p:txBody>
          <a:bodyPr/>
          <a:lstStyle/>
          <a:p>
            <a:r>
              <a:rPr lang="en-US" sz="5400" dirty="0" smtClean="0"/>
              <a:t>Microsoft SharePoint 2010</a:t>
            </a:r>
            <a:r>
              <a:rPr lang="en-US" sz="4400" dirty="0" smtClean="0"/>
              <a:t/>
            </a:r>
            <a:br>
              <a:rPr lang="en-US" sz="4400" dirty="0" smtClean="0"/>
            </a:br>
            <a:r>
              <a:rPr lang="en-US" sz="2400" spc="-100" dirty="0">
                <a:solidFill>
                  <a:schemeClr val="tx2">
                    <a:lumMod val="90000"/>
                  </a:schemeClr>
                </a:solidFill>
              </a:rPr>
              <a:t>The</a:t>
            </a:r>
            <a:r>
              <a:rPr lang="en-US" sz="2400" spc="-100" dirty="0">
                <a:gradFill>
                  <a:gsLst>
                    <a:gs pos="50000">
                      <a:schemeClr val="accent4">
                        <a:lumMod val="40000"/>
                        <a:lumOff val="60000"/>
                      </a:schemeClr>
                    </a:gs>
                    <a:gs pos="100000">
                      <a:schemeClr val="accent4">
                        <a:lumMod val="40000"/>
                        <a:lumOff val="60000"/>
                      </a:schemeClr>
                    </a:gs>
                  </a:gsLst>
                  <a:lin ang="5400000" scaled="0"/>
                </a:gradFill>
              </a:rPr>
              <a:t> </a:t>
            </a:r>
            <a:r>
              <a:rPr lang="en-US" sz="2400" spc="-100" dirty="0">
                <a:solidFill>
                  <a:schemeClr val="accent1"/>
                </a:solidFill>
              </a:rPr>
              <a:t>business collaboration platform</a:t>
            </a:r>
            <a:r>
              <a:rPr lang="en-US" sz="2400" spc="-100" dirty="0">
                <a:solidFill>
                  <a:schemeClr val="accent4">
                    <a:lumMod val="40000"/>
                    <a:lumOff val="60000"/>
                  </a:schemeClr>
                </a:solidFill>
              </a:rPr>
              <a:t> </a:t>
            </a:r>
            <a:r>
              <a:rPr lang="en-US" sz="2400" spc="-100" dirty="0" smtClean="0">
                <a:solidFill>
                  <a:schemeClr val="tx2">
                    <a:lumMod val="90000"/>
                  </a:schemeClr>
                </a:solidFill>
              </a:rPr>
              <a:t>for </a:t>
            </a:r>
            <a:r>
              <a:rPr lang="en-US" sz="2400" spc="-100" dirty="0">
                <a:solidFill>
                  <a:schemeClr val="tx2">
                    <a:lumMod val="90000"/>
                  </a:schemeClr>
                </a:solidFill>
              </a:rPr>
              <a:t>the </a:t>
            </a:r>
            <a:r>
              <a:rPr lang="en-US" sz="2400" spc="-100" dirty="0" smtClean="0">
                <a:solidFill>
                  <a:schemeClr val="tx2">
                    <a:lumMod val="90000"/>
                  </a:schemeClr>
                </a:solidFill>
              </a:rPr>
              <a:t>Enterprise </a:t>
            </a:r>
            <a:r>
              <a:rPr lang="en-US" sz="2400" spc="-100" dirty="0">
                <a:solidFill>
                  <a:schemeClr val="tx2">
                    <a:lumMod val="90000"/>
                  </a:schemeClr>
                </a:solidFill>
              </a:rPr>
              <a:t>and the Web</a:t>
            </a:r>
            <a:endParaRPr lang="en-US" sz="2500" spc="-100" dirty="0">
              <a:solidFill>
                <a:schemeClr val="tx2">
                  <a:lumMod val="90000"/>
                </a:schemeClr>
              </a:solidFill>
            </a:endParaRPr>
          </a:p>
        </p:txBody>
      </p:sp>
      <p:grpSp>
        <p:nvGrpSpPr>
          <p:cNvPr id="2" name="Group 24"/>
          <p:cNvGrpSpPr/>
          <p:nvPr/>
        </p:nvGrpSpPr>
        <p:grpSpPr>
          <a:xfrm>
            <a:off x="3696789" y="2971800"/>
            <a:ext cx="6096000" cy="1663505"/>
            <a:chOff x="3657600" y="3060895"/>
            <a:chExt cx="5486400" cy="1663505"/>
          </a:xfrm>
        </p:grpSpPr>
        <p:sp>
          <p:nvSpPr>
            <p:cNvPr id="33" name="Rectangle 32"/>
            <p:cNvSpPr/>
            <p:nvPr/>
          </p:nvSpPr>
          <p:spPr bwMode="auto">
            <a:xfrm>
              <a:off x="3657600" y="3060895"/>
              <a:ext cx="5486400" cy="411480"/>
            </a:xfrm>
            <a:prstGeom prst="rect">
              <a:avLst/>
            </a:prstGeom>
            <a:gradFill>
              <a:gsLst>
                <a:gs pos="0">
                  <a:srgbClr xmlns:mc="http://schemas.openxmlformats.org/markup-compatibility/2006" xmlns:a14="http://schemas.microsoft.com/office/drawing/2010/main" val="000000" mc:Ignorable="">
                    <a:alpha val="40000"/>
                  </a:srgbClr>
                </a:gs>
                <a:gs pos="50000">
                  <a:srgbClr xmlns:mc="http://schemas.openxmlformats.org/markup-compatibility/2006" xmlns:a14="http://schemas.microsoft.com/office/drawing/2010/main" val="000000" mc:Ignorable="">
                    <a:alpha val="30000"/>
                  </a:srgbClr>
                </a:gs>
                <a:gs pos="100000">
                  <a:srgbClr xmlns:mc="http://schemas.openxmlformats.org/markup-compatibility/2006" xmlns:a14="http://schemas.microsoft.com/office/drawing/2010/main" val="000000" mc:Ignorable="">
                    <a:alpha val="0"/>
                  </a:srgbClr>
                </a:gs>
              </a:gsLst>
              <a:path path="circle">
                <a:fillToRect l="50000" t="50000" r="50000" b="50000"/>
              </a:path>
            </a:gradFill>
            <a:ln w="12700">
              <a:gradFill flip="none" rotWithShape="1">
                <a:gsLst>
                  <a:gs pos="0">
                    <a:srgbClr xmlns:mc="http://schemas.openxmlformats.org/markup-compatibility/2006" xmlns:a14="http://schemas.microsoft.com/office/drawing/2010/main" val="1C86F0" mc:Ignorable=""/>
                  </a:gs>
                  <a:gs pos="50000">
                    <a:srgbClr xmlns:mc="http://schemas.openxmlformats.org/markup-compatibility/2006" xmlns:a14="http://schemas.microsoft.com/office/drawing/2010/main" val="1C86F0" mc:Ignorable="">
                      <a:alpha val="59000"/>
                    </a:srgbClr>
                  </a:gs>
                  <a:gs pos="100000">
                    <a:schemeClr val="accent1">
                      <a:tint val="23500"/>
                      <a:satMod val="160000"/>
                      <a:alpha val="0"/>
                    </a:schemeClr>
                  </a:gs>
                </a:gsLst>
                <a:path path="circle">
                  <a:fillToRect l="50000" t="50000" r="50000" b="50000"/>
                </a:path>
                <a:tileRect/>
              </a:gradFill>
              <a:headEnd type="none" w="med" len="med"/>
              <a:tailEnd type="none" w="med" len="med"/>
            </a:ln>
            <a:effectLst/>
            <a:scene3d>
              <a:camera prst="perspectiveRight" fov="0">
                <a:rot lat="0" lon="21000000" rev="0"/>
              </a:camera>
              <a:lightRig rig="chilly" dir="t"/>
            </a:scene3d>
          </p:spPr>
          <p:style>
            <a:lnRef idx="2">
              <a:schemeClr val="accent5">
                <a:shade val="50000"/>
              </a:schemeClr>
            </a:lnRef>
            <a:fillRef idx="1">
              <a:schemeClr val="accent5"/>
            </a:fillRef>
            <a:effectRef idx="0">
              <a:schemeClr val="accent5"/>
            </a:effectRef>
            <a:fontRef idx="minor">
              <a:schemeClr val="lt1"/>
            </a:fontRef>
          </p:style>
          <p:txBody>
            <a:bodyPr vert="horz" wrap="square" lIns="365760" tIns="18288" rIns="0" bIns="0" numCol="1" rtlCol="0" anchor="ctr" anchorCtr="0" compatLnSpc="1">
              <a:prstTxWarp prst="textNoShape">
                <a:avLst/>
              </a:prstTxWarp>
              <a:noAutofit/>
            </a:bodyPr>
            <a:lstStyle/>
            <a:p>
              <a:pPr>
                <a:lnSpc>
                  <a:spcPct val="90000"/>
                </a:lnSpc>
                <a:spcAft>
                  <a:spcPts val="1458"/>
                </a:spcAft>
                <a:defRPr/>
              </a:pPr>
              <a:r>
                <a:rPr lang="en-US" sz="2400" i="1" spc="-50" dirty="0" smtClean="0">
                  <a:ln w="3175">
                    <a:noFill/>
                  </a:ln>
                  <a:solidFill>
                    <a:schemeClr val="tx1"/>
                  </a:solidFill>
                  <a:cs typeface="Arial" charset="0"/>
                </a:rPr>
                <a:t>Connect and Empower People</a:t>
              </a:r>
              <a:endParaRPr lang="en-US" altLang="zh-CN" sz="2400" i="1" spc="-50" dirty="0" smtClean="0">
                <a:solidFill>
                  <a:schemeClr val="tx1"/>
                </a:solidFill>
                <a:latin typeface="Segoe Semibold" pitchFamily="34" charset="0"/>
              </a:endParaRPr>
            </a:p>
          </p:txBody>
        </p:sp>
        <p:sp>
          <p:nvSpPr>
            <p:cNvPr id="36" name="Rectangle 35"/>
            <p:cNvSpPr/>
            <p:nvPr/>
          </p:nvSpPr>
          <p:spPr bwMode="auto">
            <a:xfrm>
              <a:off x="3657600" y="3686907"/>
              <a:ext cx="5486400" cy="411480"/>
            </a:xfrm>
            <a:prstGeom prst="rect">
              <a:avLst/>
            </a:prstGeom>
            <a:gradFill>
              <a:gsLst>
                <a:gs pos="0">
                  <a:srgbClr xmlns:mc="http://schemas.openxmlformats.org/markup-compatibility/2006" xmlns:a14="http://schemas.microsoft.com/office/drawing/2010/main" val="000000" mc:Ignorable="">
                    <a:alpha val="40000"/>
                  </a:srgbClr>
                </a:gs>
                <a:gs pos="50000">
                  <a:srgbClr xmlns:mc="http://schemas.openxmlformats.org/markup-compatibility/2006" xmlns:a14="http://schemas.microsoft.com/office/drawing/2010/main" val="000000" mc:Ignorable="">
                    <a:alpha val="30000"/>
                  </a:srgbClr>
                </a:gs>
                <a:gs pos="100000">
                  <a:srgbClr xmlns:mc="http://schemas.openxmlformats.org/markup-compatibility/2006" xmlns:a14="http://schemas.microsoft.com/office/drawing/2010/main" val="000000" mc:Ignorable="">
                    <a:alpha val="0"/>
                  </a:srgbClr>
                </a:gs>
              </a:gsLst>
              <a:path path="circle">
                <a:fillToRect l="50000" t="50000" r="50000" b="50000"/>
              </a:path>
            </a:gradFill>
            <a:ln w="12700">
              <a:gradFill flip="none" rotWithShape="1">
                <a:gsLst>
                  <a:gs pos="0">
                    <a:srgbClr xmlns:mc="http://schemas.openxmlformats.org/markup-compatibility/2006" xmlns:a14="http://schemas.microsoft.com/office/drawing/2010/main" val="1C86F0" mc:Ignorable=""/>
                  </a:gs>
                  <a:gs pos="50000">
                    <a:srgbClr xmlns:mc="http://schemas.openxmlformats.org/markup-compatibility/2006" xmlns:a14="http://schemas.microsoft.com/office/drawing/2010/main" val="1C86F0" mc:Ignorable="">
                      <a:alpha val="59000"/>
                    </a:srgbClr>
                  </a:gs>
                  <a:gs pos="100000">
                    <a:schemeClr val="accent1">
                      <a:tint val="23500"/>
                      <a:satMod val="160000"/>
                      <a:alpha val="0"/>
                    </a:schemeClr>
                  </a:gs>
                </a:gsLst>
                <a:path path="circle">
                  <a:fillToRect l="50000" t="50000" r="50000" b="50000"/>
                </a:path>
                <a:tileRect/>
              </a:gradFill>
              <a:headEnd type="none" w="med" len="med"/>
              <a:tailEnd type="none" w="med" len="med"/>
            </a:ln>
            <a:effectLst/>
            <a:scene3d>
              <a:camera prst="perspectiveRight" fov="0">
                <a:rot lat="0" lon="21000000" rev="0"/>
              </a:camera>
              <a:lightRig rig="chilly" dir="t"/>
            </a:scene3d>
          </p:spPr>
          <p:style>
            <a:lnRef idx="2">
              <a:schemeClr val="accent5">
                <a:shade val="50000"/>
              </a:schemeClr>
            </a:lnRef>
            <a:fillRef idx="1">
              <a:schemeClr val="accent5"/>
            </a:fillRef>
            <a:effectRef idx="0">
              <a:schemeClr val="accent5"/>
            </a:effectRef>
            <a:fontRef idx="minor">
              <a:schemeClr val="lt1"/>
            </a:fontRef>
          </p:style>
          <p:txBody>
            <a:bodyPr vert="horz" wrap="square" lIns="365760" tIns="18288" rIns="0" bIns="0" numCol="1" rtlCol="0" anchor="ctr" anchorCtr="0" compatLnSpc="1">
              <a:prstTxWarp prst="textNoShape">
                <a:avLst/>
              </a:prstTxWarp>
              <a:noAutofit/>
            </a:bodyPr>
            <a:lstStyle/>
            <a:p>
              <a:pPr>
                <a:lnSpc>
                  <a:spcPct val="90000"/>
                </a:lnSpc>
                <a:spcAft>
                  <a:spcPts val="1458"/>
                </a:spcAft>
                <a:defRPr/>
              </a:pPr>
              <a:r>
                <a:rPr lang="en-US" sz="2400" i="1" spc="-50" dirty="0" smtClean="0">
                  <a:ln w="3175">
                    <a:noFill/>
                  </a:ln>
                  <a:solidFill>
                    <a:schemeClr val="tx1"/>
                  </a:solidFill>
                  <a:cs typeface="Arial" charset="0"/>
                </a:rPr>
                <a:t>Cut Costs with a Unified Infrastructure</a:t>
              </a:r>
              <a:endParaRPr lang="en-US" sz="2200" i="1" spc="-50" dirty="0" smtClean="0">
                <a:ln w="3175">
                  <a:noFill/>
                </a:ln>
                <a:solidFill>
                  <a:schemeClr val="tx1"/>
                </a:solidFill>
                <a:cs typeface="Arial" charset="0"/>
              </a:endParaRPr>
            </a:p>
          </p:txBody>
        </p:sp>
        <p:sp>
          <p:nvSpPr>
            <p:cNvPr id="37" name="Rectangle 36"/>
            <p:cNvSpPr/>
            <p:nvPr/>
          </p:nvSpPr>
          <p:spPr bwMode="auto">
            <a:xfrm>
              <a:off x="3657600" y="4312920"/>
              <a:ext cx="5486400" cy="411480"/>
            </a:xfrm>
            <a:prstGeom prst="rect">
              <a:avLst/>
            </a:prstGeom>
            <a:gradFill>
              <a:gsLst>
                <a:gs pos="0">
                  <a:srgbClr xmlns:mc="http://schemas.openxmlformats.org/markup-compatibility/2006" xmlns:a14="http://schemas.microsoft.com/office/drawing/2010/main" val="000000" mc:Ignorable="">
                    <a:alpha val="40000"/>
                  </a:srgbClr>
                </a:gs>
                <a:gs pos="50000">
                  <a:srgbClr xmlns:mc="http://schemas.openxmlformats.org/markup-compatibility/2006" xmlns:a14="http://schemas.microsoft.com/office/drawing/2010/main" val="000000" mc:Ignorable="">
                    <a:alpha val="30000"/>
                  </a:srgbClr>
                </a:gs>
                <a:gs pos="100000">
                  <a:srgbClr xmlns:mc="http://schemas.openxmlformats.org/markup-compatibility/2006" xmlns:a14="http://schemas.microsoft.com/office/drawing/2010/main" val="000000" mc:Ignorable="">
                    <a:alpha val="0"/>
                  </a:srgbClr>
                </a:gs>
              </a:gsLst>
              <a:path path="circle">
                <a:fillToRect l="50000" t="50000" r="50000" b="50000"/>
              </a:path>
            </a:gradFill>
            <a:ln w="12700">
              <a:gradFill flip="none" rotWithShape="1">
                <a:gsLst>
                  <a:gs pos="0">
                    <a:srgbClr xmlns:mc="http://schemas.openxmlformats.org/markup-compatibility/2006" xmlns:a14="http://schemas.microsoft.com/office/drawing/2010/main" val="1C86F0" mc:Ignorable=""/>
                  </a:gs>
                  <a:gs pos="50000">
                    <a:srgbClr xmlns:mc="http://schemas.openxmlformats.org/markup-compatibility/2006" xmlns:a14="http://schemas.microsoft.com/office/drawing/2010/main" val="1C86F0" mc:Ignorable="">
                      <a:alpha val="59000"/>
                    </a:srgbClr>
                  </a:gs>
                  <a:gs pos="100000">
                    <a:schemeClr val="accent1">
                      <a:tint val="23500"/>
                      <a:satMod val="160000"/>
                      <a:alpha val="0"/>
                    </a:schemeClr>
                  </a:gs>
                </a:gsLst>
                <a:path path="circle">
                  <a:fillToRect l="50000" t="50000" r="50000" b="50000"/>
                </a:path>
                <a:tileRect/>
              </a:gradFill>
              <a:headEnd type="none" w="med" len="med"/>
              <a:tailEnd type="none" w="med" len="med"/>
            </a:ln>
            <a:effectLst/>
            <a:scene3d>
              <a:camera prst="perspectiveRight" fov="0">
                <a:rot lat="0" lon="21000000" rev="0"/>
              </a:camera>
              <a:lightRig rig="chilly" dir="t"/>
            </a:scene3d>
          </p:spPr>
          <p:style>
            <a:lnRef idx="2">
              <a:schemeClr val="accent5">
                <a:shade val="50000"/>
              </a:schemeClr>
            </a:lnRef>
            <a:fillRef idx="1">
              <a:schemeClr val="accent5"/>
            </a:fillRef>
            <a:effectRef idx="0">
              <a:schemeClr val="accent5"/>
            </a:effectRef>
            <a:fontRef idx="minor">
              <a:schemeClr val="lt1"/>
            </a:fontRef>
          </p:style>
          <p:txBody>
            <a:bodyPr vert="horz" wrap="square" lIns="365760" tIns="18288" rIns="0" bIns="0" numCol="1" rtlCol="0" anchor="ctr" anchorCtr="0" compatLnSpc="1">
              <a:prstTxWarp prst="textNoShape">
                <a:avLst/>
              </a:prstTxWarp>
              <a:noAutofit/>
            </a:bodyPr>
            <a:lstStyle/>
            <a:p>
              <a:pPr>
                <a:lnSpc>
                  <a:spcPct val="90000"/>
                </a:lnSpc>
                <a:spcAft>
                  <a:spcPts val="1458"/>
                </a:spcAft>
                <a:defRPr/>
              </a:pPr>
              <a:r>
                <a:rPr lang="en-US" sz="2400" i="1" spc="-50" dirty="0" smtClean="0">
                  <a:ln w="3175">
                    <a:noFill/>
                  </a:ln>
                  <a:solidFill>
                    <a:schemeClr val="tx1"/>
                  </a:solidFill>
                  <a:cs typeface="Arial" charset="0"/>
                </a:rPr>
                <a:t>Rapidly Respond to Business Needs</a:t>
              </a:r>
            </a:p>
          </p:txBody>
        </p:sp>
      </p:grpSp>
      <p:grpSp>
        <p:nvGrpSpPr>
          <p:cNvPr id="3" name="Group 83"/>
          <p:cNvGrpSpPr/>
          <p:nvPr/>
        </p:nvGrpSpPr>
        <p:grpSpPr>
          <a:xfrm>
            <a:off x="-304800" y="1828800"/>
            <a:ext cx="4572000" cy="3962400"/>
            <a:chOff x="-4185" y="2085974"/>
            <a:chExt cx="4122018" cy="3605979"/>
          </a:xfrm>
        </p:grpSpPr>
        <p:grpSp>
          <p:nvGrpSpPr>
            <p:cNvPr id="4" name="Group 50"/>
            <p:cNvGrpSpPr/>
            <p:nvPr/>
          </p:nvGrpSpPr>
          <p:grpSpPr>
            <a:xfrm>
              <a:off x="-4185" y="2085974"/>
              <a:ext cx="4122018" cy="3605979"/>
              <a:chOff x="-4186" y="2145979"/>
              <a:chExt cx="4001959" cy="3500950"/>
            </a:xfrm>
          </p:grpSpPr>
          <p:sp>
            <p:nvSpPr>
              <p:cNvPr id="47" name="Oval 46"/>
              <p:cNvSpPr/>
              <p:nvPr/>
            </p:nvSpPr>
            <p:spPr>
              <a:xfrm>
                <a:off x="339667" y="2235584"/>
                <a:ext cx="3314251" cy="3314251"/>
              </a:xfrm>
              <a:prstGeom prst="ellipse">
                <a:avLst/>
              </a:prstGeom>
              <a:gradFill flip="none" rotWithShape="1">
                <a:gsLst>
                  <a:gs pos="0">
                    <a:srgbClr xmlns:mc="http://schemas.openxmlformats.org/markup-compatibility/2006" xmlns:a14="http://schemas.microsoft.com/office/drawing/2010/main" val="071B3B" mc:Ignorable=""/>
                  </a:gs>
                  <a:gs pos="60000">
                    <a:srgbClr xmlns:mc="http://schemas.openxmlformats.org/markup-compatibility/2006" xmlns:a14="http://schemas.microsoft.com/office/drawing/2010/main" val="0F3B83" mc:Ignorable=""/>
                  </a:gs>
                  <a:gs pos="100000">
                    <a:srgbClr xmlns:mc="http://schemas.openxmlformats.org/markup-compatibility/2006" xmlns:a14="http://schemas.microsoft.com/office/drawing/2010/main" val="2268E6" mc:Ignorable=""/>
                  </a:gs>
                </a:gsLst>
                <a:path path="circle">
                  <a:fillToRect l="50000" t="50000" r="50000" b="50000"/>
                </a:path>
                <a:tileRect/>
              </a:gradFill>
              <a:ln/>
              <a:scene3d>
                <a:camera prst="orthographicFront">
                  <a:rot lat="0" lon="0" rev="0"/>
                </a:camera>
                <a:lightRig rig="threePt" dir="t">
                  <a:rot lat="0" lon="0" rev="1200000"/>
                </a:lightRig>
              </a:scene3d>
              <a:sp3d>
                <a:bevelT w="2286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a:p>
            </p:txBody>
          </p:sp>
          <p:pic>
            <p:nvPicPr>
              <p:cNvPr id="49" name="Picture 2" descr="\\SERVER3\Restrict\FTP_Root\Clients\White_Whale\2-20070_TAP_Airlift\Art\6-star pie cuts.png"/>
              <p:cNvPicPr>
                <a:picLocks noChangeAspect="1" noChangeArrowheads="1"/>
              </p:cNvPicPr>
              <p:nvPr/>
            </p:nvPicPr>
            <p:blipFill>
              <a:blip r:embed="rId3" cstate="print"/>
              <a:stretch>
                <a:fillRect/>
              </a:stretch>
            </p:blipFill>
            <p:spPr bwMode="auto">
              <a:xfrm rot="5400000">
                <a:off x="246319" y="1895474"/>
                <a:ext cx="3500950" cy="4001959"/>
              </a:xfrm>
              <a:prstGeom prst="rect">
                <a:avLst/>
              </a:prstGeom>
              <a:noFill/>
            </p:spPr>
          </p:pic>
        </p:grpSp>
        <p:grpSp>
          <p:nvGrpSpPr>
            <p:cNvPr id="5" name="Group 82"/>
            <p:cNvGrpSpPr/>
            <p:nvPr/>
          </p:nvGrpSpPr>
          <p:grpSpPr>
            <a:xfrm>
              <a:off x="1197089" y="3056816"/>
              <a:ext cx="1774433" cy="1838194"/>
              <a:chOff x="1197089" y="3056816"/>
              <a:chExt cx="1774433" cy="1838194"/>
            </a:xfrm>
          </p:grpSpPr>
          <p:sp>
            <p:nvSpPr>
              <p:cNvPr id="80" name="Oval 79"/>
              <p:cNvSpPr/>
              <p:nvPr/>
            </p:nvSpPr>
            <p:spPr bwMode="auto">
              <a:xfrm>
                <a:off x="1197089" y="3056816"/>
                <a:ext cx="1774433" cy="1838194"/>
              </a:xfrm>
              <a:prstGeom prst="ellipse">
                <a:avLst/>
              </a:prstGeom>
              <a:solidFill>
                <a:srgbClr xmlns:mc="http://schemas.openxmlformats.org/markup-compatibility/2006" xmlns:a14="http://schemas.microsoft.com/office/drawing/2010/main" val="FFFFFF" mc:Ignorable=""/>
              </a:solidFill>
              <a:ln>
                <a:noFill/>
                <a:headEnd type="none" w="med" len="med"/>
                <a:tailEnd type="none" w="med" len="med"/>
              </a:ln>
              <a:effectLst>
                <a:softEdge rad="317500"/>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800" dirty="0" err="1" smtClean="0">
                  <a:solidFill>
                    <a:schemeClr val="bg1"/>
                  </a:solidFill>
                  <a:latin typeface="Segoe" pitchFamily="34" charset="0"/>
                </a:endParaRPr>
              </a:p>
            </p:txBody>
          </p:sp>
          <p:pic>
            <p:nvPicPr>
              <p:cNvPr id="81" name="Content Placeholder 4" descr="ShrPt_h_rgb.png"/>
              <p:cNvPicPr>
                <a:picLocks noChangeAspect="1"/>
              </p:cNvPicPr>
              <p:nvPr/>
            </p:nvPicPr>
            <p:blipFill>
              <a:blip r:embed="rId4" cstate="print"/>
              <a:srcRect r="83105" b="-8078"/>
              <a:stretch>
                <a:fillRect/>
              </a:stretch>
            </p:blipFill>
            <p:spPr>
              <a:xfrm>
                <a:off x="1882721" y="3482810"/>
                <a:ext cx="453526" cy="539301"/>
              </a:xfrm>
              <a:prstGeom prst="rect">
                <a:avLst/>
              </a:prstGeom>
            </p:spPr>
          </p:pic>
          <p:pic>
            <p:nvPicPr>
              <p:cNvPr id="82" name="Content Placeholder 4" descr="ShrPt_h_rgb.png"/>
              <p:cNvPicPr>
                <a:picLocks noChangeAspect="1"/>
              </p:cNvPicPr>
              <p:nvPr/>
            </p:nvPicPr>
            <p:blipFill>
              <a:blip r:embed="rId4" cstate="print">
                <a:duotone>
                  <a:prstClr val="black"/>
                  <a:srgbClr xmlns:mc="http://schemas.openxmlformats.org/markup-compatibility/2006" xmlns:a14="http://schemas.microsoft.com/office/drawing/2010/main" val="D9C3A5" mc:Ignorable="">
                    <a:tint val="50000"/>
                    <a:satMod val="180000"/>
                  </a:srgbClr>
                </a:duotone>
              </a:blip>
              <a:srcRect l="16257" r="30219"/>
              <a:stretch>
                <a:fillRect/>
              </a:stretch>
            </p:blipFill>
            <p:spPr>
              <a:xfrm>
                <a:off x="1600928" y="3978738"/>
                <a:ext cx="915809" cy="318071"/>
              </a:xfrm>
              <a:prstGeom prst="rect">
                <a:avLst/>
              </a:prstGeom>
            </p:spPr>
          </p:pic>
        </p:grpSp>
      </p:grpSp>
      <p:sp>
        <p:nvSpPr>
          <p:cNvPr id="62" name="Rectangle 61"/>
          <p:cNvSpPr/>
          <p:nvPr/>
        </p:nvSpPr>
        <p:spPr>
          <a:xfrm>
            <a:off x="2392640" y="3124200"/>
            <a:ext cx="1417360"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Communities</a:t>
            </a:r>
          </a:p>
        </p:txBody>
      </p:sp>
      <p:sp>
        <p:nvSpPr>
          <p:cNvPr id="68" name="Rectangle 67"/>
          <p:cNvSpPr/>
          <p:nvPr/>
        </p:nvSpPr>
        <p:spPr>
          <a:xfrm>
            <a:off x="1336992" y="5055692"/>
            <a:ext cx="1417360"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Search</a:t>
            </a:r>
          </a:p>
        </p:txBody>
      </p:sp>
      <p:sp>
        <p:nvSpPr>
          <p:cNvPr id="66" name="Rectangle 65"/>
          <p:cNvSpPr/>
          <p:nvPr/>
        </p:nvSpPr>
        <p:spPr>
          <a:xfrm>
            <a:off x="1336993" y="2514600"/>
            <a:ext cx="1417359"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Sites</a:t>
            </a:r>
          </a:p>
        </p:txBody>
      </p:sp>
      <p:sp>
        <p:nvSpPr>
          <p:cNvPr id="67" name="Rectangle 66"/>
          <p:cNvSpPr/>
          <p:nvPr/>
        </p:nvSpPr>
        <p:spPr>
          <a:xfrm>
            <a:off x="125994" y="3124200"/>
            <a:ext cx="1550406" cy="202886"/>
          </a:xfrm>
          <a:prstGeom prst="rect">
            <a:avLst/>
          </a:prstGeom>
        </p:spPr>
        <p:txBody>
          <a:bodyPr wrap="square" lIns="0" tIns="0" rIns="0" bIns="0">
            <a:spAutoFit/>
          </a:bodyPr>
          <a:lstStyle/>
          <a:p>
            <a:pPr algn="ctr">
              <a:lnSpc>
                <a:spcPct val="80000"/>
              </a:lnSpc>
            </a:pPr>
            <a:r>
              <a:rPr lang="en-US" sz="1600" b="1" spc="-80" dirty="0" smtClean="0">
                <a:ln w="3175">
                  <a:noFill/>
                </a:ln>
                <a:latin typeface="Segoe UI" pitchFamily="34" charset="0"/>
                <a:cs typeface="Segoe UI" pitchFamily="34" charset="0"/>
              </a:rPr>
              <a:t>Composites</a:t>
            </a:r>
            <a:endParaRPr lang="en-US" sz="1600" b="1" spc="-80" dirty="0">
              <a:ln w="3175">
                <a:noFill/>
              </a:ln>
              <a:latin typeface="Segoe UI" pitchFamily="34" charset="0"/>
              <a:cs typeface="Segoe UI" pitchFamily="34" charset="0"/>
            </a:endParaRPr>
          </a:p>
        </p:txBody>
      </p:sp>
      <p:sp>
        <p:nvSpPr>
          <p:cNvPr id="69" name="Rectangle 68"/>
          <p:cNvSpPr/>
          <p:nvPr/>
        </p:nvSpPr>
        <p:spPr>
          <a:xfrm>
            <a:off x="2667000" y="4292914"/>
            <a:ext cx="1024930"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Content</a:t>
            </a:r>
          </a:p>
        </p:txBody>
      </p:sp>
      <p:sp>
        <p:nvSpPr>
          <p:cNvPr id="65" name="Rectangle 64"/>
          <p:cNvSpPr/>
          <p:nvPr/>
        </p:nvSpPr>
        <p:spPr>
          <a:xfrm>
            <a:off x="304800" y="4292914"/>
            <a:ext cx="1001003" cy="202886"/>
          </a:xfrm>
          <a:prstGeom prst="rect">
            <a:avLst/>
          </a:prstGeom>
        </p:spPr>
        <p:txBody>
          <a:bodyPr wrap="square" lIns="0" tIns="0" rIns="0" bIns="0">
            <a:spAutoFit/>
          </a:bodyPr>
          <a:lstStyle/>
          <a:p>
            <a:pPr algn="ctr">
              <a:lnSpc>
                <a:spcPct val="80000"/>
              </a:lnSpc>
            </a:pPr>
            <a:r>
              <a:rPr lang="en-US" sz="1600" b="1" spc="-80" dirty="0" smtClean="0">
                <a:ln w="3175">
                  <a:noFill/>
                </a:ln>
                <a:latin typeface="Segoe UI" pitchFamily="34" charset="0"/>
                <a:cs typeface="Segoe UI" pitchFamily="34" charset="0"/>
              </a:rPr>
              <a:t>Insights</a:t>
            </a:r>
            <a:endParaRPr lang="en-US" sz="1600" b="1" spc="-80" dirty="0">
              <a:ln w="3175">
                <a:noFill/>
              </a:ln>
              <a:latin typeface="Segoe UI" pitchFamily="34" charset="0"/>
              <a:cs typeface="Segoe UI" pitchFamily="34" charset="0"/>
            </a:endParaRPr>
          </a:p>
        </p:txBody>
      </p:sp>
    </p:spTree>
    <p:extLst>
      <p:ext uri="{BB962C8B-B14F-4D97-AF65-F5344CB8AC3E}">
        <p14:creationId xmlns:p14="http://schemas.microsoft.com/office/powerpoint/2010/main" val="20330552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381000" y="914400"/>
            <a:ext cx="3505200" cy="4038600"/>
          </a:xfrm>
          <a:prstGeom prst="roundRect">
            <a:avLst>
              <a:gd name="adj" fmla="val 12223"/>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78" name="Rectangle 77"/>
          <p:cNvSpPr/>
          <p:nvPr/>
        </p:nvSpPr>
        <p:spPr>
          <a:xfrm>
            <a:off x="609600" y="1371600"/>
            <a:ext cx="3048000" cy="10668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endParaRPr lang="en-US" sz="1400" b="1" dirty="0"/>
          </a:p>
        </p:txBody>
      </p:sp>
      <p:sp>
        <p:nvSpPr>
          <p:cNvPr id="2" name="Title 1"/>
          <p:cNvSpPr>
            <a:spLocks noGrp="1"/>
          </p:cNvSpPr>
          <p:nvPr>
            <p:ph type="title"/>
          </p:nvPr>
        </p:nvSpPr>
        <p:spPr/>
        <p:txBody>
          <a:bodyPr/>
          <a:lstStyle/>
          <a:p>
            <a:r>
              <a:rPr lang="en-US" dirty="0" smtClean="0"/>
              <a:t>BCS Architecture</a:t>
            </a:r>
            <a:endParaRPr lang="en-US" dirty="0"/>
          </a:p>
        </p:txBody>
      </p:sp>
      <p:sp>
        <p:nvSpPr>
          <p:cNvPr id="3" name="Rounded Rectangle 2"/>
          <p:cNvSpPr/>
          <p:nvPr/>
        </p:nvSpPr>
        <p:spPr>
          <a:xfrm>
            <a:off x="2438400" y="5410200"/>
            <a:ext cx="3962399" cy="1295400"/>
          </a:xfrm>
          <a:prstGeom prst="roundRect">
            <a:avLst>
              <a:gd name="adj" fmla="val 12223"/>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grpSp>
        <p:nvGrpSpPr>
          <p:cNvPr id="7" name="Group 498"/>
          <p:cNvGrpSpPr/>
          <p:nvPr/>
        </p:nvGrpSpPr>
        <p:grpSpPr>
          <a:xfrm>
            <a:off x="4197227" y="5634335"/>
            <a:ext cx="715516" cy="607746"/>
            <a:chOff x="6858000" y="3581400"/>
            <a:chExt cx="995814" cy="840097"/>
          </a:xfrm>
        </p:grpSpPr>
        <p:pic>
          <p:nvPicPr>
            <p:cNvPr id="5" name="Rectangle 125"/>
            <p:cNvPicPr>
              <a:picLocks noChangeAspect="1"/>
            </p:cNvPicPr>
            <p:nvPr/>
          </p:nvPicPr>
          <p:blipFill>
            <a:blip r:embed="rId3" cstate="print"/>
            <a:stretch>
              <a:fillRect/>
            </a:stretch>
          </p:blipFill>
          <p:spPr>
            <a:xfrm>
              <a:off x="7280416" y="3581400"/>
              <a:ext cx="532039" cy="532040"/>
            </a:xfrm>
            <a:prstGeom prst="rect">
              <a:avLst/>
            </a:prstGeom>
            <a:noFill/>
            <a:ln>
              <a:noFill/>
            </a:ln>
          </p:spPr>
          <p:style>
            <a:lnRef idx="0">
              <a:scrgbClr r="0" g="0" b="0"/>
            </a:lnRef>
            <a:fillRef idx="1002">
              <a:schemeClr val="lt1"/>
            </a:fillRef>
            <a:effectRef idx="0">
              <a:scrgbClr r="0" g="0" b="0"/>
            </a:effectRef>
            <a:fontRef idx="major"/>
          </p:style>
        </p:pic>
        <p:sp>
          <p:nvSpPr>
            <p:cNvPr id="6" name="TextBox 5"/>
            <p:cNvSpPr txBox="1"/>
            <p:nvPr/>
          </p:nvSpPr>
          <p:spPr>
            <a:xfrm>
              <a:off x="6934209" y="4038597"/>
              <a:ext cx="919605" cy="38290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t>Custom</a:t>
              </a:r>
              <a:endParaRPr lang="en-US" sz="1200" dirty="0"/>
            </a:p>
          </p:txBody>
        </p:sp>
        <p:grpSp>
          <p:nvGrpSpPr>
            <p:cNvPr id="10" name="Group 266"/>
            <p:cNvGrpSpPr/>
            <p:nvPr/>
          </p:nvGrpSpPr>
          <p:grpSpPr>
            <a:xfrm rot="10800000" flipH="1">
              <a:off x="6858000" y="3962400"/>
              <a:ext cx="233544" cy="76200"/>
              <a:chOff x="8334384" y="6304517"/>
              <a:chExt cx="233544" cy="76200"/>
            </a:xfrm>
            <a:solidFill>
              <a:srgbClr xmlns:mc="http://schemas.openxmlformats.org/markup-compatibility/2006" xmlns:a14="http://schemas.microsoft.com/office/drawing/2010/main" val="00B0F0" mc:Ignorable=""/>
            </a:solidFill>
          </p:grpSpPr>
          <p:cxnSp>
            <p:nvCxnSpPr>
              <p:cNvPr id="8" name="Straight Connector 7"/>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9" name="Oval 8"/>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grpSp>
      <p:grpSp>
        <p:nvGrpSpPr>
          <p:cNvPr id="13" name="Group 498"/>
          <p:cNvGrpSpPr/>
          <p:nvPr/>
        </p:nvGrpSpPr>
        <p:grpSpPr>
          <a:xfrm>
            <a:off x="2667000" y="5634335"/>
            <a:ext cx="546538" cy="607747"/>
            <a:chOff x="6858000" y="3581400"/>
            <a:chExt cx="760640" cy="840099"/>
          </a:xfrm>
        </p:grpSpPr>
        <p:pic>
          <p:nvPicPr>
            <p:cNvPr id="11" name="Rectangle 125"/>
            <p:cNvPicPr>
              <a:picLocks noChangeAspect="1"/>
            </p:cNvPicPr>
            <p:nvPr/>
          </p:nvPicPr>
          <p:blipFill>
            <a:blip r:embed="rId3" cstate="print"/>
            <a:stretch>
              <a:fillRect/>
            </a:stretch>
          </p:blipFill>
          <p:spPr>
            <a:xfrm>
              <a:off x="7086600" y="3581400"/>
              <a:ext cx="532040" cy="532040"/>
            </a:xfrm>
            <a:prstGeom prst="rect">
              <a:avLst/>
            </a:prstGeom>
            <a:noFill/>
            <a:ln>
              <a:noFill/>
            </a:ln>
          </p:spPr>
          <p:style>
            <a:lnRef idx="0">
              <a:scrgbClr r="0" g="0" b="0"/>
            </a:lnRef>
            <a:fillRef idx="1002">
              <a:schemeClr val="lt1"/>
            </a:fillRef>
            <a:effectRef idx="0">
              <a:scrgbClr r="0" g="0" b="0"/>
            </a:effectRef>
            <a:fontRef idx="major"/>
          </p:style>
        </p:pic>
        <p:sp>
          <p:nvSpPr>
            <p:cNvPr id="12" name="TextBox 11"/>
            <p:cNvSpPr txBox="1"/>
            <p:nvPr/>
          </p:nvSpPr>
          <p:spPr>
            <a:xfrm>
              <a:off x="6934196" y="4038599"/>
              <a:ext cx="589422" cy="38290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t>SQL</a:t>
              </a:r>
              <a:endParaRPr lang="en-US" sz="1200" dirty="0"/>
            </a:p>
          </p:txBody>
        </p:sp>
        <p:grpSp>
          <p:nvGrpSpPr>
            <p:cNvPr id="16" name="Group 266"/>
            <p:cNvGrpSpPr/>
            <p:nvPr/>
          </p:nvGrpSpPr>
          <p:grpSpPr>
            <a:xfrm rot="10800000" flipH="1">
              <a:off x="6858000" y="3962400"/>
              <a:ext cx="233544" cy="76200"/>
              <a:chOff x="8334384" y="6304517"/>
              <a:chExt cx="233544" cy="76200"/>
            </a:xfrm>
            <a:solidFill>
              <a:srgbClr xmlns:mc="http://schemas.openxmlformats.org/markup-compatibility/2006" xmlns:a14="http://schemas.microsoft.com/office/drawing/2010/main" val="00B0F0" mc:Ignorable=""/>
            </a:solidFill>
          </p:grpSpPr>
          <p:cxnSp>
            <p:nvCxnSpPr>
              <p:cNvPr id="14" name="Straight Connector 13"/>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15" name="Oval 14"/>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grpSp>
      <p:sp>
        <p:nvSpPr>
          <p:cNvPr id="22" name="TextBox 21"/>
          <p:cNvSpPr txBox="1"/>
          <p:nvPr/>
        </p:nvSpPr>
        <p:spPr>
          <a:xfrm>
            <a:off x="3759301" y="6321623"/>
            <a:ext cx="1269899" cy="30777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400" dirty="0" smtClean="0">
                <a:solidFill>
                  <a:schemeClr val="bg1"/>
                </a:solidFill>
              </a:rPr>
              <a:t>External Data</a:t>
            </a:r>
            <a:endParaRPr lang="en-US" sz="1400" dirty="0">
              <a:solidFill>
                <a:schemeClr val="bg1"/>
              </a:solidFill>
            </a:endParaRPr>
          </a:p>
        </p:txBody>
      </p:sp>
      <p:grpSp>
        <p:nvGrpSpPr>
          <p:cNvPr id="17" name="Group 498"/>
          <p:cNvGrpSpPr/>
          <p:nvPr/>
        </p:nvGrpSpPr>
        <p:grpSpPr>
          <a:xfrm>
            <a:off x="3440227" y="5634335"/>
            <a:ext cx="750773" cy="792413"/>
            <a:chOff x="6858000" y="3581400"/>
            <a:chExt cx="1044880" cy="1095366"/>
          </a:xfrm>
        </p:grpSpPr>
        <p:pic>
          <p:nvPicPr>
            <p:cNvPr id="24" name="Rectangle 125"/>
            <p:cNvPicPr>
              <a:picLocks noChangeAspect="1"/>
            </p:cNvPicPr>
            <p:nvPr/>
          </p:nvPicPr>
          <p:blipFill>
            <a:blip r:embed="rId3" cstate="print"/>
            <a:stretch>
              <a:fillRect/>
            </a:stretch>
          </p:blipFill>
          <p:spPr>
            <a:xfrm>
              <a:off x="7086600" y="3581400"/>
              <a:ext cx="532040" cy="532040"/>
            </a:xfrm>
            <a:prstGeom prst="rect">
              <a:avLst/>
            </a:prstGeom>
            <a:noFill/>
            <a:ln>
              <a:noFill/>
            </a:ln>
          </p:spPr>
          <p:style>
            <a:lnRef idx="0">
              <a:scrgbClr r="0" g="0" b="0"/>
            </a:lnRef>
            <a:fillRef idx="1002">
              <a:schemeClr val="lt1"/>
            </a:fillRef>
            <a:effectRef idx="0">
              <a:scrgbClr r="0" g="0" b="0"/>
            </a:effectRef>
            <a:fontRef idx="major"/>
          </p:style>
        </p:pic>
        <p:sp>
          <p:nvSpPr>
            <p:cNvPr id="25" name="TextBox 24"/>
            <p:cNvSpPr txBox="1"/>
            <p:nvPr/>
          </p:nvSpPr>
          <p:spPr>
            <a:xfrm>
              <a:off x="6934196" y="4038599"/>
              <a:ext cx="968684" cy="63816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200" dirty="0" smtClean="0"/>
                <a:t>Web </a:t>
              </a:r>
              <a:br>
                <a:rPr lang="en-US" sz="1200" dirty="0" smtClean="0"/>
              </a:br>
              <a:r>
                <a:rPr lang="en-US" sz="1200" dirty="0" smtClean="0"/>
                <a:t>Service</a:t>
              </a:r>
              <a:endParaRPr lang="en-US" sz="1200" dirty="0"/>
            </a:p>
          </p:txBody>
        </p:sp>
        <p:grpSp>
          <p:nvGrpSpPr>
            <p:cNvPr id="18" name="Group 266"/>
            <p:cNvGrpSpPr/>
            <p:nvPr/>
          </p:nvGrpSpPr>
          <p:grpSpPr>
            <a:xfrm rot="10800000" flipH="1">
              <a:off x="6858000" y="3962400"/>
              <a:ext cx="233544" cy="76200"/>
              <a:chOff x="8334384" y="6304517"/>
              <a:chExt cx="233544" cy="76200"/>
            </a:xfrm>
            <a:solidFill>
              <a:srgbClr xmlns:mc="http://schemas.openxmlformats.org/markup-compatibility/2006" xmlns:a14="http://schemas.microsoft.com/office/drawing/2010/main" val="00B0F0" mc:Ignorable=""/>
            </a:solidFill>
          </p:grpSpPr>
          <p:cxnSp>
            <p:nvCxnSpPr>
              <p:cNvPr id="27" name="Straight Connector 26"/>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28" name="Oval 27"/>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grpSp>
      <p:sp>
        <p:nvSpPr>
          <p:cNvPr id="54" name="Rounded Rectangle 53"/>
          <p:cNvSpPr/>
          <p:nvPr/>
        </p:nvSpPr>
        <p:spPr>
          <a:xfrm>
            <a:off x="533400" y="2971800"/>
            <a:ext cx="3200400" cy="1828801"/>
          </a:xfrm>
          <a:prstGeom prst="roundRect">
            <a:avLst>
              <a:gd name="adj" fmla="val 12223"/>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55" name="Flowchart: Magnetic Disk 54"/>
          <p:cNvSpPr/>
          <p:nvPr/>
        </p:nvSpPr>
        <p:spPr>
          <a:xfrm>
            <a:off x="2209800" y="3962400"/>
            <a:ext cx="1371609" cy="657473"/>
          </a:xfrm>
          <a:prstGeom prst="flowChartMagneticDisk">
            <a:avLst/>
          </a:prstGeom>
        </p:spPr>
        <p:style>
          <a:lnRef idx="3">
            <a:schemeClr val="lt1"/>
          </a:lnRef>
          <a:fillRef idx="1">
            <a:schemeClr val="accent6"/>
          </a:fillRef>
          <a:effectRef idx="1">
            <a:schemeClr val="accent6"/>
          </a:effectRef>
          <a:fontRef idx="minor">
            <a:schemeClr val="lt1"/>
          </a:fontRef>
        </p:style>
        <p:txBody>
          <a:bodyPr bIns="182880" rtlCol="0" anchor="ctr">
            <a:noAutofit/>
          </a:bodyPr>
          <a:lstStyle/>
          <a:p>
            <a:pPr algn="ctr"/>
            <a:r>
              <a:rPr lang="en-US" sz="1200" dirty="0" smtClean="0"/>
              <a:t/>
            </a:r>
            <a:br>
              <a:rPr lang="en-US" sz="1200" dirty="0" smtClean="0"/>
            </a:br>
            <a:r>
              <a:rPr lang="en-US" sz="1200" dirty="0" smtClean="0"/>
              <a:t> </a:t>
            </a:r>
            <a:r>
              <a:rPr lang="en-US" sz="1400" dirty="0" smtClean="0"/>
              <a:t>Cache</a:t>
            </a:r>
            <a:endParaRPr lang="en-US" sz="1400" dirty="0"/>
          </a:p>
        </p:txBody>
      </p:sp>
      <p:sp>
        <p:nvSpPr>
          <p:cNvPr id="57" name="TextBox 30"/>
          <p:cNvSpPr txBox="1">
            <a:spLocks noChangeArrowheads="1"/>
          </p:cNvSpPr>
          <p:nvPr/>
        </p:nvSpPr>
        <p:spPr bwMode="auto">
          <a:xfrm>
            <a:off x="685800" y="3124200"/>
            <a:ext cx="2895600" cy="338554"/>
          </a:xfrm>
          <a:prstGeom prst="rect">
            <a:avLst/>
          </a:prstGeom>
          <a:noFill/>
          <a:ln w="9525">
            <a:noFill/>
            <a:miter lim="800000"/>
            <a:headEnd/>
            <a:tailEnd/>
          </a:ln>
        </p:spPr>
        <p:txBody>
          <a:bodyPr wrap="square">
            <a:spAutoFit/>
          </a:bodyPr>
          <a:lstStyle/>
          <a:p>
            <a:pPr algn="ctr"/>
            <a:r>
              <a:rPr lang="en-US" sz="1600" b="1" dirty="0" smtClean="0">
                <a:solidFill>
                  <a:schemeClr val="accent6">
                    <a:lumMod val="75000"/>
                  </a:schemeClr>
                </a:solidFill>
                <a:latin typeface="Calibri" pitchFamily="34" charset="0"/>
              </a:rPr>
              <a:t>Business Connectivity Services</a:t>
            </a:r>
            <a:endParaRPr lang="en-US" sz="1600" b="1" dirty="0">
              <a:solidFill>
                <a:schemeClr val="accent6">
                  <a:lumMod val="75000"/>
                </a:schemeClr>
              </a:solidFill>
              <a:latin typeface="Calibri" pitchFamily="34" charset="0"/>
            </a:endParaRPr>
          </a:p>
        </p:txBody>
      </p:sp>
      <p:sp>
        <p:nvSpPr>
          <p:cNvPr id="74" name="Rectangle 73"/>
          <p:cNvSpPr/>
          <p:nvPr/>
        </p:nvSpPr>
        <p:spPr>
          <a:xfrm>
            <a:off x="838200" y="3962400"/>
            <a:ext cx="1143000" cy="581274"/>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r>
              <a:rPr lang="en-US" sz="1400" b="1" dirty="0" smtClean="0"/>
              <a:t>BDC Client Runtime</a:t>
            </a:r>
            <a:endParaRPr lang="en-US" sz="1400" b="1" dirty="0"/>
          </a:p>
        </p:txBody>
      </p:sp>
      <p:sp>
        <p:nvSpPr>
          <p:cNvPr id="37" name="Rounded Rectangle 36"/>
          <p:cNvSpPr/>
          <p:nvPr/>
        </p:nvSpPr>
        <p:spPr>
          <a:xfrm>
            <a:off x="4495800" y="914400"/>
            <a:ext cx="4267200" cy="4038600"/>
          </a:xfrm>
          <a:prstGeom prst="roundRect">
            <a:avLst>
              <a:gd name="adj" fmla="val 9904"/>
            </a:avLst>
          </a:prstGeom>
          <a:ln/>
        </p:spPr>
        <p:style>
          <a:lnRef idx="1">
            <a:schemeClr val="dk1"/>
          </a:lnRef>
          <a:fillRef idx="2">
            <a:schemeClr val="dk1"/>
          </a:fillRef>
          <a:effectRef idx="1">
            <a:schemeClr val="dk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endParaRPr lang="en-US" b="1" dirty="0">
              <a:ln w="50800"/>
              <a:solidFill>
                <a:schemeClr val="bg1">
                  <a:shade val="50000"/>
                </a:schemeClr>
              </a:solidFill>
            </a:endParaRPr>
          </a:p>
        </p:txBody>
      </p:sp>
      <p:sp>
        <p:nvSpPr>
          <p:cNvPr id="41" name="Rectangle 9"/>
          <p:cNvSpPr>
            <a:spLocks noChangeArrowheads="1"/>
          </p:cNvSpPr>
          <p:nvPr/>
        </p:nvSpPr>
        <p:spPr bwMode="auto">
          <a:xfrm>
            <a:off x="4724401" y="3770242"/>
            <a:ext cx="3886200" cy="1034562"/>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3" name="TextBox 42"/>
          <p:cNvSpPr txBox="1"/>
          <p:nvPr/>
        </p:nvSpPr>
        <p:spPr>
          <a:xfrm>
            <a:off x="5105400" y="990600"/>
            <a:ext cx="3124200" cy="646331"/>
          </a:xfrm>
          <a:prstGeom prst="rect">
            <a:avLst/>
          </a:prstGeom>
          <a:noFill/>
        </p:spPr>
        <p:txBody>
          <a:bodyPr wrap="square" rtlCol="0">
            <a:spAutoFit/>
          </a:bodyPr>
          <a:lstStyle/>
          <a:p>
            <a:r>
              <a:rPr lang="en-US" b="1" dirty="0" smtClean="0">
                <a:ln w="50800"/>
                <a:solidFill>
                  <a:schemeClr val="bg1">
                    <a:shade val="50000"/>
                  </a:schemeClr>
                </a:solidFill>
              </a:rPr>
              <a:t>SharePoint Server 2010</a:t>
            </a:r>
          </a:p>
          <a:p>
            <a:endParaRPr lang="en-US" dirty="0"/>
          </a:p>
        </p:txBody>
      </p:sp>
      <p:sp>
        <p:nvSpPr>
          <p:cNvPr id="44" name="Rectangle 9"/>
          <p:cNvSpPr>
            <a:spLocks noChangeArrowheads="1"/>
          </p:cNvSpPr>
          <p:nvPr/>
        </p:nvSpPr>
        <p:spPr bwMode="auto">
          <a:xfrm>
            <a:off x="4724400" y="3200400"/>
            <a:ext cx="3886200" cy="4572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5" name="Rectangle 9"/>
          <p:cNvSpPr>
            <a:spLocks noChangeArrowheads="1"/>
          </p:cNvSpPr>
          <p:nvPr/>
        </p:nvSpPr>
        <p:spPr bwMode="auto">
          <a:xfrm>
            <a:off x="4724400" y="2590800"/>
            <a:ext cx="3886200" cy="4572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6" name="TextBox 45"/>
          <p:cNvSpPr txBox="1"/>
          <p:nvPr/>
        </p:nvSpPr>
        <p:spPr>
          <a:xfrm>
            <a:off x="5257800" y="3810000"/>
            <a:ext cx="3097323" cy="584775"/>
          </a:xfrm>
          <a:prstGeom prst="rect">
            <a:avLst/>
          </a:prstGeom>
          <a:noFill/>
        </p:spPr>
        <p:txBody>
          <a:bodyPr wrap="square" rtlCol="0">
            <a:spAutoFit/>
          </a:bodyPr>
          <a:lstStyle/>
          <a:p>
            <a:r>
              <a:rPr lang="en-US" sz="1400" b="1" dirty="0" smtClean="0"/>
              <a:t>Business Connectivity Services </a:t>
            </a:r>
          </a:p>
          <a:p>
            <a:endParaRPr lang="en-US" dirty="0"/>
          </a:p>
        </p:txBody>
      </p:sp>
      <p:sp>
        <p:nvSpPr>
          <p:cNvPr id="47" name="TextBox 46"/>
          <p:cNvSpPr txBox="1"/>
          <p:nvPr/>
        </p:nvSpPr>
        <p:spPr>
          <a:xfrm>
            <a:off x="5410200" y="3200400"/>
            <a:ext cx="2819400" cy="584775"/>
          </a:xfrm>
          <a:prstGeom prst="rect">
            <a:avLst/>
          </a:prstGeom>
          <a:noFill/>
        </p:spPr>
        <p:txBody>
          <a:bodyPr wrap="square" rtlCol="0">
            <a:spAutoFit/>
          </a:bodyPr>
          <a:lstStyle/>
          <a:p>
            <a:r>
              <a:rPr lang="en-US" sz="1400" b="1" dirty="0" smtClean="0"/>
              <a:t>Secure Store Service (SSS)</a:t>
            </a:r>
          </a:p>
          <a:p>
            <a:endParaRPr lang="en-US" dirty="0"/>
          </a:p>
        </p:txBody>
      </p:sp>
      <p:sp>
        <p:nvSpPr>
          <p:cNvPr id="48" name="TextBox 47"/>
          <p:cNvSpPr txBox="1"/>
          <p:nvPr/>
        </p:nvSpPr>
        <p:spPr>
          <a:xfrm>
            <a:off x="4953000" y="2590800"/>
            <a:ext cx="3505200" cy="584775"/>
          </a:xfrm>
          <a:prstGeom prst="rect">
            <a:avLst/>
          </a:prstGeom>
          <a:noFill/>
        </p:spPr>
        <p:txBody>
          <a:bodyPr wrap="square" rtlCol="0">
            <a:spAutoFit/>
          </a:bodyPr>
          <a:lstStyle/>
          <a:p>
            <a:pPr algn="ctr"/>
            <a:r>
              <a:rPr lang="en-US" sz="1400" b="1" dirty="0" smtClean="0"/>
              <a:t>Search, Workflow, Web Parts</a:t>
            </a:r>
          </a:p>
          <a:p>
            <a:endParaRPr lang="en-US" dirty="0"/>
          </a:p>
        </p:txBody>
      </p:sp>
      <p:sp>
        <p:nvSpPr>
          <p:cNvPr id="49" name="Flowchart: Magnetic Disk 48"/>
          <p:cNvSpPr/>
          <p:nvPr/>
        </p:nvSpPr>
        <p:spPr>
          <a:xfrm>
            <a:off x="5105400" y="4114800"/>
            <a:ext cx="1905000" cy="609600"/>
          </a:xfrm>
          <a:prstGeom prst="flowChartMagneticDisk">
            <a:avLst/>
          </a:prstGeom>
        </p:spPr>
        <p:style>
          <a:lnRef idx="1">
            <a:schemeClr val="accent5"/>
          </a:lnRef>
          <a:fillRef idx="2">
            <a:schemeClr val="accent5"/>
          </a:fillRef>
          <a:effectRef idx="1">
            <a:schemeClr val="accent5"/>
          </a:effectRef>
          <a:fontRef idx="minor">
            <a:schemeClr val="dk1"/>
          </a:fontRef>
        </p:style>
        <p:txBody>
          <a:bodyPr bIns="182880" rtlCol="0" anchor="ctr">
            <a:noAutofit/>
          </a:bodyPr>
          <a:lstStyle/>
          <a:p>
            <a:pPr algn="ctr"/>
            <a:r>
              <a:rPr lang="en-US" sz="1200" b="1" dirty="0" smtClean="0"/>
              <a:t>External Content Types (ECT)</a:t>
            </a:r>
            <a:endParaRPr lang="en-US" sz="1200" b="1" dirty="0"/>
          </a:p>
        </p:txBody>
      </p:sp>
      <p:sp>
        <p:nvSpPr>
          <p:cNvPr id="81" name="Rectangle 80"/>
          <p:cNvSpPr/>
          <p:nvPr/>
        </p:nvSpPr>
        <p:spPr>
          <a:xfrm>
            <a:off x="7239000" y="4191000"/>
            <a:ext cx="1143000" cy="4572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BDC Server Runtime</a:t>
            </a:r>
            <a:endParaRPr lang="en-US" sz="1400" b="1" dirty="0"/>
          </a:p>
        </p:txBody>
      </p:sp>
      <p:sp>
        <p:nvSpPr>
          <p:cNvPr id="88" name="Rectangle 9"/>
          <p:cNvSpPr>
            <a:spLocks noChangeArrowheads="1"/>
          </p:cNvSpPr>
          <p:nvPr/>
        </p:nvSpPr>
        <p:spPr bwMode="auto">
          <a:xfrm>
            <a:off x="4724401" y="1408042"/>
            <a:ext cx="3886200" cy="1034562"/>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89" name="TextBox 88"/>
          <p:cNvSpPr txBox="1"/>
          <p:nvPr/>
        </p:nvSpPr>
        <p:spPr>
          <a:xfrm>
            <a:off x="5867400" y="1447800"/>
            <a:ext cx="1676400" cy="584775"/>
          </a:xfrm>
          <a:prstGeom prst="rect">
            <a:avLst/>
          </a:prstGeom>
          <a:noFill/>
        </p:spPr>
        <p:txBody>
          <a:bodyPr wrap="square" rtlCol="0">
            <a:spAutoFit/>
          </a:bodyPr>
          <a:lstStyle/>
          <a:p>
            <a:r>
              <a:rPr lang="en-US" sz="1400" b="1" dirty="0" smtClean="0"/>
              <a:t>SharePoint Site</a:t>
            </a:r>
          </a:p>
          <a:p>
            <a:endParaRPr lang="en-US" dirty="0"/>
          </a:p>
        </p:txBody>
      </p:sp>
      <p:sp>
        <p:nvSpPr>
          <p:cNvPr id="91" name="Rectangle 90"/>
          <p:cNvSpPr/>
          <p:nvPr/>
        </p:nvSpPr>
        <p:spPr>
          <a:xfrm>
            <a:off x="5181600" y="1752600"/>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VSTO</a:t>
            </a:r>
          </a:p>
          <a:p>
            <a:pPr algn="ctr"/>
            <a:r>
              <a:rPr lang="en-US" sz="1400" b="1" dirty="0" smtClean="0"/>
              <a:t>Package</a:t>
            </a:r>
            <a:endParaRPr lang="en-US" sz="1400" b="1" dirty="0"/>
          </a:p>
        </p:txBody>
      </p:sp>
      <p:sp>
        <p:nvSpPr>
          <p:cNvPr id="92" name="Rectangle 91"/>
          <p:cNvSpPr/>
          <p:nvPr/>
        </p:nvSpPr>
        <p:spPr>
          <a:xfrm>
            <a:off x="6934200" y="1752600"/>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External </a:t>
            </a:r>
          </a:p>
          <a:p>
            <a:pPr algn="ctr"/>
            <a:r>
              <a:rPr lang="en-US" sz="1400" b="1" dirty="0" smtClean="0"/>
              <a:t>List</a:t>
            </a:r>
            <a:endParaRPr lang="en-US" sz="1400" b="1" dirty="0"/>
          </a:p>
        </p:txBody>
      </p:sp>
      <p:sp>
        <p:nvSpPr>
          <p:cNvPr id="93" name="TextBox 92"/>
          <p:cNvSpPr txBox="1"/>
          <p:nvPr/>
        </p:nvSpPr>
        <p:spPr>
          <a:xfrm>
            <a:off x="1371600" y="990600"/>
            <a:ext cx="1981200" cy="646331"/>
          </a:xfrm>
          <a:prstGeom prst="rect">
            <a:avLst/>
          </a:prstGeom>
          <a:noFill/>
        </p:spPr>
        <p:txBody>
          <a:bodyPr wrap="square" rtlCol="0">
            <a:spAutoFit/>
          </a:bodyPr>
          <a:lstStyle/>
          <a:p>
            <a:r>
              <a:rPr lang="en-US" b="1" dirty="0" smtClean="0">
                <a:ln w="50800"/>
                <a:solidFill>
                  <a:schemeClr val="bg1">
                    <a:shade val="50000"/>
                  </a:schemeClr>
                </a:solidFill>
              </a:rPr>
              <a:t>Office Client</a:t>
            </a:r>
          </a:p>
          <a:p>
            <a:endParaRPr lang="en-US" dirty="0"/>
          </a:p>
        </p:txBody>
      </p:sp>
      <p:sp>
        <p:nvSpPr>
          <p:cNvPr id="96" name="TextBox 30"/>
          <p:cNvSpPr txBox="1">
            <a:spLocks noChangeArrowheads="1"/>
          </p:cNvSpPr>
          <p:nvPr/>
        </p:nvSpPr>
        <p:spPr bwMode="auto">
          <a:xfrm>
            <a:off x="838200" y="2133600"/>
            <a:ext cx="2438400" cy="338554"/>
          </a:xfrm>
          <a:prstGeom prst="rect">
            <a:avLst/>
          </a:prstGeom>
          <a:noFill/>
          <a:ln w="9525">
            <a:noFill/>
            <a:miter lim="800000"/>
            <a:headEnd/>
            <a:tailEnd/>
          </a:ln>
        </p:spPr>
        <p:txBody>
          <a:bodyPr wrap="square">
            <a:spAutoFit/>
          </a:bodyPr>
          <a:lstStyle/>
          <a:p>
            <a:pPr algn="ctr"/>
            <a:r>
              <a:rPr lang="en-US" sz="1600" b="1" dirty="0" smtClean="0">
                <a:solidFill>
                  <a:schemeClr val="accent6">
                    <a:lumMod val="75000"/>
                  </a:schemeClr>
                </a:solidFill>
                <a:latin typeface="Calibri" pitchFamily="34" charset="0"/>
              </a:rPr>
              <a:t>Office Integration</a:t>
            </a:r>
            <a:endParaRPr lang="en-US" sz="1600" b="1" dirty="0">
              <a:solidFill>
                <a:schemeClr val="accent6">
                  <a:lumMod val="75000"/>
                </a:schemeClr>
              </a:solidFill>
              <a:latin typeface="Calibri" pitchFamily="34" charset="0"/>
            </a:endParaRPr>
          </a:p>
        </p:txBody>
      </p:sp>
      <p:sp>
        <p:nvSpPr>
          <p:cNvPr id="97" name="Rectangle 96"/>
          <p:cNvSpPr/>
          <p:nvPr/>
        </p:nvSpPr>
        <p:spPr>
          <a:xfrm>
            <a:off x="838200" y="1524000"/>
            <a:ext cx="2590800" cy="2286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r>
              <a:rPr lang="en-US" sz="1200" b="1" dirty="0" smtClean="0"/>
              <a:t>External Business Parts</a:t>
            </a:r>
            <a:endParaRPr lang="en-US" sz="1200" b="1" dirty="0"/>
          </a:p>
        </p:txBody>
      </p:sp>
      <p:sp>
        <p:nvSpPr>
          <p:cNvPr id="99" name="Rectangle 98"/>
          <p:cNvSpPr/>
          <p:nvPr/>
        </p:nvSpPr>
        <p:spPr>
          <a:xfrm>
            <a:off x="838200" y="1828800"/>
            <a:ext cx="2590800" cy="228600"/>
          </a:xfrm>
          <a:prstGeom prst="rect">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200" b="1" dirty="0" smtClean="0"/>
              <a:t>Custom Code</a:t>
            </a:r>
            <a:endParaRPr lang="en-US" sz="1200" b="1" dirty="0"/>
          </a:p>
        </p:txBody>
      </p:sp>
      <p:sp>
        <p:nvSpPr>
          <p:cNvPr id="102" name="Up-Down Arrow 101"/>
          <p:cNvSpPr/>
          <p:nvPr/>
        </p:nvSpPr>
        <p:spPr bwMode="auto">
          <a:xfrm>
            <a:off x="3429000" y="4724400"/>
            <a:ext cx="152400" cy="8382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5" name="Up-Down Arrow 114"/>
          <p:cNvSpPr/>
          <p:nvPr/>
        </p:nvSpPr>
        <p:spPr bwMode="auto">
          <a:xfrm>
            <a:off x="4876800" y="4648200"/>
            <a:ext cx="152400" cy="9144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6" name="Left Arrow 115"/>
          <p:cNvSpPr/>
          <p:nvPr/>
        </p:nvSpPr>
        <p:spPr bwMode="auto">
          <a:xfrm>
            <a:off x="3581400" y="4267200"/>
            <a:ext cx="1524000" cy="152400"/>
          </a:xfrm>
          <a:prstGeom prst="left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7" name="Left Arrow 116"/>
          <p:cNvSpPr/>
          <p:nvPr/>
        </p:nvSpPr>
        <p:spPr bwMode="auto">
          <a:xfrm>
            <a:off x="3581400" y="2133600"/>
            <a:ext cx="1676400" cy="152400"/>
          </a:xfrm>
          <a:prstGeom prst="left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9" name="Up-Down Arrow 118"/>
          <p:cNvSpPr/>
          <p:nvPr/>
        </p:nvSpPr>
        <p:spPr bwMode="auto">
          <a:xfrm>
            <a:off x="1981200" y="2438400"/>
            <a:ext cx="152400" cy="6858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grpSp>
        <p:nvGrpSpPr>
          <p:cNvPr id="19" name="Group 18"/>
          <p:cNvGrpSpPr/>
          <p:nvPr/>
        </p:nvGrpSpPr>
        <p:grpSpPr>
          <a:xfrm>
            <a:off x="5029200" y="5634335"/>
            <a:ext cx="1276311" cy="842665"/>
            <a:chOff x="5029200" y="5486400"/>
            <a:chExt cx="1276311" cy="842665"/>
          </a:xfrm>
        </p:grpSpPr>
        <p:pic>
          <p:nvPicPr>
            <p:cNvPr id="56" name="Rectangle 125"/>
            <p:cNvPicPr>
              <a:picLocks noChangeAspect="1"/>
            </p:cNvPicPr>
            <p:nvPr/>
          </p:nvPicPr>
          <p:blipFill>
            <a:blip r:embed="rId3" cstate="print"/>
            <a:stretch>
              <a:fillRect/>
            </a:stretch>
          </p:blipFill>
          <p:spPr>
            <a:xfrm>
              <a:off x="5410200" y="5486400"/>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58" name="TextBox 57"/>
            <p:cNvSpPr txBox="1"/>
            <p:nvPr/>
          </p:nvSpPr>
          <p:spPr>
            <a:xfrm>
              <a:off x="5029200" y="5867400"/>
              <a:ext cx="1276311" cy="461665"/>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200" dirty="0" smtClean="0"/>
                <a:t>.NET Assembly </a:t>
              </a:r>
              <a:br>
                <a:rPr lang="en-US" sz="1200" dirty="0" smtClean="0"/>
              </a:br>
              <a:r>
                <a:rPr lang="en-US" sz="1200" dirty="0" smtClean="0"/>
                <a:t>Connector</a:t>
              </a:r>
              <a:endParaRPr lang="en-US" sz="1200" dirty="0"/>
            </a:p>
          </p:txBody>
        </p:sp>
      </p:gr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990600" y="2286000"/>
            <a:ext cx="3276600" cy="3200400"/>
          </a:xfrm>
          <a:prstGeom prst="ellipse">
            <a:avLst/>
          </a:prstGeom>
          <a:solidFill>
            <a:srgbClr xmlns:mc="http://schemas.openxmlformats.org/markup-compatibility/2006" xmlns:a14="http://schemas.microsoft.com/office/drawing/2010/main" val="F0AD00" mc:Ignorabl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p:txBody>
          <a:bodyPr>
            <a:normAutofit/>
          </a:bodyPr>
          <a:lstStyle/>
          <a:p>
            <a:r>
              <a:rPr lang="en-US" dirty="0" smtClean="0"/>
              <a:t>External Content Types</a:t>
            </a:r>
            <a:endParaRPr lang="en-US" dirty="0"/>
          </a:p>
        </p:txBody>
      </p:sp>
      <p:sp>
        <p:nvSpPr>
          <p:cNvPr id="13" name="Rounded Rectangle 12"/>
          <p:cNvSpPr/>
          <p:nvPr/>
        </p:nvSpPr>
        <p:spPr>
          <a:xfrm>
            <a:off x="1676400" y="3276600"/>
            <a:ext cx="1981200" cy="1219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smtClean="0"/>
              <a:t>External Content Type</a:t>
            </a:r>
          </a:p>
          <a:p>
            <a:pPr algn="ctr"/>
            <a:r>
              <a:rPr lang="en-US" sz="2000" b="1" dirty="0" smtClean="0"/>
              <a:t>(ECT)</a:t>
            </a:r>
            <a:endParaRPr lang="en-US" sz="2000" b="1" dirty="0"/>
          </a:p>
        </p:txBody>
      </p:sp>
      <p:sp>
        <p:nvSpPr>
          <p:cNvPr id="14" name="Rounded Rectangle 13"/>
          <p:cNvSpPr/>
          <p:nvPr/>
        </p:nvSpPr>
        <p:spPr>
          <a:xfrm>
            <a:off x="6324600" y="3169919"/>
            <a:ext cx="2133600" cy="14173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External Data Source</a:t>
            </a:r>
          </a:p>
          <a:p>
            <a:pPr algn="ctr"/>
            <a:r>
              <a:rPr lang="en-US" sz="1200" dirty="0" smtClean="0"/>
              <a:t>(Web Service, DB, .NET Assembly Connector, external systems, Web 2.0 service, etc.)</a:t>
            </a:r>
            <a:endParaRPr lang="en-US" dirty="0"/>
          </a:p>
        </p:txBody>
      </p:sp>
      <p:grpSp>
        <p:nvGrpSpPr>
          <p:cNvPr id="2" name="Group 16"/>
          <p:cNvGrpSpPr/>
          <p:nvPr/>
        </p:nvGrpSpPr>
        <p:grpSpPr>
          <a:xfrm>
            <a:off x="5943600" y="3810000"/>
            <a:ext cx="381000" cy="152400"/>
            <a:chOff x="6477000" y="3200400"/>
            <a:chExt cx="381000" cy="152400"/>
          </a:xfrm>
        </p:grpSpPr>
        <p:cxnSp>
          <p:nvCxnSpPr>
            <p:cNvPr id="15" name="Straight Connector 14"/>
            <p:cNvCxnSpPr/>
            <p:nvPr/>
          </p:nvCxnSpPr>
          <p:spPr>
            <a:xfrm rot="10800000">
              <a:off x="6629400" y="3276600"/>
              <a:ext cx="228600" cy="1588"/>
            </a:xfrm>
            <a:prstGeom prst="line">
              <a:avLst/>
            </a:prstGeom>
          </p:spPr>
          <p:style>
            <a:lnRef idx="2">
              <a:schemeClr val="accent4">
                <a:shade val="50000"/>
              </a:schemeClr>
            </a:lnRef>
            <a:fillRef idx="1">
              <a:schemeClr val="accent4"/>
            </a:fillRef>
            <a:effectRef idx="0">
              <a:schemeClr val="accent4"/>
            </a:effectRef>
            <a:fontRef idx="minor">
              <a:schemeClr val="lt1"/>
            </a:fontRef>
          </p:style>
        </p:cxnSp>
        <p:sp>
          <p:nvSpPr>
            <p:cNvPr id="16" name="Oval 15"/>
            <p:cNvSpPr/>
            <p:nvPr/>
          </p:nvSpPr>
          <p:spPr>
            <a:xfrm>
              <a:off x="6477000" y="3200400"/>
              <a:ext cx="152400" cy="152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pic>
        <p:nvPicPr>
          <p:cNvPr id="21" name="Picture 8" descr="\\eventsql\dvd27\Clip_Installer\DVD_ART\Artwork_Imagery\HARDWARE_IMAGERY\Illustration - Misc Hardware\XML Icons\LCD flat panel and keyboard.png"/>
          <p:cNvPicPr>
            <a:picLocks noChangeAspect="1" noChangeArrowheads="1"/>
          </p:cNvPicPr>
          <p:nvPr/>
        </p:nvPicPr>
        <p:blipFill>
          <a:blip r:embed="rId3" cstate="print"/>
          <a:srcRect/>
          <a:stretch>
            <a:fillRect/>
          </a:stretch>
        </p:blipFill>
        <p:spPr bwMode="auto">
          <a:xfrm>
            <a:off x="838200" y="1447800"/>
            <a:ext cx="728662" cy="960776"/>
          </a:xfrm>
          <a:prstGeom prst="rect">
            <a:avLst/>
          </a:prstGeom>
          <a:noFill/>
        </p:spPr>
      </p:pic>
      <p:pic>
        <p:nvPicPr>
          <p:cNvPr id="22" name="Picture 10" descr="\\eventsql\dvd27\Clip_Installer\DVD_ART\Artwork_Imagery\HARDWARE_IMAGERY\Illustration - Misc Hardware\XML Icons\Server.png"/>
          <p:cNvPicPr>
            <a:picLocks noChangeAspect="1" noChangeArrowheads="1"/>
          </p:cNvPicPr>
          <p:nvPr/>
        </p:nvPicPr>
        <p:blipFill>
          <a:blip r:embed="rId4" cstate="print"/>
          <a:srcRect/>
          <a:stretch>
            <a:fillRect/>
          </a:stretch>
        </p:blipFill>
        <p:spPr bwMode="auto">
          <a:xfrm>
            <a:off x="685800" y="4953000"/>
            <a:ext cx="838200" cy="1149941"/>
          </a:xfrm>
          <a:prstGeom prst="rect">
            <a:avLst/>
          </a:prstGeom>
          <a:noFill/>
        </p:spPr>
      </p:pic>
      <p:pic>
        <p:nvPicPr>
          <p:cNvPr id="23" name="Picture 13"/>
          <p:cNvPicPr>
            <a:picLocks noChangeAspect="1" noChangeArrowheads="1"/>
          </p:cNvPicPr>
          <p:nvPr/>
        </p:nvPicPr>
        <p:blipFill>
          <a:blip r:embed="rId5" cstate="print"/>
          <a:srcRect/>
          <a:stretch>
            <a:fillRect/>
          </a:stretch>
        </p:blipFill>
        <p:spPr bwMode="auto">
          <a:xfrm>
            <a:off x="304800" y="5410200"/>
            <a:ext cx="381000" cy="337458"/>
          </a:xfrm>
          <a:prstGeom prst="rect">
            <a:avLst/>
          </a:prstGeom>
          <a:noFill/>
          <a:ln w="9525">
            <a:noFill/>
            <a:miter lim="800000"/>
            <a:headEnd/>
            <a:tailEnd/>
          </a:ln>
          <a:effectLst/>
        </p:spPr>
      </p:pic>
      <p:pic>
        <p:nvPicPr>
          <p:cNvPr id="24" name="Picture 6" descr="Microsoft Office Online">
            <a:hlinkClick r:id="rId6" tooltip="Microsoft Office Online"/>
          </p:cNvPr>
          <p:cNvPicPr>
            <a:picLocks noChangeAspect="1" noChangeArrowheads="1"/>
          </p:cNvPicPr>
          <p:nvPr/>
        </p:nvPicPr>
        <p:blipFill>
          <a:blip r:embed="rId7" cstate="print"/>
          <a:srcRect r="77498"/>
          <a:stretch>
            <a:fillRect/>
          </a:stretch>
        </p:blipFill>
        <p:spPr bwMode="auto">
          <a:xfrm>
            <a:off x="457200" y="1524000"/>
            <a:ext cx="404870" cy="392572"/>
          </a:xfrm>
          <a:prstGeom prst="rect">
            <a:avLst/>
          </a:prstGeom>
          <a:noFill/>
        </p:spPr>
      </p:pic>
      <p:grpSp>
        <p:nvGrpSpPr>
          <p:cNvPr id="3" name="Group 4"/>
          <p:cNvGrpSpPr/>
          <p:nvPr/>
        </p:nvGrpSpPr>
        <p:grpSpPr>
          <a:xfrm>
            <a:off x="1447800" y="1828800"/>
            <a:ext cx="2590800" cy="4114800"/>
            <a:chOff x="1371600" y="2164081"/>
            <a:chExt cx="2590800" cy="4114800"/>
          </a:xfrm>
        </p:grpSpPr>
        <p:sp>
          <p:nvSpPr>
            <p:cNvPr id="18" name="Rounded Rectangle 17"/>
            <p:cNvSpPr/>
            <p:nvPr/>
          </p:nvSpPr>
          <p:spPr>
            <a:xfrm>
              <a:off x="1371600" y="2164081"/>
              <a:ext cx="2514600" cy="1066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smtClean="0"/>
                <a:t>Office Clients (Rich)</a:t>
              </a:r>
              <a:endParaRPr lang="en-US" dirty="0"/>
            </a:p>
          </p:txBody>
        </p:sp>
        <p:sp>
          <p:nvSpPr>
            <p:cNvPr id="19" name="Rounded Rectangle 18"/>
            <p:cNvSpPr/>
            <p:nvPr/>
          </p:nvSpPr>
          <p:spPr>
            <a:xfrm>
              <a:off x="1371600" y="5212081"/>
              <a:ext cx="2590800" cy="1066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dirty="0" smtClean="0"/>
                <a:t>SharePoint (Thin)</a:t>
              </a:r>
              <a:endParaRPr lang="en-US" dirty="0"/>
            </a:p>
          </p:txBody>
        </p:sp>
        <p:sp>
          <p:nvSpPr>
            <p:cNvPr id="25" name="Rounded Rectangle 24"/>
            <p:cNvSpPr/>
            <p:nvPr/>
          </p:nvSpPr>
          <p:spPr>
            <a:xfrm>
              <a:off x="1676400" y="2621281"/>
              <a:ext cx="1828800"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BCS</a:t>
              </a:r>
              <a:endParaRPr lang="en-US" dirty="0"/>
            </a:p>
          </p:txBody>
        </p:sp>
        <p:sp>
          <p:nvSpPr>
            <p:cNvPr id="26" name="Rounded Rectangle 25"/>
            <p:cNvSpPr/>
            <p:nvPr/>
          </p:nvSpPr>
          <p:spPr>
            <a:xfrm>
              <a:off x="1752600" y="5288281"/>
              <a:ext cx="1828800"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BCS</a:t>
              </a:r>
              <a:endParaRPr lang="en-US" dirty="0"/>
            </a:p>
          </p:txBody>
        </p:sp>
        <p:cxnSp>
          <p:nvCxnSpPr>
            <p:cNvPr id="29" name="Elbow Connector 28"/>
            <p:cNvCxnSpPr>
              <a:stCxn id="25" idx="2"/>
              <a:endCxn id="13" idx="0"/>
            </p:cNvCxnSpPr>
            <p:nvPr/>
          </p:nvCxnSpPr>
          <p:spPr>
            <a:xfrm rot="5400000">
              <a:off x="2286000" y="3459481"/>
              <a:ext cx="609600" cy="1588"/>
            </a:xfrm>
            <a:prstGeom prst="bentConnector3">
              <a:avLst>
                <a:gd name="adj1" fmla="val 50000"/>
              </a:avLst>
            </a:prstGeom>
            <a:ln>
              <a:solidFill>
                <a:schemeClr val="accent1">
                  <a:lumMod val="7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5400000">
              <a:off x="2362994" y="5058887"/>
              <a:ext cx="457200" cy="1588"/>
            </a:xfrm>
            <a:prstGeom prst="bentConnector3">
              <a:avLst>
                <a:gd name="adj1" fmla="val 50000"/>
              </a:avLst>
            </a:prstGeom>
            <a:ln>
              <a:solidFill>
                <a:schemeClr val="accent1">
                  <a:lumMod val="7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cxnSp>
        <p:nvCxnSpPr>
          <p:cNvPr id="35" name="Elbow Connector 34"/>
          <p:cNvCxnSpPr>
            <a:endCxn id="13" idx="3"/>
          </p:cNvCxnSpPr>
          <p:nvPr/>
        </p:nvCxnSpPr>
        <p:spPr>
          <a:xfrm rot="10800000">
            <a:off x="3657600" y="3886200"/>
            <a:ext cx="2286000" cy="1588"/>
          </a:xfrm>
          <a:prstGeom prst="bentConnector3">
            <a:avLst>
              <a:gd name="adj1" fmla="val 50000"/>
            </a:avLst>
          </a:prstGeom>
          <a:ln>
            <a:solidFill>
              <a:schemeClr val="accent1">
                <a:lumMod val="7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9" name="Rounded Rectangular Callout 38"/>
          <p:cNvSpPr/>
          <p:nvPr/>
        </p:nvSpPr>
        <p:spPr>
          <a:xfrm>
            <a:off x="4953000" y="1036319"/>
            <a:ext cx="3962400" cy="1981200"/>
          </a:xfrm>
          <a:prstGeom prst="wedgeRoundRectCallout">
            <a:avLst>
              <a:gd name="adj1" fmla="val -85472"/>
              <a:gd name="adj2" fmla="val 70237"/>
              <a:gd name="adj3" fmla="val 16667"/>
            </a:avLst>
          </a:prstGeom>
          <a:ln w="6350"/>
        </p:spPr>
        <p:style>
          <a:lnRef idx="2">
            <a:schemeClr val="dk1"/>
          </a:lnRef>
          <a:fillRef idx="1">
            <a:schemeClr val="lt1"/>
          </a:fillRef>
          <a:effectRef idx="0">
            <a:schemeClr val="dk1"/>
          </a:effectRef>
          <a:fontRef idx="minor">
            <a:schemeClr val="dk1"/>
          </a:fontRef>
        </p:style>
        <p:txBody>
          <a:bodyPr lIns="182880" tIns="91440" rIns="91440" rtlCol="0" anchor="ctr"/>
          <a:lstStyle/>
          <a:p>
            <a:r>
              <a:rPr lang="en-US" b="1" dirty="0"/>
              <a:t>Describes the schema and data access capabilities of an external data source and its behavior within Office and </a:t>
            </a:r>
            <a:r>
              <a:rPr lang="en-US" b="1" dirty="0" smtClean="0"/>
              <a:t>SharePoint</a:t>
            </a:r>
          </a:p>
          <a:p>
            <a:endParaRPr lang="en-US" sz="1600" dirty="0" smtClean="0"/>
          </a:p>
          <a:p>
            <a:r>
              <a:rPr lang="en-US" sz="1000" dirty="0" smtClean="0"/>
              <a:t>*formerly known as BDC Entity</a:t>
            </a:r>
          </a:p>
        </p:txBody>
      </p:sp>
      <p:sp>
        <p:nvSpPr>
          <p:cNvPr id="7" name="Rectangle 6"/>
          <p:cNvSpPr/>
          <p:nvPr/>
        </p:nvSpPr>
        <p:spPr>
          <a:xfrm>
            <a:off x="4724400" y="4998719"/>
            <a:ext cx="4114800" cy="923330"/>
          </a:xfrm>
          <a:prstGeom prst="rect">
            <a:avLst/>
          </a:prstGeom>
        </p:spPr>
        <p:txBody>
          <a:bodyPr wrap="square">
            <a:spAutoFit/>
          </a:bodyPr>
          <a:lstStyle/>
          <a:p>
            <a:r>
              <a:rPr lang="en-US" dirty="0"/>
              <a:t>BCS-enabled solutions rely on ECTs to integrate external data into </a:t>
            </a:r>
            <a:r>
              <a:rPr lang="en-US" dirty="0" smtClean="0"/>
              <a:t>SharePoint and the Office client applications</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External Content Type Modeling</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BCS Applications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11637180"/>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202"/>
            <a:ext cx="8382000" cy="609398"/>
          </a:xfrm>
        </p:spPr>
        <p:txBody>
          <a:bodyPr/>
          <a:lstStyle/>
          <a:p>
            <a:r>
              <a:rPr sz="4400" smtClean="0"/>
              <a:t>Solution Types, Personas and Tools</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288921"/>
              </p:ext>
            </p:extLst>
          </p:nvPr>
        </p:nvGraphicFramePr>
        <p:xfrm>
          <a:off x="381000" y="1066800"/>
          <a:ext cx="8382000" cy="5216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5" descr="\\eventsql\dvd27\Clip_Installer\DVD_ART\Artwork_Imagery\HARDWARE_IMAGERY\Illustration - Misc Hardware\XML Icons\user business man.png"/>
          <p:cNvPicPr>
            <a:picLocks noChangeAspect="1" noChangeArrowheads="1"/>
          </p:cNvPicPr>
          <p:nvPr/>
        </p:nvPicPr>
        <p:blipFill>
          <a:blip r:embed="rId8" cstate="print"/>
          <a:srcRect/>
          <a:stretch>
            <a:fillRect/>
          </a:stretch>
        </p:blipFill>
        <p:spPr bwMode="auto">
          <a:xfrm>
            <a:off x="5105400" y="1600200"/>
            <a:ext cx="539581" cy="716835"/>
          </a:xfrm>
          <a:prstGeom prst="rect">
            <a:avLst/>
          </a:prstGeom>
          <a:noFill/>
        </p:spPr>
      </p:pic>
      <p:pic>
        <p:nvPicPr>
          <p:cNvPr id="12" name="Picture 2" descr="\\eventsql\dvd27\Clip_Installer\DVD_ART\Artwork_Imagery\HARDWARE_IMAGERY\Illustration - Misc Hardware\XML Icons\user business casual man.png"/>
          <p:cNvPicPr>
            <a:picLocks noChangeAspect="1" noChangeArrowheads="1"/>
          </p:cNvPicPr>
          <p:nvPr/>
        </p:nvPicPr>
        <p:blipFill>
          <a:blip r:embed="rId9" cstate="print"/>
          <a:srcRect/>
          <a:stretch>
            <a:fillRect/>
          </a:stretch>
        </p:blipFill>
        <p:spPr bwMode="auto">
          <a:xfrm>
            <a:off x="685800" y="1600200"/>
            <a:ext cx="533400" cy="708623"/>
          </a:xfrm>
          <a:prstGeom prst="rect">
            <a:avLst/>
          </a:prstGeom>
          <a:noFill/>
        </p:spPr>
      </p:pic>
      <p:pic>
        <p:nvPicPr>
          <p:cNvPr id="13" name="Picture 2" descr="Visual Studio 2008"/>
          <p:cNvPicPr>
            <a:picLocks noChangeAspect="1" noChangeArrowheads="1"/>
          </p:cNvPicPr>
          <p:nvPr/>
        </p:nvPicPr>
        <p:blipFill>
          <a:blip r:embed="rId10" cstate="print"/>
          <a:srcRect l="4444" t="22857" r="61871" b="19398"/>
          <a:stretch>
            <a:fillRect/>
          </a:stretch>
        </p:blipFill>
        <p:spPr bwMode="auto">
          <a:xfrm>
            <a:off x="6705600" y="1981200"/>
            <a:ext cx="1828800" cy="457200"/>
          </a:xfrm>
          <a:prstGeom prst="rect">
            <a:avLst/>
          </a:prstGeom>
          <a:noFill/>
        </p:spPr>
      </p:pic>
      <p:grpSp>
        <p:nvGrpSpPr>
          <p:cNvPr id="5" name="Group 9"/>
          <p:cNvGrpSpPr/>
          <p:nvPr/>
        </p:nvGrpSpPr>
        <p:grpSpPr>
          <a:xfrm>
            <a:off x="2133600" y="1905000"/>
            <a:ext cx="1447800" cy="457200"/>
            <a:chOff x="5105400" y="4267200"/>
            <a:chExt cx="1447800" cy="457200"/>
          </a:xfrm>
        </p:grpSpPr>
        <p:sp>
          <p:nvSpPr>
            <p:cNvPr id="17" name="Rounded Rectangle 16"/>
            <p:cNvSpPr/>
            <p:nvPr/>
          </p:nvSpPr>
          <p:spPr>
            <a:xfrm>
              <a:off x="5105400" y="4267200"/>
              <a:ext cx="1447800" cy="457200"/>
            </a:xfrm>
            <a:prstGeom prst="round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r>
                <a:rPr lang="en-US" sz="1200" b="1" dirty="0" smtClean="0">
                  <a:solidFill>
                    <a:schemeClr val="bg1"/>
                  </a:solidFill>
                </a:rPr>
                <a:t>SharePoint Designer</a:t>
              </a:r>
              <a:endParaRPr lang="en-US" sz="1200" b="1" dirty="0">
                <a:solidFill>
                  <a:schemeClr val="bg1"/>
                </a:solidFill>
              </a:endParaRPr>
            </a:p>
          </p:txBody>
        </p:sp>
        <p:pic>
          <p:nvPicPr>
            <p:cNvPr id="18" name="Picture 17" descr="Microsoft Office Online">
              <a:hlinkClick r:id="rId11" tooltip="Microsoft Office Online"/>
            </p:cNvPr>
            <p:cNvPicPr>
              <a:picLocks noChangeAspect="1" noChangeArrowheads="1"/>
            </p:cNvPicPr>
            <p:nvPr/>
          </p:nvPicPr>
          <p:blipFill>
            <a:blip r:embed="rId12" cstate="print"/>
            <a:srcRect r="77498"/>
            <a:stretch>
              <a:fillRect/>
            </a:stretch>
          </p:blipFill>
          <p:spPr bwMode="auto">
            <a:xfrm>
              <a:off x="5181600" y="4267200"/>
              <a:ext cx="404870" cy="392572"/>
            </a:xfrm>
            <a:prstGeom prst="rect">
              <a:avLst/>
            </a:prstGeom>
            <a:noFill/>
          </p:spPr>
        </p:pic>
      </p:grpSp>
      <p:sp>
        <p:nvSpPr>
          <p:cNvPr id="3" name="TextBox 2"/>
          <p:cNvSpPr txBox="1"/>
          <p:nvPr/>
        </p:nvSpPr>
        <p:spPr>
          <a:xfrm>
            <a:off x="1524000" y="1524000"/>
            <a:ext cx="1256494" cy="738664"/>
          </a:xfrm>
          <a:prstGeom prst="rect">
            <a:avLst/>
          </a:prstGeom>
          <a:noFill/>
        </p:spPr>
        <p:txBody>
          <a:bodyPr wrap="square" lIns="0" tIns="0" rIns="0" bIns="0" rtlCol="0">
            <a:spAutoFit/>
          </a:bodyPr>
          <a:lstStyle/>
          <a:p>
            <a:pPr lvl="0" algn="ctr"/>
            <a:r>
              <a:rPr lang="en-US" sz="2400" b="1" dirty="0"/>
              <a:t>Simple</a:t>
            </a:r>
          </a:p>
          <a:p>
            <a:pPr algn="ctr"/>
            <a:endParaRPr lang="en-US" sz="2400" dirty="0" err="1" smtClean="0">
              <a:gradFill>
                <a:gsLst>
                  <a:gs pos="0">
                    <a:schemeClr val="tx1"/>
                  </a:gs>
                  <a:gs pos="86000">
                    <a:schemeClr val="tx1"/>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2.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3.xml><?xml version="1.0" encoding="utf-8"?>
<ds:datastoreItem xmlns:ds="http://schemas.openxmlformats.org/officeDocument/2006/customXml" ds:itemID="{994915A7-FC0F-40DA-8F1B-E44E8D2B6E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8610</TotalTime>
  <Words>1680</Words>
  <Application>Microsoft Office PowerPoint</Application>
  <PresentationFormat>On-screen Show (4:3)</PresentationFormat>
  <Paragraphs>295</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1_Dk Blue swoosh template Segoe</vt:lpstr>
      <vt:lpstr>Business Connectivity Services</vt:lpstr>
      <vt:lpstr>Outline</vt:lpstr>
      <vt:lpstr>Business Connectivity Services (BCS) Primer </vt:lpstr>
      <vt:lpstr>Microsoft SharePoint 2010 The business collaboration platform for the Enterprise and the Web</vt:lpstr>
      <vt:lpstr>BCS Architecture</vt:lpstr>
      <vt:lpstr>External Content Types</vt:lpstr>
      <vt:lpstr>External Content Type Modeling</vt:lpstr>
      <vt:lpstr>Creating BCS Applications</vt:lpstr>
      <vt:lpstr>Solution Types, Personas and Tools</vt:lpstr>
      <vt:lpstr>Solution Scenarios</vt:lpstr>
      <vt:lpstr>Development Approaches</vt:lpstr>
      <vt:lpstr>SharePoint Workspace The next generation of the product formerly known as Groove</vt:lpstr>
      <vt:lpstr>Creating .NET Connector Assemblies in Visual Studio 2010</vt:lpstr>
      <vt:lpstr>Visual Studio 2010 Support</vt:lpstr>
      <vt:lpstr>Creating a .NET Assembly Connector</vt:lpstr>
      <vt:lpstr>BCS Security Overview</vt:lpstr>
      <vt:lpstr>BDC Authentication (server)</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External Data in SharePoint</dc:title>
  <dc:subject>SharePoint14</dc:subject>
  <dc:creator>Ted Pattison Group</dc:creator>
  <cp:lastModifiedBy>Andrew Connell</cp:lastModifiedBy>
  <cp:revision>469</cp:revision>
  <dcterms:created xsi:type="dcterms:W3CDTF">2006-12-21T03:33:08Z</dcterms:created>
  <dcterms:modified xsi:type="dcterms:W3CDTF">2009-10-15T15:01:18Z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11</vt:lpwstr>
  </property>
  <property fmtid="{D5CDD505-2E9C-101B-9397-08002B2CF9AE}" pid="4" name="Order">
    <vt:r8>1100</vt:r8>
  </property>
  <property fmtid="{D5CDD505-2E9C-101B-9397-08002B2CF9AE}" pid="5" name="Author0">
    <vt:lpwstr>Scot Hillier</vt:lpwstr>
  </property>
  <property fmtid="{D5CDD505-2E9C-101B-9397-08002B2CF9AE}" pid="6" name="ContentAuthor">
    <vt:lpwstr>3</vt:lpwstr>
  </property>
  <property fmtid="{D5CDD505-2E9C-101B-9397-08002B2CF9AE}" pid="7" name="ContentItemStatus">
    <vt:lpwstr>Completed</vt:lpwstr>
  </property>
</Properties>
</file>