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5"/>
  </p:sldMasterIdLst>
  <p:notesMasterIdLst>
    <p:notesMasterId r:id="rId24"/>
  </p:notesMasterIdLst>
  <p:handoutMasterIdLst>
    <p:handoutMasterId r:id="rId25"/>
  </p:handoutMasterIdLst>
  <p:sldIdLst>
    <p:sldId id="264" r:id="rId6"/>
    <p:sldId id="292" r:id="rId7"/>
    <p:sldId id="303" r:id="rId8"/>
    <p:sldId id="280" r:id="rId9"/>
    <p:sldId id="281" r:id="rId10"/>
    <p:sldId id="295" r:id="rId11"/>
    <p:sldId id="296" r:id="rId12"/>
    <p:sldId id="297" r:id="rId13"/>
    <p:sldId id="285" r:id="rId14"/>
    <p:sldId id="286" r:id="rId15"/>
    <p:sldId id="288" r:id="rId16"/>
    <p:sldId id="305" r:id="rId17"/>
    <p:sldId id="289" r:id="rId18"/>
    <p:sldId id="290" r:id="rId19"/>
    <p:sldId id="304" r:id="rId20"/>
    <p:sldId id="291" r:id="rId21"/>
    <p:sldId id="299" r:id="rId22"/>
    <p:sldId id="302" r:id="rId23"/>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p:present/>
    <p:sldAll/>
    <p:penClr>
      <a:prstClr val="red"/>
    </p:penClr>
    <p:extLst>
      <p:ext uri="{EC167BDD-8182-4AB7-AECC-EB403E3ABB37}">
        <p14:laserClr xmlns:p14="http://schemas.microsoft.com/office/powerpoint/2010/main">
          <a:srgbClr xmlns:mc="http://schemas.openxmlformats.org/markup-compatibility/2006" xmlns:a14="http://schemas.microsoft.com/office/drawing/2010/main" val="FF0000" mc:Ignorable=""/>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859" autoAdjust="0"/>
    <p:restoredTop sz="71730" autoAdjust="0"/>
  </p:normalViewPr>
  <p:slideViewPr>
    <p:cSldViewPr>
      <p:cViewPr varScale="1">
        <p:scale>
          <a:sx n="135" d="100"/>
          <a:sy n="135" d="100"/>
        </p:scale>
        <p:origin x="-912" y="-78"/>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notesViewPr>
    <p:cSldViewPr>
      <p:cViewPr varScale="1">
        <p:scale>
          <a:sx n="99" d="100"/>
          <a:sy n="99" d="100"/>
        </p:scale>
        <p:origin x="-3576"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4"/>
          <p:cNvSpPr txBox="1">
            <a:spLocks/>
          </p:cNvSpPr>
          <p:nvPr/>
        </p:nvSpPr>
        <p:spPr>
          <a:xfrm>
            <a:off x="3975652" y="0"/>
            <a:ext cx="2958548" cy="480060"/>
          </a:xfrm>
          <a:prstGeom prst="rect">
            <a:avLst/>
          </a:prstGeom>
        </p:spPr>
        <p:txBody>
          <a:bodyPr lIns="94851" tIns="47425" rIns="94851" bIns="47425"/>
          <a:lstStyle>
            <a:lvl1pPr algn="r">
              <a:defRPr sz="1000"/>
            </a:lvl1pPr>
          </a:lstStyle>
          <a:p>
            <a:pPr defTabSz="948507"/>
            <a:r>
              <a:rPr lang="en-US" dirty="0" smtClean="0"/>
              <a:t>Lecture 6: Client Object Model - </a:t>
            </a:r>
            <a:fld id="{073E6628-0705-4E34-90AA-D61A964D0AFD}" type="slidenum">
              <a:rPr lang="en-US" smtClean="0"/>
              <a:pPr defTabSz="948507"/>
              <a:t>‹#›</a:t>
            </a:fld>
            <a:endParaRPr lang="en-US" dirty="0"/>
          </a:p>
        </p:txBody>
      </p:sp>
      <p:sp>
        <p:nvSpPr>
          <p:cNvPr id="7"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a:t>MS Confidential : Beta 2 SharePoint Developer Workshop</a:t>
            </a:r>
          </a:p>
        </p:txBody>
      </p:sp>
      <p:sp>
        <p:nvSpPr>
          <p:cNvPr id="8" name="TextBox 7"/>
          <p:cNvSpPr txBox="1"/>
          <p:nvPr/>
        </p:nvSpPr>
        <p:spPr>
          <a:xfrm>
            <a:off x="228600" y="8839200"/>
            <a:ext cx="5562600" cy="338554"/>
          </a:xfrm>
          <a:prstGeom prst="rect">
            <a:avLst/>
          </a:prstGeom>
          <a:noFill/>
        </p:spPr>
        <p:txBody>
          <a:bodyPr wrap="square" rtlCol="0">
            <a:spAutoFit/>
          </a:bodyPr>
          <a:lstStyle/>
          <a:p>
            <a:r>
              <a:rPr lang="en-US" sz="800" dirty="0" smtClean="0"/>
              <a:t>© 2009 Critical Path Training, LLC ‐ All Rights Reserved</a:t>
            </a:r>
            <a:br>
              <a:rPr lang="en-US" sz="800" dirty="0" smtClean="0"/>
            </a:br>
            <a:r>
              <a:rPr lang="en-US" sz="800" dirty="0" smtClean="0"/>
              <a:t>© 2009 Microsoft Corporation ‐ All Rights Reserved</a:t>
            </a:r>
            <a:endParaRPr lang="en-US" sz="800" dirty="0"/>
          </a:p>
        </p:txBody>
      </p:sp>
    </p:spTree>
    <p:extLst>
      <p:ext uri="{BB962C8B-B14F-4D97-AF65-F5344CB8AC3E}">
        <p14:creationId xmlns:p14="http://schemas.microsoft.com/office/powerpoint/2010/main" val="237427833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xmlns:mc="http://schemas.openxmlformats.org/markup-compatibility/2006" xmlns:a14="http://schemas.microsoft.com/office/drawing/2010/main" val="000000" mc:Ignorable=""/>
            </a:solidFill>
            <a:miter lim="800000"/>
            <a:headEnd/>
            <a:tailEnd/>
          </a:ln>
        </p:spPr>
      </p:sp>
      <p:sp>
        <p:nvSpPr>
          <p:cNvPr id="11269"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 name="TextBox 9"/>
          <p:cNvSpPr txBox="1"/>
          <p:nvPr/>
        </p:nvSpPr>
        <p:spPr>
          <a:xfrm>
            <a:off x="228600" y="8839200"/>
            <a:ext cx="5562600" cy="338554"/>
          </a:xfrm>
          <a:prstGeom prst="rect">
            <a:avLst/>
          </a:prstGeom>
          <a:noFill/>
        </p:spPr>
        <p:txBody>
          <a:bodyPr wrap="square" rtlCol="0">
            <a:spAutoFit/>
          </a:bodyPr>
          <a:lstStyle/>
          <a:p>
            <a:r>
              <a:rPr lang="en-US" sz="800" dirty="0" smtClean="0"/>
              <a:t>© 2009 Critical Path Training, LLC ‐ All Rights Reserved</a:t>
            </a:r>
          </a:p>
          <a:p>
            <a:r>
              <a:rPr lang="en-US" sz="800" dirty="0" smtClean="0"/>
              <a:t>© 2009 Microsoft Corporation ‐ All Rights Reserved</a:t>
            </a:r>
            <a:endParaRPr lang="en-US" sz="800" dirty="0"/>
          </a:p>
        </p:txBody>
      </p:sp>
      <p:sp>
        <p:nvSpPr>
          <p:cNvPr id="12"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13" name="Slide Number Placeholder 4"/>
          <p:cNvSpPr txBox="1">
            <a:spLocks/>
          </p:cNvSpPr>
          <p:nvPr/>
        </p:nvSpPr>
        <p:spPr>
          <a:xfrm>
            <a:off x="3975652" y="0"/>
            <a:ext cx="3034748" cy="480060"/>
          </a:xfrm>
          <a:prstGeom prst="rect">
            <a:avLst/>
          </a:prstGeom>
        </p:spPr>
        <p:txBody>
          <a:bodyPr lIns="94851" tIns="47425" rIns="94851" bIns="47425"/>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Arial" charset="0"/>
                <a:ea typeface="+mn-ea"/>
                <a:cs typeface="+mn-cs"/>
              </a:rPr>
              <a:t>Lecture 6: </a:t>
            </a:r>
            <a:r>
              <a:rPr lang="en-US" dirty="0" smtClean="0"/>
              <a:t>Client Object Model</a:t>
            </a:r>
            <a:r>
              <a:rPr kumimoji="0" lang="en-US" sz="1000" b="0" i="0" u="none" strike="noStrike" kern="1200" cap="none" spc="0" normalizeH="0" baseline="0" noProof="0" dirty="0" smtClean="0">
                <a:ln>
                  <a:noFill/>
                </a:ln>
                <a:solidFill>
                  <a:schemeClr val="tx1"/>
                </a:solidFill>
                <a:effectLst/>
                <a:uLnTx/>
                <a:uFillTx/>
                <a:latin typeface="Arial" charset="0"/>
                <a:ea typeface="+mn-ea"/>
                <a:cs typeface="+mn-cs"/>
              </a:rPr>
              <a:t>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pic>
        <p:nvPicPr>
          <p:cNvPr id="7" name="Picture 2"/>
          <p:cNvPicPr>
            <a:picLocks noChangeAspect="1" noChangeArrowheads="1"/>
          </p:cNvPicPr>
          <p:nvPr/>
        </p:nvPicPr>
        <p:blipFill>
          <a:blip r:embed="rId2"/>
          <a:srcRect/>
          <a:stretch>
            <a:fillRect/>
          </a:stretch>
        </p:blipFill>
        <p:spPr bwMode="auto">
          <a:xfrm>
            <a:off x="6705600" y="8991600"/>
            <a:ext cx="152400" cy="154172"/>
          </a:xfrm>
          <a:prstGeom prst="rect">
            <a:avLst/>
          </a:prstGeom>
          <a:noFill/>
          <a:ln w="9525">
            <a:noFill/>
            <a:miter lim="800000"/>
            <a:headEnd/>
            <a:tailEnd/>
          </a:ln>
          <a:effectLst/>
        </p:spPr>
      </p:pic>
    </p:spTree>
    <p:extLst>
      <p:ext uri="{BB962C8B-B14F-4D97-AF65-F5344CB8AC3E}">
        <p14:creationId xmlns:p14="http://schemas.microsoft.com/office/powerpoint/2010/main" val="310332926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Header Placeholder 7"/>
          <p:cNvSpPr>
            <a:spLocks noGrp="1"/>
          </p:cNvSpPr>
          <p:nvPr>
            <p:ph type="hdr" sz="quarter" idx="10"/>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we explain the basics of creating a </a:t>
            </a:r>
            <a:r>
              <a:rPr lang="en-US" baseline="0" dirty="0" err="1" smtClean="0"/>
              <a:t>Silverlight</a:t>
            </a:r>
            <a:r>
              <a:rPr lang="en-US" baseline="0" dirty="0" smtClean="0"/>
              <a:t> web part and how to create a feature that deploys the XAP file and web part. We also explain how the XAP file is loaded at run time and how web part properties may be passed to the </a:t>
            </a:r>
            <a:r>
              <a:rPr lang="en-US" baseline="0" dirty="0" err="1" smtClean="0"/>
              <a:t>Silverlight</a:t>
            </a:r>
            <a:r>
              <a:rPr lang="en-US" baseline="0" dirty="0" smtClean="0"/>
              <a:t> application.</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Arial" charset="0"/>
                <a:ea typeface="+mn-ea"/>
                <a:cs typeface="+mn-cs"/>
              </a:rPr>
              <a:t>For Silverlight client installations, Microsoft SharePoint Foundation deploys Microsoft.SharePoint.Client.Silverlight.dll and Microsoft.SharePoint.Client.Silverlight.Runtime.dll into a special "Scripts only" folder of the /_layouts virtual directory named </a:t>
            </a:r>
            <a:r>
              <a:rPr lang="en-US" sz="1200" kern="1200" dirty="0" err="1" smtClean="0">
                <a:solidFill>
                  <a:schemeClr val="tx1"/>
                </a:solidFill>
                <a:latin typeface="Arial" charset="0"/>
                <a:ea typeface="+mn-ea"/>
                <a:cs typeface="+mn-cs"/>
              </a:rPr>
              <a:t>clientbin</a:t>
            </a:r>
            <a:r>
              <a:rPr lang="en-US" sz="1200" kern="1200" dirty="0" smtClean="0">
                <a:solidFill>
                  <a:schemeClr val="tx1"/>
                </a:solidFill>
                <a:latin typeface="Arial" charset="0"/>
                <a:ea typeface="+mn-ea"/>
                <a:cs typeface="+mn-cs"/>
              </a:rPr>
              <a:t>. This folder is designed to be a standard place for hosting assemblies that are used in </a:t>
            </a:r>
            <a:r>
              <a:rPr lang="en-US" sz="1200" kern="1200" dirty="0" err="1" smtClean="0">
                <a:solidFill>
                  <a:schemeClr val="tx1"/>
                </a:solidFill>
                <a:latin typeface="Arial" charset="0"/>
                <a:ea typeface="+mn-ea"/>
                <a:cs typeface="+mn-cs"/>
              </a:rPr>
              <a:t>Silverlight</a:t>
            </a:r>
            <a:r>
              <a:rPr lang="en-US" sz="1200" kern="1200" dirty="0" smtClean="0">
                <a:solidFill>
                  <a:schemeClr val="tx1"/>
                </a:solidFill>
                <a:latin typeface="Arial" charset="0"/>
                <a:ea typeface="+mn-ea"/>
                <a:cs typeface="+mn-cs"/>
              </a:rPr>
              <a:t>.</a:t>
            </a:r>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pPr>
              <a:defRPr/>
            </a:pPr>
            <a:fld id="{1AF2B828-8CC0-442C-A3B0-20F14BADDD2C}" type="slidenum">
              <a:rPr lang="en-US" smtClean="0"/>
              <a:pPr>
                <a:defRPr/>
              </a:pPr>
              <a:t>11</a:t>
            </a:fld>
            <a:endParaRPr lang="en-US"/>
          </a:p>
        </p:txBody>
      </p:sp>
      <p:sp>
        <p:nvSpPr>
          <p:cNvPr id="5" name="Header Placeholder 4"/>
          <p:cNvSpPr>
            <a:spLocks noGrp="1"/>
          </p:cNvSpPr>
          <p:nvPr>
            <p:ph type="hdr" sz="quarter" idx="11"/>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Header Placeholder 7"/>
          <p:cNvSpPr>
            <a:spLocks noGrp="1"/>
          </p:cNvSpPr>
          <p:nvPr>
            <p:ph type="hdr" sz="quarter" idx="10"/>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171450" indent="-171450">
              <a:buFont typeface="Arial" pitchFamily="34" charset="0"/>
              <a:buChar char="•"/>
            </a:pPr>
            <a:r>
              <a:rPr lang="en-US" sz="1200" kern="1200" dirty="0" smtClean="0">
                <a:solidFill>
                  <a:schemeClr val="tx1"/>
                </a:solidFill>
                <a:latin typeface="Arial" charset="0"/>
                <a:ea typeface="+mn-ea"/>
                <a:cs typeface="+mn-cs"/>
              </a:rPr>
              <a:t>Compressed and crunched .</a:t>
            </a:r>
            <a:r>
              <a:rPr lang="en-US" sz="1200" kern="1200" dirty="0" err="1" smtClean="0">
                <a:solidFill>
                  <a:schemeClr val="tx1"/>
                </a:solidFill>
                <a:latin typeface="Arial" charset="0"/>
                <a:ea typeface="+mn-ea"/>
                <a:cs typeface="+mn-cs"/>
              </a:rPr>
              <a:t>js</a:t>
            </a:r>
            <a:r>
              <a:rPr lang="en-US" sz="1200" kern="1200" dirty="0" smtClean="0">
                <a:solidFill>
                  <a:schemeClr val="tx1"/>
                </a:solidFill>
                <a:latin typeface="Arial" charset="0"/>
                <a:ea typeface="+mn-ea"/>
                <a:cs typeface="+mn-cs"/>
              </a:rPr>
              <a:t> files for the </a:t>
            </a:r>
            <a:r>
              <a:rPr lang="en-US" dirty="0" err="1" smtClean="0"/>
              <a:t>ECMAScript</a:t>
            </a:r>
            <a:r>
              <a:rPr lang="en-US" dirty="0" smtClean="0"/>
              <a:t> </a:t>
            </a:r>
            <a:r>
              <a:rPr lang="en-US" sz="1200" kern="1200" dirty="0" smtClean="0">
                <a:solidFill>
                  <a:schemeClr val="tx1"/>
                </a:solidFill>
                <a:latin typeface="Arial" charset="0"/>
                <a:ea typeface="+mn-ea"/>
                <a:cs typeface="+mn-cs"/>
              </a:rPr>
              <a:t>object model, named SP.js, SP.Core.js, and SP.Runtime.js, are installed in the  /_layouts directory. Microsoft SharePoint Foundation also includes </a:t>
            </a:r>
            <a:r>
              <a:rPr lang="en-US" sz="1200" kern="1200" dirty="0" err="1" smtClean="0">
                <a:solidFill>
                  <a:schemeClr val="tx1"/>
                </a:solidFill>
                <a:latin typeface="Arial" charset="0"/>
                <a:ea typeface="+mn-ea"/>
                <a:cs typeface="+mn-cs"/>
              </a:rPr>
              <a:t>uncrunched</a:t>
            </a:r>
            <a:r>
              <a:rPr lang="en-US" sz="1200" kern="1200" dirty="0" smtClean="0">
                <a:solidFill>
                  <a:schemeClr val="tx1"/>
                </a:solidFill>
                <a:latin typeface="Arial" charset="0"/>
                <a:ea typeface="+mn-ea"/>
                <a:cs typeface="+mn-cs"/>
              </a:rPr>
              <a:t>, debug versions of the .</a:t>
            </a:r>
            <a:r>
              <a:rPr lang="en-US" sz="1200" kern="1200" dirty="0" err="1" smtClean="0">
                <a:solidFill>
                  <a:schemeClr val="tx1"/>
                </a:solidFill>
                <a:latin typeface="Arial" charset="0"/>
                <a:ea typeface="+mn-ea"/>
                <a:cs typeface="+mn-cs"/>
              </a:rPr>
              <a:t>js</a:t>
            </a:r>
            <a:r>
              <a:rPr lang="en-US" sz="1200" kern="1200" dirty="0" smtClean="0">
                <a:solidFill>
                  <a:schemeClr val="tx1"/>
                </a:solidFill>
                <a:latin typeface="Arial" charset="0"/>
                <a:ea typeface="+mn-ea"/>
                <a:cs typeface="+mn-cs"/>
              </a:rPr>
              <a:t> files named SP.debug.js, SP.Core.debug.js, and SP.Runtime.debug.js. You can toggle which .</a:t>
            </a:r>
            <a:r>
              <a:rPr lang="en-US" sz="1200" kern="1200" dirty="0" err="1" smtClean="0">
                <a:solidFill>
                  <a:schemeClr val="tx1"/>
                </a:solidFill>
                <a:latin typeface="Arial" charset="0"/>
                <a:ea typeface="+mn-ea"/>
                <a:cs typeface="+mn-cs"/>
              </a:rPr>
              <a:t>js</a:t>
            </a:r>
            <a:r>
              <a:rPr lang="en-US" sz="1200" kern="1200" dirty="0" smtClean="0">
                <a:solidFill>
                  <a:schemeClr val="tx1"/>
                </a:solidFill>
                <a:latin typeface="Arial" charset="0"/>
                <a:ea typeface="+mn-ea"/>
                <a:cs typeface="+mn-cs"/>
              </a:rPr>
              <a:t> file is used in Microsoft SharePoint Foundation by setting </a:t>
            </a:r>
            <a:r>
              <a:rPr lang="en-US" sz="1200" kern="1200" dirty="0" err="1" smtClean="0">
                <a:solidFill>
                  <a:schemeClr val="tx1"/>
                </a:solidFill>
                <a:latin typeface="Arial" charset="0"/>
                <a:ea typeface="+mn-ea"/>
                <a:cs typeface="+mn-cs"/>
              </a:rPr>
              <a:t>ScriptMode</a:t>
            </a:r>
            <a:r>
              <a:rPr lang="en-US" sz="1200" kern="1200" dirty="0" smtClean="0">
                <a:solidFill>
                  <a:schemeClr val="tx1"/>
                </a:solidFill>
                <a:latin typeface="Arial" charset="0"/>
                <a:ea typeface="+mn-ea"/>
                <a:cs typeface="+mn-cs"/>
              </a:rPr>
              <a:t>="Debug" in </a:t>
            </a:r>
            <a:r>
              <a:rPr lang="en-US" sz="1200" kern="1200" dirty="0" err="1" smtClean="0">
                <a:solidFill>
                  <a:schemeClr val="tx1"/>
                </a:solidFill>
                <a:latin typeface="Arial" charset="0"/>
                <a:ea typeface="+mn-ea"/>
                <a:cs typeface="+mn-cs"/>
              </a:rPr>
              <a:t>web.config</a:t>
            </a:r>
            <a:r>
              <a:rPr lang="en-US" sz="1200" kern="1200" dirty="0" smtClean="0">
                <a:solidFill>
                  <a:schemeClr val="tx1"/>
                </a:solidFill>
                <a:latin typeface="Arial" charset="0"/>
                <a:ea typeface="+mn-ea"/>
                <a:cs typeface="+mn-cs"/>
              </a:rPr>
              <a:t>. If you add &lt;</a:t>
            </a:r>
            <a:r>
              <a:rPr lang="en-US" sz="1200" kern="1200" dirty="0" err="1" smtClean="0">
                <a:solidFill>
                  <a:schemeClr val="tx1"/>
                </a:solidFill>
                <a:latin typeface="Arial" charset="0"/>
                <a:ea typeface="+mn-ea"/>
                <a:cs typeface="+mn-cs"/>
              </a:rPr>
              <a:t>SharePoint:ScriptLink</a:t>
            </a:r>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runat</a:t>
            </a:r>
            <a:r>
              <a:rPr lang="en-US" sz="1200" kern="1200" dirty="0" smtClean="0">
                <a:solidFill>
                  <a:schemeClr val="tx1"/>
                </a:solidFill>
                <a:latin typeface="Arial" charset="0"/>
                <a:ea typeface="+mn-ea"/>
                <a:cs typeface="+mn-cs"/>
              </a:rPr>
              <a:t>=”server” Name=”sp.js” Localizable=”false” </a:t>
            </a:r>
            <a:r>
              <a:rPr lang="en-US" sz="1200" kern="1200" dirty="0" err="1" smtClean="0">
                <a:solidFill>
                  <a:schemeClr val="tx1"/>
                </a:solidFill>
                <a:latin typeface="Arial" charset="0"/>
                <a:ea typeface="+mn-ea"/>
                <a:cs typeface="+mn-cs"/>
              </a:rPr>
              <a:t>LoadAfterUI</a:t>
            </a:r>
            <a:r>
              <a:rPr lang="en-US" sz="1200" kern="1200" dirty="0" smtClean="0">
                <a:solidFill>
                  <a:schemeClr val="tx1"/>
                </a:solidFill>
                <a:latin typeface="Arial" charset="0"/>
                <a:ea typeface="+mn-ea"/>
                <a:cs typeface="+mn-cs"/>
              </a:rPr>
              <a:t>=”true” /&gt; to the page, the </a:t>
            </a:r>
            <a:r>
              <a:rPr lang="en-US" sz="1200" b="1" kern="1200" dirty="0" err="1" smtClean="0">
                <a:solidFill>
                  <a:schemeClr val="tx1"/>
                </a:solidFill>
                <a:latin typeface="Arial" charset="0"/>
                <a:ea typeface="+mn-ea"/>
                <a:cs typeface="+mn-cs"/>
              </a:rPr>
              <a:t>Microsoft.SharePoint.WebControls.ScriptLink</a:t>
            </a:r>
            <a:r>
              <a:rPr lang="en-US" sz="1200" kern="1200" dirty="0" smtClean="0">
                <a:solidFill>
                  <a:schemeClr val="tx1"/>
                </a:solidFill>
                <a:latin typeface="Arial" charset="0"/>
                <a:ea typeface="+mn-ea"/>
                <a:cs typeface="+mn-cs"/>
              </a:rPr>
              <a:t> server control registers all dependencies.</a:t>
            </a:r>
          </a:p>
          <a:p>
            <a:pPr marL="171450" indent="-171450">
              <a:buFont typeface="Arial" pitchFamily="34" charset="0"/>
              <a:buChar char="•"/>
            </a:pPr>
            <a:r>
              <a:rPr lang="en-US" sz="1200" kern="1200" dirty="0" smtClean="0">
                <a:solidFill>
                  <a:schemeClr val="tx1"/>
                </a:solidFill>
                <a:latin typeface="Arial" charset="0"/>
                <a:ea typeface="+mn-ea"/>
                <a:cs typeface="+mn-cs"/>
              </a:rPr>
              <a:t>You should be aware of the following important differences between the </a:t>
            </a:r>
            <a:r>
              <a:rPr lang="en-US" dirty="0" err="1" smtClean="0"/>
              <a:t>ECMAScript</a:t>
            </a:r>
            <a:r>
              <a:rPr lang="en-US" dirty="0" smtClean="0"/>
              <a:t> </a:t>
            </a:r>
            <a:r>
              <a:rPr lang="en-US" sz="1200" kern="1200" dirty="0" smtClean="0">
                <a:solidFill>
                  <a:schemeClr val="tx1"/>
                </a:solidFill>
                <a:latin typeface="Arial" charset="0"/>
                <a:ea typeface="+mn-ea"/>
                <a:cs typeface="+mn-cs"/>
              </a:rPr>
              <a:t>and managed client object models.</a:t>
            </a:r>
          </a:p>
          <a:p>
            <a:pPr marL="171450" indent="-171450">
              <a:buFont typeface="Arial" pitchFamily="34" charset="0"/>
              <a:buChar char="•"/>
            </a:pPr>
            <a:r>
              <a:rPr lang="en-US" sz="1200" kern="1200" dirty="0" smtClean="0">
                <a:solidFill>
                  <a:schemeClr val="tx1"/>
                </a:solidFill>
                <a:latin typeface="Arial" charset="0"/>
                <a:ea typeface="+mn-ea"/>
                <a:cs typeface="+mn-cs"/>
              </a:rPr>
              <a:t>The method signature may be different, as with the </a:t>
            </a:r>
            <a:r>
              <a:rPr lang="en-US" sz="1200" b="1" kern="1200" dirty="0" err="1" smtClean="0">
                <a:solidFill>
                  <a:schemeClr val="tx1"/>
                </a:solidFill>
                <a:latin typeface="Arial" charset="0"/>
                <a:ea typeface="+mn-ea"/>
                <a:cs typeface="+mn-cs"/>
              </a:rPr>
              <a:t>ClientContext</a:t>
            </a:r>
            <a:r>
              <a:rPr lang="en-US" sz="1200" kern="1200" dirty="0" smtClean="0">
                <a:solidFill>
                  <a:schemeClr val="tx1"/>
                </a:solidFill>
                <a:latin typeface="Arial" charset="0"/>
                <a:ea typeface="+mn-ea"/>
                <a:cs typeface="+mn-cs"/>
              </a:rPr>
              <a:t> constructor</a:t>
            </a:r>
          </a:p>
          <a:p>
            <a:pPr marL="171450" indent="-171450">
              <a:buFont typeface="Arial" pitchFamily="34" charset="0"/>
              <a:buChar char="•"/>
            </a:pPr>
            <a:r>
              <a:rPr lang="en-US" sz="1200" kern="1200" dirty="0" smtClean="0">
                <a:solidFill>
                  <a:schemeClr val="tx1"/>
                </a:solidFill>
                <a:latin typeface="Arial" charset="0"/>
                <a:ea typeface="+mn-ea"/>
                <a:cs typeface="+mn-cs"/>
              </a:rPr>
              <a:t>The two object models use different data value types. The </a:t>
            </a:r>
            <a:r>
              <a:rPr lang="en-US" dirty="0" err="1" smtClean="0"/>
              <a:t>ECMAScript</a:t>
            </a:r>
            <a:r>
              <a:rPr lang="en-US" dirty="0" smtClean="0"/>
              <a:t> </a:t>
            </a:r>
            <a:r>
              <a:rPr lang="en-US" sz="1200" kern="1200" dirty="0" smtClean="0">
                <a:solidFill>
                  <a:schemeClr val="tx1"/>
                </a:solidFill>
                <a:latin typeface="Arial" charset="0"/>
                <a:ea typeface="+mn-ea"/>
                <a:cs typeface="+mn-cs"/>
              </a:rPr>
              <a:t>object model does not have equivalents for all the data value types in the .NET Framework managed object model. </a:t>
            </a:r>
          </a:p>
          <a:p>
            <a:pPr marL="171450" indent="-171450">
              <a:buFont typeface="Arial" pitchFamily="34" charset="0"/>
              <a:buChar char="•"/>
            </a:pPr>
            <a:r>
              <a:rPr lang="en-US" dirty="0" err="1" smtClean="0"/>
              <a:t>ECMAScript</a:t>
            </a:r>
            <a:r>
              <a:rPr lang="en-US" dirty="0" smtClean="0"/>
              <a:t> </a:t>
            </a:r>
            <a:r>
              <a:rPr lang="en-US" sz="1200" kern="1200" dirty="0" smtClean="0">
                <a:solidFill>
                  <a:schemeClr val="tx1"/>
                </a:solidFill>
                <a:latin typeface="Arial" charset="0"/>
                <a:ea typeface="+mn-ea"/>
                <a:cs typeface="+mn-cs"/>
              </a:rPr>
              <a:t>regards </a:t>
            </a:r>
            <a:r>
              <a:rPr lang="en-US" sz="1200" b="1" kern="1200" dirty="0" err="1" smtClean="0">
                <a:solidFill>
                  <a:schemeClr val="tx1"/>
                </a:solidFill>
                <a:latin typeface="Arial" charset="0"/>
                <a:ea typeface="+mn-ea"/>
                <a:cs typeface="+mn-cs"/>
              </a:rPr>
              <a:t>StringCollection</a:t>
            </a:r>
            <a:r>
              <a:rPr lang="en-US" sz="1200" kern="1200" dirty="0" smtClean="0">
                <a:solidFill>
                  <a:schemeClr val="tx1"/>
                </a:solidFill>
                <a:latin typeface="Arial" charset="0"/>
                <a:ea typeface="+mn-ea"/>
                <a:cs typeface="+mn-cs"/>
              </a:rPr>
              <a:t> as </a:t>
            </a:r>
            <a:r>
              <a:rPr lang="en-US" sz="1200" b="1" kern="1200" dirty="0" smtClean="0">
                <a:solidFill>
                  <a:schemeClr val="tx1"/>
                </a:solidFill>
                <a:latin typeface="Arial" charset="0"/>
                <a:ea typeface="+mn-ea"/>
                <a:cs typeface="+mn-cs"/>
              </a:rPr>
              <a:t>string[]</a:t>
            </a:r>
            <a:r>
              <a:rPr lang="en-US" sz="1200" kern="1200" dirty="0" smtClean="0">
                <a:solidFill>
                  <a:schemeClr val="tx1"/>
                </a:solidFill>
                <a:latin typeface="Arial" charset="0"/>
                <a:ea typeface="+mn-ea"/>
                <a:cs typeface="+mn-cs"/>
              </a:rPr>
              <a:t>. On the other hand, </a:t>
            </a:r>
            <a:r>
              <a:rPr lang="en-US" dirty="0" err="1" smtClean="0"/>
              <a:t>ECMAScript</a:t>
            </a:r>
            <a:r>
              <a:rPr lang="en-US" dirty="0" smtClean="0"/>
              <a:t> </a:t>
            </a:r>
            <a:r>
              <a:rPr lang="en-US" sz="1200" kern="1200" dirty="0" smtClean="0">
                <a:solidFill>
                  <a:schemeClr val="tx1"/>
                </a:solidFill>
                <a:latin typeface="Arial" charset="0"/>
                <a:ea typeface="+mn-ea"/>
                <a:cs typeface="+mn-cs"/>
              </a:rPr>
              <a:t>has some values that the .NET Framework does not have, such as </a:t>
            </a:r>
            <a:r>
              <a:rPr lang="en-US" sz="1200" kern="1200" dirty="0" err="1" smtClean="0">
                <a:solidFill>
                  <a:schemeClr val="tx1"/>
                </a:solidFill>
                <a:latin typeface="Arial" charset="0"/>
                <a:ea typeface="+mn-ea"/>
                <a:cs typeface="+mn-cs"/>
              </a:rPr>
              <a:t>NaN</a:t>
            </a:r>
            <a:r>
              <a:rPr lang="en-US" sz="1200" kern="1200" dirty="0" smtClean="0">
                <a:solidFill>
                  <a:schemeClr val="tx1"/>
                </a:solidFill>
                <a:latin typeface="Arial" charset="0"/>
                <a:ea typeface="+mn-ea"/>
                <a:cs typeface="+mn-cs"/>
              </a:rPr>
              <a:t>, or negative and positive infinity.</a:t>
            </a:r>
          </a:p>
          <a:p>
            <a:pPr marL="171450" indent="-171450">
              <a:buFont typeface="Arial" pitchFamily="34" charset="0"/>
              <a:buChar char="•"/>
            </a:pPr>
            <a:r>
              <a:rPr lang="en-US" sz="1200" kern="1200" dirty="0" smtClean="0">
                <a:solidFill>
                  <a:schemeClr val="tx1"/>
                </a:solidFill>
                <a:latin typeface="Arial" charset="0"/>
                <a:ea typeface="+mn-ea"/>
                <a:cs typeface="+mn-cs"/>
              </a:rPr>
              <a:t>The </a:t>
            </a:r>
            <a:r>
              <a:rPr lang="en-US" sz="1200" kern="1200" dirty="0" err="1" smtClean="0">
                <a:solidFill>
                  <a:schemeClr val="tx1"/>
                </a:solidFill>
                <a:latin typeface="Arial" charset="0"/>
                <a:ea typeface="+mn-ea"/>
                <a:cs typeface="+mn-cs"/>
              </a:rPr>
              <a:t>ECMAScript</a:t>
            </a:r>
            <a:r>
              <a:rPr lang="en-US" sz="1200" kern="1200" dirty="0" smtClean="0">
                <a:solidFill>
                  <a:schemeClr val="tx1"/>
                </a:solidFill>
                <a:latin typeface="Arial" charset="0"/>
                <a:ea typeface="+mn-ea"/>
                <a:cs typeface="+mn-cs"/>
              </a:rPr>
              <a:t> object model requires that you include security validation on the page through a </a:t>
            </a:r>
            <a:r>
              <a:rPr lang="en-US" sz="1200" b="1" kern="1200" dirty="0" err="1" smtClean="0">
                <a:solidFill>
                  <a:schemeClr val="tx1"/>
                </a:solidFill>
                <a:latin typeface="Arial" charset="0"/>
                <a:ea typeface="+mn-ea"/>
                <a:cs typeface="+mn-cs"/>
              </a:rPr>
              <a:t>FormDigest</a:t>
            </a:r>
            <a:r>
              <a:rPr lang="en-US" sz="1200" kern="1200" dirty="0" smtClean="0">
                <a:solidFill>
                  <a:schemeClr val="tx1"/>
                </a:solidFill>
                <a:latin typeface="Arial" charset="0"/>
                <a:ea typeface="+mn-ea"/>
                <a:cs typeface="+mn-cs"/>
              </a:rPr>
              <a:t> control; for example, &lt;</a:t>
            </a:r>
            <a:r>
              <a:rPr lang="en-US" sz="1200" kern="1200" dirty="0" err="1" smtClean="0">
                <a:solidFill>
                  <a:schemeClr val="tx1"/>
                </a:solidFill>
                <a:latin typeface="Arial" charset="0"/>
                <a:ea typeface="+mn-ea"/>
                <a:cs typeface="+mn-cs"/>
              </a:rPr>
              <a:t>SharePoint:FormDigest</a:t>
            </a:r>
            <a:r>
              <a:rPr lang="en-US" sz="1200" kern="1200" dirty="0" smtClean="0">
                <a:solidFill>
                  <a:schemeClr val="tx1"/>
                </a:solidFill>
                <a:latin typeface="Arial" charset="0"/>
                <a:ea typeface="+mn-ea"/>
                <a:cs typeface="+mn-cs"/>
              </a:rPr>
              <a:t> id="</a:t>
            </a:r>
            <a:r>
              <a:rPr lang="en-US" sz="1200" kern="1200" dirty="0" err="1" smtClean="0">
                <a:solidFill>
                  <a:schemeClr val="tx1"/>
                </a:solidFill>
                <a:latin typeface="Arial" charset="0"/>
                <a:ea typeface="+mn-ea"/>
                <a:cs typeface="+mn-cs"/>
              </a:rPr>
              <a:t>MyFormDigest</a:t>
            </a:r>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runat</a:t>
            </a:r>
            <a:r>
              <a:rPr lang="en-US" sz="1200" kern="1200" dirty="0" smtClean="0">
                <a:solidFill>
                  <a:schemeClr val="tx1"/>
                </a:solidFill>
                <a:latin typeface="Arial" charset="0"/>
                <a:ea typeface="+mn-ea"/>
                <a:cs typeface="+mn-cs"/>
              </a:rPr>
              <a:t>="server"/&gt;.</a:t>
            </a:r>
            <a:endParaRPr lang="en-US" dirty="0"/>
          </a:p>
        </p:txBody>
      </p:sp>
      <p:sp>
        <p:nvSpPr>
          <p:cNvPr id="5" name="Header Placeholder 4"/>
          <p:cNvSpPr>
            <a:spLocks noGrp="1"/>
          </p:cNvSpPr>
          <p:nvPr>
            <p:ph type="hdr" sz="quarter" idx="10"/>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Header Placeholder 7"/>
          <p:cNvSpPr>
            <a:spLocks noGrp="1"/>
          </p:cNvSpPr>
          <p:nvPr>
            <p:ph type="hdr" sz="quarter" idx="10"/>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Can run LINQ queries against lists because the client object model does not support LINQ queries against lists.</a:t>
            </a:r>
          </a:p>
          <a:p>
            <a:pPr marL="171450" indent="-171450">
              <a:buFont typeface="Arial" pitchFamily="34" charset="0"/>
              <a:buChar char="•"/>
            </a:pPr>
            <a:r>
              <a:rPr lang="en-US" dirty="0" smtClean="0"/>
              <a:t>You can use LINQ in the client OM to return object (e.g., list title is not null), but you can’t return items with the client OM (e.g., all tasks</a:t>
            </a:r>
            <a:r>
              <a:rPr lang="en-US" baseline="0" dirty="0" smtClean="0"/>
              <a:t> whose due date is past)</a:t>
            </a:r>
          </a:p>
          <a:p>
            <a:pPr marL="171450" indent="-171450">
              <a:buFont typeface="Arial" pitchFamily="34" charset="0"/>
              <a:buChar char="•"/>
            </a:pPr>
            <a:r>
              <a:rPr lang="en-US" baseline="0" dirty="0" smtClean="0"/>
              <a:t>That’s why we need ADO.NET data services and that’s why we’re discussing it here</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pPr>
              <a:defRPr/>
            </a:pPr>
            <a:fld id="{1AF2B828-8CC0-442C-A3B0-20F14BADDD2C}" type="slidenum">
              <a:rPr lang="en-US" smtClean="0"/>
              <a:pPr>
                <a:defRPr/>
              </a:pPr>
              <a:t>17</a:t>
            </a:fld>
            <a:endParaRPr lang="en-US"/>
          </a:p>
        </p:txBody>
      </p:sp>
      <p:sp>
        <p:nvSpPr>
          <p:cNvPr id="5" name="Header Placeholder 4"/>
          <p:cNvSpPr>
            <a:spLocks noGrp="1"/>
          </p:cNvSpPr>
          <p:nvPr>
            <p:ph type="hdr" sz="quarter" idx="11"/>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Header Placeholder 4"/>
          <p:cNvSpPr>
            <a:spLocks noGrp="1"/>
          </p:cNvSpPr>
          <p:nvPr>
            <p:ph type="hdr" sz="quarter" idx="10"/>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Header Placeholder 4"/>
          <p:cNvSpPr>
            <a:spLocks noGrp="1"/>
          </p:cNvSpPr>
          <p:nvPr>
            <p:ph type="hdr" sz="quarter" idx="10"/>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Throughout</a:t>
            </a:r>
            <a:r>
              <a:rPr lang="en-US" baseline="0" dirty="0" smtClean="0"/>
              <a:t> each SharePoint release, Microsoft receives more and more requests for new Web Services</a:t>
            </a:r>
          </a:p>
          <a:p>
            <a:pPr marL="171450" indent="-171450">
              <a:buFont typeface="Arial" pitchFamily="34" charset="0"/>
              <a:buChar char="•"/>
            </a:pPr>
            <a:r>
              <a:rPr lang="en-US" dirty="0" smtClean="0"/>
              <a:t>Instead of continuously</a:t>
            </a:r>
            <a:r>
              <a:rPr lang="en-US" baseline="0" dirty="0" smtClean="0"/>
              <a:t> building new Web services (and replacing existing ASMX services with WCF services), they now provide a client object model</a:t>
            </a:r>
          </a:p>
          <a:p>
            <a:pPr marL="171450" indent="-171450">
              <a:buFont typeface="Arial" pitchFamily="34" charset="0"/>
              <a:buChar char="•"/>
            </a:pPr>
            <a:r>
              <a:rPr lang="en-US" baseline="0" dirty="0" smtClean="0"/>
              <a:t>The client object model provides an abstraction layer so process off the SharePoint server can interact with SharePoint using a consistent API that is very closely matched to the familiar server API</a:t>
            </a:r>
            <a:endParaRPr lang="en-US" dirty="0"/>
          </a:p>
        </p:txBody>
      </p:sp>
      <p:sp>
        <p:nvSpPr>
          <p:cNvPr id="5" name="Header Placeholder 4"/>
          <p:cNvSpPr>
            <a:spLocks noGrp="1"/>
          </p:cNvSpPr>
          <p:nvPr>
            <p:ph type="hdr" sz="quarter" idx="10"/>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The Client Object Model contains a lot of overlap coverage</a:t>
            </a:r>
            <a:r>
              <a:rPr lang="en-US" baseline="0" dirty="0" smtClean="0"/>
              <a:t> with the full SharePoint API</a:t>
            </a:r>
            <a:endParaRPr lang="en-US" dirty="0"/>
          </a:p>
        </p:txBody>
      </p:sp>
      <p:sp>
        <p:nvSpPr>
          <p:cNvPr id="5" name="Header Placeholder 4"/>
          <p:cNvSpPr>
            <a:spLocks noGrp="1"/>
          </p:cNvSpPr>
          <p:nvPr>
            <p:ph type="hdr" sz="quarter" idx="10"/>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sz="1200" kern="1200" dirty="0" smtClean="0">
                <a:solidFill>
                  <a:schemeClr val="tx1"/>
                </a:solidFill>
                <a:latin typeface="Arial" charset="0"/>
                <a:ea typeface="+mn-ea"/>
                <a:cs typeface="+mn-cs"/>
              </a:rPr>
              <a:t>Similar to programming against server objects in the server context, the new client-side object models use a </a:t>
            </a:r>
            <a:r>
              <a:rPr lang="en-US" sz="1200" b="1" kern="1200" dirty="0" err="1" smtClean="0">
                <a:solidFill>
                  <a:schemeClr val="tx1"/>
                </a:solidFill>
                <a:latin typeface="Arial" charset="0"/>
                <a:ea typeface="+mn-ea"/>
                <a:cs typeface="+mn-cs"/>
              </a:rPr>
              <a:t>ClientContext</a:t>
            </a:r>
            <a:r>
              <a:rPr lang="en-US" sz="1200" kern="1200" dirty="0" smtClean="0">
                <a:solidFill>
                  <a:schemeClr val="tx1"/>
                </a:solidFill>
                <a:latin typeface="Arial" charset="0"/>
                <a:ea typeface="+mn-ea"/>
                <a:cs typeface="+mn-cs"/>
              </a:rPr>
              <a:t> object as the "center of gravity" for all operations. The process of obtaining and working with sites and data begins by retrieving a context object.</a:t>
            </a:r>
          </a:p>
          <a:p>
            <a:pPr marL="171450" indent="-171450">
              <a:buFont typeface="Arial" pitchFamily="34" charset="0"/>
              <a:buChar char="•"/>
            </a:pPr>
            <a:r>
              <a:rPr lang="en-US" sz="1200" kern="1200" dirty="0" smtClean="0">
                <a:solidFill>
                  <a:schemeClr val="tx1"/>
                </a:solidFill>
                <a:latin typeface="Arial" charset="0"/>
                <a:ea typeface="+mn-ea"/>
                <a:cs typeface="+mn-cs"/>
              </a:rPr>
              <a:t>Show the various resources and their locations</a:t>
            </a:r>
          </a:p>
          <a:p>
            <a:pPr marL="628650" lvl="1" indent="-171450">
              <a:buFont typeface="Arial" pitchFamily="34" charset="0"/>
              <a:buChar char="•"/>
            </a:pPr>
            <a:r>
              <a:rPr lang="en-US" sz="1200" kern="1200" dirty="0" smtClean="0">
                <a:solidFill>
                  <a:schemeClr val="tx1"/>
                </a:solidFill>
                <a:latin typeface="Arial" charset="0"/>
                <a:ea typeface="+mn-ea"/>
                <a:cs typeface="+mn-cs"/>
              </a:rPr>
              <a:t>Server</a:t>
            </a:r>
            <a:r>
              <a:rPr lang="en-US" sz="1200" kern="1200" baseline="0" dirty="0" smtClean="0">
                <a:solidFill>
                  <a:schemeClr val="tx1"/>
                </a:solidFill>
                <a:latin typeface="Arial" charset="0"/>
                <a:ea typeface="+mn-ea"/>
                <a:cs typeface="+mn-cs"/>
              </a:rPr>
              <a:t> – </a:t>
            </a:r>
            <a:r>
              <a:rPr lang="en-US" sz="1200" kern="1200" baseline="0" dirty="0" err="1" smtClean="0">
                <a:solidFill>
                  <a:schemeClr val="tx1"/>
                </a:solidFill>
                <a:latin typeface="Arial" charset="0"/>
                <a:ea typeface="+mn-ea"/>
                <a:cs typeface="+mn-cs"/>
              </a:rPr>
              <a:t>Microsoft.SharePoint</a:t>
            </a:r>
            <a:r>
              <a:rPr lang="en-US" sz="1200" kern="1200" baseline="0" dirty="0" smtClean="0">
                <a:solidFill>
                  <a:schemeClr val="tx1"/>
                </a:solidFill>
                <a:latin typeface="Arial" charset="0"/>
                <a:ea typeface="+mn-ea"/>
                <a:cs typeface="+mn-cs"/>
              </a:rPr>
              <a:t> – [..]\14\ISAPI </a:t>
            </a:r>
          </a:p>
          <a:p>
            <a:pPr marL="628650" lvl="1" indent="-171450">
              <a:buFont typeface="Arial" pitchFamily="34" charset="0"/>
              <a:buChar char="•"/>
            </a:pPr>
            <a:r>
              <a:rPr lang="en-US" sz="1200" kern="1200" baseline="0" dirty="0" smtClean="0">
                <a:solidFill>
                  <a:schemeClr val="tx1"/>
                </a:solidFill>
                <a:latin typeface="Arial" charset="0"/>
                <a:ea typeface="+mn-ea"/>
                <a:cs typeface="+mn-cs"/>
              </a:rPr>
              <a:t>.NET – </a:t>
            </a:r>
            <a:r>
              <a:rPr lang="en-US" sz="1200" kern="1200" baseline="0" dirty="0" err="1" smtClean="0">
                <a:solidFill>
                  <a:schemeClr val="tx1"/>
                </a:solidFill>
                <a:latin typeface="Arial" charset="0"/>
                <a:ea typeface="+mn-ea"/>
                <a:cs typeface="+mn-cs"/>
              </a:rPr>
              <a:t>Microsoft.SharePoint.Client</a:t>
            </a:r>
            <a:r>
              <a:rPr lang="en-US" sz="1200" kern="1200" baseline="0" dirty="0" smtClean="0">
                <a:solidFill>
                  <a:schemeClr val="tx1"/>
                </a:solidFill>
                <a:latin typeface="Arial" charset="0"/>
                <a:ea typeface="+mn-ea"/>
                <a:cs typeface="+mn-cs"/>
              </a:rPr>
              <a:t> – [..]\14\ISAPI</a:t>
            </a:r>
          </a:p>
          <a:p>
            <a:pPr marL="628650" lvl="1" indent="-171450">
              <a:buFont typeface="Arial" pitchFamily="34" charset="0"/>
              <a:buChar char="•"/>
            </a:pPr>
            <a:r>
              <a:rPr lang="en-US" sz="1200" kern="1200" baseline="0" dirty="0" smtClean="0">
                <a:solidFill>
                  <a:schemeClr val="tx1"/>
                </a:solidFill>
                <a:latin typeface="Arial" charset="0"/>
                <a:ea typeface="+mn-ea"/>
                <a:cs typeface="+mn-cs"/>
              </a:rPr>
              <a:t>Silverlight – </a:t>
            </a:r>
            <a:r>
              <a:rPr lang="en-US" sz="1200" kern="1200" baseline="0" dirty="0" err="1" smtClean="0">
                <a:solidFill>
                  <a:schemeClr val="tx1"/>
                </a:solidFill>
                <a:latin typeface="Arial" charset="0"/>
                <a:ea typeface="+mn-ea"/>
                <a:cs typeface="+mn-cs"/>
              </a:rPr>
              <a:t>Microsoft.SharePoint.Client.Silverlight</a:t>
            </a:r>
            <a:r>
              <a:rPr lang="en-US" sz="1200" kern="1200" baseline="0" dirty="0" smtClean="0">
                <a:solidFill>
                  <a:schemeClr val="tx1"/>
                </a:solidFill>
                <a:latin typeface="Arial" charset="0"/>
                <a:ea typeface="+mn-ea"/>
                <a:cs typeface="+mn-cs"/>
              </a:rPr>
              <a:t> – [..]\14\LAYOUTS\</a:t>
            </a:r>
            <a:r>
              <a:rPr lang="en-US" sz="1200" kern="1200" baseline="0" dirty="0" err="1" smtClean="0">
                <a:solidFill>
                  <a:schemeClr val="tx1"/>
                </a:solidFill>
                <a:latin typeface="Arial" charset="0"/>
                <a:ea typeface="+mn-ea"/>
                <a:cs typeface="+mn-cs"/>
              </a:rPr>
              <a:t>ClientBin</a:t>
            </a:r>
            <a:endParaRPr lang="en-US" sz="1200" kern="1200" baseline="0" dirty="0" smtClean="0">
              <a:solidFill>
                <a:schemeClr val="tx1"/>
              </a:solidFill>
              <a:latin typeface="Arial" charset="0"/>
              <a:ea typeface="+mn-ea"/>
              <a:cs typeface="+mn-cs"/>
            </a:endParaRPr>
          </a:p>
          <a:p>
            <a:pPr marL="628650" lvl="1" indent="-171450">
              <a:buFont typeface="Arial" pitchFamily="34" charset="0"/>
              <a:buChar char="•"/>
            </a:pPr>
            <a:r>
              <a:rPr lang="en-US" dirty="0" err="1" smtClean="0"/>
              <a:t>ECMAScript</a:t>
            </a:r>
            <a:r>
              <a:rPr lang="en-US" dirty="0" smtClean="0"/>
              <a:t> </a:t>
            </a:r>
            <a:r>
              <a:rPr lang="en-US" sz="1200" kern="1200" baseline="0" dirty="0" smtClean="0">
                <a:solidFill>
                  <a:schemeClr val="tx1"/>
                </a:solidFill>
                <a:latin typeface="Arial" charset="0"/>
                <a:ea typeface="+mn-ea"/>
                <a:cs typeface="+mn-cs"/>
              </a:rPr>
              <a:t>– SP.js - [..]\LAYOUTS</a:t>
            </a:r>
            <a:endParaRPr lang="en-US" dirty="0"/>
          </a:p>
        </p:txBody>
      </p:sp>
      <p:sp>
        <p:nvSpPr>
          <p:cNvPr id="5" name="Header Placeholder 4"/>
          <p:cNvSpPr>
            <a:spLocks noGrp="1"/>
          </p:cNvSpPr>
          <p:nvPr>
            <p:ph type="hdr" sz="quarter" idx="10"/>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This diagram displays how the transport mechanism works</a:t>
            </a:r>
          </a:p>
          <a:p>
            <a:pPr marL="171450" indent="-171450">
              <a:buFont typeface="Arial" pitchFamily="34" charset="0"/>
              <a:buChar char="•"/>
            </a:pPr>
            <a:r>
              <a:rPr lang="en-US" dirty="0" smtClean="0"/>
              <a:t>Manage client OM = .NET / Silverlight</a:t>
            </a:r>
            <a:endParaRPr lang="en-US" dirty="0"/>
          </a:p>
          <a:p>
            <a:pPr marL="171450" indent="-171450">
              <a:buFont typeface="Arial" pitchFamily="34" charset="0"/>
              <a:buChar char="•"/>
            </a:pPr>
            <a:r>
              <a:rPr lang="en-US" dirty="0" smtClean="0"/>
              <a:t>All</a:t>
            </a:r>
            <a:r>
              <a:rPr lang="en-US" baseline="0" dirty="0" smtClean="0"/>
              <a:t> communication goes through the </a:t>
            </a:r>
            <a:r>
              <a:rPr lang="en-US" baseline="0" dirty="0" err="1" smtClean="0"/>
              <a:t>client.svc</a:t>
            </a:r>
            <a:r>
              <a:rPr lang="en-US" baseline="0" dirty="0" smtClean="0"/>
              <a:t> WCF service</a:t>
            </a:r>
          </a:p>
          <a:p>
            <a:pPr marL="171450" indent="-171450">
              <a:buFont typeface="Arial" pitchFamily="34" charset="0"/>
              <a:buChar char="•"/>
            </a:pPr>
            <a:r>
              <a:rPr lang="en-US" baseline="0" dirty="0" smtClean="0"/>
              <a:t>Microsoft implemented the client OM by decorating the core SharePoint OM with attributes if it was “client aware”</a:t>
            </a:r>
          </a:p>
          <a:p>
            <a:pPr marL="457200" lvl="1" indent="0">
              <a:buFont typeface="Arial" pitchFamily="34" charset="0"/>
              <a:buNone/>
            </a:pPr>
            <a:r>
              <a:rPr lang="en-US" baseline="0" dirty="0" smtClean="0"/>
              <a:t>[</a:t>
            </a:r>
            <a:r>
              <a:rPr lang="en-US" baseline="0" dirty="0" err="1" smtClean="0"/>
              <a:t>ClientCallableType</a:t>
            </a:r>
            <a:r>
              <a:rPr lang="en-US" baseline="0" dirty="0" smtClean="0"/>
              <a:t>(Name=“Web”,[…]),[…]]</a:t>
            </a:r>
          </a:p>
          <a:p>
            <a:pPr marL="457200" lvl="1" indent="0">
              <a:buFont typeface="Arial" pitchFamily="34" charset="0"/>
              <a:buNone/>
            </a:pPr>
            <a:r>
              <a:rPr lang="en-US" baseline="0" dirty="0" smtClean="0"/>
              <a:t>public class </a:t>
            </a:r>
            <a:r>
              <a:rPr lang="en-US" baseline="0" dirty="0" err="1" smtClean="0"/>
              <a:t>SPWeb</a:t>
            </a:r>
            <a:r>
              <a:rPr lang="en-US" baseline="0" dirty="0" smtClean="0"/>
              <a:t> {}</a:t>
            </a:r>
          </a:p>
          <a:p>
            <a:pPr marL="171450" lvl="0" indent="-171450">
              <a:buFont typeface="Arial" pitchFamily="34" charset="0"/>
              <a:buChar char="•"/>
            </a:pPr>
            <a:r>
              <a:rPr lang="en-US" baseline="0" dirty="0" smtClean="0"/>
              <a:t>Then a code gen tool generates the client OM assemblies and JavaScript</a:t>
            </a:r>
          </a:p>
          <a:p>
            <a:pPr marL="171450" lvl="0" indent="-171450">
              <a:buFont typeface="Arial" pitchFamily="34" charset="0"/>
              <a:buChar char="•"/>
            </a:pPr>
            <a:r>
              <a:rPr lang="en-US" baseline="0" dirty="0" smtClean="0"/>
              <a:t>This ensures that there’s fidelity between all the client OM’s and the server </a:t>
            </a:r>
            <a:r>
              <a:rPr lang="en-US" baseline="0" dirty="0" err="1" smtClean="0"/>
              <a:t>equiv</a:t>
            </a:r>
            <a:endParaRPr lang="en-US" dirty="0" smtClean="0"/>
          </a:p>
        </p:txBody>
      </p:sp>
      <p:sp>
        <p:nvSpPr>
          <p:cNvPr id="5" name="Header Placeholder 4"/>
          <p:cNvSpPr>
            <a:spLocks noGrp="1"/>
          </p:cNvSpPr>
          <p:nvPr>
            <p:ph type="hdr" sz="quarter" idx="10"/>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171450" indent="-171450" algn="l">
              <a:buFont typeface="Arial" pitchFamily="34" charset="0"/>
              <a:buChar char="•"/>
            </a:pPr>
            <a:r>
              <a:rPr lang="en-US" sz="1200" kern="1200" dirty="0" smtClean="0">
                <a:solidFill>
                  <a:schemeClr val="tx1"/>
                </a:solidFill>
                <a:latin typeface="Arial" charset="0"/>
                <a:ea typeface="+mn-ea"/>
                <a:cs typeface="+mn-cs"/>
              </a:rPr>
              <a:t>There are two new methods: </a:t>
            </a:r>
            <a:r>
              <a:rPr lang="en-US" sz="1200" kern="1200" dirty="0" err="1" smtClean="0">
                <a:solidFill>
                  <a:schemeClr val="tx1"/>
                </a:solidFill>
                <a:latin typeface="Arial" charset="0"/>
                <a:ea typeface="+mn-ea"/>
                <a:cs typeface="+mn-cs"/>
              </a:rPr>
              <a:t>context.Load</a:t>
            </a:r>
            <a:r>
              <a:rPr lang="en-US" sz="1200" kern="1200" dirty="0" smtClean="0">
                <a:solidFill>
                  <a:schemeClr val="tx1"/>
                </a:solidFill>
                <a:latin typeface="Arial" charset="0"/>
                <a:ea typeface="+mn-ea"/>
                <a:cs typeface="+mn-cs"/>
              </a:rPr>
              <a:t>(object, </a:t>
            </a:r>
            <a:r>
              <a:rPr lang="en-US" sz="1200" kern="1200" dirty="0" err="1" smtClean="0">
                <a:solidFill>
                  <a:schemeClr val="tx1"/>
                </a:solidFill>
                <a:latin typeface="Arial" charset="0"/>
                <a:ea typeface="+mn-ea"/>
                <a:cs typeface="+mn-cs"/>
              </a:rPr>
              <a:t>params</a:t>
            </a:r>
            <a:r>
              <a:rPr lang="en-US" sz="1200" kern="1200" dirty="0" smtClean="0">
                <a:solidFill>
                  <a:schemeClr val="tx1"/>
                </a:solidFill>
                <a:latin typeface="Arial" charset="0"/>
                <a:ea typeface="+mn-ea"/>
                <a:cs typeface="+mn-cs"/>
              </a:rPr>
              <a:t> </a:t>
            </a:r>
            <a:r>
              <a:rPr lang="en-US" sz="1200" i="1" kern="1200" dirty="0" err="1" smtClean="0">
                <a:solidFill>
                  <a:schemeClr val="tx1"/>
                </a:solidFill>
                <a:latin typeface="Arial" charset="0"/>
                <a:ea typeface="+mn-ea"/>
                <a:cs typeface="+mn-cs"/>
              </a:rPr>
              <a:t>LinqExpression</a:t>
            </a:r>
            <a:r>
              <a:rPr lang="en-US" sz="1200" kern="1200" dirty="0" smtClean="0">
                <a:solidFill>
                  <a:schemeClr val="tx1"/>
                </a:solidFill>
                <a:latin typeface="Arial" charset="0"/>
                <a:ea typeface="+mn-ea"/>
                <a:cs typeface="+mn-cs"/>
              </a:rPr>
              <a:t>) &amp; </a:t>
            </a:r>
            <a:r>
              <a:rPr lang="en-US" sz="1200" kern="1200" dirty="0" err="1" smtClean="0">
                <a:solidFill>
                  <a:schemeClr val="tx1"/>
                </a:solidFill>
                <a:latin typeface="Arial" charset="0"/>
                <a:ea typeface="+mn-ea"/>
                <a:cs typeface="+mn-cs"/>
              </a:rPr>
              <a:t>context.LoadQuery</a:t>
            </a:r>
            <a:r>
              <a:rPr lang="en-US" sz="1200" kern="1200" dirty="0" smtClean="0">
                <a:solidFill>
                  <a:schemeClr val="tx1"/>
                </a:solidFill>
                <a:latin typeface="Arial" charset="0"/>
                <a:ea typeface="+mn-ea"/>
                <a:cs typeface="+mn-cs"/>
              </a:rPr>
              <a:t>.</a:t>
            </a:r>
          </a:p>
          <a:p>
            <a:pPr marL="628650" lvl="1" indent="-171450" algn="l">
              <a:buFont typeface="Arial" pitchFamily="34" charset="0"/>
              <a:buChar char="•"/>
            </a:pPr>
            <a:r>
              <a:rPr lang="en-US" sz="1200" b="1" kern="1200" dirty="0" smtClean="0">
                <a:solidFill>
                  <a:schemeClr val="tx1"/>
                </a:solidFill>
                <a:latin typeface="Arial" charset="0"/>
                <a:ea typeface="+mn-ea"/>
                <a:cs typeface="+mn-cs"/>
              </a:rPr>
              <a:t>Load</a:t>
            </a:r>
            <a:r>
              <a:rPr lang="en-US" sz="1200" kern="1200" dirty="0" smtClean="0">
                <a:solidFill>
                  <a:schemeClr val="tx1"/>
                </a:solidFill>
                <a:latin typeface="Arial" charset="0"/>
                <a:ea typeface="+mn-ea"/>
                <a:cs typeface="+mn-cs"/>
              </a:rPr>
              <a:t> will “fill out” objects in the context in the same way that </a:t>
            </a:r>
            <a:r>
              <a:rPr lang="en-US" sz="1200" kern="1200" dirty="0" err="1" smtClean="0">
                <a:solidFill>
                  <a:schemeClr val="tx1"/>
                </a:solidFill>
                <a:latin typeface="Arial" charset="0"/>
                <a:ea typeface="+mn-ea"/>
                <a:cs typeface="+mn-cs"/>
              </a:rPr>
              <a:t>RetrieveItems</a:t>
            </a:r>
            <a:r>
              <a:rPr lang="en-US" sz="1200" kern="1200" dirty="0" smtClean="0">
                <a:solidFill>
                  <a:schemeClr val="tx1"/>
                </a:solidFill>
                <a:latin typeface="Arial" charset="0"/>
                <a:ea typeface="+mn-ea"/>
                <a:cs typeface="+mn-cs"/>
              </a:rPr>
              <a:t>/Retrieve did.  Common operations:</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clientContext.Load</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clientContext.Web</a:t>
            </a:r>
            <a:r>
              <a:rPr lang="en-US" sz="1200" kern="1200" dirty="0" smtClean="0">
                <a:solidFill>
                  <a:schemeClr val="tx1"/>
                </a:solidFill>
                <a:latin typeface="Arial" charset="0"/>
                <a:ea typeface="+mn-ea"/>
                <a:cs typeface="+mn-cs"/>
              </a:rPr>
              <a:t>); // will retrieve all of the scalar properties for the web (e.g., .Title or .Description, but not .Lists). </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clientContext.Load</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clientContext.Web.Lists</a:t>
            </a:r>
            <a:r>
              <a:rPr lang="en-US" sz="1200" kern="1200" dirty="0" smtClean="0">
                <a:solidFill>
                  <a:schemeClr val="tx1"/>
                </a:solidFill>
                <a:latin typeface="Arial" charset="0"/>
                <a:ea typeface="+mn-ea"/>
                <a:cs typeface="+mn-cs"/>
              </a:rPr>
              <a:t>); // will retrieve all lists, and their scalar properties for the web. </a:t>
            </a:r>
          </a:p>
          <a:p>
            <a:pPr marL="628650" lvl="1" indent="-171450">
              <a:buFont typeface="Arial" pitchFamily="34" charset="0"/>
              <a:buChar char="•"/>
            </a:pPr>
            <a:r>
              <a:rPr lang="en-US" sz="1200" b="1" kern="1200" dirty="0" err="1" smtClean="0">
                <a:solidFill>
                  <a:schemeClr val="tx1"/>
                </a:solidFill>
                <a:latin typeface="Arial" charset="0"/>
                <a:ea typeface="+mn-ea"/>
                <a:cs typeface="+mn-cs"/>
              </a:rPr>
              <a:t>LoadQuery</a:t>
            </a:r>
            <a:r>
              <a:rPr lang="en-US" sz="1200" b="1" kern="1200" dirty="0" smtClean="0">
                <a:solidFill>
                  <a:schemeClr val="tx1"/>
                </a:solidFill>
                <a:latin typeface="Arial" charset="0"/>
                <a:ea typeface="+mn-ea"/>
                <a:cs typeface="+mn-cs"/>
              </a:rPr>
              <a:t> </a:t>
            </a:r>
            <a:r>
              <a:rPr lang="en-US" sz="1200" kern="1200" dirty="0" smtClean="0">
                <a:solidFill>
                  <a:schemeClr val="tx1"/>
                </a:solidFill>
                <a:latin typeface="Arial" charset="0"/>
                <a:ea typeface="+mn-ea"/>
                <a:cs typeface="+mn-cs"/>
              </a:rPr>
              <a:t>lets a developer use a LINQ query to get custom objects back from SharePoint.  </a:t>
            </a:r>
          </a:p>
          <a:p>
            <a:pPr marL="1085850" lvl="2" indent="-171450">
              <a:buFont typeface="Arial" pitchFamily="34" charset="0"/>
              <a:buChar char="•"/>
            </a:pPr>
            <a:r>
              <a:rPr lang="en-US" sz="1200" kern="1200" dirty="0" smtClean="0">
                <a:solidFill>
                  <a:schemeClr val="tx1"/>
                </a:solidFill>
                <a:latin typeface="Arial" charset="0"/>
                <a:ea typeface="+mn-ea"/>
                <a:cs typeface="+mn-cs"/>
              </a:rPr>
              <a:t>These objects are not “filled” into the context (e.g., if you do a query to get all lists of the context web, subsequent requests to </a:t>
            </a:r>
            <a:r>
              <a:rPr lang="en-US" sz="1200" kern="1200" dirty="0" err="1" smtClean="0">
                <a:solidFill>
                  <a:schemeClr val="tx1"/>
                </a:solidFill>
                <a:latin typeface="Arial" charset="0"/>
                <a:ea typeface="+mn-ea"/>
                <a:cs typeface="+mn-cs"/>
              </a:rPr>
              <a:t>clientcontext.Web.Lists</a:t>
            </a:r>
            <a:r>
              <a:rPr lang="en-US" sz="1200" kern="1200" dirty="0" smtClean="0">
                <a:solidFill>
                  <a:schemeClr val="tx1"/>
                </a:solidFill>
                <a:latin typeface="Arial" charset="0"/>
                <a:ea typeface="+mn-ea"/>
                <a:cs typeface="+mn-cs"/>
              </a:rPr>
              <a:t> still returns 0); they are separate from the </a:t>
            </a:r>
            <a:r>
              <a:rPr lang="en-US" sz="1200" kern="1200" dirty="0" err="1" smtClean="0">
                <a:solidFill>
                  <a:schemeClr val="tx1"/>
                </a:solidFill>
                <a:latin typeface="Arial" charset="0"/>
                <a:ea typeface="+mn-ea"/>
                <a:cs typeface="+mn-cs"/>
              </a:rPr>
              <a:t>ClientContext</a:t>
            </a:r>
            <a:r>
              <a:rPr lang="en-US" sz="1200" kern="1200" dirty="0" smtClean="0">
                <a:solidFill>
                  <a:schemeClr val="tx1"/>
                </a:solidFill>
                <a:latin typeface="Arial" charset="0"/>
                <a:ea typeface="+mn-ea"/>
                <a:cs typeface="+mn-cs"/>
              </a:rPr>
              <a:t> and it is up to the developer to use, and manage the lifetime of, those objects as they see fit.</a:t>
            </a:r>
          </a:p>
          <a:p>
            <a:pPr marL="171450" lvl="0" indent="-171450">
              <a:buFont typeface="Arial" pitchFamily="34" charset="0"/>
              <a:buChar char="•"/>
            </a:pPr>
            <a:r>
              <a:rPr lang="en-US" sz="1200" kern="1200" dirty="0" smtClean="0">
                <a:solidFill>
                  <a:schemeClr val="tx1"/>
                </a:solidFill>
                <a:latin typeface="Arial" charset="0"/>
                <a:ea typeface="+mn-ea"/>
                <a:cs typeface="+mn-cs"/>
              </a:rPr>
              <a:t>It’s important to know that when considering the </a:t>
            </a:r>
            <a:r>
              <a:rPr lang="en-US" sz="1200" kern="1200" dirty="0" err="1" smtClean="0">
                <a:solidFill>
                  <a:schemeClr val="tx1"/>
                </a:solidFill>
                <a:latin typeface="Arial" charset="0"/>
                <a:ea typeface="+mn-ea"/>
                <a:cs typeface="+mn-cs"/>
              </a:rPr>
              <a:t>Linq</a:t>
            </a:r>
            <a:r>
              <a:rPr lang="en-US" sz="1200" kern="1200" dirty="0" smtClean="0">
                <a:solidFill>
                  <a:schemeClr val="tx1"/>
                </a:solidFill>
                <a:latin typeface="Arial" charset="0"/>
                <a:ea typeface="+mn-ea"/>
                <a:cs typeface="+mn-cs"/>
              </a:rPr>
              <a:t>-based query syntax, there are a few concepts you should consider.  </a:t>
            </a:r>
            <a:r>
              <a:rPr lang="en-US" sz="1200" kern="1200" dirty="0" err="1" smtClean="0">
                <a:solidFill>
                  <a:schemeClr val="tx1"/>
                </a:solidFill>
                <a:latin typeface="Arial" charset="0"/>
                <a:ea typeface="+mn-ea"/>
                <a:cs typeface="+mn-cs"/>
              </a:rPr>
              <a:t>Linq</a:t>
            </a:r>
            <a:r>
              <a:rPr lang="en-US" sz="1200" kern="1200" dirty="0" smtClean="0">
                <a:solidFill>
                  <a:schemeClr val="tx1"/>
                </a:solidFill>
                <a:latin typeface="Arial" charset="0"/>
                <a:ea typeface="+mn-ea"/>
                <a:cs typeface="+mn-cs"/>
              </a:rPr>
              <a:t> generally has two query syntaxes:</a:t>
            </a:r>
          </a:p>
          <a:p>
            <a:pPr marL="628650" lvl="1" indent="-171450">
              <a:buFont typeface="Arial" pitchFamily="34" charset="0"/>
              <a:buChar char="•"/>
            </a:pPr>
            <a:r>
              <a:rPr lang="en-US" sz="1200" b="1" kern="1200" dirty="0" err="1" smtClean="0">
                <a:solidFill>
                  <a:schemeClr val="tx1"/>
                </a:solidFill>
                <a:latin typeface="Arial" charset="0"/>
                <a:ea typeface="+mn-ea"/>
                <a:cs typeface="+mn-cs"/>
              </a:rPr>
              <a:t>Linq</a:t>
            </a:r>
            <a:r>
              <a:rPr lang="en-US" sz="1200" b="1" kern="1200" dirty="0" smtClean="0">
                <a:solidFill>
                  <a:schemeClr val="tx1"/>
                </a:solidFill>
                <a:latin typeface="Arial" charset="0"/>
                <a:ea typeface="+mn-ea"/>
                <a:cs typeface="+mn-cs"/>
              </a:rPr>
              <a:t> "Pretty Query" syntax</a:t>
            </a:r>
            <a:r>
              <a:rPr lang="en-US" sz="1200" kern="1200" dirty="0" smtClean="0">
                <a:solidFill>
                  <a:schemeClr val="tx1"/>
                </a:solidFill>
                <a:latin typeface="Arial" charset="0"/>
                <a:ea typeface="+mn-ea"/>
                <a:cs typeface="+mn-cs"/>
              </a:rPr>
              <a:t>.  This is the </a:t>
            </a:r>
            <a:r>
              <a:rPr lang="en-US" sz="1200" kern="1200" dirty="0" err="1" smtClean="0">
                <a:solidFill>
                  <a:schemeClr val="tx1"/>
                </a:solidFill>
                <a:latin typeface="Arial" charset="0"/>
                <a:ea typeface="+mn-ea"/>
                <a:cs typeface="+mn-cs"/>
              </a:rPr>
              <a:t>Linq</a:t>
            </a:r>
            <a:r>
              <a:rPr lang="en-US" sz="1200" kern="1200" dirty="0" smtClean="0">
                <a:solidFill>
                  <a:schemeClr val="tx1"/>
                </a:solidFill>
                <a:latin typeface="Arial" charset="0"/>
                <a:ea typeface="+mn-ea"/>
                <a:cs typeface="+mn-cs"/>
              </a:rPr>
              <a:t> everyone knows and loves and uses SQL-like, </a:t>
            </a:r>
            <a:r>
              <a:rPr lang="en-US" sz="1200" kern="1200" dirty="0" err="1" smtClean="0">
                <a:solidFill>
                  <a:schemeClr val="tx1"/>
                </a:solidFill>
                <a:latin typeface="Arial" charset="0"/>
                <a:ea typeface="+mn-ea"/>
                <a:cs typeface="+mn-cs"/>
              </a:rPr>
              <a:t>typesafe</a:t>
            </a:r>
            <a:r>
              <a:rPr lang="en-US" sz="1200" kern="1200" dirty="0" smtClean="0">
                <a:solidFill>
                  <a:schemeClr val="tx1"/>
                </a:solidFill>
                <a:latin typeface="Arial" charset="0"/>
                <a:ea typeface="+mn-ea"/>
                <a:cs typeface="+mn-cs"/>
              </a:rPr>
              <a:t> clauses.</a:t>
            </a:r>
          </a:p>
          <a:p>
            <a:pPr marL="6286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b="1" kern="1200" dirty="0" err="1" smtClean="0">
                <a:solidFill>
                  <a:schemeClr val="tx1"/>
                </a:solidFill>
                <a:latin typeface="Arial" charset="0"/>
                <a:ea typeface="+mn-ea"/>
                <a:cs typeface="+mn-cs"/>
              </a:rPr>
              <a:t>Linq</a:t>
            </a:r>
            <a:r>
              <a:rPr lang="en-US" sz="1200" b="1" kern="1200" dirty="0" smtClean="0">
                <a:solidFill>
                  <a:schemeClr val="tx1"/>
                </a:solidFill>
                <a:latin typeface="Arial" charset="0"/>
                <a:ea typeface="+mn-ea"/>
                <a:cs typeface="+mn-cs"/>
              </a:rPr>
              <a:t> "Lambda" syntax.  </a:t>
            </a:r>
            <a:r>
              <a:rPr lang="en-US" sz="1200" kern="1200" dirty="0" smtClean="0">
                <a:solidFill>
                  <a:schemeClr val="tx1"/>
                </a:solidFill>
                <a:latin typeface="Arial" charset="0"/>
                <a:ea typeface="+mn-ea"/>
                <a:cs typeface="+mn-cs"/>
              </a:rPr>
              <a:t>This is a less-friendly, but at least consistent and more powerful, way to request data using </a:t>
            </a:r>
            <a:r>
              <a:rPr lang="en-US" sz="1200" kern="1200" dirty="0" err="1" smtClean="0">
                <a:solidFill>
                  <a:schemeClr val="tx1"/>
                </a:solidFill>
                <a:latin typeface="Arial" charset="0"/>
                <a:ea typeface="+mn-ea"/>
                <a:cs typeface="+mn-cs"/>
              </a:rPr>
              <a:t>Linq</a:t>
            </a:r>
            <a:r>
              <a:rPr lang="en-US" sz="1200" kern="1200" dirty="0" smtClean="0">
                <a:solidFill>
                  <a:schemeClr val="tx1"/>
                </a:solidFill>
                <a:latin typeface="Arial" charset="0"/>
                <a:ea typeface="+mn-ea"/>
                <a:cs typeface="+mn-cs"/>
              </a:rPr>
              <a:t>.  Although a lot of scenarios may start with the "Pretty Query" syntax, in many cases Lambda syntax must be used for more advanced scenarios.</a:t>
            </a:r>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pPr>
              <a:defRPr/>
            </a:pPr>
            <a:fld id="{1AF2B828-8CC0-442C-A3B0-20F14BADDD2C}" type="slidenum">
              <a:rPr lang="en-US" smtClean="0"/>
              <a:pPr>
                <a:defRPr/>
              </a:pPr>
              <a:t>8</a:t>
            </a:fld>
            <a:endParaRPr lang="en-US"/>
          </a:p>
        </p:txBody>
      </p:sp>
      <p:sp>
        <p:nvSpPr>
          <p:cNvPr id="5" name="Header Placeholder 4"/>
          <p:cNvSpPr>
            <a:spLocks noGrp="1"/>
          </p:cNvSpPr>
          <p:nvPr>
            <p:ph type="hdr" sz="quarter" idx="11"/>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Header Placeholder 7"/>
          <p:cNvSpPr>
            <a:spLocks noGrp="1"/>
          </p:cNvSpPr>
          <p:nvPr>
            <p:ph type="hdr" sz="quarter" idx="10"/>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171450" indent="-171450" algn="l">
              <a:buFont typeface="Arial" pitchFamily="34" charset="0"/>
              <a:buChar char="•"/>
            </a:pPr>
            <a:r>
              <a:rPr lang="en-US" sz="1200" kern="1200" dirty="0" smtClean="0">
                <a:solidFill>
                  <a:schemeClr val="tx1"/>
                </a:solidFill>
                <a:latin typeface="Arial" charset="0"/>
                <a:ea typeface="+mn-ea"/>
                <a:cs typeface="+mn-cs"/>
              </a:rPr>
              <a:t>By default, the managed client object models authenticate users by using their Windows credentials (</a:t>
            </a:r>
            <a:r>
              <a:rPr lang="en-US" sz="1200" b="1" kern="1200" dirty="0" err="1" smtClean="0">
                <a:solidFill>
                  <a:schemeClr val="tx1"/>
                </a:solidFill>
                <a:latin typeface="Arial" charset="0"/>
                <a:ea typeface="+mn-ea"/>
                <a:cs typeface="+mn-cs"/>
              </a:rPr>
              <a:t>DefaultCredentials</a:t>
            </a:r>
            <a:r>
              <a:rPr lang="en-US" sz="1200" kern="1200" dirty="0" smtClean="0">
                <a:solidFill>
                  <a:schemeClr val="tx1"/>
                </a:solidFill>
                <a:latin typeface="Arial" charset="0"/>
                <a:ea typeface="+mn-ea"/>
                <a:cs typeface="+mn-cs"/>
              </a:rPr>
              <a:t>). Optionally, you can change the authentication mode on the </a:t>
            </a:r>
            <a:r>
              <a:rPr lang="en-US" sz="1200" b="1" kern="1200" dirty="0" err="1" smtClean="0">
                <a:solidFill>
                  <a:schemeClr val="tx1"/>
                </a:solidFill>
                <a:latin typeface="Arial" charset="0"/>
                <a:ea typeface="+mn-ea"/>
                <a:cs typeface="+mn-cs"/>
              </a:rPr>
              <a:t>ClientContext</a:t>
            </a:r>
            <a:r>
              <a:rPr lang="en-US" sz="1200" kern="1200" dirty="0" smtClean="0">
                <a:solidFill>
                  <a:schemeClr val="tx1"/>
                </a:solidFill>
                <a:latin typeface="Arial" charset="0"/>
                <a:ea typeface="+mn-ea"/>
                <a:cs typeface="+mn-cs"/>
              </a:rPr>
              <a:t> object and specify using Forms authentication instead. A user must then supply a user name and password through properties on </a:t>
            </a:r>
            <a:r>
              <a:rPr lang="en-US" sz="1200" b="1" kern="1200" dirty="0" err="1" smtClean="0">
                <a:solidFill>
                  <a:schemeClr val="tx1"/>
                </a:solidFill>
                <a:latin typeface="Arial" charset="0"/>
                <a:ea typeface="+mn-ea"/>
                <a:cs typeface="+mn-cs"/>
              </a:rPr>
              <a:t>ClientContext</a:t>
            </a:r>
            <a:r>
              <a:rPr lang="en-US" sz="1200" kern="1200" dirty="0" smtClean="0">
                <a:solidFill>
                  <a:schemeClr val="tx1"/>
                </a:solidFill>
                <a:latin typeface="Arial" charset="0"/>
                <a:ea typeface="+mn-ea"/>
                <a:cs typeface="+mn-cs"/>
              </a:rPr>
              <a:t>. Behind the scenes, Windows SharePoint Services “14” calls the </a:t>
            </a:r>
            <a:r>
              <a:rPr lang="en-US" sz="1200" b="1" kern="1200" dirty="0" smtClean="0">
                <a:solidFill>
                  <a:schemeClr val="tx1"/>
                </a:solidFill>
                <a:latin typeface="Arial" charset="0"/>
                <a:ea typeface="+mn-ea"/>
                <a:cs typeface="+mn-cs"/>
              </a:rPr>
              <a:t>Authentication</a:t>
            </a:r>
            <a:r>
              <a:rPr lang="en-US" sz="1200" kern="1200" dirty="0" smtClean="0">
                <a:solidFill>
                  <a:schemeClr val="tx1"/>
                </a:solidFill>
                <a:latin typeface="Arial" charset="0"/>
                <a:ea typeface="+mn-ea"/>
                <a:cs typeface="+mn-cs"/>
              </a:rPr>
              <a:t> Web service, obtains the correct cookie, and then makes the necessary object model calls. To run managed client code against a Forms authentication server, you must change to Forms authentication. This requirement does not apply to the JavaScript object model.</a:t>
            </a:r>
          </a:p>
          <a:p>
            <a:pPr marL="171450" indent="-171450" algn="l">
              <a:buFont typeface="Arial" pitchFamily="34" charset="0"/>
              <a:buChar char="•"/>
            </a:pPr>
            <a:r>
              <a:rPr lang="en-US" sz="1200" kern="1200" dirty="0" smtClean="0">
                <a:solidFill>
                  <a:schemeClr val="tx1"/>
                </a:solidFill>
                <a:latin typeface="Arial" charset="0"/>
                <a:ea typeface="+mn-ea"/>
                <a:cs typeface="+mn-cs"/>
              </a:rPr>
              <a:t>The managed client object models provide a </a:t>
            </a:r>
            <a:r>
              <a:rPr lang="en-US" sz="1200" b="1" kern="1200" dirty="0" err="1" smtClean="0">
                <a:solidFill>
                  <a:schemeClr val="tx1"/>
                </a:solidFill>
                <a:latin typeface="Arial" charset="0"/>
                <a:ea typeface="+mn-ea"/>
                <a:cs typeface="+mn-cs"/>
              </a:rPr>
              <a:t>ClientAuthenticationMode</a:t>
            </a:r>
            <a:r>
              <a:rPr lang="en-US" sz="1200" kern="1200" dirty="0" smtClean="0">
                <a:solidFill>
                  <a:schemeClr val="tx1"/>
                </a:solidFill>
                <a:latin typeface="Arial" charset="0"/>
                <a:ea typeface="+mn-ea"/>
                <a:cs typeface="+mn-cs"/>
              </a:rPr>
              <a:t> enumeration whose values are </a:t>
            </a:r>
            <a:r>
              <a:rPr lang="en-US" sz="1200" b="1" kern="1200" dirty="0" smtClean="0">
                <a:solidFill>
                  <a:schemeClr val="tx1"/>
                </a:solidFill>
                <a:latin typeface="Arial" charset="0"/>
                <a:ea typeface="+mn-ea"/>
                <a:cs typeface="+mn-cs"/>
              </a:rPr>
              <a:t>Anonymous</a:t>
            </a:r>
            <a:r>
              <a:rPr lang="en-US" sz="1200" kern="1200" dirty="0" smtClean="0">
                <a:solidFill>
                  <a:schemeClr val="tx1"/>
                </a:solidFill>
                <a:latin typeface="Arial" charset="0"/>
                <a:ea typeface="+mn-ea"/>
                <a:cs typeface="+mn-cs"/>
              </a:rPr>
              <a:t>, </a:t>
            </a:r>
            <a:r>
              <a:rPr lang="en-US" sz="1200" b="1" kern="1200" dirty="0" smtClean="0">
                <a:solidFill>
                  <a:schemeClr val="tx1"/>
                </a:solidFill>
                <a:latin typeface="Arial" charset="0"/>
                <a:ea typeface="+mn-ea"/>
                <a:cs typeface="+mn-cs"/>
              </a:rPr>
              <a:t>Default</a:t>
            </a:r>
            <a:r>
              <a:rPr lang="en-US" sz="1200" kern="1200" dirty="0" smtClean="0">
                <a:solidFill>
                  <a:schemeClr val="tx1"/>
                </a:solidFill>
                <a:latin typeface="Arial" charset="0"/>
                <a:ea typeface="+mn-ea"/>
                <a:cs typeface="+mn-cs"/>
              </a:rPr>
              <a:t>, and</a:t>
            </a:r>
            <a:r>
              <a:rPr lang="en-US" sz="1200" i="1" kern="1200" dirty="0" smtClean="0">
                <a:solidFill>
                  <a:schemeClr val="tx1"/>
                </a:solidFill>
                <a:latin typeface="Arial" charset="0"/>
                <a:ea typeface="+mn-ea"/>
                <a:cs typeface="+mn-cs"/>
              </a:rPr>
              <a:t> </a:t>
            </a:r>
            <a:r>
              <a:rPr lang="en-US" sz="1200" b="1" kern="1200" dirty="0" err="1" smtClean="0">
                <a:solidFill>
                  <a:schemeClr val="tx1"/>
                </a:solidFill>
                <a:latin typeface="Arial" charset="0"/>
                <a:ea typeface="+mn-ea"/>
                <a:cs typeface="+mn-cs"/>
              </a:rPr>
              <a:t>FormsAuthentication</a:t>
            </a:r>
            <a:r>
              <a:rPr lang="en-US" sz="1200" kern="1200" dirty="0" smtClean="0">
                <a:solidFill>
                  <a:schemeClr val="tx1"/>
                </a:solidFill>
                <a:latin typeface="Arial" charset="0"/>
                <a:ea typeface="+mn-ea"/>
                <a:cs typeface="+mn-cs"/>
              </a:rPr>
              <a:t>. To specify Forms authentication, use code similar to the following:</a:t>
            </a:r>
          </a:p>
          <a:p>
            <a:pPr marL="628650" lvl="1" indent="-171450" algn="l">
              <a:buFont typeface="Arial" pitchFamily="34" charset="0"/>
              <a:buChar char="•"/>
            </a:pPr>
            <a:r>
              <a:rPr lang="en-US" sz="1200" kern="1200" dirty="0" err="1" smtClean="0">
                <a:solidFill>
                  <a:schemeClr val="tx1"/>
                </a:solidFill>
                <a:latin typeface="Arial" charset="0"/>
                <a:ea typeface="+mn-ea"/>
                <a:cs typeface="+mn-cs"/>
              </a:rPr>
              <a:t>clientContext.AuthenticationMode</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ClientAuthenticationMode.FormsAuthentication</a:t>
            </a:r>
            <a:r>
              <a:rPr lang="en-US" sz="1200" kern="1200" dirty="0" smtClean="0">
                <a:solidFill>
                  <a:schemeClr val="tx1"/>
                </a:solidFill>
                <a:latin typeface="Arial" charset="0"/>
                <a:ea typeface="+mn-ea"/>
                <a:cs typeface="+mn-cs"/>
              </a:rPr>
              <a:t>;</a:t>
            </a:r>
          </a:p>
          <a:p>
            <a:pPr marL="171450" lvl="0" indent="-171450" algn="l">
              <a:buFont typeface="Arial" pitchFamily="34" charset="0"/>
              <a:buChar char="•"/>
            </a:pPr>
            <a:r>
              <a:rPr lang="en-US" sz="1200" kern="1200" dirty="0" smtClean="0">
                <a:solidFill>
                  <a:schemeClr val="tx1"/>
                </a:solidFill>
                <a:latin typeface="Arial" charset="0"/>
                <a:ea typeface="+mn-ea"/>
                <a:cs typeface="+mn-cs"/>
              </a:rPr>
              <a:t>In addition to setting the authentication mode, you must specify the user name and password information, such as follows:</a:t>
            </a:r>
          </a:p>
          <a:p>
            <a:pPr marL="628650" lvl="1" indent="-171450" algn="l">
              <a:buFont typeface="Arial" pitchFamily="34" charset="0"/>
              <a:buChar char="•"/>
            </a:pPr>
            <a:r>
              <a:rPr lang="en-US" sz="1200" kern="1200" dirty="0" err="1" smtClean="0">
                <a:solidFill>
                  <a:schemeClr val="tx1"/>
                </a:solidFill>
                <a:latin typeface="Arial" charset="0"/>
                <a:ea typeface="+mn-ea"/>
                <a:cs typeface="+mn-cs"/>
              </a:rPr>
              <a:t>FormsAuthenticationLoginInfo</a:t>
            </a:r>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formsAuthInfo</a:t>
            </a:r>
            <a:r>
              <a:rPr lang="en-US" sz="1200" kern="1200" dirty="0" smtClean="0">
                <a:solidFill>
                  <a:schemeClr val="tx1"/>
                </a:solidFill>
                <a:latin typeface="Arial" charset="0"/>
                <a:ea typeface="+mn-ea"/>
                <a:cs typeface="+mn-cs"/>
              </a:rPr>
              <a:t> = new </a:t>
            </a:r>
            <a:r>
              <a:rPr lang="en-US" sz="1200" kern="1200" dirty="0" err="1" smtClean="0">
                <a:solidFill>
                  <a:schemeClr val="tx1"/>
                </a:solidFill>
                <a:latin typeface="Arial" charset="0"/>
                <a:ea typeface="+mn-ea"/>
                <a:cs typeface="+mn-cs"/>
              </a:rPr>
              <a:t>FormsAuthenticationLoginInfo</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MyUser</a:t>
            </a:r>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MyPassword</a:t>
            </a:r>
            <a:r>
              <a:rPr lang="en-US" sz="1200" kern="1200" dirty="0" smtClean="0">
                <a:solidFill>
                  <a:schemeClr val="tx1"/>
                </a:solidFill>
                <a:latin typeface="Arial" charset="0"/>
                <a:ea typeface="+mn-ea"/>
                <a:cs typeface="+mn-cs"/>
              </a:rPr>
              <a:t>");</a:t>
            </a:r>
          </a:p>
          <a:p>
            <a:pPr marL="628650" lvl="1" indent="-171450" algn="l">
              <a:buFont typeface="Arial" pitchFamily="34" charset="0"/>
              <a:buChar char="•"/>
            </a:pPr>
            <a:r>
              <a:rPr lang="en-US" sz="1200" kern="1200" dirty="0" err="1" smtClean="0">
                <a:solidFill>
                  <a:schemeClr val="tx1"/>
                </a:solidFill>
                <a:latin typeface="Arial" charset="0"/>
                <a:ea typeface="+mn-ea"/>
                <a:cs typeface="+mn-cs"/>
              </a:rPr>
              <a:t>clientContext.FormsAuthenticationLoginInfo</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formsAuthInfo</a:t>
            </a:r>
            <a:r>
              <a:rPr lang="en-US" sz="1200" kern="1200" dirty="0" smtClean="0">
                <a:solidFill>
                  <a:schemeClr val="tx1"/>
                </a:solidFill>
                <a:latin typeface="Arial" charset="0"/>
                <a:ea typeface="+mn-ea"/>
                <a:cs typeface="+mn-cs"/>
              </a:rPr>
              <a:t>;</a:t>
            </a:r>
          </a:p>
          <a:p>
            <a:r>
              <a:rPr lang="en-US" sz="1200" kern="1200" dirty="0" smtClean="0">
                <a:solidFill>
                  <a:schemeClr val="tx1"/>
                </a:solidFill>
                <a:latin typeface="Arial" charset="0"/>
                <a:ea typeface="+mn-ea"/>
                <a:cs typeface="+mn-cs"/>
              </a:rPr>
              <a:t> </a:t>
            </a:r>
          </a:p>
          <a:p>
            <a:r>
              <a:rPr lang="en-US" sz="1200" b="1" kern="1200" dirty="0" smtClean="0">
                <a:solidFill>
                  <a:schemeClr val="tx1"/>
                </a:solidFill>
                <a:latin typeface="Arial" charset="0"/>
                <a:ea typeface="+mn-ea"/>
                <a:cs typeface="+mn-cs"/>
              </a:rPr>
              <a:t>Note:</a:t>
            </a:r>
            <a:r>
              <a:rPr lang="en-US" sz="1200" kern="1200" dirty="0" smtClean="0">
                <a:solidFill>
                  <a:schemeClr val="tx1"/>
                </a:solidFill>
                <a:latin typeface="Arial" charset="0"/>
                <a:ea typeface="+mn-ea"/>
                <a:cs typeface="+mn-cs"/>
              </a:rPr>
              <a:t>  Currently, the account name and password in </a:t>
            </a:r>
            <a:r>
              <a:rPr lang="en-US" sz="1200" kern="1200" dirty="0" err="1" smtClean="0">
                <a:solidFill>
                  <a:schemeClr val="tx1"/>
                </a:solidFill>
                <a:latin typeface="Arial" charset="0"/>
                <a:ea typeface="+mn-ea"/>
                <a:cs typeface="+mn-cs"/>
              </a:rPr>
              <a:t>formsAuthInfo</a:t>
            </a:r>
            <a:r>
              <a:rPr lang="en-US" sz="1200" kern="1200" dirty="0" smtClean="0">
                <a:solidFill>
                  <a:schemeClr val="tx1"/>
                </a:solidFill>
                <a:latin typeface="Arial" charset="0"/>
                <a:ea typeface="+mn-ea"/>
                <a:cs typeface="+mn-cs"/>
              </a:rPr>
              <a:t> are sent in clear text, so you must use HTTPS protocol instead of HTTP.</a:t>
            </a:r>
          </a:p>
        </p:txBody>
      </p:sp>
      <p:sp>
        <p:nvSpPr>
          <p:cNvPr id="5" name="Header Placeholder 4"/>
          <p:cNvSpPr>
            <a:spLocks noGrp="1"/>
          </p:cNvSpPr>
          <p:nvPr>
            <p:ph type="hdr" sz="quarter" idx="10"/>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auto">
          <a:xfrm>
            <a:off x="381000" y="228600"/>
            <a:ext cx="2895600" cy="685800"/>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xmlns:mc="http://schemas.openxmlformats.org/markup-compatibility/2006" xmlns:a14="http://schemas.microsoft.com/office/drawing/2010/main" val="F4A234" mc:Ignorable=""/>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xmlns:mc="http://schemas.openxmlformats.org/markup-compatibility/2006" xmlns:a14="http://schemas.microsoft.com/office/drawing/2010/main" val="FF9929" mc:Ignorable="">
                        <a:lumMod val="20000"/>
                        <a:lumOff val="80000"/>
                      </a:srgbClr>
                    </a:gs>
                    <a:gs pos="28000">
                      <a:srgbClr xmlns:mc="http://schemas.openxmlformats.org/markup-compatibility/2006" xmlns:a14="http://schemas.microsoft.com/office/drawing/2010/main" val="F8F57B" mc:Ignorable=""/>
                    </a:gs>
                    <a:gs pos="62000">
                      <a:srgbClr xmlns:mc="http://schemas.openxmlformats.org/markup-compatibility/2006" xmlns:a14="http://schemas.microsoft.com/office/drawing/2010/main" val="D5B953" mc:Ignorable=""/>
                    </a:gs>
                    <a:gs pos="88000">
                      <a:srgbClr xmlns:mc="http://schemas.openxmlformats.org/markup-compatibility/2006" xmlns:a14="http://schemas.microsoft.com/office/drawing/2010/main" val="D1943B" mc:Ignorable=""/>
                    </a:gs>
                  </a:gsLst>
                  <a:lin ang="5400000"/>
                </a:gradFill>
                <a:effectLst>
                  <a:outerShdw blurRad="50800" dist="39000" dir="5460000" algn="tl">
                    <a:srgbClr xmlns:mc="http://schemas.openxmlformats.org/markup-compatibility/2006" xmlns:a14="http://schemas.microsoft.com/office/drawing/2010/main" val="000000" mc:Ignorable="">
                      <a:alpha val="38000"/>
                    </a:srgbClr>
                  </a:outerShdw>
                </a:effectLst>
                <a:uLnTx/>
                <a:uFillTx/>
                <a:latin typeface="Segoe" pitchFamily="34" charset="0"/>
                <a:ea typeface="+mn-ea"/>
                <a:cs typeface="+mn-cs"/>
              </a:defRPr>
            </a:lvl1pPr>
          </a:lstStyle>
          <a:p>
            <a:pPr lvl="0"/>
            <a:r>
              <a:rPr lang="en-US" dirty="0" smtClean="0"/>
              <a:t>click to…</a:t>
            </a:r>
          </a:p>
        </p:txBody>
      </p:sp>
      <p:pic>
        <p:nvPicPr>
          <p:cNvPr id="5"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pic>
        <p:nvPicPr>
          <p:cNvPr id="5"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xmlns:mc="http://schemas.openxmlformats.org/markup-compatibility/2006" xmlns:a14="http://schemas.microsoft.com/office/drawing/2010/main" val="FFFFB9" mc:Ignorable=""/>
              </a:gs>
              <a:gs pos="36000">
                <a:srgbClr xmlns:mc="http://schemas.openxmlformats.org/markup-compatibility/2006" xmlns:a14="http://schemas.microsoft.com/office/drawing/2010/main" val="FFFF99" mc:Ignorable=""/>
              </a:gs>
              <a:gs pos="86000">
                <a:srgbClr xmlns:mc="http://schemas.openxmlformats.org/markup-compatibility/2006" xmlns:a14="http://schemas.microsoft.com/office/drawing/2010/main" val="F6AE1E" mc:Ignorabl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396875" indent="-396875" algn="l" defTabSz="914363" rtl="0" eaLnBrk="1" latinLnBrk="0" hangingPunct="1">
        <a:lnSpc>
          <a:spcPct val="90000"/>
        </a:lnSpc>
        <a:spcBef>
          <a:spcPct val="20000"/>
        </a:spcBef>
        <a:buFontTx/>
        <a:buBlip>
          <a:blip r:embed="rId12"/>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3"/>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Client Object Model</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Silverlight Client OM</a:t>
            </a:r>
            <a:endParaRPr lang="en-US" dirty="0"/>
          </a:p>
        </p:txBody>
      </p:sp>
      <p:sp>
        <p:nvSpPr>
          <p:cNvPr id="3" name="Text Placeholder 2"/>
          <p:cNvSpPr>
            <a:spLocks noGrp="1"/>
          </p:cNvSpPr>
          <p:nvPr>
            <p:ph type="body" sz="quarter" idx="10"/>
          </p:nvPr>
        </p:nvSpPr>
        <p:spPr>
          <a:xfrm>
            <a:off x="381000" y="1411552"/>
            <a:ext cx="7772400" cy="2856167"/>
          </a:xfrm>
        </p:spPr>
        <p:txBody>
          <a:bodyPr/>
          <a:lstStyle/>
          <a:p>
            <a:r>
              <a:rPr lang="en-US" dirty="0" err="1" smtClean="0"/>
              <a:t>Silverlight</a:t>
            </a:r>
            <a:r>
              <a:rPr lang="en-US" dirty="0" smtClean="0"/>
              <a:t> Development Enabled by Client OM</a:t>
            </a:r>
          </a:p>
          <a:p>
            <a:r>
              <a:rPr lang="en-US" dirty="0" smtClean="0"/>
              <a:t>Can use </a:t>
            </a:r>
            <a:r>
              <a:rPr lang="en-US" dirty="0" err="1" smtClean="0"/>
              <a:t>Silverlight</a:t>
            </a:r>
            <a:r>
              <a:rPr lang="en-US" dirty="0" smtClean="0"/>
              <a:t> in separate ASPX page or in Web Part</a:t>
            </a:r>
          </a:p>
          <a:p>
            <a:r>
              <a:rPr lang="en-US" dirty="0" smtClean="0"/>
              <a:t>Can utilize Client OM in </a:t>
            </a:r>
            <a:r>
              <a:rPr lang="en-US" dirty="0" err="1" smtClean="0"/>
              <a:t>Silverlight</a:t>
            </a:r>
            <a:r>
              <a:rPr lang="en-US" dirty="0" smtClean="0"/>
              <a:t> to create SharePoint apps</a:t>
            </a:r>
            <a:endParaRPr lang="en-US" dirty="0"/>
          </a:p>
        </p:txBody>
      </p:sp>
    </p:spTree>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Creating Silverlight Web Parts</a:t>
            </a:r>
            <a:endParaRPr lang="en-US" dirty="0"/>
          </a:p>
        </p:txBody>
      </p:sp>
      <p:sp>
        <p:nvSpPr>
          <p:cNvPr id="3" name="Text Placeholder 2"/>
          <p:cNvSpPr>
            <a:spLocks noGrp="1"/>
          </p:cNvSpPr>
          <p:nvPr>
            <p:ph type="body" sz="quarter" idx="10"/>
          </p:nvPr>
        </p:nvSpPr>
        <p:spPr>
          <a:xfrm>
            <a:off x="381000" y="1411552"/>
            <a:ext cx="8382000" cy="4382738"/>
          </a:xfrm>
        </p:spPr>
        <p:txBody>
          <a:bodyPr/>
          <a:lstStyle/>
          <a:p>
            <a:r>
              <a:rPr lang="en-US" dirty="0" smtClean="0"/>
              <a:t>A Web Part can be a host for </a:t>
            </a:r>
            <a:r>
              <a:rPr lang="en-US" dirty="0" err="1" smtClean="0"/>
              <a:t>Silverlight</a:t>
            </a:r>
            <a:endParaRPr lang="en-US" dirty="0" smtClean="0"/>
          </a:p>
          <a:p>
            <a:r>
              <a:rPr lang="en-US" dirty="0" smtClean="0"/>
              <a:t>SharePoint ships with </a:t>
            </a:r>
            <a:r>
              <a:rPr lang="en-US" dirty="0" err="1" smtClean="0"/>
              <a:t>Silverlight</a:t>
            </a:r>
            <a:r>
              <a:rPr lang="en-US" dirty="0" smtClean="0"/>
              <a:t> web part</a:t>
            </a:r>
          </a:p>
          <a:p>
            <a:r>
              <a:rPr lang="en-US" dirty="0" smtClean="0"/>
              <a:t>The web part can contain custom properties that are sent to </a:t>
            </a:r>
            <a:r>
              <a:rPr lang="en-US" dirty="0" err="1" smtClean="0"/>
              <a:t>Silverlight</a:t>
            </a:r>
            <a:r>
              <a:rPr lang="en-US" dirty="0" smtClean="0"/>
              <a:t> via the </a:t>
            </a:r>
            <a:r>
              <a:rPr lang="en-US" dirty="0" err="1" smtClean="0"/>
              <a:t>InitParameters</a:t>
            </a:r>
            <a:r>
              <a:rPr lang="en-US" dirty="0" smtClean="0"/>
              <a:t> property</a:t>
            </a:r>
          </a:p>
          <a:p>
            <a:r>
              <a:rPr lang="en-US" dirty="0" smtClean="0"/>
              <a:t>The XAP file can be deployed to LAYOUTS and loaded at run time</a:t>
            </a:r>
          </a:p>
          <a:p>
            <a:r>
              <a:rPr lang="en-US" dirty="0" smtClean="0"/>
              <a:t>The </a:t>
            </a:r>
            <a:r>
              <a:rPr lang="en-US" dirty="0" err="1" smtClean="0"/>
              <a:t>Silverlight</a:t>
            </a:r>
            <a:r>
              <a:rPr lang="en-US" dirty="0" smtClean="0"/>
              <a:t> application can then make use of the Client OM.</a:t>
            </a:r>
            <a:endParaRPr lang="en-US" dirty="0"/>
          </a:p>
        </p:txBody>
      </p:sp>
    </p:spTree>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Silverlight Client OM</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52" y="1143000"/>
            <a:ext cx="6723496" cy="4820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7219287"/>
      </p:ext>
    </p:extLst>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Silverlight</a:t>
            </a:r>
            <a:r>
              <a:rPr lang="en-US" dirty="0" smtClean="0"/>
              <a:t> Web Part</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ECMAScript</a:t>
            </a:r>
            <a:r>
              <a:rPr lang="en-US" dirty="0"/>
              <a:t> </a:t>
            </a:r>
            <a:r>
              <a:rPr dirty="0" smtClean="0"/>
              <a:t>Client OM</a:t>
            </a:r>
            <a:endParaRPr lang="en-US" dirty="0"/>
          </a:p>
        </p:txBody>
      </p:sp>
      <p:sp>
        <p:nvSpPr>
          <p:cNvPr id="3" name="Text Placeholder 2"/>
          <p:cNvSpPr>
            <a:spLocks noGrp="1"/>
          </p:cNvSpPr>
          <p:nvPr>
            <p:ph type="body" sz="quarter" idx="10"/>
          </p:nvPr>
        </p:nvSpPr>
        <p:spPr>
          <a:xfrm>
            <a:off x="381000" y="1411552"/>
            <a:ext cx="8382000" cy="4339650"/>
          </a:xfrm>
        </p:spPr>
        <p:txBody>
          <a:bodyPr/>
          <a:lstStyle/>
          <a:p>
            <a:r>
              <a:rPr lang="en-US" dirty="0" err="1" smtClean="0"/>
              <a:t>ECMAScript</a:t>
            </a:r>
            <a:r>
              <a:rPr lang="en-US" dirty="0" smtClean="0"/>
              <a:t> Client OM is easily added to a SharePoint ASPX page - reference:</a:t>
            </a:r>
          </a:p>
          <a:p>
            <a:pPr lvl="1"/>
            <a:r>
              <a:rPr lang="en-US" dirty="0" smtClean="0"/>
              <a:t>_layouts/sp.js</a:t>
            </a:r>
          </a:p>
          <a:p>
            <a:pPr lvl="1"/>
            <a:r>
              <a:rPr lang="en-US" dirty="0" smtClean="0"/>
              <a:t>Add this using &lt;</a:t>
            </a:r>
            <a:r>
              <a:rPr lang="en-US" dirty="0" err="1" smtClean="0"/>
              <a:t>SharePoint:ScriptLink</a:t>
            </a:r>
            <a:r>
              <a:rPr lang="en-US" dirty="0" smtClean="0"/>
              <a:t>&gt;</a:t>
            </a:r>
          </a:p>
          <a:p>
            <a:r>
              <a:rPr lang="en-US" dirty="0" smtClean="0"/>
              <a:t>All libraries crunched for performance</a:t>
            </a:r>
          </a:p>
          <a:p>
            <a:pPr lvl="1"/>
            <a:r>
              <a:rPr lang="en-US" dirty="0" smtClean="0"/>
              <a:t>Use un-crunched *.debug.js by adding </a:t>
            </a:r>
          </a:p>
          <a:p>
            <a:pPr marL="914400" lvl="2" indent="0">
              <a:buNone/>
            </a:pPr>
            <a:r>
              <a:rPr lang="en-US" dirty="0" smtClean="0"/>
              <a:t>&lt;</a:t>
            </a:r>
            <a:r>
              <a:rPr lang="en-US" dirty="0" err="1" smtClean="0"/>
              <a:t>SharePoint:ScriptLink</a:t>
            </a:r>
            <a:r>
              <a:rPr lang="en-US" dirty="0" smtClean="0"/>
              <a:t> … </a:t>
            </a:r>
            <a:r>
              <a:rPr lang="en-US" dirty="0" err="1" smtClean="0"/>
              <a:t>ScriptMode</a:t>
            </a:r>
            <a:r>
              <a:rPr lang="en-US" dirty="0" smtClean="0"/>
              <a:t>=“Debug” /&gt;</a:t>
            </a:r>
          </a:p>
          <a:p>
            <a:r>
              <a:rPr lang="en-US" dirty="0" smtClean="0"/>
              <a:t>Method signatures can be different</a:t>
            </a:r>
          </a:p>
          <a:p>
            <a:r>
              <a:rPr lang="en-US" dirty="0" smtClean="0"/>
              <a:t>Different data value types</a:t>
            </a:r>
          </a:p>
        </p:txBody>
      </p:sp>
    </p:spTree>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ECMAScript</a:t>
            </a:r>
            <a:r>
              <a:rPr lang="en-US" dirty="0" smtClean="0"/>
              <a:t> Client OM</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438" y="981075"/>
            <a:ext cx="7475537"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1928507"/>
      </p:ext>
    </p:extLst>
  </p:cSld>
  <p:clrMapOvr>
    <a:masterClrMapping/>
  </p:clrMapOvr>
  <p:transition xmlns:p14="http://schemas.microsoft.com/office/powerpoint/2010/mai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ECMAScript</a:t>
            </a:r>
            <a:r>
              <a:rPr lang="en-US" dirty="0"/>
              <a:t> Client </a:t>
            </a:r>
            <a:r>
              <a:rPr lang="en-US" dirty="0" smtClean="0"/>
              <a:t>OM</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ADO.NET Data </a:t>
            </a:r>
            <a:r>
              <a:rPr lang="en-US" dirty="0" smtClean="0"/>
              <a:t>Services</a:t>
            </a:r>
            <a:endParaRPr lang="en-US" dirty="0"/>
          </a:p>
        </p:txBody>
      </p:sp>
      <p:sp>
        <p:nvSpPr>
          <p:cNvPr id="3" name="Text Placeholder 2"/>
          <p:cNvSpPr>
            <a:spLocks noGrp="1"/>
          </p:cNvSpPr>
          <p:nvPr>
            <p:ph type="body" sz="quarter" idx="10"/>
          </p:nvPr>
        </p:nvSpPr>
        <p:spPr>
          <a:xfrm>
            <a:off x="381000" y="1411552"/>
            <a:ext cx="8382000" cy="984885"/>
          </a:xfrm>
        </p:spPr>
        <p:txBody>
          <a:bodyPr/>
          <a:lstStyle/>
          <a:p>
            <a:r>
              <a:rPr lang="en-US" dirty="0" smtClean="0"/>
              <a:t>LINQ to SP not implemented in </a:t>
            </a:r>
            <a:r>
              <a:rPr lang="en-US" dirty="0" err="1" smtClean="0"/>
              <a:t>Silverlight</a:t>
            </a:r>
            <a:endParaRPr lang="en-US" dirty="0" smtClean="0"/>
          </a:p>
          <a:p>
            <a:r>
              <a:rPr lang="en-US" dirty="0" smtClean="0"/>
              <a:t>ListData.svc provides </a:t>
            </a:r>
            <a:r>
              <a:rPr lang="en-US" dirty="0" err="1" smtClean="0"/>
              <a:t>RESTful</a:t>
            </a:r>
            <a:r>
              <a:rPr lang="en-US" dirty="0" smtClean="0"/>
              <a:t> access</a:t>
            </a:r>
            <a:endParaRPr lang="en-US" dirty="0"/>
          </a:p>
        </p:txBody>
      </p:sp>
      <p:sp>
        <p:nvSpPr>
          <p:cNvPr id="15" name="Rounded Rectangle 14"/>
          <p:cNvSpPr/>
          <p:nvPr/>
        </p:nvSpPr>
        <p:spPr bwMode="auto">
          <a:xfrm>
            <a:off x="609600" y="2743200"/>
            <a:ext cx="6324600" cy="762000"/>
          </a:xfrm>
          <a:prstGeom prst="roundRect">
            <a:avLst/>
          </a:prstGeom>
          <a:solidFill>
            <a:schemeClr val="accent2">
              <a:lumMod val="40000"/>
              <a:lumOff val="6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endParaRPr lang="en-US" u="sng" dirty="0" smtClean="0">
              <a:solidFill>
                <a:schemeClr val="bg1"/>
              </a:solidFill>
            </a:endParaRPr>
          </a:p>
          <a:p>
            <a:r>
              <a:rPr lang="en-US" u="sng" dirty="0" smtClean="0">
                <a:solidFill>
                  <a:schemeClr val="bg1"/>
                </a:solidFill>
              </a:rPr>
              <a:t>ListData.svc</a:t>
            </a:r>
            <a:endParaRPr lang="en-US" dirty="0" smtClean="0">
              <a:solidFill>
                <a:schemeClr val="bg1"/>
              </a:solidFill>
            </a:endParaRPr>
          </a:p>
          <a:p>
            <a:r>
              <a:rPr lang="en-US" smtClean="0">
                <a:solidFill>
                  <a:schemeClr val="bg1"/>
                </a:solidFill>
              </a:rPr>
              <a:t>Loads ADO.NET Data Services handler </a:t>
            </a:r>
            <a:r>
              <a:rPr lang="en-US" dirty="0" smtClean="0">
                <a:solidFill>
                  <a:schemeClr val="bg1"/>
                </a:solidFill>
              </a:rPr>
              <a:t>assembly</a:t>
            </a:r>
          </a:p>
          <a:p>
            <a:pPr algn="ctr" defTabSz="914099" fontAlgn="base">
              <a:spcBef>
                <a:spcPct val="0"/>
              </a:spcBef>
              <a:spcAft>
                <a:spcPct val="0"/>
              </a:spcAft>
            </a:pPr>
            <a:endParaRPr lang="en-US" sz="2300"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18" name="Rounded Rectangle 17"/>
          <p:cNvSpPr/>
          <p:nvPr/>
        </p:nvSpPr>
        <p:spPr bwMode="auto">
          <a:xfrm>
            <a:off x="1143000" y="3810000"/>
            <a:ext cx="6324600" cy="762000"/>
          </a:xfrm>
          <a:prstGeom prst="roundRect">
            <a:avLst/>
          </a:prstGeom>
          <a:solidFill>
            <a:schemeClr val="accent2">
              <a:lumMod val="40000"/>
              <a:lumOff val="6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endParaRPr lang="en-US" u="sng" dirty="0" smtClean="0">
              <a:solidFill>
                <a:schemeClr val="bg1"/>
              </a:solidFill>
            </a:endParaRPr>
          </a:p>
          <a:p>
            <a:r>
              <a:rPr lang="en-US" u="sng" dirty="0" err="1" smtClean="0">
                <a:solidFill>
                  <a:schemeClr val="bg1"/>
                </a:solidFill>
              </a:rPr>
              <a:t>Microsoft.SharePoint.ListDataService.dll</a:t>
            </a:r>
            <a:endParaRPr lang="en-US" dirty="0" smtClean="0">
              <a:solidFill>
                <a:schemeClr val="bg1"/>
              </a:solidFill>
            </a:endParaRPr>
          </a:p>
          <a:p>
            <a:r>
              <a:rPr lang="en-US" dirty="0" smtClean="0">
                <a:solidFill>
                  <a:schemeClr val="bg1"/>
                </a:solidFill>
              </a:rPr>
              <a:t>Implements </a:t>
            </a:r>
            <a:r>
              <a:rPr lang="en-US" dirty="0" err="1" smtClean="0">
                <a:solidFill>
                  <a:schemeClr val="bg1"/>
                </a:solidFill>
              </a:rPr>
              <a:t>IDataServiceProvider</a:t>
            </a:r>
            <a:r>
              <a:rPr lang="en-US" dirty="0" smtClean="0">
                <a:solidFill>
                  <a:schemeClr val="bg1"/>
                </a:solidFill>
              </a:rPr>
              <a:t> interface.</a:t>
            </a:r>
          </a:p>
          <a:p>
            <a:pPr algn="ctr" defTabSz="914099" fontAlgn="base">
              <a:spcBef>
                <a:spcPct val="0"/>
              </a:spcBef>
              <a:spcAft>
                <a:spcPct val="0"/>
              </a:spcAft>
            </a:pPr>
            <a:endParaRPr lang="en-US" sz="2300"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19" name="Rounded Rectangle 18"/>
          <p:cNvSpPr/>
          <p:nvPr/>
        </p:nvSpPr>
        <p:spPr bwMode="auto">
          <a:xfrm>
            <a:off x="1524000" y="4876800"/>
            <a:ext cx="6324600" cy="762000"/>
          </a:xfrm>
          <a:prstGeom prst="roundRect">
            <a:avLst/>
          </a:prstGeom>
          <a:solidFill>
            <a:schemeClr val="accent2">
              <a:lumMod val="40000"/>
              <a:lumOff val="6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r>
              <a:rPr lang="en-US" u="sng" dirty="0" err="1" smtClean="0">
                <a:solidFill>
                  <a:schemeClr val="bg1"/>
                </a:solidFill>
              </a:rPr>
              <a:t>Microsoft.SharePoint.Linq.dll</a:t>
            </a:r>
            <a:endParaRPr lang="en-US" dirty="0" smtClean="0">
              <a:solidFill>
                <a:schemeClr val="bg1"/>
              </a:solidFill>
            </a:endParaRPr>
          </a:p>
          <a:p>
            <a:r>
              <a:rPr lang="en-US" dirty="0" smtClean="0">
                <a:solidFill>
                  <a:schemeClr val="bg1"/>
                </a:solidFill>
              </a:rPr>
              <a:t>Implements </a:t>
            </a:r>
            <a:r>
              <a:rPr lang="en-US" dirty="0" err="1" smtClean="0">
                <a:solidFill>
                  <a:schemeClr val="bg1"/>
                </a:solidFill>
              </a:rPr>
              <a:t>Linq</a:t>
            </a:r>
            <a:r>
              <a:rPr lang="en-US" dirty="0" smtClean="0">
                <a:solidFill>
                  <a:schemeClr val="bg1"/>
                </a:solidFill>
              </a:rPr>
              <a:t> to SharePoint provider</a:t>
            </a:r>
            <a:endParaRPr lang="en-US" sz="2300"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Tree>
  </p:cSld>
  <p:clrMapOvr>
    <a:masterClrMapping/>
  </p:clrMapOvr>
  <p:transition xmlns:p14="http://schemas.microsoft.com/office/powerpoint/2010/mai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sz="quarter" idx="10"/>
          </p:nvPr>
        </p:nvSpPr>
        <p:spPr>
          <a:xfrm>
            <a:off x="381000" y="1411552"/>
            <a:ext cx="8382000" cy="2068259"/>
          </a:xfrm>
        </p:spPr>
        <p:txBody>
          <a:bodyPr/>
          <a:lstStyle/>
          <a:p>
            <a:r>
              <a:rPr lang="en-US" dirty="0"/>
              <a:t>Overview of the Client Object Model</a:t>
            </a:r>
          </a:p>
          <a:p>
            <a:r>
              <a:rPr lang="en-US" dirty="0"/>
              <a:t>.NET Client Object Model</a:t>
            </a:r>
          </a:p>
          <a:p>
            <a:r>
              <a:rPr lang="en-US" dirty="0"/>
              <a:t>Silverlight Client Object Model</a:t>
            </a:r>
          </a:p>
          <a:p>
            <a:r>
              <a:rPr lang="en-US" dirty="0" err="1"/>
              <a:t>ECMAScript</a:t>
            </a:r>
            <a:r>
              <a:rPr lang="en-US" dirty="0"/>
              <a:t> Client Object Model</a:t>
            </a:r>
          </a:p>
        </p:txBody>
      </p:sp>
    </p:spTree>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Outline</a:t>
            </a:r>
            <a:endParaRPr lang="en-US" dirty="0"/>
          </a:p>
        </p:txBody>
      </p:sp>
      <p:sp>
        <p:nvSpPr>
          <p:cNvPr id="3" name="Text Placeholder 2"/>
          <p:cNvSpPr>
            <a:spLocks noGrp="1"/>
          </p:cNvSpPr>
          <p:nvPr>
            <p:ph type="body" sz="quarter" idx="10"/>
          </p:nvPr>
        </p:nvSpPr>
        <p:spPr>
          <a:xfrm>
            <a:off x="381000" y="1411552"/>
            <a:ext cx="8382000" cy="2068259"/>
          </a:xfrm>
        </p:spPr>
        <p:txBody>
          <a:bodyPr/>
          <a:lstStyle/>
          <a:p>
            <a:r>
              <a:rPr lang="en-US" dirty="0" smtClean="0"/>
              <a:t>Overview of the Client Object Model</a:t>
            </a:r>
          </a:p>
          <a:p>
            <a:r>
              <a:rPr lang="en-US" dirty="0" smtClean="0"/>
              <a:t>.NET Client Object Model</a:t>
            </a:r>
          </a:p>
          <a:p>
            <a:r>
              <a:rPr lang="en-US" dirty="0" smtClean="0"/>
              <a:t>Silverlight Client Object Model</a:t>
            </a:r>
          </a:p>
          <a:p>
            <a:r>
              <a:rPr lang="en-US" dirty="0" err="1" smtClean="0"/>
              <a:t>ECMAScript</a:t>
            </a:r>
            <a:r>
              <a:rPr lang="en-US" dirty="0" smtClean="0"/>
              <a:t> Client Object Model</a:t>
            </a:r>
          </a:p>
        </p:txBody>
      </p:sp>
    </p:spTree>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Overview of the Client Object </a:t>
            </a:r>
            <a:r>
              <a:rPr lang="en-US" dirty="0" smtClean="0"/>
              <a:t>Model</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75398022"/>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Client Object Model?</a:t>
            </a:r>
            <a:endParaRPr lang="en-US" dirty="0"/>
          </a:p>
        </p:txBody>
      </p:sp>
      <p:sp>
        <p:nvSpPr>
          <p:cNvPr id="3" name="Content Placeholder 2"/>
          <p:cNvSpPr>
            <a:spLocks noGrp="1"/>
          </p:cNvSpPr>
          <p:nvPr>
            <p:ph idx="1"/>
          </p:nvPr>
        </p:nvSpPr>
        <p:spPr>
          <a:xfrm>
            <a:off x="381000" y="1412875"/>
            <a:ext cx="8382000" cy="3841052"/>
          </a:xfrm>
        </p:spPr>
        <p:txBody>
          <a:bodyPr/>
          <a:lstStyle/>
          <a:p>
            <a:r>
              <a:rPr lang="en-US" dirty="0" smtClean="0"/>
              <a:t>More SharePoint Web services </a:t>
            </a:r>
            <a:br>
              <a:rPr lang="en-US" dirty="0" smtClean="0"/>
            </a:br>
            <a:r>
              <a:rPr lang="en-US" dirty="0" smtClean="0"/>
              <a:t>is a major request</a:t>
            </a:r>
          </a:p>
          <a:p>
            <a:r>
              <a:rPr lang="en-US" dirty="0" smtClean="0"/>
              <a:t>Client Object Model provides complete API instead of more services</a:t>
            </a:r>
          </a:p>
          <a:p>
            <a:r>
              <a:rPr lang="en-US" dirty="0" smtClean="0"/>
              <a:t>Provides an abstraction layer to return results as recognizable SharePoint objects</a:t>
            </a:r>
          </a:p>
          <a:p>
            <a:r>
              <a:rPr lang="en-US" dirty="0" smtClean="0"/>
              <a:t>Consistent developer experience across platforms (.NET, </a:t>
            </a:r>
            <a:r>
              <a:rPr lang="en-US" dirty="0" err="1"/>
              <a:t>ECMAScript</a:t>
            </a:r>
            <a:r>
              <a:rPr lang="en-US" dirty="0"/>
              <a:t>, </a:t>
            </a:r>
            <a:r>
              <a:rPr lang="en-US" dirty="0" smtClean="0"/>
              <a:t>Silverlight)</a:t>
            </a:r>
            <a:endParaRPr lang="en-US" dirty="0"/>
          </a:p>
        </p:txBody>
      </p:sp>
    </p:spTree>
  </p:cSld>
  <p:clrMapOvr>
    <a:masterClrMapping/>
  </p:clrMapOvr>
  <p:transition xmlns:p14="http://schemas.microsoft.com/office/powerpoint/2010/mai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Areas</a:t>
            </a:r>
            <a:endParaRPr lang="en-US" dirty="0"/>
          </a:p>
        </p:txBody>
      </p:sp>
      <p:sp>
        <p:nvSpPr>
          <p:cNvPr id="3" name="Content Placeholder 2"/>
          <p:cNvSpPr>
            <a:spLocks noGrp="1"/>
          </p:cNvSpPr>
          <p:nvPr>
            <p:ph idx="1"/>
          </p:nvPr>
        </p:nvSpPr>
        <p:spPr>
          <a:xfrm>
            <a:off x="381000" y="1412874"/>
            <a:ext cx="8382000" cy="4454525"/>
          </a:xfrm>
        </p:spPr>
        <p:txBody>
          <a:bodyPr>
            <a:normAutofit fontScale="32500" lnSpcReduction="20000"/>
          </a:bodyPr>
          <a:lstStyle/>
          <a:p>
            <a:r>
              <a:rPr lang="en-US" sz="9800" dirty="0" smtClean="0"/>
              <a:t>Site Collections and Sites</a:t>
            </a:r>
          </a:p>
          <a:p>
            <a:r>
              <a:rPr lang="en-US" sz="9800" dirty="0" smtClean="0"/>
              <a:t>Lists, List Items, Views, and List Schemas</a:t>
            </a:r>
          </a:p>
          <a:p>
            <a:r>
              <a:rPr lang="en-US" sz="9800" dirty="0" smtClean="0"/>
              <a:t>Files and Folders</a:t>
            </a:r>
          </a:p>
          <a:p>
            <a:r>
              <a:rPr lang="en-US" sz="9800" dirty="0" smtClean="0"/>
              <a:t>Web, List, and List Item Property Bags</a:t>
            </a:r>
          </a:p>
          <a:p>
            <a:r>
              <a:rPr lang="en-US" sz="9800" dirty="0" smtClean="0"/>
              <a:t>Web Parts</a:t>
            </a:r>
          </a:p>
          <a:p>
            <a:r>
              <a:rPr lang="en-US" sz="9800" dirty="0" smtClean="0"/>
              <a:t>Security</a:t>
            </a:r>
          </a:p>
          <a:p>
            <a:r>
              <a:rPr lang="en-US" sz="9800" dirty="0" smtClean="0"/>
              <a:t>Content Types</a:t>
            </a:r>
          </a:p>
          <a:p>
            <a:r>
              <a:rPr lang="en-US" sz="9800" dirty="0" smtClean="0"/>
              <a:t>Site Templates and Site Collection Operations</a:t>
            </a:r>
          </a:p>
          <a:p>
            <a:endParaRPr lang="en-US" dirty="0" smtClean="0"/>
          </a:p>
          <a:p>
            <a:endParaRPr lang="en-US" dirty="0"/>
          </a:p>
        </p:txBody>
      </p:sp>
    </p:spTree>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Equivalent Objects</a:t>
            </a:r>
            <a:endParaRPr lang="en-US" dirty="0"/>
          </a:p>
        </p:txBody>
      </p:sp>
      <p:graphicFrame>
        <p:nvGraphicFramePr>
          <p:cNvPr id="4" name="Content Placeholder 3"/>
          <p:cNvGraphicFramePr>
            <a:graphicFrameLocks noGrp="1"/>
          </p:cNvGraphicFramePr>
          <p:nvPr>
            <p:ph idx="1"/>
          </p:nvPr>
        </p:nvGraphicFramePr>
        <p:xfrm>
          <a:off x="533400" y="1143000"/>
          <a:ext cx="8077201" cy="3581400"/>
        </p:xfrm>
        <a:graphic>
          <a:graphicData uri="http://schemas.openxmlformats.org/drawingml/2006/table">
            <a:tbl>
              <a:tblPr>
                <a:tableStyleId>{284E427A-3D55-4303-BF80-6455036E1DE7}</a:tableStyleId>
              </a:tblPr>
              <a:tblGrid>
                <a:gridCol w="1541045"/>
                <a:gridCol w="2444416"/>
                <a:gridCol w="2444416"/>
                <a:gridCol w="1647324"/>
              </a:tblGrid>
              <a:tr h="486842">
                <a:tc>
                  <a:txBody>
                    <a:bodyPr/>
                    <a:lstStyle/>
                    <a:p>
                      <a:pPr marL="0" marR="0">
                        <a:spcBef>
                          <a:spcPts val="0"/>
                        </a:spcBef>
                        <a:spcAft>
                          <a:spcPts val="0"/>
                        </a:spcAft>
                      </a:pPr>
                      <a:r>
                        <a:rPr lang="en-US" sz="1600" dirty="0" smtClean="0"/>
                        <a:t>Server </a:t>
                      </a:r>
                      <a:br>
                        <a:rPr lang="en-US" sz="1600" dirty="0" smtClean="0"/>
                      </a:br>
                      <a:r>
                        <a:rPr lang="en-US" sz="1600" dirty="0" smtClean="0"/>
                        <a:t>(Microsoft</a:t>
                      </a:r>
                      <a:br>
                        <a:rPr lang="en-US" sz="1600" dirty="0" smtClean="0"/>
                      </a:br>
                      <a:r>
                        <a:rPr lang="en-US" sz="1600" dirty="0" smtClean="0"/>
                        <a:t>.SharePoint)</a:t>
                      </a:r>
                      <a:endParaRPr lang="en-US" sz="1600" dirty="0">
                        <a:latin typeface="Calibri"/>
                        <a:ea typeface="Times New Roman"/>
                        <a:cs typeface="Times New Roman"/>
                      </a:endParaRPr>
                    </a:p>
                  </a:txBody>
                  <a:tcPr marL="45408" marR="45408" marT="45408" marB="45408">
                    <a:solidFill>
                      <a:srgbClr xmlns:mc="http://schemas.openxmlformats.org/markup-compatibility/2006" xmlns:a14="http://schemas.microsoft.com/office/drawing/2010/main" val="00B0F0" mc:Ignorable=""/>
                    </a:solidFill>
                  </a:tcPr>
                </a:tc>
                <a:tc>
                  <a:txBody>
                    <a:bodyPr/>
                    <a:lstStyle/>
                    <a:p>
                      <a:pPr marL="0" marR="0">
                        <a:spcBef>
                          <a:spcPts val="0"/>
                        </a:spcBef>
                        <a:spcAft>
                          <a:spcPts val="0"/>
                        </a:spcAft>
                      </a:pPr>
                      <a:r>
                        <a:rPr lang="en-US" sz="1600" dirty="0"/>
                        <a:t>.NET </a:t>
                      </a:r>
                      <a:r>
                        <a:rPr lang="en-US" sz="1600" dirty="0" smtClean="0"/>
                        <a:t>Managed</a:t>
                      </a:r>
                      <a:br>
                        <a:rPr lang="en-US" sz="1600" dirty="0" smtClean="0"/>
                      </a:br>
                      <a:r>
                        <a:rPr lang="en-US" sz="1600" dirty="0" smtClean="0"/>
                        <a:t>(</a:t>
                      </a:r>
                      <a:r>
                        <a:rPr lang="en-US" sz="1600" dirty="0" err="1" smtClean="0"/>
                        <a:t>Microsoft.SharePoint</a:t>
                      </a:r>
                      <a:r>
                        <a:rPr lang="en-US" sz="1600" dirty="0" smtClean="0"/>
                        <a:t/>
                      </a:r>
                      <a:br>
                        <a:rPr lang="en-US" sz="1600" dirty="0" smtClean="0"/>
                      </a:br>
                      <a:r>
                        <a:rPr lang="en-US" sz="1600" dirty="0" smtClean="0"/>
                        <a:t>.Client)</a:t>
                      </a:r>
                      <a:endParaRPr lang="en-US" sz="1600" dirty="0">
                        <a:latin typeface="Calibri"/>
                        <a:ea typeface="Times New Roman"/>
                        <a:cs typeface="Times New Roman"/>
                      </a:endParaRPr>
                    </a:p>
                  </a:txBody>
                  <a:tcPr marL="45408" marR="45408" marT="45408" marB="45408">
                    <a:solidFill>
                      <a:srgbClr xmlns:mc="http://schemas.openxmlformats.org/markup-compatibility/2006" xmlns:a14="http://schemas.microsoft.com/office/drawing/2010/main" val="00B0F0" mc:Ignorable=""/>
                    </a:solidFill>
                  </a:tcPr>
                </a:tc>
                <a:tc>
                  <a:txBody>
                    <a:bodyPr/>
                    <a:lstStyle/>
                    <a:p>
                      <a:pPr marL="0" marR="0">
                        <a:spcBef>
                          <a:spcPts val="0"/>
                        </a:spcBef>
                        <a:spcAft>
                          <a:spcPts val="0"/>
                        </a:spcAft>
                      </a:pPr>
                      <a:r>
                        <a:rPr lang="en-US" sz="1600" dirty="0" err="1" smtClean="0"/>
                        <a:t>Silverlight</a:t>
                      </a:r>
                      <a:r>
                        <a:rPr lang="en-US" sz="1600" dirty="0" smtClean="0"/>
                        <a:t/>
                      </a:r>
                      <a:br>
                        <a:rPr lang="en-US" sz="1600" dirty="0" smtClean="0"/>
                      </a:br>
                      <a:r>
                        <a:rPr lang="en-US" sz="1600" dirty="0" smtClean="0"/>
                        <a:t>(</a:t>
                      </a:r>
                      <a:r>
                        <a:rPr lang="en-US" sz="1600" dirty="0" err="1" smtClean="0"/>
                        <a:t>Microsoft.SharePoint</a:t>
                      </a:r>
                      <a:r>
                        <a:rPr lang="en-US" sz="1600" dirty="0" smtClean="0"/>
                        <a:t/>
                      </a:r>
                      <a:br>
                        <a:rPr lang="en-US" sz="1600" dirty="0" smtClean="0"/>
                      </a:br>
                      <a:r>
                        <a:rPr lang="en-US" sz="1600" dirty="0" smtClean="0"/>
                        <a:t>.</a:t>
                      </a:r>
                      <a:r>
                        <a:rPr lang="en-US" sz="1600" dirty="0" err="1" smtClean="0"/>
                        <a:t>Client.Silverlight</a:t>
                      </a:r>
                      <a:r>
                        <a:rPr lang="en-US" sz="1600" dirty="0" smtClean="0"/>
                        <a:t>)</a:t>
                      </a:r>
                      <a:endParaRPr lang="en-US" sz="1600" dirty="0">
                        <a:latin typeface="Calibri"/>
                        <a:ea typeface="Times New Roman"/>
                        <a:cs typeface="Times New Roman"/>
                      </a:endParaRPr>
                    </a:p>
                  </a:txBody>
                  <a:tcPr marL="45408" marR="45408" marT="45408" marB="45408">
                    <a:solidFill>
                      <a:srgbClr xmlns:mc="http://schemas.openxmlformats.org/markup-compatibility/2006" xmlns:a14="http://schemas.microsoft.com/office/drawing/2010/main" val="00B0F0" mc:Ignorable=""/>
                    </a:solidFill>
                  </a:tcPr>
                </a:tc>
                <a:tc>
                  <a:txBody>
                    <a:bodyPr/>
                    <a:lstStyle/>
                    <a:p>
                      <a:pPr marL="0" marR="0">
                        <a:spcBef>
                          <a:spcPts val="0"/>
                        </a:spcBef>
                        <a:spcAft>
                          <a:spcPts val="0"/>
                        </a:spcAft>
                      </a:pPr>
                      <a:r>
                        <a:rPr lang="en-US" sz="1600" dirty="0" err="1" smtClean="0"/>
                        <a:t>ECMAScript</a:t>
                      </a:r>
                      <a:r>
                        <a:rPr lang="en-US" sz="1600" dirty="0" smtClean="0"/>
                        <a:t/>
                      </a:r>
                      <a:br>
                        <a:rPr lang="en-US" sz="1600" dirty="0" smtClean="0"/>
                      </a:br>
                      <a:r>
                        <a:rPr lang="en-US" sz="1600" dirty="0" smtClean="0"/>
                        <a:t>(SP</a:t>
                      </a:r>
                      <a:r>
                        <a:rPr lang="en-US" sz="1600" baseline="0" dirty="0" smtClean="0"/>
                        <a:t>.js)</a:t>
                      </a:r>
                      <a:endParaRPr lang="en-US" sz="1600" dirty="0">
                        <a:latin typeface="Calibri"/>
                        <a:ea typeface="Times New Roman"/>
                        <a:cs typeface="Times New Roman"/>
                      </a:endParaRPr>
                    </a:p>
                  </a:txBody>
                  <a:tcPr marL="45408" marR="45408" marT="45408" marB="45408">
                    <a:solidFill>
                      <a:srgbClr xmlns:mc="http://schemas.openxmlformats.org/markup-compatibility/2006" xmlns:a14="http://schemas.microsoft.com/office/drawing/2010/main" val="00B0F0" mc:Ignorable=""/>
                    </a:solidFill>
                  </a:tcPr>
                </a:tc>
              </a:tr>
              <a:tr h="396864">
                <a:tc>
                  <a:txBody>
                    <a:bodyPr/>
                    <a:lstStyle/>
                    <a:p>
                      <a:pPr marL="0" marR="0">
                        <a:spcBef>
                          <a:spcPts val="0"/>
                        </a:spcBef>
                        <a:spcAft>
                          <a:spcPts val="0"/>
                        </a:spcAft>
                      </a:pPr>
                      <a:r>
                        <a:rPr lang="en-US" sz="1600" dirty="0" err="1" smtClean="0"/>
                        <a:t>SPContext</a:t>
                      </a:r>
                      <a:r>
                        <a:rPr lang="en-US" sz="1600" dirty="0" smtClean="0"/>
                        <a:t> </a:t>
                      </a:r>
                      <a:endParaRPr lang="en-US" sz="1600" dirty="0">
                        <a:latin typeface="Calibri"/>
                        <a:ea typeface="Times New Roman"/>
                        <a:cs typeface="Times New Roman"/>
                      </a:endParaRPr>
                    </a:p>
                  </a:txBody>
                  <a:tcPr marL="45408" marR="45408" marT="45408" marB="45408"/>
                </a:tc>
                <a:tc>
                  <a:txBody>
                    <a:bodyPr/>
                    <a:lstStyle/>
                    <a:p>
                      <a:pPr marL="0" marR="0">
                        <a:spcBef>
                          <a:spcPts val="0"/>
                        </a:spcBef>
                        <a:spcAft>
                          <a:spcPts val="0"/>
                        </a:spcAft>
                      </a:pPr>
                      <a:r>
                        <a:rPr lang="en-US" sz="1600" dirty="0" err="1" smtClean="0"/>
                        <a:t>ClientContext</a:t>
                      </a:r>
                      <a:endParaRPr lang="en-US" sz="1600" dirty="0">
                        <a:latin typeface="Calibri"/>
                        <a:ea typeface="Times New Roman"/>
                        <a:cs typeface="Times New Roman"/>
                      </a:endParaRPr>
                    </a:p>
                  </a:txBody>
                  <a:tcPr marL="45408" marR="45408" marT="45408" marB="45408"/>
                </a:tc>
                <a:tc>
                  <a:txBody>
                    <a:bodyPr/>
                    <a:lstStyle/>
                    <a:p>
                      <a:pPr marL="0" marR="0">
                        <a:spcBef>
                          <a:spcPts val="0"/>
                        </a:spcBef>
                        <a:spcAft>
                          <a:spcPts val="0"/>
                        </a:spcAft>
                      </a:pPr>
                      <a:r>
                        <a:rPr lang="en-US" sz="1600" dirty="0" err="1" smtClean="0"/>
                        <a:t>ClientContext</a:t>
                      </a:r>
                      <a:endParaRPr lang="en-US" sz="1600" dirty="0">
                        <a:latin typeface="Calibri"/>
                        <a:ea typeface="Times New Roman"/>
                        <a:cs typeface="Times New Roman"/>
                      </a:endParaRPr>
                    </a:p>
                  </a:txBody>
                  <a:tcPr marL="45408" marR="45408" marT="45408" marB="45408"/>
                </a:tc>
                <a:tc>
                  <a:txBody>
                    <a:bodyPr/>
                    <a:lstStyle/>
                    <a:p>
                      <a:pPr marL="0" marR="0">
                        <a:spcBef>
                          <a:spcPts val="0"/>
                        </a:spcBef>
                        <a:spcAft>
                          <a:spcPts val="0"/>
                        </a:spcAft>
                      </a:pPr>
                      <a:r>
                        <a:rPr lang="en-US" sz="1600" dirty="0" err="1" smtClean="0"/>
                        <a:t>ClientContext</a:t>
                      </a:r>
                      <a:endParaRPr lang="en-US" sz="1600" dirty="0">
                        <a:latin typeface="Calibri"/>
                        <a:ea typeface="Times New Roman"/>
                        <a:cs typeface="Times New Roman"/>
                      </a:endParaRPr>
                    </a:p>
                  </a:txBody>
                  <a:tcPr marL="45408" marR="45408" marT="45408" marB="45408"/>
                </a:tc>
              </a:tr>
              <a:tr h="455755">
                <a:tc>
                  <a:txBody>
                    <a:bodyPr/>
                    <a:lstStyle/>
                    <a:p>
                      <a:pPr marL="0" marR="0">
                        <a:spcBef>
                          <a:spcPts val="0"/>
                        </a:spcBef>
                        <a:spcAft>
                          <a:spcPts val="0"/>
                        </a:spcAft>
                      </a:pPr>
                      <a:r>
                        <a:rPr lang="en-US" sz="1600" dirty="0" err="1" smtClean="0"/>
                        <a:t>SPSite</a:t>
                      </a:r>
                      <a:r>
                        <a:rPr lang="en-US" sz="1600" dirty="0" smtClean="0"/>
                        <a:t> </a:t>
                      </a:r>
                      <a:endParaRPr lang="en-US" sz="1600" dirty="0">
                        <a:latin typeface="Calibri"/>
                        <a:ea typeface="Times New Roman"/>
                        <a:cs typeface="Times New Roman"/>
                      </a:endParaRPr>
                    </a:p>
                  </a:txBody>
                  <a:tcPr marL="45408" marR="45408" marT="45408" marB="45408"/>
                </a:tc>
                <a:tc>
                  <a:txBody>
                    <a:bodyPr/>
                    <a:lstStyle/>
                    <a:p>
                      <a:pPr marL="0" marR="0">
                        <a:spcBef>
                          <a:spcPts val="0"/>
                        </a:spcBef>
                        <a:spcAft>
                          <a:spcPts val="0"/>
                        </a:spcAft>
                      </a:pPr>
                      <a:r>
                        <a:rPr lang="en-US" sz="1600" dirty="0" smtClean="0"/>
                        <a:t>Site</a:t>
                      </a:r>
                      <a:endParaRPr lang="en-US" sz="1600" dirty="0">
                        <a:latin typeface="Calibri"/>
                        <a:ea typeface="Times New Roman"/>
                        <a:cs typeface="Times New Roman"/>
                      </a:endParaRPr>
                    </a:p>
                  </a:txBody>
                  <a:tcPr marL="45408" marR="45408" marT="45408" marB="45408"/>
                </a:tc>
                <a:tc>
                  <a:txBody>
                    <a:bodyPr/>
                    <a:lstStyle/>
                    <a:p>
                      <a:pPr marL="0" marR="0">
                        <a:spcBef>
                          <a:spcPts val="0"/>
                        </a:spcBef>
                        <a:spcAft>
                          <a:spcPts val="0"/>
                        </a:spcAft>
                      </a:pPr>
                      <a:r>
                        <a:rPr lang="en-US" sz="1600" dirty="0" smtClean="0"/>
                        <a:t>Site</a:t>
                      </a:r>
                      <a:endParaRPr lang="en-US" sz="1600" dirty="0">
                        <a:latin typeface="Calibri"/>
                        <a:ea typeface="Times New Roman"/>
                        <a:cs typeface="Times New Roman"/>
                      </a:endParaRPr>
                    </a:p>
                  </a:txBody>
                  <a:tcPr marL="45408" marR="45408" marT="45408" marB="45408"/>
                </a:tc>
                <a:tc>
                  <a:txBody>
                    <a:bodyPr/>
                    <a:lstStyle/>
                    <a:p>
                      <a:pPr marL="0" marR="0">
                        <a:spcBef>
                          <a:spcPts val="0"/>
                        </a:spcBef>
                        <a:spcAft>
                          <a:spcPts val="0"/>
                        </a:spcAft>
                      </a:pPr>
                      <a:r>
                        <a:rPr lang="en-US" sz="1600" dirty="0" smtClean="0"/>
                        <a:t>Site</a:t>
                      </a:r>
                      <a:endParaRPr lang="en-US" sz="1600" dirty="0">
                        <a:latin typeface="Calibri"/>
                        <a:ea typeface="Times New Roman"/>
                        <a:cs typeface="Times New Roman"/>
                      </a:endParaRPr>
                    </a:p>
                  </a:txBody>
                  <a:tcPr marL="45408" marR="45408" marT="45408" marB="45408"/>
                </a:tc>
              </a:tr>
              <a:tr h="455755">
                <a:tc>
                  <a:txBody>
                    <a:bodyPr/>
                    <a:lstStyle/>
                    <a:p>
                      <a:pPr marL="0" marR="0">
                        <a:spcBef>
                          <a:spcPts val="0"/>
                        </a:spcBef>
                        <a:spcAft>
                          <a:spcPts val="0"/>
                        </a:spcAft>
                      </a:pPr>
                      <a:r>
                        <a:rPr lang="en-US" sz="1600" dirty="0" err="1" smtClean="0"/>
                        <a:t>SPWeb</a:t>
                      </a:r>
                      <a:r>
                        <a:rPr lang="en-US" sz="1600" dirty="0" smtClean="0"/>
                        <a:t> </a:t>
                      </a:r>
                      <a:endParaRPr lang="en-US" sz="1600" dirty="0">
                        <a:latin typeface="Calibri"/>
                        <a:ea typeface="Times New Roman"/>
                        <a:cs typeface="Times New Roman"/>
                      </a:endParaRPr>
                    </a:p>
                  </a:txBody>
                  <a:tcPr marL="45408" marR="45408" marT="45408" marB="45408"/>
                </a:tc>
                <a:tc>
                  <a:txBody>
                    <a:bodyPr/>
                    <a:lstStyle/>
                    <a:p>
                      <a:pPr marL="0" marR="0">
                        <a:spcBef>
                          <a:spcPts val="0"/>
                        </a:spcBef>
                        <a:spcAft>
                          <a:spcPts val="0"/>
                        </a:spcAft>
                      </a:pPr>
                      <a:r>
                        <a:rPr lang="en-US" sz="1600" dirty="0" smtClean="0"/>
                        <a:t>Web</a:t>
                      </a:r>
                      <a:endParaRPr lang="en-US" sz="1600" dirty="0">
                        <a:latin typeface="Calibri"/>
                        <a:ea typeface="Times New Roman"/>
                        <a:cs typeface="Times New Roman"/>
                      </a:endParaRPr>
                    </a:p>
                  </a:txBody>
                  <a:tcPr marL="45408" marR="45408" marT="45408" marB="45408"/>
                </a:tc>
                <a:tc>
                  <a:txBody>
                    <a:bodyPr/>
                    <a:lstStyle/>
                    <a:p>
                      <a:pPr marL="0" marR="0">
                        <a:spcBef>
                          <a:spcPts val="0"/>
                        </a:spcBef>
                        <a:spcAft>
                          <a:spcPts val="0"/>
                        </a:spcAft>
                      </a:pPr>
                      <a:r>
                        <a:rPr lang="en-US" sz="1600" dirty="0" smtClean="0"/>
                        <a:t>Web</a:t>
                      </a:r>
                      <a:endParaRPr lang="en-US" sz="1600" dirty="0">
                        <a:latin typeface="Calibri"/>
                        <a:ea typeface="Times New Roman"/>
                        <a:cs typeface="Times New Roman"/>
                      </a:endParaRPr>
                    </a:p>
                  </a:txBody>
                  <a:tcPr marL="45408" marR="45408" marT="45408" marB="45408"/>
                </a:tc>
                <a:tc>
                  <a:txBody>
                    <a:bodyPr/>
                    <a:lstStyle/>
                    <a:p>
                      <a:pPr marL="0" marR="0">
                        <a:spcBef>
                          <a:spcPts val="0"/>
                        </a:spcBef>
                        <a:spcAft>
                          <a:spcPts val="0"/>
                        </a:spcAft>
                      </a:pPr>
                      <a:r>
                        <a:rPr lang="en-US" sz="1600" dirty="0" smtClean="0"/>
                        <a:t>Web</a:t>
                      </a:r>
                      <a:endParaRPr lang="en-US" sz="1600" dirty="0">
                        <a:latin typeface="Calibri"/>
                        <a:ea typeface="Times New Roman"/>
                        <a:cs typeface="Times New Roman"/>
                      </a:endParaRPr>
                    </a:p>
                  </a:txBody>
                  <a:tcPr marL="45408" marR="45408" marT="45408" marB="45408"/>
                </a:tc>
              </a:tr>
              <a:tr h="455755">
                <a:tc>
                  <a:txBody>
                    <a:bodyPr/>
                    <a:lstStyle/>
                    <a:p>
                      <a:pPr marL="0" marR="0">
                        <a:spcBef>
                          <a:spcPts val="0"/>
                        </a:spcBef>
                        <a:spcAft>
                          <a:spcPts val="0"/>
                        </a:spcAft>
                      </a:pPr>
                      <a:r>
                        <a:rPr lang="en-US" sz="1600" dirty="0" err="1" smtClean="0"/>
                        <a:t>SPList</a:t>
                      </a:r>
                      <a:r>
                        <a:rPr lang="en-US" sz="1600" dirty="0" smtClean="0"/>
                        <a:t> </a:t>
                      </a:r>
                      <a:endParaRPr lang="en-US" sz="1600" dirty="0">
                        <a:latin typeface="Calibri"/>
                        <a:ea typeface="Times New Roman"/>
                        <a:cs typeface="Times New Roman"/>
                      </a:endParaRPr>
                    </a:p>
                  </a:txBody>
                  <a:tcPr marL="45408" marR="45408" marT="45408" marB="45408"/>
                </a:tc>
                <a:tc>
                  <a:txBody>
                    <a:bodyPr/>
                    <a:lstStyle/>
                    <a:p>
                      <a:pPr marL="0" marR="0">
                        <a:spcBef>
                          <a:spcPts val="0"/>
                        </a:spcBef>
                        <a:spcAft>
                          <a:spcPts val="0"/>
                        </a:spcAft>
                      </a:pPr>
                      <a:r>
                        <a:rPr lang="en-US" sz="1600" dirty="0" smtClean="0"/>
                        <a:t>List</a:t>
                      </a:r>
                      <a:endParaRPr lang="en-US" sz="1600" dirty="0">
                        <a:latin typeface="Calibri"/>
                        <a:ea typeface="Times New Roman"/>
                        <a:cs typeface="Times New Roman"/>
                      </a:endParaRPr>
                    </a:p>
                  </a:txBody>
                  <a:tcPr marL="45408" marR="45408" marT="45408" marB="45408"/>
                </a:tc>
                <a:tc>
                  <a:txBody>
                    <a:bodyPr/>
                    <a:lstStyle/>
                    <a:p>
                      <a:pPr marL="0" marR="0">
                        <a:spcBef>
                          <a:spcPts val="0"/>
                        </a:spcBef>
                        <a:spcAft>
                          <a:spcPts val="0"/>
                        </a:spcAft>
                      </a:pPr>
                      <a:r>
                        <a:rPr lang="en-US" sz="1600" dirty="0" smtClean="0"/>
                        <a:t>List</a:t>
                      </a:r>
                      <a:endParaRPr lang="en-US" sz="1600" dirty="0">
                        <a:latin typeface="Calibri"/>
                        <a:ea typeface="Times New Roman"/>
                        <a:cs typeface="Times New Roman"/>
                      </a:endParaRPr>
                    </a:p>
                  </a:txBody>
                  <a:tcPr marL="45408" marR="45408" marT="45408" marB="45408"/>
                </a:tc>
                <a:tc>
                  <a:txBody>
                    <a:bodyPr/>
                    <a:lstStyle/>
                    <a:p>
                      <a:pPr marL="0" marR="0">
                        <a:spcBef>
                          <a:spcPts val="0"/>
                        </a:spcBef>
                        <a:spcAft>
                          <a:spcPts val="0"/>
                        </a:spcAft>
                      </a:pPr>
                      <a:r>
                        <a:rPr lang="en-US" sz="1600" dirty="0" smtClean="0"/>
                        <a:t>List</a:t>
                      </a:r>
                      <a:endParaRPr lang="en-US" sz="1600" dirty="0">
                        <a:latin typeface="Calibri"/>
                        <a:ea typeface="Times New Roman"/>
                        <a:cs typeface="Times New Roman"/>
                      </a:endParaRPr>
                    </a:p>
                  </a:txBody>
                  <a:tcPr marL="45408" marR="45408" marT="45408" marB="45408"/>
                </a:tc>
              </a:tr>
              <a:tr h="455755">
                <a:tc>
                  <a:txBody>
                    <a:bodyPr/>
                    <a:lstStyle/>
                    <a:p>
                      <a:pPr marL="0" marR="0">
                        <a:spcBef>
                          <a:spcPts val="0"/>
                        </a:spcBef>
                        <a:spcAft>
                          <a:spcPts val="0"/>
                        </a:spcAft>
                      </a:pPr>
                      <a:r>
                        <a:rPr lang="en-US" sz="1600" dirty="0" err="1" smtClean="0"/>
                        <a:t>SPListItem</a:t>
                      </a:r>
                      <a:r>
                        <a:rPr lang="en-US" sz="1600" dirty="0" smtClean="0"/>
                        <a:t> </a:t>
                      </a:r>
                      <a:endParaRPr lang="en-US" sz="1600" dirty="0">
                        <a:latin typeface="Calibri"/>
                        <a:ea typeface="Times New Roman"/>
                        <a:cs typeface="Times New Roman"/>
                      </a:endParaRPr>
                    </a:p>
                  </a:txBody>
                  <a:tcPr marL="45408" marR="45408" marT="45408" marB="45408"/>
                </a:tc>
                <a:tc>
                  <a:txBody>
                    <a:bodyPr/>
                    <a:lstStyle/>
                    <a:p>
                      <a:pPr marL="0" marR="0">
                        <a:spcBef>
                          <a:spcPts val="0"/>
                        </a:spcBef>
                        <a:spcAft>
                          <a:spcPts val="0"/>
                        </a:spcAft>
                      </a:pPr>
                      <a:r>
                        <a:rPr lang="en-US" sz="1600" dirty="0" err="1" smtClean="0"/>
                        <a:t>ListItem</a:t>
                      </a:r>
                      <a:endParaRPr lang="en-US" sz="1600" dirty="0">
                        <a:latin typeface="Calibri"/>
                        <a:ea typeface="Times New Roman"/>
                        <a:cs typeface="Times New Roman"/>
                      </a:endParaRPr>
                    </a:p>
                  </a:txBody>
                  <a:tcPr marL="45408" marR="45408" marT="45408" marB="45408"/>
                </a:tc>
                <a:tc>
                  <a:txBody>
                    <a:bodyPr/>
                    <a:lstStyle/>
                    <a:p>
                      <a:pPr marL="0" marR="0">
                        <a:spcBef>
                          <a:spcPts val="0"/>
                        </a:spcBef>
                        <a:spcAft>
                          <a:spcPts val="0"/>
                        </a:spcAft>
                      </a:pPr>
                      <a:r>
                        <a:rPr lang="en-US" sz="1600" dirty="0" err="1" smtClean="0"/>
                        <a:t>ListItem</a:t>
                      </a:r>
                      <a:endParaRPr lang="en-US" sz="1600" dirty="0">
                        <a:latin typeface="Calibri"/>
                        <a:ea typeface="Times New Roman"/>
                        <a:cs typeface="Times New Roman"/>
                      </a:endParaRPr>
                    </a:p>
                  </a:txBody>
                  <a:tcPr marL="45408" marR="45408" marT="45408" marB="45408"/>
                </a:tc>
                <a:tc>
                  <a:txBody>
                    <a:bodyPr/>
                    <a:lstStyle/>
                    <a:p>
                      <a:pPr marL="0" marR="0">
                        <a:spcBef>
                          <a:spcPts val="0"/>
                        </a:spcBef>
                        <a:spcAft>
                          <a:spcPts val="0"/>
                        </a:spcAft>
                      </a:pPr>
                      <a:r>
                        <a:rPr lang="en-US" sz="1600" dirty="0" err="1" smtClean="0"/>
                        <a:t>ListItem</a:t>
                      </a:r>
                      <a:endParaRPr lang="en-US" sz="1600" dirty="0">
                        <a:latin typeface="Calibri"/>
                        <a:ea typeface="Times New Roman"/>
                        <a:cs typeface="Times New Roman"/>
                      </a:endParaRPr>
                    </a:p>
                  </a:txBody>
                  <a:tcPr marL="45408" marR="45408" marT="45408" marB="45408"/>
                </a:tc>
              </a:tr>
              <a:tr h="539180">
                <a:tc>
                  <a:txBody>
                    <a:bodyPr/>
                    <a:lstStyle/>
                    <a:p>
                      <a:pPr marL="0" marR="0">
                        <a:spcBef>
                          <a:spcPts val="0"/>
                        </a:spcBef>
                        <a:spcAft>
                          <a:spcPts val="0"/>
                        </a:spcAft>
                      </a:pPr>
                      <a:r>
                        <a:rPr lang="en-US" sz="1600" dirty="0" err="1" smtClean="0"/>
                        <a:t>SPField</a:t>
                      </a:r>
                      <a:r>
                        <a:rPr lang="en-US" sz="1600" dirty="0" smtClean="0"/>
                        <a:t> </a:t>
                      </a:r>
                      <a:endParaRPr lang="en-US" sz="1600" dirty="0">
                        <a:latin typeface="Calibri"/>
                        <a:ea typeface="Times New Roman"/>
                        <a:cs typeface="Times New Roman"/>
                      </a:endParaRPr>
                    </a:p>
                  </a:txBody>
                  <a:tcPr marL="45408" marR="45408" marT="45408" marB="45408"/>
                </a:tc>
                <a:tc>
                  <a:txBody>
                    <a:bodyPr/>
                    <a:lstStyle/>
                    <a:p>
                      <a:pPr marL="0" marR="0">
                        <a:spcBef>
                          <a:spcPts val="0"/>
                        </a:spcBef>
                        <a:spcAft>
                          <a:spcPts val="0"/>
                        </a:spcAft>
                      </a:pPr>
                      <a:r>
                        <a:rPr lang="en-US" sz="1600" dirty="0" smtClean="0"/>
                        <a:t>Field</a:t>
                      </a:r>
                      <a:endParaRPr lang="en-US" sz="1600" dirty="0">
                        <a:latin typeface="Calibri"/>
                        <a:ea typeface="Times New Roman"/>
                        <a:cs typeface="Times New Roman"/>
                      </a:endParaRPr>
                    </a:p>
                  </a:txBody>
                  <a:tcPr marL="45408" marR="45408" marT="45408" marB="45408"/>
                </a:tc>
                <a:tc>
                  <a:txBody>
                    <a:bodyPr/>
                    <a:lstStyle/>
                    <a:p>
                      <a:pPr marL="0" marR="0">
                        <a:spcBef>
                          <a:spcPts val="0"/>
                        </a:spcBef>
                        <a:spcAft>
                          <a:spcPts val="0"/>
                        </a:spcAft>
                      </a:pPr>
                      <a:r>
                        <a:rPr lang="en-US" sz="1600" dirty="0" smtClean="0"/>
                        <a:t>Field</a:t>
                      </a:r>
                      <a:endParaRPr lang="en-US" sz="1600" dirty="0">
                        <a:latin typeface="Calibri"/>
                        <a:ea typeface="Times New Roman"/>
                        <a:cs typeface="Times New Roman"/>
                      </a:endParaRPr>
                    </a:p>
                  </a:txBody>
                  <a:tcPr marL="45408" marR="45408" marT="45408" marB="45408"/>
                </a:tc>
                <a:tc>
                  <a:txBody>
                    <a:bodyPr/>
                    <a:lstStyle/>
                    <a:p>
                      <a:pPr marL="0" marR="0">
                        <a:spcBef>
                          <a:spcPts val="0"/>
                        </a:spcBef>
                        <a:spcAft>
                          <a:spcPts val="0"/>
                        </a:spcAft>
                      </a:pPr>
                      <a:r>
                        <a:rPr lang="en-US" sz="1600" dirty="0" smtClean="0"/>
                        <a:t>Field</a:t>
                      </a:r>
                      <a:endParaRPr lang="en-US" sz="1600" dirty="0">
                        <a:latin typeface="Calibri"/>
                        <a:ea typeface="Times New Roman"/>
                        <a:cs typeface="Times New Roman"/>
                      </a:endParaRPr>
                    </a:p>
                  </a:txBody>
                  <a:tcPr marL="45408" marR="45408" marT="45408" marB="45408"/>
                </a:tc>
              </a:tr>
            </a:tbl>
          </a:graphicData>
        </a:graphic>
      </p:graphicFrame>
      <p:sp>
        <p:nvSpPr>
          <p:cNvPr id="5" name="TextBox 4"/>
          <p:cNvSpPr txBox="1"/>
          <p:nvPr/>
        </p:nvSpPr>
        <p:spPr>
          <a:xfrm>
            <a:off x="1066800" y="5029200"/>
            <a:ext cx="6876883" cy="923330"/>
          </a:xfrm>
          <a:prstGeom prst="rect">
            <a:avLst/>
          </a:prstGeom>
          <a:noFill/>
        </p:spPr>
        <p:txBody>
          <a:bodyPr wrap="none" rtlCol="0">
            <a:spAutoFit/>
          </a:bodyPr>
          <a:lstStyle/>
          <a:p>
            <a:pPr lvl="0"/>
            <a:r>
              <a:rPr lang="en-US" dirty="0" smtClean="0"/>
              <a:t>Member names mostly the same from server to client </a:t>
            </a:r>
            <a:br>
              <a:rPr lang="en-US" dirty="0" smtClean="0"/>
            </a:br>
            <a:r>
              <a:rPr lang="en-US" dirty="0" smtClean="0"/>
              <a:t>(e. g., </a:t>
            </a:r>
            <a:r>
              <a:rPr lang="en-US" dirty="0" err="1" smtClean="0"/>
              <a:t>SPWeb.QuickLaunchEnabled</a:t>
            </a:r>
            <a:r>
              <a:rPr lang="en-US" dirty="0" smtClean="0"/>
              <a:t> = </a:t>
            </a:r>
            <a:r>
              <a:rPr lang="en-US" dirty="0" err="1" smtClean="0"/>
              <a:t>Web.QuickLaunchEnabled</a:t>
            </a:r>
            <a:r>
              <a:rPr lang="en-US" dirty="0" smtClean="0"/>
              <a:t>)</a:t>
            </a:r>
          </a:p>
          <a:p>
            <a:endParaRPr lang="en-US" dirty="0"/>
          </a:p>
        </p:txBody>
      </p:sp>
    </p:spTree>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Using the Client Object Model</a:t>
            </a:r>
            <a:endParaRPr lang="en-US" dirty="0"/>
          </a:p>
        </p:txBody>
      </p:sp>
      <p:sp>
        <p:nvSpPr>
          <p:cNvPr id="3" name="Rounded Rectangle 2"/>
          <p:cNvSpPr/>
          <p:nvPr/>
        </p:nvSpPr>
        <p:spPr bwMode="auto">
          <a:xfrm>
            <a:off x="5029200" y="1828800"/>
            <a:ext cx="1676400" cy="34290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xmlns:mc="http://schemas.openxmlformats.org/markup-compatibility/2006" xmlns:a14="http://schemas.microsoft.com/office/drawing/2010/main" val="000000" mc:Ignorable="">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ysClr val="windowText" lastClr="000000"/>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Client.svc</a:t>
            </a:r>
          </a:p>
        </p:txBody>
      </p:sp>
      <p:sp>
        <p:nvSpPr>
          <p:cNvPr id="4" name="Rounded Rectangle 3"/>
          <p:cNvSpPr/>
          <p:nvPr/>
        </p:nvSpPr>
        <p:spPr bwMode="auto">
          <a:xfrm>
            <a:off x="7086600" y="1828800"/>
            <a:ext cx="1676400" cy="13716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xmlns:mc="http://schemas.openxmlformats.org/markup-compatibility/2006" xmlns:a14="http://schemas.microsoft.com/office/drawing/2010/main" val="000000" mc:Ignorable="">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ysClr val="windowText" lastClr="000000"/>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Server OM</a:t>
            </a:r>
          </a:p>
        </p:txBody>
      </p:sp>
      <p:sp>
        <p:nvSpPr>
          <p:cNvPr id="5" name="Can 4"/>
          <p:cNvSpPr/>
          <p:nvPr/>
        </p:nvSpPr>
        <p:spPr bwMode="auto">
          <a:xfrm>
            <a:off x="7162800" y="3733800"/>
            <a:ext cx="1676400" cy="1600200"/>
          </a:xfrm>
          <a:prstGeom prst="can">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ysClr val="windowText" lastClr="000000"/>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Content</a:t>
            </a:r>
            <a:br>
              <a:rPr lang="en-US" sz="2300" dirty="0" smtClean="0">
                <a:solidFill>
                  <a:sysClr val="windowText" lastClr="000000"/>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br>
            <a:r>
              <a:rPr lang="en-US" sz="2300" dirty="0" smtClean="0">
                <a:solidFill>
                  <a:sysClr val="windowText" lastClr="000000"/>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database</a:t>
            </a:r>
          </a:p>
        </p:txBody>
      </p:sp>
      <p:sp>
        <p:nvSpPr>
          <p:cNvPr id="6" name="Left-Right Arrow 5"/>
          <p:cNvSpPr/>
          <p:nvPr/>
        </p:nvSpPr>
        <p:spPr bwMode="auto">
          <a:xfrm>
            <a:off x="6629400" y="2209800"/>
            <a:ext cx="609600" cy="381000"/>
          </a:xfrm>
          <a:prstGeom prst="leftRightArrow">
            <a:avLst/>
          </a:prstGeom>
          <a:solidFill>
            <a:srgbClr xmlns:mc="http://schemas.openxmlformats.org/markup-compatibility/2006" xmlns:a14="http://schemas.microsoft.com/office/drawing/2010/main" val="92D050" mc:Ignorable=""/>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7" name="Left-Right Arrow 6"/>
          <p:cNvSpPr/>
          <p:nvPr/>
        </p:nvSpPr>
        <p:spPr bwMode="auto">
          <a:xfrm rot="5400000">
            <a:off x="7658100" y="3314700"/>
            <a:ext cx="609600" cy="381000"/>
          </a:xfrm>
          <a:prstGeom prst="leftRightArrow">
            <a:avLst/>
          </a:prstGeom>
          <a:solidFill>
            <a:srgbClr xmlns:mc="http://schemas.openxmlformats.org/markup-compatibility/2006" xmlns:a14="http://schemas.microsoft.com/office/drawing/2010/main" val="92D050" mc:Ignorable=""/>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cxnSp>
        <p:nvCxnSpPr>
          <p:cNvPr id="9" name="Straight Connector 8"/>
          <p:cNvCxnSpPr/>
          <p:nvPr/>
        </p:nvCxnSpPr>
        <p:spPr>
          <a:xfrm rot="5400000">
            <a:off x="4266406" y="2590800"/>
            <a:ext cx="305594" cy="794"/>
          </a:xfrm>
          <a:prstGeom prst="line">
            <a:avLst/>
          </a:prstGeom>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bwMode="auto">
          <a:xfrm>
            <a:off x="914400" y="2133600"/>
            <a:ext cx="2286000" cy="3810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xmlns:mc="http://schemas.openxmlformats.org/markup-compatibility/2006" xmlns:a14="http://schemas.microsoft.com/office/drawing/2010/main" val="000000" mc:Ignorable="">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2000" dirty="0" err="1" smtClean="0">
                <a:solidFill>
                  <a:sysClr val="windowText" lastClr="000000"/>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ECMAScript</a:t>
            </a:r>
            <a:r>
              <a:rPr lang="en-US" sz="2000" dirty="0" smtClean="0">
                <a:solidFill>
                  <a:sysClr val="windowText" lastClr="000000"/>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 OM</a:t>
            </a:r>
          </a:p>
        </p:txBody>
      </p:sp>
      <p:sp>
        <p:nvSpPr>
          <p:cNvPr id="12" name="Rounded Rectangle 11"/>
          <p:cNvSpPr/>
          <p:nvPr/>
        </p:nvSpPr>
        <p:spPr bwMode="auto">
          <a:xfrm>
            <a:off x="914400" y="3733800"/>
            <a:ext cx="2286000" cy="3810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xmlns:mc="http://schemas.openxmlformats.org/markup-compatibility/2006" xmlns:a14="http://schemas.microsoft.com/office/drawing/2010/main" val="000000" mc:Ignorable="">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ysClr val="windowText" lastClr="000000"/>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Proxy</a:t>
            </a:r>
          </a:p>
        </p:txBody>
      </p:sp>
      <p:sp>
        <p:nvSpPr>
          <p:cNvPr id="13" name="Rounded Rectangle 12"/>
          <p:cNvSpPr/>
          <p:nvPr/>
        </p:nvSpPr>
        <p:spPr bwMode="auto">
          <a:xfrm>
            <a:off x="914400" y="4495800"/>
            <a:ext cx="2286000" cy="3810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xmlns:mc="http://schemas.openxmlformats.org/markup-compatibility/2006" xmlns:a14="http://schemas.microsoft.com/office/drawing/2010/main" val="000000" mc:Ignorable="">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ysClr val="windowText" lastClr="000000"/>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Managed OM</a:t>
            </a:r>
          </a:p>
        </p:txBody>
      </p:sp>
      <p:sp>
        <p:nvSpPr>
          <p:cNvPr id="14" name="Rounded Rectangle 13"/>
          <p:cNvSpPr/>
          <p:nvPr/>
        </p:nvSpPr>
        <p:spPr bwMode="auto">
          <a:xfrm>
            <a:off x="914400" y="2819400"/>
            <a:ext cx="2286000" cy="3810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xmlns:mc="http://schemas.openxmlformats.org/markup-compatibility/2006" xmlns:a14="http://schemas.microsoft.com/office/drawing/2010/main" val="000000" mc:Ignorable="">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ysClr val="windowText" lastClr="000000"/>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Proxy</a:t>
            </a:r>
          </a:p>
        </p:txBody>
      </p:sp>
      <p:sp>
        <p:nvSpPr>
          <p:cNvPr id="15" name="Rounded Rectangle 14"/>
          <p:cNvSpPr/>
          <p:nvPr/>
        </p:nvSpPr>
        <p:spPr bwMode="auto">
          <a:xfrm>
            <a:off x="304800" y="5334000"/>
            <a:ext cx="3810000" cy="6858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lumMod val="75000"/>
                    <a:lumOff val="25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Managed Controls and Logic</a:t>
            </a:r>
          </a:p>
        </p:txBody>
      </p:sp>
      <p:sp>
        <p:nvSpPr>
          <p:cNvPr id="16" name="Rounded Rectangle 15"/>
          <p:cNvSpPr/>
          <p:nvPr/>
        </p:nvSpPr>
        <p:spPr bwMode="auto">
          <a:xfrm>
            <a:off x="228600" y="1066800"/>
            <a:ext cx="3886200" cy="6096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err="1">
                <a:solidFill>
                  <a:schemeClr val="bg1">
                    <a:lumMod val="75000"/>
                    <a:lumOff val="25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ECMAScriptControls</a:t>
            </a:r>
            <a:r>
              <a:rPr lang="en-US" sz="2000" dirty="0">
                <a:solidFill>
                  <a:schemeClr val="bg1">
                    <a:lumMod val="75000"/>
                    <a:lumOff val="25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 </a:t>
            </a:r>
            <a:r>
              <a:rPr lang="en-US" sz="2000" dirty="0" smtClean="0">
                <a:solidFill>
                  <a:schemeClr val="bg1">
                    <a:lumMod val="75000"/>
                    <a:lumOff val="25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and Logic</a:t>
            </a:r>
          </a:p>
        </p:txBody>
      </p:sp>
      <p:cxnSp>
        <p:nvCxnSpPr>
          <p:cNvPr id="17" name="Straight Connector 16"/>
          <p:cNvCxnSpPr/>
          <p:nvPr/>
        </p:nvCxnSpPr>
        <p:spPr>
          <a:xfrm>
            <a:off x="228600" y="3429000"/>
            <a:ext cx="419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4" name="Right Arrow 33"/>
          <p:cNvSpPr/>
          <p:nvPr/>
        </p:nvSpPr>
        <p:spPr bwMode="auto">
          <a:xfrm>
            <a:off x="3200400" y="3810000"/>
            <a:ext cx="1981200" cy="228600"/>
          </a:xfrm>
          <a:prstGeom prst="rightArrow">
            <a:avLst/>
          </a:prstGeom>
          <a:solidFill>
            <a:srgbClr xmlns:mc="http://schemas.openxmlformats.org/markup-compatibility/2006" xmlns:a14="http://schemas.microsoft.com/office/drawing/2010/main" val="92D050" mc:Ignorable=""/>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35" name="Right Arrow 34"/>
          <p:cNvSpPr/>
          <p:nvPr/>
        </p:nvSpPr>
        <p:spPr bwMode="auto">
          <a:xfrm>
            <a:off x="3200400" y="2895600"/>
            <a:ext cx="1981200" cy="228600"/>
          </a:xfrm>
          <a:prstGeom prst="rightArrow">
            <a:avLst/>
          </a:prstGeom>
          <a:solidFill>
            <a:srgbClr xmlns:mc="http://schemas.openxmlformats.org/markup-compatibility/2006" xmlns:a14="http://schemas.microsoft.com/office/drawing/2010/main" val="92D050" mc:Ignorable=""/>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36" name="Right Arrow 35"/>
          <p:cNvSpPr/>
          <p:nvPr/>
        </p:nvSpPr>
        <p:spPr bwMode="auto">
          <a:xfrm rot="10800000">
            <a:off x="3200400" y="4572000"/>
            <a:ext cx="1981200" cy="228600"/>
          </a:xfrm>
          <a:prstGeom prst="rightArrow">
            <a:avLst/>
          </a:prstGeom>
          <a:solidFill>
            <a:srgbClr xmlns:mc="http://schemas.openxmlformats.org/markup-compatibility/2006" xmlns:a14="http://schemas.microsoft.com/office/drawing/2010/main" val="92D050" mc:Ignorable=""/>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37" name="Right Arrow 36"/>
          <p:cNvSpPr/>
          <p:nvPr/>
        </p:nvSpPr>
        <p:spPr bwMode="auto">
          <a:xfrm rot="10800000">
            <a:off x="3200400" y="2209800"/>
            <a:ext cx="1981200" cy="228600"/>
          </a:xfrm>
          <a:prstGeom prst="rightArrow">
            <a:avLst/>
          </a:prstGeom>
          <a:solidFill>
            <a:srgbClr xmlns:mc="http://schemas.openxmlformats.org/markup-compatibility/2006" xmlns:a14="http://schemas.microsoft.com/office/drawing/2010/main" val="92D050" mc:Ignorable=""/>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38" name="Right Arrow 37"/>
          <p:cNvSpPr/>
          <p:nvPr/>
        </p:nvSpPr>
        <p:spPr bwMode="auto">
          <a:xfrm rot="16200000">
            <a:off x="1828800" y="4191000"/>
            <a:ext cx="419100" cy="266700"/>
          </a:xfrm>
          <a:prstGeom prst="rightArrow">
            <a:avLst/>
          </a:prstGeom>
          <a:solidFill>
            <a:srgbClr xmlns:mc="http://schemas.openxmlformats.org/markup-compatibility/2006" xmlns:a14="http://schemas.microsoft.com/office/drawing/2010/main" val="92D050" mc:Ignorable=""/>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40" name="Right Arrow 39"/>
          <p:cNvSpPr/>
          <p:nvPr/>
        </p:nvSpPr>
        <p:spPr bwMode="auto">
          <a:xfrm rot="5400000">
            <a:off x="1828800" y="2590800"/>
            <a:ext cx="419100" cy="266700"/>
          </a:xfrm>
          <a:prstGeom prst="rightArrow">
            <a:avLst/>
          </a:prstGeom>
          <a:solidFill>
            <a:srgbClr xmlns:mc="http://schemas.openxmlformats.org/markup-compatibility/2006" xmlns:a14="http://schemas.microsoft.com/office/drawing/2010/main" val="92D050" mc:Ignorable=""/>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41" name="Up-Down Arrow 40"/>
          <p:cNvSpPr/>
          <p:nvPr/>
        </p:nvSpPr>
        <p:spPr bwMode="auto">
          <a:xfrm>
            <a:off x="1828800" y="1600200"/>
            <a:ext cx="304800" cy="609600"/>
          </a:xfrm>
          <a:prstGeom prst="up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42" name="Up-Down Arrow 41"/>
          <p:cNvSpPr/>
          <p:nvPr/>
        </p:nvSpPr>
        <p:spPr bwMode="auto">
          <a:xfrm>
            <a:off x="1905000" y="4800600"/>
            <a:ext cx="304800" cy="609600"/>
          </a:xfrm>
          <a:prstGeom prst="up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43" name="TextBox 42"/>
          <p:cNvSpPr txBox="1"/>
          <p:nvPr/>
        </p:nvSpPr>
        <p:spPr>
          <a:xfrm>
            <a:off x="3276600" y="2667000"/>
            <a:ext cx="1573892" cy="369332"/>
          </a:xfrm>
          <a:prstGeom prst="rect">
            <a:avLst/>
          </a:prstGeom>
          <a:noFill/>
        </p:spPr>
        <p:txBody>
          <a:bodyPr wrap="none" rtlCol="0">
            <a:spAutoFit/>
          </a:bodyPr>
          <a:lstStyle/>
          <a:p>
            <a:r>
              <a:rPr lang="en-US" dirty="0" smtClean="0">
                <a:solidFill>
                  <a:srgbClr xmlns:mc="http://schemas.openxmlformats.org/markup-compatibility/2006" xmlns:a14="http://schemas.microsoft.com/office/drawing/2010/main" val="FFFF00" mc:Ignorable=""/>
                </a:solidFill>
              </a:rPr>
              <a:t>XML Request</a:t>
            </a:r>
            <a:endParaRPr lang="en-US" dirty="0">
              <a:solidFill>
                <a:srgbClr xmlns:mc="http://schemas.openxmlformats.org/markup-compatibility/2006" xmlns:a14="http://schemas.microsoft.com/office/drawing/2010/main" val="FFFF00" mc:Ignorable=""/>
              </a:solidFill>
            </a:endParaRPr>
          </a:p>
        </p:txBody>
      </p:sp>
      <p:sp>
        <p:nvSpPr>
          <p:cNvPr id="44" name="TextBox 43"/>
          <p:cNvSpPr txBox="1"/>
          <p:nvPr/>
        </p:nvSpPr>
        <p:spPr>
          <a:xfrm>
            <a:off x="3276600" y="3581400"/>
            <a:ext cx="1573892" cy="369332"/>
          </a:xfrm>
          <a:prstGeom prst="rect">
            <a:avLst/>
          </a:prstGeom>
          <a:noFill/>
        </p:spPr>
        <p:txBody>
          <a:bodyPr wrap="none" rtlCol="0">
            <a:spAutoFit/>
          </a:bodyPr>
          <a:lstStyle/>
          <a:p>
            <a:r>
              <a:rPr lang="en-US" dirty="0" smtClean="0">
                <a:solidFill>
                  <a:srgbClr xmlns:mc="http://schemas.openxmlformats.org/markup-compatibility/2006" xmlns:a14="http://schemas.microsoft.com/office/drawing/2010/main" val="FFFF00" mc:Ignorable=""/>
                </a:solidFill>
              </a:rPr>
              <a:t>XML Request</a:t>
            </a:r>
            <a:endParaRPr lang="en-US" dirty="0">
              <a:solidFill>
                <a:srgbClr xmlns:mc="http://schemas.openxmlformats.org/markup-compatibility/2006" xmlns:a14="http://schemas.microsoft.com/office/drawing/2010/main" val="FFFF00" mc:Ignorable=""/>
              </a:solidFill>
            </a:endParaRPr>
          </a:p>
        </p:txBody>
      </p:sp>
      <p:sp>
        <p:nvSpPr>
          <p:cNvPr id="45" name="TextBox 44"/>
          <p:cNvSpPr txBox="1"/>
          <p:nvPr/>
        </p:nvSpPr>
        <p:spPr>
          <a:xfrm>
            <a:off x="3200400" y="1981200"/>
            <a:ext cx="1905000" cy="381000"/>
          </a:xfrm>
          <a:prstGeom prst="rect">
            <a:avLst/>
          </a:prstGeom>
          <a:noFill/>
        </p:spPr>
        <p:txBody>
          <a:bodyPr wrap="square" rtlCol="0">
            <a:spAutoFit/>
          </a:bodyPr>
          <a:lstStyle/>
          <a:p>
            <a:r>
              <a:rPr lang="en-US" dirty="0" smtClean="0">
                <a:solidFill>
                  <a:srgbClr xmlns:mc="http://schemas.openxmlformats.org/markup-compatibility/2006" xmlns:a14="http://schemas.microsoft.com/office/drawing/2010/main" val="FFFF00" mc:Ignorable=""/>
                </a:solidFill>
              </a:rPr>
              <a:t>JSON Response</a:t>
            </a:r>
            <a:endParaRPr lang="en-US" dirty="0">
              <a:solidFill>
                <a:srgbClr xmlns:mc="http://schemas.openxmlformats.org/markup-compatibility/2006" xmlns:a14="http://schemas.microsoft.com/office/drawing/2010/main" val="FFFF00" mc:Ignorable=""/>
              </a:solidFill>
            </a:endParaRPr>
          </a:p>
        </p:txBody>
      </p:sp>
      <p:sp>
        <p:nvSpPr>
          <p:cNvPr id="46" name="TextBox 45"/>
          <p:cNvSpPr txBox="1"/>
          <p:nvPr/>
        </p:nvSpPr>
        <p:spPr>
          <a:xfrm>
            <a:off x="3200400" y="4343400"/>
            <a:ext cx="1905000" cy="381000"/>
          </a:xfrm>
          <a:prstGeom prst="rect">
            <a:avLst/>
          </a:prstGeom>
          <a:noFill/>
        </p:spPr>
        <p:txBody>
          <a:bodyPr wrap="square" rtlCol="0">
            <a:spAutoFit/>
          </a:bodyPr>
          <a:lstStyle/>
          <a:p>
            <a:r>
              <a:rPr lang="en-US" dirty="0" smtClean="0">
                <a:solidFill>
                  <a:srgbClr xmlns:mc="http://schemas.openxmlformats.org/markup-compatibility/2006" xmlns:a14="http://schemas.microsoft.com/office/drawing/2010/main" val="FFFF00" mc:Ignorable=""/>
                </a:solidFill>
              </a:rPr>
              <a:t>JSON Response</a:t>
            </a:r>
            <a:endParaRPr lang="en-US" dirty="0">
              <a:solidFill>
                <a:srgbClr xmlns:mc="http://schemas.openxmlformats.org/markup-compatibility/2006" xmlns:a14="http://schemas.microsoft.com/office/drawing/2010/main" val="FFFF00" mc:Ignorable=""/>
              </a:solidFill>
            </a:endParaRPr>
          </a:p>
        </p:txBody>
      </p:sp>
      <p:cxnSp>
        <p:nvCxnSpPr>
          <p:cNvPr id="48" name="Straight Connector 47"/>
          <p:cNvCxnSpPr/>
          <p:nvPr/>
        </p:nvCxnSpPr>
        <p:spPr>
          <a:xfrm rot="5400000">
            <a:off x="4039394" y="1600200"/>
            <a:ext cx="7612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4191397" y="3352403"/>
            <a:ext cx="4572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4229497" y="4228703"/>
            <a:ext cx="3810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3657997" y="5562203"/>
            <a:ext cx="1524000" cy="794"/>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0" y="1752600"/>
            <a:ext cx="1066800" cy="369332"/>
          </a:xfrm>
          <a:prstGeom prst="rect">
            <a:avLst/>
          </a:prstGeom>
          <a:noFill/>
        </p:spPr>
        <p:txBody>
          <a:bodyPr wrap="square" rtlCol="0">
            <a:spAutoFit/>
          </a:bodyPr>
          <a:lstStyle/>
          <a:p>
            <a:r>
              <a:rPr lang="en-US" dirty="0" smtClean="0">
                <a:solidFill>
                  <a:srgbClr xmlns:mc="http://schemas.openxmlformats.org/markup-compatibility/2006" xmlns:a14="http://schemas.microsoft.com/office/drawing/2010/main" val="FFFF00" mc:Ignorable=""/>
                </a:solidFill>
              </a:rPr>
              <a:t>Browser</a:t>
            </a:r>
            <a:endParaRPr lang="en-US" dirty="0">
              <a:solidFill>
                <a:srgbClr xmlns:mc="http://schemas.openxmlformats.org/markup-compatibility/2006" xmlns:a14="http://schemas.microsoft.com/office/drawing/2010/main" val="FFFF00" mc:Ignorable=""/>
              </a:solidFill>
            </a:endParaRPr>
          </a:p>
        </p:txBody>
      </p:sp>
      <p:sp>
        <p:nvSpPr>
          <p:cNvPr id="63" name="TextBox 62"/>
          <p:cNvSpPr txBox="1"/>
          <p:nvPr/>
        </p:nvSpPr>
        <p:spPr>
          <a:xfrm>
            <a:off x="0" y="4953000"/>
            <a:ext cx="1905000" cy="369332"/>
          </a:xfrm>
          <a:prstGeom prst="rect">
            <a:avLst/>
          </a:prstGeom>
          <a:noFill/>
        </p:spPr>
        <p:txBody>
          <a:bodyPr wrap="square" rtlCol="0">
            <a:spAutoFit/>
          </a:bodyPr>
          <a:lstStyle/>
          <a:p>
            <a:r>
              <a:rPr lang="en-US" dirty="0" smtClean="0">
                <a:solidFill>
                  <a:srgbClr xmlns:mc="http://schemas.openxmlformats.org/markup-compatibility/2006" xmlns:a14="http://schemas.microsoft.com/office/drawing/2010/main" val="FFFF00" mc:Ignorable=""/>
                </a:solidFill>
              </a:rPr>
              <a:t>Managed Client</a:t>
            </a:r>
            <a:endParaRPr lang="en-US" dirty="0">
              <a:solidFill>
                <a:srgbClr xmlns:mc="http://schemas.openxmlformats.org/markup-compatibility/2006" xmlns:a14="http://schemas.microsoft.com/office/drawing/2010/main" val="FFFF00" mc:Ignorable=""/>
              </a:solidFill>
            </a:endParaRPr>
          </a:p>
        </p:txBody>
      </p:sp>
      <p:sp>
        <p:nvSpPr>
          <p:cNvPr id="64" name="TextBox 63"/>
          <p:cNvSpPr txBox="1"/>
          <p:nvPr/>
        </p:nvSpPr>
        <p:spPr>
          <a:xfrm>
            <a:off x="5029200" y="5562600"/>
            <a:ext cx="2667000" cy="381000"/>
          </a:xfrm>
          <a:prstGeom prst="rect">
            <a:avLst/>
          </a:prstGeom>
          <a:noFill/>
        </p:spPr>
        <p:txBody>
          <a:bodyPr wrap="square" rtlCol="0">
            <a:spAutoFit/>
          </a:bodyPr>
          <a:lstStyle/>
          <a:p>
            <a:r>
              <a:rPr lang="en-US" dirty="0" smtClean="0">
                <a:solidFill>
                  <a:srgbClr xmlns:mc="http://schemas.openxmlformats.org/markup-compatibility/2006" xmlns:a14="http://schemas.microsoft.com/office/drawing/2010/main" val="FFFF00" mc:Ignorable=""/>
                </a:solidFill>
              </a:rPr>
              <a:t>SharePoint Server</a:t>
            </a:r>
            <a:endParaRPr lang="en-US" dirty="0">
              <a:solidFill>
                <a:srgbClr xmlns:mc="http://schemas.openxmlformats.org/markup-compatibility/2006" xmlns:a14="http://schemas.microsoft.com/office/drawing/2010/main" val="FFFF00" mc:Ignorable=""/>
              </a:solidFill>
            </a:endParaRPr>
          </a:p>
        </p:txBody>
      </p:sp>
    </p:spTree>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dirty="0" smtClean="0"/>
              <a:t>.NET </a:t>
            </a:r>
            <a:r>
              <a:rPr smtClean="0"/>
              <a:t>Client OM</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150" y="990600"/>
            <a:ext cx="7759701"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 Client OM</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1_Dk Blue swoosh template Segoe">
  <a:themeElements>
    <a:clrScheme name="Blue Template-Templat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50595" mc:Ignorable=""/>
      </a:dk2>
      <a:lt2>
        <a:srgbClr xmlns:mc="http://schemas.openxmlformats.org/markup-compatibility/2006" xmlns:a14="http://schemas.microsoft.com/office/drawing/2010/main" val="FFFF99" mc:Ignorable=""/>
      </a:lt2>
      <a:accent1>
        <a:srgbClr xmlns:mc="http://schemas.openxmlformats.org/markup-compatibility/2006" xmlns:a14="http://schemas.microsoft.com/office/drawing/2010/main" val="FFC000" mc:Ignorable=""/>
      </a:accent1>
      <a:accent2>
        <a:srgbClr xmlns:mc="http://schemas.openxmlformats.org/markup-compatibility/2006" xmlns:a14="http://schemas.microsoft.com/office/drawing/2010/main" val="3497AE" mc:Ignorable=""/>
      </a:accent2>
      <a:accent3>
        <a:srgbClr xmlns:mc="http://schemas.openxmlformats.org/markup-compatibility/2006" xmlns:a14="http://schemas.microsoft.com/office/drawing/2010/main" val="DF8045" mc:Ignorable=""/>
      </a:accent3>
      <a:accent4>
        <a:srgbClr xmlns:mc="http://schemas.openxmlformats.org/markup-compatibility/2006" xmlns:a14="http://schemas.microsoft.com/office/drawing/2010/main" val="7DCC2E" mc:Ignorable=""/>
      </a:accent4>
      <a:accent5>
        <a:srgbClr xmlns:mc="http://schemas.openxmlformats.org/markup-compatibility/2006" xmlns:a14="http://schemas.microsoft.com/office/drawing/2010/main" val="FF9929" mc:Ignorable=""/>
      </a:accent5>
      <a:accent6>
        <a:srgbClr xmlns:mc="http://schemas.openxmlformats.org/markup-compatibility/2006" xmlns:a14="http://schemas.microsoft.com/office/drawing/2010/main" val="7D3DA1" mc:Ignorable=""/>
      </a:accent6>
      <a:hlink>
        <a:srgbClr xmlns:mc="http://schemas.openxmlformats.org/markup-compatibility/2006" xmlns:a14="http://schemas.microsoft.com/office/drawing/2010/main" val="F3EB4F" mc:Ignorable=""/>
      </a:hlink>
      <a:folHlink>
        <a:srgbClr xmlns:mc="http://schemas.openxmlformats.org/markup-compatibility/2006" xmlns:a14="http://schemas.microsoft.com/office/drawing/2010/main" val="7DDDFF" mc:Ignorable=""/>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10/main" val="000000" mc:Ignorable="">
                <a:alpha val="35000"/>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35000"/>
              </a:srgbClr>
            </a:outerShdw>
          </a:effectLst>
        </a:effectStyle>
        <a:effectStyle>
          <a:effectLst>
            <a:outerShdw blurRad="63500" dist="38100" dir="5400000" rotWithShape="0">
              <a:srgbClr xmlns:mc="http://schemas.openxmlformats.org/markup-compatibility/2006" xmlns:a14="http://schemas.microsoft.com/office/drawing/2010/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outs:outSpaceData xmlns:outs="http://schemas.microsoft.com/office/2009/outspace/metadata">
  <outs:relatedDates>
    <outs:relatedDate>
      <outs:type>3</outs:type>
      <outs:displayName>Last Modified</outs:displayName>
      <outs:dateTime>2009-09-04T12:45:59Z</outs:dateTime>
      <outs:isPinned>true</outs:isPinned>
    </outs:relatedDate>
    <outs:relatedDate>
      <outs:type>2</outs:type>
      <outs:displayName>Created</outs:displayName>
      <outs:dateTime>2006-12-21T03:33:08Z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Ted Pattison Group</outs:displayName>
          <outs:accountName/>
        </outs:relatedPerson>
      </outs:people>
      <outs:source>0</outs:source>
      <outs:isPinned>true</outs:isPinned>
    </outs:relatedPeopleItem>
    <outs:relatedPeopleItem>
      <outs:category>Last modified by</outs:category>
      <outs:people>
        <outs:relatedPerson>
          <outs:displayName>TedP</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ct:contentTypeSchema xmlns:ct="http://schemas.microsoft.com/office/2006/metadata/contentType" xmlns:ma="http://schemas.microsoft.com/office/2006/metadata/properties/metaAttributes" ct:_="" ma:_="" ma:contentTypeName="Document" ma:contentTypeID="0x0101006E315D76F2FF5E4D943370BF3A43AB42" ma:contentTypeVersion="0" ma:contentTypeDescription="Create a new document." ma:contentTypeScope="" ma:versionID="84aee8fabd400b36da818b3d736f5f7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3DE009E-6CB7-4486-9496-78D493A766E1}">
  <ds:schemaRefs>
    <ds:schemaRef ds:uri="http://schemas.microsoft.com/office/2006/metadata/properties"/>
  </ds:schemaRefs>
</ds:datastoreItem>
</file>

<file path=customXml/itemProps2.xml><?xml version="1.0" encoding="utf-8"?>
<ds:datastoreItem xmlns:ds="http://schemas.openxmlformats.org/officeDocument/2006/customXml" ds:itemID="{228C6BFB-EA3A-4FC2-90EB-A4F95FB08B15}">
  <ds:schemaRefs>
    <ds:schemaRef ds:uri="http://schemas.microsoft.com/sharepoint/v3/contenttype/forms"/>
  </ds:schemaRefs>
</ds:datastoreItem>
</file>

<file path=customXml/itemProps3.xml><?xml version="1.0" encoding="utf-8"?>
<ds:datastoreItem xmlns:ds="http://schemas.openxmlformats.org/officeDocument/2006/customXml" ds:itemID="{0AF484B3-C536-41E8-A879-EF0B9005ABFA}">
  <ds:schemaRefs>
    <ds:schemaRef ds:uri="http://schemas.microsoft.com/office/2009/outspace/metadata"/>
  </ds:schemaRefs>
</ds:datastoreItem>
</file>

<file path=customXml/itemProps4.xml><?xml version="1.0" encoding="utf-8"?>
<ds:datastoreItem xmlns:ds="http://schemas.openxmlformats.org/officeDocument/2006/customXml" ds:itemID="{4A1DF9D0-B94A-42D0-881C-1DA75D956C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7395</TotalTime>
  <Words>1389</Words>
  <Application>Microsoft Office PowerPoint</Application>
  <PresentationFormat>On-screen Show (4:3)</PresentationFormat>
  <Paragraphs>177</Paragraphs>
  <Slides>18</Slides>
  <Notes>15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1_Dk Blue swoosh template Segoe</vt:lpstr>
      <vt:lpstr>Client Object Model</vt:lpstr>
      <vt:lpstr>Outline</vt:lpstr>
      <vt:lpstr>Overview of the Client Object Model</vt:lpstr>
      <vt:lpstr>Why Client Object Model?</vt:lpstr>
      <vt:lpstr>Supported Areas</vt:lpstr>
      <vt:lpstr>Equivalent Objects</vt:lpstr>
      <vt:lpstr>Using the Client Object Model</vt:lpstr>
      <vt:lpstr>.NET Client OM</vt:lpstr>
      <vt:lpstr>.NET Client OM</vt:lpstr>
      <vt:lpstr>Silverlight Client OM</vt:lpstr>
      <vt:lpstr>Creating Silverlight Web Parts</vt:lpstr>
      <vt:lpstr>Silverlight Client OM</vt:lpstr>
      <vt:lpstr>Silverlight Web Part</vt:lpstr>
      <vt:lpstr>ECMAScript Client OM</vt:lpstr>
      <vt:lpstr>ECMAScript Client OM</vt:lpstr>
      <vt:lpstr>ECMAScript Client OM</vt:lpstr>
      <vt:lpstr>ADO.NET Data Services</vt:lpstr>
      <vt:lpstr>Summary</vt:lpstr>
    </vt:vector>
  </TitlesOfParts>
  <Company>Logic 20/20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06 Client Object Model</dc:title>
  <dc:creator>Ted Pattison Group</dc:creator>
  <cp:lastModifiedBy>Andrew Connell</cp:lastModifiedBy>
  <cp:revision>434</cp:revision>
  <dcterms:created xsi:type="dcterms:W3CDTF">2006-12-21T03:33:08Z</dcterms:created>
  <dcterms:modified xsi:type="dcterms:W3CDTF">2009-10-15T15:04:31Z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0x0101006E315D76F2FF5E4D943370BF3A43AB42</vt:lpwstr>
  </property>
  <property fmtid="{D5CDD505-2E9C-101B-9397-08002B2CF9AE}" pid="3" name="TemplateUrl">
    <vt:lpwstr/>
  </property>
  <property fmtid="{D5CDD505-2E9C-101B-9397-08002B2CF9AE}" pid="4" name="Order">
    <vt:r8>200</vt:r8>
  </property>
  <property fmtid="{D5CDD505-2E9C-101B-9397-08002B2CF9AE}" pid="5" name="_SourceUrl">
    <vt:lpwstr/>
  </property>
  <property fmtid="{D5CDD505-2E9C-101B-9397-08002B2CF9AE}" pid="6" name="_SharedFileIndex">
    <vt:lpwstr/>
  </property>
  <property fmtid="{D5CDD505-2E9C-101B-9397-08002B2CF9AE}" pid="7" name="xd_ProgID">
    <vt:lpwstr/>
  </property>
  <property fmtid="{D5CDD505-2E9C-101B-9397-08002B2CF9AE}" pid="8" name="_CopySource">
    <vt:lpwstr>http://sharepointblackops.com/sites/Metro/Demos/Client Object Model.pptx</vt:lpwstr>
  </property>
  <property fmtid="{D5CDD505-2E9C-101B-9397-08002B2CF9AE}" pid="9" name="Module">
    <vt:lpwstr>5</vt:lpwstr>
  </property>
  <property fmtid="{D5CDD505-2E9C-101B-9397-08002B2CF9AE}" pid="10" name="Author0">
    <vt:lpwstr>Scot Hillier</vt:lpwstr>
  </property>
  <property fmtid="{D5CDD505-2E9C-101B-9397-08002B2CF9AE}" pid="11" name="ContentAuthor">
    <vt:lpwstr>3</vt:lpwstr>
  </property>
  <property fmtid="{D5CDD505-2E9C-101B-9397-08002B2CF9AE}" pid="12" name="ContentItemStatus">
    <vt:lpwstr>Completed</vt:lpwstr>
  </property>
</Properties>
</file>