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5"/>
  </p:notesMasterIdLst>
  <p:handoutMasterIdLst>
    <p:handoutMasterId r:id="rId96"/>
  </p:handoutMasterIdLst>
  <p:sldIdLst>
    <p:sldId id="256" r:id="rId3"/>
    <p:sldId id="338" r:id="rId4"/>
    <p:sldId id="349" r:id="rId5"/>
    <p:sldId id="259" r:id="rId6"/>
    <p:sldId id="260" r:id="rId7"/>
    <p:sldId id="261" r:id="rId8"/>
    <p:sldId id="262" r:id="rId9"/>
    <p:sldId id="263" r:id="rId10"/>
    <p:sldId id="265" r:id="rId11"/>
    <p:sldId id="329" r:id="rId12"/>
    <p:sldId id="330" r:id="rId13"/>
    <p:sldId id="341" r:id="rId14"/>
    <p:sldId id="331" r:id="rId15"/>
    <p:sldId id="332" r:id="rId16"/>
    <p:sldId id="360" r:id="rId17"/>
    <p:sldId id="278" r:id="rId18"/>
    <p:sldId id="350" r:id="rId19"/>
    <p:sldId id="340" r:id="rId20"/>
    <p:sldId id="342" r:id="rId21"/>
    <p:sldId id="343" r:id="rId22"/>
    <p:sldId id="339" r:id="rId23"/>
    <p:sldId id="344" r:id="rId24"/>
    <p:sldId id="345" r:id="rId25"/>
    <p:sldId id="346" r:id="rId26"/>
    <p:sldId id="347" r:id="rId27"/>
    <p:sldId id="348" r:id="rId28"/>
    <p:sldId id="280" r:id="rId29"/>
    <p:sldId id="281" r:id="rId30"/>
    <p:sldId id="282" r:id="rId31"/>
    <p:sldId id="283" r:id="rId32"/>
    <p:sldId id="284" r:id="rId33"/>
    <p:sldId id="273" r:id="rId34"/>
    <p:sldId id="353" r:id="rId35"/>
    <p:sldId id="354" r:id="rId36"/>
    <p:sldId id="356" r:id="rId37"/>
    <p:sldId id="357" r:id="rId38"/>
    <p:sldId id="275" r:id="rId39"/>
    <p:sldId id="276" r:id="rId40"/>
    <p:sldId id="358" r:id="rId41"/>
    <p:sldId id="361" r:id="rId42"/>
    <p:sldId id="362" r:id="rId43"/>
    <p:sldId id="363" r:id="rId44"/>
    <p:sldId id="364" r:id="rId45"/>
    <p:sldId id="365" r:id="rId46"/>
    <p:sldId id="366" r:id="rId47"/>
    <p:sldId id="367" r:id="rId48"/>
    <p:sldId id="368" r:id="rId49"/>
    <p:sldId id="369" r:id="rId50"/>
    <p:sldId id="370" r:id="rId51"/>
    <p:sldId id="371" r:id="rId52"/>
    <p:sldId id="271" r:id="rId53"/>
    <p:sldId id="337" r:id="rId54"/>
    <p:sldId id="286" r:id="rId55"/>
    <p:sldId id="287" r:id="rId56"/>
    <p:sldId id="288" r:id="rId57"/>
    <p:sldId id="289" r:id="rId58"/>
    <p:sldId id="290" r:id="rId59"/>
    <p:sldId id="291" r:id="rId60"/>
    <p:sldId id="292" r:id="rId61"/>
    <p:sldId id="293" r:id="rId62"/>
    <p:sldId id="336"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27" r:id="rId81"/>
    <p:sldId id="312" r:id="rId82"/>
    <p:sldId id="313" r:id="rId83"/>
    <p:sldId id="326" r:id="rId84"/>
    <p:sldId id="314" r:id="rId85"/>
    <p:sldId id="315" r:id="rId86"/>
    <p:sldId id="316" r:id="rId87"/>
    <p:sldId id="317" r:id="rId88"/>
    <p:sldId id="318" r:id="rId89"/>
    <p:sldId id="319" r:id="rId90"/>
    <p:sldId id="320" r:id="rId91"/>
    <p:sldId id="351" r:id="rId92"/>
    <p:sldId id="352" r:id="rId93"/>
    <p:sldId id="325"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008A8"/>
    <a:srgbClr val="00608B"/>
    <a:srgbClr val="006082"/>
    <a:srgbClr val="00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93" autoAdjust="0"/>
  </p:normalViewPr>
  <p:slideViewPr>
    <p:cSldViewPr>
      <p:cViewPr varScale="1">
        <p:scale>
          <a:sx n="51" d="100"/>
          <a:sy n="51" d="100"/>
        </p:scale>
        <p:origin x="-39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560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560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560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7A60665-2CF2-49E0-9D3E-5F90D0CE98E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830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D2534F-3205-4F7C-8796-3622F072EEF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en.wikipedia.org/wiki/Chris_Anderson_(writer)"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Special:BookSources/158113195X"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springerlink.com/openurl.asp?genre=article&amp;issn=0302-9743&amp;volume=2969&amp;spage=151"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en.wikipedia.org/wiki/Special:BookSources/978354022477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logs.computerworld.com/data_center_utilization_15_of_11_8_million_is_a_big_number"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gcn.com/print/27_24/47228-1.html"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C5B3781-F99A-4DF6-B13F-8E4EA8908395}" type="slidenum">
              <a:rPr lang="en-US" smtClean="0"/>
              <a:pPr/>
              <a:t>1</a:t>
            </a:fld>
            <a:endParaRPr 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smtClean="0"/>
              <a:t>Cloud Computing Quotes from Vivek Kundra (Federal CIO):</a:t>
            </a:r>
          </a:p>
          <a:p>
            <a:pPr eaLnBrk="1" hangingPunct="1"/>
            <a:endParaRPr lang="en-US" smtClean="0"/>
          </a:p>
          <a:p>
            <a:pPr eaLnBrk="1" hangingPunct="1"/>
            <a:r>
              <a:rPr lang="en-US" smtClean="0"/>
              <a:t>"The cloud will do for government what the Internet did in the '90s," he said. "We're interested in consumer technology for the enterprise," Kundra added. "It's a fundamental change to the way our government operates by moving to the cloud. Rather than owning the infrastructure, we can save millions."</a:t>
            </a:r>
          </a:p>
          <a:p>
            <a:pPr eaLnBrk="1" hangingPunct="1"/>
            <a:r>
              <a:rPr lang="en-US" smtClean="0"/>
              <a:t>http://www.nextgov.com/nextgov/ng_20081126_1117.php</a:t>
            </a:r>
          </a:p>
          <a:p>
            <a:pPr eaLnBrk="1" hangingPunct="1"/>
            <a:endParaRPr lang="en-US" smtClean="0"/>
          </a:p>
          <a:p>
            <a:pPr eaLnBrk="1" hangingPunct="1"/>
            <a:r>
              <a:rPr lang="en-US" smtClean="0"/>
              <a:t>“I believe it's the future," he says. "It's moving technology leaders away from just owning assets, deploying assets and maintaining assets to fundamentally changing the way services are delivered.“</a:t>
            </a:r>
          </a:p>
          <a:p>
            <a:pPr eaLnBrk="1" hangingPunct="1"/>
            <a:r>
              <a:rPr lang="en-US" smtClean="0"/>
              <a:t>http://www.cio.de/news/cio_worldnews/867008  </a:t>
            </a:r>
          </a:p>
          <a:p>
            <a:pPr eaLnBrk="1" hangingPunct="1"/>
            <a:endParaRPr lang="en-US" smtClean="0"/>
          </a:p>
          <a:p>
            <a:pPr eaLnBrk="1" hangingPunct="1"/>
            <a:r>
              <a:rPr lang="en-US" smtClean="0"/>
              <a:t>"It's definitely not hype," says Vivek Kundra, CTO for the District of Columbia government, which plans to blend IT services provided from its own data center with external cloud platforms like Google Apps. "Any technology leader who thinks it's hype is coming at it from the same place where technology leaders said the Internet is hype.“</a:t>
            </a:r>
          </a:p>
          <a:p>
            <a:pPr eaLnBrk="1" hangingPunct="1"/>
            <a:r>
              <a:rPr lang="en-US" smtClean="0"/>
              <a:t>http://www.cio.de/news/cio_worldnews/867008/</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D56AE6F-8926-4D64-8F00-C18585FB6877}" type="slidenum">
              <a:rPr lang="en-US" smtClean="0"/>
              <a:pPr/>
              <a:t>39</a:t>
            </a:fld>
            <a:endParaRPr 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r>
              <a:rPr lang="en-US" smtClean="0"/>
              <a:t>Credit: “Go Dog Go” is a children’s book by P.D. Eastman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r>
              <a:rPr lang="en-US" smtClean="0"/>
              <a:t>EDRM: Electronics Discovery Reference Model (http://www.edrm.net)</a:t>
            </a:r>
          </a:p>
          <a:p>
            <a:r>
              <a:rPr lang="en-US" smtClean="0"/>
              <a:t>ISP 15489: http://www.iso.org/iso/catalogue_detail?csnumber=31908</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45B38CE-88E0-4E8B-A129-748E7D1231E4}" type="slidenum">
              <a:rPr lang="en-US" smtClean="0"/>
              <a:pPr/>
              <a:t>55</a:t>
            </a:fld>
            <a:endParaRPr lang="en-US"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smtClean="0"/>
              <a:t>Source: InfoWorld Quote, http://www.infoworld.com/article/08/04/07/15FE-cloud-computing-reality_2.html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F1AEB86-BB88-4054-86D5-BE05E24290E3}" type="slidenum">
              <a:rPr lang="en-US" smtClean="0"/>
              <a:pPr/>
              <a:t>56</a:t>
            </a:fld>
            <a:endParaRPr lang="en-US" smtClean="0"/>
          </a:p>
        </p:txBody>
      </p:sp>
      <p:sp>
        <p:nvSpPr>
          <p:cNvPr id="112643" name="Rectangle 2"/>
          <p:cNvSpPr>
            <a:spLocks noGrp="1" noRot="1" noChangeAspect="1" noTextEdit="1"/>
          </p:cNvSpPr>
          <p:nvPr>
            <p:ph type="sldImg"/>
          </p:nvPr>
        </p:nvSpPr>
        <p:spPr>
          <a:ln/>
        </p:spPr>
      </p:sp>
      <p:sp>
        <p:nvSpPr>
          <p:cNvPr id="112644" name="Rectangle 3"/>
          <p:cNvSpPr>
            <a:spLocks noGrp="1"/>
          </p:cNvSpPr>
          <p:nvPr>
            <p:ph type="body" idx="1"/>
          </p:nvPr>
        </p:nvSpPr>
        <p:spPr>
          <a:noFill/>
          <a:ln/>
        </p:spPr>
        <p:txBody>
          <a:bodyPr/>
          <a:lstStyle/>
          <a:p>
            <a:pPr eaLnBrk="1" hangingPunct="1"/>
            <a:r>
              <a:rPr lang="en-US" smtClean="0"/>
              <a:t>Source: CNET video interview 5/7/08 http://news.cnet.com/8301-13953_3-9938949-80.html?tag=mncol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FE092A9-B36A-4FEC-8BE6-1B9A498248C9}" type="slidenum">
              <a:rPr lang="en-US" smtClean="0"/>
              <a:pPr/>
              <a:t>57</a:t>
            </a:fld>
            <a:endParaRPr lang="en-US" smtClean="0"/>
          </a:p>
        </p:txBody>
      </p:sp>
      <p:sp>
        <p:nvSpPr>
          <p:cNvPr id="113667" name="Rectangle 2"/>
          <p:cNvSpPr>
            <a:spLocks noGrp="1" noRot="1" noChangeAspect="1" noTextEdit="1"/>
          </p:cNvSpPr>
          <p:nvPr>
            <p:ph type="sldImg"/>
          </p:nvPr>
        </p:nvSpPr>
        <p:spPr>
          <a:ln/>
        </p:spPr>
      </p:sp>
      <p:sp>
        <p:nvSpPr>
          <p:cNvPr id="113668" name="Rectangle 3"/>
          <p:cNvSpPr>
            <a:spLocks noGrp="1"/>
          </p:cNvSpPr>
          <p:nvPr>
            <p:ph type="body" idx="1"/>
          </p:nvPr>
        </p:nvSpPr>
        <p:spPr>
          <a:noFill/>
          <a:ln/>
        </p:spPr>
        <p:txBody>
          <a:bodyPr/>
          <a:lstStyle/>
          <a:p>
            <a:pPr eaLnBrk="1" hangingPunct="1"/>
            <a:r>
              <a:rPr lang="en-US" smtClean="0"/>
              <a:t>CNET Article written by Dan Farber 6/26/08</a:t>
            </a:r>
          </a:p>
          <a:p>
            <a:pPr eaLnBrk="1" hangingPunct="1"/>
            <a:r>
              <a:rPr lang="en-US" smtClean="0"/>
              <a:t>http://news.cnet.com/8301-13953_3-9978153-80.html?tag=mncol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A4BE3EA1-AB4E-4F7A-B10A-4C4FD9F705E3}" type="slidenum">
              <a:rPr lang="en-US" smtClean="0"/>
              <a:pPr/>
              <a:t>58</a:t>
            </a:fld>
            <a:endParaRPr lang="en-US" smtClean="0"/>
          </a:p>
        </p:txBody>
      </p:sp>
      <p:sp>
        <p:nvSpPr>
          <p:cNvPr id="114691" name="Rectangle 2"/>
          <p:cNvSpPr>
            <a:spLocks noGrp="1" noRot="1" noChangeAspect="1" noTextEdit="1"/>
          </p:cNvSpPr>
          <p:nvPr>
            <p:ph type="sldImg"/>
          </p:nvPr>
        </p:nvSpPr>
        <p:spPr>
          <a:ln/>
        </p:spPr>
      </p:sp>
      <p:sp>
        <p:nvSpPr>
          <p:cNvPr id="114692" name="Rectangle 3"/>
          <p:cNvSpPr>
            <a:spLocks noGrp="1"/>
          </p:cNvSpPr>
          <p:nvPr>
            <p:ph type="body" idx="1"/>
          </p:nvPr>
        </p:nvSpPr>
        <p:spPr>
          <a:noFill/>
          <a:ln/>
        </p:spPr>
        <p:txBody>
          <a:bodyPr/>
          <a:lstStyle/>
          <a:p>
            <a:pPr eaLnBrk="1" hangingPunct="1"/>
            <a:r>
              <a:rPr lang="en-US" smtClean="0"/>
              <a:t>Source: http://news.cnet.com/8301-13953_3-9977100-80.html?tag=mncol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99618B4-B6CC-4ADA-A789-459E64F00288}" type="slidenum">
              <a:rPr lang="en-US" smtClean="0"/>
              <a:pPr/>
              <a:t>59</a:t>
            </a:fld>
            <a:endParaRPr lang="en-US" smtClean="0"/>
          </a:p>
        </p:txBody>
      </p:sp>
      <p:sp>
        <p:nvSpPr>
          <p:cNvPr id="115715" name="Rectangle 2"/>
          <p:cNvSpPr>
            <a:spLocks noGrp="1" noRot="1" noChangeAspect="1" noTextEdit="1"/>
          </p:cNvSpPr>
          <p:nvPr>
            <p:ph type="sldImg"/>
          </p:nvPr>
        </p:nvSpPr>
        <p:spPr>
          <a:ln/>
        </p:spPr>
      </p:sp>
      <p:sp>
        <p:nvSpPr>
          <p:cNvPr id="115716" name="Rectangle 3"/>
          <p:cNvSpPr>
            <a:spLocks noGrp="1"/>
          </p:cNvSpPr>
          <p:nvPr>
            <p:ph type="body" idx="1"/>
          </p:nvPr>
        </p:nvSpPr>
        <p:spPr>
          <a:noFill/>
          <a:ln/>
        </p:spPr>
        <p:txBody>
          <a:bodyPr/>
          <a:lstStyle/>
          <a:p>
            <a:pPr eaLnBrk="1" hangingPunct="1"/>
            <a:r>
              <a:rPr lang="en-US" smtClean="0"/>
              <a:t>Data source: CNET article 6/25/08 http://news.cnet.com/8301-13953_3-9977517-80.html?tag=mncol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29C0B30-4680-4ACE-95CE-1BEDACE5920D}" type="slidenum">
              <a:rPr lang="en-US" smtClean="0"/>
              <a:pPr/>
              <a:t>62</a:t>
            </a:fld>
            <a:endParaRPr lang="en-US" smtClean="0"/>
          </a:p>
        </p:txBody>
      </p:sp>
      <p:sp>
        <p:nvSpPr>
          <p:cNvPr id="116739" name="Rectangle 2"/>
          <p:cNvSpPr>
            <a:spLocks noGrp="1" noRot="1" noChangeAspect="1" noTextEdit="1"/>
          </p:cNvSpPr>
          <p:nvPr>
            <p:ph type="sldImg"/>
          </p:nvPr>
        </p:nvSpPr>
        <p:spPr>
          <a:ln/>
        </p:spPr>
      </p:sp>
      <p:sp>
        <p:nvSpPr>
          <p:cNvPr id="116740" name="Rectangle 3"/>
          <p:cNvSpPr>
            <a:spLocks noGrp="1"/>
          </p:cNvSpPr>
          <p:nvPr>
            <p:ph type="body" idx="1"/>
          </p:nvPr>
        </p:nvSpPr>
        <p:spPr>
          <a:noFill/>
          <a:ln/>
        </p:spPr>
        <p:txBody>
          <a:bodyPr/>
          <a:lstStyle/>
          <a:p>
            <a:pPr eaLnBrk="1" hangingPunct="1"/>
            <a:r>
              <a:rPr lang="en-US" smtClean="0"/>
              <a:t>Source: Long tail, </a:t>
            </a:r>
            <a:r>
              <a:rPr lang="en-US" smtClean="0">
                <a:hlinkClick r:id="rId3" tooltip="http://www.wired.com/wired/archive/12.10/tail.html"/>
              </a:rPr>
              <a:t>The Long Tail"</a:t>
            </a:r>
            <a:r>
              <a:rPr lang="en-US" smtClean="0"/>
              <a:t> by </a:t>
            </a:r>
            <a:r>
              <a:rPr lang="en-US" smtClean="0">
                <a:hlinkClick r:id="rId4" tooltip="Chris Anderson (writer)"/>
              </a:rPr>
              <a:t>Chris Anderson</a:t>
            </a:r>
            <a:r>
              <a:rPr lang="en-US" smtClean="0"/>
              <a:t>, </a:t>
            </a:r>
            <a:r>
              <a:rPr lang="en-US" i="1" smtClean="0"/>
              <a:t>Wired</a:t>
            </a:r>
            <a:r>
              <a:rPr lang="en-US" smtClean="0"/>
              <a:t>, Oct. 2004 </a:t>
            </a:r>
          </a:p>
          <a:p>
            <a:pPr eaLnBrk="1" hangingPunct="1"/>
            <a:r>
              <a:rPr lang="en-US" smtClean="0"/>
              <a:t>Source: O’Reilly quote, http://radar.oreilly.com/archives/2006/12/web-20-compact.html</a:t>
            </a:r>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4484EE0-903E-4122-B148-A943229FC91B}" type="slidenum">
              <a:rPr lang="en-US" smtClean="0"/>
              <a:pPr/>
              <a:t>63</a:t>
            </a:fld>
            <a:endParaRPr lang="en-US" smtClean="0"/>
          </a:p>
        </p:txBody>
      </p:sp>
      <p:sp>
        <p:nvSpPr>
          <p:cNvPr id="117763" name="Slide Image Placeholder 1"/>
          <p:cNvSpPr>
            <a:spLocks noGrp="1" noRot="1" noChangeAspect="1" noTextEdit="1"/>
          </p:cNvSpPr>
          <p:nvPr>
            <p:ph type="sldImg"/>
          </p:nvPr>
        </p:nvSpPr>
        <p:spPr>
          <a:ln/>
        </p:spPr>
      </p:sp>
      <p:sp>
        <p:nvSpPr>
          <p:cNvPr id="117764" name="Notes Placeholder 2"/>
          <p:cNvSpPr>
            <a:spLocks noGrp="1"/>
          </p:cNvSpPr>
          <p:nvPr>
            <p:ph type="body" idx="1"/>
          </p:nvPr>
        </p:nvSpPr>
        <p:spPr>
          <a:noFill/>
          <a:ln/>
        </p:spPr>
        <p:txBody>
          <a:bodyPr/>
          <a:lstStyle/>
          <a:p>
            <a:pPr eaLnBrk="1" hangingPunct="1"/>
            <a:r>
              <a:rPr lang="en-US" smtClean="0"/>
              <a:t>Source: Williams and computerworld quotes, Software as a service: The next big thing, Eric Knorr 23/03/06, http://www.computerworld.com.au/index.php/id;889026646;fp;4;fpid;1398720840 </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6ABEFDC-BF90-499F-BE80-06650F057DC5}" type="slidenum">
              <a:rPr lang="en-US" sz="1200">
                <a:latin typeface="+mn-lt"/>
              </a:rPr>
              <a:pPr algn="r" fontAlgn="auto">
                <a:spcBef>
                  <a:spcPts val="0"/>
                </a:spcBef>
                <a:spcAft>
                  <a:spcPts val="0"/>
                </a:spcAft>
                <a:defRPr/>
              </a:pPr>
              <a:t>63</a:t>
            </a:fld>
            <a:endParaRPr lang="en-US"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C78A490-827F-4AF7-BC3D-8BB442C7FB6C}" type="slidenum">
              <a:rPr lang="en-US" smtClean="0"/>
              <a:pPr/>
              <a:t>2</a:t>
            </a:fld>
            <a:endParaRPr 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t>The NIST tree pictured is a direct decendant of the tree that dropped an apple on Sir Isaac Newton in 1665 (see http://www.gazette.net/gazette_archive/1997/199714/gaithersburg/news/a55925-1.html).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D463400E-38B6-43C6-AF4B-4829B7A395CF}" type="slidenum">
              <a:rPr lang="en-US" smtClean="0"/>
              <a:pPr/>
              <a:t>64</a:t>
            </a:fld>
            <a:endParaRPr lang="en-US" smtClean="0"/>
          </a:p>
        </p:txBody>
      </p:sp>
      <p:sp>
        <p:nvSpPr>
          <p:cNvPr id="118787" name="Slide Image Placeholder 1"/>
          <p:cNvSpPr>
            <a:spLocks noGrp="1" noRot="1" noChangeAspect="1" noTextEdit="1"/>
          </p:cNvSpPr>
          <p:nvPr>
            <p:ph type="sldImg"/>
          </p:nvPr>
        </p:nvSpPr>
        <p:spPr>
          <a:ln/>
        </p:spPr>
      </p:sp>
      <p:sp>
        <p:nvSpPr>
          <p:cNvPr id="118788" name="Notes Placeholder 2"/>
          <p:cNvSpPr>
            <a:spLocks noGrp="1"/>
          </p:cNvSpPr>
          <p:nvPr>
            <p:ph type="body" idx="1"/>
          </p:nvPr>
        </p:nvSpPr>
        <p:spPr>
          <a:noFill/>
          <a:ln/>
        </p:spPr>
        <p:txBody>
          <a:bodyPr/>
          <a:lstStyle/>
          <a:p>
            <a:pPr eaLnBrk="1" hangingPunct="1"/>
            <a:r>
              <a:rPr lang="en-US" smtClean="0"/>
              <a:t>Source: Scalable definition, André B. Bondi, 'Characteristics of scalability and their impact on performance', </a:t>
            </a:r>
            <a:r>
              <a:rPr lang="en-US" i="1" smtClean="0"/>
              <a:t>Proceedings of the 2nd international workshop on Software and performance,</a:t>
            </a:r>
            <a:r>
              <a:rPr lang="en-US" smtClean="0"/>
              <a:t> Ottawa, Ontario, Canada, 2000, </a:t>
            </a:r>
            <a:r>
              <a:rPr lang="en-US" smtClean="0">
                <a:hlinkClick r:id="rId3" action="ppaction://hlinkfile"/>
              </a:rPr>
              <a:t>ISBN 1-58113-195-X</a:t>
            </a:r>
            <a:r>
              <a:rPr lang="en-US" smtClean="0"/>
              <a:t>, pages 195 - 203</a:t>
            </a:r>
          </a:p>
          <a:p>
            <a:pPr eaLnBrk="1" hangingPunct="1"/>
            <a:endParaRPr lang="en-US" smtClean="0"/>
          </a:p>
          <a:p>
            <a:pPr eaLnBrk="1" hangingPunct="1"/>
            <a:r>
              <a:rPr lang="en-US" smtClean="0"/>
              <a:t>Source: Three attributes for SaaS, Architecture Strategies for Catching the Long Tail, Frederick Chong and Gianpaolo Carraro</a:t>
            </a:r>
            <a:br>
              <a:rPr lang="en-US" smtClean="0"/>
            </a:br>
            <a:r>
              <a:rPr lang="en-US" smtClean="0"/>
              <a:t>Microsoft Corporation April 2006, http://msdn.microsoft.com/en-us/library/aa479069.aspx </a:t>
            </a:r>
          </a:p>
          <a:p>
            <a:pPr eaLnBrk="1" hangingPunct="1"/>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6400AEB-EFC8-4275-9E8F-5C3AC371CB9F}" type="slidenum">
              <a:rPr lang="en-US" sz="1200">
                <a:latin typeface="+mn-lt"/>
              </a:rPr>
              <a:pPr algn="r" fontAlgn="auto">
                <a:spcBef>
                  <a:spcPts val="0"/>
                </a:spcBef>
                <a:spcAft>
                  <a:spcPts val="0"/>
                </a:spcAft>
                <a:defRPr/>
              </a:pPr>
              <a:t>64</a:t>
            </a:fld>
            <a:endParaRPr lang="en-US" sz="120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79CE2EA-AD14-4042-B910-C19D9E3797B2}" type="slidenum">
              <a:rPr lang="en-US" smtClean="0"/>
              <a:pPr/>
              <a:t>65</a:t>
            </a:fld>
            <a:endParaRPr lang="en-US" smtClean="0"/>
          </a:p>
        </p:txBody>
      </p:sp>
      <p:sp>
        <p:nvSpPr>
          <p:cNvPr id="119811" name="Slide Image Placeholder 1"/>
          <p:cNvSpPr>
            <a:spLocks noGrp="1" noRot="1" noChangeAspect="1" noTextEdit="1"/>
          </p:cNvSpPr>
          <p:nvPr>
            <p:ph type="sldImg"/>
          </p:nvPr>
        </p:nvSpPr>
        <p:spPr>
          <a:ln/>
        </p:spPr>
      </p:sp>
      <p:sp>
        <p:nvSpPr>
          <p:cNvPr id="119812" name="Notes Placeholder 2"/>
          <p:cNvSpPr>
            <a:spLocks noGrp="1"/>
          </p:cNvSpPr>
          <p:nvPr>
            <p:ph type="body" idx="1"/>
          </p:nvPr>
        </p:nvSpPr>
        <p:spPr>
          <a:noFill/>
          <a:ln/>
        </p:spPr>
        <p:txBody>
          <a:bodyPr/>
          <a:lstStyle/>
          <a:p>
            <a:pPr eaLnBrk="1" hangingPunct="1"/>
            <a:r>
              <a:rPr lang="en-US" smtClean="0"/>
              <a:t>Source: Architecture Strategies for Catching the Long Tail, Frederick Chong and Gianpaolo Carraro</a:t>
            </a:r>
            <a:br>
              <a:rPr lang="en-US" smtClean="0"/>
            </a:br>
            <a:r>
              <a:rPr lang="en-US" smtClean="0"/>
              <a:t>Microsoft Corporation April 2006, http://msdn.microsoft.com/en-us/library/aa479069.aspx </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E54AE04-6C4D-4D57-9F57-A8B0E57726C3}" type="slidenum">
              <a:rPr lang="en-US" sz="1200">
                <a:latin typeface="+mn-lt"/>
              </a:rPr>
              <a:pPr algn="r" fontAlgn="auto">
                <a:spcBef>
                  <a:spcPts val="0"/>
                </a:spcBef>
                <a:spcAft>
                  <a:spcPts val="0"/>
                </a:spcAft>
                <a:defRPr/>
              </a:pPr>
              <a:t>65</a:t>
            </a:fld>
            <a:endParaRPr lang="en-US" sz="1200">
              <a:latin typeface="+mn-l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6D3DE9A-F83E-488D-A52A-A806C6D8B100}" type="slidenum">
              <a:rPr lang="en-US" smtClean="0"/>
              <a:pPr/>
              <a:t>67</a:t>
            </a:fld>
            <a:endParaRPr lang="en-US"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mtClean="0"/>
              <a:t>Source SLA Zone: http://www.sla-zone.co.uk/</a:t>
            </a:r>
          </a:p>
          <a:p>
            <a:pPr eaLnBrk="1" hangingPunct="1"/>
            <a:r>
              <a:rPr lang="en-US" smtClean="0"/>
              <a:t>Wikipedia definition of SLA: http://en.wikipedia.org/wiki/Service_level_agreement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F6997E0-670D-4EA7-8558-004CDEE4A96A}" type="slidenum">
              <a:rPr lang="en-US" smtClean="0"/>
              <a:pPr/>
              <a:t>68</a:t>
            </a:fld>
            <a:endParaRPr lang="en-US"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smtClean="0"/>
              <a:t>Source: 38% statistic, Xiaolong Jin and Jiming Liu, "</a:t>
            </a:r>
            <a:r>
              <a:rPr lang="en-US" smtClean="0">
                <a:hlinkClick r:id="rId3" tooltip="http://www.springerlink.com/openurl.asp?genre=article&amp;issn=0302-9743&amp;volume=2969&amp;spage=151"/>
              </a:rPr>
              <a:t>From Individual Based Modeling to Autonomy Oriented Computation</a:t>
            </a:r>
            <a:r>
              <a:rPr lang="en-US" smtClean="0"/>
              <a:t>", in Matthias Nickles, Michael Rovatsos, and Gerhard Weiss (editors), </a:t>
            </a:r>
            <a:r>
              <a:rPr lang="en-US" i="1" smtClean="0"/>
              <a:t>Agents and Computational Autonomy: Potential, Risks, and Solutions</a:t>
            </a:r>
            <a:r>
              <a:rPr lang="en-US" smtClean="0"/>
              <a:t>, pages 151–169, Lecture Notes in Computer Science, vol. 2969, Springer, Berlin, 2004. </a:t>
            </a:r>
            <a:r>
              <a:rPr lang="en-US" smtClean="0">
                <a:hlinkClick r:id="rId4"/>
              </a:rPr>
              <a:t>ISBN 978-3-540-22477-8</a:t>
            </a:r>
            <a:r>
              <a:rPr lang="en-US" smtClean="0"/>
              <a:t>. </a:t>
            </a:r>
          </a:p>
          <a:p>
            <a:pPr eaLnBrk="1" hangingPunct="1"/>
            <a:r>
              <a:rPr lang="en-US" smtClean="0"/>
              <a:t>Source: 18:1 statistics, Trends in technology’, survey, Berkeley University of California, USA, March 2002  </a:t>
            </a:r>
          </a:p>
          <a:p>
            <a:pPr eaLnBrk="1" hangingPunct="1"/>
            <a:r>
              <a:rPr lang="en-US" smtClean="0"/>
              <a:t>Source: IBM 4 properties, http://www-01.ibm.com/software/tivoli/autonomic/</a:t>
            </a:r>
          </a:p>
          <a:p>
            <a:pPr eaLnBrk="1" hangingPunct="1"/>
            <a:r>
              <a:rPr lang="en-US" smtClean="0"/>
              <a:t>Source: Autonomic properties, Wikipedia entry on autonomic system computing (providing an alternate vision to IBM’s)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5D63E55-8DD6-4BE5-9330-94D02A8F36ED}" type="slidenum">
              <a:rPr lang="en-US" smtClean="0"/>
              <a:pPr/>
              <a:t>69</a:t>
            </a:fld>
            <a:endParaRPr lang="en-US" smtClean="0"/>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smtClean="0"/>
              <a:t>Source: “What is the Grid? A Three Point Checklist”, Ian Foster, http://www-fp.mcs.anl.gov/~foster/Articles/WhatIsTheGrid.pdf </a:t>
            </a:r>
          </a:p>
          <a:p>
            <a:pPr eaLnBrk="1" hangingPunct="1"/>
            <a:r>
              <a:rPr lang="en-US" smtClean="0"/>
              <a:t>Source: Wikipedia, http://en.wikipedia.org/wiki/Grid_computing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56F8D1B-1EB5-45CF-B900-A4FA98EDE1DC}" type="slidenum">
              <a:rPr lang="en-US" smtClean="0"/>
              <a:pPr/>
              <a:t>71</a:t>
            </a:fld>
            <a:endParaRPr lang="en-US"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smtClean="0"/>
              <a:t>Source: ‘Web Services: Principles and Technology’ (Michael Papazoglou) Chapter 1</a:t>
            </a:r>
          </a:p>
          <a:p>
            <a:pPr eaLnBrk="1" hangingPunct="1"/>
            <a:r>
              <a:rPr lang="en-US" smtClean="0"/>
              <a:t>Source: Infoworld quote, http://www.infoworld.com/article/08/04/07/15FE-cloud-computing-reality_2.html</a:t>
            </a:r>
          </a:p>
          <a:p>
            <a:pPr eaLnBrk="1" hangingPunct="1"/>
            <a:r>
              <a:rPr lang="en-US" smtClean="0"/>
              <a:t>Source: Rube Goldberg picture, http://en.wikipedia.org/wiki/Rube_Goldberg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791EAF0-BEDE-4488-8CC4-06C961F0B9D0}" type="slidenum">
              <a:rPr lang="en-US" smtClean="0"/>
              <a:pPr/>
              <a:t>72</a:t>
            </a:fld>
            <a:endParaRPr lang="en-US"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smtClean="0"/>
              <a:t>Source: ‘Web Services: Principles and Technology’ (Michael Papazoglou) Chapter 1</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A5B70646-14DC-45AD-AFB6-B5861B01654B}" type="slidenum">
              <a:rPr lang="en-US" smtClean="0"/>
              <a:pPr/>
              <a:t>73</a:t>
            </a:fld>
            <a:endParaRPr lang="en-US" smtClean="0"/>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smtClean="0"/>
              <a:t>Wikipedia list of frameworks: http://en.wikipedia.org/wiki/List_of_web_application_frameworks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28AC8B7-9246-4C06-8F42-F66096DE0230}" type="slidenum">
              <a:rPr lang="en-US" smtClean="0"/>
              <a:pPr/>
              <a:t>76</a:t>
            </a:fld>
            <a:endParaRPr lang="en-US" smtClean="0"/>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smtClean="0"/>
              <a:t>Source: 11.8 and 15%, Martin MC Brown, Computerworld, </a:t>
            </a:r>
            <a:r>
              <a:rPr lang="en-US" smtClean="0">
                <a:hlinkClick r:id="rId3"/>
              </a:rPr>
              <a:t>http://blogs.computerworld.com/data_center_utilization_15_of_11_8_million_is_a_big_number</a:t>
            </a:r>
            <a:r>
              <a:rPr lang="en-US" smtClean="0"/>
              <a:t>  </a:t>
            </a:r>
          </a:p>
          <a:p>
            <a:pPr eaLnBrk="1" hangingPunct="1"/>
            <a:endParaRPr lang="en-US" smtClean="0"/>
          </a:p>
          <a:p>
            <a:pPr eaLnBrk="1" hangingPunct="1"/>
            <a:r>
              <a:rPr lang="en-US" smtClean="0"/>
              <a:t>Source: $800, Ron Markezich, Vice President Microsoft Online, Microsoft talk at the Booz Allen Hamilton Cloud Computing Summit, 11/20/2008.</a:t>
            </a:r>
          </a:p>
          <a:p>
            <a:pPr eaLnBrk="1" hangingPunct="1"/>
            <a:endParaRPr lang="en-US" smtClean="0"/>
          </a:p>
          <a:p>
            <a:pPr eaLnBrk="1" hangingPunct="1"/>
            <a:r>
              <a:rPr lang="en-US" smtClean="0"/>
              <a:t>Source: IBM Report May 2008, </a:t>
            </a:r>
            <a:r>
              <a:rPr lang="en-US" b="1" smtClean="0"/>
              <a:t>Creating a green data center to help reduce energy costs and gain a competitive advantage.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63C6F9B-AB07-4CA4-B532-8347DE78E96E}" type="slidenum">
              <a:rPr lang="en-US" smtClean="0"/>
              <a:pPr/>
              <a:t>77</a:t>
            </a:fld>
            <a:endParaRPr lang="en-US" smtClean="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smtClean="0"/>
              <a:t>Source: http://www.cloudave.com/link/global-green-computing-fund</a:t>
            </a:r>
          </a:p>
          <a:p>
            <a:pPr eaLnBrk="1" hangingPunct="1"/>
            <a:r>
              <a:rPr lang="en-US" smtClean="0"/>
              <a:t>http://news.cnet.com/8301-11128_3-10140142-54.html?tag=newsEditorsPicksArea.0</a:t>
            </a:r>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167963C-C54C-403F-9C92-A3B1B92AB5DB}" type="slidenum">
              <a:rPr lang="en-US" smtClean="0"/>
              <a:pPr/>
              <a:t>8</a:t>
            </a:fld>
            <a:endParaRPr lang="en-US" smtClean="0"/>
          </a:p>
        </p:txBody>
      </p:sp>
      <p:sp>
        <p:nvSpPr>
          <p:cNvPr id="101379" name="Rectangle 2"/>
          <p:cNvSpPr>
            <a:spLocks noGrp="1" noRot="1" noChangeAspect="1" noTextEdit="1"/>
          </p:cNvSpPr>
          <p:nvPr>
            <p:ph type="sldImg"/>
          </p:nvPr>
        </p:nvSpPr>
        <p:spPr>
          <a:ln/>
        </p:spPr>
      </p:sp>
      <p:sp>
        <p:nvSpPr>
          <p:cNvPr id="101380" name="Rectangle 3"/>
          <p:cNvSpPr>
            <a:spLocks noGrp="1"/>
          </p:cNvSpPr>
          <p:nvPr>
            <p:ph type="body" idx="1"/>
          </p:nvPr>
        </p:nvSpPr>
        <p:spPr>
          <a:noFill/>
          <a:ln/>
        </p:spPr>
        <p:txBody>
          <a:bodyPr/>
          <a:lstStyle/>
          <a:p>
            <a:pPr eaLnBrk="1" hangingPunct="1"/>
            <a:r>
              <a:rPr lang="en-US" smtClean="0"/>
              <a:t>Jeff Bezos’ quote: http://news.cnet.com/8301-13953_3-9977100-80.html?tag=mncol </a:t>
            </a:r>
          </a:p>
          <a:p>
            <a:pPr eaLnBrk="1" hangingPunct="1"/>
            <a:r>
              <a:rPr lang="en-US" smtClean="0"/>
              <a:t>Kevin Marks quote: http://news.cnet.com/8301-13953_3-9938949-80.html?tag=mncol video interview</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074A905-BBC4-40D0-BDC0-652BDD7DA2AC}" type="slidenum">
              <a:rPr lang="en-US" smtClean="0"/>
              <a:pPr/>
              <a:t>78</a:t>
            </a:fld>
            <a:endParaRPr lang="en-US" smtClean="0"/>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n-US" smtClean="0"/>
              <a:t>Source: Gartner stat, ComputerWeekly, 4/11/2008, http://www.computerweekly.com/galleries/233192-8/Gartner-fellow-Brian-Gammage-Align-IT-with-business-and-look-for-cost-savings-in-the-cloud.htm</a:t>
            </a:r>
          </a:p>
          <a:p>
            <a:pPr eaLnBrk="1" hangingPunct="1"/>
            <a:endParaRPr lang="en-US" smtClean="0"/>
          </a:p>
          <a:p>
            <a:pPr eaLnBrk="1" hangingPunct="1"/>
            <a:r>
              <a:rPr lang="en-US" smtClean="0"/>
              <a:t>Source: Alchemy Plus, 12/3/08, http://www.infoworld.com/article/08/12/03/Scotland_hotbed_for_green_datacenters_1.html</a:t>
            </a:r>
          </a:p>
          <a:p>
            <a:pPr eaLnBrk="1" hangingPunct="1"/>
            <a:endParaRPr lang="en-US" smtClean="0"/>
          </a:p>
          <a:p>
            <a:pPr eaLnBrk="1" hangingPunct="1"/>
            <a:r>
              <a:rPr lang="en-US" smtClean="0"/>
              <a:t>Source: Preferred Hotel, 11/24/08, http://www.computerworld.com/action/article.do?command=viewArticleBasic&amp;articleId=9121485 </a:t>
            </a:r>
          </a:p>
          <a:p>
            <a:pPr eaLnBrk="1" hangingPunct="1"/>
            <a:endParaRPr lang="en-US" smtClean="0"/>
          </a:p>
          <a:p>
            <a:pPr eaLnBrk="1" hangingPunct="1"/>
            <a:r>
              <a:rPr lang="en-US" smtClean="0"/>
              <a:t>Source: CTO DC, Mike Bradshaw, Google talk at the Booz Allen Hamilton Cloud Computing Summit, 11/20/2008.</a:t>
            </a:r>
          </a:p>
          <a:p>
            <a:pPr eaLnBrk="1" hangingPunct="1"/>
            <a:r>
              <a:rPr lang="en-US" smtClean="0"/>
              <a:t>Patrick Marshall, The power of the cloud. Government Computer News, 9/29/08. </a:t>
            </a:r>
            <a:r>
              <a:rPr lang="en-US" smtClean="0">
                <a:hlinkClick r:id="rId3"/>
              </a:rPr>
              <a:t>http://www.gcn.com/print/27_24/47228-1.html</a:t>
            </a:r>
            <a:r>
              <a:rPr 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0CA775EA-635C-40A3-90D3-3A0FC268E8C0}" type="slidenum">
              <a:rPr lang="en-US" smtClean="0"/>
              <a:pPr/>
              <a:t>79</a:t>
            </a:fld>
            <a:endParaRPr lang="en-US" smtClean="0"/>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n-US" smtClean="0"/>
              <a:t>Source: Reese, http://broadcast.oreilly.com/2008/10/the-economics-of-cloud-c.html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9FBD543-657E-41A9-AD70-823F85E3B6DE}" type="slidenum">
              <a:rPr lang="en-US" smtClean="0"/>
              <a:pPr/>
              <a:t>81</a:t>
            </a:fld>
            <a:endParaRPr lang="en-US" smtClean="0"/>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smtClean="0"/>
              <a:t>http://arstechnica.com/software/news/2008/10/washington-dc-latest-to-drop-microsoft-for-web-apps.ars</a:t>
            </a:r>
          </a:p>
          <a:p>
            <a:pPr eaLnBrk="1" hangingPunct="1"/>
            <a:r>
              <a:rPr lang="en-US" smtClean="0"/>
              <a:t>Quote is from http://www.nextgov.com/nextgov/ng_20081126_1117.php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BE186AC1-AA36-4377-B354-BBC2D88CD2F8}" type="slidenum">
              <a:rPr lang="en-US" smtClean="0"/>
              <a:pPr/>
              <a:t>82</a:t>
            </a:fld>
            <a:endParaRPr lang="en-US" smtClean="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n-US" smtClean="0"/>
              <a:t>Source: IBM hybrid cloud, http://news.cnet.com/8301-19413_3-10161245-240.html?tag=newsFeaturedBlogArea.0 </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BC46A9B-B82F-4616-91D1-F49E67265A0D}" type="slidenum">
              <a:rPr lang="en-US" smtClean="0"/>
              <a:pPr/>
              <a:t>83</a:t>
            </a:fld>
            <a:endParaRPr lang="en-US" smtClean="0"/>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n-US" smtClean="0"/>
              <a:t>Source: vCloud press release, 9/15/08, http://vmware.com/company/news/releases/vcloud_vmworld08.html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E8BEB43C-166A-45D4-A99C-9029A00C611C}" type="slidenum">
              <a:rPr lang="en-US" smtClean="0"/>
              <a:pPr/>
              <a:t>86</a:t>
            </a:fld>
            <a:endParaRPr lang="en-US" smtClean="0"/>
          </a:p>
        </p:txBody>
      </p:sp>
      <p:sp>
        <p:nvSpPr>
          <p:cNvPr id="134147" name="Rectangle 2"/>
          <p:cNvSpPr>
            <a:spLocks noGrp="1" noRot="1" noChangeAspect="1" noTextEdit="1"/>
          </p:cNvSpPr>
          <p:nvPr>
            <p:ph type="sldImg"/>
          </p:nvPr>
        </p:nvSpPr>
        <p:spPr>
          <a:ln/>
        </p:spPr>
      </p:sp>
      <p:sp>
        <p:nvSpPr>
          <p:cNvPr id="134148" name="Rectangle 3"/>
          <p:cNvSpPr>
            <a:spLocks noGrp="1"/>
          </p:cNvSpPr>
          <p:nvPr>
            <p:ph type="body" idx="1"/>
          </p:nvPr>
        </p:nvSpPr>
        <p:spPr>
          <a:noFill/>
          <a:ln/>
        </p:spPr>
        <p:txBody>
          <a:bodyPr/>
          <a:lstStyle/>
          <a:p>
            <a:pPr eaLnBrk="1" hangingPunct="1"/>
            <a:r>
              <a:rPr lang="en-US" smtClean="0"/>
              <a:t>Data taken from CNET news article and interview 8/18/08</a:t>
            </a:r>
          </a:p>
          <a:p>
            <a:pPr eaLnBrk="1" hangingPunct="1"/>
            <a:r>
              <a:rPr lang="en-US" smtClean="0"/>
              <a:t>http://news.cnet.com/8301-13953_3-10027064-80.html?tag=mncol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724DC0B-0E64-4423-99DC-03650A0E032B}" type="slidenum">
              <a:rPr lang="en-US" smtClean="0"/>
              <a:pPr/>
              <a:t>87</a:t>
            </a:fld>
            <a:endParaRPr lang="en-US" smtClean="0"/>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n-US" smtClean="0"/>
              <a:t>Source: Infoworld Article, http://www.infoworld.com/article/08/08/27/35NF-cloud-providers_2.html </a:t>
            </a:r>
          </a:p>
          <a:p>
            <a:pPr eaLnBrk="1" hangingPunct="1"/>
            <a:r>
              <a:rPr lang="en-US" smtClean="0"/>
              <a:t>Source: IBM cloud presentation at BAH cloud computing summit 10/29/08</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3D7FE51-BB86-49C4-B3C4-5E9088790CFF}" type="slidenum">
              <a:rPr lang="en-US" smtClean="0"/>
              <a:pPr/>
              <a:t>88</a:t>
            </a:fld>
            <a:endParaRPr lang="en-US" smtClean="0"/>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en-US" smtClean="0"/>
              <a:t>Source: Infoworld article (availability zones and elastic IP), http://www.infoworld.com/article/08/03/27/Amazon-adds-resilience-to-cloud-computing_1.html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A4E98D4-D9E4-4CE6-B93E-B2692206D785}" type="slidenum">
              <a:rPr lang="en-US" smtClean="0"/>
              <a:pPr/>
              <a:t>89</a:t>
            </a:fld>
            <a:endParaRPr lang="en-US" smtClean="0"/>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en-US" smtClean="0"/>
              <a:t>Source: Infoworld, http://www.infoworld.com/article/08/04/07/15FE-cloud-computing-utility_1.html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C939EA-E6D1-4FFE-9E50-CF0E0967FCBC}" type="slidenum">
              <a:rPr lang="en-US" smtClean="0"/>
              <a:pPr/>
              <a:t>90</a:t>
            </a:fld>
            <a:endParaRPr lang="en-US" smtClean="0"/>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en-US" smtClean="0"/>
              <a:t>http://arstechnica.com/software/news/2008/10/washington-dc-latest-to-drop-microsoft-for-web-apps.ars</a:t>
            </a:r>
          </a:p>
          <a:p>
            <a:pPr eaLnBrk="1" hangingPunct="1"/>
            <a:r>
              <a:rPr lang="en-US" smtClean="0"/>
              <a:t>Quote is from http://www.nextgov.com/nextgov/ng_20081126_1117.php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F36E5C4-ED01-4846-B9FE-CB2369AAFA18}" type="slidenum">
              <a:rPr lang="en-US" smtClean="0"/>
              <a:pPr/>
              <a:t>9</a:t>
            </a:fld>
            <a:endParaRPr 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Note 1: Cloud computing is still an evolving paradigm. Its definitions, use cases, underlying technologies, issues, risks, and benefits will be refined in a spirited debate by the public and private sectors. These definitions, attributes, and characteristics will evolve and change over time.</a:t>
            </a:r>
          </a:p>
          <a:p>
            <a:pPr eaLnBrk="1" hangingPunct="1"/>
            <a:r>
              <a:rPr lang="en-US" smtClean="0"/>
              <a:t>Note 2: The cloud computing industry represents a large ecosystem of many models, vendors, and market niches. This definition attempts to encompass all of the various cloud approaches.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B6592D8-D10C-4602-AB65-4A273E2AAC34}" type="slidenum">
              <a:rPr lang="en-US" smtClean="0"/>
              <a:pPr/>
              <a:t>91</a:t>
            </a:fld>
            <a:endParaRPr lang="en-US" smtClean="0"/>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r>
              <a:rPr lang="en-US" smtClean="0"/>
              <a:t>http://arstechnica.com/software/news/2008/10/washington-dc-latest-to-drop-microsoft-for-web-apps.ars</a:t>
            </a:r>
          </a:p>
          <a:p>
            <a:pPr eaLnBrk="1" hangingPunct="1"/>
            <a:r>
              <a:rPr lang="en-US" smtClean="0"/>
              <a:t>Quote is from http://www.nextgov.com/nextgov/ng_20081126_1117.php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5744CA0-0ECF-4ADE-860E-D9E219903332}" type="slidenum">
              <a:rPr lang="en-US" smtClean="0"/>
              <a:pPr/>
              <a:t>10</a:t>
            </a:fld>
            <a:endParaRPr 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5850B27-FA80-4F77-84E7-11C2964F29E2}" type="slidenum">
              <a:rPr lang="en-US" smtClean="0"/>
              <a:pPr/>
              <a:t>11</a:t>
            </a:fld>
            <a:endParaRPr 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i="1" smtClean="0"/>
              <a:t>Cloud Software as a Service (SaaS).</a:t>
            </a:r>
            <a:r>
              <a:rPr lang="en-US" smtClean="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i="1" smtClean="0"/>
          </a:p>
          <a:p>
            <a:pPr eaLnBrk="1" hangingPunct="1"/>
            <a:r>
              <a:rPr lang="en-US" i="1" smtClean="0"/>
              <a:t>Cloud Platform as a Service (PaaS). </a:t>
            </a:r>
            <a:r>
              <a:rPr lang="en-US" smtClean="0"/>
              <a:t>The capability provided to the consumer is to deploy onto the cloud infrastructure consumer-created applications using programming languages and tools supported by the provider (e.g., java, python, .Net). The consumer does not manage or control the underlying cloud infrastructure, network, servers, operating systems, or storage, but the consumer has control over the deployed applications and possibly application hosting environment configurations.</a:t>
            </a:r>
            <a:endParaRPr lang="en-US" i="1" smtClean="0"/>
          </a:p>
          <a:p>
            <a:pPr eaLnBrk="1" hangingPunct="1"/>
            <a:r>
              <a:rPr lang="en-US" i="1" smtClean="0"/>
              <a:t>Cloud Infrastructure as a Service (IaaS). </a:t>
            </a:r>
            <a:r>
              <a:rPr lang="en-US" smtClean="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C4FC8AE-87BF-4BD9-A2EF-91457D583E92}" type="slidenum">
              <a:rPr lang="en-US" smtClean="0"/>
              <a:pPr/>
              <a:t>13</a:t>
            </a:fld>
            <a:endParaRPr 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i="1" smtClean="0"/>
              <a:t>Private cloud. </a:t>
            </a:r>
            <a:r>
              <a:rPr lang="en-US" smtClean="0"/>
              <a:t>The cloud infrastructure is operated solely for an organization. It may be managed by the organization or a third party and may exist on premise or off premise.</a:t>
            </a:r>
            <a:endParaRPr lang="en-US" i="1" smtClean="0"/>
          </a:p>
          <a:p>
            <a:pPr eaLnBrk="1" hangingPunct="1"/>
            <a:r>
              <a:rPr lang="en-US" i="1" smtClean="0"/>
              <a:t>Community cloud.</a:t>
            </a:r>
            <a:r>
              <a:rPr lang="en-US" smtClean="0"/>
              <a:t> 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endParaRPr lang="en-US" i="1" smtClean="0"/>
          </a:p>
          <a:p>
            <a:pPr eaLnBrk="1" hangingPunct="1"/>
            <a:r>
              <a:rPr lang="en-US" i="1" smtClean="0"/>
              <a:t>Public cloud. </a:t>
            </a:r>
            <a:r>
              <a:rPr lang="en-US" smtClean="0"/>
              <a:t>The cloud infrastructure is made available to the general public or a large industry group and is owned by an organization selling cloud services.</a:t>
            </a:r>
            <a:endParaRPr lang="en-US" i="1" smtClean="0"/>
          </a:p>
          <a:p>
            <a:pPr eaLnBrk="1" hangingPunct="1"/>
            <a:r>
              <a:rPr lang="en-US" i="1" smtClean="0"/>
              <a:t>Hybrid cloud</a:t>
            </a:r>
            <a:r>
              <a:rPr lang="en-US" smtClean="0"/>
              <a:t>. The cloud infrastructure is a composition of two or more clouds (private, community, or public) that remain unique entities but are bound together by standardized or proprietary technology that enables data and application portability (e.g., cloud bursting).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F3CD728-091A-4EAA-AD13-CC1B20063654}" type="slidenum">
              <a:rPr lang="en-US" smtClean="0"/>
              <a:pPr/>
              <a:t>14</a:t>
            </a:fld>
            <a:endParaRPr 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lnSpc>
                <a:spcPct val="80000"/>
              </a:lnSpc>
            </a:pPr>
            <a:endParaRPr lang="en-US"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r>
              <a:rPr lang="en-US" smtClean="0"/>
              <a:t>Cloud diagram idea inspired by Maria Spinola 8-31-09</a:t>
            </a:r>
          </a:p>
        </p:txBody>
      </p:sp>
      <p:sp>
        <p:nvSpPr>
          <p:cNvPr id="107524" name="Slide Number Placeholder 3"/>
          <p:cNvSpPr>
            <a:spLocks noGrp="1"/>
          </p:cNvSpPr>
          <p:nvPr>
            <p:ph type="sldNum" sz="quarter" idx="5"/>
          </p:nvPr>
        </p:nvSpPr>
        <p:spPr>
          <a:noFill/>
        </p:spPr>
        <p:txBody>
          <a:bodyPr/>
          <a:lstStyle/>
          <a:p>
            <a:fld id="{9A0CC3CF-2AD6-43CE-BE4F-B5E0D739AF71}" type="slidenum">
              <a:rPr lang="en-US" smtClean="0"/>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0"/>
            <a:ext cx="9144000" cy="6864350"/>
          </a:xfrm>
          <a:prstGeom prst="rect">
            <a:avLst/>
          </a:prstGeom>
          <a:noFill/>
          <a:ln w="9525">
            <a:noFill/>
            <a:miter lim="800000"/>
            <a:headEnd/>
            <a:tailEnd/>
          </a:ln>
        </p:spPr>
      </p:pic>
      <p:sp>
        <p:nvSpPr>
          <p:cNvPr id="6147" name="Rectangle 3"/>
          <p:cNvSpPr>
            <a:spLocks noGrp="1" noChangeArrowheads="1"/>
          </p:cNvSpPr>
          <p:nvPr>
            <p:ph type="ctrTitle"/>
          </p:nvPr>
        </p:nvSpPr>
        <p:spPr>
          <a:xfrm>
            <a:off x="609600" y="1143000"/>
            <a:ext cx="7772400" cy="1470025"/>
          </a:xfrm>
        </p:spPr>
        <p:txBody>
          <a:bodyPr/>
          <a:lstStyle>
            <a:lvl1pPr>
              <a:defRPr/>
            </a:lvl1pPr>
          </a:lstStyle>
          <a:p>
            <a:r>
              <a:rPr lang="en-US"/>
              <a:t>Click to edit Master title style</a:t>
            </a:r>
          </a:p>
        </p:txBody>
      </p:sp>
      <p:sp>
        <p:nvSpPr>
          <p:cNvPr id="6148" name="Rectangle 4"/>
          <p:cNvSpPr>
            <a:spLocks noGrp="1" noChangeArrowheads="1"/>
          </p:cNvSpPr>
          <p:nvPr>
            <p:ph type="subTitle" idx="1"/>
          </p:nvPr>
        </p:nvSpPr>
        <p:spPr>
          <a:xfrm>
            <a:off x="1371600" y="3048000"/>
            <a:ext cx="6400800" cy="25908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588932-B742-425A-9354-8EF07D4D45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21717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74638"/>
            <a:ext cx="63627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E504B3-59AF-482E-95EB-81FD0CC9314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D501AC3-6973-4F61-B672-7F5E90B5C3F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DFC60DE-DD8A-4B45-ADD1-D1F8904BAF6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9922216-C4AC-4BD3-8DCB-3750E9C4A3C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70FDE4F-9A21-42E8-B727-B6B1C71E1D9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083EF06-03C3-4A85-A921-DB7539000D8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BB34757D-F0FD-42B6-AAB3-74361D43D83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EDE7993C-439B-4C9F-B601-612874C4FED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3DD89057-784A-4DC6-AD85-ECF41D8B3B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BFC782-0FDB-417B-B870-67C37B2830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A3107CF-3BEF-41FB-A56A-0231A6AC390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AB6F9F2-6621-4077-9923-9573AF3B8E2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627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52262E0-2757-4990-9CA6-3D68BDC9785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7BEA71-E835-4198-BC7B-5B42D6F338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60020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771B45-5265-4298-A076-BF9DF608DA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71A77A-2DB4-48FD-85EF-F8807BDA6F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03F8B0C-18A9-484D-9963-0989A9A46D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E68325B-6E05-4281-82C9-D93D14AE295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B58420-CCD2-465B-AABA-77D442B4F1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009811-71C7-4AEC-8DD2-156803A9E3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3" cstate="print"/>
          <a:srcRect/>
          <a:stretch>
            <a:fillRect/>
          </a:stretch>
        </p:blipFill>
        <p:spPr bwMode="auto">
          <a:xfrm>
            <a:off x="0" y="0"/>
            <a:ext cx="9144000" cy="6881813"/>
          </a:xfrm>
          <a:prstGeom prst="rect">
            <a:avLst/>
          </a:prstGeom>
          <a:noFill/>
          <a:ln w="9525">
            <a:noFill/>
            <a:miter lim="800000"/>
            <a:headEnd/>
            <a:tailEnd/>
          </a:ln>
        </p:spPr>
      </p:pic>
      <p:sp>
        <p:nvSpPr>
          <p:cNvPr id="205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228600" y="1600200"/>
            <a:ext cx="8686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28800" y="6689725"/>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5257800" y="6689725"/>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610600" y="66294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82A0987-3657-4107-A234-A6EA846BB910}" type="slidenum">
              <a:rPr lang="en-US"/>
              <a:pPr>
                <a:defRPr/>
              </a:pPr>
              <a:t>‹#›</a:t>
            </a:fld>
            <a:endParaRPr lang="en-US"/>
          </a:p>
        </p:txBody>
      </p:sp>
      <p:pic>
        <p:nvPicPr>
          <p:cNvPr id="2056" name="Picture 10" descr="nistBlue"/>
          <p:cNvPicPr>
            <a:picLocks noChangeAspect="1" noChangeArrowheads="1"/>
          </p:cNvPicPr>
          <p:nvPr userDrawn="1"/>
        </p:nvPicPr>
        <p:blipFill>
          <a:blip r:embed="rId14" cstate="print"/>
          <a:srcRect/>
          <a:stretch>
            <a:fillRect/>
          </a:stretch>
        </p:blipFill>
        <p:spPr bwMode="auto">
          <a:xfrm>
            <a:off x="152400" y="6503988"/>
            <a:ext cx="990600" cy="354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itchFamily="34" charset="0"/>
        </a:defRPr>
      </a:lvl2pPr>
      <a:lvl3pPr algn="ctr" rtl="0" eaLnBrk="0" fontAlgn="base" hangingPunct="0">
        <a:spcBef>
          <a:spcPct val="0"/>
        </a:spcBef>
        <a:spcAft>
          <a:spcPct val="0"/>
        </a:spcAft>
        <a:defRPr sz="4400">
          <a:solidFill>
            <a:schemeClr val="bg1"/>
          </a:solidFill>
          <a:latin typeface="Arial" pitchFamily="34" charset="0"/>
        </a:defRPr>
      </a:lvl3pPr>
      <a:lvl4pPr algn="ctr" rtl="0" eaLnBrk="0" fontAlgn="base" hangingPunct="0">
        <a:spcBef>
          <a:spcPct val="0"/>
        </a:spcBef>
        <a:spcAft>
          <a:spcPct val="0"/>
        </a:spcAft>
        <a:defRPr sz="4400">
          <a:solidFill>
            <a:schemeClr val="bg1"/>
          </a:solidFill>
          <a:latin typeface="Arial" pitchFamily="34" charset="0"/>
        </a:defRPr>
      </a:lvl4pPr>
      <a:lvl5pPr algn="ctr" rtl="0" eaLnBrk="0" fontAlgn="base" hangingPunct="0">
        <a:spcBef>
          <a:spcPct val="0"/>
        </a:spcBef>
        <a:spcAft>
          <a:spcPct val="0"/>
        </a:spcAft>
        <a:defRPr sz="4400">
          <a:solidFill>
            <a:schemeClr val="bg1"/>
          </a:solidFill>
          <a:latin typeface="Arial" pitchFamily="34" charset="0"/>
        </a:defRPr>
      </a:lvl5pPr>
      <a:lvl6pPr marL="457200" algn="ctr" rtl="0" fontAlgn="base">
        <a:spcBef>
          <a:spcPct val="0"/>
        </a:spcBef>
        <a:spcAft>
          <a:spcPct val="0"/>
        </a:spcAft>
        <a:defRPr sz="4400">
          <a:solidFill>
            <a:schemeClr val="bg1"/>
          </a:solidFill>
          <a:latin typeface="Arial" pitchFamily="34" charset="0"/>
        </a:defRPr>
      </a:lvl6pPr>
      <a:lvl7pPr marL="914400" algn="ctr" rtl="0" fontAlgn="base">
        <a:spcBef>
          <a:spcPct val="0"/>
        </a:spcBef>
        <a:spcAft>
          <a:spcPct val="0"/>
        </a:spcAft>
        <a:defRPr sz="4400">
          <a:solidFill>
            <a:schemeClr val="bg1"/>
          </a:solidFill>
          <a:latin typeface="Arial" pitchFamily="34" charset="0"/>
        </a:defRPr>
      </a:lvl7pPr>
      <a:lvl8pPr marL="1371600" algn="ctr" rtl="0" fontAlgn="base">
        <a:spcBef>
          <a:spcPct val="0"/>
        </a:spcBef>
        <a:spcAft>
          <a:spcPct val="0"/>
        </a:spcAft>
        <a:defRPr sz="4400">
          <a:solidFill>
            <a:schemeClr val="bg1"/>
          </a:solidFill>
          <a:latin typeface="Arial" pitchFamily="34" charset="0"/>
        </a:defRPr>
      </a:lvl8pPr>
      <a:lvl9pPr marL="1828800" algn="ctr" rtl="0" fontAlgn="base">
        <a:spcBef>
          <a:spcPct val="0"/>
        </a:spcBef>
        <a:spcAft>
          <a:spcPct val="0"/>
        </a:spcAft>
        <a:defRPr sz="44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7"/>
          <p:cNvPicPr>
            <a:picLocks noChangeAspect="1" noChangeArrowheads="1"/>
          </p:cNvPicPr>
          <p:nvPr userDrawn="1"/>
        </p:nvPicPr>
        <p:blipFill>
          <a:blip r:embed="rId13" cstate="print"/>
          <a:srcRect/>
          <a:stretch>
            <a:fillRect/>
          </a:stretch>
        </p:blipFill>
        <p:spPr bwMode="auto">
          <a:xfrm>
            <a:off x="0" y="0"/>
            <a:ext cx="9144000" cy="68643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
          <p:cNvSpPr>
            <a:spLocks noGrp="1" noChangeArrowheads="1"/>
          </p:cNvSpPr>
          <p:nvPr>
            <p:ph type="body" idx="1"/>
          </p:nvPr>
        </p:nvSpPr>
        <p:spPr bwMode="auto">
          <a:xfrm>
            <a:off x="228600" y="1600200"/>
            <a:ext cx="8686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1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31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31432" name="Rectangle 8"/>
          <p:cNvSpPr>
            <a:spLocks noGrp="1" noChangeArrowheads="1"/>
          </p:cNvSpPr>
          <p:nvPr>
            <p:ph type="sldNum" sz="quarter" idx="4"/>
          </p:nvPr>
        </p:nvSpPr>
        <p:spPr bwMode="auto">
          <a:xfrm>
            <a:off x="86106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B41CCA-F425-4B46-B801-5AB06B9981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Arial" pitchFamily="34" charset="0"/>
        </a:defRPr>
      </a:lvl2pPr>
      <a:lvl3pPr algn="ctr" rtl="0" eaLnBrk="0" fontAlgn="base" hangingPunct="0">
        <a:spcBef>
          <a:spcPct val="0"/>
        </a:spcBef>
        <a:spcAft>
          <a:spcPct val="0"/>
        </a:spcAft>
        <a:defRPr sz="4000">
          <a:solidFill>
            <a:schemeClr val="bg1"/>
          </a:solidFill>
          <a:latin typeface="Arial" pitchFamily="34" charset="0"/>
        </a:defRPr>
      </a:lvl3pPr>
      <a:lvl4pPr algn="ctr" rtl="0" eaLnBrk="0" fontAlgn="base" hangingPunct="0">
        <a:spcBef>
          <a:spcPct val="0"/>
        </a:spcBef>
        <a:spcAft>
          <a:spcPct val="0"/>
        </a:spcAft>
        <a:defRPr sz="4000">
          <a:solidFill>
            <a:schemeClr val="bg1"/>
          </a:solidFill>
          <a:latin typeface="Arial" pitchFamily="34" charset="0"/>
        </a:defRPr>
      </a:lvl4pPr>
      <a:lvl5pPr algn="ctr" rtl="0" eaLnBrk="0" fontAlgn="base" hangingPunct="0">
        <a:spcBef>
          <a:spcPct val="0"/>
        </a:spcBef>
        <a:spcAft>
          <a:spcPct val="0"/>
        </a:spcAft>
        <a:defRPr sz="4000">
          <a:solidFill>
            <a:schemeClr val="bg1"/>
          </a:solidFill>
          <a:latin typeface="Arial" pitchFamily="34" charset="0"/>
        </a:defRPr>
      </a:lvl5pPr>
      <a:lvl6pPr marL="457200" algn="ctr" rtl="0" fontAlgn="base">
        <a:spcBef>
          <a:spcPct val="0"/>
        </a:spcBef>
        <a:spcAft>
          <a:spcPct val="0"/>
        </a:spcAft>
        <a:defRPr sz="4000">
          <a:solidFill>
            <a:schemeClr val="bg1"/>
          </a:solidFill>
          <a:latin typeface="Arial" pitchFamily="34" charset="0"/>
        </a:defRPr>
      </a:lvl6pPr>
      <a:lvl7pPr marL="914400" algn="ctr" rtl="0" fontAlgn="base">
        <a:spcBef>
          <a:spcPct val="0"/>
        </a:spcBef>
        <a:spcAft>
          <a:spcPct val="0"/>
        </a:spcAft>
        <a:defRPr sz="4000">
          <a:solidFill>
            <a:schemeClr val="bg1"/>
          </a:solidFill>
          <a:latin typeface="Arial" pitchFamily="34" charset="0"/>
        </a:defRPr>
      </a:lvl7pPr>
      <a:lvl8pPr marL="1371600" algn="ctr" rtl="0" fontAlgn="base">
        <a:spcBef>
          <a:spcPct val="0"/>
        </a:spcBef>
        <a:spcAft>
          <a:spcPct val="0"/>
        </a:spcAft>
        <a:defRPr sz="4000">
          <a:solidFill>
            <a:schemeClr val="bg1"/>
          </a:solidFill>
          <a:latin typeface="Arial" pitchFamily="34" charset="0"/>
        </a:defRPr>
      </a:lvl8pPr>
      <a:lvl9pPr marL="1828800" algn="ctr"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Image:Rubenvent.jpg"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4000" smtClean="0"/>
              <a:t>Effectively and Securely Using the Cloud Computing Paradigm</a:t>
            </a:r>
          </a:p>
        </p:txBody>
      </p:sp>
      <p:sp>
        <p:nvSpPr>
          <p:cNvPr id="5123" name="Rectangle 3"/>
          <p:cNvSpPr>
            <a:spLocks noGrp="1" noChangeArrowheads="1"/>
          </p:cNvSpPr>
          <p:nvPr>
            <p:ph type="subTitle" idx="1"/>
          </p:nvPr>
        </p:nvSpPr>
        <p:spPr>
          <a:xfrm>
            <a:off x="457200" y="2590800"/>
            <a:ext cx="8305800" cy="2590800"/>
          </a:xfrm>
        </p:spPr>
        <p:txBody>
          <a:bodyPr/>
          <a:lstStyle/>
          <a:p>
            <a:pPr eaLnBrk="1" hangingPunct="1"/>
            <a:r>
              <a:rPr lang="en-US" smtClean="0"/>
              <a:t>Peter Mell, Tim Grance</a:t>
            </a:r>
          </a:p>
          <a:p>
            <a:pPr eaLnBrk="1" hangingPunct="1"/>
            <a:r>
              <a:rPr lang="en-US" smtClean="0"/>
              <a:t>NIST, Information Technology Laboratory</a:t>
            </a:r>
          </a:p>
          <a:p>
            <a:pPr eaLnBrk="1" hangingPunct="1"/>
            <a:r>
              <a:rPr lang="en-US" smtClean="0"/>
              <a:t>10-7-2009</a:t>
            </a:r>
          </a:p>
          <a:p>
            <a:pPr eaLnBrk="1" hangingPunct="1"/>
            <a:endParaRPr lang="en-US" smtClean="0"/>
          </a:p>
        </p:txBody>
      </p:sp>
      <p:pic>
        <p:nvPicPr>
          <p:cNvPr id="5124" name="Picture 7"/>
          <p:cNvPicPr>
            <a:picLocks noChangeAspect="1" noChangeArrowheads="1"/>
          </p:cNvPicPr>
          <p:nvPr/>
        </p:nvPicPr>
        <p:blipFill>
          <a:blip r:embed="rId3" cstate="print"/>
          <a:srcRect/>
          <a:stretch>
            <a:fillRect/>
          </a:stretch>
        </p:blipFill>
        <p:spPr bwMode="auto">
          <a:xfrm>
            <a:off x="2895600" y="4419600"/>
            <a:ext cx="3352800" cy="2217738"/>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F9489058-8FDB-49A6-A3BF-02149D7F26CC}" type="slidenum">
              <a:rPr lang="en-US" smtClean="0"/>
              <a:pPr/>
              <a:t>10</a:t>
            </a:fld>
            <a:endParaRPr lang="en-US" smtClean="0"/>
          </a:p>
        </p:txBody>
      </p:sp>
      <p:sp>
        <p:nvSpPr>
          <p:cNvPr id="14339" name="Rectangle 2"/>
          <p:cNvSpPr>
            <a:spLocks noGrp="1" noChangeArrowheads="1"/>
          </p:cNvSpPr>
          <p:nvPr>
            <p:ph type="title"/>
          </p:nvPr>
        </p:nvSpPr>
        <p:spPr/>
        <p:txBody>
          <a:bodyPr/>
          <a:lstStyle/>
          <a:p>
            <a:pPr eaLnBrk="1" hangingPunct="1"/>
            <a:r>
              <a:rPr lang="en-US" sz="4000" smtClean="0"/>
              <a:t>5 Essential Cloud Characteristics</a:t>
            </a:r>
          </a:p>
        </p:txBody>
      </p:sp>
      <p:sp>
        <p:nvSpPr>
          <p:cNvPr id="14340" name="Rectangle 3"/>
          <p:cNvSpPr>
            <a:spLocks noGrp="1" noChangeArrowheads="1"/>
          </p:cNvSpPr>
          <p:nvPr>
            <p:ph type="body" idx="1"/>
          </p:nvPr>
        </p:nvSpPr>
        <p:spPr>
          <a:xfrm>
            <a:off x="762000" y="1600200"/>
            <a:ext cx="6781800" cy="4876800"/>
          </a:xfrm>
        </p:spPr>
        <p:txBody>
          <a:bodyPr/>
          <a:lstStyle/>
          <a:p>
            <a:pPr eaLnBrk="1" hangingPunct="1"/>
            <a:r>
              <a:rPr lang="en-US" smtClean="0"/>
              <a:t>On-demand self-service </a:t>
            </a:r>
          </a:p>
          <a:p>
            <a:pPr eaLnBrk="1" hangingPunct="1"/>
            <a:r>
              <a:rPr lang="en-US" smtClean="0"/>
              <a:t>Broad network access</a:t>
            </a:r>
          </a:p>
          <a:p>
            <a:pPr eaLnBrk="1" hangingPunct="1"/>
            <a:r>
              <a:rPr lang="en-US" smtClean="0"/>
              <a:t>Resource pooling</a:t>
            </a:r>
          </a:p>
          <a:p>
            <a:pPr lvl="1" eaLnBrk="1" hangingPunct="1"/>
            <a:r>
              <a:rPr lang="en-US" smtClean="0"/>
              <a:t>Location independence</a:t>
            </a:r>
          </a:p>
          <a:p>
            <a:pPr eaLnBrk="1" hangingPunct="1"/>
            <a:r>
              <a:rPr lang="en-US" smtClean="0"/>
              <a:t>Rapid elasticity</a:t>
            </a:r>
          </a:p>
          <a:p>
            <a:pPr eaLnBrk="1" hangingPunct="1"/>
            <a:r>
              <a:rPr lang="en-US" smtClean="0"/>
              <a:t>Measured service</a:t>
            </a:r>
          </a:p>
          <a:p>
            <a:pPr eaLnBrk="1" hangingPunct="1"/>
            <a:endParaRPr lang="en-US" smtClean="0"/>
          </a:p>
          <a:p>
            <a:pPr eaLnBrk="1" hangingPunct="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7CABCD2-F7B3-4996-9D63-3D67C1FEF071}" type="slidenum">
              <a:rPr lang="en-US" smtClean="0"/>
              <a:pPr/>
              <a:t>11</a:t>
            </a:fld>
            <a:endParaRPr lang="en-US" smtClean="0"/>
          </a:p>
        </p:txBody>
      </p:sp>
      <p:sp>
        <p:nvSpPr>
          <p:cNvPr id="15363" name="Rectangle 2"/>
          <p:cNvSpPr>
            <a:spLocks noGrp="1" noChangeArrowheads="1"/>
          </p:cNvSpPr>
          <p:nvPr>
            <p:ph type="title"/>
          </p:nvPr>
        </p:nvSpPr>
        <p:spPr/>
        <p:txBody>
          <a:bodyPr/>
          <a:lstStyle/>
          <a:p>
            <a:pPr eaLnBrk="1" hangingPunct="1"/>
            <a:r>
              <a:rPr lang="en-US" smtClean="0"/>
              <a:t>3 Cloud Service Models</a:t>
            </a:r>
          </a:p>
        </p:txBody>
      </p:sp>
      <p:sp>
        <p:nvSpPr>
          <p:cNvPr id="15364" name="Rectangle 3"/>
          <p:cNvSpPr>
            <a:spLocks noGrp="1" noChangeArrowheads="1"/>
          </p:cNvSpPr>
          <p:nvPr>
            <p:ph type="body" idx="1"/>
          </p:nvPr>
        </p:nvSpPr>
        <p:spPr>
          <a:xfrm>
            <a:off x="228600" y="1828800"/>
            <a:ext cx="8686800" cy="4343400"/>
          </a:xfrm>
        </p:spPr>
        <p:txBody>
          <a:bodyPr/>
          <a:lstStyle/>
          <a:p>
            <a:pPr eaLnBrk="1" hangingPunct="1">
              <a:lnSpc>
                <a:spcPct val="80000"/>
              </a:lnSpc>
            </a:pPr>
            <a:r>
              <a:rPr lang="en-US" altLang="ja-JP" sz="2800" smtClean="0">
                <a:ea typeface="ＭＳ Ｐゴシック" charset="-128"/>
              </a:rPr>
              <a:t>Cloud Software as a Service (SaaS)</a:t>
            </a:r>
          </a:p>
          <a:p>
            <a:pPr lvl="1" eaLnBrk="1" hangingPunct="1">
              <a:lnSpc>
                <a:spcPct val="80000"/>
              </a:lnSpc>
            </a:pPr>
            <a:r>
              <a:rPr lang="en-US" altLang="ja-JP" sz="2400" smtClean="0">
                <a:ea typeface="ＭＳ Ｐゴシック" charset="-128"/>
              </a:rPr>
              <a:t>Use provider’s applications over a network </a:t>
            </a:r>
          </a:p>
          <a:p>
            <a:pPr eaLnBrk="1" hangingPunct="1">
              <a:lnSpc>
                <a:spcPct val="80000"/>
              </a:lnSpc>
            </a:pPr>
            <a:r>
              <a:rPr lang="en-US" altLang="ja-JP" sz="2800" smtClean="0">
                <a:ea typeface="ＭＳ Ｐゴシック" charset="-128"/>
              </a:rPr>
              <a:t>Cloud Platform as a Service (PaaS)</a:t>
            </a:r>
          </a:p>
          <a:p>
            <a:pPr lvl="1" eaLnBrk="1" hangingPunct="1">
              <a:lnSpc>
                <a:spcPct val="80000"/>
              </a:lnSpc>
            </a:pPr>
            <a:r>
              <a:rPr lang="en-US" altLang="ja-JP" sz="2400" smtClean="0">
                <a:ea typeface="ＭＳ Ｐゴシック" charset="-128"/>
              </a:rPr>
              <a:t>Deploy </a:t>
            </a:r>
            <a:r>
              <a:rPr lang="en-US" sz="2400" smtClean="0"/>
              <a:t>customer-created applications to a cloud </a:t>
            </a:r>
            <a:endParaRPr lang="en-US" altLang="ja-JP" sz="2400" smtClean="0">
              <a:ea typeface="ＭＳ Ｐゴシック" charset="-128"/>
            </a:endParaRPr>
          </a:p>
          <a:p>
            <a:pPr eaLnBrk="1" hangingPunct="1">
              <a:lnSpc>
                <a:spcPct val="80000"/>
              </a:lnSpc>
            </a:pPr>
            <a:r>
              <a:rPr lang="en-US" altLang="ja-JP" sz="2800" smtClean="0">
                <a:ea typeface="ＭＳ Ｐゴシック" charset="-128"/>
              </a:rPr>
              <a:t>Cloud Infrastructure as a Service (IaaS)</a:t>
            </a:r>
          </a:p>
          <a:p>
            <a:pPr lvl="1" eaLnBrk="1" hangingPunct="1">
              <a:lnSpc>
                <a:spcPct val="80000"/>
              </a:lnSpc>
            </a:pPr>
            <a:r>
              <a:rPr lang="en-US" sz="2400" smtClean="0"/>
              <a:t>Rent processing, storage, network capacity, and other fundamental computing resources</a:t>
            </a:r>
          </a:p>
          <a:p>
            <a:pPr lvl="1" eaLnBrk="1" hangingPunct="1">
              <a:lnSpc>
                <a:spcPct val="80000"/>
              </a:lnSpc>
            </a:pPr>
            <a:endParaRPr lang="en-US" altLang="ja-JP" sz="2400" smtClean="0">
              <a:ea typeface="ＭＳ Ｐゴシック" charset="-128"/>
            </a:endParaRPr>
          </a:p>
          <a:p>
            <a:pPr eaLnBrk="1" hangingPunct="1">
              <a:lnSpc>
                <a:spcPct val="80000"/>
              </a:lnSpc>
            </a:pPr>
            <a:r>
              <a:rPr lang="en-US" altLang="ja-JP" sz="2800" smtClean="0">
                <a:ea typeface="ＭＳ Ｐゴシック" charset="-128"/>
              </a:rPr>
              <a:t>To be considered “cloud” they must be deployed on top of cloud infrastructure that has the key characteristics</a:t>
            </a:r>
            <a:endParaRPr 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8F72AAFA-21EA-4F4C-8609-BB4A3B96A187}" type="slidenum">
              <a:rPr lang="en-US" smtClean="0"/>
              <a:pPr/>
              <a:t>12</a:t>
            </a:fld>
            <a:endParaRPr lang="en-US" smtClean="0"/>
          </a:p>
        </p:txBody>
      </p:sp>
      <p:sp>
        <p:nvSpPr>
          <p:cNvPr id="1028" name="Rectangle 2"/>
          <p:cNvSpPr>
            <a:spLocks noGrp="1" noChangeArrowheads="1"/>
          </p:cNvSpPr>
          <p:nvPr>
            <p:ph type="title"/>
          </p:nvPr>
        </p:nvSpPr>
        <p:spPr/>
        <p:txBody>
          <a:bodyPr/>
          <a:lstStyle/>
          <a:p>
            <a:pPr eaLnBrk="1" hangingPunct="1"/>
            <a:r>
              <a:rPr lang="en-US" smtClean="0"/>
              <a:t>Service Model Architectures</a:t>
            </a:r>
          </a:p>
        </p:txBody>
      </p:sp>
      <p:graphicFrame>
        <p:nvGraphicFramePr>
          <p:cNvPr id="1026" name="Object 10"/>
          <p:cNvGraphicFramePr>
            <a:graphicFrameLocks noChangeAspect="1"/>
          </p:cNvGraphicFramePr>
          <p:nvPr>
            <p:ph idx="1"/>
          </p:nvPr>
        </p:nvGraphicFramePr>
        <p:xfrm>
          <a:off x="990600" y="1295400"/>
          <a:ext cx="7764463" cy="5299075"/>
        </p:xfrm>
        <a:graphic>
          <a:graphicData uri="http://schemas.openxmlformats.org/presentationml/2006/ole">
            <p:oleObj spid="_x0000_s1026" name="Visio" r:id="rId3" imgW="7291700" imgH="4976439" progId="Visio.Drawing.11">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E2E81613-6C82-4E25-8C51-618B28BA3570}" type="slidenum">
              <a:rPr lang="en-US" smtClean="0"/>
              <a:pPr/>
              <a:t>13</a:t>
            </a:fld>
            <a:endParaRPr lang="en-US" smtClean="0"/>
          </a:p>
        </p:txBody>
      </p:sp>
      <p:sp>
        <p:nvSpPr>
          <p:cNvPr id="16387" name="Rectangle 2"/>
          <p:cNvSpPr>
            <a:spLocks noGrp="1" noChangeArrowheads="1"/>
          </p:cNvSpPr>
          <p:nvPr>
            <p:ph type="title"/>
          </p:nvPr>
        </p:nvSpPr>
        <p:spPr/>
        <p:txBody>
          <a:bodyPr/>
          <a:lstStyle/>
          <a:p>
            <a:pPr eaLnBrk="1" hangingPunct="1"/>
            <a:r>
              <a:rPr lang="en-US" smtClean="0"/>
              <a:t>4 Cloud Deployment Models</a:t>
            </a:r>
          </a:p>
        </p:txBody>
      </p:sp>
      <p:sp>
        <p:nvSpPr>
          <p:cNvPr id="16388" name="Rectangle 3"/>
          <p:cNvSpPr>
            <a:spLocks noGrp="1" noChangeArrowheads="1"/>
          </p:cNvSpPr>
          <p:nvPr>
            <p:ph type="body" idx="1"/>
          </p:nvPr>
        </p:nvSpPr>
        <p:spPr/>
        <p:txBody>
          <a:bodyPr/>
          <a:lstStyle/>
          <a:p>
            <a:pPr eaLnBrk="1" hangingPunct="1"/>
            <a:r>
              <a:rPr lang="en-US" smtClean="0"/>
              <a:t>Private cloud </a:t>
            </a:r>
          </a:p>
          <a:p>
            <a:pPr lvl="1" eaLnBrk="1" hangingPunct="1"/>
            <a:r>
              <a:rPr lang="en-US" smtClean="0"/>
              <a:t>enterprise owned or leased</a:t>
            </a:r>
          </a:p>
          <a:p>
            <a:pPr eaLnBrk="1" hangingPunct="1"/>
            <a:r>
              <a:rPr lang="en-US" smtClean="0"/>
              <a:t>Community cloud</a:t>
            </a:r>
          </a:p>
          <a:p>
            <a:pPr lvl="1" eaLnBrk="1" hangingPunct="1"/>
            <a:r>
              <a:rPr lang="en-US" smtClean="0"/>
              <a:t>shared infrastructure for specific community</a:t>
            </a:r>
          </a:p>
          <a:p>
            <a:pPr eaLnBrk="1" hangingPunct="1"/>
            <a:r>
              <a:rPr lang="en-US" smtClean="0"/>
              <a:t>Public cloud</a:t>
            </a:r>
          </a:p>
          <a:p>
            <a:pPr lvl="1" eaLnBrk="1" hangingPunct="1"/>
            <a:r>
              <a:rPr lang="en-US" smtClean="0"/>
              <a:t>Sold to the public, mega-scale infrastructure</a:t>
            </a:r>
          </a:p>
          <a:p>
            <a:pPr eaLnBrk="1" hangingPunct="1"/>
            <a:r>
              <a:rPr lang="en-US" smtClean="0"/>
              <a:t>Hybrid cloud</a:t>
            </a:r>
          </a:p>
          <a:p>
            <a:pPr lvl="1" eaLnBrk="1" hangingPunct="1">
              <a:spcBef>
                <a:spcPct val="0"/>
              </a:spcBef>
            </a:pPr>
            <a:r>
              <a:rPr lang="en-US" smtClean="0"/>
              <a:t>composition of two or more clouds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08F7232D-55C5-403D-8290-61059B4CC18F}" type="slidenum">
              <a:rPr lang="en-US" smtClean="0"/>
              <a:pPr/>
              <a:t>14</a:t>
            </a:fld>
            <a:endParaRPr lang="en-US" smtClean="0"/>
          </a:p>
        </p:txBody>
      </p:sp>
      <p:sp>
        <p:nvSpPr>
          <p:cNvPr id="17411" name="Rectangle 2"/>
          <p:cNvSpPr>
            <a:spLocks noGrp="1" noChangeArrowheads="1"/>
          </p:cNvSpPr>
          <p:nvPr>
            <p:ph type="title"/>
          </p:nvPr>
        </p:nvSpPr>
        <p:spPr/>
        <p:txBody>
          <a:bodyPr/>
          <a:lstStyle/>
          <a:p>
            <a:pPr eaLnBrk="1" hangingPunct="1"/>
            <a:r>
              <a:rPr lang="en-US" smtClean="0"/>
              <a:t>Common Cloud Characteristics</a:t>
            </a:r>
          </a:p>
        </p:txBody>
      </p:sp>
      <p:sp>
        <p:nvSpPr>
          <p:cNvPr id="17412" name="Rectangle 3"/>
          <p:cNvSpPr>
            <a:spLocks noGrp="1" noChangeArrowheads="1"/>
          </p:cNvSpPr>
          <p:nvPr>
            <p:ph type="body" idx="1"/>
          </p:nvPr>
        </p:nvSpPr>
        <p:spPr/>
        <p:txBody>
          <a:bodyPr/>
          <a:lstStyle/>
          <a:p>
            <a:pPr eaLnBrk="1" hangingPunct="1"/>
            <a:r>
              <a:rPr lang="en-US" altLang="ja-JP" smtClean="0">
                <a:ea typeface="ＭＳ Ｐゴシック" charset="-128"/>
              </a:rPr>
              <a:t>Cloud computing often leverages:</a:t>
            </a:r>
          </a:p>
          <a:p>
            <a:pPr lvl="1" eaLnBrk="1" hangingPunct="1"/>
            <a:r>
              <a:rPr lang="en-US" altLang="ja-JP" smtClean="0">
                <a:ea typeface="ＭＳ Ｐゴシック" charset="-128"/>
              </a:rPr>
              <a:t>Massive scale</a:t>
            </a:r>
          </a:p>
          <a:p>
            <a:pPr lvl="1" eaLnBrk="1" hangingPunct="1"/>
            <a:r>
              <a:rPr lang="en-US" altLang="ja-JP" smtClean="0">
                <a:ea typeface="ＭＳ Ｐゴシック" charset="-128"/>
              </a:rPr>
              <a:t>Homogeneity</a:t>
            </a:r>
          </a:p>
          <a:p>
            <a:pPr lvl="1" eaLnBrk="1" hangingPunct="1"/>
            <a:r>
              <a:rPr lang="en-US" altLang="ja-JP" smtClean="0">
                <a:ea typeface="ＭＳ Ｐゴシック" charset="-128"/>
              </a:rPr>
              <a:t>Virtualization</a:t>
            </a:r>
          </a:p>
          <a:p>
            <a:pPr lvl="1" eaLnBrk="1" hangingPunct="1"/>
            <a:r>
              <a:rPr lang="en-US" altLang="ja-JP" smtClean="0">
                <a:ea typeface="ＭＳ Ｐゴシック" charset="-128"/>
              </a:rPr>
              <a:t>Resilient computing</a:t>
            </a:r>
          </a:p>
          <a:p>
            <a:pPr lvl="1" eaLnBrk="1" hangingPunct="1"/>
            <a:r>
              <a:rPr lang="en-US" altLang="ja-JP" smtClean="0">
                <a:ea typeface="ＭＳ Ｐゴシック" charset="-128"/>
              </a:rPr>
              <a:t>Low cost software</a:t>
            </a:r>
          </a:p>
          <a:p>
            <a:pPr lvl="1" eaLnBrk="1" hangingPunct="1"/>
            <a:r>
              <a:rPr lang="en-US" altLang="ja-JP" smtClean="0">
                <a:ea typeface="ＭＳ Ｐゴシック" charset="-128"/>
              </a:rPr>
              <a:t>Geographic distribution</a:t>
            </a:r>
          </a:p>
          <a:p>
            <a:pPr lvl="1" eaLnBrk="1" hangingPunct="1"/>
            <a:r>
              <a:rPr lang="en-US" altLang="ja-JP" smtClean="0">
                <a:ea typeface="ＭＳ Ｐゴシック" charset="-128"/>
              </a:rPr>
              <a:t>Service orientation</a:t>
            </a:r>
          </a:p>
          <a:p>
            <a:pPr lvl="1" eaLnBrk="1" hangingPunct="1"/>
            <a:r>
              <a:rPr lang="en-US" altLang="ja-JP" smtClean="0">
                <a:ea typeface="ＭＳ Ｐゴシック" charset="-128"/>
              </a:rPr>
              <a:t>Advanced security technologies</a:t>
            </a:r>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600" smtClean="0"/>
              <a:t>The NIST Cloud Definition Framework</a:t>
            </a:r>
          </a:p>
        </p:txBody>
      </p:sp>
      <p:sp>
        <p:nvSpPr>
          <p:cNvPr id="18435" name="Slide Number Placeholder 3"/>
          <p:cNvSpPr>
            <a:spLocks noGrp="1"/>
          </p:cNvSpPr>
          <p:nvPr>
            <p:ph type="sldNum" sz="quarter" idx="12"/>
          </p:nvPr>
        </p:nvSpPr>
        <p:spPr>
          <a:xfrm>
            <a:off x="8686800" y="6477000"/>
            <a:ext cx="457200" cy="228600"/>
          </a:xfrm>
          <a:noFill/>
        </p:spPr>
        <p:txBody>
          <a:bodyPr/>
          <a:lstStyle/>
          <a:p>
            <a:fld id="{29112DAF-38BC-4B50-A1EB-4E7A1A9646C5}" type="slidenum">
              <a:rPr lang="en-US" smtClean="0"/>
              <a:pPr/>
              <a:t>15</a:t>
            </a:fld>
            <a:endParaRPr lang="en-US" smtClean="0"/>
          </a:p>
        </p:txBody>
      </p:sp>
      <p:grpSp>
        <p:nvGrpSpPr>
          <p:cNvPr id="18436" name="Group 28"/>
          <p:cNvGrpSpPr>
            <a:grpSpLocks/>
          </p:cNvGrpSpPr>
          <p:nvPr/>
        </p:nvGrpSpPr>
        <p:grpSpPr bwMode="auto">
          <a:xfrm>
            <a:off x="1905000" y="2133600"/>
            <a:ext cx="7010400" cy="685800"/>
            <a:chOff x="1905000" y="2830286"/>
            <a:chExt cx="6934200" cy="914400"/>
          </a:xfrm>
        </p:grpSpPr>
        <p:sp>
          <p:nvSpPr>
            <p:cNvPr id="5" name="Cloud 4"/>
            <p:cNvSpPr/>
            <p:nvPr/>
          </p:nvSpPr>
          <p:spPr>
            <a:xfrm>
              <a:off x="3599294" y="2830286"/>
              <a:ext cx="2496689" cy="848784"/>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a:ln w="12700">
                    <a:noFill/>
                    <a:prstDash val="solid"/>
                  </a:ln>
                  <a:solidFill>
                    <a:srgbClr val="1008A8"/>
                  </a:solidFill>
                  <a:effectLst>
                    <a:outerShdw blurRad="41275" dist="20320" dir="1800000" algn="tl" rotWithShape="0">
                      <a:srgbClr val="000000">
                        <a:alpha val="40000"/>
                      </a:srgbClr>
                    </a:outerShdw>
                  </a:effectLst>
                </a:rPr>
                <a:t>Community</a:t>
              </a:r>
            </a:p>
            <a:p>
              <a:pPr algn="ctr">
                <a:defRPr/>
              </a:pPr>
              <a:r>
                <a:rPr lang="en-US" b="1" dirty="0">
                  <a:ln w="12700">
                    <a:noFill/>
                    <a:prstDash val="solid"/>
                  </a:ln>
                  <a:solidFill>
                    <a:srgbClr val="1008A8"/>
                  </a:solidFill>
                  <a:effectLst>
                    <a:outerShdw blurRad="41275" dist="20320" dir="1800000" algn="tl" rotWithShape="0">
                      <a:srgbClr val="000000">
                        <a:alpha val="40000"/>
                      </a:srgbClr>
                    </a:outerShdw>
                  </a:effectLst>
                </a:rPr>
                <a:t>Cloud</a:t>
              </a:r>
            </a:p>
          </p:txBody>
        </p:sp>
        <p:sp>
          <p:nvSpPr>
            <p:cNvPr id="6" name="Cloud 5"/>
            <p:cNvSpPr/>
            <p:nvPr/>
          </p:nvSpPr>
          <p:spPr>
            <a:xfrm>
              <a:off x="1905000" y="2895903"/>
              <a:ext cx="1563964" cy="848783"/>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a:ln w="12700">
                    <a:noFill/>
                    <a:prstDash val="solid"/>
                  </a:ln>
                  <a:solidFill>
                    <a:srgbClr val="1008A8"/>
                  </a:solidFill>
                  <a:effectLst>
                    <a:outerShdw blurRad="41275" dist="20320" dir="1800000" algn="tl" rotWithShape="0">
                      <a:srgbClr val="000000">
                        <a:alpha val="40000"/>
                      </a:srgbClr>
                    </a:outerShdw>
                  </a:effectLst>
                </a:rPr>
                <a:t>Private Cloud</a:t>
              </a:r>
            </a:p>
          </p:txBody>
        </p:sp>
        <p:sp>
          <p:nvSpPr>
            <p:cNvPr id="7" name="Cloud 6"/>
            <p:cNvSpPr/>
            <p:nvPr/>
          </p:nvSpPr>
          <p:spPr>
            <a:xfrm>
              <a:off x="6248296" y="2830286"/>
              <a:ext cx="2590904" cy="848784"/>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a:ln w="12700">
                    <a:noFill/>
                    <a:prstDash val="solid"/>
                  </a:ln>
                  <a:solidFill>
                    <a:srgbClr val="1008A8"/>
                  </a:solidFill>
                  <a:effectLst>
                    <a:outerShdw blurRad="41275" dist="20320" dir="1800000" algn="tl" rotWithShape="0">
                      <a:srgbClr val="000000">
                        <a:alpha val="40000"/>
                      </a:srgbClr>
                    </a:outerShdw>
                  </a:effectLst>
                </a:rPr>
                <a:t>Public Cloud</a:t>
              </a:r>
            </a:p>
          </p:txBody>
        </p:sp>
      </p:grpSp>
      <p:grpSp>
        <p:nvGrpSpPr>
          <p:cNvPr id="18437" name="Group 30"/>
          <p:cNvGrpSpPr>
            <a:grpSpLocks/>
          </p:cNvGrpSpPr>
          <p:nvPr/>
        </p:nvGrpSpPr>
        <p:grpSpPr bwMode="auto">
          <a:xfrm>
            <a:off x="2971800" y="1436688"/>
            <a:ext cx="4267200" cy="620712"/>
            <a:chOff x="2286000" y="1752600"/>
            <a:chExt cx="4191000" cy="838200"/>
          </a:xfrm>
        </p:grpSpPr>
        <p:sp>
          <p:nvSpPr>
            <p:cNvPr id="8" name="Cloud 7"/>
            <p:cNvSpPr/>
            <p:nvPr/>
          </p:nvSpPr>
          <p:spPr>
            <a:xfrm>
              <a:off x="4342522" y="1808337"/>
              <a:ext cx="2134478" cy="782463"/>
            </a:xfrm>
            <a:prstGeom prst="cloud">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9" name="Cloud 8"/>
            <p:cNvSpPr/>
            <p:nvPr/>
          </p:nvSpPr>
          <p:spPr>
            <a:xfrm>
              <a:off x="2286000" y="1752600"/>
              <a:ext cx="2134479" cy="782463"/>
            </a:xfrm>
            <a:prstGeom prst="cloud">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10" name="Cloud 9"/>
            <p:cNvSpPr/>
            <p:nvPr/>
          </p:nvSpPr>
          <p:spPr>
            <a:xfrm>
              <a:off x="2895629" y="1752600"/>
              <a:ext cx="2530503" cy="782463"/>
            </a:xfrm>
            <a:prstGeom prst="cloud">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solidFill>
                    <a:srgbClr val="000000"/>
                  </a:solidFill>
                </a:rPr>
                <a:t>Hybrid Clouds</a:t>
              </a:r>
            </a:p>
          </p:txBody>
        </p:sp>
      </p:grpSp>
      <p:sp>
        <p:nvSpPr>
          <p:cNvPr id="18438" name="TextBox 11"/>
          <p:cNvSpPr txBox="1">
            <a:spLocks noChangeArrowheads="1"/>
          </p:cNvSpPr>
          <p:nvPr/>
        </p:nvSpPr>
        <p:spPr bwMode="auto">
          <a:xfrm>
            <a:off x="152400" y="1905000"/>
            <a:ext cx="1416050" cy="646113"/>
          </a:xfrm>
          <a:prstGeom prst="rect">
            <a:avLst/>
          </a:prstGeom>
          <a:noFill/>
          <a:ln w="9525">
            <a:noFill/>
            <a:miter lim="800000"/>
            <a:headEnd/>
            <a:tailEnd/>
          </a:ln>
        </p:spPr>
        <p:txBody>
          <a:bodyPr wrap="none">
            <a:spAutoFit/>
          </a:bodyPr>
          <a:lstStyle/>
          <a:p>
            <a:r>
              <a:rPr lang="en-US"/>
              <a:t>Deployment</a:t>
            </a:r>
          </a:p>
          <a:p>
            <a:r>
              <a:rPr lang="en-US"/>
              <a:t>Models</a:t>
            </a:r>
          </a:p>
        </p:txBody>
      </p:sp>
      <p:sp>
        <p:nvSpPr>
          <p:cNvPr id="18439" name="TextBox 12"/>
          <p:cNvSpPr txBox="1">
            <a:spLocks noChangeArrowheads="1"/>
          </p:cNvSpPr>
          <p:nvPr/>
        </p:nvSpPr>
        <p:spPr bwMode="auto">
          <a:xfrm>
            <a:off x="228600" y="2895600"/>
            <a:ext cx="954088" cy="646113"/>
          </a:xfrm>
          <a:prstGeom prst="rect">
            <a:avLst/>
          </a:prstGeom>
          <a:noFill/>
          <a:ln w="9525">
            <a:noFill/>
            <a:miter lim="800000"/>
            <a:headEnd/>
            <a:tailEnd/>
          </a:ln>
        </p:spPr>
        <p:txBody>
          <a:bodyPr wrap="none">
            <a:spAutoFit/>
          </a:bodyPr>
          <a:lstStyle/>
          <a:p>
            <a:r>
              <a:rPr lang="en-US"/>
              <a:t>Service</a:t>
            </a:r>
          </a:p>
          <a:p>
            <a:r>
              <a:rPr lang="en-US"/>
              <a:t>Models</a:t>
            </a:r>
          </a:p>
        </p:txBody>
      </p:sp>
      <p:sp>
        <p:nvSpPr>
          <p:cNvPr id="18440" name="TextBox 13"/>
          <p:cNvSpPr txBox="1">
            <a:spLocks noChangeArrowheads="1"/>
          </p:cNvSpPr>
          <p:nvPr/>
        </p:nvSpPr>
        <p:spPr bwMode="auto">
          <a:xfrm>
            <a:off x="228600" y="3962400"/>
            <a:ext cx="1711325" cy="646113"/>
          </a:xfrm>
          <a:prstGeom prst="rect">
            <a:avLst/>
          </a:prstGeom>
          <a:noFill/>
          <a:ln w="9525">
            <a:noFill/>
            <a:miter lim="800000"/>
            <a:headEnd/>
            <a:tailEnd/>
          </a:ln>
        </p:spPr>
        <p:txBody>
          <a:bodyPr wrap="none">
            <a:spAutoFit/>
          </a:bodyPr>
          <a:lstStyle/>
          <a:p>
            <a:r>
              <a:rPr lang="en-US"/>
              <a:t>Essential</a:t>
            </a:r>
          </a:p>
          <a:p>
            <a:r>
              <a:rPr lang="en-US"/>
              <a:t>Characteristics</a:t>
            </a:r>
          </a:p>
        </p:txBody>
      </p:sp>
      <p:sp>
        <p:nvSpPr>
          <p:cNvPr id="18441" name="TextBox 14"/>
          <p:cNvSpPr txBox="1">
            <a:spLocks noChangeArrowheads="1"/>
          </p:cNvSpPr>
          <p:nvPr/>
        </p:nvSpPr>
        <p:spPr bwMode="auto">
          <a:xfrm>
            <a:off x="228600" y="5638800"/>
            <a:ext cx="1711325" cy="646113"/>
          </a:xfrm>
          <a:prstGeom prst="rect">
            <a:avLst/>
          </a:prstGeom>
          <a:noFill/>
          <a:ln w="9525">
            <a:noFill/>
            <a:miter lim="800000"/>
            <a:headEnd/>
            <a:tailEnd/>
          </a:ln>
        </p:spPr>
        <p:txBody>
          <a:bodyPr wrap="none">
            <a:spAutoFit/>
          </a:bodyPr>
          <a:lstStyle/>
          <a:p>
            <a:r>
              <a:rPr lang="en-US"/>
              <a:t>Common </a:t>
            </a:r>
          </a:p>
          <a:p>
            <a:r>
              <a:rPr lang="en-US"/>
              <a:t>Characteristics</a:t>
            </a:r>
          </a:p>
        </p:txBody>
      </p:sp>
      <p:grpSp>
        <p:nvGrpSpPr>
          <p:cNvPr id="18442" name="Group 20"/>
          <p:cNvGrpSpPr>
            <a:grpSpLocks/>
          </p:cNvGrpSpPr>
          <p:nvPr/>
        </p:nvGrpSpPr>
        <p:grpSpPr bwMode="auto">
          <a:xfrm>
            <a:off x="1905000" y="2895600"/>
            <a:ext cx="6934200" cy="609600"/>
            <a:chOff x="2057400" y="4038600"/>
            <a:chExt cx="7086600" cy="762000"/>
          </a:xfrm>
        </p:grpSpPr>
        <p:sp>
          <p:nvSpPr>
            <p:cNvPr id="16" name="Rounded Rectangle 15"/>
            <p:cNvSpPr/>
            <p:nvPr/>
          </p:nvSpPr>
          <p:spPr>
            <a:xfrm>
              <a:off x="2057400" y="4038600"/>
              <a:ext cx="2209695"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t>Software as a Service (</a:t>
              </a:r>
              <a:r>
                <a:rPr lang="en-US" dirty="0" err="1"/>
                <a:t>SaaS</a:t>
              </a:r>
              <a:r>
                <a:rPr lang="en-US" dirty="0"/>
                <a:t>)</a:t>
              </a:r>
            </a:p>
          </p:txBody>
        </p:sp>
        <p:sp>
          <p:nvSpPr>
            <p:cNvPr id="19" name="Rounded Rectangle 18"/>
            <p:cNvSpPr/>
            <p:nvPr/>
          </p:nvSpPr>
          <p:spPr>
            <a:xfrm>
              <a:off x="4495853" y="4038600"/>
              <a:ext cx="2209695"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t>Platform as a Service (</a:t>
              </a:r>
              <a:r>
                <a:rPr lang="en-US" dirty="0" err="1"/>
                <a:t>PaaS</a:t>
              </a:r>
              <a:r>
                <a:rPr lang="en-US" dirty="0"/>
                <a:t>)</a:t>
              </a:r>
            </a:p>
          </p:txBody>
        </p:sp>
        <p:sp>
          <p:nvSpPr>
            <p:cNvPr id="20" name="Rounded Rectangle 19"/>
            <p:cNvSpPr/>
            <p:nvPr/>
          </p:nvSpPr>
          <p:spPr>
            <a:xfrm>
              <a:off x="6934305" y="4038600"/>
              <a:ext cx="2209695"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t>Infrastructure as a Service (</a:t>
              </a:r>
              <a:r>
                <a:rPr lang="en-US" dirty="0" err="1"/>
                <a:t>IaaS</a:t>
              </a:r>
              <a:r>
                <a:rPr lang="en-US" dirty="0"/>
                <a:t>)</a:t>
              </a:r>
            </a:p>
          </p:txBody>
        </p:sp>
      </p:grpSp>
      <p:grpSp>
        <p:nvGrpSpPr>
          <p:cNvPr id="18443" name="Group 31"/>
          <p:cNvGrpSpPr>
            <a:grpSpLocks/>
          </p:cNvGrpSpPr>
          <p:nvPr/>
        </p:nvGrpSpPr>
        <p:grpSpPr bwMode="auto">
          <a:xfrm>
            <a:off x="2133600" y="3657600"/>
            <a:ext cx="6553200" cy="1219200"/>
            <a:chOff x="1981200" y="5029200"/>
            <a:chExt cx="6400800" cy="1447800"/>
          </a:xfrm>
        </p:grpSpPr>
        <p:sp>
          <p:nvSpPr>
            <p:cNvPr id="22" name="Rectangle 21"/>
            <p:cNvSpPr/>
            <p:nvPr/>
          </p:nvSpPr>
          <p:spPr>
            <a:xfrm>
              <a:off x="1981200" y="5029200"/>
              <a:ext cx="6400800" cy="1447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4" name="Rounded Rectangle 23"/>
            <p:cNvSpPr/>
            <p:nvPr/>
          </p:nvSpPr>
          <p:spPr>
            <a:xfrm>
              <a:off x="2133157" y="6018908"/>
              <a:ext cx="2972465" cy="3826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Resource Pooling</a:t>
              </a:r>
            </a:p>
          </p:txBody>
        </p:sp>
        <p:sp>
          <p:nvSpPr>
            <p:cNvPr id="25" name="Rounded Rectangle 24"/>
            <p:cNvSpPr/>
            <p:nvPr/>
          </p:nvSpPr>
          <p:spPr>
            <a:xfrm>
              <a:off x="2133157" y="5562700"/>
              <a:ext cx="2972465" cy="3808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Broad Network Access</a:t>
              </a:r>
            </a:p>
          </p:txBody>
        </p:sp>
        <p:sp>
          <p:nvSpPr>
            <p:cNvPr id="26" name="Rounded Rectangle 25"/>
            <p:cNvSpPr/>
            <p:nvPr/>
          </p:nvSpPr>
          <p:spPr>
            <a:xfrm>
              <a:off x="5257579" y="5562700"/>
              <a:ext cx="2972464" cy="3808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Rapid Elasticity</a:t>
              </a:r>
            </a:p>
          </p:txBody>
        </p:sp>
        <p:sp>
          <p:nvSpPr>
            <p:cNvPr id="27" name="Rounded Rectangle 26"/>
            <p:cNvSpPr/>
            <p:nvPr/>
          </p:nvSpPr>
          <p:spPr>
            <a:xfrm>
              <a:off x="5257579" y="6018908"/>
              <a:ext cx="2972464" cy="3826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Measured Service</a:t>
              </a:r>
            </a:p>
          </p:txBody>
        </p:sp>
        <p:sp>
          <p:nvSpPr>
            <p:cNvPr id="30" name="Rounded Rectangle 29"/>
            <p:cNvSpPr/>
            <p:nvPr/>
          </p:nvSpPr>
          <p:spPr>
            <a:xfrm>
              <a:off x="2133157" y="5104606"/>
              <a:ext cx="6096886" cy="3826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On Demand Self-Service</a:t>
              </a:r>
            </a:p>
          </p:txBody>
        </p:sp>
      </p:grpSp>
      <p:grpSp>
        <p:nvGrpSpPr>
          <p:cNvPr id="18444" name="Group 44"/>
          <p:cNvGrpSpPr>
            <a:grpSpLocks/>
          </p:cNvGrpSpPr>
          <p:nvPr/>
        </p:nvGrpSpPr>
        <p:grpSpPr bwMode="auto">
          <a:xfrm>
            <a:off x="2133600" y="5029200"/>
            <a:ext cx="6553200" cy="1752600"/>
            <a:chOff x="2209800" y="4953000"/>
            <a:chExt cx="6553200" cy="1752600"/>
          </a:xfrm>
        </p:grpSpPr>
        <p:sp>
          <p:nvSpPr>
            <p:cNvPr id="34" name="Rectangle 33"/>
            <p:cNvSpPr/>
            <p:nvPr/>
          </p:nvSpPr>
          <p:spPr>
            <a:xfrm>
              <a:off x="2209800" y="4953000"/>
              <a:ext cx="6553200" cy="1752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5" name="Rounded Rectangle 34"/>
            <p:cNvSpPr/>
            <p:nvPr/>
          </p:nvSpPr>
          <p:spPr>
            <a:xfrm>
              <a:off x="2362200" y="6253163"/>
              <a:ext cx="3043238"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Low Cost Software</a:t>
              </a:r>
            </a:p>
          </p:txBody>
        </p:sp>
        <p:sp>
          <p:nvSpPr>
            <p:cNvPr id="36" name="Rounded Rectangle 35"/>
            <p:cNvSpPr/>
            <p:nvPr/>
          </p:nvSpPr>
          <p:spPr>
            <a:xfrm>
              <a:off x="2362200" y="5867400"/>
              <a:ext cx="3043238"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Virtualization</a:t>
              </a:r>
            </a:p>
          </p:txBody>
        </p:sp>
        <p:sp>
          <p:nvSpPr>
            <p:cNvPr id="37" name="Rounded Rectangle 36"/>
            <p:cNvSpPr/>
            <p:nvPr/>
          </p:nvSpPr>
          <p:spPr>
            <a:xfrm>
              <a:off x="5561013" y="5867400"/>
              <a:ext cx="3041650"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Service Orientation</a:t>
              </a:r>
            </a:p>
          </p:txBody>
        </p:sp>
        <p:sp>
          <p:nvSpPr>
            <p:cNvPr id="38" name="Rounded Rectangle 37"/>
            <p:cNvSpPr/>
            <p:nvPr/>
          </p:nvSpPr>
          <p:spPr>
            <a:xfrm>
              <a:off x="5561013" y="6253163"/>
              <a:ext cx="3041650"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Advanced Security</a:t>
              </a:r>
            </a:p>
          </p:txBody>
        </p:sp>
      </p:grpSp>
      <p:sp>
        <p:nvSpPr>
          <p:cNvPr id="41" name="Rounded Rectangle 40"/>
          <p:cNvSpPr/>
          <p:nvPr/>
        </p:nvSpPr>
        <p:spPr>
          <a:xfrm>
            <a:off x="2286000" y="5567363"/>
            <a:ext cx="3043238"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Homogeneity</a:t>
            </a:r>
          </a:p>
        </p:txBody>
      </p:sp>
      <p:sp>
        <p:nvSpPr>
          <p:cNvPr id="42" name="Rounded Rectangle 41"/>
          <p:cNvSpPr/>
          <p:nvPr/>
        </p:nvSpPr>
        <p:spPr>
          <a:xfrm>
            <a:off x="2286000" y="5181600"/>
            <a:ext cx="3043238"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Massive Scale</a:t>
            </a:r>
          </a:p>
        </p:txBody>
      </p:sp>
      <p:sp>
        <p:nvSpPr>
          <p:cNvPr id="43" name="Rounded Rectangle 42"/>
          <p:cNvSpPr/>
          <p:nvPr/>
        </p:nvSpPr>
        <p:spPr>
          <a:xfrm>
            <a:off x="5484813" y="5181600"/>
            <a:ext cx="3041650"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Resilient Computing</a:t>
            </a:r>
          </a:p>
        </p:txBody>
      </p:sp>
      <p:sp>
        <p:nvSpPr>
          <p:cNvPr id="44" name="Rounded Rectangle 43"/>
          <p:cNvSpPr/>
          <p:nvPr/>
        </p:nvSpPr>
        <p:spPr>
          <a:xfrm>
            <a:off x="5484813" y="5567363"/>
            <a:ext cx="3041650" cy="320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rgbClr val="000000"/>
                </a:solidFill>
              </a:rPr>
              <a:t>Geographic Distribution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9201EBB1-324A-478C-B1F5-232202DBFEE6}" type="slidenum">
              <a:rPr lang="en-US" smtClean="0"/>
              <a:pPr/>
              <a:t>16</a:t>
            </a:fld>
            <a:endParaRPr lang="en-US" smtClean="0"/>
          </a:p>
        </p:txBody>
      </p:sp>
      <p:sp>
        <p:nvSpPr>
          <p:cNvPr id="19459" name="Rectangle 2"/>
          <p:cNvSpPr>
            <a:spLocks noGrp="1"/>
          </p:cNvSpPr>
          <p:nvPr>
            <p:ph type="title" idx="4294967295"/>
          </p:nvPr>
        </p:nvSpPr>
        <p:spPr/>
        <p:txBody>
          <a:bodyPr/>
          <a:lstStyle/>
          <a:p>
            <a:pPr eaLnBrk="1" hangingPunct="1"/>
            <a:r>
              <a:rPr lang="en-US" smtClean="0"/>
              <a:t>Cloud Computing Security</a:t>
            </a:r>
          </a:p>
        </p:txBody>
      </p:sp>
      <p:pic>
        <p:nvPicPr>
          <p:cNvPr id="19460" name="Picture 3"/>
          <p:cNvPicPr>
            <a:picLocks noChangeAspect="1" noChangeArrowheads="1"/>
          </p:cNvPicPr>
          <p:nvPr/>
        </p:nvPicPr>
        <p:blipFill>
          <a:blip r:embed="rId2" cstate="print"/>
          <a:srcRect/>
          <a:stretch>
            <a:fillRect/>
          </a:stretch>
        </p:blipFill>
        <p:spPr bwMode="auto">
          <a:xfrm>
            <a:off x="2667000" y="1981200"/>
            <a:ext cx="3632200" cy="363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B9919C74-058E-4648-8CD6-82760DB732D8}" type="slidenum">
              <a:rPr lang="en-US" smtClean="0"/>
              <a:pPr/>
              <a:t>17</a:t>
            </a:fld>
            <a:endParaRPr lang="en-US" smtClean="0"/>
          </a:p>
        </p:txBody>
      </p:sp>
      <p:sp>
        <p:nvSpPr>
          <p:cNvPr id="20483" name="Rectangle 2"/>
          <p:cNvSpPr>
            <a:spLocks noGrp="1" noChangeArrowheads="1"/>
          </p:cNvSpPr>
          <p:nvPr>
            <p:ph type="title"/>
          </p:nvPr>
        </p:nvSpPr>
        <p:spPr/>
        <p:txBody>
          <a:bodyPr/>
          <a:lstStyle/>
          <a:p>
            <a:pPr eaLnBrk="1" hangingPunct="1"/>
            <a:r>
              <a:rPr lang="en-US" smtClean="0"/>
              <a:t>Security is the Major Issue</a:t>
            </a:r>
          </a:p>
        </p:txBody>
      </p:sp>
      <p:sp>
        <p:nvSpPr>
          <p:cNvPr id="20484" name="Rectangle 3"/>
          <p:cNvSpPr>
            <a:spLocks noGrp="1" noChangeArrowheads="1"/>
          </p:cNvSpPr>
          <p:nvPr>
            <p:ph type="body" idx="1"/>
          </p:nvPr>
        </p:nvSpPr>
        <p:spPr/>
        <p:txBody>
          <a:bodyPr/>
          <a:lstStyle/>
          <a:p>
            <a:pPr eaLnBrk="1" hangingPunct="1"/>
            <a:endParaRPr lang="en-US" smtClean="0"/>
          </a:p>
        </p:txBody>
      </p:sp>
      <p:pic>
        <p:nvPicPr>
          <p:cNvPr id="20485" name="Picture 5"/>
          <p:cNvPicPr>
            <a:picLocks noChangeAspect="1"/>
          </p:cNvPicPr>
          <p:nvPr/>
        </p:nvPicPr>
        <p:blipFill>
          <a:blip r:embed="rId2" cstate="print"/>
          <a:srcRect/>
          <a:stretch>
            <a:fillRect/>
          </a:stretch>
        </p:blipFill>
        <p:spPr bwMode="auto">
          <a:xfrm>
            <a:off x="304800" y="1143000"/>
            <a:ext cx="8534400" cy="5429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1CD66273-0788-4602-AB97-2CC1B36472DE}" type="slidenum">
              <a:rPr lang="en-US" smtClean="0"/>
              <a:pPr/>
              <a:t>18</a:t>
            </a:fld>
            <a:endParaRPr lang="en-US" smtClean="0"/>
          </a:p>
        </p:txBody>
      </p:sp>
      <p:sp>
        <p:nvSpPr>
          <p:cNvPr id="21507" name="Rectangle 2"/>
          <p:cNvSpPr>
            <a:spLocks noGrp="1" noChangeArrowheads="1"/>
          </p:cNvSpPr>
          <p:nvPr>
            <p:ph type="title"/>
          </p:nvPr>
        </p:nvSpPr>
        <p:spPr/>
        <p:txBody>
          <a:bodyPr/>
          <a:lstStyle/>
          <a:p>
            <a:pPr eaLnBrk="1" hangingPunct="1"/>
            <a:r>
              <a:rPr lang="en-US" smtClean="0"/>
              <a:t>Analyzing Cloud Security</a:t>
            </a:r>
          </a:p>
        </p:txBody>
      </p:sp>
      <p:sp>
        <p:nvSpPr>
          <p:cNvPr id="21508" name="Rectangle 3"/>
          <p:cNvSpPr>
            <a:spLocks noGrp="1" noChangeArrowheads="1"/>
          </p:cNvSpPr>
          <p:nvPr>
            <p:ph type="body" idx="1"/>
          </p:nvPr>
        </p:nvSpPr>
        <p:spPr/>
        <p:txBody>
          <a:bodyPr/>
          <a:lstStyle/>
          <a:p>
            <a:pPr eaLnBrk="1" hangingPunct="1"/>
            <a:r>
              <a:rPr lang="en-US" smtClean="0"/>
              <a:t>Some key issues: </a:t>
            </a:r>
          </a:p>
          <a:p>
            <a:pPr lvl="1" eaLnBrk="1" hangingPunct="1"/>
            <a:r>
              <a:rPr lang="en-US" smtClean="0"/>
              <a:t>trust, multi-tenancy, encryption, compliance</a:t>
            </a:r>
          </a:p>
          <a:p>
            <a:pPr eaLnBrk="1" hangingPunct="1"/>
            <a:r>
              <a:rPr lang="en-US" smtClean="0"/>
              <a:t>Clouds are massively </a:t>
            </a:r>
            <a:r>
              <a:rPr lang="en-US" b="1" smtClean="0"/>
              <a:t>complex systems</a:t>
            </a:r>
            <a:r>
              <a:rPr lang="en-US" smtClean="0"/>
              <a:t> can be reduced to </a:t>
            </a:r>
            <a:r>
              <a:rPr lang="en-US" b="1" smtClean="0"/>
              <a:t>simple primitives</a:t>
            </a:r>
            <a:r>
              <a:rPr lang="en-US" smtClean="0"/>
              <a:t> that are replicated thousands of times and </a:t>
            </a:r>
            <a:r>
              <a:rPr lang="en-US" b="1" smtClean="0"/>
              <a:t>common functional units</a:t>
            </a:r>
          </a:p>
          <a:p>
            <a:pPr eaLnBrk="1" hangingPunct="1"/>
            <a:r>
              <a:rPr lang="en-US" smtClean="0"/>
              <a:t>Cloud security is a tractable problem</a:t>
            </a:r>
          </a:p>
          <a:p>
            <a:pPr lvl="1" eaLnBrk="1" hangingPunct="1"/>
            <a:r>
              <a:rPr lang="en-US" smtClean="0"/>
              <a:t>There are both advantages and challenges </a:t>
            </a:r>
          </a:p>
          <a:p>
            <a:pPr eaLnBrk="1" hangingPunct="1"/>
            <a:endParaRPr lang="en-US" smtClean="0"/>
          </a:p>
          <a:p>
            <a:pPr lvl="1" eaLnBrk="1" hangingPunct="1"/>
            <a:endParaRPr lang="en-US" smtClean="0"/>
          </a:p>
        </p:txBody>
      </p:sp>
      <p:sp>
        <p:nvSpPr>
          <p:cNvPr id="21509" name="Text Box 4"/>
          <p:cNvSpPr txBox="1">
            <a:spLocks noChangeArrowheads="1"/>
          </p:cNvSpPr>
          <p:nvPr/>
        </p:nvSpPr>
        <p:spPr bwMode="auto">
          <a:xfrm>
            <a:off x="1219200" y="6096000"/>
            <a:ext cx="6791325" cy="406400"/>
          </a:xfrm>
          <a:prstGeom prst="rect">
            <a:avLst/>
          </a:prstGeom>
          <a:noFill/>
          <a:ln w="9525">
            <a:solidFill>
              <a:schemeClr val="tx1"/>
            </a:solidFill>
            <a:miter lim="800000"/>
            <a:headEnd/>
            <a:tailEnd/>
          </a:ln>
        </p:spPr>
        <p:txBody>
          <a:bodyPr wrap="none">
            <a:spAutoFit/>
          </a:bodyPr>
          <a:lstStyle/>
          <a:p>
            <a:r>
              <a:rPr lang="en-US" sz="2000"/>
              <a:t>Former Intel CEO, Andy Grove: “only the paranoid survive”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D40E6B2-5361-45F9-85E7-4EF41CE3A276}" type="slidenum">
              <a:rPr lang="en-US" smtClean="0"/>
              <a:pPr/>
              <a:t>19</a:t>
            </a:fld>
            <a:endParaRPr lang="en-US" smtClean="0"/>
          </a:p>
        </p:txBody>
      </p:sp>
      <p:sp>
        <p:nvSpPr>
          <p:cNvPr id="22531" name="Rectangle 2"/>
          <p:cNvSpPr>
            <a:spLocks noGrp="1" noChangeArrowheads="1"/>
          </p:cNvSpPr>
          <p:nvPr>
            <p:ph type="title"/>
          </p:nvPr>
        </p:nvSpPr>
        <p:spPr>
          <a:xfrm>
            <a:off x="457200" y="274638"/>
            <a:ext cx="7239000" cy="1143000"/>
          </a:xfrm>
        </p:spPr>
        <p:txBody>
          <a:bodyPr/>
          <a:lstStyle/>
          <a:p>
            <a:pPr eaLnBrk="1" hangingPunct="1"/>
            <a:r>
              <a:rPr lang="en-US" sz="4000" smtClean="0"/>
              <a:t>General Security Advantages</a:t>
            </a:r>
          </a:p>
        </p:txBody>
      </p:sp>
      <p:sp>
        <p:nvSpPr>
          <p:cNvPr id="22532" name="Rectangle 3"/>
          <p:cNvSpPr>
            <a:spLocks noGrp="1" noChangeArrowheads="1"/>
          </p:cNvSpPr>
          <p:nvPr>
            <p:ph type="body" idx="1"/>
          </p:nvPr>
        </p:nvSpPr>
        <p:spPr/>
        <p:txBody>
          <a:bodyPr/>
          <a:lstStyle/>
          <a:p>
            <a:pPr eaLnBrk="1" hangingPunct="1"/>
            <a:r>
              <a:rPr lang="en-US" smtClean="0"/>
              <a:t>Shifting public data to a external cloud reduces the exposure of the internal sensitive data</a:t>
            </a:r>
          </a:p>
          <a:p>
            <a:pPr eaLnBrk="1" hangingPunct="1"/>
            <a:r>
              <a:rPr lang="en-US" smtClean="0"/>
              <a:t>Cloud homogeneity makes security auditing/testing simpler</a:t>
            </a:r>
          </a:p>
          <a:p>
            <a:pPr eaLnBrk="1" hangingPunct="1"/>
            <a:r>
              <a:rPr lang="en-US" smtClean="0"/>
              <a:t>Clouds enable automated security management</a:t>
            </a:r>
          </a:p>
          <a:p>
            <a:pPr eaLnBrk="1" hangingPunct="1"/>
            <a:r>
              <a:rPr lang="en-US" smtClean="0"/>
              <a:t>Redundancy / Disaster Recovery</a:t>
            </a:r>
          </a:p>
        </p:txBody>
      </p:sp>
      <p:pic>
        <p:nvPicPr>
          <p:cNvPr id="22533" name="Picture 4" descr="j0433802[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a:noFill/>
        </p:spPr>
        <p:txBody>
          <a:bodyPr/>
          <a:lstStyle/>
          <a:p>
            <a:fld id="{219EB4FA-0F72-47CE-A24D-C1AC2FEC55A2}" type="slidenum">
              <a:rPr lang="en-US" smtClean="0"/>
              <a:pPr/>
              <a:t>2</a:t>
            </a:fld>
            <a:endParaRPr lang="en-US" smtClean="0"/>
          </a:p>
        </p:txBody>
      </p:sp>
      <p:sp>
        <p:nvSpPr>
          <p:cNvPr id="6147" name="Rectangle 2"/>
          <p:cNvSpPr>
            <a:spLocks noGrp="1" noChangeArrowheads="1"/>
          </p:cNvSpPr>
          <p:nvPr>
            <p:ph type="title"/>
          </p:nvPr>
        </p:nvSpPr>
        <p:spPr>
          <a:xfrm>
            <a:off x="-228600" y="152400"/>
            <a:ext cx="7010400" cy="1143000"/>
          </a:xfrm>
        </p:spPr>
        <p:txBody>
          <a:bodyPr/>
          <a:lstStyle/>
          <a:p>
            <a:pPr eaLnBrk="1" hangingPunct="1"/>
            <a:r>
              <a:rPr lang="en-US" sz="3600" smtClean="0"/>
              <a:t>NIST Cloud Research Team</a:t>
            </a:r>
          </a:p>
        </p:txBody>
      </p:sp>
      <p:sp>
        <p:nvSpPr>
          <p:cNvPr id="6148" name="Rectangle 3"/>
          <p:cNvSpPr>
            <a:spLocks noGrp="1" noChangeArrowheads="1"/>
          </p:cNvSpPr>
          <p:nvPr>
            <p:ph type="body" sz="half" idx="1"/>
          </p:nvPr>
        </p:nvSpPr>
        <p:spPr/>
        <p:txBody>
          <a:bodyPr/>
          <a:lstStyle/>
          <a:p>
            <a:pPr algn="ctr" eaLnBrk="1" hangingPunct="1">
              <a:buFontTx/>
              <a:buNone/>
            </a:pPr>
            <a:r>
              <a:rPr lang="en-US" sz="2400" smtClean="0"/>
              <a:t>Peter Mell</a:t>
            </a:r>
          </a:p>
          <a:p>
            <a:pPr algn="ctr" eaLnBrk="1" hangingPunct="1">
              <a:buFontTx/>
              <a:buNone/>
            </a:pPr>
            <a:r>
              <a:rPr lang="en-US" sz="2400" smtClean="0"/>
              <a:t>Project Lead</a:t>
            </a:r>
          </a:p>
          <a:p>
            <a:pPr algn="ctr" eaLnBrk="1" hangingPunct="1">
              <a:buFontTx/>
              <a:buNone/>
            </a:pPr>
            <a:endParaRPr lang="en-US" sz="2400" smtClean="0"/>
          </a:p>
          <a:p>
            <a:pPr algn="ctr" eaLnBrk="1" hangingPunct="1">
              <a:buFontTx/>
              <a:buNone/>
            </a:pPr>
            <a:r>
              <a:rPr lang="en-US" sz="2400" smtClean="0"/>
              <a:t>Tim Grance </a:t>
            </a:r>
          </a:p>
          <a:p>
            <a:pPr algn="ctr" eaLnBrk="1" hangingPunct="1">
              <a:buFontTx/>
              <a:buNone/>
            </a:pPr>
            <a:r>
              <a:rPr lang="en-US" sz="2400" smtClean="0"/>
              <a:t>Program Manager</a:t>
            </a:r>
          </a:p>
          <a:p>
            <a:pPr algn="ctr" eaLnBrk="1" hangingPunct="1">
              <a:buFontTx/>
              <a:buNone/>
            </a:pPr>
            <a:endParaRPr lang="en-US" sz="2400" smtClean="0"/>
          </a:p>
          <a:p>
            <a:pPr algn="ctr" eaLnBrk="1" hangingPunct="1">
              <a:buFontTx/>
              <a:buNone/>
            </a:pPr>
            <a:endParaRPr lang="en-US" sz="2400" smtClean="0"/>
          </a:p>
          <a:p>
            <a:pPr algn="ctr" eaLnBrk="1" hangingPunct="1"/>
            <a:endParaRPr lang="en-US" sz="2400" smtClean="0"/>
          </a:p>
          <a:p>
            <a:pPr algn="ctr" eaLnBrk="1" hangingPunct="1">
              <a:buFontTx/>
              <a:buNone/>
            </a:pPr>
            <a:endParaRPr lang="en-US" sz="2400" smtClean="0"/>
          </a:p>
          <a:p>
            <a:pPr algn="ctr" eaLnBrk="1" hangingPunct="1"/>
            <a:endParaRPr lang="en-US" sz="2400" smtClean="0"/>
          </a:p>
        </p:txBody>
      </p:sp>
      <p:sp>
        <p:nvSpPr>
          <p:cNvPr id="6149" name="Rectangle 4"/>
          <p:cNvSpPr>
            <a:spLocks noGrp="1" noChangeArrowheads="1"/>
          </p:cNvSpPr>
          <p:nvPr>
            <p:ph type="body" sz="half" idx="2"/>
          </p:nvPr>
        </p:nvSpPr>
        <p:spPr>
          <a:xfrm>
            <a:off x="3810000" y="1600200"/>
            <a:ext cx="4267200" cy="4876800"/>
          </a:xfrm>
        </p:spPr>
        <p:txBody>
          <a:bodyPr/>
          <a:lstStyle/>
          <a:p>
            <a:pPr algn="ctr" eaLnBrk="1" hangingPunct="1">
              <a:buFontTx/>
              <a:buNone/>
            </a:pPr>
            <a:r>
              <a:rPr lang="en-US" sz="2400" smtClean="0"/>
              <a:t>Lee Badger</a:t>
            </a:r>
          </a:p>
          <a:p>
            <a:pPr algn="ctr" eaLnBrk="1" hangingPunct="1">
              <a:buFontTx/>
              <a:buNone/>
            </a:pPr>
            <a:endParaRPr lang="en-US" sz="2400" smtClean="0"/>
          </a:p>
          <a:p>
            <a:pPr algn="ctr" eaLnBrk="1" hangingPunct="1">
              <a:buFontTx/>
              <a:buNone/>
            </a:pPr>
            <a:endParaRPr lang="en-US" sz="2400" smtClean="0"/>
          </a:p>
          <a:p>
            <a:pPr algn="ctr" eaLnBrk="1" hangingPunct="1">
              <a:buFontTx/>
              <a:buNone/>
            </a:pPr>
            <a:endParaRPr lang="en-US" sz="2400" smtClean="0"/>
          </a:p>
          <a:p>
            <a:pPr algn="ctr" eaLnBrk="1" hangingPunct="1">
              <a:buFontTx/>
              <a:buNone/>
            </a:pPr>
            <a:endParaRPr lang="en-US" sz="2400" smtClean="0"/>
          </a:p>
          <a:p>
            <a:pPr algn="ctr" eaLnBrk="1" hangingPunct="1">
              <a:buFontTx/>
              <a:buNone/>
            </a:pPr>
            <a:endParaRPr lang="en-US" sz="2400" smtClean="0"/>
          </a:p>
          <a:p>
            <a:pPr algn="ctr" eaLnBrk="1" hangingPunct="1"/>
            <a:endParaRPr lang="en-US" sz="2400" smtClean="0"/>
          </a:p>
          <a:p>
            <a:pPr algn="ctr" eaLnBrk="1" hangingPunct="1"/>
            <a:endParaRPr lang="en-US" sz="2400" smtClean="0"/>
          </a:p>
          <a:p>
            <a:pPr algn="ctr" eaLnBrk="1" hangingPunct="1"/>
            <a:endParaRPr lang="en-US" sz="2400" smtClean="0"/>
          </a:p>
        </p:txBody>
      </p:sp>
      <p:pic>
        <p:nvPicPr>
          <p:cNvPr id="6150" name="Picture 5"/>
          <p:cNvPicPr>
            <a:picLocks noChangeAspect="1" noChangeArrowheads="1"/>
          </p:cNvPicPr>
          <p:nvPr/>
        </p:nvPicPr>
        <p:blipFill>
          <a:blip r:embed="rId3" cstate="print"/>
          <a:srcRect/>
          <a:stretch>
            <a:fillRect/>
          </a:stretch>
        </p:blipFill>
        <p:spPr bwMode="auto">
          <a:xfrm>
            <a:off x="6985000" y="0"/>
            <a:ext cx="2159000" cy="1619250"/>
          </a:xfrm>
          <a:prstGeom prst="rect">
            <a:avLst/>
          </a:prstGeom>
          <a:noFill/>
          <a:ln w="9525">
            <a:noFill/>
            <a:miter lim="800000"/>
            <a:headEnd/>
            <a:tailEnd/>
          </a:ln>
        </p:spPr>
      </p:pic>
      <p:sp>
        <p:nvSpPr>
          <p:cNvPr id="6151" name="Text Box 7"/>
          <p:cNvSpPr txBox="1">
            <a:spLocks noChangeArrowheads="1"/>
          </p:cNvSpPr>
          <p:nvPr/>
        </p:nvSpPr>
        <p:spPr bwMode="auto">
          <a:xfrm>
            <a:off x="1447800" y="4572000"/>
            <a:ext cx="5748338" cy="701675"/>
          </a:xfrm>
          <a:prstGeom prst="rect">
            <a:avLst/>
          </a:prstGeom>
          <a:noFill/>
          <a:ln w="9525">
            <a:noFill/>
            <a:miter lim="800000"/>
            <a:headEnd/>
            <a:tailEnd/>
          </a:ln>
        </p:spPr>
        <p:txBody>
          <a:bodyPr wrap="none">
            <a:spAutoFit/>
          </a:bodyPr>
          <a:lstStyle/>
          <a:p>
            <a:r>
              <a:rPr lang="en-US" sz="2000" b="1"/>
              <a:t>Contact information is available from:</a:t>
            </a:r>
          </a:p>
          <a:p>
            <a:r>
              <a:rPr lang="en-US" sz="2000" b="1"/>
              <a:t>http://www.nist.gov/public_affairs/contact.htm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4F19812F-59E5-4EFA-B6D9-2CDC4E2E908E}" type="slidenum">
              <a:rPr lang="en-US" smtClean="0"/>
              <a:pPr/>
              <a:t>20</a:t>
            </a:fld>
            <a:endParaRPr lang="en-US" smtClean="0"/>
          </a:p>
        </p:txBody>
      </p:sp>
      <p:sp>
        <p:nvSpPr>
          <p:cNvPr id="23555" name="Rectangle 2"/>
          <p:cNvSpPr>
            <a:spLocks noGrp="1" noChangeArrowheads="1"/>
          </p:cNvSpPr>
          <p:nvPr>
            <p:ph type="title"/>
          </p:nvPr>
        </p:nvSpPr>
        <p:spPr>
          <a:xfrm>
            <a:off x="457200" y="274638"/>
            <a:ext cx="6934200" cy="1143000"/>
          </a:xfrm>
        </p:spPr>
        <p:txBody>
          <a:bodyPr/>
          <a:lstStyle/>
          <a:p>
            <a:pPr eaLnBrk="1" hangingPunct="1"/>
            <a:r>
              <a:rPr lang="en-US" sz="4000" smtClean="0"/>
              <a:t>General Security Challenges</a:t>
            </a:r>
          </a:p>
        </p:txBody>
      </p:sp>
      <p:sp>
        <p:nvSpPr>
          <p:cNvPr id="23556" name="Rectangle 3"/>
          <p:cNvSpPr>
            <a:spLocks noGrp="1" noChangeArrowheads="1"/>
          </p:cNvSpPr>
          <p:nvPr>
            <p:ph type="body" idx="1"/>
          </p:nvPr>
        </p:nvSpPr>
        <p:spPr>
          <a:xfrm>
            <a:off x="0" y="1600200"/>
            <a:ext cx="9144000" cy="4876800"/>
          </a:xfrm>
        </p:spPr>
        <p:txBody>
          <a:bodyPr/>
          <a:lstStyle/>
          <a:p>
            <a:pPr eaLnBrk="1" hangingPunct="1"/>
            <a:r>
              <a:rPr lang="en-US" smtClean="0"/>
              <a:t>Trusting vendor’s security model</a:t>
            </a:r>
          </a:p>
          <a:p>
            <a:pPr eaLnBrk="1" hangingPunct="1"/>
            <a:r>
              <a:rPr lang="en-US" smtClean="0"/>
              <a:t>Customer inability to respond to audit findings</a:t>
            </a:r>
          </a:p>
          <a:p>
            <a:pPr eaLnBrk="1" hangingPunct="1"/>
            <a:r>
              <a:rPr lang="en-US" smtClean="0"/>
              <a:t>Obtaining support for investigations</a:t>
            </a:r>
          </a:p>
          <a:p>
            <a:pPr eaLnBrk="1" hangingPunct="1"/>
            <a:r>
              <a:rPr lang="en-US" smtClean="0"/>
              <a:t>Indirect administrator accountability</a:t>
            </a:r>
          </a:p>
          <a:p>
            <a:pPr eaLnBrk="1" hangingPunct="1"/>
            <a:r>
              <a:rPr lang="en-US" smtClean="0"/>
              <a:t>Proprietary implementations can’t be examined</a:t>
            </a:r>
          </a:p>
          <a:p>
            <a:pPr eaLnBrk="1" hangingPunct="1"/>
            <a:r>
              <a:rPr lang="en-US" smtClean="0"/>
              <a:t>Loss of physical control</a:t>
            </a:r>
          </a:p>
          <a:p>
            <a:pPr eaLnBrk="1" hangingPunct="1"/>
            <a:endParaRPr lang="en-US" smtClean="0"/>
          </a:p>
        </p:txBody>
      </p:sp>
      <p:pic>
        <p:nvPicPr>
          <p:cNvPr id="23557" name="Picture 4" descr="j0433803[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84E1656C-BCE8-4D20-A4EB-21F93A0FB6EB}" type="slidenum">
              <a:rPr lang="en-US" smtClean="0"/>
              <a:pPr/>
              <a:t>21</a:t>
            </a:fld>
            <a:endParaRPr lang="en-US" smtClean="0"/>
          </a:p>
        </p:txBody>
      </p:sp>
      <p:sp>
        <p:nvSpPr>
          <p:cNvPr id="24579" name="Rectangle 2"/>
          <p:cNvSpPr>
            <a:spLocks noGrp="1" noChangeArrowheads="1"/>
          </p:cNvSpPr>
          <p:nvPr>
            <p:ph type="title"/>
          </p:nvPr>
        </p:nvSpPr>
        <p:spPr>
          <a:xfrm>
            <a:off x="304800" y="274638"/>
            <a:ext cx="8610600" cy="1143000"/>
          </a:xfrm>
        </p:spPr>
        <p:txBody>
          <a:bodyPr/>
          <a:lstStyle/>
          <a:p>
            <a:pPr eaLnBrk="1" hangingPunct="1"/>
            <a:r>
              <a:rPr lang="en-US" sz="4000" smtClean="0"/>
              <a:t>Security Relevant Cloud Components</a:t>
            </a:r>
          </a:p>
        </p:txBody>
      </p:sp>
      <p:sp>
        <p:nvSpPr>
          <p:cNvPr id="24580" name="Rectangle 3"/>
          <p:cNvSpPr>
            <a:spLocks noGrp="1" noChangeArrowheads="1"/>
          </p:cNvSpPr>
          <p:nvPr>
            <p:ph type="body" idx="1"/>
          </p:nvPr>
        </p:nvSpPr>
        <p:spPr/>
        <p:txBody>
          <a:bodyPr/>
          <a:lstStyle/>
          <a:p>
            <a:pPr marL="609600" indent="-609600" eaLnBrk="1" hangingPunct="1"/>
            <a:r>
              <a:rPr lang="en-US" smtClean="0"/>
              <a:t>Cloud Provisioning Services</a:t>
            </a:r>
          </a:p>
          <a:p>
            <a:pPr marL="609600" indent="-609600" eaLnBrk="1" hangingPunct="1"/>
            <a:r>
              <a:rPr lang="en-US" smtClean="0"/>
              <a:t>Cloud Data Storage Services </a:t>
            </a:r>
          </a:p>
          <a:p>
            <a:pPr marL="609600" indent="-609600" eaLnBrk="1" hangingPunct="1"/>
            <a:r>
              <a:rPr lang="en-US" smtClean="0"/>
              <a:t>Cloud Processing Infrastructure</a:t>
            </a:r>
          </a:p>
          <a:p>
            <a:pPr marL="609600" indent="-609600" eaLnBrk="1" hangingPunct="1"/>
            <a:r>
              <a:rPr lang="en-US" smtClean="0"/>
              <a:t>Cloud Support Services </a:t>
            </a:r>
          </a:p>
          <a:p>
            <a:pPr marL="609600" indent="-609600" eaLnBrk="1" hangingPunct="1"/>
            <a:r>
              <a:rPr lang="en-US" smtClean="0"/>
              <a:t>Cloud Network and Perimeter Security</a:t>
            </a:r>
          </a:p>
          <a:p>
            <a:pPr marL="609600" indent="-609600" eaLnBrk="1" hangingPunct="1"/>
            <a:endParaRPr lang="en-US" smtClean="0"/>
          </a:p>
          <a:p>
            <a:pPr marL="609600" indent="-609600" eaLnBrk="1" hangingPunct="1"/>
            <a:r>
              <a:rPr lang="en-US" smtClean="0"/>
              <a:t>Elastic Elements: Storage, Processing, and Virtual Networks</a:t>
            </a:r>
          </a:p>
          <a:p>
            <a:pPr marL="609600" indent="-609600" eaLnBrk="1" hangingPunct="1"/>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33B4892-945E-4B5B-A831-A18E58B1FB84}" type="slidenum">
              <a:rPr lang="en-US" smtClean="0"/>
              <a:pPr/>
              <a:t>22</a:t>
            </a:fld>
            <a:endParaRPr lang="en-US" smtClean="0"/>
          </a:p>
        </p:txBody>
      </p:sp>
      <p:sp>
        <p:nvSpPr>
          <p:cNvPr id="25603" name="Rectangle 2"/>
          <p:cNvSpPr>
            <a:spLocks noGrp="1" noChangeArrowheads="1"/>
          </p:cNvSpPr>
          <p:nvPr>
            <p:ph type="title"/>
          </p:nvPr>
        </p:nvSpPr>
        <p:spPr/>
        <p:txBody>
          <a:bodyPr/>
          <a:lstStyle/>
          <a:p>
            <a:pPr eaLnBrk="1" hangingPunct="1"/>
            <a:r>
              <a:rPr lang="en-US" smtClean="0"/>
              <a:t>Provisioning Service</a:t>
            </a:r>
          </a:p>
        </p:txBody>
      </p:sp>
      <p:sp>
        <p:nvSpPr>
          <p:cNvPr id="25604" name="Rectangle 3"/>
          <p:cNvSpPr>
            <a:spLocks noGrp="1" noChangeArrowheads="1"/>
          </p:cNvSpPr>
          <p:nvPr>
            <p:ph type="body" idx="1"/>
          </p:nvPr>
        </p:nvSpPr>
        <p:spPr/>
        <p:txBody>
          <a:bodyPr/>
          <a:lstStyle/>
          <a:p>
            <a:pPr eaLnBrk="1" hangingPunct="1"/>
            <a:r>
              <a:rPr lang="en-US" smtClean="0"/>
              <a:t>Advantages</a:t>
            </a:r>
          </a:p>
          <a:p>
            <a:pPr lvl="1" eaLnBrk="1" hangingPunct="1"/>
            <a:r>
              <a:rPr lang="en-US" smtClean="0"/>
              <a:t>Rapid reconstitution of services </a:t>
            </a:r>
          </a:p>
          <a:p>
            <a:pPr lvl="1" eaLnBrk="1" hangingPunct="1"/>
            <a:r>
              <a:rPr lang="en-US" smtClean="0"/>
              <a:t>Enables availability</a:t>
            </a:r>
          </a:p>
          <a:p>
            <a:pPr lvl="2" eaLnBrk="1" hangingPunct="1"/>
            <a:r>
              <a:rPr lang="en-US" smtClean="0"/>
              <a:t>Provision in multiple data centers / multiple instances</a:t>
            </a:r>
          </a:p>
          <a:p>
            <a:pPr lvl="1" eaLnBrk="1" hangingPunct="1"/>
            <a:r>
              <a:rPr lang="en-US" smtClean="0"/>
              <a:t>Advanced honey net capabilities</a:t>
            </a:r>
          </a:p>
          <a:p>
            <a:pPr eaLnBrk="1" hangingPunct="1"/>
            <a:r>
              <a:rPr lang="en-US" smtClean="0"/>
              <a:t>Challenges</a:t>
            </a:r>
          </a:p>
          <a:p>
            <a:pPr lvl="1" eaLnBrk="1" hangingPunct="1"/>
            <a:r>
              <a:rPr lang="en-US" smtClean="0"/>
              <a:t>Impact of compromising the provisioning service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51977C9-A4E1-48C0-92B3-AF4A29F70237}" type="slidenum">
              <a:rPr lang="en-US" smtClean="0"/>
              <a:pPr/>
              <a:t>23</a:t>
            </a:fld>
            <a:endParaRPr lang="en-US" smtClean="0"/>
          </a:p>
        </p:txBody>
      </p:sp>
      <p:sp>
        <p:nvSpPr>
          <p:cNvPr id="26627" name="Rectangle 2"/>
          <p:cNvSpPr>
            <a:spLocks noGrp="1" noChangeArrowheads="1"/>
          </p:cNvSpPr>
          <p:nvPr>
            <p:ph type="title"/>
          </p:nvPr>
        </p:nvSpPr>
        <p:spPr/>
        <p:txBody>
          <a:bodyPr/>
          <a:lstStyle/>
          <a:p>
            <a:pPr eaLnBrk="1" hangingPunct="1"/>
            <a:r>
              <a:rPr lang="en-US" smtClean="0"/>
              <a:t>Data Storage Services</a:t>
            </a:r>
          </a:p>
        </p:txBody>
      </p:sp>
      <p:sp>
        <p:nvSpPr>
          <p:cNvPr id="26628" name="Rectangle 3"/>
          <p:cNvSpPr>
            <a:spLocks noGrp="1" noChangeArrowheads="1"/>
          </p:cNvSpPr>
          <p:nvPr>
            <p:ph type="body" idx="1"/>
          </p:nvPr>
        </p:nvSpPr>
        <p:spPr/>
        <p:txBody>
          <a:bodyPr/>
          <a:lstStyle/>
          <a:p>
            <a:pPr eaLnBrk="1" hangingPunct="1">
              <a:lnSpc>
                <a:spcPct val="90000"/>
              </a:lnSpc>
            </a:pPr>
            <a:r>
              <a:rPr lang="en-US" sz="2800" smtClean="0"/>
              <a:t>Advantages</a:t>
            </a:r>
          </a:p>
          <a:p>
            <a:pPr lvl="1" eaLnBrk="1" hangingPunct="1">
              <a:lnSpc>
                <a:spcPct val="90000"/>
              </a:lnSpc>
            </a:pPr>
            <a:r>
              <a:rPr lang="en-US" sz="2400" smtClean="0"/>
              <a:t>Data fragmentation and dispersal</a:t>
            </a:r>
          </a:p>
          <a:p>
            <a:pPr lvl="1" eaLnBrk="1" hangingPunct="1">
              <a:lnSpc>
                <a:spcPct val="90000"/>
              </a:lnSpc>
            </a:pPr>
            <a:r>
              <a:rPr lang="en-US" sz="2400" smtClean="0"/>
              <a:t>Automated replication</a:t>
            </a:r>
          </a:p>
          <a:p>
            <a:pPr lvl="1" eaLnBrk="1" hangingPunct="1">
              <a:lnSpc>
                <a:spcPct val="90000"/>
              </a:lnSpc>
            </a:pPr>
            <a:r>
              <a:rPr lang="en-US" sz="2400" smtClean="0"/>
              <a:t>Provision of data zones (e.g., by country)</a:t>
            </a:r>
          </a:p>
          <a:p>
            <a:pPr lvl="1" eaLnBrk="1" hangingPunct="1">
              <a:lnSpc>
                <a:spcPct val="90000"/>
              </a:lnSpc>
            </a:pPr>
            <a:r>
              <a:rPr lang="en-US" sz="2400" smtClean="0"/>
              <a:t>Encryption at rest and in transit</a:t>
            </a:r>
          </a:p>
          <a:p>
            <a:pPr lvl="1" eaLnBrk="1" hangingPunct="1">
              <a:lnSpc>
                <a:spcPct val="90000"/>
              </a:lnSpc>
            </a:pPr>
            <a:r>
              <a:rPr lang="en-US" sz="2400" smtClean="0"/>
              <a:t>Automated data retention</a:t>
            </a:r>
          </a:p>
          <a:p>
            <a:pPr eaLnBrk="1" hangingPunct="1">
              <a:lnSpc>
                <a:spcPct val="90000"/>
              </a:lnSpc>
            </a:pPr>
            <a:r>
              <a:rPr lang="en-US" sz="2800" smtClean="0"/>
              <a:t>Challenges</a:t>
            </a:r>
          </a:p>
          <a:p>
            <a:pPr lvl="1" eaLnBrk="1" hangingPunct="1">
              <a:lnSpc>
                <a:spcPct val="90000"/>
              </a:lnSpc>
            </a:pPr>
            <a:r>
              <a:rPr lang="en-US" sz="2400" smtClean="0"/>
              <a:t>Isolation management / data multi-tenancy</a:t>
            </a:r>
          </a:p>
          <a:p>
            <a:pPr lvl="1" eaLnBrk="1" hangingPunct="1">
              <a:lnSpc>
                <a:spcPct val="90000"/>
              </a:lnSpc>
            </a:pPr>
            <a:r>
              <a:rPr lang="en-US" sz="2400" smtClean="0"/>
              <a:t>Storage controller</a:t>
            </a:r>
          </a:p>
          <a:p>
            <a:pPr lvl="2" eaLnBrk="1" hangingPunct="1">
              <a:lnSpc>
                <a:spcPct val="90000"/>
              </a:lnSpc>
            </a:pPr>
            <a:r>
              <a:rPr lang="en-US" sz="2000" smtClean="0"/>
              <a:t>Single point of failure / compromise?</a:t>
            </a:r>
          </a:p>
          <a:p>
            <a:pPr lvl="1" eaLnBrk="1" hangingPunct="1">
              <a:lnSpc>
                <a:spcPct val="90000"/>
              </a:lnSpc>
            </a:pPr>
            <a:r>
              <a:rPr lang="en-US" sz="2400" smtClean="0"/>
              <a:t>Exposure of data to foreign governments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9B9DC7A7-1D24-4F1F-8F99-FDD3729C558A}" type="slidenum">
              <a:rPr lang="en-US" smtClean="0"/>
              <a:pPr/>
              <a:t>24</a:t>
            </a:fld>
            <a:endParaRPr lang="en-US" smtClean="0"/>
          </a:p>
        </p:txBody>
      </p:sp>
      <p:sp>
        <p:nvSpPr>
          <p:cNvPr id="27651" name="Rectangle 2"/>
          <p:cNvSpPr>
            <a:spLocks noGrp="1" noChangeArrowheads="1"/>
          </p:cNvSpPr>
          <p:nvPr>
            <p:ph type="title"/>
          </p:nvPr>
        </p:nvSpPr>
        <p:spPr/>
        <p:txBody>
          <a:bodyPr/>
          <a:lstStyle/>
          <a:p>
            <a:pPr eaLnBrk="1" hangingPunct="1"/>
            <a:r>
              <a:rPr lang="en-US" smtClean="0"/>
              <a:t>Cloud Processing Infrastructure</a:t>
            </a:r>
          </a:p>
        </p:txBody>
      </p:sp>
      <p:sp>
        <p:nvSpPr>
          <p:cNvPr id="27652" name="Rectangle 3"/>
          <p:cNvSpPr>
            <a:spLocks noGrp="1" noChangeArrowheads="1"/>
          </p:cNvSpPr>
          <p:nvPr>
            <p:ph type="body" idx="1"/>
          </p:nvPr>
        </p:nvSpPr>
        <p:spPr/>
        <p:txBody>
          <a:bodyPr/>
          <a:lstStyle/>
          <a:p>
            <a:pPr eaLnBrk="1" hangingPunct="1"/>
            <a:r>
              <a:rPr lang="en-US" smtClean="0"/>
              <a:t>Advantages</a:t>
            </a:r>
          </a:p>
          <a:p>
            <a:pPr lvl="1" eaLnBrk="1" hangingPunct="1"/>
            <a:r>
              <a:rPr lang="en-US" smtClean="0"/>
              <a:t>Ability to secure masters and push out secure images</a:t>
            </a:r>
          </a:p>
          <a:p>
            <a:pPr eaLnBrk="1" hangingPunct="1"/>
            <a:r>
              <a:rPr lang="en-US" smtClean="0"/>
              <a:t>Challenges</a:t>
            </a:r>
          </a:p>
          <a:p>
            <a:pPr lvl="1" eaLnBrk="1" hangingPunct="1"/>
            <a:r>
              <a:rPr lang="en-US" smtClean="0"/>
              <a:t>Application multi-tenancy</a:t>
            </a:r>
          </a:p>
          <a:p>
            <a:pPr lvl="1" eaLnBrk="1" hangingPunct="1"/>
            <a:r>
              <a:rPr lang="en-US" smtClean="0"/>
              <a:t>Reliance on hypervisors</a:t>
            </a:r>
          </a:p>
          <a:p>
            <a:pPr lvl="1" eaLnBrk="1" hangingPunct="1"/>
            <a:r>
              <a:rPr lang="en-US" smtClean="0"/>
              <a:t>Process isolation / Application sandboxes</a:t>
            </a:r>
          </a:p>
          <a:p>
            <a:pPr eaLnBrk="1" hangingPunct="1"/>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33BF6A1F-A93C-4179-93B8-953DF132C6F4}" type="slidenum">
              <a:rPr lang="en-US" smtClean="0"/>
              <a:pPr/>
              <a:t>25</a:t>
            </a:fld>
            <a:endParaRPr lang="en-US" smtClean="0"/>
          </a:p>
        </p:txBody>
      </p:sp>
      <p:sp>
        <p:nvSpPr>
          <p:cNvPr id="28675" name="Rectangle 2"/>
          <p:cNvSpPr>
            <a:spLocks noGrp="1" noChangeArrowheads="1"/>
          </p:cNvSpPr>
          <p:nvPr>
            <p:ph type="title"/>
          </p:nvPr>
        </p:nvSpPr>
        <p:spPr/>
        <p:txBody>
          <a:bodyPr/>
          <a:lstStyle/>
          <a:p>
            <a:pPr eaLnBrk="1" hangingPunct="1"/>
            <a:r>
              <a:rPr lang="en-US" smtClean="0"/>
              <a:t>Cloud Support Services</a:t>
            </a:r>
          </a:p>
        </p:txBody>
      </p:sp>
      <p:sp>
        <p:nvSpPr>
          <p:cNvPr id="28676" name="Rectangle 3"/>
          <p:cNvSpPr>
            <a:spLocks noGrp="1" noChangeArrowheads="1"/>
          </p:cNvSpPr>
          <p:nvPr>
            <p:ph type="body" idx="1"/>
          </p:nvPr>
        </p:nvSpPr>
        <p:spPr/>
        <p:txBody>
          <a:bodyPr/>
          <a:lstStyle/>
          <a:p>
            <a:pPr eaLnBrk="1" hangingPunct="1"/>
            <a:r>
              <a:rPr lang="en-US" smtClean="0"/>
              <a:t>Advantages</a:t>
            </a:r>
          </a:p>
          <a:p>
            <a:pPr lvl="1" eaLnBrk="1" hangingPunct="1"/>
            <a:r>
              <a:rPr lang="en-US" smtClean="0"/>
              <a:t>On demand security controls (e.g., authentication, logging, firewalls…)</a:t>
            </a:r>
          </a:p>
          <a:p>
            <a:pPr eaLnBrk="1" hangingPunct="1"/>
            <a:r>
              <a:rPr lang="en-US" smtClean="0"/>
              <a:t>Challenges</a:t>
            </a:r>
          </a:p>
          <a:p>
            <a:pPr lvl="1" eaLnBrk="1" hangingPunct="1"/>
            <a:r>
              <a:rPr lang="en-US" smtClean="0"/>
              <a:t>Additional risk when integrated with customer applications</a:t>
            </a:r>
          </a:p>
          <a:p>
            <a:pPr lvl="1" eaLnBrk="1" hangingPunct="1"/>
            <a:r>
              <a:rPr lang="en-US" smtClean="0"/>
              <a:t>Needs certification and accreditation as a separate application</a:t>
            </a:r>
          </a:p>
          <a:p>
            <a:pPr lvl="1" eaLnBrk="1" hangingPunct="1"/>
            <a:r>
              <a:rPr lang="en-US" smtClean="0"/>
              <a:t>Code updates</a:t>
            </a:r>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8EE126C0-4A3E-4891-AA13-D4D39B36EAA8}" type="slidenum">
              <a:rPr lang="en-US" smtClean="0"/>
              <a:pPr/>
              <a:t>26</a:t>
            </a:fld>
            <a:endParaRPr lang="en-US" smtClean="0"/>
          </a:p>
        </p:txBody>
      </p:sp>
      <p:sp>
        <p:nvSpPr>
          <p:cNvPr id="29699" name="Rectangle 2"/>
          <p:cNvSpPr>
            <a:spLocks noGrp="1" noChangeArrowheads="1"/>
          </p:cNvSpPr>
          <p:nvPr>
            <p:ph type="title"/>
          </p:nvPr>
        </p:nvSpPr>
        <p:spPr/>
        <p:txBody>
          <a:bodyPr/>
          <a:lstStyle/>
          <a:p>
            <a:pPr eaLnBrk="1" hangingPunct="1"/>
            <a:r>
              <a:rPr lang="en-US" sz="4000" smtClean="0"/>
              <a:t>Cloud Network and Perimeter Security</a:t>
            </a:r>
          </a:p>
        </p:txBody>
      </p:sp>
      <p:sp>
        <p:nvSpPr>
          <p:cNvPr id="29700" name="Rectangle 3"/>
          <p:cNvSpPr>
            <a:spLocks noGrp="1" noChangeArrowheads="1"/>
          </p:cNvSpPr>
          <p:nvPr>
            <p:ph type="body" idx="1"/>
          </p:nvPr>
        </p:nvSpPr>
        <p:spPr/>
        <p:txBody>
          <a:bodyPr/>
          <a:lstStyle/>
          <a:p>
            <a:pPr eaLnBrk="1" hangingPunct="1"/>
            <a:r>
              <a:rPr lang="en-US" smtClean="0"/>
              <a:t>Advantages</a:t>
            </a:r>
          </a:p>
          <a:p>
            <a:pPr lvl="1" eaLnBrk="1" hangingPunct="1"/>
            <a:r>
              <a:rPr lang="en-US" smtClean="0"/>
              <a:t>Distributed denial of service protection</a:t>
            </a:r>
          </a:p>
          <a:p>
            <a:pPr lvl="1" eaLnBrk="1" hangingPunct="1"/>
            <a:r>
              <a:rPr lang="en-US" smtClean="0"/>
              <a:t>VLAN capabilities</a:t>
            </a:r>
          </a:p>
          <a:p>
            <a:pPr lvl="1" eaLnBrk="1" hangingPunct="1"/>
            <a:r>
              <a:rPr lang="en-US" smtClean="0"/>
              <a:t>Perimeter security (IDS, firewall, authentication)</a:t>
            </a:r>
          </a:p>
          <a:p>
            <a:pPr eaLnBrk="1" hangingPunct="1"/>
            <a:r>
              <a:rPr lang="en-US" smtClean="0"/>
              <a:t>Challenges</a:t>
            </a:r>
          </a:p>
          <a:p>
            <a:pPr lvl="1" eaLnBrk="1" hangingPunct="1"/>
            <a:r>
              <a:rPr lang="en-US" smtClean="0"/>
              <a:t>Virtual zoning with application mobility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F817421-C750-464F-B22B-A77A3009FB01}" type="slidenum">
              <a:rPr lang="en-US" smtClean="0"/>
              <a:pPr/>
              <a:t>27</a:t>
            </a:fld>
            <a:endParaRPr lang="en-US" smtClean="0"/>
          </a:p>
        </p:txBody>
      </p:sp>
      <p:sp>
        <p:nvSpPr>
          <p:cNvPr id="30723" name="Rectangle 2"/>
          <p:cNvSpPr>
            <a:spLocks noGrp="1" noChangeArrowheads="1"/>
          </p:cNvSpPr>
          <p:nvPr>
            <p:ph type="title"/>
          </p:nvPr>
        </p:nvSpPr>
        <p:spPr>
          <a:xfrm>
            <a:off x="0" y="152400"/>
            <a:ext cx="8229600" cy="1143000"/>
          </a:xfrm>
        </p:spPr>
        <p:txBody>
          <a:bodyPr/>
          <a:lstStyle/>
          <a:p>
            <a:pPr eaLnBrk="1" hangingPunct="1"/>
            <a:r>
              <a:rPr lang="en-US" sz="4000" smtClean="0"/>
              <a:t>Cloud Security Advantages</a:t>
            </a:r>
            <a:br>
              <a:rPr lang="en-US" sz="4000" smtClean="0"/>
            </a:br>
            <a:r>
              <a:rPr lang="en-US" sz="4000" smtClean="0"/>
              <a:t>Part 1</a:t>
            </a:r>
          </a:p>
        </p:txBody>
      </p:sp>
      <p:sp>
        <p:nvSpPr>
          <p:cNvPr id="30724" name="Rectangle 3"/>
          <p:cNvSpPr>
            <a:spLocks noGrp="1" noChangeArrowheads="1"/>
          </p:cNvSpPr>
          <p:nvPr>
            <p:ph type="body" idx="1"/>
          </p:nvPr>
        </p:nvSpPr>
        <p:spPr>
          <a:xfrm>
            <a:off x="0" y="1524000"/>
            <a:ext cx="9144000" cy="4876800"/>
          </a:xfrm>
        </p:spPr>
        <p:txBody>
          <a:bodyPr/>
          <a:lstStyle/>
          <a:p>
            <a:pPr marL="609600" indent="-609600" eaLnBrk="1" hangingPunct="1"/>
            <a:r>
              <a:rPr lang="en-US" smtClean="0"/>
              <a:t>Data Fragmentation and Dispersal</a:t>
            </a:r>
          </a:p>
          <a:p>
            <a:pPr marL="609600" indent="-609600" eaLnBrk="1" hangingPunct="1"/>
            <a:r>
              <a:rPr lang="en-US" smtClean="0"/>
              <a:t>Dedicated Security Team</a:t>
            </a:r>
          </a:p>
          <a:p>
            <a:pPr marL="609600" indent="-609600" eaLnBrk="1" hangingPunct="1"/>
            <a:r>
              <a:rPr lang="en-US" smtClean="0"/>
              <a:t>Greater Investment in Security Infrastructure</a:t>
            </a:r>
          </a:p>
          <a:p>
            <a:pPr marL="609600" indent="-609600" eaLnBrk="1" hangingPunct="1"/>
            <a:r>
              <a:rPr lang="en-US" smtClean="0"/>
              <a:t>Fault Tolerance and Reliability</a:t>
            </a:r>
          </a:p>
          <a:p>
            <a:pPr marL="609600" indent="-609600" eaLnBrk="1" hangingPunct="1"/>
            <a:r>
              <a:rPr lang="en-US" smtClean="0"/>
              <a:t>Greater Resiliency</a:t>
            </a:r>
          </a:p>
          <a:p>
            <a:pPr marL="609600" indent="-609600" eaLnBrk="1" hangingPunct="1"/>
            <a:r>
              <a:rPr lang="en-US" smtClean="0"/>
              <a:t>Hypervisor Protection Against Network Attacks</a:t>
            </a:r>
          </a:p>
          <a:p>
            <a:pPr marL="609600" indent="-609600" eaLnBrk="1" hangingPunct="1"/>
            <a:r>
              <a:rPr lang="en-US" smtClean="0"/>
              <a:t>Possible Reduction of C&amp;A Activities (Access to Pre-Accredited Clouds)</a:t>
            </a:r>
            <a:endParaRPr lang="en-US" sz="4000" smtClean="0"/>
          </a:p>
        </p:txBody>
      </p:sp>
      <p:pic>
        <p:nvPicPr>
          <p:cNvPr id="30725" name="Picture 4" descr="j0433802[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47A27683-59D1-479D-9BCA-B5E14E68F4CA}" type="slidenum">
              <a:rPr lang="en-US" smtClean="0"/>
              <a:pPr/>
              <a:t>28</a:t>
            </a:fld>
            <a:endParaRPr lang="en-US" smtClean="0"/>
          </a:p>
        </p:txBody>
      </p:sp>
      <p:sp>
        <p:nvSpPr>
          <p:cNvPr id="31747" name="Rectangle 2"/>
          <p:cNvSpPr>
            <a:spLocks noGrp="1" noChangeArrowheads="1"/>
          </p:cNvSpPr>
          <p:nvPr>
            <p:ph type="body" idx="1"/>
          </p:nvPr>
        </p:nvSpPr>
        <p:spPr>
          <a:xfrm>
            <a:off x="457200" y="1682750"/>
            <a:ext cx="8458200" cy="4794250"/>
          </a:xfrm>
        </p:spPr>
        <p:txBody>
          <a:bodyPr/>
          <a:lstStyle/>
          <a:p>
            <a:pPr eaLnBrk="1" hangingPunct="1">
              <a:lnSpc>
                <a:spcPct val="90000"/>
              </a:lnSpc>
            </a:pPr>
            <a:r>
              <a:rPr lang="en-US" smtClean="0"/>
              <a:t>Simplification of Compliance Analysis</a:t>
            </a:r>
          </a:p>
          <a:p>
            <a:pPr eaLnBrk="1" hangingPunct="1">
              <a:lnSpc>
                <a:spcPct val="90000"/>
              </a:lnSpc>
            </a:pPr>
            <a:r>
              <a:rPr lang="en-US" smtClean="0"/>
              <a:t>Data Held by Unbiased Party (cloud vendor assertion)</a:t>
            </a:r>
          </a:p>
          <a:p>
            <a:pPr eaLnBrk="1" hangingPunct="1">
              <a:lnSpc>
                <a:spcPct val="90000"/>
              </a:lnSpc>
            </a:pPr>
            <a:r>
              <a:rPr lang="en-US" smtClean="0"/>
              <a:t>Low-Cost Disaster Recovery and Data Storage Solutions</a:t>
            </a:r>
          </a:p>
          <a:p>
            <a:pPr eaLnBrk="1" hangingPunct="1">
              <a:lnSpc>
                <a:spcPct val="90000"/>
              </a:lnSpc>
            </a:pPr>
            <a:r>
              <a:rPr lang="en-US" smtClean="0"/>
              <a:t>On-Demand Security Controls</a:t>
            </a:r>
          </a:p>
          <a:p>
            <a:pPr eaLnBrk="1" hangingPunct="1">
              <a:lnSpc>
                <a:spcPct val="90000"/>
              </a:lnSpc>
            </a:pPr>
            <a:r>
              <a:rPr lang="en-US" smtClean="0"/>
              <a:t>Real-Time Detection of System Tampering</a:t>
            </a:r>
          </a:p>
          <a:p>
            <a:pPr eaLnBrk="1" hangingPunct="1">
              <a:lnSpc>
                <a:spcPct val="90000"/>
              </a:lnSpc>
            </a:pPr>
            <a:r>
              <a:rPr lang="en-US" smtClean="0"/>
              <a:t>Rapid Re-Constitution of Services</a:t>
            </a:r>
          </a:p>
          <a:p>
            <a:pPr eaLnBrk="1" hangingPunct="1">
              <a:lnSpc>
                <a:spcPct val="90000"/>
              </a:lnSpc>
            </a:pPr>
            <a:r>
              <a:rPr lang="en-US" smtClean="0"/>
              <a:t>Advanced Honeynet Capabilities</a:t>
            </a:r>
          </a:p>
        </p:txBody>
      </p:sp>
      <p:sp>
        <p:nvSpPr>
          <p:cNvPr id="31748" name="Rectangle 3"/>
          <p:cNvSpPr>
            <a:spLocks noGrp="1"/>
          </p:cNvSpPr>
          <p:nvPr>
            <p:ph type="title"/>
          </p:nvPr>
        </p:nvSpPr>
        <p:spPr>
          <a:xfrm>
            <a:off x="0" y="152400"/>
            <a:ext cx="8229600" cy="1143000"/>
          </a:xfrm>
          <a:noFill/>
        </p:spPr>
        <p:txBody>
          <a:bodyPr/>
          <a:lstStyle/>
          <a:p>
            <a:pPr eaLnBrk="1" hangingPunct="1"/>
            <a:r>
              <a:rPr lang="en-US" sz="4000" smtClean="0"/>
              <a:t>Cloud Security Advantages</a:t>
            </a:r>
            <a:br>
              <a:rPr lang="en-US" sz="4000" smtClean="0"/>
            </a:br>
            <a:r>
              <a:rPr lang="en-US" sz="4000" smtClean="0"/>
              <a:t>Part 2</a:t>
            </a:r>
          </a:p>
        </p:txBody>
      </p:sp>
      <p:pic>
        <p:nvPicPr>
          <p:cNvPr id="31749" name="Picture 4" descr="j0433802[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9F3342C-6252-4F3E-A2EC-48B4C1DE0FCC}" type="slidenum">
              <a:rPr lang="en-US" smtClean="0"/>
              <a:pPr/>
              <a:t>29</a:t>
            </a:fld>
            <a:endParaRPr lang="en-US" smtClean="0"/>
          </a:p>
        </p:txBody>
      </p:sp>
      <p:sp>
        <p:nvSpPr>
          <p:cNvPr id="32771" name="Rectangle 2"/>
          <p:cNvSpPr>
            <a:spLocks noGrp="1" noChangeArrowheads="1"/>
          </p:cNvSpPr>
          <p:nvPr>
            <p:ph type="title"/>
          </p:nvPr>
        </p:nvSpPr>
        <p:spPr>
          <a:xfrm>
            <a:off x="0" y="0"/>
            <a:ext cx="7239000" cy="1295400"/>
          </a:xfrm>
        </p:spPr>
        <p:txBody>
          <a:bodyPr/>
          <a:lstStyle/>
          <a:p>
            <a:pPr eaLnBrk="1" hangingPunct="1"/>
            <a:r>
              <a:rPr lang="en-US" sz="4000" smtClean="0"/>
              <a:t>Cloud Security Challenges Part 1</a:t>
            </a:r>
          </a:p>
        </p:txBody>
      </p:sp>
      <p:sp>
        <p:nvSpPr>
          <p:cNvPr id="32772" name="Rectangle 3"/>
          <p:cNvSpPr>
            <a:spLocks noGrp="1" noChangeArrowheads="1"/>
          </p:cNvSpPr>
          <p:nvPr>
            <p:ph type="body" idx="1"/>
          </p:nvPr>
        </p:nvSpPr>
        <p:spPr/>
        <p:txBody>
          <a:bodyPr/>
          <a:lstStyle/>
          <a:p>
            <a:pPr marL="609600" indent="-609600" eaLnBrk="1" hangingPunct="1">
              <a:lnSpc>
                <a:spcPct val="90000"/>
              </a:lnSpc>
            </a:pPr>
            <a:r>
              <a:rPr lang="en-US" sz="2800" smtClean="0"/>
              <a:t>Data dispersal and international privacy laws</a:t>
            </a:r>
          </a:p>
          <a:p>
            <a:pPr marL="990600" lvl="1" indent="-533400" eaLnBrk="1" hangingPunct="1">
              <a:lnSpc>
                <a:spcPct val="90000"/>
              </a:lnSpc>
            </a:pPr>
            <a:r>
              <a:rPr lang="en-US" sz="2400" smtClean="0"/>
              <a:t>EU Data Protection Directive and U.S. Safe Harbor program</a:t>
            </a:r>
          </a:p>
          <a:p>
            <a:pPr marL="990600" lvl="1" indent="-533400" eaLnBrk="1" hangingPunct="1">
              <a:lnSpc>
                <a:spcPct val="90000"/>
              </a:lnSpc>
            </a:pPr>
            <a:r>
              <a:rPr lang="en-US" sz="2400" smtClean="0"/>
              <a:t>Exposure of data to foreign government and data subpoenas</a:t>
            </a:r>
          </a:p>
          <a:p>
            <a:pPr marL="990600" lvl="1" indent="-533400" eaLnBrk="1" hangingPunct="1">
              <a:lnSpc>
                <a:spcPct val="90000"/>
              </a:lnSpc>
            </a:pPr>
            <a:r>
              <a:rPr lang="en-US" sz="2400" smtClean="0"/>
              <a:t>Data retention issues </a:t>
            </a:r>
          </a:p>
          <a:p>
            <a:pPr marL="609600" indent="-609600" eaLnBrk="1" hangingPunct="1">
              <a:lnSpc>
                <a:spcPct val="90000"/>
              </a:lnSpc>
            </a:pPr>
            <a:r>
              <a:rPr lang="en-US" sz="2800" smtClean="0"/>
              <a:t>Need for isolation management</a:t>
            </a:r>
          </a:p>
          <a:p>
            <a:pPr marL="609600" indent="-609600" eaLnBrk="1" hangingPunct="1">
              <a:lnSpc>
                <a:spcPct val="90000"/>
              </a:lnSpc>
            </a:pPr>
            <a:r>
              <a:rPr lang="en-US" sz="2800" smtClean="0"/>
              <a:t>Multi-tenancy </a:t>
            </a:r>
          </a:p>
          <a:p>
            <a:pPr marL="609600" indent="-609600" eaLnBrk="1" hangingPunct="1">
              <a:lnSpc>
                <a:spcPct val="90000"/>
              </a:lnSpc>
            </a:pPr>
            <a:r>
              <a:rPr lang="en-US" sz="2800" smtClean="0"/>
              <a:t>Logging challenges</a:t>
            </a:r>
          </a:p>
          <a:p>
            <a:pPr marL="609600" indent="-609600" eaLnBrk="1" hangingPunct="1">
              <a:lnSpc>
                <a:spcPct val="90000"/>
              </a:lnSpc>
            </a:pPr>
            <a:r>
              <a:rPr lang="en-US" sz="2800" smtClean="0"/>
              <a:t>Data ownership issues </a:t>
            </a:r>
          </a:p>
          <a:p>
            <a:pPr marL="609600" indent="-609600" eaLnBrk="1" hangingPunct="1">
              <a:lnSpc>
                <a:spcPct val="90000"/>
              </a:lnSpc>
            </a:pPr>
            <a:r>
              <a:rPr lang="en-US" sz="2800" smtClean="0"/>
              <a:t>Quality of service guarantees</a:t>
            </a:r>
          </a:p>
        </p:txBody>
      </p:sp>
      <p:pic>
        <p:nvPicPr>
          <p:cNvPr id="32773" name="Picture 4" descr="j0433803[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99805BEC-77CF-4D2F-88D6-1FCA85884907}" type="slidenum">
              <a:rPr lang="en-US" smtClean="0"/>
              <a:pPr/>
              <a:t>3</a:t>
            </a:fld>
            <a:endParaRPr lang="en-US" smtClean="0"/>
          </a:p>
        </p:txBody>
      </p:sp>
      <p:sp>
        <p:nvSpPr>
          <p:cNvPr id="7171" name="Rectangle 2"/>
          <p:cNvSpPr>
            <a:spLocks noGrp="1" noChangeArrowheads="1"/>
          </p:cNvSpPr>
          <p:nvPr>
            <p:ph type="title"/>
          </p:nvPr>
        </p:nvSpPr>
        <p:spPr/>
        <p:txBody>
          <a:bodyPr/>
          <a:lstStyle/>
          <a:p>
            <a:pPr eaLnBrk="1" hangingPunct="1"/>
            <a:r>
              <a:rPr lang="en-US" sz="4000" smtClean="0"/>
              <a:t>NIST Cloud Computing Resources</a:t>
            </a:r>
          </a:p>
        </p:txBody>
      </p:sp>
      <p:sp>
        <p:nvSpPr>
          <p:cNvPr id="7172" name="Rectangle 3"/>
          <p:cNvSpPr>
            <a:spLocks noGrp="1" noChangeArrowheads="1"/>
          </p:cNvSpPr>
          <p:nvPr>
            <p:ph type="body" idx="1"/>
          </p:nvPr>
        </p:nvSpPr>
        <p:spPr>
          <a:xfrm>
            <a:off x="0" y="2057400"/>
            <a:ext cx="9144000" cy="4419600"/>
          </a:xfrm>
        </p:spPr>
        <p:txBody>
          <a:bodyPr/>
          <a:lstStyle/>
          <a:p>
            <a:pPr eaLnBrk="1" hangingPunct="1"/>
            <a:r>
              <a:rPr lang="en-US" sz="2800" smtClean="0"/>
              <a:t>NIST Draft Definition of Cloud Computing</a:t>
            </a:r>
          </a:p>
          <a:p>
            <a:pPr eaLnBrk="1" hangingPunct="1"/>
            <a:r>
              <a:rPr lang="en-US" sz="2800" smtClean="0"/>
              <a:t>Presentation on Effective and Secure Use of Cloud Computing</a:t>
            </a:r>
          </a:p>
          <a:p>
            <a:pPr eaLnBrk="1" hangingPunct="1"/>
            <a:endParaRPr lang="en-US" sz="2400" smtClean="0"/>
          </a:p>
          <a:p>
            <a:pPr eaLnBrk="1" hangingPunct="1"/>
            <a:r>
              <a:rPr lang="en-US" sz="2400" smtClean="0"/>
              <a:t>http://csrc.nist.gov/groups/SNS/cloud-computing/index.html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4C0B1313-DFA9-4D0C-8F1D-50F6ECF7BABD}" type="slidenum">
              <a:rPr lang="en-US" smtClean="0"/>
              <a:pPr/>
              <a:t>30</a:t>
            </a:fld>
            <a:endParaRPr lang="en-US" smtClean="0"/>
          </a:p>
        </p:txBody>
      </p:sp>
      <p:sp>
        <p:nvSpPr>
          <p:cNvPr id="33795" name="Rectangle 2"/>
          <p:cNvSpPr>
            <a:spLocks noGrp="1" noChangeArrowheads="1"/>
          </p:cNvSpPr>
          <p:nvPr>
            <p:ph type="title"/>
          </p:nvPr>
        </p:nvSpPr>
        <p:spPr>
          <a:xfrm>
            <a:off x="0" y="0"/>
            <a:ext cx="7086600" cy="1143000"/>
          </a:xfrm>
        </p:spPr>
        <p:txBody>
          <a:bodyPr/>
          <a:lstStyle/>
          <a:p>
            <a:pPr eaLnBrk="1" hangingPunct="1"/>
            <a:r>
              <a:rPr lang="en-US" sz="4000" smtClean="0"/>
              <a:t>Cloud Security Challenges Part 2</a:t>
            </a:r>
          </a:p>
        </p:txBody>
      </p:sp>
      <p:sp>
        <p:nvSpPr>
          <p:cNvPr id="33796" name="Rectangle 3"/>
          <p:cNvSpPr>
            <a:spLocks noGrp="1" noChangeArrowheads="1"/>
          </p:cNvSpPr>
          <p:nvPr>
            <p:ph type="body" idx="1"/>
          </p:nvPr>
        </p:nvSpPr>
        <p:spPr>
          <a:xfrm>
            <a:off x="457200" y="1447800"/>
            <a:ext cx="8229600" cy="5029200"/>
          </a:xfrm>
        </p:spPr>
        <p:txBody>
          <a:bodyPr/>
          <a:lstStyle/>
          <a:p>
            <a:pPr marL="609600" indent="-609600" eaLnBrk="1" hangingPunct="1">
              <a:lnSpc>
                <a:spcPct val="90000"/>
              </a:lnSpc>
            </a:pPr>
            <a:r>
              <a:rPr lang="en-US" sz="2800" smtClean="0"/>
              <a:t>Dependence on secure hypervisors</a:t>
            </a:r>
          </a:p>
          <a:p>
            <a:pPr marL="609600" indent="-609600" eaLnBrk="1" hangingPunct="1">
              <a:lnSpc>
                <a:spcPct val="90000"/>
              </a:lnSpc>
            </a:pPr>
            <a:r>
              <a:rPr lang="en-US" sz="2800" smtClean="0"/>
              <a:t>Attraction to hackers (high value target)</a:t>
            </a:r>
          </a:p>
          <a:p>
            <a:pPr marL="609600" indent="-609600" eaLnBrk="1" hangingPunct="1">
              <a:lnSpc>
                <a:spcPct val="90000"/>
              </a:lnSpc>
            </a:pPr>
            <a:r>
              <a:rPr lang="en-US" sz="2800" smtClean="0"/>
              <a:t>Security of virtual OSs in the cloud </a:t>
            </a:r>
          </a:p>
          <a:p>
            <a:pPr marL="609600" indent="-609600" eaLnBrk="1" hangingPunct="1">
              <a:lnSpc>
                <a:spcPct val="90000"/>
              </a:lnSpc>
            </a:pPr>
            <a:r>
              <a:rPr lang="en-US" sz="2800" smtClean="0"/>
              <a:t>Possibility for massive outages</a:t>
            </a:r>
          </a:p>
          <a:p>
            <a:pPr marL="609600" indent="-609600" eaLnBrk="1" hangingPunct="1">
              <a:lnSpc>
                <a:spcPct val="90000"/>
              </a:lnSpc>
            </a:pPr>
            <a:r>
              <a:rPr lang="en-US" sz="2800" smtClean="0"/>
              <a:t>Encryption needs for cloud computing</a:t>
            </a:r>
          </a:p>
          <a:p>
            <a:pPr marL="990600" lvl="1" indent="-533400" eaLnBrk="1" hangingPunct="1">
              <a:lnSpc>
                <a:spcPct val="90000"/>
              </a:lnSpc>
            </a:pPr>
            <a:r>
              <a:rPr lang="en-US" sz="2400" smtClean="0"/>
              <a:t>Encrypting access to the cloud resource control interface</a:t>
            </a:r>
          </a:p>
          <a:p>
            <a:pPr marL="990600" lvl="1" indent="-533400" eaLnBrk="1" hangingPunct="1">
              <a:lnSpc>
                <a:spcPct val="90000"/>
              </a:lnSpc>
            </a:pPr>
            <a:r>
              <a:rPr lang="en-US" sz="2400" smtClean="0"/>
              <a:t>Encrypting administrative access to OS instances</a:t>
            </a:r>
          </a:p>
          <a:p>
            <a:pPr marL="990600" lvl="1" indent="-533400" eaLnBrk="1" hangingPunct="1">
              <a:lnSpc>
                <a:spcPct val="90000"/>
              </a:lnSpc>
            </a:pPr>
            <a:r>
              <a:rPr lang="en-US" sz="2400" smtClean="0"/>
              <a:t>Encrypting access to applications</a:t>
            </a:r>
          </a:p>
          <a:p>
            <a:pPr marL="990600" lvl="1" indent="-533400" eaLnBrk="1" hangingPunct="1">
              <a:lnSpc>
                <a:spcPct val="90000"/>
              </a:lnSpc>
            </a:pPr>
            <a:r>
              <a:rPr lang="en-US" sz="2400" smtClean="0"/>
              <a:t>Encrypting application data at rest</a:t>
            </a:r>
          </a:p>
          <a:p>
            <a:pPr marL="609600" indent="-609600" eaLnBrk="1" hangingPunct="1">
              <a:lnSpc>
                <a:spcPct val="90000"/>
              </a:lnSpc>
            </a:pPr>
            <a:r>
              <a:rPr lang="en-US" sz="2800" smtClean="0"/>
              <a:t>Public cloud vs internal cloud security </a:t>
            </a:r>
          </a:p>
          <a:p>
            <a:pPr marL="609600" indent="-609600" eaLnBrk="1" hangingPunct="1">
              <a:lnSpc>
                <a:spcPct val="90000"/>
              </a:lnSpc>
            </a:pPr>
            <a:r>
              <a:rPr lang="en-US" sz="2800" smtClean="0"/>
              <a:t>Lack of public SaaS version control</a:t>
            </a:r>
          </a:p>
        </p:txBody>
      </p:sp>
      <p:pic>
        <p:nvPicPr>
          <p:cNvPr id="33797" name="Picture 4" descr="j0433803[1]"/>
          <p:cNvPicPr>
            <a:picLocks noChangeAspect="1" noChangeArrowheads="1"/>
          </p:cNvPicPr>
          <p:nvPr/>
        </p:nvPicPr>
        <p:blipFill>
          <a:blip r:embed="rId2" cstate="print"/>
          <a:srcRect/>
          <a:stretch>
            <a:fillRect/>
          </a:stretch>
        </p:blipFill>
        <p:spPr bwMode="auto">
          <a:xfrm>
            <a:off x="7772400" y="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D64FC7D2-55C8-49FD-95E2-57DD377578F6}" type="slidenum">
              <a:rPr lang="en-US" smtClean="0"/>
              <a:pPr/>
              <a:t>31</a:t>
            </a:fld>
            <a:endParaRPr lang="en-US" smtClean="0"/>
          </a:p>
        </p:txBody>
      </p:sp>
      <p:sp>
        <p:nvSpPr>
          <p:cNvPr id="34819" name="Rectangle 2"/>
          <p:cNvSpPr>
            <a:spLocks noGrp="1" noChangeArrowheads="1"/>
          </p:cNvSpPr>
          <p:nvPr>
            <p:ph type="title"/>
          </p:nvPr>
        </p:nvSpPr>
        <p:spPr/>
        <p:txBody>
          <a:bodyPr/>
          <a:lstStyle/>
          <a:p>
            <a:pPr eaLnBrk="1" hangingPunct="1"/>
            <a:r>
              <a:rPr lang="en-US" smtClean="0"/>
              <a:t>Additional Issues</a:t>
            </a:r>
          </a:p>
        </p:txBody>
      </p:sp>
      <p:sp>
        <p:nvSpPr>
          <p:cNvPr id="34820" name="Rectangle 3"/>
          <p:cNvSpPr>
            <a:spLocks noGrp="1" noChangeArrowheads="1"/>
          </p:cNvSpPr>
          <p:nvPr>
            <p:ph type="body" idx="1"/>
          </p:nvPr>
        </p:nvSpPr>
        <p:spPr>
          <a:xfrm>
            <a:off x="0" y="1447800"/>
            <a:ext cx="9144000" cy="5410200"/>
          </a:xfrm>
        </p:spPr>
        <p:txBody>
          <a:bodyPr/>
          <a:lstStyle/>
          <a:p>
            <a:pPr marL="609600" indent="-609600" eaLnBrk="1" hangingPunct="1">
              <a:lnSpc>
                <a:spcPct val="80000"/>
              </a:lnSpc>
            </a:pPr>
            <a:r>
              <a:rPr lang="en-US" sz="2800" smtClean="0"/>
              <a:t>Issues with moving PII and sensitive data to the cloud</a:t>
            </a:r>
          </a:p>
          <a:p>
            <a:pPr marL="990600" lvl="1" indent="-533400" eaLnBrk="1" hangingPunct="1">
              <a:lnSpc>
                <a:spcPct val="80000"/>
              </a:lnSpc>
            </a:pPr>
            <a:r>
              <a:rPr lang="en-US" sz="2400" smtClean="0"/>
              <a:t>Privacy impact assessments</a:t>
            </a:r>
          </a:p>
          <a:p>
            <a:pPr marL="609600" indent="-609600" eaLnBrk="1" hangingPunct="1">
              <a:lnSpc>
                <a:spcPct val="80000"/>
              </a:lnSpc>
            </a:pPr>
            <a:r>
              <a:rPr lang="en-US" sz="2800" smtClean="0"/>
              <a:t>Using SLAs to obtain cloud security</a:t>
            </a:r>
          </a:p>
          <a:p>
            <a:pPr marL="990600" lvl="1" indent="-533400" eaLnBrk="1" hangingPunct="1">
              <a:lnSpc>
                <a:spcPct val="80000"/>
              </a:lnSpc>
            </a:pPr>
            <a:r>
              <a:rPr lang="en-US" sz="2400" smtClean="0"/>
              <a:t>Suggested requirements for cloud SLAs</a:t>
            </a:r>
          </a:p>
          <a:p>
            <a:pPr marL="990600" lvl="1" indent="-533400" eaLnBrk="1" hangingPunct="1">
              <a:lnSpc>
                <a:spcPct val="80000"/>
              </a:lnSpc>
            </a:pPr>
            <a:r>
              <a:rPr lang="en-US" sz="2400" smtClean="0"/>
              <a:t>Issues with cloud forensics</a:t>
            </a:r>
          </a:p>
          <a:p>
            <a:pPr marL="609600" indent="-609600" eaLnBrk="1" hangingPunct="1">
              <a:lnSpc>
                <a:spcPct val="80000"/>
              </a:lnSpc>
            </a:pPr>
            <a:r>
              <a:rPr lang="en-US" sz="2800" smtClean="0"/>
              <a:t>Contingency planning and disaster recovery for cloud implementations</a:t>
            </a:r>
          </a:p>
          <a:p>
            <a:pPr marL="609600" indent="-609600" eaLnBrk="1" hangingPunct="1">
              <a:lnSpc>
                <a:spcPct val="80000"/>
              </a:lnSpc>
            </a:pPr>
            <a:r>
              <a:rPr lang="en-US" sz="2800" smtClean="0"/>
              <a:t>Handling compliance</a:t>
            </a:r>
          </a:p>
          <a:p>
            <a:pPr marL="990600" lvl="1" indent="-533400" eaLnBrk="1" hangingPunct="1">
              <a:lnSpc>
                <a:spcPct val="80000"/>
              </a:lnSpc>
            </a:pPr>
            <a:r>
              <a:rPr lang="en-US" sz="2400" smtClean="0"/>
              <a:t>FISMA </a:t>
            </a:r>
          </a:p>
          <a:p>
            <a:pPr marL="990600" lvl="1" indent="-533400" eaLnBrk="1" hangingPunct="1">
              <a:lnSpc>
                <a:spcPct val="80000"/>
              </a:lnSpc>
            </a:pPr>
            <a:r>
              <a:rPr lang="en-US" sz="2400" smtClean="0"/>
              <a:t>HIPAA </a:t>
            </a:r>
          </a:p>
          <a:p>
            <a:pPr marL="990600" lvl="1" indent="-533400" eaLnBrk="1" hangingPunct="1">
              <a:lnSpc>
                <a:spcPct val="80000"/>
              </a:lnSpc>
            </a:pPr>
            <a:r>
              <a:rPr lang="en-US" sz="2400" smtClean="0"/>
              <a:t>SOX</a:t>
            </a:r>
          </a:p>
          <a:p>
            <a:pPr marL="990600" lvl="1" indent="-533400" eaLnBrk="1" hangingPunct="1">
              <a:lnSpc>
                <a:spcPct val="80000"/>
              </a:lnSpc>
            </a:pPr>
            <a:r>
              <a:rPr lang="en-US" sz="2400" smtClean="0"/>
              <a:t>PCI </a:t>
            </a:r>
          </a:p>
          <a:p>
            <a:pPr marL="990600" lvl="1" indent="-533400" eaLnBrk="1" hangingPunct="1">
              <a:lnSpc>
                <a:spcPct val="80000"/>
              </a:lnSpc>
            </a:pPr>
            <a:r>
              <a:rPr lang="en-US" sz="2400" smtClean="0"/>
              <a:t>SAS 70 Audits</a:t>
            </a:r>
          </a:p>
        </p:txBody>
      </p:sp>
      <p:pic>
        <p:nvPicPr>
          <p:cNvPr id="34821" name="Picture 4" descr="j0423828[1]"/>
          <p:cNvPicPr>
            <a:picLocks noChangeAspect="1" noChangeArrowheads="1"/>
          </p:cNvPicPr>
          <p:nvPr/>
        </p:nvPicPr>
        <p:blipFill>
          <a:blip r:embed="rId2" cstate="print"/>
          <a:srcRect/>
          <a:stretch>
            <a:fillRect/>
          </a:stretch>
        </p:blipFill>
        <p:spPr bwMode="auto">
          <a:xfrm>
            <a:off x="8326438" y="0"/>
            <a:ext cx="817562"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p:spPr>
        <p:txBody>
          <a:bodyPr/>
          <a:lstStyle/>
          <a:p>
            <a:fld id="{EE59CEA8-4187-4A42-8A1B-3B4641D1244C}" type="slidenum">
              <a:rPr lang="en-US" smtClean="0"/>
              <a:pPr/>
              <a:t>32</a:t>
            </a:fld>
            <a:endParaRPr lang="en-US" smtClean="0"/>
          </a:p>
        </p:txBody>
      </p:sp>
      <p:sp>
        <p:nvSpPr>
          <p:cNvPr id="35843" name="Rectangle 2"/>
          <p:cNvSpPr>
            <a:spLocks noGrp="1"/>
          </p:cNvSpPr>
          <p:nvPr>
            <p:ph type="title" idx="4294967295"/>
          </p:nvPr>
        </p:nvSpPr>
        <p:spPr>
          <a:xfrm>
            <a:off x="0" y="152400"/>
            <a:ext cx="9144000" cy="1143000"/>
          </a:xfrm>
        </p:spPr>
        <p:txBody>
          <a:bodyPr/>
          <a:lstStyle/>
          <a:p>
            <a:pPr eaLnBrk="1" hangingPunct="1"/>
            <a:r>
              <a:rPr lang="en-US" sz="3600" smtClean="0"/>
              <a:t>Secure Migration Paths</a:t>
            </a:r>
            <a:br>
              <a:rPr lang="en-US" sz="3600" smtClean="0"/>
            </a:br>
            <a:r>
              <a:rPr lang="en-US" sz="3600" smtClean="0"/>
              <a:t>for Cloud Computing</a:t>
            </a:r>
          </a:p>
        </p:txBody>
      </p:sp>
      <p:pic>
        <p:nvPicPr>
          <p:cNvPr id="35844" name="Picture 3"/>
          <p:cNvPicPr>
            <a:picLocks noChangeAspect="1" noChangeArrowheads="1"/>
          </p:cNvPicPr>
          <p:nvPr/>
        </p:nvPicPr>
        <p:blipFill>
          <a:blip r:embed="rId2" cstate="print"/>
          <a:srcRect/>
          <a:stretch>
            <a:fillRect/>
          </a:stretch>
        </p:blipFill>
        <p:spPr bwMode="auto">
          <a:xfrm>
            <a:off x="2438400" y="1905000"/>
            <a:ext cx="4495800" cy="294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9291EF62-7E54-4CFE-BC0C-536DFE09D5C1}" type="slidenum">
              <a:rPr lang="en-US" smtClean="0"/>
              <a:pPr/>
              <a:t>33</a:t>
            </a:fld>
            <a:endParaRPr lang="en-US" smtClean="0"/>
          </a:p>
        </p:txBody>
      </p:sp>
      <p:sp>
        <p:nvSpPr>
          <p:cNvPr id="36867" name="Rectangle 2"/>
          <p:cNvSpPr>
            <a:spLocks noGrp="1" noChangeArrowheads="1"/>
          </p:cNvSpPr>
          <p:nvPr>
            <p:ph type="title"/>
          </p:nvPr>
        </p:nvSpPr>
        <p:spPr>
          <a:xfrm>
            <a:off x="457200" y="274638"/>
            <a:ext cx="8305800" cy="1143000"/>
          </a:xfrm>
        </p:spPr>
        <p:txBody>
          <a:bodyPr/>
          <a:lstStyle/>
          <a:p>
            <a:pPr eaLnBrk="1" hangingPunct="1"/>
            <a:r>
              <a:rPr lang="en-US" sz="3600" smtClean="0"/>
              <a:t>The ‘Why’ and ‘How’ of Cloud Migration</a:t>
            </a:r>
          </a:p>
        </p:txBody>
      </p:sp>
      <p:sp>
        <p:nvSpPr>
          <p:cNvPr id="36868" name="Rectangle 3"/>
          <p:cNvSpPr>
            <a:spLocks noGrp="1" noChangeArrowheads="1"/>
          </p:cNvSpPr>
          <p:nvPr>
            <p:ph type="body" idx="1"/>
          </p:nvPr>
        </p:nvSpPr>
        <p:spPr>
          <a:xfrm>
            <a:off x="838200" y="1600200"/>
            <a:ext cx="7315200" cy="4876800"/>
          </a:xfrm>
        </p:spPr>
        <p:txBody>
          <a:bodyPr/>
          <a:lstStyle/>
          <a:p>
            <a:pPr eaLnBrk="1" hangingPunct="1"/>
            <a:r>
              <a:rPr lang="en-US" smtClean="0"/>
              <a:t>There are many benefits that explain </a:t>
            </a:r>
            <a:r>
              <a:rPr lang="en-US" b="1" smtClean="0"/>
              <a:t>why</a:t>
            </a:r>
            <a:r>
              <a:rPr lang="en-US" smtClean="0"/>
              <a:t> to migrate to clouds</a:t>
            </a:r>
          </a:p>
          <a:p>
            <a:pPr lvl="1" eaLnBrk="1" hangingPunct="1"/>
            <a:r>
              <a:rPr lang="en-US" smtClean="0"/>
              <a:t>Cost savings, power savings, green savings, increased agility in software deployment</a:t>
            </a:r>
          </a:p>
          <a:p>
            <a:pPr eaLnBrk="1" hangingPunct="1"/>
            <a:r>
              <a:rPr lang="en-US" smtClean="0"/>
              <a:t>Cloud security issues may drive and define </a:t>
            </a:r>
            <a:r>
              <a:rPr lang="en-US" b="1" smtClean="0"/>
              <a:t>how</a:t>
            </a:r>
            <a:r>
              <a:rPr lang="en-US" smtClean="0"/>
              <a:t> we adopt and deploy cloud computing solutions</a:t>
            </a:r>
          </a:p>
          <a:p>
            <a:pPr eaLnBrk="1" hangingPunct="1"/>
            <a:endParaRPr lang="en-US" smtClean="0"/>
          </a:p>
          <a:p>
            <a:pPr eaLnBrk="1" hangingPunct="1"/>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71046418-C911-4F20-830D-B344AC0D59EA}" type="slidenum">
              <a:rPr lang="en-US" smtClean="0"/>
              <a:pPr/>
              <a:t>34</a:t>
            </a:fld>
            <a:endParaRPr lang="en-US" smtClean="0"/>
          </a:p>
        </p:txBody>
      </p:sp>
      <p:sp>
        <p:nvSpPr>
          <p:cNvPr id="37891" name="Rectangle 2"/>
          <p:cNvSpPr>
            <a:spLocks noGrp="1" noChangeArrowheads="1"/>
          </p:cNvSpPr>
          <p:nvPr>
            <p:ph type="title"/>
          </p:nvPr>
        </p:nvSpPr>
        <p:spPr>
          <a:xfrm>
            <a:off x="457200" y="152400"/>
            <a:ext cx="8229600" cy="1143000"/>
          </a:xfrm>
        </p:spPr>
        <p:txBody>
          <a:bodyPr/>
          <a:lstStyle/>
          <a:p>
            <a:pPr eaLnBrk="1" hangingPunct="1"/>
            <a:r>
              <a:rPr lang="en-US" sz="4000" smtClean="0"/>
              <a:t>Balancing Threat Exposure and Cost Effectiveness</a:t>
            </a:r>
          </a:p>
        </p:txBody>
      </p:sp>
      <p:sp>
        <p:nvSpPr>
          <p:cNvPr id="37892" name="Rectangle 3"/>
          <p:cNvSpPr>
            <a:spLocks noGrp="1" noChangeArrowheads="1"/>
          </p:cNvSpPr>
          <p:nvPr>
            <p:ph type="body" idx="1"/>
          </p:nvPr>
        </p:nvSpPr>
        <p:spPr/>
        <p:txBody>
          <a:bodyPr/>
          <a:lstStyle/>
          <a:p>
            <a:pPr eaLnBrk="1" hangingPunct="1"/>
            <a:r>
              <a:rPr lang="en-US" smtClean="0"/>
              <a:t>Private clouds may have less </a:t>
            </a:r>
            <a:r>
              <a:rPr lang="en-US" b="1" smtClean="0"/>
              <a:t>threat exposure</a:t>
            </a:r>
            <a:r>
              <a:rPr lang="en-US" smtClean="0"/>
              <a:t> than community clouds which have less threat exposure than public clouds. </a:t>
            </a:r>
          </a:p>
          <a:p>
            <a:pPr eaLnBrk="1" hangingPunct="1"/>
            <a:r>
              <a:rPr lang="en-US" smtClean="0"/>
              <a:t>Massive public clouds may be more </a:t>
            </a:r>
            <a:r>
              <a:rPr lang="en-US" b="1" smtClean="0"/>
              <a:t>cost effective</a:t>
            </a:r>
            <a:r>
              <a:rPr lang="en-US" smtClean="0"/>
              <a:t> than large community clouds which may be more cost effective than small private clouds. </a:t>
            </a:r>
          </a:p>
          <a:p>
            <a:pPr eaLnBrk="1" hangingPunct="1"/>
            <a:r>
              <a:rPr lang="en-US" i="1" smtClean="0"/>
              <a:t>Doesn’t strong security controls mean that I can adopt the most cost effective approach?</a:t>
            </a:r>
          </a:p>
          <a:p>
            <a:pPr eaLnBrk="1" hangingPunct="1"/>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92556A2D-59A7-4DC2-A6AB-28DF26CB2B30}" type="slidenum">
              <a:rPr lang="en-US" smtClean="0"/>
              <a:pPr/>
              <a:t>35</a:t>
            </a:fld>
            <a:endParaRPr lang="en-US" smtClean="0"/>
          </a:p>
        </p:txBody>
      </p:sp>
      <p:sp>
        <p:nvSpPr>
          <p:cNvPr id="38915" name="Rectangle 2"/>
          <p:cNvSpPr>
            <a:spLocks noGrp="1" noChangeArrowheads="1"/>
          </p:cNvSpPr>
          <p:nvPr>
            <p:ph type="title"/>
          </p:nvPr>
        </p:nvSpPr>
        <p:spPr/>
        <p:txBody>
          <a:bodyPr/>
          <a:lstStyle/>
          <a:p>
            <a:pPr eaLnBrk="1" hangingPunct="1"/>
            <a:r>
              <a:rPr lang="en-US" sz="4000" smtClean="0"/>
              <a:t>Cloud Migration and Cloud Security Architectures</a:t>
            </a:r>
          </a:p>
        </p:txBody>
      </p:sp>
      <p:sp>
        <p:nvSpPr>
          <p:cNvPr id="38916" name="Rectangle 3"/>
          <p:cNvSpPr>
            <a:spLocks noGrp="1" noChangeArrowheads="1"/>
          </p:cNvSpPr>
          <p:nvPr>
            <p:ph type="body" idx="1"/>
          </p:nvPr>
        </p:nvSpPr>
        <p:spPr/>
        <p:txBody>
          <a:bodyPr/>
          <a:lstStyle/>
          <a:p>
            <a:pPr eaLnBrk="1" hangingPunct="1"/>
            <a:r>
              <a:rPr lang="en-US" sz="2800" smtClean="0"/>
              <a:t>Clouds typically have a single security architecture but have many customers with different demands</a:t>
            </a:r>
          </a:p>
          <a:p>
            <a:pPr lvl="1" eaLnBrk="1" hangingPunct="1"/>
            <a:r>
              <a:rPr lang="en-US" sz="2400" smtClean="0"/>
              <a:t>Clouds should attempt to provide configurable security mechanisms</a:t>
            </a:r>
          </a:p>
          <a:p>
            <a:pPr eaLnBrk="1" hangingPunct="1"/>
            <a:r>
              <a:rPr lang="en-US" sz="2800" smtClean="0"/>
              <a:t>Organizations have more control over the security architecture of private clouds followed by community and then public</a:t>
            </a:r>
          </a:p>
          <a:p>
            <a:pPr lvl="1" eaLnBrk="1" hangingPunct="1"/>
            <a:r>
              <a:rPr lang="en-US" sz="2400" smtClean="0"/>
              <a:t>This doesn’t say anything about actual security</a:t>
            </a:r>
          </a:p>
          <a:p>
            <a:pPr eaLnBrk="1" hangingPunct="1"/>
            <a:r>
              <a:rPr lang="en-US" sz="2800" smtClean="0"/>
              <a:t>Higher sensitivity data is likely to be processed on clouds where organizations have control over the security model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1A5083B9-1268-49C6-88A5-0454D853838F}" type="slidenum">
              <a:rPr lang="en-US" smtClean="0"/>
              <a:pPr/>
              <a:t>36</a:t>
            </a:fld>
            <a:endParaRPr lang="en-US" smtClean="0"/>
          </a:p>
        </p:txBody>
      </p:sp>
      <p:sp>
        <p:nvSpPr>
          <p:cNvPr id="39939" name="Rectangle 2"/>
          <p:cNvSpPr>
            <a:spLocks noGrp="1" noChangeArrowheads="1"/>
          </p:cNvSpPr>
          <p:nvPr>
            <p:ph type="title"/>
          </p:nvPr>
        </p:nvSpPr>
        <p:spPr/>
        <p:txBody>
          <a:bodyPr/>
          <a:lstStyle/>
          <a:p>
            <a:pPr eaLnBrk="1" hangingPunct="1"/>
            <a:r>
              <a:rPr lang="en-US" smtClean="0"/>
              <a:t>Putting it Together</a:t>
            </a:r>
          </a:p>
        </p:txBody>
      </p:sp>
      <p:sp>
        <p:nvSpPr>
          <p:cNvPr id="39940" name="Rectangle 3"/>
          <p:cNvSpPr>
            <a:spLocks noGrp="1" noChangeArrowheads="1"/>
          </p:cNvSpPr>
          <p:nvPr>
            <p:ph type="body" idx="1"/>
          </p:nvPr>
        </p:nvSpPr>
        <p:spPr/>
        <p:txBody>
          <a:bodyPr/>
          <a:lstStyle/>
          <a:p>
            <a:pPr eaLnBrk="1" hangingPunct="1"/>
            <a:r>
              <a:rPr lang="en-US" smtClean="0"/>
              <a:t>Most clouds will require very strong security controls</a:t>
            </a:r>
          </a:p>
          <a:p>
            <a:pPr eaLnBrk="1" hangingPunct="1"/>
            <a:r>
              <a:rPr lang="en-US" smtClean="0"/>
              <a:t>All models of cloud may be used for differing tradeoffs between threat exposure and efficiency</a:t>
            </a:r>
          </a:p>
          <a:p>
            <a:pPr eaLnBrk="1" hangingPunct="1"/>
            <a:r>
              <a:rPr lang="en-US" smtClean="0"/>
              <a:t>There is no one “cloud”. There are many models and architectures.</a:t>
            </a:r>
          </a:p>
          <a:p>
            <a:pPr eaLnBrk="1" hangingPunct="1"/>
            <a:r>
              <a:rPr lang="en-US" smtClean="0"/>
              <a:t>How does one choose?</a:t>
            </a:r>
          </a:p>
          <a:p>
            <a:pPr eaLnBrk="1" hangingPunct="1"/>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3B05A91-3DDB-499F-85A7-B0A5E78EB699}" type="slidenum">
              <a:rPr lang="en-US" smtClean="0"/>
              <a:pPr/>
              <a:t>37</a:t>
            </a:fld>
            <a:endParaRPr lang="en-US" smtClean="0"/>
          </a:p>
        </p:txBody>
      </p:sp>
      <p:sp>
        <p:nvSpPr>
          <p:cNvPr id="40963" name="Rectangle 2"/>
          <p:cNvSpPr>
            <a:spLocks noGrp="1" noChangeArrowheads="1"/>
          </p:cNvSpPr>
          <p:nvPr>
            <p:ph type="title"/>
          </p:nvPr>
        </p:nvSpPr>
        <p:spPr>
          <a:xfrm>
            <a:off x="457200" y="152400"/>
            <a:ext cx="8229600" cy="1143000"/>
          </a:xfrm>
        </p:spPr>
        <p:txBody>
          <a:bodyPr/>
          <a:lstStyle/>
          <a:p>
            <a:pPr eaLnBrk="1" hangingPunct="1"/>
            <a:r>
              <a:rPr lang="en-US" sz="4000" smtClean="0"/>
              <a:t>Migration Paths for </a:t>
            </a:r>
            <a:br>
              <a:rPr lang="en-US" sz="4000" smtClean="0"/>
            </a:br>
            <a:r>
              <a:rPr lang="en-US" sz="4000" smtClean="0"/>
              <a:t>Cloud Adoption</a:t>
            </a:r>
          </a:p>
        </p:txBody>
      </p:sp>
      <p:sp>
        <p:nvSpPr>
          <p:cNvPr id="40964" name="Rectangle 3"/>
          <p:cNvSpPr>
            <a:spLocks noGrp="1" noChangeArrowheads="1"/>
          </p:cNvSpPr>
          <p:nvPr>
            <p:ph type="body" idx="1"/>
          </p:nvPr>
        </p:nvSpPr>
        <p:spPr>
          <a:xfrm>
            <a:off x="0" y="1676400"/>
            <a:ext cx="9144000" cy="5029200"/>
          </a:xfrm>
        </p:spPr>
        <p:txBody>
          <a:bodyPr/>
          <a:lstStyle/>
          <a:p>
            <a:pPr eaLnBrk="1" hangingPunct="1">
              <a:lnSpc>
                <a:spcPct val="90000"/>
              </a:lnSpc>
            </a:pPr>
            <a:r>
              <a:rPr lang="en-US" sz="2800" smtClean="0"/>
              <a:t>Use public clouds</a:t>
            </a:r>
          </a:p>
          <a:p>
            <a:pPr eaLnBrk="1" hangingPunct="1">
              <a:lnSpc>
                <a:spcPct val="90000"/>
              </a:lnSpc>
            </a:pPr>
            <a:r>
              <a:rPr lang="en-US" sz="2800" smtClean="0"/>
              <a:t>Develop private clouds</a:t>
            </a:r>
          </a:p>
          <a:p>
            <a:pPr lvl="1" eaLnBrk="1" hangingPunct="1">
              <a:lnSpc>
                <a:spcPct val="90000"/>
              </a:lnSpc>
            </a:pPr>
            <a:r>
              <a:rPr lang="en-US" sz="2400" smtClean="0"/>
              <a:t>Build a private cloud</a:t>
            </a:r>
          </a:p>
          <a:p>
            <a:pPr lvl="1" eaLnBrk="1" hangingPunct="1">
              <a:lnSpc>
                <a:spcPct val="90000"/>
              </a:lnSpc>
            </a:pPr>
            <a:r>
              <a:rPr lang="en-US" sz="2400" smtClean="0"/>
              <a:t>Procure an outsourced private cloud</a:t>
            </a:r>
          </a:p>
          <a:p>
            <a:pPr lvl="1" eaLnBrk="1" hangingPunct="1">
              <a:lnSpc>
                <a:spcPct val="90000"/>
              </a:lnSpc>
            </a:pPr>
            <a:r>
              <a:rPr lang="en-US" sz="2400" smtClean="0"/>
              <a:t>Migrate data centers to be private clouds (fully virtualized)</a:t>
            </a:r>
          </a:p>
          <a:p>
            <a:pPr eaLnBrk="1" hangingPunct="1">
              <a:lnSpc>
                <a:spcPct val="90000"/>
              </a:lnSpc>
            </a:pPr>
            <a:r>
              <a:rPr lang="en-US" sz="2800" smtClean="0"/>
              <a:t>Build or procure community clouds</a:t>
            </a:r>
          </a:p>
          <a:p>
            <a:pPr lvl="1" eaLnBrk="1" hangingPunct="1">
              <a:lnSpc>
                <a:spcPct val="90000"/>
              </a:lnSpc>
            </a:pPr>
            <a:r>
              <a:rPr lang="en-US" sz="2400" smtClean="0"/>
              <a:t>Organization wide SaaS</a:t>
            </a:r>
          </a:p>
          <a:p>
            <a:pPr lvl="1" eaLnBrk="1" hangingPunct="1">
              <a:lnSpc>
                <a:spcPct val="90000"/>
              </a:lnSpc>
            </a:pPr>
            <a:r>
              <a:rPr lang="en-US" sz="2400" smtClean="0"/>
              <a:t>PaaS and IaaS</a:t>
            </a:r>
          </a:p>
          <a:p>
            <a:pPr lvl="1" eaLnBrk="1" hangingPunct="1">
              <a:lnSpc>
                <a:spcPct val="90000"/>
              </a:lnSpc>
            </a:pPr>
            <a:r>
              <a:rPr lang="en-US" sz="2400" smtClean="0"/>
              <a:t>Disaster recovery for private clouds</a:t>
            </a:r>
          </a:p>
          <a:p>
            <a:pPr eaLnBrk="1" hangingPunct="1">
              <a:lnSpc>
                <a:spcPct val="90000"/>
              </a:lnSpc>
            </a:pPr>
            <a:r>
              <a:rPr lang="en-US" sz="2800" smtClean="0"/>
              <a:t>Use hybrid-cloud technology</a:t>
            </a:r>
          </a:p>
          <a:p>
            <a:pPr lvl="1" eaLnBrk="1" hangingPunct="1">
              <a:lnSpc>
                <a:spcPct val="90000"/>
              </a:lnSpc>
            </a:pPr>
            <a:r>
              <a:rPr lang="en-US" sz="2400" smtClean="0"/>
              <a:t>Workload portability between clouds</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71697C0-701C-4315-A5B4-240525192611}" type="slidenum">
              <a:rPr lang="en-US" smtClean="0"/>
              <a:pPr/>
              <a:t>38</a:t>
            </a:fld>
            <a:endParaRPr lang="en-US" smtClean="0"/>
          </a:p>
        </p:txBody>
      </p:sp>
      <p:sp>
        <p:nvSpPr>
          <p:cNvPr id="41987" name="Rectangle 2"/>
          <p:cNvSpPr>
            <a:spLocks noGrp="1" noChangeArrowheads="1"/>
          </p:cNvSpPr>
          <p:nvPr>
            <p:ph type="title"/>
          </p:nvPr>
        </p:nvSpPr>
        <p:spPr>
          <a:xfrm>
            <a:off x="533400" y="152400"/>
            <a:ext cx="6629400" cy="1143000"/>
          </a:xfrm>
        </p:spPr>
        <p:txBody>
          <a:bodyPr/>
          <a:lstStyle/>
          <a:p>
            <a:pPr eaLnBrk="1" hangingPunct="1"/>
            <a:r>
              <a:rPr lang="en-US" sz="4000" smtClean="0"/>
              <a:t>Possible Effects of</a:t>
            </a:r>
            <a:br>
              <a:rPr lang="en-US" sz="4000" smtClean="0"/>
            </a:br>
            <a:r>
              <a:rPr lang="en-US" sz="4000" smtClean="0"/>
              <a:t>Cloud Computing</a:t>
            </a:r>
          </a:p>
        </p:txBody>
      </p:sp>
      <p:sp>
        <p:nvSpPr>
          <p:cNvPr id="41988" name="Rectangle 3"/>
          <p:cNvSpPr>
            <a:spLocks noGrp="1" noChangeArrowheads="1"/>
          </p:cNvSpPr>
          <p:nvPr>
            <p:ph type="body" idx="1"/>
          </p:nvPr>
        </p:nvSpPr>
        <p:spPr>
          <a:xfrm>
            <a:off x="228600" y="1682750"/>
            <a:ext cx="8686800" cy="4794250"/>
          </a:xfrm>
        </p:spPr>
        <p:txBody>
          <a:bodyPr/>
          <a:lstStyle/>
          <a:p>
            <a:pPr eaLnBrk="1" hangingPunct="1"/>
            <a:r>
              <a:rPr lang="en-US" sz="2800" smtClean="0"/>
              <a:t>Small enterprises use public SaaS and public clouds and minimize growth of data centers</a:t>
            </a:r>
          </a:p>
          <a:p>
            <a:pPr eaLnBrk="1" hangingPunct="1"/>
            <a:r>
              <a:rPr lang="en-US" sz="2800" smtClean="0"/>
              <a:t>Large enterprise data centers may evolve to act as private clouds</a:t>
            </a:r>
          </a:p>
          <a:p>
            <a:pPr eaLnBrk="1" hangingPunct="1"/>
            <a:r>
              <a:rPr lang="en-US" sz="2800" smtClean="0"/>
              <a:t>Large enterprises may use hybrid cloud infrastructure software to leverage both internal and public clouds</a:t>
            </a:r>
          </a:p>
          <a:p>
            <a:pPr eaLnBrk="1" hangingPunct="1"/>
            <a:r>
              <a:rPr lang="en-US" sz="2800" smtClean="0"/>
              <a:t>Public clouds may adopt standards in order to run workloads from competing hybrid cloud infrastructures</a:t>
            </a:r>
          </a:p>
        </p:txBody>
      </p:sp>
      <p:pic>
        <p:nvPicPr>
          <p:cNvPr id="41989" name="Picture 4" descr="tardis"/>
          <p:cNvPicPr>
            <a:picLocks noChangeAspect="1" noChangeArrowheads="1"/>
          </p:cNvPicPr>
          <p:nvPr/>
        </p:nvPicPr>
        <p:blipFill>
          <a:blip r:embed="rId2" cstate="print"/>
          <a:srcRect/>
          <a:stretch>
            <a:fillRect/>
          </a:stretch>
        </p:blipFill>
        <p:spPr bwMode="auto">
          <a:xfrm>
            <a:off x="7620000" y="0"/>
            <a:ext cx="1524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p:spPr>
        <p:txBody>
          <a:bodyPr/>
          <a:lstStyle/>
          <a:p>
            <a:fld id="{8D2BBBD3-FB62-4EDD-A4F3-43886204179D}" type="slidenum">
              <a:rPr lang="en-US" smtClean="0"/>
              <a:pPr/>
              <a:t>39</a:t>
            </a:fld>
            <a:endParaRPr lang="en-US" smtClean="0"/>
          </a:p>
        </p:txBody>
      </p:sp>
      <p:sp>
        <p:nvSpPr>
          <p:cNvPr id="43011" name="Rectangle 2"/>
          <p:cNvSpPr>
            <a:spLocks noGrp="1"/>
          </p:cNvSpPr>
          <p:nvPr>
            <p:ph type="title" idx="4294967295"/>
          </p:nvPr>
        </p:nvSpPr>
        <p:spPr/>
        <p:txBody>
          <a:bodyPr/>
          <a:lstStyle/>
          <a:p>
            <a:pPr eaLnBrk="1" hangingPunct="1"/>
            <a:r>
              <a:rPr lang="en-US" sz="3600" smtClean="0"/>
              <a:t>Cloud Computing</a:t>
            </a:r>
            <a:br>
              <a:rPr lang="en-US" sz="3600" smtClean="0"/>
            </a:br>
            <a:r>
              <a:rPr lang="en-US" sz="3600" smtClean="0"/>
              <a:t>and Standards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D9C362F8-3ADB-43BD-97EA-46237B576198}" type="slidenum">
              <a:rPr lang="en-US" smtClean="0"/>
              <a:pPr/>
              <a:t>4</a:t>
            </a:fld>
            <a:endParaRPr lang="en-US" smtClean="0"/>
          </a:p>
        </p:txBody>
      </p:sp>
      <p:sp>
        <p:nvSpPr>
          <p:cNvPr id="8195" name="Rectangle 2"/>
          <p:cNvSpPr>
            <a:spLocks noGrp="1" noChangeArrowheads="1"/>
          </p:cNvSpPr>
          <p:nvPr>
            <p:ph type="title"/>
          </p:nvPr>
        </p:nvSpPr>
        <p:spPr/>
        <p:txBody>
          <a:bodyPr/>
          <a:lstStyle/>
          <a:p>
            <a:pPr eaLnBrk="1" hangingPunct="1"/>
            <a:r>
              <a:rPr lang="en-US" smtClean="0"/>
              <a:t>Caveats and Disclaimers</a:t>
            </a:r>
          </a:p>
        </p:txBody>
      </p:sp>
      <p:sp>
        <p:nvSpPr>
          <p:cNvPr id="8196" name="Rectangle 3"/>
          <p:cNvSpPr>
            <a:spLocks noGrp="1" noChangeArrowheads="1"/>
          </p:cNvSpPr>
          <p:nvPr>
            <p:ph type="body" idx="1"/>
          </p:nvPr>
        </p:nvSpPr>
        <p:spPr/>
        <p:txBody>
          <a:bodyPr/>
          <a:lstStyle/>
          <a:p>
            <a:pPr eaLnBrk="1" hangingPunct="1"/>
            <a:r>
              <a:rPr lang="en-US" smtClean="0"/>
              <a:t>This presentation provides education on cloud technology and its benefits to set up a discussion of cloud security</a:t>
            </a:r>
          </a:p>
          <a:p>
            <a:pPr eaLnBrk="1" hangingPunct="1"/>
            <a:r>
              <a:rPr lang="en-US" smtClean="0"/>
              <a:t>It is NOT intended to provide official NIST guidance and NIST does not make policy</a:t>
            </a:r>
          </a:p>
          <a:p>
            <a:pPr eaLnBrk="1" hangingPunct="1"/>
            <a:r>
              <a:rPr lang="en-US" smtClean="0"/>
              <a:t>Any mention of a vendor or product is NOT an endorsement or recommendation</a:t>
            </a:r>
          </a:p>
        </p:txBody>
      </p:sp>
      <p:sp>
        <p:nvSpPr>
          <p:cNvPr id="8197" name="TextBox 4"/>
          <p:cNvSpPr txBox="1">
            <a:spLocks noChangeArrowheads="1"/>
          </p:cNvSpPr>
          <p:nvPr/>
        </p:nvSpPr>
        <p:spPr bwMode="auto">
          <a:xfrm>
            <a:off x="381000" y="6019800"/>
            <a:ext cx="8340725" cy="646113"/>
          </a:xfrm>
          <a:prstGeom prst="rect">
            <a:avLst/>
          </a:prstGeom>
          <a:noFill/>
          <a:ln w="9525">
            <a:noFill/>
            <a:miter lim="800000"/>
            <a:headEnd/>
            <a:tailEnd/>
          </a:ln>
        </p:spPr>
        <p:txBody>
          <a:bodyPr wrap="none">
            <a:spAutoFit/>
          </a:bodyPr>
          <a:lstStyle/>
          <a:p>
            <a:r>
              <a:rPr lang="en-US"/>
              <a:t>Citation Note: All sources for the material in this presentation are included within</a:t>
            </a:r>
          </a:p>
          <a:p>
            <a:r>
              <a:rPr lang="en-US"/>
              <a:t>the Powerpoint “notes” field on each slide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Cloud Standards Mission</a:t>
            </a:r>
          </a:p>
        </p:txBody>
      </p:sp>
      <p:sp>
        <p:nvSpPr>
          <p:cNvPr id="44035" name="Content Placeholder 2"/>
          <p:cNvSpPr>
            <a:spLocks noGrp="1"/>
          </p:cNvSpPr>
          <p:nvPr>
            <p:ph idx="1"/>
          </p:nvPr>
        </p:nvSpPr>
        <p:spPr/>
        <p:txBody>
          <a:bodyPr/>
          <a:lstStyle/>
          <a:p>
            <a:r>
              <a:rPr lang="en-US" smtClean="0"/>
              <a:t>Provide guidance to industry and government for the creation and management of relevant cloud computing standards allowing all parties to gain the maximum value from cloud computing </a:t>
            </a:r>
          </a:p>
        </p:txBody>
      </p:sp>
      <p:sp>
        <p:nvSpPr>
          <p:cNvPr id="44036" name="Slide Number Placeholder 3"/>
          <p:cNvSpPr>
            <a:spLocks noGrp="1"/>
          </p:cNvSpPr>
          <p:nvPr>
            <p:ph type="sldNum" sz="quarter" idx="12"/>
          </p:nvPr>
        </p:nvSpPr>
        <p:spPr>
          <a:noFill/>
        </p:spPr>
        <p:txBody>
          <a:bodyPr/>
          <a:lstStyle/>
          <a:p>
            <a:fld id="{0C4BA787-5515-418D-BBEC-99CF7E59CC04}" type="slidenum">
              <a:rPr lang="en-US" smtClean="0"/>
              <a:pPr/>
              <a:t>40</a:t>
            </a:fld>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2"/>
          </p:nvPr>
        </p:nvSpPr>
        <p:spPr>
          <a:noFill/>
        </p:spPr>
        <p:txBody>
          <a:bodyPr/>
          <a:lstStyle/>
          <a:p>
            <a:fld id="{0D530138-92A5-4303-90CD-7D61A89EBF63}" type="slidenum">
              <a:rPr lang="en-US" smtClean="0"/>
              <a:pPr/>
              <a:t>41</a:t>
            </a:fld>
            <a:endParaRPr lang="en-US" smtClean="0"/>
          </a:p>
        </p:txBody>
      </p:sp>
      <p:sp>
        <p:nvSpPr>
          <p:cNvPr id="45059" name="Slide Number Placeholder 5"/>
          <p:cNvSpPr txBox="1">
            <a:spLocks noGrp="1"/>
          </p:cNvSpPr>
          <p:nvPr/>
        </p:nvSpPr>
        <p:spPr bwMode="auto">
          <a:xfrm>
            <a:off x="8610600" y="6629400"/>
            <a:ext cx="381000" cy="228600"/>
          </a:xfrm>
          <a:prstGeom prst="rect">
            <a:avLst/>
          </a:prstGeom>
          <a:noFill/>
          <a:ln w="9525">
            <a:noFill/>
            <a:miter lim="800000"/>
            <a:headEnd/>
            <a:tailEnd/>
          </a:ln>
        </p:spPr>
        <p:txBody>
          <a:bodyPr/>
          <a:lstStyle/>
          <a:p>
            <a:pPr algn="r"/>
            <a:fld id="{A48611BA-F32D-4A3D-8F1E-21A857424648}" type="slidenum">
              <a:rPr lang="en-US" sz="1400"/>
              <a:pPr algn="r"/>
              <a:t>41</a:t>
            </a:fld>
            <a:endParaRPr lang="en-US" sz="1400"/>
          </a:p>
        </p:txBody>
      </p:sp>
      <p:sp>
        <p:nvSpPr>
          <p:cNvPr id="45060" name="Rectangle 2"/>
          <p:cNvSpPr>
            <a:spLocks noGrp="1" noChangeArrowheads="1"/>
          </p:cNvSpPr>
          <p:nvPr>
            <p:ph type="title"/>
          </p:nvPr>
        </p:nvSpPr>
        <p:spPr>
          <a:xfrm>
            <a:off x="0" y="228600"/>
            <a:ext cx="7391400" cy="1143000"/>
          </a:xfrm>
        </p:spPr>
        <p:txBody>
          <a:bodyPr/>
          <a:lstStyle/>
          <a:p>
            <a:pPr eaLnBrk="1" hangingPunct="1"/>
            <a:r>
              <a:rPr lang="en-US" smtClean="0"/>
              <a:t>NIST and Standards</a:t>
            </a:r>
          </a:p>
        </p:txBody>
      </p:sp>
      <p:sp>
        <p:nvSpPr>
          <p:cNvPr id="45061" name="Rectangle 3"/>
          <p:cNvSpPr>
            <a:spLocks noGrp="1" noChangeArrowheads="1"/>
          </p:cNvSpPr>
          <p:nvPr>
            <p:ph type="body" idx="1"/>
          </p:nvPr>
        </p:nvSpPr>
        <p:spPr>
          <a:xfrm>
            <a:off x="228600" y="2209800"/>
            <a:ext cx="8686800" cy="4267200"/>
          </a:xfrm>
        </p:spPr>
        <p:txBody>
          <a:bodyPr/>
          <a:lstStyle/>
          <a:p>
            <a:pPr eaLnBrk="1" hangingPunct="1"/>
            <a:r>
              <a:rPr lang="en-US" smtClean="0"/>
              <a:t>NIST wants to promote cloud standards:</a:t>
            </a:r>
          </a:p>
          <a:p>
            <a:pPr lvl="1" eaLnBrk="1" hangingPunct="1"/>
            <a:r>
              <a:rPr lang="en-US" smtClean="0"/>
              <a:t>We want to propose roadmaps for needed standards </a:t>
            </a:r>
          </a:p>
          <a:p>
            <a:pPr lvl="1" eaLnBrk="1" hangingPunct="1"/>
            <a:r>
              <a:rPr lang="en-US" smtClean="0"/>
              <a:t>We want to act as catalysts to help industry formulate their own standards</a:t>
            </a:r>
          </a:p>
          <a:p>
            <a:pPr lvl="2" eaLnBrk="1" hangingPunct="1"/>
            <a:r>
              <a:rPr lang="en-US" smtClean="0"/>
              <a:t>Opportunities for service, software, and hardware providers</a:t>
            </a:r>
          </a:p>
          <a:p>
            <a:pPr lvl="1" eaLnBrk="1" hangingPunct="1"/>
            <a:r>
              <a:rPr lang="en-US" smtClean="0"/>
              <a:t>We want to promote government and industry adoption of cloud standards</a:t>
            </a:r>
          </a:p>
        </p:txBody>
      </p:sp>
      <p:pic>
        <p:nvPicPr>
          <p:cNvPr id="45062" name="Picture 7"/>
          <p:cNvPicPr>
            <a:picLocks noChangeAspect="1" noChangeArrowheads="1"/>
          </p:cNvPicPr>
          <p:nvPr/>
        </p:nvPicPr>
        <p:blipFill>
          <a:blip r:embed="rId2" cstate="print"/>
          <a:srcRect/>
          <a:stretch>
            <a:fillRect/>
          </a:stretch>
        </p:blipFill>
        <p:spPr bwMode="auto">
          <a:xfrm>
            <a:off x="7010400" y="0"/>
            <a:ext cx="2133600" cy="160178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a:noFill/>
        </p:spPr>
        <p:txBody>
          <a:bodyPr/>
          <a:lstStyle/>
          <a:p>
            <a:fld id="{9A6C07BE-3327-48C5-9977-734DDF00A83D}" type="slidenum">
              <a:rPr lang="en-US" smtClean="0"/>
              <a:pPr/>
              <a:t>42</a:t>
            </a:fld>
            <a:endParaRPr lang="en-US" smtClean="0"/>
          </a:p>
        </p:txBody>
      </p:sp>
      <p:sp>
        <p:nvSpPr>
          <p:cNvPr id="46083" name="Rectangle 2"/>
          <p:cNvSpPr>
            <a:spLocks noGrp="1" noChangeArrowheads="1"/>
          </p:cNvSpPr>
          <p:nvPr>
            <p:ph type="title"/>
          </p:nvPr>
        </p:nvSpPr>
        <p:spPr>
          <a:xfrm>
            <a:off x="0" y="274638"/>
            <a:ext cx="9144000" cy="1143000"/>
          </a:xfrm>
        </p:spPr>
        <p:txBody>
          <a:bodyPr/>
          <a:lstStyle/>
          <a:p>
            <a:r>
              <a:rPr lang="en-US" sz="4000" smtClean="0"/>
              <a:t>Goal of NIST Cloud Standards Effort</a:t>
            </a:r>
          </a:p>
        </p:txBody>
      </p:sp>
      <p:sp>
        <p:nvSpPr>
          <p:cNvPr id="46084" name="Rectangle 3"/>
          <p:cNvSpPr>
            <a:spLocks noGrp="1" noChangeArrowheads="1"/>
          </p:cNvSpPr>
          <p:nvPr>
            <p:ph type="body" idx="1"/>
          </p:nvPr>
        </p:nvSpPr>
        <p:spPr>
          <a:xfrm>
            <a:off x="0" y="1828800"/>
            <a:ext cx="9144000" cy="4572000"/>
          </a:xfrm>
        </p:spPr>
        <p:txBody>
          <a:bodyPr/>
          <a:lstStyle/>
          <a:p>
            <a:pPr>
              <a:lnSpc>
                <a:spcPct val="90000"/>
              </a:lnSpc>
            </a:pPr>
            <a:r>
              <a:rPr lang="en-US" smtClean="0"/>
              <a:t>Fungible clouds</a:t>
            </a:r>
          </a:p>
          <a:p>
            <a:pPr lvl="1">
              <a:lnSpc>
                <a:spcPct val="90000"/>
              </a:lnSpc>
            </a:pPr>
            <a:r>
              <a:rPr lang="en-US" smtClean="0"/>
              <a:t>(mutual substitution of services)</a:t>
            </a:r>
          </a:p>
          <a:p>
            <a:pPr lvl="1">
              <a:lnSpc>
                <a:spcPct val="90000"/>
              </a:lnSpc>
            </a:pPr>
            <a:r>
              <a:rPr lang="en-US" smtClean="0"/>
              <a:t>Data and customer application portability</a:t>
            </a:r>
          </a:p>
          <a:p>
            <a:pPr lvl="1">
              <a:lnSpc>
                <a:spcPct val="90000"/>
              </a:lnSpc>
            </a:pPr>
            <a:r>
              <a:rPr lang="en-US" smtClean="0"/>
              <a:t>Common interfaces, semantics, programming models</a:t>
            </a:r>
          </a:p>
          <a:p>
            <a:pPr lvl="1">
              <a:lnSpc>
                <a:spcPct val="90000"/>
              </a:lnSpc>
            </a:pPr>
            <a:r>
              <a:rPr lang="en-US" smtClean="0"/>
              <a:t>Federated security services</a:t>
            </a:r>
          </a:p>
          <a:p>
            <a:pPr lvl="1">
              <a:lnSpc>
                <a:spcPct val="90000"/>
              </a:lnSpc>
            </a:pPr>
            <a:r>
              <a:rPr lang="en-US" smtClean="0"/>
              <a:t>Vendors compete on effective implementations</a:t>
            </a:r>
          </a:p>
          <a:p>
            <a:pPr>
              <a:lnSpc>
                <a:spcPct val="90000"/>
              </a:lnSpc>
            </a:pPr>
            <a:r>
              <a:rPr lang="en-US" smtClean="0"/>
              <a:t>Enable and foster value add on services</a:t>
            </a:r>
          </a:p>
          <a:p>
            <a:pPr lvl="1">
              <a:lnSpc>
                <a:spcPct val="90000"/>
              </a:lnSpc>
            </a:pPr>
            <a:r>
              <a:rPr lang="en-US" smtClean="0"/>
              <a:t>Advanced technology</a:t>
            </a:r>
          </a:p>
          <a:p>
            <a:pPr lvl="1">
              <a:lnSpc>
                <a:spcPct val="90000"/>
              </a:lnSpc>
            </a:pPr>
            <a:r>
              <a:rPr lang="en-US" smtClean="0"/>
              <a:t>Vendors compete on innovative capabilities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p:spPr>
        <p:txBody>
          <a:bodyPr/>
          <a:lstStyle/>
          <a:p>
            <a:fld id="{E31056BE-6C42-43C2-A1DE-36F425CA9193}" type="slidenum">
              <a:rPr lang="en-US" smtClean="0"/>
              <a:pPr/>
              <a:t>43</a:t>
            </a:fld>
            <a:endParaRPr lang="en-US" smtClean="0"/>
          </a:p>
        </p:txBody>
      </p:sp>
      <p:sp>
        <p:nvSpPr>
          <p:cNvPr id="47107" name="Rectangle 2"/>
          <p:cNvSpPr>
            <a:spLocks noGrp="1" noChangeArrowheads="1"/>
          </p:cNvSpPr>
          <p:nvPr>
            <p:ph type="title"/>
          </p:nvPr>
        </p:nvSpPr>
        <p:spPr>
          <a:xfrm>
            <a:off x="0" y="0"/>
            <a:ext cx="8229600" cy="1143000"/>
          </a:xfrm>
        </p:spPr>
        <p:txBody>
          <a:bodyPr/>
          <a:lstStyle/>
          <a:p>
            <a:r>
              <a:rPr lang="en-US" sz="4000" smtClean="0"/>
              <a:t>A Model for Standardization</a:t>
            </a:r>
            <a:br>
              <a:rPr lang="en-US" sz="4000" smtClean="0"/>
            </a:br>
            <a:r>
              <a:rPr lang="en-US" sz="4000" smtClean="0"/>
              <a:t>and Proprietary Implementation</a:t>
            </a:r>
          </a:p>
        </p:txBody>
      </p:sp>
      <p:sp>
        <p:nvSpPr>
          <p:cNvPr id="47108" name="Oval 4"/>
          <p:cNvSpPr>
            <a:spLocks noChangeArrowheads="1"/>
          </p:cNvSpPr>
          <p:nvPr/>
        </p:nvSpPr>
        <p:spPr bwMode="auto">
          <a:xfrm>
            <a:off x="3886200" y="1676400"/>
            <a:ext cx="4800600" cy="4953000"/>
          </a:xfrm>
          <a:prstGeom prst="ellipse">
            <a:avLst/>
          </a:prstGeom>
          <a:solidFill>
            <a:srgbClr val="FFFFCC"/>
          </a:solidFill>
          <a:ln w="9525">
            <a:solidFill>
              <a:schemeClr val="tx1"/>
            </a:solidFill>
            <a:round/>
            <a:headEnd/>
            <a:tailEnd/>
          </a:ln>
        </p:spPr>
        <p:txBody>
          <a:bodyPr wrap="none" anchor="ctr"/>
          <a:lstStyle/>
          <a:p>
            <a:endParaRPr lang="en-US"/>
          </a:p>
        </p:txBody>
      </p:sp>
      <p:sp>
        <p:nvSpPr>
          <p:cNvPr id="47109" name="Oval 5"/>
          <p:cNvSpPr>
            <a:spLocks noChangeArrowheads="1"/>
          </p:cNvSpPr>
          <p:nvPr/>
        </p:nvSpPr>
        <p:spPr bwMode="auto">
          <a:xfrm>
            <a:off x="4114800" y="3429000"/>
            <a:ext cx="3124200" cy="2819400"/>
          </a:xfrm>
          <a:prstGeom prst="ellipse">
            <a:avLst/>
          </a:prstGeom>
          <a:solidFill>
            <a:srgbClr val="3366FF">
              <a:alpha val="47058"/>
            </a:srgbClr>
          </a:solidFill>
          <a:ln w="9525">
            <a:solidFill>
              <a:schemeClr val="tx1"/>
            </a:solidFill>
            <a:round/>
            <a:headEnd/>
            <a:tailEnd/>
          </a:ln>
        </p:spPr>
        <p:txBody>
          <a:bodyPr wrap="none" anchor="ctr"/>
          <a:lstStyle/>
          <a:p>
            <a:pPr algn="ctr"/>
            <a:r>
              <a:rPr lang="en-US" sz="2800"/>
              <a:t>Standardized Core</a:t>
            </a:r>
          </a:p>
          <a:p>
            <a:pPr algn="ctr"/>
            <a:r>
              <a:rPr lang="en-US" sz="2800"/>
              <a:t>Cloud Capabilities</a:t>
            </a:r>
          </a:p>
        </p:txBody>
      </p:sp>
      <p:sp>
        <p:nvSpPr>
          <p:cNvPr id="47110" name="Text Box 7"/>
          <p:cNvSpPr txBox="1">
            <a:spLocks noChangeArrowheads="1"/>
          </p:cNvSpPr>
          <p:nvPr/>
        </p:nvSpPr>
        <p:spPr bwMode="auto">
          <a:xfrm>
            <a:off x="4800600" y="2209800"/>
            <a:ext cx="2936875" cy="946150"/>
          </a:xfrm>
          <a:prstGeom prst="rect">
            <a:avLst/>
          </a:prstGeom>
          <a:noFill/>
          <a:ln w="9525">
            <a:noFill/>
            <a:miter lim="800000"/>
            <a:headEnd/>
            <a:tailEnd/>
          </a:ln>
        </p:spPr>
        <p:txBody>
          <a:bodyPr wrap="none">
            <a:spAutoFit/>
          </a:bodyPr>
          <a:lstStyle/>
          <a:p>
            <a:r>
              <a:rPr lang="en-US" sz="2800"/>
              <a:t>Proprietary Value</a:t>
            </a:r>
          </a:p>
          <a:p>
            <a:r>
              <a:rPr lang="en-US" sz="2800"/>
              <a:t>Add Functionality</a:t>
            </a:r>
          </a:p>
        </p:txBody>
      </p:sp>
      <p:sp>
        <p:nvSpPr>
          <p:cNvPr id="47111" name="Rectangle 8"/>
          <p:cNvSpPr>
            <a:spLocks noGrp="1" noChangeArrowheads="1"/>
          </p:cNvSpPr>
          <p:nvPr>
            <p:ph type="body" idx="1"/>
          </p:nvPr>
        </p:nvSpPr>
        <p:spPr>
          <a:xfrm>
            <a:off x="228600" y="1600200"/>
            <a:ext cx="3505200" cy="4876800"/>
          </a:xfrm>
          <a:noFill/>
        </p:spPr>
        <p:txBody>
          <a:bodyPr/>
          <a:lstStyle/>
          <a:p>
            <a:endParaRPr lang="en-US" smtClean="0"/>
          </a:p>
          <a:p>
            <a:r>
              <a:rPr lang="en-US" smtClean="0"/>
              <a:t>Advanced features</a:t>
            </a:r>
          </a:p>
          <a:p>
            <a:endParaRPr lang="en-US" smtClean="0"/>
          </a:p>
          <a:p>
            <a:endParaRPr lang="en-US" smtClean="0"/>
          </a:p>
          <a:p>
            <a:r>
              <a:rPr lang="en-US" smtClean="0"/>
              <a:t>Core features</a:t>
            </a:r>
          </a:p>
        </p:txBody>
      </p:sp>
      <p:sp>
        <p:nvSpPr>
          <p:cNvPr id="47112" name="Line 9"/>
          <p:cNvSpPr>
            <a:spLocks noChangeShapeType="1"/>
          </p:cNvSpPr>
          <p:nvPr/>
        </p:nvSpPr>
        <p:spPr bwMode="auto">
          <a:xfrm>
            <a:off x="3200400" y="4800600"/>
            <a:ext cx="914400" cy="0"/>
          </a:xfrm>
          <a:prstGeom prst="line">
            <a:avLst/>
          </a:prstGeom>
          <a:noFill/>
          <a:ln w="57150">
            <a:solidFill>
              <a:schemeClr val="tx1"/>
            </a:solidFill>
            <a:round/>
            <a:headEnd/>
            <a:tailEnd type="triangle" w="med" len="med"/>
          </a:ln>
        </p:spPr>
        <p:txBody>
          <a:bodyPr/>
          <a:lstStyle/>
          <a:p>
            <a:endParaRPr lang="en-US"/>
          </a:p>
        </p:txBody>
      </p:sp>
      <p:sp>
        <p:nvSpPr>
          <p:cNvPr id="47113" name="Line 10"/>
          <p:cNvSpPr>
            <a:spLocks noChangeShapeType="1"/>
          </p:cNvSpPr>
          <p:nvPr/>
        </p:nvSpPr>
        <p:spPr bwMode="auto">
          <a:xfrm>
            <a:off x="3048000" y="2743200"/>
            <a:ext cx="1676400" cy="0"/>
          </a:xfrm>
          <a:prstGeom prst="line">
            <a:avLst/>
          </a:prstGeom>
          <a:noFill/>
          <a:ln w="57150">
            <a:solidFill>
              <a:schemeClr val="tx1"/>
            </a:solidFill>
            <a:round/>
            <a:headEnd/>
            <a:tailEnd type="triangle" w="med" len="med"/>
          </a:ln>
        </p:spPr>
        <p:txBody>
          <a:bodyPr/>
          <a:lstStyle/>
          <a:p>
            <a:endParaRPr lang="en-US"/>
          </a:p>
        </p:txBody>
      </p:sp>
      <p:pic>
        <p:nvPicPr>
          <p:cNvPr id="47114" name="Picture 12"/>
          <p:cNvPicPr>
            <a:picLocks noChangeAspect="1" noChangeArrowheads="1"/>
          </p:cNvPicPr>
          <p:nvPr/>
        </p:nvPicPr>
        <p:blipFill>
          <a:blip r:embed="rId2" cstate="print"/>
          <a:srcRect/>
          <a:stretch>
            <a:fillRect/>
          </a:stretch>
        </p:blipFill>
        <p:spPr bwMode="auto">
          <a:xfrm>
            <a:off x="7837488" y="0"/>
            <a:ext cx="1306512" cy="1828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2"/>
          </p:nvPr>
        </p:nvSpPr>
        <p:spPr>
          <a:noFill/>
        </p:spPr>
        <p:txBody>
          <a:bodyPr/>
          <a:lstStyle/>
          <a:p>
            <a:fld id="{D16F5C16-541F-41E4-9344-6D6BF3814C89}" type="slidenum">
              <a:rPr lang="en-US" smtClean="0"/>
              <a:pPr/>
              <a:t>44</a:t>
            </a:fld>
            <a:endParaRPr lang="en-US" smtClean="0"/>
          </a:p>
        </p:txBody>
      </p:sp>
      <p:sp>
        <p:nvSpPr>
          <p:cNvPr id="48131" name="Rectangle 2"/>
          <p:cNvSpPr>
            <a:spLocks noGrp="1" noChangeArrowheads="1"/>
          </p:cNvSpPr>
          <p:nvPr>
            <p:ph type="title"/>
          </p:nvPr>
        </p:nvSpPr>
        <p:spPr/>
        <p:txBody>
          <a:bodyPr/>
          <a:lstStyle/>
          <a:p>
            <a:r>
              <a:rPr lang="en-US" smtClean="0"/>
              <a:t>Proposed Result</a:t>
            </a:r>
          </a:p>
        </p:txBody>
      </p:sp>
      <p:sp>
        <p:nvSpPr>
          <p:cNvPr id="48132" name="Rectangle 3"/>
          <p:cNvSpPr>
            <a:spLocks noGrp="1" noChangeArrowheads="1"/>
          </p:cNvSpPr>
          <p:nvPr>
            <p:ph type="body" idx="1"/>
          </p:nvPr>
        </p:nvSpPr>
        <p:spPr>
          <a:xfrm>
            <a:off x="228600" y="1752600"/>
            <a:ext cx="8686800" cy="4343400"/>
          </a:xfrm>
        </p:spPr>
        <p:txBody>
          <a:bodyPr/>
          <a:lstStyle/>
          <a:p>
            <a:r>
              <a:rPr lang="en-US" smtClean="0"/>
              <a:t>Cloud customers knowingly choose the correct mix for their organization of </a:t>
            </a:r>
          </a:p>
          <a:p>
            <a:pPr lvl="1"/>
            <a:r>
              <a:rPr lang="en-US" smtClean="0"/>
              <a:t>standard portable features</a:t>
            </a:r>
          </a:p>
          <a:p>
            <a:pPr lvl="1"/>
            <a:r>
              <a:rPr lang="en-US" smtClean="0"/>
              <a:t>proprietary advanced capabilities</a:t>
            </a:r>
          </a:p>
        </p:txBody>
      </p:sp>
      <p:pic>
        <p:nvPicPr>
          <p:cNvPr id="48133" name="Picture 4"/>
          <p:cNvPicPr>
            <a:picLocks noChangeAspect="1" noChangeArrowheads="1"/>
          </p:cNvPicPr>
          <p:nvPr/>
        </p:nvPicPr>
        <p:blipFill>
          <a:blip r:embed="rId2" cstate="print"/>
          <a:srcRect/>
          <a:stretch>
            <a:fillRect/>
          </a:stretch>
        </p:blipFill>
        <p:spPr bwMode="auto">
          <a:xfrm>
            <a:off x="2667000" y="4114800"/>
            <a:ext cx="3429000" cy="22955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p:spPr>
        <p:txBody>
          <a:bodyPr/>
          <a:lstStyle/>
          <a:p>
            <a:fld id="{EA768DBD-158C-4173-8E98-CFB1F35A35DD}" type="slidenum">
              <a:rPr lang="en-US" smtClean="0"/>
              <a:pPr/>
              <a:t>45</a:t>
            </a:fld>
            <a:endParaRPr lang="en-US" smtClean="0"/>
          </a:p>
        </p:txBody>
      </p:sp>
      <p:sp>
        <p:nvSpPr>
          <p:cNvPr id="49155" name="Slide Number Placeholder 5"/>
          <p:cNvSpPr txBox="1">
            <a:spLocks noGrp="1"/>
          </p:cNvSpPr>
          <p:nvPr/>
        </p:nvSpPr>
        <p:spPr bwMode="auto">
          <a:xfrm>
            <a:off x="8610600" y="6629400"/>
            <a:ext cx="381000" cy="228600"/>
          </a:xfrm>
          <a:prstGeom prst="rect">
            <a:avLst/>
          </a:prstGeom>
          <a:noFill/>
          <a:ln w="9525">
            <a:noFill/>
            <a:miter lim="800000"/>
            <a:headEnd/>
            <a:tailEnd/>
          </a:ln>
        </p:spPr>
        <p:txBody>
          <a:bodyPr/>
          <a:lstStyle/>
          <a:p>
            <a:pPr algn="r"/>
            <a:fld id="{A2A8E8B1-B679-46DF-84A4-3ACBFE0CF32B}" type="slidenum">
              <a:rPr lang="en-US" sz="1400"/>
              <a:pPr algn="r"/>
              <a:t>45</a:t>
            </a:fld>
            <a:endParaRPr lang="en-US" sz="1400"/>
          </a:p>
        </p:txBody>
      </p:sp>
      <p:sp>
        <p:nvSpPr>
          <p:cNvPr id="49156" name="Rectangle 2"/>
          <p:cNvSpPr>
            <a:spLocks noGrp="1" noChangeArrowheads="1"/>
          </p:cNvSpPr>
          <p:nvPr>
            <p:ph type="title"/>
          </p:nvPr>
        </p:nvSpPr>
        <p:spPr>
          <a:xfrm>
            <a:off x="0" y="152400"/>
            <a:ext cx="7315200" cy="1143000"/>
          </a:xfrm>
        </p:spPr>
        <p:txBody>
          <a:bodyPr/>
          <a:lstStyle/>
          <a:p>
            <a:pPr eaLnBrk="1" hangingPunct="1"/>
            <a:r>
              <a:rPr lang="en-US" sz="4000" smtClean="0"/>
              <a:t>A proposal: A NIST Cloud</a:t>
            </a:r>
            <a:br>
              <a:rPr lang="en-US" sz="4000" smtClean="0"/>
            </a:br>
            <a:r>
              <a:rPr lang="en-US" sz="4000" smtClean="0"/>
              <a:t>Standards Roadmap</a:t>
            </a:r>
          </a:p>
        </p:txBody>
      </p:sp>
      <p:sp>
        <p:nvSpPr>
          <p:cNvPr id="49157" name="Rectangle 3"/>
          <p:cNvSpPr>
            <a:spLocks noGrp="1" noChangeArrowheads="1"/>
          </p:cNvSpPr>
          <p:nvPr>
            <p:ph type="body" idx="1"/>
          </p:nvPr>
        </p:nvSpPr>
        <p:spPr>
          <a:xfrm>
            <a:off x="0" y="1828800"/>
            <a:ext cx="8915400" cy="4876800"/>
          </a:xfrm>
        </p:spPr>
        <p:txBody>
          <a:bodyPr/>
          <a:lstStyle/>
          <a:p>
            <a:pPr eaLnBrk="1" hangingPunct="1"/>
            <a:r>
              <a:rPr lang="en-US" smtClean="0"/>
              <a:t>We need to define minimal standards </a:t>
            </a:r>
          </a:p>
          <a:p>
            <a:pPr lvl="1" eaLnBrk="1" hangingPunct="1"/>
            <a:r>
              <a:rPr lang="en-US" smtClean="0"/>
              <a:t>Enable secure cloud integration, application portability, and data portability</a:t>
            </a:r>
          </a:p>
          <a:p>
            <a:pPr lvl="1" eaLnBrk="1" hangingPunct="1"/>
            <a:r>
              <a:rPr lang="en-US" smtClean="0"/>
              <a:t>Avoid over specification that will inhibit innovation</a:t>
            </a:r>
          </a:p>
          <a:p>
            <a:pPr lvl="1" eaLnBrk="1" hangingPunct="1"/>
            <a:r>
              <a:rPr lang="en-US" smtClean="0"/>
              <a:t>Separately addresses different cloud models</a:t>
            </a:r>
          </a:p>
          <a:p>
            <a:pPr eaLnBrk="1" hangingPunct="1">
              <a:buFontTx/>
              <a:buNone/>
            </a:pPr>
            <a:endParaRPr lang="en-US" smtClean="0"/>
          </a:p>
        </p:txBody>
      </p:sp>
      <p:pic>
        <p:nvPicPr>
          <p:cNvPr id="49158" name="Picture 9" descr="go-dog-go"/>
          <p:cNvPicPr>
            <a:picLocks noChangeAspect="1" noChangeArrowheads="1"/>
          </p:cNvPicPr>
          <p:nvPr/>
        </p:nvPicPr>
        <p:blipFill>
          <a:blip r:embed="rId3" cstate="print"/>
          <a:srcRect/>
          <a:stretch>
            <a:fillRect/>
          </a:stretch>
        </p:blipFill>
        <p:spPr bwMode="auto">
          <a:xfrm>
            <a:off x="7315200" y="0"/>
            <a:ext cx="1828800" cy="18161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a:noFill/>
        </p:spPr>
        <p:txBody>
          <a:bodyPr/>
          <a:lstStyle/>
          <a:p>
            <a:fld id="{7A82D62D-CC86-42EA-9F97-682A820109B0}" type="slidenum">
              <a:rPr lang="en-US" smtClean="0"/>
              <a:pPr/>
              <a:t>46</a:t>
            </a:fld>
            <a:endParaRPr lang="en-US" smtClean="0"/>
          </a:p>
        </p:txBody>
      </p:sp>
      <p:sp>
        <p:nvSpPr>
          <p:cNvPr id="50179" name="Rectangle 2"/>
          <p:cNvSpPr>
            <a:spLocks noGrp="1" noChangeArrowheads="1"/>
          </p:cNvSpPr>
          <p:nvPr>
            <p:ph type="title" idx="4294967295"/>
          </p:nvPr>
        </p:nvSpPr>
        <p:spPr>
          <a:xfrm>
            <a:off x="457200" y="152400"/>
            <a:ext cx="8229600" cy="1143000"/>
          </a:xfrm>
        </p:spPr>
        <p:txBody>
          <a:bodyPr/>
          <a:lstStyle/>
          <a:p>
            <a:r>
              <a:rPr lang="en-US" sz="4000" smtClean="0"/>
              <a:t>Towards the Creation of</a:t>
            </a:r>
            <a:br>
              <a:rPr lang="en-US" sz="4000" smtClean="0"/>
            </a:br>
            <a:r>
              <a:rPr lang="en-US" sz="4000" smtClean="0"/>
              <a:t>a Roadmap (I)</a:t>
            </a:r>
          </a:p>
        </p:txBody>
      </p:sp>
      <p:sp>
        <p:nvSpPr>
          <p:cNvPr id="50180" name="Rectangle 3"/>
          <p:cNvSpPr>
            <a:spLocks noGrp="1" noChangeArrowheads="1"/>
          </p:cNvSpPr>
          <p:nvPr>
            <p:ph type="body" idx="4294967295"/>
          </p:nvPr>
        </p:nvSpPr>
        <p:spPr>
          <a:xfrm>
            <a:off x="0" y="1752600"/>
            <a:ext cx="9144000" cy="4876800"/>
          </a:xfrm>
        </p:spPr>
        <p:txBody>
          <a:bodyPr/>
          <a:lstStyle/>
          <a:p>
            <a:pPr>
              <a:lnSpc>
                <a:spcPct val="90000"/>
              </a:lnSpc>
            </a:pPr>
            <a:r>
              <a:rPr lang="en-US" smtClean="0"/>
              <a:t>Thoughts on standards:</a:t>
            </a:r>
          </a:p>
          <a:p>
            <a:pPr lvl="1">
              <a:lnSpc>
                <a:spcPct val="90000"/>
              </a:lnSpc>
            </a:pPr>
            <a:r>
              <a:rPr lang="en-US" smtClean="0"/>
              <a:t>Usually more service lock-in as you move up the SPI stack (IaaS-&gt;PaaS-&gt;SaaS)</a:t>
            </a:r>
          </a:p>
          <a:p>
            <a:pPr lvl="1">
              <a:lnSpc>
                <a:spcPct val="90000"/>
              </a:lnSpc>
            </a:pPr>
            <a:r>
              <a:rPr lang="en-US" smtClean="0"/>
              <a:t>IaaS is a natural transition point from traditional enterprise datacenters</a:t>
            </a:r>
          </a:p>
          <a:p>
            <a:pPr lvl="2">
              <a:lnSpc>
                <a:spcPct val="90000"/>
              </a:lnSpc>
            </a:pPr>
            <a:r>
              <a:rPr lang="en-US" smtClean="0"/>
              <a:t>Base service is typically computation, storage, and networking</a:t>
            </a:r>
          </a:p>
          <a:p>
            <a:pPr lvl="1">
              <a:lnSpc>
                <a:spcPct val="90000"/>
              </a:lnSpc>
            </a:pPr>
            <a:r>
              <a:rPr lang="en-US" smtClean="0"/>
              <a:t>The virtual machine is the best focal point for fungibility</a:t>
            </a:r>
          </a:p>
          <a:p>
            <a:pPr lvl="1">
              <a:lnSpc>
                <a:spcPct val="90000"/>
              </a:lnSpc>
            </a:pPr>
            <a:r>
              <a:rPr lang="en-US" smtClean="0"/>
              <a:t>Security and data privacy concerns are the two critical barriers to adopting cloud computing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p:spPr>
        <p:txBody>
          <a:bodyPr/>
          <a:lstStyle/>
          <a:p>
            <a:fld id="{1B64B825-BD95-478B-8758-8066BDA4522D}" type="slidenum">
              <a:rPr lang="en-US" smtClean="0"/>
              <a:pPr/>
              <a:t>47</a:t>
            </a:fld>
            <a:endParaRPr lang="en-US" smtClean="0"/>
          </a:p>
        </p:txBody>
      </p:sp>
      <p:sp>
        <p:nvSpPr>
          <p:cNvPr id="51203" name="Rectangle 2"/>
          <p:cNvSpPr>
            <a:spLocks noGrp="1" noChangeArrowheads="1"/>
          </p:cNvSpPr>
          <p:nvPr>
            <p:ph type="title" idx="4294967295"/>
          </p:nvPr>
        </p:nvSpPr>
        <p:spPr>
          <a:xfrm>
            <a:off x="457200" y="152400"/>
            <a:ext cx="8229600" cy="1143000"/>
          </a:xfrm>
        </p:spPr>
        <p:txBody>
          <a:bodyPr/>
          <a:lstStyle/>
          <a:p>
            <a:r>
              <a:rPr lang="en-US" sz="4000" smtClean="0"/>
              <a:t>Towards the Creation of</a:t>
            </a:r>
            <a:br>
              <a:rPr lang="en-US" sz="4000" smtClean="0"/>
            </a:br>
            <a:r>
              <a:rPr lang="en-US" sz="4000" smtClean="0"/>
              <a:t>a Roadmap (II)</a:t>
            </a:r>
          </a:p>
        </p:txBody>
      </p:sp>
      <p:sp>
        <p:nvSpPr>
          <p:cNvPr id="51204" name="Rectangle 3"/>
          <p:cNvSpPr>
            <a:spLocks noGrp="1" noChangeArrowheads="1"/>
          </p:cNvSpPr>
          <p:nvPr>
            <p:ph type="body" idx="4294967295"/>
          </p:nvPr>
        </p:nvSpPr>
        <p:spPr>
          <a:xfrm>
            <a:off x="228600" y="1752600"/>
            <a:ext cx="8686800" cy="4876800"/>
          </a:xfrm>
        </p:spPr>
        <p:txBody>
          <a:bodyPr/>
          <a:lstStyle/>
          <a:p>
            <a:r>
              <a:rPr lang="en-US" smtClean="0"/>
              <a:t>Result: </a:t>
            </a:r>
          </a:p>
          <a:p>
            <a:pPr lvl="1"/>
            <a:r>
              <a:rPr lang="en-US" smtClean="0"/>
              <a:t>Focus on an overall IaaS standards roadmap as a first major deliverable</a:t>
            </a:r>
          </a:p>
          <a:p>
            <a:pPr lvl="1"/>
            <a:r>
              <a:rPr lang="en-US" smtClean="0"/>
              <a:t>Research PaaS and SaaS roadmaps as we move forward</a:t>
            </a:r>
          </a:p>
          <a:p>
            <a:pPr lvl="1"/>
            <a:r>
              <a:rPr lang="en-US" smtClean="0"/>
              <a:t>Provide visibility, encourage collaboration in addressing these standards as soon as possible</a:t>
            </a:r>
          </a:p>
          <a:p>
            <a:pPr lvl="1"/>
            <a:r>
              <a:rPr lang="en-US" smtClean="0"/>
              <a:t>Identify common needs for security and data privacy standards across IaaS, PaaS, SaaS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a:noFill/>
        </p:spPr>
        <p:txBody>
          <a:bodyPr/>
          <a:lstStyle/>
          <a:p>
            <a:fld id="{A866A4A7-0995-4918-BB82-24A172BDA9C1}" type="slidenum">
              <a:rPr lang="en-US" smtClean="0"/>
              <a:pPr/>
              <a:t>48</a:t>
            </a:fld>
            <a:endParaRPr lang="en-US" smtClean="0"/>
          </a:p>
        </p:txBody>
      </p:sp>
      <p:sp>
        <p:nvSpPr>
          <p:cNvPr id="52227" name="Rectangle 2"/>
          <p:cNvSpPr>
            <a:spLocks noGrp="1" noChangeArrowheads="1"/>
          </p:cNvSpPr>
          <p:nvPr>
            <p:ph type="title"/>
          </p:nvPr>
        </p:nvSpPr>
        <p:spPr/>
        <p:txBody>
          <a:bodyPr/>
          <a:lstStyle/>
          <a:p>
            <a:r>
              <a:rPr lang="en-US" smtClean="0"/>
              <a:t>A Roadmap for IaaS</a:t>
            </a:r>
          </a:p>
        </p:txBody>
      </p:sp>
      <p:sp>
        <p:nvSpPr>
          <p:cNvPr id="52228" name="Rectangle 3"/>
          <p:cNvSpPr>
            <a:spLocks noGrp="1" noChangeArrowheads="1"/>
          </p:cNvSpPr>
          <p:nvPr>
            <p:ph type="body" idx="1"/>
          </p:nvPr>
        </p:nvSpPr>
        <p:spPr>
          <a:xfrm>
            <a:off x="0" y="1981200"/>
            <a:ext cx="9144000" cy="4876800"/>
          </a:xfrm>
        </p:spPr>
        <p:txBody>
          <a:bodyPr/>
          <a:lstStyle/>
          <a:p>
            <a:pPr>
              <a:lnSpc>
                <a:spcPct val="90000"/>
              </a:lnSpc>
            </a:pPr>
            <a:r>
              <a:rPr lang="en-US" smtClean="0"/>
              <a:t>Needed standards</a:t>
            </a:r>
          </a:p>
          <a:p>
            <a:pPr lvl="1">
              <a:lnSpc>
                <a:spcPct val="90000"/>
              </a:lnSpc>
            </a:pPr>
            <a:r>
              <a:rPr lang="en-US" smtClean="0"/>
              <a:t>VM image distribution (e.g., DMTF OVF) </a:t>
            </a:r>
          </a:p>
          <a:p>
            <a:pPr lvl="1">
              <a:lnSpc>
                <a:spcPct val="90000"/>
              </a:lnSpc>
            </a:pPr>
            <a:r>
              <a:rPr lang="en-US" smtClean="0"/>
              <a:t>VM provisioning and control (e.g., EC2 API)</a:t>
            </a:r>
          </a:p>
          <a:p>
            <a:pPr lvl="1">
              <a:lnSpc>
                <a:spcPct val="90000"/>
              </a:lnSpc>
            </a:pPr>
            <a:r>
              <a:rPr lang="en-US" smtClean="0"/>
              <a:t>Inter-cloud VM exchange (e.g., ??)</a:t>
            </a:r>
          </a:p>
          <a:p>
            <a:pPr lvl="1">
              <a:lnSpc>
                <a:spcPct val="90000"/>
              </a:lnSpc>
            </a:pPr>
            <a:r>
              <a:rPr lang="en-US" smtClean="0"/>
              <a:t>Persistent storage (e.g., Azure Storage, S3, EBS, GFS, Atmos)</a:t>
            </a:r>
          </a:p>
          <a:p>
            <a:pPr lvl="1">
              <a:lnSpc>
                <a:spcPct val="90000"/>
              </a:lnSpc>
            </a:pPr>
            <a:r>
              <a:rPr lang="en-US" smtClean="0"/>
              <a:t>VM SLAs (e.g., ??) – machine readable</a:t>
            </a:r>
          </a:p>
          <a:p>
            <a:pPr lvl="2">
              <a:lnSpc>
                <a:spcPct val="90000"/>
              </a:lnSpc>
            </a:pPr>
            <a:r>
              <a:rPr lang="en-US" smtClean="0"/>
              <a:t>uptime, resource guarantees, storage redundancy </a:t>
            </a:r>
          </a:p>
          <a:p>
            <a:pPr lvl="1">
              <a:lnSpc>
                <a:spcPct val="90000"/>
              </a:lnSpc>
            </a:pPr>
            <a:r>
              <a:rPr lang="en-US" smtClean="0"/>
              <a:t>Secure VM configuration (e.g., SCAP)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p:spPr>
        <p:txBody>
          <a:bodyPr/>
          <a:lstStyle/>
          <a:p>
            <a:fld id="{792D60B7-B229-4353-9077-1A6FBB88CDE6}" type="slidenum">
              <a:rPr lang="en-US" smtClean="0"/>
              <a:pPr/>
              <a:t>49</a:t>
            </a:fld>
            <a:endParaRPr lang="en-US" smtClean="0"/>
          </a:p>
        </p:txBody>
      </p:sp>
      <p:sp>
        <p:nvSpPr>
          <p:cNvPr id="53251" name="Rectangle 2"/>
          <p:cNvSpPr>
            <a:spLocks noGrp="1" noChangeArrowheads="1"/>
          </p:cNvSpPr>
          <p:nvPr>
            <p:ph type="title"/>
          </p:nvPr>
        </p:nvSpPr>
        <p:spPr/>
        <p:txBody>
          <a:bodyPr/>
          <a:lstStyle/>
          <a:p>
            <a:r>
              <a:rPr lang="en-US" smtClean="0"/>
              <a:t>A Roadmap for PaaS and SaaS</a:t>
            </a:r>
          </a:p>
        </p:txBody>
      </p:sp>
      <p:sp>
        <p:nvSpPr>
          <p:cNvPr id="53252" name="Rectangle 3"/>
          <p:cNvSpPr>
            <a:spLocks noGrp="1" noChangeArrowheads="1"/>
          </p:cNvSpPr>
          <p:nvPr>
            <p:ph type="body" idx="1"/>
          </p:nvPr>
        </p:nvSpPr>
        <p:spPr/>
        <p:txBody>
          <a:bodyPr/>
          <a:lstStyle/>
          <a:p>
            <a:pPr>
              <a:lnSpc>
                <a:spcPct val="90000"/>
              </a:lnSpc>
            </a:pPr>
            <a:r>
              <a:rPr lang="en-US" sz="2800" smtClean="0"/>
              <a:t>More difficult due to proprietary nature</a:t>
            </a:r>
          </a:p>
          <a:p>
            <a:pPr>
              <a:lnSpc>
                <a:spcPct val="90000"/>
              </a:lnSpc>
            </a:pPr>
            <a:r>
              <a:rPr lang="en-US" sz="2800" smtClean="0"/>
              <a:t>A future focus for NIST</a:t>
            </a:r>
          </a:p>
          <a:p>
            <a:pPr>
              <a:lnSpc>
                <a:spcPct val="90000"/>
              </a:lnSpc>
            </a:pPr>
            <a:endParaRPr lang="en-US" sz="2800" smtClean="0"/>
          </a:p>
          <a:p>
            <a:pPr>
              <a:lnSpc>
                <a:spcPct val="90000"/>
              </a:lnSpc>
            </a:pPr>
            <a:r>
              <a:rPr lang="en-US" sz="2800" smtClean="0"/>
              <a:t>Standards for PaaS could specify</a:t>
            </a:r>
          </a:p>
          <a:p>
            <a:pPr lvl="1">
              <a:lnSpc>
                <a:spcPct val="90000"/>
              </a:lnSpc>
            </a:pPr>
            <a:r>
              <a:rPr lang="en-US" sz="2400" smtClean="0"/>
              <a:t>Supported programming languages</a:t>
            </a:r>
          </a:p>
          <a:p>
            <a:pPr lvl="1">
              <a:lnSpc>
                <a:spcPct val="90000"/>
              </a:lnSpc>
            </a:pPr>
            <a:r>
              <a:rPr lang="en-US" sz="2400" smtClean="0"/>
              <a:t>APIs for cloud services</a:t>
            </a:r>
          </a:p>
          <a:p>
            <a:pPr>
              <a:lnSpc>
                <a:spcPct val="90000"/>
              </a:lnSpc>
            </a:pPr>
            <a:r>
              <a:rPr lang="en-US" sz="2800" smtClean="0"/>
              <a:t>Standards for SaaS could specify</a:t>
            </a:r>
          </a:p>
          <a:p>
            <a:pPr lvl="1">
              <a:lnSpc>
                <a:spcPct val="90000"/>
              </a:lnSpc>
            </a:pPr>
            <a:r>
              <a:rPr lang="en-US" sz="2400" smtClean="0"/>
              <a:t>SaaS-specific authentication / authorization</a:t>
            </a:r>
          </a:p>
          <a:p>
            <a:pPr lvl="1">
              <a:lnSpc>
                <a:spcPct val="90000"/>
              </a:lnSpc>
            </a:pPr>
            <a:r>
              <a:rPr lang="en-US" sz="2400" smtClean="0"/>
              <a:t>Formats for data import and export (e.g., XML schemas)</a:t>
            </a:r>
          </a:p>
          <a:p>
            <a:pPr lvl="1">
              <a:lnSpc>
                <a:spcPct val="90000"/>
              </a:lnSpc>
            </a:pPr>
            <a:r>
              <a:rPr lang="en-US" sz="2400" smtClean="0"/>
              <a:t>Separate standards may be needed for each application space</a:t>
            </a:r>
          </a:p>
        </p:txBody>
      </p:sp>
      <p:pic>
        <p:nvPicPr>
          <p:cNvPr id="53253" name="Picture 4"/>
          <p:cNvPicPr>
            <a:picLocks noChangeAspect="1" noChangeArrowheads="1"/>
          </p:cNvPicPr>
          <p:nvPr/>
        </p:nvPicPr>
        <p:blipFill>
          <a:blip r:embed="rId2" cstate="print"/>
          <a:srcRect/>
          <a:stretch>
            <a:fillRect/>
          </a:stretch>
        </p:blipFill>
        <p:spPr bwMode="auto">
          <a:xfrm>
            <a:off x="5943600" y="2209800"/>
            <a:ext cx="2857500" cy="2463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67FAD781-ED98-4283-ADF6-94B49354A6A2}" type="slidenum">
              <a:rPr lang="en-US" smtClean="0"/>
              <a:pPr/>
              <a:t>5</a:t>
            </a:fld>
            <a:endParaRPr lang="en-US" smtClean="0"/>
          </a:p>
        </p:txBody>
      </p:sp>
      <p:sp>
        <p:nvSpPr>
          <p:cNvPr id="9219" name="Rectangle 2"/>
          <p:cNvSpPr>
            <a:spLocks noGrp="1"/>
          </p:cNvSpPr>
          <p:nvPr>
            <p:ph type="title" idx="4294967295"/>
          </p:nvPr>
        </p:nvSpPr>
        <p:spPr>
          <a:xfrm>
            <a:off x="304800" y="152400"/>
            <a:ext cx="6324600" cy="1143000"/>
          </a:xfrm>
        </p:spPr>
        <p:txBody>
          <a:bodyPr/>
          <a:lstStyle/>
          <a:p>
            <a:pPr eaLnBrk="1" hangingPunct="1"/>
            <a:r>
              <a:rPr lang="en-US" smtClean="0"/>
              <a:t>Agenda</a:t>
            </a:r>
          </a:p>
        </p:txBody>
      </p:sp>
      <p:sp>
        <p:nvSpPr>
          <p:cNvPr id="9220" name="Rectangle 3"/>
          <p:cNvSpPr>
            <a:spLocks noGrp="1"/>
          </p:cNvSpPr>
          <p:nvPr>
            <p:ph type="body" idx="4294967295"/>
          </p:nvPr>
        </p:nvSpPr>
        <p:spPr>
          <a:xfrm>
            <a:off x="0" y="1447800"/>
            <a:ext cx="9144000" cy="5410200"/>
          </a:xfrm>
        </p:spPr>
        <p:txBody>
          <a:bodyPr/>
          <a:lstStyle/>
          <a:p>
            <a:pPr eaLnBrk="1" hangingPunct="1"/>
            <a:r>
              <a:rPr lang="en-US" sz="2800" smtClean="0"/>
              <a:t>Part 1: Effective and Secure Use</a:t>
            </a:r>
          </a:p>
          <a:p>
            <a:pPr lvl="1" eaLnBrk="1" hangingPunct="1"/>
            <a:r>
              <a:rPr lang="en-US" sz="2400" smtClean="0"/>
              <a:t>Understanding Cloud Computing</a:t>
            </a:r>
          </a:p>
          <a:p>
            <a:pPr lvl="1" eaLnBrk="1" hangingPunct="1"/>
            <a:r>
              <a:rPr lang="en-US" sz="2400" smtClean="0"/>
              <a:t>Cloud Computing Security </a:t>
            </a:r>
          </a:p>
          <a:p>
            <a:pPr lvl="1" eaLnBrk="1" hangingPunct="1"/>
            <a:r>
              <a:rPr lang="en-US" sz="2400" smtClean="0"/>
              <a:t>Secure Cloud Migration Paths</a:t>
            </a:r>
          </a:p>
          <a:p>
            <a:pPr lvl="1" eaLnBrk="1" hangingPunct="1"/>
            <a:r>
              <a:rPr lang="en-US" sz="2400" smtClean="0"/>
              <a:t>Cloud Publications</a:t>
            </a:r>
          </a:p>
          <a:p>
            <a:pPr lvl="1" eaLnBrk="1" hangingPunct="1"/>
            <a:r>
              <a:rPr lang="en-US" sz="2400" smtClean="0"/>
              <a:t>Cloud Computing and Standards</a:t>
            </a:r>
          </a:p>
          <a:p>
            <a:pPr eaLnBrk="1" hangingPunct="1"/>
            <a:r>
              <a:rPr lang="en-US" sz="2800" smtClean="0"/>
              <a:t>Part 2: Cloud Resources, Case Studies, and Security Models</a:t>
            </a:r>
          </a:p>
          <a:p>
            <a:pPr lvl="1" eaLnBrk="1" hangingPunct="1"/>
            <a:r>
              <a:rPr lang="en-US" sz="2400" smtClean="0"/>
              <a:t>Thoughts on Cloud Computing </a:t>
            </a:r>
          </a:p>
          <a:p>
            <a:pPr lvl="1" eaLnBrk="1" hangingPunct="1"/>
            <a:r>
              <a:rPr lang="en-US" sz="2400" smtClean="0"/>
              <a:t>Foundational Elements of Cloud Computing</a:t>
            </a:r>
          </a:p>
          <a:p>
            <a:pPr lvl="1" eaLnBrk="1" hangingPunct="1"/>
            <a:r>
              <a:rPr lang="en-US" sz="2400" smtClean="0"/>
              <a:t>Cloud Computing Case Studies and Security Models</a:t>
            </a:r>
          </a:p>
        </p:txBody>
      </p:sp>
      <p:pic>
        <p:nvPicPr>
          <p:cNvPr id="9221" name="Picture 8"/>
          <p:cNvPicPr>
            <a:picLocks noChangeAspect="1" noChangeArrowheads="1"/>
          </p:cNvPicPr>
          <p:nvPr/>
        </p:nvPicPr>
        <p:blipFill>
          <a:blip r:embed="rId2" cstate="print"/>
          <a:srcRect/>
          <a:stretch>
            <a:fillRect/>
          </a:stretch>
        </p:blipFill>
        <p:spPr bwMode="auto">
          <a:xfrm>
            <a:off x="6811963" y="0"/>
            <a:ext cx="2332037" cy="1865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a:noFill/>
        </p:spPr>
        <p:txBody>
          <a:bodyPr/>
          <a:lstStyle/>
          <a:p>
            <a:fld id="{173D4468-328E-4361-AAAE-39D2A710C6C9}" type="slidenum">
              <a:rPr lang="en-US" smtClean="0"/>
              <a:pPr/>
              <a:t>50</a:t>
            </a:fld>
            <a:endParaRPr lang="en-US" smtClean="0"/>
          </a:p>
        </p:txBody>
      </p:sp>
      <p:sp>
        <p:nvSpPr>
          <p:cNvPr id="54275" name="Rectangle 2"/>
          <p:cNvSpPr>
            <a:spLocks noGrp="1" noChangeArrowheads="1"/>
          </p:cNvSpPr>
          <p:nvPr>
            <p:ph type="title" idx="4294967295"/>
          </p:nvPr>
        </p:nvSpPr>
        <p:spPr/>
        <p:txBody>
          <a:bodyPr/>
          <a:lstStyle/>
          <a:p>
            <a:r>
              <a:rPr lang="en-US" sz="4000" smtClean="0"/>
              <a:t>Security and Data Privacy Across IaaS, PaaS, SaaS</a:t>
            </a:r>
          </a:p>
        </p:txBody>
      </p:sp>
      <p:sp>
        <p:nvSpPr>
          <p:cNvPr id="54276" name="Rectangle 3"/>
          <p:cNvSpPr>
            <a:spLocks noGrp="1" noChangeArrowheads="1"/>
          </p:cNvSpPr>
          <p:nvPr>
            <p:ph type="body" idx="4294967295"/>
          </p:nvPr>
        </p:nvSpPr>
        <p:spPr>
          <a:xfrm>
            <a:off x="0" y="1981200"/>
            <a:ext cx="9144000" cy="4876800"/>
          </a:xfrm>
        </p:spPr>
        <p:txBody>
          <a:bodyPr/>
          <a:lstStyle/>
          <a:p>
            <a:pPr>
              <a:lnSpc>
                <a:spcPct val="90000"/>
              </a:lnSpc>
            </a:pPr>
            <a:r>
              <a:rPr lang="en-US" sz="2800" smtClean="0"/>
              <a:t>Many existing standards</a:t>
            </a:r>
          </a:p>
          <a:p>
            <a:pPr>
              <a:lnSpc>
                <a:spcPct val="90000"/>
              </a:lnSpc>
            </a:pPr>
            <a:r>
              <a:rPr lang="en-US" sz="2800" smtClean="0"/>
              <a:t>Identity and Access Management (IAM)</a:t>
            </a:r>
          </a:p>
          <a:p>
            <a:pPr lvl="1">
              <a:lnSpc>
                <a:spcPct val="90000"/>
              </a:lnSpc>
            </a:pPr>
            <a:r>
              <a:rPr lang="en-US" sz="2400" smtClean="0"/>
              <a:t>IdM federation (SAML, WS-Federation, Liberty ID-FF)</a:t>
            </a:r>
          </a:p>
          <a:p>
            <a:pPr lvl="1">
              <a:lnSpc>
                <a:spcPct val="90000"/>
              </a:lnSpc>
            </a:pPr>
            <a:r>
              <a:rPr lang="en-US" sz="2400" smtClean="0"/>
              <a:t>Strong authentication standards (HOTP, OCRA, TOTP)</a:t>
            </a:r>
          </a:p>
          <a:p>
            <a:pPr lvl="1">
              <a:lnSpc>
                <a:spcPct val="90000"/>
              </a:lnSpc>
            </a:pPr>
            <a:r>
              <a:rPr lang="en-US" sz="2400" smtClean="0"/>
              <a:t>Entitlement management (XACML)</a:t>
            </a:r>
          </a:p>
          <a:p>
            <a:pPr>
              <a:lnSpc>
                <a:spcPct val="90000"/>
              </a:lnSpc>
            </a:pPr>
            <a:r>
              <a:rPr lang="en-US" sz="2800" smtClean="0"/>
              <a:t>Data Encryption (at-rest, in-flight), Key Management </a:t>
            </a:r>
          </a:p>
          <a:p>
            <a:pPr lvl="1">
              <a:lnSpc>
                <a:spcPct val="90000"/>
              </a:lnSpc>
            </a:pPr>
            <a:r>
              <a:rPr lang="en-US" sz="2400" smtClean="0"/>
              <a:t>PKI, PKCS, KEYPROV (CT-KIP, DSKPP), EKMI</a:t>
            </a:r>
          </a:p>
          <a:p>
            <a:pPr>
              <a:lnSpc>
                <a:spcPct val="90000"/>
              </a:lnSpc>
            </a:pPr>
            <a:r>
              <a:rPr lang="en-US" sz="2800" smtClean="0"/>
              <a:t>Records and Information Management (ISO 15489)</a:t>
            </a:r>
          </a:p>
          <a:p>
            <a:pPr>
              <a:lnSpc>
                <a:spcPct val="90000"/>
              </a:lnSpc>
            </a:pPr>
            <a:r>
              <a:rPr lang="en-US" sz="2800" smtClean="0"/>
              <a:t>E-discovery</a:t>
            </a:r>
            <a:r>
              <a:rPr lang="en-US" smtClean="0"/>
              <a:t> (</a:t>
            </a:r>
            <a:r>
              <a:rPr lang="en-US" sz="2800" smtClean="0"/>
              <a:t>EDRM)</a:t>
            </a:r>
          </a:p>
          <a:p>
            <a:pPr>
              <a:lnSpc>
                <a:spcPct val="90000"/>
              </a:lnSpc>
            </a:pPr>
            <a:endParaRPr lang="en-US"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p:spPr>
        <p:txBody>
          <a:bodyPr/>
          <a:lstStyle/>
          <a:p>
            <a:fld id="{A7E88AC3-92BF-48F9-8B47-E2EA89B7AA86}" type="slidenum">
              <a:rPr lang="en-US" smtClean="0"/>
              <a:pPr/>
              <a:t>51</a:t>
            </a:fld>
            <a:endParaRPr lang="en-US" smtClean="0"/>
          </a:p>
        </p:txBody>
      </p:sp>
      <p:sp>
        <p:nvSpPr>
          <p:cNvPr id="55299" name="Rectangle 2"/>
          <p:cNvSpPr>
            <a:spLocks noGrp="1"/>
          </p:cNvSpPr>
          <p:nvPr>
            <p:ph type="title" idx="4294967295"/>
          </p:nvPr>
        </p:nvSpPr>
        <p:spPr/>
        <p:txBody>
          <a:bodyPr/>
          <a:lstStyle/>
          <a:p>
            <a:pPr eaLnBrk="1" hangingPunct="1"/>
            <a:r>
              <a:rPr lang="en-US" smtClean="0"/>
              <a:t>Cloud Computing Publications</a:t>
            </a:r>
          </a:p>
        </p:txBody>
      </p:sp>
      <p:pic>
        <p:nvPicPr>
          <p:cNvPr id="55300" name="Picture 3"/>
          <p:cNvPicPr>
            <a:picLocks noChangeAspect="1" noChangeArrowheads="1"/>
          </p:cNvPicPr>
          <p:nvPr/>
        </p:nvPicPr>
        <p:blipFill>
          <a:blip r:embed="rId2" cstate="print"/>
          <a:srcRect/>
          <a:stretch>
            <a:fillRect/>
          </a:stretch>
        </p:blipFill>
        <p:spPr bwMode="auto">
          <a:xfrm>
            <a:off x="2514600" y="1828800"/>
            <a:ext cx="4154488" cy="300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a:noFill/>
        </p:spPr>
        <p:txBody>
          <a:bodyPr/>
          <a:lstStyle/>
          <a:p>
            <a:fld id="{EED1BAF1-6679-4F48-8D0C-DA049EBA1E26}" type="slidenum">
              <a:rPr lang="en-US" smtClean="0"/>
              <a:pPr/>
              <a:t>52</a:t>
            </a:fld>
            <a:endParaRPr lang="en-US" smtClean="0"/>
          </a:p>
        </p:txBody>
      </p:sp>
      <p:sp>
        <p:nvSpPr>
          <p:cNvPr id="56323" name="Rectangle 2"/>
          <p:cNvSpPr>
            <a:spLocks noGrp="1"/>
          </p:cNvSpPr>
          <p:nvPr>
            <p:ph type="title" idx="4294967295"/>
          </p:nvPr>
        </p:nvSpPr>
        <p:spPr>
          <a:xfrm>
            <a:off x="304800" y="0"/>
            <a:ext cx="7467600" cy="1143000"/>
          </a:xfrm>
        </p:spPr>
        <p:txBody>
          <a:bodyPr/>
          <a:lstStyle/>
          <a:p>
            <a:pPr eaLnBrk="1" hangingPunct="1"/>
            <a:r>
              <a:rPr lang="en-US" sz="3600" smtClean="0"/>
              <a:t>Planned NIST </a:t>
            </a:r>
            <a:br>
              <a:rPr lang="en-US" sz="3600" smtClean="0"/>
            </a:br>
            <a:r>
              <a:rPr lang="en-US" sz="3600" smtClean="0"/>
              <a:t>Cloud Computing Publication</a:t>
            </a:r>
          </a:p>
        </p:txBody>
      </p:sp>
      <p:sp>
        <p:nvSpPr>
          <p:cNvPr id="56324" name="Rectangle 3"/>
          <p:cNvSpPr>
            <a:spLocks noGrp="1"/>
          </p:cNvSpPr>
          <p:nvPr>
            <p:ph type="body" idx="4294967295"/>
          </p:nvPr>
        </p:nvSpPr>
        <p:spPr>
          <a:xfrm>
            <a:off x="0" y="1676400"/>
            <a:ext cx="9144000" cy="5181600"/>
          </a:xfrm>
        </p:spPr>
        <p:txBody>
          <a:bodyPr/>
          <a:lstStyle/>
          <a:p>
            <a:pPr eaLnBrk="1" hangingPunct="1"/>
            <a:r>
              <a:rPr lang="en-US" sz="2800" smtClean="0"/>
              <a:t>NIST is planning a series of publications on cloud computing</a:t>
            </a:r>
          </a:p>
          <a:p>
            <a:pPr eaLnBrk="1" hangingPunct="1"/>
            <a:endParaRPr lang="en-US" sz="2800" smtClean="0"/>
          </a:p>
          <a:p>
            <a:pPr eaLnBrk="1" hangingPunct="1"/>
            <a:r>
              <a:rPr lang="en-US" sz="2800" smtClean="0"/>
              <a:t>NIST Special Publication to be created in FY09</a:t>
            </a:r>
          </a:p>
          <a:p>
            <a:pPr lvl="1" eaLnBrk="1" hangingPunct="1"/>
            <a:r>
              <a:rPr lang="en-US" smtClean="0"/>
              <a:t>What problems does cloud computing solve?</a:t>
            </a:r>
          </a:p>
          <a:p>
            <a:pPr lvl="1" eaLnBrk="1" hangingPunct="1"/>
            <a:r>
              <a:rPr lang="en-US" smtClean="0"/>
              <a:t>What are the technical characteristics of cloud computing?</a:t>
            </a:r>
          </a:p>
          <a:p>
            <a:pPr lvl="1" eaLnBrk="1" hangingPunct="1"/>
            <a:r>
              <a:rPr lang="en-US" smtClean="0"/>
              <a:t>How can we best leverage cloud computing and obtain security?</a:t>
            </a:r>
          </a:p>
        </p:txBody>
      </p:sp>
      <p:pic>
        <p:nvPicPr>
          <p:cNvPr id="56325" name="Picture 5"/>
          <p:cNvPicPr>
            <a:picLocks noChangeAspect="1" noChangeArrowheads="1"/>
          </p:cNvPicPr>
          <p:nvPr/>
        </p:nvPicPr>
        <p:blipFill>
          <a:blip r:embed="rId2" cstate="print"/>
          <a:srcRect/>
          <a:stretch>
            <a:fillRect/>
          </a:stretch>
        </p:blipFill>
        <p:spPr bwMode="auto">
          <a:xfrm>
            <a:off x="8056563" y="0"/>
            <a:ext cx="1087437"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a:noFill/>
        </p:spPr>
        <p:txBody>
          <a:bodyPr/>
          <a:lstStyle/>
          <a:p>
            <a:fld id="{7E41B37A-9170-4529-BE9D-E0CF316CA902}" type="slidenum">
              <a:rPr lang="en-US" smtClean="0"/>
              <a:pPr/>
              <a:t>53</a:t>
            </a:fld>
            <a:endParaRPr lang="en-US" smtClean="0"/>
          </a:p>
        </p:txBody>
      </p:sp>
      <p:sp>
        <p:nvSpPr>
          <p:cNvPr id="57347" name="Rectangle 2"/>
          <p:cNvSpPr>
            <a:spLocks noGrp="1"/>
          </p:cNvSpPr>
          <p:nvPr>
            <p:ph type="title" idx="4294967295"/>
          </p:nvPr>
        </p:nvSpPr>
        <p:spPr/>
        <p:txBody>
          <a:bodyPr/>
          <a:lstStyle/>
          <a:p>
            <a:pPr eaLnBrk="1" hangingPunct="1"/>
            <a:r>
              <a:rPr lang="en-US" sz="3600" smtClean="0"/>
              <a:t>Part II: Cloud Resources, Case Studies, and Security Models</a:t>
            </a:r>
          </a:p>
        </p:txBody>
      </p:sp>
      <p:pic>
        <p:nvPicPr>
          <p:cNvPr id="57348" name="Picture 3"/>
          <p:cNvPicPr>
            <a:picLocks noChangeAspect="1" noChangeArrowheads="1"/>
          </p:cNvPicPr>
          <p:nvPr/>
        </p:nvPicPr>
        <p:blipFill>
          <a:blip r:embed="rId2" cstate="print"/>
          <a:srcRect/>
          <a:stretch>
            <a:fillRect/>
          </a:stretch>
        </p:blipFill>
        <p:spPr bwMode="auto">
          <a:xfrm>
            <a:off x="2590800" y="1524000"/>
            <a:ext cx="4098925" cy="3992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a:noFill/>
        </p:spPr>
        <p:txBody>
          <a:bodyPr/>
          <a:lstStyle/>
          <a:p>
            <a:fld id="{3DAA46A7-FE52-4F55-9792-492E1911AED4}" type="slidenum">
              <a:rPr lang="en-US" smtClean="0"/>
              <a:pPr/>
              <a:t>54</a:t>
            </a:fld>
            <a:endParaRPr lang="en-US" smtClean="0"/>
          </a:p>
        </p:txBody>
      </p:sp>
      <p:sp>
        <p:nvSpPr>
          <p:cNvPr id="58371" name="Rectangle 2"/>
          <p:cNvSpPr>
            <a:spLocks noGrp="1"/>
          </p:cNvSpPr>
          <p:nvPr>
            <p:ph type="title" idx="4294967295"/>
          </p:nvPr>
        </p:nvSpPr>
        <p:spPr/>
        <p:txBody>
          <a:bodyPr/>
          <a:lstStyle/>
          <a:p>
            <a:pPr eaLnBrk="1" hangingPunct="1"/>
            <a:r>
              <a:rPr lang="en-US" smtClean="0"/>
              <a:t>Thoughts on Cloud Computing</a:t>
            </a:r>
          </a:p>
        </p:txBody>
      </p:sp>
      <p:pic>
        <p:nvPicPr>
          <p:cNvPr id="58372" name="Picture 3"/>
          <p:cNvPicPr>
            <a:picLocks noChangeAspect="1" noChangeArrowheads="1"/>
          </p:cNvPicPr>
          <p:nvPr/>
        </p:nvPicPr>
        <p:blipFill>
          <a:blip r:embed="rId2" cstate="print"/>
          <a:srcRect/>
          <a:stretch>
            <a:fillRect/>
          </a:stretch>
        </p:blipFill>
        <p:spPr bwMode="auto">
          <a:xfrm>
            <a:off x="3124200" y="1905000"/>
            <a:ext cx="2884488"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324C4666-A0A5-461E-B9BB-028CDEEFE1A7}" type="slidenum">
              <a:rPr lang="en-US" smtClean="0"/>
              <a:pPr/>
              <a:t>55</a:t>
            </a:fld>
            <a:endParaRPr lang="en-US" smtClean="0"/>
          </a:p>
        </p:txBody>
      </p:sp>
      <p:sp>
        <p:nvSpPr>
          <p:cNvPr id="59395" name="Rectangle 2"/>
          <p:cNvSpPr>
            <a:spLocks noGrp="1" noChangeArrowheads="1"/>
          </p:cNvSpPr>
          <p:nvPr>
            <p:ph type="title"/>
          </p:nvPr>
        </p:nvSpPr>
        <p:spPr/>
        <p:txBody>
          <a:bodyPr/>
          <a:lstStyle/>
          <a:p>
            <a:pPr eaLnBrk="1" hangingPunct="1"/>
            <a:r>
              <a:rPr lang="en-US" smtClean="0"/>
              <a:t>Thoughts on Cloud Computing</a:t>
            </a:r>
          </a:p>
        </p:txBody>
      </p:sp>
      <p:sp>
        <p:nvSpPr>
          <p:cNvPr id="59396" name="Rectangle 3"/>
          <p:cNvSpPr>
            <a:spLocks noGrp="1" noChangeArrowheads="1"/>
          </p:cNvSpPr>
          <p:nvPr>
            <p:ph type="body" idx="1"/>
          </p:nvPr>
        </p:nvSpPr>
        <p:spPr/>
        <p:txBody>
          <a:bodyPr/>
          <a:lstStyle/>
          <a:p>
            <a:pPr eaLnBrk="1" hangingPunct="1"/>
            <a:r>
              <a:rPr lang="en-US" smtClean="0"/>
              <a:t>Galen Gruman, InfoWorld Executive Editor, and Eric Knorr, InfoWorld Editor in Chief</a:t>
            </a:r>
          </a:p>
          <a:p>
            <a:pPr lvl="1" eaLnBrk="1" hangingPunct="1"/>
            <a:r>
              <a:rPr lang="en-US" smtClean="0"/>
              <a:t>“A way to increase capacity or add capabilities on the fly without investing in new infrastructure, training new personnel, or licensing new software.”</a:t>
            </a:r>
          </a:p>
          <a:p>
            <a:pPr lvl="1" eaLnBrk="1" hangingPunct="1"/>
            <a:r>
              <a:rPr lang="en-US" smtClean="0"/>
              <a:t>“The idea of loosely coupled services running on an agile, scalable infrastructure should eventually make every enterprise a node in the cloud.”</a:t>
            </a:r>
          </a:p>
          <a:p>
            <a:pPr eaLnBrk="1" hangingPunct="1"/>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p:spPr>
        <p:txBody>
          <a:bodyPr/>
          <a:lstStyle/>
          <a:p>
            <a:fld id="{60918BBC-F2FD-4ED7-A388-37BD9C60333E}" type="slidenum">
              <a:rPr lang="en-US" smtClean="0"/>
              <a:pPr/>
              <a:t>56</a:t>
            </a:fld>
            <a:endParaRPr lang="en-US" smtClean="0"/>
          </a:p>
        </p:txBody>
      </p:sp>
      <p:sp>
        <p:nvSpPr>
          <p:cNvPr id="60419" name="Rectangle 2"/>
          <p:cNvSpPr>
            <a:spLocks noGrp="1"/>
          </p:cNvSpPr>
          <p:nvPr>
            <p:ph type="title" idx="4294967295"/>
          </p:nvPr>
        </p:nvSpPr>
        <p:spPr/>
        <p:txBody>
          <a:bodyPr/>
          <a:lstStyle/>
          <a:p>
            <a:pPr eaLnBrk="1" hangingPunct="1"/>
            <a:r>
              <a:rPr lang="en-US" smtClean="0"/>
              <a:t>Thoughts on Cloud Computing</a:t>
            </a:r>
          </a:p>
        </p:txBody>
      </p:sp>
      <p:sp>
        <p:nvSpPr>
          <p:cNvPr id="60420" name="Rectangle 3"/>
          <p:cNvSpPr>
            <a:spLocks noGrp="1"/>
          </p:cNvSpPr>
          <p:nvPr>
            <p:ph type="body" idx="4294967295"/>
          </p:nvPr>
        </p:nvSpPr>
        <p:spPr>
          <a:xfrm>
            <a:off x="0" y="1447800"/>
            <a:ext cx="9144000" cy="2286000"/>
          </a:xfrm>
        </p:spPr>
        <p:txBody>
          <a:bodyPr/>
          <a:lstStyle/>
          <a:p>
            <a:pPr eaLnBrk="1" hangingPunct="1">
              <a:lnSpc>
                <a:spcPct val="90000"/>
              </a:lnSpc>
            </a:pPr>
            <a:r>
              <a:rPr lang="en-US" sz="2800" smtClean="0"/>
              <a:t>Tim O’Reilly, CEO O’Reilly Media</a:t>
            </a:r>
          </a:p>
          <a:p>
            <a:pPr eaLnBrk="1" hangingPunct="1">
              <a:lnSpc>
                <a:spcPct val="90000"/>
              </a:lnSpc>
            </a:pPr>
            <a:r>
              <a:rPr lang="en-US" sz="2800" smtClean="0"/>
              <a:t>“I think it is one of the foundations of the next generation of computing”</a:t>
            </a:r>
          </a:p>
          <a:p>
            <a:pPr eaLnBrk="1" hangingPunct="1">
              <a:lnSpc>
                <a:spcPct val="90000"/>
              </a:lnSpc>
            </a:pPr>
            <a:r>
              <a:rPr lang="en-US" sz="2800" smtClean="0"/>
              <a:t>“The network of networks is the platform for all computing”</a:t>
            </a:r>
          </a:p>
          <a:p>
            <a:pPr eaLnBrk="1" hangingPunct="1">
              <a:lnSpc>
                <a:spcPct val="90000"/>
              </a:lnSpc>
            </a:pPr>
            <a:endParaRPr lang="en-US" sz="2800" smtClean="0"/>
          </a:p>
        </p:txBody>
      </p:sp>
      <p:pic>
        <p:nvPicPr>
          <p:cNvPr id="60421" name="Picture 4"/>
          <p:cNvPicPr>
            <a:picLocks noChangeAspect="1" noChangeArrowheads="1"/>
          </p:cNvPicPr>
          <p:nvPr/>
        </p:nvPicPr>
        <p:blipFill>
          <a:blip r:embed="rId3" cstate="print"/>
          <a:srcRect/>
          <a:stretch>
            <a:fillRect/>
          </a:stretch>
        </p:blipFill>
        <p:spPr bwMode="auto">
          <a:xfrm>
            <a:off x="5334000" y="3657600"/>
            <a:ext cx="3810000" cy="2184400"/>
          </a:xfrm>
          <a:prstGeom prst="rect">
            <a:avLst/>
          </a:prstGeom>
          <a:noFill/>
          <a:ln w="9525">
            <a:noFill/>
            <a:miter lim="800000"/>
            <a:headEnd/>
            <a:tailEnd/>
          </a:ln>
        </p:spPr>
      </p:pic>
      <p:sp>
        <p:nvSpPr>
          <p:cNvPr id="60422" name="Rectangle 5"/>
          <p:cNvSpPr>
            <a:spLocks/>
          </p:cNvSpPr>
          <p:nvPr/>
        </p:nvSpPr>
        <p:spPr bwMode="auto">
          <a:xfrm>
            <a:off x="0" y="3581400"/>
            <a:ext cx="5334000" cy="26670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3200">
                <a:latin typeface="Calibri" pitchFamily="34" charset="0"/>
              </a:rPr>
              <a:t>“Everything we think of as a computer today is really just a device that connects to the big computer that we are all collectively building”</a:t>
            </a:r>
          </a:p>
          <a:p>
            <a:pPr marL="342900" indent="-342900">
              <a:spcBef>
                <a:spcPct val="20000"/>
              </a:spcBef>
              <a:buFont typeface="Arial" pitchFamily="34" charset="0"/>
              <a:buChar char="•"/>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p:spPr>
        <p:txBody>
          <a:bodyPr/>
          <a:lstStyle/>
          <a:p>
            <a:fld id="{CC1F1CBA-C06D-4967-AA22-E85BEDC841CC}" type="slidenum">
              <a:rPr lang="en-US" smtClean="0"/>
              <a:pPr/>
              <a:t>57</a:t>
            </a:fld>
            <a:endParaRPr lang="en-US" smtClean="0"/>
          </a:p>
        </p:txBody>
      </p:sp>
      <p:sp>
        <p:nvSpPr>
          <p:cNvPr id="61443" name="Rectangle 2"/>
          <p:cNvSpPr>
            <a:spLocks noGrp="1"/>
          </p:cNvSpPr>
          <p:nvPr>
            <p:ph type="title" idx="4294967295"/>
          </p:nvPr>
        </p:nvSpPr>
        <p:spPr/>
        <p:txBody>
          <a:bodyPr/>
          <a:lstStyle/>
          <a:p>
            <a:pPr eaLnBrk="1" hangingPunct="1"/>
            <a:r>
              <a:rPr lang="en-US" smtClean="0"/>
              <a:t>Thoughts on Cloud Computing</a:t>
            </a:r>
          </a:p>
        </p:txBody>
      </p:sp>
      <p:sp>
        <p:nvSpPr>
          <p:cNvPr id="61444" name="Rectangle 3"/>
          <p:cNvSpPr>
            <a:spLocks noGrp="1"/>
          </p:cNvSpPr>
          <p:nvPr>
            <p:ph type="body" sz="half" idx="4294967295"/>
          </p:nvPr>
        </p:nvSpPr>
        <p:spPr>
          <a:xfrm>
            <a:off x="457200" y="1676400"/>
            <a:ext cx="8686800" cy="4449763"/>
          </a:xfrm>
        </p:spPr>
        <p:txBody>
          <a:bodyPr/>
          <a:lstStyle/>
          <a:p>
            <a:pPr eaLnBrk="1" hangingPunct="1"/>
            <a:r>
              <a:rPr lang="en-US" sz="2800" smtClean="0"/>
              <a:t>Dan Farber, Editor in Chief CNET News</a:t>
            </a:r>
          </a:p>
          <a:p>
            <a:pPr eaLnBrk="1" hangingPunct="1"/>
            <a:r>
              <a:rPr lang="en-US" sz="2800" smtClean="0"/>
              <a:t>“We are at the beginning of the age of planetary computing. Billions of people will be wirelessly interconnected, and the only way to achieve that kind of massive scale usage is by massive scale, </a:t>
            </a:r>
            <a:r>
              <a:rPr lang="en-US" sz="2800" b="1" smtClean="0"/>
              <a:t>brutally efficient</a:t>
            </a:r>
            <a:r>
              <a:rPr lang="en-US" sz="2800" smtClean="0"/>
              <a:t> cloud-based infrastructure.”</a:t>
            </a:r>
          </a:p>
        </p:txBody>
      </p:sp>
      <p:pic>
        <p:nvPicPr>
          <p:cNvPr id="61445" name="Picture 7"/>
          <p:cNvPicPr>
            <a:picLocks noChangeAspect="1" noChangeArrowheads="1"/>
          </p:cNvPicPr>
          <p:nvPr/>
        </p:nvPicPr>
        <p:blipFill>
          <a:blip r:embed="rId3" cstate="print"/>
          <a:srcRect/>
          <a:stretch>
            <a:fillRect/>
          </a:stretch>
        </p:blipFill>
        <p:spPr bwMode="auto">
          <a:xfrm>
            <a:off x="2438400" y="4495800"/>
            <a:ext cx="3505200" cy="2132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p:spPr>
        <p:txBody>
          <a:bodyPr/>
          <a:lstStyle/>
          <a:p>
            <a:fld id="{1B4B626E-6C07-4DC8-BD2F-1B016A32A604}" type="slidenum">
              <a:rPr lang="en-US" smtClean="0"/>
              <a:pPr/>
              <a:t>58</a:t>
            </a:fld>
            <a:endParaRPr lang="en-US" smtClean="0"/>
          </a:p>
        </p:txBody>
      </p:sp>
      <p:sp>
        <p:nvSpPr>
          <p:cNvPr id="62467" name="Rectangle 2"/>
          <p:cNvSpPr>
            <a:spLocks noGrp="1"/>
          </p:cNvSpPr>
          <p:nvPr>
            <p:ph type="title" idx="4294967295"/>
          </p:nvPr>
        </p:nvSpPr>
        <p:spPr/>
        <p:txBody>
          <a:bodyPr/>
          <a:lstStyle/>
          <a:p>
            <a:pPr eaLnBrk="1" hangingPunct="1"/>
            <a:r>
              <a:rPr lang="en-US" sz="3600" smtClean="0"/>
              <a:t>Core objectives of Cloud Computing</a:t>
            </a:r>
          </a:p>
        </p:txBody>
      </p:sp>
      <p:sp>
        <p:nvSpPr>
          <p:cNvPr id="62468" name="Rectangle 3"/>
          <p:cNvSpPr>
            <a:spLocks noGrp="1"/>
          </p:cNvSpPr>
          <p:nvPr>
            <p:ph type="body" idx="4294967295"/>
          </p:nvPr>
        </p:nvSpPr>
        <p:spPr>
          <a:xfrm>
            <a:off x="0" y="1447800"/>
            <a:ext cx="5943600" cy="5181600"/>
          </a:xfrm>
        </p:spPr>
        <p:txBody>
          <a:bodyPr/>
          <a:lstStyle/>
          <a:p>
            <a:pPr eaLnBrk="1" hangingPunct="1">
              <a:lnSpc>
                <a:spcPct val="90000"/>
              </a:lnSpc>
            </a:pPr>
            <a:endParaRPr lang="en-US" sz="2400" smtClean="0"/>
          </a:p>
          <a:p>
            <a:pPr eaLnBrk="1" hangingPunct="1">
              <a:lnSpc>
                <a:spcPct val="90000"/>
              </a:lnSpc>
            </a:pPr>
            <a:r>
              <a:rPr lang="en-US" sz="2400" smtClean="0"/>
              <a:t>Amazon CTO Werner Vogels</a:t>
            </a:r>
          </a:p>
          <a:p>
            <a:pPr eaLnBrk="1" hangingPunct="1">
              <a:lnSpc>
                <a:spcPct val="90000"/>
              </a:lnSpc>
            </a:pPr>
            <a:r>
              <a:rPr lang="en-US" sz="2400" smtClean="0"/>
              <a:t>Core objectives and principles that cloud computing must meet to be successful: </a:t>
            </a:r>
          </a:p>
          <a:p>
            <a:pPr lvl="1" eaLnBrk="1" hangingPunct="1">
              <a:lnSpc>
                <a:spcPct val="90000"/>
              </a:lnSpc>
            </a:pPr>
            <a:r>
              <a:rPr lang="en-US" sz="2000" smtClean="0"/>
              <a:t>Security </a:t>
            </a:r>
          </a:p>
          <a:p>
            <a:pPr lvl="1" eaLnBrk="1" hangingPunct="1">
              <a:lnSpc>
                <a:spcPct val="90000"/>
              </a:lnSpc>
            </a:pPr>
            <a:r>
              <a:rPr lang="en-US" sz="2000" smtClean="0"/>
              <a:t>Scalability</a:t>
            </a:r>
          </a:p>
          <a:p>
            <a:pPr lvl="1" eaLnBrk="1" hangingPunct="1">
              <a:lnSpc>
                <a:spcPct val="90000"/>
              </a:lnSpc>
            </a:pPr>
            <a:r>
              <a:rPr lang="en-US" sz="2000" smtClean="0"/>
              <a:t>Availability </a:t>
            </a:r>
          </a:p>
          <a:p>
            <a:pPr lvl="1" eaLnBrk="1" hangingPunct="1">
              <a:lnSpc>
                <a:spcPct val="90000"/>
              </a:lnSpc>
            </a:pPr>
            <a:r>
              <a:rPr lang="en-US" sz="2000" smtClean="0"/>
              <a:t>Performance </a:t>
            </a:r>
          </a:p>
          <a:p>
            <a:pPr lvl="1" eaLnBrk="1" hangingPunct="1">
              <a:lnSpc>
                <a:spcPct val="90000"/>
              </a:lnSpc>
            </a:pPr>
            <a:r>
              <a:rPr lang="en-US" sz="2000" smtClean="0"/>
              <a:t>Cost-effective </a:t>
            </a:r>
          </a:p>
          <a:p>
            <a:pPr lvl="1" eaLnBrk="1" hangingPunct="1">
              <a:lnSpc>
                <a:spcPct val="90000"/>
              </a:lnSpc>
            </a:pPr>
            <a:r>
              <a:rPr lang="en-US" sz="2000" smtClean="0"/>
              <a:t>Acquire resources on demand </a:t>
            </a:r>
          </a:p>
          <a:p>
            <a:pPr lvl="1" eaLnBrk="1" hangingPunct="1">
              <a:lnSpc>
                <a:spcPct val="90000"/>
              </a:lnSpc>
            </a:pPr>
            <a:r>
              <a:rPr lang="en-US" sz="2000" smtClean="0"/>
              <a:t>Release resources when no longer needed </a:t>
            </a:r>
          </a:p>
          <a:p>
            <a:pPr lvl="1" eaLnBrk="1" hangingPunct="1">
              <a:lnSpc>
                <a:spcPct val="90000"/>
              </a:lnSpc>
            </a:pPr>
            <a:r>
              <a:rPr lang="en-US" sz="2000" smtClean="0"/>
              <a:t>Pay for what you use </a:t>
            </a:r>
          </a:p>
          <a:p>
            <a:pPr lvl="1" eaLnBrk="1" hangingPunct="1">
              <a:lnSpc>
                <a:spcPct val="90000"/>
              </a:lnSpc>
            </a:pPr>
            <a:r>
              <a:rPr lang="en-US" sz="2000" smtClean="0"/>
              <a:t>Leverage others’ core competencies </a:t>
            </a:r>
          </a:p>
          <a:p>
            <a:pPr lvl="1" eaLnBrk="1" hangingPunct="1">
              <a:lnSpc>
                <a:spcPct val="90000"/>
              </a:lnSpc>
            </a:pPr>
            <a:r>
              <a:rPr lang="en-US" sz="2000" smtClean="0"/>
              <a:t>Turn fixed cost into variable cost </a:t>
            </a:r>
          </a:p>
        </p:txBody>
      </p:sp>
      <p:pic>
        <p:nvPicPr>
          <p:cNvPr id="62469" name="Picture 4"/>
          <p:cNvPicPr>
            <a:picLocks noChangeAspect="1" noChangeArrowheads="1"/>
          </p:cNvPicPr>
          <p:nvPr/>
        </p:nvPicPr>
        <p:blipFill>
          <a:blip r:embed="rId3" cstate="print"/>
          <a:srcRect/>
          <a:stretch>
            <a:fillRect/>
          </a:stretch>
        </p:blipFill>
        <p:spPr bwMode="auto">
          <a:xfrm>
            <a:off x="6096000" y="2590800"/>
            <a:ext cx="1970088"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2"/>
          </p:nvPr>
        </p:nvSpPr>
        <p:spPr>
          <a:noFill/>
        </p:spPr>
        <p:txBody>
          <a:bodyPr/>
          <a:lstStyle/>
          <a:p>
            <a:fld id="{31ED1A95-2A6A-4F5E-951B-4C6885D7C966}" type="slidenum">
              <a:rPr lang="en-US" smtClean="0"/>
              <a:pPr/>
              <a:t>59</a:t>
            </a:fld>
            <a:endParaRPr lang="en-US" smtClean="0"/>
          </a:p>
        </p:txBody>
      </p:sp>
      <p:sp>
        <p:nvSpPr>
          <p:cNvPr id="63491" name="Rectangle 2"/>
          <p:cNvSpPr>
            <a:spLocks noGrp="1"/>
          </p:cNvSpPr>
          <p:nvPr>
            <p:ph type="title" idx="4294967295"/>
          </p:nvPr>
        </p:nvSpPr>
        <p:spPr>
          <a:xfrm>
            <a:off x="0" y="381000"/>
            <a:ext cx="6172200" cy="1143000"/>
          </a:xfrm>
        </p:spPr>
        <p:txBody>
          <a:bodyPr/>
          <a:lstStyle/>
          <a:p>
            <a:pPr eaLnBrk="1" hangingPunct="1"/>
            <a:r>
              <a:rPr lang="en-US" sz="4000" smtClean="0"/>
              <a:t>A “sunny” vision</a:t>
            </a:r>
            <a:br>
              <a:rPr lang="en-US" sz="4000" smtClean="0"/>
            </a:br>
            <a:r>
              <a:rPr lang="en-US" sz="4000" smtClean="0"/>
              <a:t>of the future</a:t>
            </a:r>
            <a:br>
              <a:rPr lang="en-US" sz="4000" smtClean="0"/>
            </a:br>
            <a:endParaRPr lang="en-US" sz="4000" smtClean="0"/>
          </a:p>
        </p:txBody>
      </p:sp>
      <p:sp>
        <p:nvSpPr>
          <p:cNvPr id="63492" name="Rectangle 3"/>
          <p:cNvSpPr>
            <a:spLocks noGrp="1"/>
          </p:cNvSpPr>
          <p:nvPr>
            <p:ph type="body" idx="4294967295"/>
          </p:nvPr>
        </p:nvSpPr>
        <p:spPr>
          <a:xfrm>
            <a:off x="0" y="1676400"/>
            <a:ext cx="9144000" cy="5181600"/>
          </a:xfrm>
        </p:spPr>
        <p:txBody>
          <a:bodyPr/>
          <a:lstStyle/>
          <a:p>
            <a:pPr eaLnBrk="1" hangingPunct="1"/>
            <a:r>
              <a:rPr lang="en-US" smtClean="0"/>
              <a:t>Sun Microsystems CTO Greg Papadopoulos</a:t>
            </a:r>
          </a:p>
          <a:p>
            <a:pPr lvl="1" eaLnBrk="1" hangingPunct="1"/>
            <a:r>
              <a:rPr lang="en-US" smtClean="0"/>
              <a:t>Users will “trust” service providers with their data like they trust banks with their money</a:t>
            </a:r>
          </a:p>
          <a:p>
            <a:pPr lvl="1" eaLnBrk="1" hangingPunct="1"/>
            <a:r>
              <a:rPr lang="en-US" smtClean="0"/>
              <a:t>“Hosting providers [will] bring ‘brutal efficiency’ for utilization, power, security, service levels, and idea-to-deploy time” –CNET article</a:t>
            </a:r>
          </a:p>
          <a:p>
            <a:pPr lvl="1" eaLnBrk="1" hangingPunct="1"/>
            <a:r>
              <a:rPr lang="en-US" smtClean="0"/>
              <a:t>Becoming cost ineffective to build data centers</a:t>
            </a:r>
          </a:p>
          <a:p>
            <a:pPr lvl="1" eaLnBrk="1" hangingPunct="1"/>
            <a:r>
              <a:rPr lang="en-US" smtClean="0"/>
              <a:t>Organizations will rent computing resources </a:t>
            </a:r>
          </a:p>
          <a:p>
            <a:pPr lvl="1" eaLnBrk="1" hangingPunct="1"/>
            <a:r>
              <a:rPr lang="en-US" smtClean="0"/>
              <a:t>Envisions grid of 6 cloud infrastructure providers linked to 100 regional providers</a:t>
            </a:r>
          </a:p>
        </p:txBody>
      </p:sp>
      <p:pic>
        <p:nvPicPr>
          <p:cNvPr id="63493" name="Picture 4"/>
          <p:cNvPicPr>
            <a:picLocks noChangeAspect="1" noChangeArrowheads="1"/>
          </p:cNvPicPr>
          <p:nvPr/>
        </p:nvPicPr>
        <p:blipFill>
          <a:blip r:embed="rId3" cstate="print"/>
          <a:srcRect/>
          <a:stretch>
            <a:fillRect/>
          </a:stretch>
        </p:blipFill>
        <p:spPr bwMode="auto">
          <a:xfrm>
            <a:off x="7953375" y="0"/>
            <a:ext cx="119062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p>
            <a:fld id="{60AA0671-3CF1-407B-B339-09FE8724BAFB}" type="slidenum">
              <a:rPr lang="en-US" smtClean="0"/>
              <a:pPr/>
              <a:t>6</a:t>
            </a:fld>
            <a:endParaRPr lang="en-US" smtClean="0"/>
          </a:p>
        </p:txBody>
      </p:sp>
      <p:sp>
        <p:nvSpPr>
          <p:cNvPr id="10243" name="Rectangle 2"/>
          <p:cNvSpPr>
            <a:spLocks noGrp="1"/>
          </p:cNvSpPr>
          <p:nvPr>
            <p:ph type="title" idx="4294967295"/>
          </p:nvPr>
        </p:nvSpPr>
        <p:spPr/>
        <p:txBody>
          <a:bodyPr/>
          <a:lstStyle/>
          <a:p>
            <a:pPr eaLnBrk="1" hangingPunct="1"/>
            <a:r>
              <a:rPr lang="en-US" smtClean="0"/>
              <a:t>Part I: Effective and Secure Use</a:t>
            </a:r>
          </a:p>
        </p:txBody>
      </p:sp>
      <p:pic>
        <p:nvPicPr>
          <p:cNvPr id="10244" name="Picture 3"/>
          <p:cNvPicPr>
            <a:picLocks noChangeAspect="1" noChangeArrowheads="1"/>
          </p:cNvPicPr>
          <p:nvPr/>
        </p:nvPicPr>
        <p:blipFill>
          <a:blip r:embed="rId2" cstate="print"/>
          <a:srcRect/>
          <a:stretch>
            <a:fillRect/>
          </a:stretch>
        </p:blipFill>
        <p:spPr bwMode="auto">
          <a:xfrm>
            <a:off x="2438400" y="1752600"/>
            <a:ext cx="4803775" cy="3427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a:noFill/>
        </p:spPr>
        <p:txBody>
          <a:bodyPr/>
          <a:lstStyle/>
          <a:p>
            <a:fld id="{6A5C39BC-7E1E-4E4D-8613-52F1404B5E91}" type="slidenum">
              <a:rPr lang="en-US" smtClean="0"/>
              <a:pPr/>
              <a:t>60</a:t>
            </a:fld>
            <a:endParaRPr lang="en-US" smtClean="0"/>
          </a:p>
        </p:txBody>
      </p:sp>
      <p:sp>
        <p:nvSpPr>
          <p:cNvPr id="64515" name="Rectangle 2"/>
          <p:cNvSpPr>
            <a:spLocks noGrp="1"/>
          </p:cNvSpPr>
          <p:nvPr>
            <p:ph type="title" idx="4294967295"/>
          </p:nvPr>
        </p:nvSpPr>
        <p:spPr/>
        <p:txBody>
          <a:bodyPr/>
          <a:lstStyle/>
          <a:p>
            <a:pPr eaLnBrk="1" hangingPunct="1"/>
            <a:r>
              <a:rPr lang="en-US" sz="3600" smtClean="0"/>
              <a:t>Foundational Elements of Cloud Computing</a:t>
            </a:r>
          </a:p>
        </p:txBody>
      </p:sp>
      <p:pic>
        <p:nvPicPr>
          <p:cNvPr id="64516" name="Picture 3"/>
          <p:cNvPicPr>
            <a:picLocks noChangeAspect="1" noChangeArrowheads="1"/>
          </p:cNvPicPr>
          <p:nvPr/>
        </p:nvPicPr>
        <p:blipFill>
          <a:blip r:embed="rId2" cstate="print"/>
          <a:srcRect/>
          <a:stretch>
            <a:fillRect/>
          </a:stretch>
        </p:blipFill>
        <p:spPr bwMode="auto">
          <a:xfrm>
            <a:off x="3073400" y="1600200"/>
            <a:ext cx="2962275"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p:spPr>
        <p:txBody>
          <a:bodyPr/>
          <a:lstStyle/>
          <a:p>
            <a:fld id="{EC6C7A7E-7A88-4FBD-9F01-68B7935D28A0}" type="slidenum">
              <a:rPr lang="en-US" smtClean="0"/>
              <a:pPr/>
              <a:t>61</a:t>
            </a:fld>
            <a:endParaRPr lang="en-US" smtClean="0"/>
          </a:p>
        </p:txBody>
      </p:sp>
      <p:sp>
        <p:nvSpPr>
          <p:cNvPr id="65539" name="Rectangle 2"/>
          <p:cNvSpPr>
            <a:spLocks noGrp="1"/>
          </p:cNvSpPr>
          <p:nvPr>
            <p:ph type="title" idx="4294967295"/>
          </p:nvPr>
        </p:nvSpPr>
        <p:spPr>
          <a:xfrm>
            <a:off x="0" y="0"/>
            <a:ext cx="8229600" cy="1143000"/>
          </a:xfrm>
        </p:spPr>
        <p:txBody>
          <a:bodyPr/>
          <a:lstStyle/>
          <a:p>
            <a:pPr eaLnBrk="1" hangingPunct="1"/>
            <a:r>
              <a:rPr lang="en-US" sz="4000" smtClean="0"/>
              <a:t>Foundational Elements</a:t>
            </a:r>
            <a:br>
              <a:rPr lang="en-US" sz="4000" smtClean="0"/>
            </a:br>
            <a:r>
              <a:rPr lang="en-US" sz="4000" smtClean="0"/>
              <a:t>of Cloud Computing</a:t>
            </a:r>
          </a:p>
        </p:txBody>
      </p:sp>
      <p:sp>
        <p:nvSpPr>
          <p:cNvPr id="65540" name="Rectangle 3"/>
          <p:cNvSpPr>
            <a:spLocks noGrp="1"/>
          </p:cNvSpPr>
          <p:nvPr>
            <p:ph type="body" idx="4294967295"/>
          </p:nvPr>
        </p:nvSpPr>
        <p:spPr>
          <a:xfrm>
            <a:off x="0" y="2286000"/>
            <a:ext cx="4648200" cy="4572000"/>
          </a:xfrm>
        </p:spPr>
        <p:txBody>
          <a:bodyPr/>
          <a:lstStyle/>
          <a:p>
            <a:pPr eaLnBrk="1" hangingPunct="1">
              <a:lnSpc>
                <a:spcPct val="90000"/>
              </a:lnSpc>
            </a:pPr>
            <a:r>
              <a:rPr lang="en-US" sz="2800" smtClean="0"/>
              <a:t>Virtualization</a:t>
            </a:r>
          </a:p>
          <a:p>
            <a:pPr eaLnBrk="1" hangingPunct="1">
              <a:lnSpc>
                <a:spcPct val="90000"/>
              </a:lnSpc>
            </a:pPr>
            <a:r>
              <a:rPr lang="en-US" sz="2800" smtClean="0"/>
              <a:t>Grid technology</a:t>
            </a:r>
          </a:p>
          <a:p>
            <a:pPr eaLnBrk="1" hangingPunct="1">
              <a:lnSpc>
                <a:spcPct val="90000"/>
              </a:lnSpc>
            </a:pPr>
            <a:r>
              <a:rPr lang="en-US" sz="2800" smtClean="0"/>
              <a:t>Service Oriented Architectures</a:t>
            </a:r>
          </a:p>
          <a:p>
            <a:pPr eaLnBrk="1" hangingPunct="1">
              <a:lnSpc>
                <a:spcPct val="90000"/>
              </a:lnSpc>
            </a:pPr>
            <a:r>
              <a:rPr lang="en-US" sz="2800" smtClean="0"/>
              <a:t>Distributed Computing</a:t>
            </a:r>
          </a:p>
          <a:p>
            <a:pPr eaLnBrk="1" hangingPunct="1">
              <a:lnSpc>
                <a:spcPct val="90000"/>
              </a:lnSpc>
            </a:pPr>
            <a:r>
              <a:rPr lang="en-US" sz="2800" smtClean="0"/>
              <a:t>Broadband Networks</a:t>
            </a:r>
          </a:p>
          <a:p>
            <a:pPr eaLnBrk="1" hangingPunct="1">
              <a:lnSpc>
                <a:spcPct val="90000"/>
              </a:lnSpc>
            </a:pPr>
            <a:r>
              <a:rPr lang="en-US" sz="2800" smtClean="0"/>
              <a:t>Browser as a platform</a:t>
            </a:r>
          </a:p>
          <a:p>
            <a:pPr eaLnBrk="1" hangingPunct="1">
              <a:lnSpc>
                <a:spcPct val="90000"/>
              </a:lnSpc>
            </a:pPr>
            <a:r>
              <a:rPr lang="en-US" sz="2800" smtClean="0"/>
              <a:t>Free and Open Source Software</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p:txBody>
      </p:sp>
      <p:sp>
        <p:nvSpPr>
          <p:cNvPr id="65541" name="Rectangle 3"/>
          <p:cNvSpPr>
            <a:spLocks/>
          </p:cNvSpPr>
          <p:nvPr/>
        </p:nvSpPr>
        <p:spPr bwMode="auto">
          <a:xfrm>
            <a:off x="4572000" y="2286000"/>
            <a:ext cx="4343400" cy="45720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800"/>
              <a:t>Autonomic Systems </a:t>
            </a:r>
          </a:p>
          <a:p>
            <a:pPr marL="342900" indent="-342900">
              <a:lnSpc>
                <a:spcPct val="90000"/>
              </a:lnSpc>
              <a:spcBef>
                <a:spcPct val="20000"/>
              </a:spcBef>
              <a:buFontTx/>
              <a:buChar char="•"/>
            </a:pPr>
            <a:r>
              <a:rPr lang="en-US" sz="2800"/>
              <a:t>Web 2.0</a:t>
            </a:r>
          </a:p>
          <a:p>
            <a:pPr marL="342900" indent="-342900">
              <a:lnSpc>
                <a:spcPct val="90000"/>
              </a:lnSpc>
              <a:spcBef>
                <a:spcPct val="20000"/>
              </a:spcBef>
              <a:buFontTx/>
              <a:buChar char="•"/>
            </a:pPr>
            <a:r>
              <a:rPr lang="en-US" sz="2800"/>
              <a:t>Web application frameworks</a:t>
            </a:r>
          </a:p>
          <a:p>
            <a:pPr marL="342900" indent="-342900">
              <a:spcBef>
                <a:spcPct val="20000"/>
              </a:spcBef>
              <a:buFontTx/>
              <a:buChar char="•"/>
            </a:pPr>
            <a:r>
              <a:rPr lang="en-US" sz="2800"/>
              <a:t>Service Level Agreements</a:t>
            </a:r>
          </a:p>
          <a:p>
            <a:pPr marL="342900" indent="-342900">
              <a:lnSpc>
                <a:spcPct val="90000"/>
              </a:lnSpc>
              <a:spcBef>
                <a:spcPct val="20000"/>
              </a:spcBef>
              <a:buFontTx/>
              <a:buChar char="•"/>
            </a:pPr>
            <a:endParaRPr lang="en-US" sz="2800"/>
          </a:p>
        </p:txBody>
      </p:sp>
      <p:sp>
        <p:nvSpPr>
          <p:cNvPr id="65542" name="Text Box 5"/>
          <p:cNvSpPr txBox="1">
            <a:spLocks noChangeArrowheads="1"/>
          </p:cNvSpPr>
          <p:nvPr/>
        </p:nvSpPr>
        <p:spPr bwMode="auto">
          <a:xfrm>
            <a:off x="457200" y="1752600"/>
            <a:ext cx="3367088" cy="457200"/>
          </a:xfrm>
          <a:prstGeom prst="rect">
            <a:avLst/>
          </a:prstGeom>
          <a:noFill/>
          <a:ln w="9525">
            <a:noFill/>
            <a:miter lim="800000"/>
            <a:headEnd/>
            <a:tailEnd/>
          </a:ln>
        </p:spPr>
        <p:txBody>
          <a:bodyPr wrap="none">
            <a:spAutoFit/>
          </a:bodyPr>
          <a:lstStyle/>
          <a:p>
            <a:pPr algn="ctr"/>
            <a:r>
              <a:rPr lang="en-US" sz="2400" b="1"/>
              <a:t>Primary Technologies</a:t>
            </a:r>
          </a:p>
        </p:txBody>
      </p:sp>
      <p:sp>
        <p:nvSpPr>
          <p:cNvPr id="65543" name="Text Box 6"/>
          <p:cNvSpPr txBox="1">
            <a:spLocks noChangeArrowheads="1"/>
          </p:cNvSpPr>
          <p:nvPr/>
        </p:nvSpPr>
        <p:spPr bwMode="auto">
          <a:xfrm>
            <a:off x="5181600" y="1752600"/>
            <a:ext cx="3043238" cy="457200"/>
          </a:xfrm>
          <a:prstGeom prst="rect">
            <a:avLst/>
          </a:prstGeom>
          <a:noFill/>
          <a:ln w="9525">
            <a:noFill/>
            <a:miter lim="800000"/>
            <a:headEnd/>
            <a:tailEnd/>
          </a:ln>
        </p:spPr>
        <p:txBody>
          <a:bodyPr wrap="none">
            <a:spAutoFit/>
          </a:bodyPr>
          <a:lstStyle/>
          <a:p>
            <a:r>
              <a:rPr lang="en-US" sz="2400" b="1"/>
              <a:t>Other Technologies</a:t>
            </a:r>
          </a:p>
        </p:txBody>
      </p:sp>
      <p:pic>
        <p:nvPicPr>
          <p:cNvPr id="65544" name="Picture 7"/>
          <p:cNvPicPr>
            <a:picLocks noChangeAspect="1" noChangeArrowheads="1"/>
          </p:cNvPicPr>
          <p:nvPr/>
        </p:nvPicPr>
        <p:blipFill>
          <a:blip r:embed="rId2" cstate="print"/>
          <a:srcRect/>
          <a:stretch>
            <a:fillRect/>
          </a:stretch>
        </p:blipFill>
        <p:spPr bwMode="auto">
          <a:xfrm>
            <a:off x="7239000" y="0"/>
            <a:ext cx="1905000" cy="129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p:spPr>
        <p:txBody>
          <a:bodyPr/>
          <a:lstStyle/>
          <a:p>
            <a:fld id="{42CE07DB-3FE7-477F-A930-CF8B3C449023}" type="slidenum">
              <a:rPr lang="en-US" smtClean="0"/>
              <a:pPr/>
              <a:t>62</a:t>
            </a:fld>
            <a:endParaRPr lang="en-US" smtClean="0"/>
          </a:p>
        </p:txBody>
      </p:sp>
      <p:sp>
        <p:nvSpPr>
          <p:cNvPr id="66563" name="Rectangle 2"/>
          <p:cNvSpPr>
            <a:spLocks noGrp="1"/>
          </p:cNvSpPr>
          <p:nvPr>
            <p:ph type="title" idx="4294967295"/>
          </p:nvPr>
        </p:nvSpPr>
        <p:spPr/>
        <p:txBody>
          <a:bodyPr/>
          <a:lstStyle/>
          <a:p>
            <a:pPr eaLnBrk="1" hangingPunct="1"/>
            <a:r>
              <a:rPr lang="en-US" smtClean="0"/>
              <a:t>Web 2.0</a:t>
            </a:r>
          </a:p>
        </p:txBody>
      </p:sp>
      <p:sp>
        <p:nvSpPr>
          <p:cNvPr id="66564" name="Rectangle 3"/>
          <p:cNvSpPr>
            <a:spLocks noGrp="1"/>
          </p:cNvSpPr>
          <p:nvPr>
            <p:ph type="body" idx="4294967295"/>
          </p:nvPr>
        </p:nvSpPr>
        <p:spPr>
          <a:xfrm>
            <a:off x="0" y="1676400"/>
            <a:ext cx="9144000" cy="4906963"/>
          </a:xfrm>
        </p:spPr>
        <p:txBody>
          <a:bodyPr/>
          <a:lstStyle/>
          <a:p>
            <a:pPr eaLnBrk="1" hangingPunct="1">
              <a:lnSpc>
                <a:spcPct val="80000"/>
              </a:lnSpc>
            </a:pPr>
            <a:r>
              <a:rPr lang="en-US" sz="2800" smtClean="0"/>
              <a:t>Is not a standard but an evolution in using the WWW</a:t>
            </a:r>
          </a:p>
          <a:p>
            <a:pPr eaLnBrk="1" hangingPunct="1">
              <a:lnSpc>
                <a:spcPct val="80000"/>
              </a:lnSpc>
            </a:pPr>
            <a:r>
              <a:rPr lang="en-US" sz="2800" smtClean="0"/>
              <a:t>“Don’t fight the Internet” – CEO Google, Eric Schmidt</a:t>
            </a:r>
          </a:p>
          <a:p>
            <a:pPr eaLnBrk="1" hangingPunct="1">
              <a:lnSpc>
                <a:spcPct val="80000"/>
              </a:lnSpc>
            </a:pPr>
            <a:r>
              <a:rPr lang="en-US" sz="2800" smtClean="0"/>
              <a:t>Web 2.0 is the trend of using the full potential of the web</a:t>
            </a:r>
          </a:p>
          <a:p>
            <a:pPr lvl="1" eaLnBrk="1" hangingPunct="1">
              <a:lnSpc>
                <a:spcPct val="80000"/>
              </a:lnSpc>
            </a:pPr>
            <a:r>
              <a:rPr lang="en-US" sz="2400" smtClean="0"/>
              <a:t>Viewing the Internet as a computing platform</a:t>
            </a:r>
          </a:p>
          <a:p>
            <a:pPr lvl="1" eaLnBrk="1" hangingPunct="1">
              <a:lnSpc>
                <a:spcPct val="80000"/>
              </a:lnSpc>
            </a:pPr>
            <a:r>
              <a:rPr lang="en-US" sz="2400" smtClean="0"/>
              <a:t>Running interactive applications through a web browser</a:t>
            </a:r>
          </a:p>
          <a:p>
            <a:pPr lvl="1" eaLnBrk="1" hangingPunct="1">
              <a:lnSpc>
                <a:spcPct val="80000"/>
              </a:lnSpc>
            </a:pPr>
            <a:r>
              <a:rPr lang="en-US" sz="2400" smtClean="0"/>
              <a:t>Leveraging interconnectivity and mobility of devices</a:t>
            </a:r>
          </a:p>
          <a:p>
            <a:pPr lvl="1" eaLnBrk="1" hangingPunct="1">
              <a:lnSpc>
                <a:spcPct val="80000"/>
              </a:lnSpc>
            </a:pPr>
            <a:r>
              <a:rPr lang="en-US" sz="2400" smtClean="0"/>
              <a:t>The “long tail” (profits in selling specialized small market goods) </a:t>
            </a:r>
          </a:p>
          <a:p>
            <a:pPr lvl="1" eaLnBrk="1" hangingPunct="1">
              <a:lnSpc>
                <a:spcPct val="80000"/>
              </a:lnSpc>
            </a:pPr>
            <a:r>
              <a:rPr lang="en-US" sz="2400" smtClean="0"/>
              <a:t>Enhanced effectiveness with greater human participation</a:t>
            </a:r>
          </a:p>
          <a:p>
            <a:pPr eaLnBrk="1" hangingPunct="1">
              <a:lnSpc>
                <a:spcPct val="80000"/>
              </a:lnSpc>
            </a:pPr>
            <a:r>
              <a:rPr lang="en-US" sz="2800" smtClean="0"/>
              <a:t>Tim O'Reilly: </a:t>
            </a:r>
            <a:r>
              <a:rPr lang="en-US" sz="2800" b="1" smtClean="0"/>
              <a:t>“</a:t>
            </a:r>
            <a:r>
              <a:rPr lang="en-US" sz="2800" smtClean="0"/>
              <a:t>Web 2.0 is the business revolution in the computer industry caused by the move to the Internet as a platform, and an attempt to understand the rules for success on that new platform.”</a:t>
            </a:r>
          </a:p>
          <a:p>
            <a:pPr eaLnBrk="1" hangingPunct="1">
              <a:lnSpc>
                <a:spcPct val="80000"/>
              </a:lnSpc>
            </a:pPr>
            <a:endParaRPr lang="en-US" sz="2800" smtClean="0"/>
          </a:p>
        </p:txBody>
      </p:sp>
      <p:sp>
        <p:nvSpPr>
          <p:cNvPr id="66565" name="Text Box 4"/>
          <p:cNvSpPr txBox="1">
            <a:spLocks noChangeArrowheads="1"/>
          </p:cNvSpPr>
          <p:nvPr/>
        </p:nvSpPr>
        <p:spPr bwMode="auto">
          <a:xfrm>
            <a:off x="4737100" y="0"/>
            <a:ext cx="4406900" cy="457200"/>
          </a:xfrm>
          <a:prstGeom prst="rect">
            <a:avLst/>
          </a:prstGeom>
          <a:noFill/>
          <a:ln w="9525">
            <a:noFill/>
            <a:miter lim="800000"/>
            <a:headEnd/>
            <a:tailEnd/>
          </a:ln>
        </p:spPr>
        <p:txBody>
          <a:bodyPr wrap="none">
            <a:spAutoFit/>
          </a:bodyPr>
          <a:lstStyle/>
          <a:p>
            <a:r>
              <a:rPr lang="en-US" sz="2400">
                <a:solidFill>
                  <a:schemeClr val="bg1"/>
                </a:solidFill>
              </a:rPr>
              <a:t>Consumer Software Revolution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p:spPr>
        <p:txBody>
          <a:bodyPr/>
          <a:lstStyle/>
          <a:p>
            <a:fld id="{BCC570FF-68E7-46A4-A9A8-1599DDDFE210}" type="slidenum">
              <a:rPr lang="en-US" smtClean="0"/>
              <a:pPr/>
              <a:t>63</a:t>
            </a:fld>
            <a:endParaRPr lang="en-US" smtClean="0"/>
          </a:p>
        </p:txBody>
      </p:sp>
      <p:sp>
        <p:nvSpPr>
          <p:cNvPr id="67587" name="Rectangle 2"/>
          <p:cNvSpPr>
            <a:spLocks noGrp="1"/>
          </p:cNvSpPr>
          <p:nvPr>
            <p:ph type="title" idx="4294967295"/>
          </p:nvPr>
        </p:nvSpPr>
        <p:spPr/>
        <p:txBody>
          <a:bodyPr/>
          <a:lstStyle/>
          <a:p>
            <a:pPr eaLnBrk="1" hangingPunct="1"/>
            <a:r>
              <a:rPr lang="en-US" smtClean="0"/>
              <a:t>Software as a Service (SaaS)</a:t>
            </a:r>
          </a:p>
        </p:txBody>
      </p:sp>
      <p:sp>
        <p:nvSpPr>
          <p:cNvPr id="67588" name="Rectangle 3"/>
          <p:cNvSpPr>
            <a:spLocks noGrp="1"/>
          </p:cNvSpPr>
          <p:nvPr>
            <p:ph type="body" idx="4294967295"/>
          </p:nvPr>
        </p:nvSpPr>
        <p:spPr/>
        <p:txBody>
          <a:bodyPr/>
          <a:lstStyle/>
          <a:p>
            <a:pPr eaLnBrk="1" hangingPunct="1"/>
            <a:r>
              <a:rPr lang="en-US" smtClean="0"/>
              <a:t>SaaS is hosting applications on the Internet as a service (both consumer and enterprise)</a:t>
            </a:r>
          </a:p>
          <a:p>
            <a:pPr eaLnBrk="1" hangingPunct="1"/>
            <a:r>
              <a:rPr lang="en-US" smtClean="0"/>
              <a:t>Jon Williams, CTO of Kaplan Test Prep on SaaS</a:t>
            </a:r>
          </a:p>
          <a:p>
            <a:pPr lvl="1" eaLnBrk="1" hangingPunct="1"/>
            <a:r>
              <a:rPr lang="en-US" sz="2400" smtClean="0"/>
              <a:t>“I love the fact that I don't need to deal with servers, staging, version maintenance, security, performance”</a:t>
            </a:r>
          </a:p>
          <a:p>
            <a:pPr eaLnBrk="1" hangingPunct="1"/>
            <a:r>
              <a:rPr lang="en-US" smtClean="0"/>
              <a:t>Eric Knorr with Computerworld says that “[there is an] increasing desperation on the part of IT to minimize application deployment and maintenance hassles”</a:t>
            </a:r>
          </a:p>
        </p:txBody>
      </p:sp>
      <p:sp>
        <p:nvSpPr>
          <p:cNvPr id="67589" name="Text Box 4"/>
          <p:cNvSpPr txBox="1">
            <a:spLocks noChangeArrowheads="1"/>
          </p:cNvSpPr>
          <p:nvPr/>
        </p:nvSpPr>
        <p:spPr bwMode="auto">
          <a:xfrm>
            <a:off x="4737100" y="0"/>
            <a:ext cx="4389438" cy="457200"/>
          </a:xfrm>
          <a:prstGeom prst="rect">
            <a:avLst/>
          </a:prstGeom>
          <a:noFill/>
          <a:ln w="9525">
            <a:noFill/>
            <a:miter lim="800000"/>
            <a:headEnd/>
            <a:tailEnd/>
          </a:ln>
        </p:spPr>
        <p:txBody>
          <a:bodyPr wrap="none">
            <a:spAutoFit/>
          </a:bodyPr>
          <a:lstStyle/>
          <a:p>
            <a:r>
              <a:rPr lang="en-US" sz="2400">
                <a:solidFill>
                  <a:schemeClr val="bg1"/>
                </a:solidFill>
              </a:rPr>
              <a:t>Enterprise Software Revolution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2"/>
          </p:nvPr>
        </p:nvSpPr>
        <p:spPr>
          <a:noFill/>
        </p:spPr>
        <p:txBody>
          <a:bodyPr/>
          <a:lstStyle/>
          <a:p>
            <a:fld id="{4BD3E7B2-8DA2-4176-8FBF-502EE1DEDF5C}" type="slidenum">
              <a:rPr lang="en-US" smtClean="0"/>
              <a:pPr/>
              <a:t>64</a:t>
            </a:fld>
            <a:endParaRPr lang="en-US" smtClean="0"/>
          </a:p>
        </p:txBody>
      </p:sp>
      <p:sp>
        <p:nvSpPr>
          <p:cNvPr id="68611" name="Title 1"/>
          <p:cNvSpPr>
            <a:spLocks noGrp="1"/>
          </p:cNvSpPr>
          <p:nvPr>
            <p:ph type="title" idx="4294967295"/>
          </p:nvPr>
        </p:nvSpPr>
        <p:spPr>
          <a:xfrm>
            <a:off x="457200" y="152400"/>
            <a:ext cx="8229600" cy="1143000"/>
          </a:xfrm>
        </p:spPr>
        <p:txBody>
          <a:bodyPr/>
          <a:lstStyle/>
          <a:p>
            <a:pPr eaLnBrk="1" hangingPunct="1"/>
            <a:r>
              <a:rPr lang="en-US" smtClean="0"/>
              <a:t>Three Features of </a:t>
            </a:r>
            <a:br>
              <a:rPr lang="en-US" smtClean="0"/>
            </a:br>
            <a:r>
              <a:rPr lang="en-US" smtClean="0"/>
              <a:t>Mature SaaS Applications</a:t>
            </a:r>
          </a:p>
        </p:txBody>
      </p:sp>
      <p:sp>
        <p:nvSpPr>
          <p:cNvPr id="68612" name="Content Placeholder 2"/>
          <p:cNvSpPr>
            <a:spLocks noGrp="1"/>
          </p:cNvSpPr>
          <p:nvPr>
            <p:ph idx="4294967295"/>
          </p:nvPr>
        </p:nvSpPr>
        <p:spPr>
          <a:xfrm>
            <a:off x="0" y="1752600"/>
            <a:ext cx="9144000" cy="4068763"/>
          </a:xfrm>
        </p:spPr>
        <p:txBody>
          <a:bodyPr/>
          <a:lstStyle/>
          <a:p>
            <a:pPr eaLnBrk="1" hangingPunct="1"/>
            <a:r>
              <a:rPr lang="en-US" smtClean="0"/>
              <a:t>Scalable</a:t>
            </a:r>
          </a:p>
          <a:p>
            <a:pPr lvl="1" eaLnBrk="1" hangingPunct="1"/>
            <a:r>
              <a:rPr lang="en-US" sz="2400" smtClean="0"/>
              <a:t>Handle growing amounts of work in a graceful manner</a:t>
            </a:r>
          </a:p>
          <a:p>
            <a:pPr eaLnBrk="1" hangingPunct="1"/>
            <a:r>
              <a:rPr lang="en-US" smtClean="0"/>
              <a:t>Multi-tenancy</a:t>
            </a:r>
          </a:p>
          <a:p>
            <a:pPr lvl="1" eaLnBrk="1" hangingPunct="1"/>
            <a:r>
              <a:rPr lang="en-US" sz="2400" smtClean="0"/>
              <a:t>One application instance may be serving hundreds of companies</a:t>
            </a:r>
          </a:p>
          <a:p>
            <a:pPr lvl="1" eaLnBrk="1" hangingPunct="1"/>
            <a:r>
              <a:rPr lang="en-US" sz="2400" smtClean="0"/>
              <a:t>Opposite of multi-instance where each customer is provisioned their own server running one instance</a:t>
            </a:r>
          </a:p>
          <a:p>
            <a:pPr eaLnBrk="1" hangingPunct="1"/>
            <a:r>
              <a:rPr lang="en-US" smtClean="0"/>
              <a:t>Metadata driven configurability</a:t>
            </a:r>
          </a:p>
          <a:p>
            <a:pPr lvl="1" eaLnBrk="1" hangingPunct="1"/>
            <a:r>
              <a:rPr lang="en-US" sz="2400" smtClean="0"/>
              <a:t>Instead of customizing the application for a customer (requiring code changes), one allows the user to configure the application through metadata</a:t>
            </a:r>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A0A42CF-ED3C-4DE1-B924-A1E5D2CF1B68}" type="slidenum">
              <a:rPr lang="en-US" sz="1200">
                <a:solidFill>
                  <a:schemeClr val="tx1">
                    <a:tint val="75000"/>
                  </a:schemeClr>
                </a:solidFill>
                <a:latin typeface="+mn-lt"/>
              </a:rPr>
              <a:pPr algn="r" fontAlgn="auto">
                <a:spcBef>
                  <a:spcPts val="0"/>
                </a:spcBef>
                <a:spcAft>
                  <a:spcPts val="0"/>
                </a:spcAft>
                <a:defRPr/>
              </a:pPr>
              <a:t>64</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2"/>
          </p:nvPr>
        </p:nvSpPr>
        <p:spPr>
          <a:noFill/>
        </p:spPr>
        <p:txBody>
          <a:bodyPr/>
          <a:lstStyle/>
          <a:p>
            <a:fld id="{374B36EE-5CE8-4730-B2E5-7A6DBFC1CFCA}" type="slidenum">
              <a:rPr lang="en-US" smtClean="0"/>
              <a:pPr/>
              <a:t>65</a:t>
            </a:fld>
            <a:endParaRPr lang="en-US" smtClean="0"/>
          </a:p>
        </p:txBody>
      </p:sp>
      <p:sp>
        <p:nvSpPr>
          <p:cNvPr id="69635" name="Title 1"/>
          <p:cNvSpPr>
            <a:spLocks noGrp="1"/>
          </p:cNvSpPr>
          <p:nvPr>
            <p:ph type="title" idx="4294967295"/>
          </p:nvPr>
        </p:nvSpPr>
        <p:spPr/>
        <p:txBody>
          <a:bodyPr/>
          <a:lstStyle/>
          <a:p>
            <a:pPr eaLnBrk="1" hangingPunct="1"/>
            <a:r>
              <a:rPr lang="en-US" smtClean="0"/>
              <a:t>SaaS Maturity Levels</a:t>
            </a:r>
          </a:p>
        </p:txBody>
      </p:sp>
      <p:sp>
        <p:nvSpPr>
          <p:cNvPr id="69636" name="Content Placeholder 2"/>
          <p:cNvSpPr>
            <a:spLocks noGrp="1"/>
          </p:cNvSpPr>
          <p:nvPr>
            <p:ph idx="4294967295"/>
          </p:nvPr>
        </p:nvSpPr>
        <p:spPr>
          <a:xfrm>
            <a:off x="0" y="1447800"/>
            <a:ext cx="4572000" cy="4678363"/>
          </a:xfrm>
        </p:spPr>
        <p:txBody>
          <a:bodyPr/>
          <a:lstStyle/>
          <a:p>
            <a:pPr eaLnBrk="1" hangingPunct="1"/>
            <a:r>
              <a:rPr lang="en-US" smtClean="0"/>
              <a:t>Level 1: Ad-Hoc/Custom</a:t>
            </a:r>
          </a:p>
          <a:p>
            <a:pPr eaLnBrk="1" hangingPunct="1"/>
            <a:r>
              <a:rPr lang="en-US" smtClean="0"/>
              <a:t>Level 2: Configurable</a:t>
            </a:r>
          </a:p>
          <a:p>
            <a:pPr eaLnBrk="1" hangingPunct="1"/>
            <a:r>
              <a:rPr lang="en-US" smtClean="0"/>
              <a:t>Level 3: Configurable, Multi-Tenant-Efficient</a:t>
            </a:r>
          </a:p>
          <a:p>
            <a:pPr eaLnBrk="1" hangingPunct="1"/>
            <a:r>
              <a:rPr lang="en-US" b="1" smtClean="0">
                <a:solidFill>
                  <a:srgbClr val="FF0000"/>
                </a:solidFill>
              </a:rPr>
              <a:t>Level 4: Scalable, Configurable, Multi-Tenant-Efficient</a:t>
            </a:r>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BF2A0CF-E0BD-455A-A4F5-FBB51DEA9527}" type="slidenum">
              <a:rPr lang="en-US" sz="1200">
                <a:solidFill>
                  <a:schemeClr val="tx1">
                    <a:tint val="75000"/>
                  </a:schemeClr>
                </a:solidFill>
                <a:latin typeface="+mn-lt"/>
              </a:rPr>
              <a:pPr algn="r" fontAlgn="auto">
                <a:spcBef>
                  <a:spcPts val="0"/>
                </a:spcBef>
                <a:spcAft>
                  <a:spcPts val="0"/>
                </a:spcAft>
                <a:defRPr/>
              </a:pPr>
              <a:t>65</a:t>
            </a:fld>
            <a:endParaRPr lang="en-US" sz="1200">
              <a:solidFill>
                <a:schemeClr val="tx1">
                  <a:tint val="75000"/>
                </a:schemeClr>
              </a:solidFill>
              <a:latin typeface="+mn-lt"/>
            </a:endParaRPr>
          </a:p>
        </p:txBody>
      </p:sp>
      <p:sp>
        <p:nvSpPr>
          <p:cNvPr id="69638" name="TextBox 4"/>
          <p:cNvSpPr txBox="1">
            <a:spLocks noChangeArrowheads="1"/>
          </p:cNvSpPr>
          <p:nvPr/>
        </p:nvSpPr>
        <p:spPr bwMode="auto">
          <a:xfrm>
            <a:off x="4191000" y="6488113"/>
            <a:ext cx="4762500" cy="369887"/>
          </a:xfrm>
          <a:prstGeom prst="rect">
            <a:avLst/>
          </a:prstGeom>
          <a:noFill/>
          <a:ln w="9525">
            <a:noFill/>
            <a:miter lim="800000"/>
            <a:headEnd/>
            <a:tailEnd/>
          </a:ln>
        </p:spPr>
        <p:txBody>
          <a:bodyPr wrap="none">
            <a:spAutoFit/>
          </a:bodyPr>
          <a:lstStyle/>
          <a:p>
            <a:r>
              <a:rPr lang="en-US"/>
              <a:t>Source: Microsoft MSDN Architecture Center</a:t>
            </a:r>
          </a:p>
        </p:txBody>
      </p:sp>
      <p:pic>
        <p:nvPicPr>
          <p:cNvPr id="69639" name="Picture 2" descr="Aa479069.archstratctchlngtail08(en-us,MSDN.10).gif"/>
          <p:cNvPicPr>
            <a:picLocks noChangeAspect="1" noChangeArrowheads="1"/>
          </p:cNvPicPr>
          <p:nvPr/>
        </p:nvPicPr>
        <p:blipFill>
          <a:blip r:embed="rId3" cstate="print"/>
          <a:srcRect/>
          <a:stretch>
            <a:fillRect/>
          </a:stretch>
        </p:blipFill>
        <p:spPr bwMode="auto">
          <a:xfrm>
            <a:off x="4495800" y="1676400"/>
            <a:ext cx="4648200" cy="463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ED28E776-682D-4272-810F-3934C1F7454C}" type="slidenum">
              <a:rPr lang="en-US" smtClean="0"/>
              <a:pPr/>
              <a:t>66</a:t>
            </a:fld>
            <a:endParaRPr lang="en-US" smtClean="0"/>
          </a:p>
        </p:txBody>
      </p:sp>
      <p:sp>
        <p:nvSpPr>
          <p:cNvPr id="70659" name="Rectangle 2"/>
          <p:cNvSpPr>
            <a:spLocks noGrp="1" noChangeArrowheads="1"/>
          </p:cNvSpPr>
          <p:nvPr>
            <p:ph type="title"/>
          </p:nvPr>
        </p:nvSpPr>
        <p:spPr/>
        <p:txBody>
          <a:bodyPr/>
          <a:lstStyle/>
          <a:p>
            <a:pPr eaLnBrk="1" hangingPunct="1"/>
            <a:r>
              <a:rPr lang="en-US" smtClean="0"/>
              <a:t>Utility Computing</a:t>
            </a:r>
          </a:p>
        </p:txBody>
      </p:sp>
      <p:sp>
        <p:nvSpPr>
          <p:cNvPr id="70660" name="Rectangle 3"/>
          <p:cNvSpPr>
            <a:spLocks noGrp="1" noChangeArrowheads="1"/>
          </p:cNvSpPr>
          <p:nvPr>
            <p:ph type="body" idx="1"/>
          </p:nvPr>
        </p:nvSpPr>
        <p:spPr/>
        <p:txBody>
          <a:bodyPr/>
          <a:lstStyle/>
          <a:p>
            <a:pPr eaLnBrk="1" hangingPunct="1"/>
            <a:r>
              <a:rPr lang="en-US" smtClean="0"/>
              <a:t>“Computing may someday be organized as a public utility” - John McCarthy, MIT Centennial in 1961 </a:t>
            </a:r>
          </a:p>
          <a:p>
            <a:pPr eaLnBrk="1" hangingPunct="1"/>
            <a:r>
              <a:rPr lang="en-US" smtClean="0"/>
              <a:t>Huge computational and storage capabilities available from utilities</a:t>
            </a:r>
          </a:p>
          <a:p>
            <a:pPr eaLnBrk="1" hangingPunct="1"/>
            <a:r>
              <a:rPr lang="en-US" smtClean="0"/>
              <a:t>Metered billing (pay for what you use)</a:t>
            </a:r>
          </a:p>
          <a:p>
            <a:pPr eaLnBrk="1" hangingPunct="1"/>
            <a:r>
              <a:rPr lang="en-US" smtClean="0"/>
              <a:t>Simple to use interface to access the capability (e.g., plugging into an outlet)</a:t>
            </a:r>
          </a:p>
          <a:p>
            <a:pPr eaLnBrk="1" hangingPunct="1"/>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2"/>
          </p:nvPr>
        </p:nvSpPr>
        <p:spPr>
          <a:noFill/>
        </p:spPr>
        <p:txBody>
          <a:bodyPr/>
          <a:lstStyle/>
          <a:p>
            <a:fld id="{103BA38D-B476-434C-AD13-618DB369E4BD}" type="slidenum">
              <a:rPr lang="en-US" smtClean="0"/>
              <a:pPr/>
              <a:t>67</a:t>
            </a:fld>
            <a:endParaRPr lang="en-US" smtClean="0"/>
          </a:p>
        </p:txBody>
      </p:sp>
      <p:sp>
        <p:nvSpPr>
          <p:cNvPr id="71683" name="Rectangle 2"/>
          <p:cNvSpPr>
            <a:spLocks noGrp="1"/>
          </p:cNvSpPr>
          <p:nvPr>
            <p:ph type="title" idx="4294967295"/>
          </p:nvPr>
        </p:nvSpPr>
        <p:spPr/>
        <p:txBody>
          <a:bodyPr/>
          <a:lstStyle/>
          <a:p>
            <a:pPr eaLnBrk="1" hangingPunct="1"/>
            <a:r>
              <a:rPr lang="en-US" smtClean="0"/>
              <a:t>Service Level Agreements (SLAs)</a:t>
            </a:r>
          </a:p>
        </p:txBody>
      </p:sp>
      <p:sp>
        <p:nvSpPr>
          <p:cNvPr id="71684" name="Rectangle 3"/>
          <p:cNvSpPr>
            <a:spLocks noGrp="1"/>
          </p:cNvSpPr>
          <p:nvPr>
            <p:ph type="body" idx="4294967295"/>
          </p:nvPr>
        </p:nvSpPr>
        <p:spPr/>
        <p:txBody>
          <a:bodyPr/>
          <a:lstStyle/>
          <a:p>
            <a:pPr eaLnBrk="1" hangingPunct="1"/>
            <a:r>
              <a:rPr lang="en-US" smtClean="0"/>
              <a:t>Contract between customers and service providers of the level of service to be provided</a:t>
            </a:r>
          </a:p>
          <a:p>
            <a:pPr eaLnBrk="1" hangingPunct="1"/>
            <a:r>
              <a:rPr lang="en-US" smtClean="0"/>
              <a:t>Contains performance metrics (e.g., uptime, throughput, response time)</a:t>
            </a:r>
          </a:p>
          <a:p>
            <a:pPr eaLnBrk="1" hangingPunct="1"/>
            <a:r>
              <a:rPr lang="en-US" smtClean="0"/>
              <a:t>Problem management details</a:t>
            </a:r>
          </a:p>
          <a:p>
            <a:pPr eaLnBrk="1" hangingPunct="1"/>
            <a:r>
              <a:rPr lang="en-US" smtClean="0"/>
              <a:t>Documented security capabilities</a:t>
            </a:r>
          </a:p>
          <a:p>
            <a:pPr eaLnBrk="1" hangingPunct="1"/>
            <a:r>
              <a:rPr lang="en-US" smtClean="0"/>
              <a:t>Contains penalties for non-performance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p:spPr>
        <p:txBody>
          <a:bodyPr/>
          <a:lstStyle/>
          <a:p>
            <a:fld id="{EF714FAD-2076-4130-9255-9FB15B8516C0}" type="slidenum">
              <a:rPr lang="en-US" smtClean="0"/>
              <a:pPr/>
              <a:t>68</a:t>
            </a:fld>
            <a:endParaRPr lang="en-US" smtClean="0"/>
          </a:p>
        </p:txBody>
      </p:sp>
      <p:sp>
        <p:nvSpPr>
          <p:cNvPr id="72707" name="Rectangle 2"/>
          <p:cNvSpPr>
            <a:spLocks noGrp="1"/>
          </p:cNvSpPr>
          <p:nvPr>
            <p:ph type="title" idx="4294967295"/>
          </p:nvPr>
        </p:nvSpPr>
        <p:spPr/>
        <p:txBody>
          <a:bodyPr/>
          <a:lstStyle/>
          <a:p>
            <a:pPr eaLnBrk="1" hangingPunct="1"/>
            <a:r>
              <a:rPr lang="en-US" smtClean="0"/>
              <a:t>Autonomic System Computing</a:t>
            </a:r>
          </a:p>
        </p:txBody>
      </p:sp>
      <p:sp>
        <p:nvSpPr>
          <p:cNvPr id="72708" name="Rectangle 3"/>
          <p:cNvSpPr>
            <a:spLocks noGrp="1"/>
          </p:cNvSpPr>
          <p:nvPr>
            <p:ph type="body" idx="4294967295"/>
          </p:nvPr>
        </p:nvSpPr>
        <p:spPr>
          <a:xfrm>
            <a:off x="0" y="1676400"/>
            <a:ext cx="9144000" cy="4449763"/>
          </a:xfrm>
        </p:spPr>
        <p:txBody>
          <a:bodyPr/>
          <a:lstStyle/>
          <a:p>
            <a:pPr eaLnBrk="1" hangingPunct="1">
              <a:lnSpc>
                <a:spcPct val="90000"/>
              </a:lnSpc>
            </a:pPr>
            <a:r>
              <a:rPr lang="en-US" sz="2800" smtClean="0"/>
              <a:t>Complex computing systems that manage themselves</a:t>
            </a:r>
          </a:p>
          <a:p>
            <a:pPr eaLnBrk="1" hangingPunct="1">
              <a:lnSpc>
                <a:spcPct val="90000"/>
              </a:lnSpc>
            </a:pPr>
            <a:r>
              <a:rPr lang="en-US" sz="2800" smtClean="0"/>
              <a:t>Decreased need for human administrators to perform lower level tasks</a:t>
            </a:r>
          </a:p>
          <a:p>
            <a:pPr eaLnBrk="1" hangingPunct="1">
              <a:lnSpc>
                <a:spcPct val="90000"/>
              </a:lnSpc>
            </a:pPr>
            <a:r>
              <a:rPr lang="en-US" sz="2800" smtClean="0"/>
              <a:t>Autonomic properties: Purposeful, Automatic, Adaptive, Aware</a:t>
            </a:r>
          </a:p>
          <a:p>
            <a:pPr eaLnBrk="1" hangingPunct="1">
              <a:lnSpc>
                <a:spcPct val="90000"/>
              </a:lnSpc>
            </a:pPr>
            <a:r>
              <a:rPr lang="en-US" sz="2800" smtClean="0"/>
              <a:t>IBM’s 4 properties: self-healing, self-configuration, self-optimization, and self-protection</a:t>
            </a:r>
          </a:p>
          <a:p>
            <a:pPr lvl="2" eaLnBrk="1" hangingPunct="1">
              <a:lnSpc>
                <a:spcPct val="90000"/>
              </a:lnSpc>
            </a:pPr>
            <a:endParaRPr lang="en-US" sz="2000" smtClean="0"/>
          </a:p>
        </p:txBody>
      </p:sp>
      <p:sp>
        <p:nvSpPr>
          <p:cNvPr id="72709" name="Text Box 4"/>
          <p:cNvSpPr txBox="1">
            <a:spLocks noChangeArrowheads="1"/>
          </p:cNvSpPr>
          <p:nvPr/>
        </p:nvSpPr>
        <p:spPr bwMode="auto">
          <a:xfrm>
            <a:off x="381000" y="5105400"/>
            <a:ext cx="8305800" cy="711200"/>
          </a:xfrm>
          <a:prstGeom prst="rect">
            <a:avLst/>
          </a:prstGeom>
          <a:noFill/>
          <a:ln w="9525">
            <a:solidFill>
              <a:schemeClr val="tx1"/>
            </a:solidFill>
            <a:miter lim="800000"/>
            <a:headEnd/>
            <a:tailEnd/>
          </a:ln>
        </p:spPr>
        <p:txBody>
          <a:bodyPr>
            <a:spAutoFit/>
          </a:bodyPr>
          <a:lstStyle/>
          <a:p>
            <a:pPr lvl="2"/>
            <a:r>
              <a:rPr lang="en-US" sz="2000" i="1"/>
              <a:t>IT labor costs are 18 times that of equipment costs.</a:t>
            </a:r>
          </a:p>
          <a:p>
            <a:pPr lvl="2"/>
            <a:r>
              <a:rPr lang="en-US" sz="2000" i="1"/>
              <a:t>The number of computers is growing at 38% each year.</a:t>
            </a:r>
            <a:endParaRPr lang="en-US" sz="20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2"/>
          </p:nvPr>
        </p:nvSpPr>
        <p:spPr>
          <a:noFill/>
        </p:spPr>
        <p:txBody>
          <a:bodyPr/>
          <a:lstStyle/>
          <a:p>
            <a:fld id="{CA74B8DD-71AB-4CC6-A524-47FC35750749}" type="slidenum">
              <a:rPr lang="en-US" smtClean="0"/>
              <a:pPr/>
              <a:t>69</a:t>
            </a:fld>
            <a:endParaRPr lang="en-US" smtClean="0"/>
          </a:p>
        </p:txBody>
      </p:sp>
      <p:sp>
        <p:nvSpPr>
          <p:cNvPr id="73731" name="Rectangle 2"/>
          <p:cNvSpPr>
            <a:spLocks noGrp="1"/>
          </p:cNvSpPr>
          <p:nvPr>
            <p:ph type="title" idx="4294967295"/>
          </p:nvPr>
        </p:nvSpPr>
        <p:spPr/>
        <p:txBody>
          <a:bodyPr/>
          <a:lstStyle/>
          <a:p>
            <a:pPr eaLnBrk="1" hangingPunct="1"/>
            <a:r>
              <a:rPr lang="en-US" smtClean="0"/>
              <a:t>Grid Computing</a:t>
            </a:r>
          </a:p>
        </p:txBody>
      </p:sp>
      <p:sp>
        <p:nvSpPr>
          <p:cNvPr id="73732" name="Rectangle 3"/>
          <p:cNvSpPr>
            <a:spLocks noGrp="1"/>
          </p:cNvSpPr>
          <p:nvPr>
            <p:ph type="body" idx="4294967295"/>
          </p:nvPr>
        </p:nvSpPr>
        <p:spPr>
          <a:xfrm>
            <a:off x="457200" y="1524000"/>
            <a:ext cx="8229600" cy="4449763"/>
          </a:xfrm>
        </p:spPr>
        <p:txBody>
          <a:bodyPr/>
          <a:lstStyle/>
          <a:p>
            <a:pPr eaLnBrk="1" hangingPunct="1">
              <a:lnSpc>
                <a:spcPct val="90000"/>
              </a:lnSpc>
            </a:pPr>
            <a:r>
              <a:rPr lang="en-US" sz="2800" smtClean="0"/>
              <a:t>Distributed parallel processing across a network</a:t>
            </a:r>
          </a:p>
          <a:p>
            <a:pPr eaLnBrk="1" hangingPunct="1">
              <a:lnSpc>
                <a:spcPct val="90000"/>
              </a:lnSpc>
            </a:pPr>
            <a:r>
              <a:rPr lang="en-US" sz="2800" smtClean="0"/>
              <a:t>Key concept: “the ability to negotiate resource-sharing arrangements”</a:t>
            </a:r>
          </a:p>
          <a:p>
            <a:pPr eaLnBrk="1" hangingPunct="1">
              <a:lnSpc>
                <a:spcPct val="90000"/>
              </a:lnSpc>
            </a:pPr>
            <a:r>
              <a:rPr lang="en-US" sz="2800" smtClean="0"/>
              <a:t>Characteristics of grid computing</a:t>
            </a:r>
          </a:p>
          <a:p>
            <a:pPr lvl="1" eaLnBrk="1" hangingPunct="1">
              <a:lnSpc>
                <a:spcPct val="90000"/>
              </a:lnSpc>
            </a:pPr>
            <a:r>
              <a:rPr lang="en-US" sz="2400" smtClean="0"/>
              <a:t>Coordinates independent resources</a:t>
            </a:r>
          </a:p>
          <a:p>
            <a:pPr lvl="1" eaLnBrk="1" hangingPunct="1">
              <a:lnSpc>
                <a:spcPct val="90000"/>
              </a:lnSpc>
            </a:pPr>
            <a:r>
              <a:rPr lang="en-US" sz="2400" smtClean="0"/>
              <a:t>Uses open standards and interfaces</a:t>
            </a:r>
          </a:p>
          <a:p>
            <a:pPr lvl="1" eaLnBrk="1" hangingPunct="1">
              <a:lnSpc>
                <a:spcPct val="90000"/>
              </a:lnSpc>
            </a:pPr>
            <a:r>
              <a:rPr lang="en-US" sz="2400" smtClean="0"/>
              <a:t>Quality of service</a:t>
            </a:r>
          </a:p>
          <a:p>
            <a:pPr lvl="1" eaLnBrk="1" hangingPunct="1">
              <a:lnSpc>
                <a:spcPct val="90000"/>
              </a:lnSpc>
            </a:pPr>
            <a:r>
              <a:rPr lang="en-US" sz="2400" smtClean="0"/>
              <a:t>Allows for heterogeneity of computers</a:t>
            </a:r>
          </a:p>
          <a:p>
            <a:pPr lvl="1" eaLnBrk="1" hangingPunct="1">
              <a:lnSpc>
                <a:spcPct val="90000"/>
              </a:lnSpc>
            </a:pPr>
            <a:r>
              <a:rPr lang="en-US" sz="2400" smtClean="0"/>
              <a:t>Distribution across large geographical boundaries</a:t>
            </a:r>
          </a:p>
          <a:p>
            <a:pPr lvl="1" eaLnBrk="1" hangingPunct="1">
              <a:lnSpc>
                <a:spcPct val="90000"/>
              </a:lnSpc>
            </a:pPr>
            <a:r>
              <a:rPr lang="en-US" sz="2400" smtClean="0"/>
              <a:t>Loose coupling of computers</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12BBD528-2D9B-4AB5-9838-07255333C25C}" type="slidenum">
              <a:rPr lang="en-US" smtClean="0"/>
              <a:pPr/>
              <a:t>7</a:t>
            </a:fld>
            <a:endParaRPr lang="en-US" smtClean="0"/>
          </a:p>
        </p:txBody>
      </p:sp>
      <p:sp>
        <p:nvSpPr>
          <p:cNvPr id="11267" name="Rectangle 2"/>
          <p:cNvSpPr>
            <a:spLocks noGrp="1" noChangeArrowheads="1"/>
          </p:cNvSpPr>
          <p:nvPr>
            <p:ph type="title"/>
          </p:nvPr>
        </p:nvSpPr>
        <p:spPr/>
        <p:txBody>
          <a:bodyPr/>
          <a:lstStyle/>
          <a:p>
            <a:pPr eaLnBrk="1" hangingPunct="1"/>
            <a:r>
              <a:rPr lang="en-US" sz="3600" smtClean="0"/>
              <a:t>Understanding Cloud Computing</a:t>
            </a:r>
          </a:p>
        </p:txBody>
      </p:sp>
      <p:pic>
        <p:nvPicPr>
          <p:cNvPr id="11268" name="Picture 3"/>
          <p:cNvPicPr>
            <a:picLocks noChangeAspect="1" noChangeArrowheads="1"/>
          </p:cNvPicPr>
          <p:nvPr/>
        </p:nvPicPr>
        <p:blipFill>
          <a:blip r:embed="rId2" cstate="print"/>
          <a:srcRect/>
          <a:stretch>
            <a:fillRect/>
          </a:stretch>
        </p:blipFill>
        <p:spPr bwMode="auto">
          <a:xfrm>
            <a:off x="3048000" y="1524000"/>
            <a:ext cx="3024188" cy="424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2"/>
          </p:nvPr>
        </p:nvSpPr>
        <p:spPr>
          <a:noFill/>
        </p:spPr>
        <p:txBody>
          <a:bodyPr/>
          <a:lstStyle/>
          <a:p>
            <a:fld id="{09301147-8A22-497B-80E1-48D18B3CFC8B}" type="slidenum">
              <a:rPr lang="en-US" smtClean="0"/>
              <a:pPr/>
              <a:t>70</a:t>
            </a:fld>
            <a:endParaRPr lang="en-US" smtClean="0"/>
          </a:p>
        </p:txBody>
      </p:sp>
      <p:sp>
        <p:nvSpPr>
          <p:cNvPr id="74755" name="Rectangle 2"/>
          <p:cNvSpPr>
            <a:spLocks noGrp="1"/>
          </p:cNvSpPr>
          <p:nvPr>
            <p:ph type="title" idx="4294967295"/>
          </p:nvPr>
        </p:nvSpPr>
        <p:spPr/>
        <p:txBody>
          <a:bodyPr/>
          <a:lstStyle/>
          <a:p>
            <a:pPr eaLnBrk="1" hangingPunct="1"/>
            <a:r>
              <a:rPr lang="en-US" smtClean="0"/>
              <a:t>Platform Virtualization</a:t>
            </a:r>
          </a:p>
        </p:txBody>
      </p:sp>
      <p:sp>
        <p:nvSpPr>
          <p:cNvPr id="74756" name="Rectangle 3"/>
          <p:cNvSpPr>
            <a:spLocks noGrp="1"/>
          </p:cNvSpPr>
          <p:nvPr>
            <p:ph type="body" idx="4294967295"/>
          </p:nvPr>
        </p:nvSpPr>
        <p:spPr/>
        <p:txBody>
          <a:bodyPr/>
          <a:lstStyle/>
          <a:p>
            <a:pPr eaLnBrk="1" hangingPunct="1">
              <a:lnSpc>
                <a:spcPct val="80000"/>
              </a:lnSpc>
            </a:pPr>
            <a:r>
              <a:rPr lang="en-US" sz="2800" smtClean="0"/>
              <a:t>“[Cloud computing] relies on separating your applications from the underlying infrastructure” - Steve Herrod, CTO at VMware</a:t>
            </a:r>
          </a:p>
          <a:p>
            <a:pPr eaLnBrk="1" hangingPunct="1">
              <a:lnSpc>
                <a:spcPct val="80000"/>
              </a:lnSpc>
            </a:pPr>
            <a:r>
              <a:rPr lang="en-US" sz="2800" smtClean="0"/>
              <a:t>Host operating system provides an abstraction layer for running virtual guest OSs</a:t>
            </a:r>
          </a:p>
          <a:p>
            <a:pPr eaLnBrk="1" hangingPunct="1">
              <a:lnSpc>
                <a:spcPct val="80000"/>
              </a:lnSpc>
            </a:pPr>
            <a:r>
              <a:rPr lang="en-US" sz="2800" smtClean="0"/>
              <a:t>Key is the “hypervisor” or “virtual machine monitor”</a:t>
            </a:r>
          </a:p>
          <a:p>
            <a:pPr lvl="1" eaLnBrk="1" hangingPunct="1">
              <a:lnSpc>
                <a:spcPct val="80000"/>
              </a:lnSpc>
            </a:pPr>
            <a:r>
              <a:rPr lang="en-US" sz="2400" smtClean="0"/>
              <a:t>Enables guest OSs to run in isolation of other OSs</a:t>
            </a:r>
          </a:p>
          <a:p>
            <a:pPr lvl="1" eaLnBrk="1" hangingPunct="1">
              <a:lnSpc>
                <a:spcPct val="80000"/>
              </a:lnSpc>
            </a:pPr>
            <a:r>
              <a:rPr lang="en-US" sz="2400" smtClean="0"/>
              <a:t>Run multiple types of OSs</a:t>
            </a:r>
          </a:p>
          <a:p>
            <a:pPr eaLnBrk="1" hangingPunct="1">
              <a:lnSpc>
                <a:spcPct val="80000"/>
              </a:lnSpc>
            </a:pPr>
            <a:r>
              <a:rPr lang="en-US" sz="2800" smtClean="0"/>
              <a:t>Increases utilization of physical servers</a:t>
            </a:r>
          </a:p>
          <a:p>
            <a:pPr eaLnBrk="1" hangingPunct="1">
              <a:lnSpc>
                <a:spcPct val="80000"/>
              </a:lnSpc>
            </a:pPr>
            <a:r>
              <a:rPr lang="en-US" sz="2800" smtClean="0"/>
              <a:t>Enables portability of virtual servers between physical servers</a:t>
            </a:r>
          </a:p>
          <a:p>
            <a:pPr eaLnBrk="1" hangingPunct="1">
              <a:lnSpc>
                <a:spcPct val="80000"/>
              </a:lnSpc>
            </a:pPr>
            <a:r>
              <a:rPr lang="en-US" sz="2800" smtClean="0"/>
              <a:t>Increases security of physical host server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2"/>
          </p:nvPr>
        </p:nvSpPr>
        <p:spPr>
          <a:noFill/>
        </p:spPr>
        <p:txBody>
          <a:bodyPr/>
          <a:lstStyle/>
          <a:p>
            <a:fld id="{840CAA71-0F4A-41EC-8C57-24605507024C}" type="slidenum">
              <a:rPr lang="en-US" smtClean="0"/>
              <a:pPr/>
              <a:t>71</a:t>
            </a:fld>
            <a:endParaRPr lang="en-US" smtClean="0"/>
          </a:p>
        </p:txBody>
      </p:sp>
      <p:sp>
        <p:nvSpPr>
          <p:cNvPr id="75779" name="Title 1"/>
          <p:cNvSpPr>
            <a:spLocks noGrp="1"/>
          </p:cNvSpPr>
          <p:nvPr>
            <p:ph type="title" idx="4294967295"/>
          </p:nvPr>
        </p:nvSpPr>
        <p:spPr>
          <a:xfrm>
            <a:off x="-1447800" y="457200"/>
            <a:ext cx="8229600" cy="1143000"/>
          </a:xfrm>
        </p:spPr>
        <p:txBody>
          <a:bodyPr/>
          <a:lstStyle/>
          <a:p>
            <a:pPr marL="342900" indent="-342900" eaLnBrk="1" hangingPunct="1"/>
            <a:r>
              <a:rPr lang="en-US" smtClean="0"/>
              <a:t>Web Services</a:t>
            </a:r>
            <a:br>
              <a:rPr lang="en-US" smtClean="0"/>
            </a:br>
            <a:endParaRPr lang="en-US" smtClean="0"/>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395968B-B0D7-4527-898B-DB60F71A94FB}" type="slidenum">
              <a:rPr lang="en-US" sz="1200">
                <a:solidFill>
                  <a:schemeClr val="tx1">
                    <a:tint val="75000"/>
                  </a:schemeClr>
                </a:solidFill>
                <a:latin typeface="+mn-lt"/>
              </a:rPr>
              <a:pPr algn="r" fontAlgn="auto">
                <a:spcBef>
                  <a:spcPts val="0"/>
                </a:spcBef>
                <a:spcAft>
                  <a:spcPts val="0"/>
                </a:spcAft>
                <a:defRPr/>
              </a:pPr>
              <a:t>71</a:t>
            </a:fld>
            <a:endParaRPr lang="en-US" sz="1200">
              <a:solidFill>
                <a:schemeClr val="tx1">
                  <a:tint val="75000"/>
                </a:schemeClr>
              </a:solidFill>
              <a:latin typeface="+mn-lt"/>
            </a:endParaRPr>
          </a:p>
        </p:txBody>
      </p:sp>
      <p:sp>
        <p:nvSpPr>
          <p:cNvPr id="75781" name="Rectangle 3"/>
          <p:cNvSpPr>
            <a:spLocks/>
          </p:cNvSpPr>
          <p:nvPr/>
        </p:nvSpPr>
        <p:spPr bwMode="auto">
          <a:xfrm>
            <a:off x="457200" y="1676400"/>
            <a:ext cx="8229600" cy="4449763"/>
          </a:xfrm>
          <a:prstGeom prst="rect">
            <a:avLst/>
          </a:prstGeom>
          <a:noFill/>
          <a:ln w="9525">
            <a:noFill/>
            <a:miter lim="800000"/>
            <a:headEnd/>
            <a:tailEnd/>
          </a:ln>
        </p:spPr>
        <p:txBody>
          <a:bodyPr/>
          <a:lstStyle/>
          <a:p>
            <a:pPr marL="342900" indent="-342900">
              <a:spcBef>
                <a:spcPct val="20000"/>
              </a:spcBef>
              <a:buFontTx/>
              <a:buChar char="•"/>
            </a:pPr>
            <a:endParaRPr lang="en-US" sz="2800"/>
          </a:p>
          <a:p>
            <a:pPr marL="342900" indent="-342900">
              <a:spcBef>
                <a:spcPct val="20000"/>
              </a:spcBef>
              <a:buFontTx/>
              <a:buChar char="•"/>
            </a:pPr>
            <a:endParaRPr lang="en-US" sz="2800"/>
          </a:p>
        </p:txBody>
      </p:sp>
      <p:sp>
        <p:nvSpPr>
          <p:cNvPr id="75782" name="Rectangle 3"/>
          <p:cNvSpPr>
            <a:spLocks/>
          </p:cNvSpPr>
          <p:nvPr/>
        </p:nvSpPr>
        <p:spPr bwMode="auto">
          <a:xfrm>
            <a:off x="0" y="1828800"/>
            <a:ext cx="9144000" cy="4449763"/>
          </a:xfrm>
          <a:prstGeom prst="rect">
            <a:avLst/>
          </a:prstGeom>
          <a:noFill/>
          <a:ln w="9525">
            <a:noFill/>
            <a:miter lim="800000"/>
            <a:headEnd/>
            <a:tailEnd/>
          </a:ln>
        </p:spPr>
        <p:txBody>
          <a:bodyPr/>
          <a:lstStyle/>
          <a:p>
            <a:pPr marL="342900" indent="-342900">
              <a:spcBef>
                <a:spcPct val="20000"/>
              </a:spcBef>
              <a:buFontTx/>
              <a:buChar char="•"/>
            </a:pPr>
            <a:r>
              <a:rPr lang="en-US" sz="2800"/>
              <a:t>Web Services</a:t>
            </a:r>
          </a:p>
          <a:p>
            <a:pPr marL="742950" lvl="1" indent="-285750">
              <a:spcBef>
                <a:spcPct val="20000"/>
              </a:spcBef>
              <a:buFontTx/>
              <a:buChar char="–"/>
            </a:pPr>
            <a:r>
              <a:rPr lang="en-US" sz="2400"/>
              <a:t>Self-describing and stateless modules that perform discrete units of work and are available over the network</a:t>
            </a:r>
          </a:p>
          <a:p>
            <a:pPr marL="742950" lvl="1" indent="-285750">
              <a:spcBef>
                <a:spcPct val="20000"/>
              </a:spcBef>
              <a:buFontTx/>
              <a:buChar char="–"/>
            </a:pPr>
            <a:r>
              <a:rPr lang="en-US" sz="2400"/>
              <a:t>“Web service providers offer APIs that enable developers to exploit functionality over the Internet, rather than delivering full-blown applications.” - Infoworld</a:t>
            </a:r>
          </a:p>
          <a:p>
            <a:pPr marL="742950" lvl="1" indent="-285750">
              <a:spcBef>
                <a:spcPct val="20000"/>
              </a:spcBef>
              <a:buFontTx/>
              <a:buChar char="–"/>
            </a:pPr>
            <a:r>
              <a:rPr lang="en-US" sz="2400"/>
              <a:t>Standards based interfaces (WS-I Basic Profile)</a:t>
            </a:r>
          </a:p>
          <a:p>
            <a:pPr marL="1143000" lvl="2" indent="-228600">
              <a:spcBef>
                <a:spcPct val="20000"/>
              </a:spcBef>
              <a:buFontTx/>
              <a:buChar char="•"/>
            </a:pPr>
            <a:r>
              <a:rPr lang="en-US" sz="2000"/>
              <a:t>e.g., SOAP, WSDL, WS-Security</a:t>
            </a:r>
          </a:p>
          <a:p>
            <a:pPr marL="1143000" lvl="2" indent="-228600">
              <a:spcBef>
                <a:spcPct val="20000"/>
              </a:spcBef>
              <a:buFontTx/>
              <a:buChar char="•"/>
            </a:pPr>
            <a:r>
              <a:rPr lang="en-US" sz="2000"/>
              <a:t>Enabling state: WS-Transaction, Choreography</a:t>
            </a:r>
          </a:p>
          <a:p>
            <a:pPr marL="742950" lvl="1" indent="-285750">
              <a:spcBef>
                <a:spcPct val="20000"/>
              </a:spcBef>
              <a:buFontTx/>
              <a:buChar char="–"/>
            </a:pPr>
            <a:r>
              <a:rPr lang="en-US" sz="2400"/>
              <a:t>Many loosely coupled interacting modules form a single logical system (e.g., legos)</a:t>
            </a:r>
          </a:p>
        </p:txBody>
      </p:sp>
      <p:pic>
        <p:nvPicPr>
          <p:cNvPr id="75783" name="Picture 6" descr="400px-Rubenvent">
            <a:hlinkClick r:id="rId3" tooltip="This postcard book, Rube Goldberg's Inventions!, was compiled by Maynard Frank Wolfe from the Rube Goldberg Archives. The collection of 30 Goldberg cartoons was published by Stewart, Tabori and Chang in 1996. The cover illustration shows Professor Butts and the Self-Operating Napkin."/>
          </p:cNvPr>
          <p:cNvPicPr>
            <a:picLocks noChangeAspect="1" noChangeArrowheads="1"/>
          </p:cNvPicPr>
          <p:nvPr/>
        </p:nvPicPr>
        <p:blipFill>
          <a:blip r:embed="rId4" cstate="print"/>
          <a:srcRect/>
          <a:stretch>
            <a:fillRect/>
          </a:stretch>
        </p:blipFill>
        <p:spPr bwMode="auto">
          <a:xfrm>
            <a:off x="5334000" y="0"/>
            <a:ext cx="3810000" cy="153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p>
            <a:fld id="{BA63EC3C-68F4-4E87-9F07-E8E69624E487}" type="slidenum">
              <a:rPr lang="en-US" smtClean="0"/>
              <a:pPr/>
              <a:t>72</a:t>
            </a:fld>
            <a:endParaRPr lang="en-US" smtClean="0"/>
          </a:p>
        </p:txBody>
      </p:sp>
      <p:sp>
        <p:nvSpPr>
          <p:cNvPr id="76803" name="Rectangle 2"/>
          <p:cNvSpPr>
            <a:spLocks noGrp="1" noChangeArrowheads="1"/>
          </p:cNvSpPr>
          <p:nvPr>
            <p:ph type="title"/>
          </p:nvPr>
        </p:nvSpPr>
        <p:spPr/>
        <p:txBody>
          <a:bodyPr/>
          <a:lstStyle/>
          <a:p>
            <a:pPr eaLnBrk="1" hangingPunct="1"/>
            <a:r>
              <a:rPr lang="en-US" smtClean="0"/>
              <a:t>Service Oriented Architectures</a:t>
            </a:r>
          </a:p>
        </p:txBody>
      </p:sp>
      <p:sp>
        <p:nvSpPr>
          <p:cNvPr id="76804" name="Rectangle 3"/>
          <p:cNvSpPr>
            <a:spLocks noGrp="1" noChangeArrowheads="1"/>
          </p:cNvSpPr>
          <p:nvPr>
            <p:ph type="body" idx="1"/>
          </p:nvPr>
        </p:nvSpPr>
        <p:spPr>
          <a:xfrm>
            <a:off x="0" y="1676400"/>
            <a:ext cx="9144000" cy="5181600"/>
          </a:xfrm>
        </p:spPr>
        <p:txBody>
          <a:bodyPr/>
          <a:lstStyle/>
          <a:p>
            <a:pPr eaLnBrk="1" hangingPunct="1"/>
            <a:r>
              <a:rPr lang="en-US" smtClean="0"/>
              <a:t>Service Oriented Architectures</a:t>
            </a:r>
          </a:p>
          <a:p>
            <a:pPr lvl="1" eaLnBrk="1" hangingPunct="1"/>
            <a:r>
              <a:rPr lang="en-US" smtClean="0"/>
              <a:t>Model for using web services</a:t>
            </a:r>
          </a:p>
          <a:p>
            <a:pPr lvl="2" eaLnBrk="1" hangingPunct="1"/>
            <a:r>
              <a:rPr lang="en-US" smtClean="0"/>
              <a:t>service requestors, service registry, service providers</a:t>
            </a:r>
          </a:p>
          <a:p>
            <a:pPr lvl="1" eaLnBrk="1" hangingPunct="1"/>
            <a:r>
              <a:rPr lang="en-US" smtClean="0"/>
              <a:t>Use of web services to compose complex, customizable, distributed applications</a:t>
            </a:r>
          </a:p>
          <a:p>
            <a:pPr lvl="1" eaLnBrk="1" hangingPunct="1"/>
            <a:r>
              <a:rPr lang="en-US" smtClean="0"/>
              <a:t>Encapsulate legacy applications</a:t>
            </a:r>
          </a:p>
          <a:p>
            <a:pPr lvl="1" eaLnBrk="1" hangingPunct="1"/>
            <a:r>
              <a:rPr lang="en-US" smtClean="0"/>
              <a:t>Organize stovepiped applications into collective integrated services</a:t>
            </a:r>
          </a:p>
          <a:p>
            <a:pPr lvl="1" eaLnBrk="1" hangingPunct="1"/>
            <a:r>
              <a:rPr lang="en-US" smtClean="0"/>
              <a:t>Interoperability and extensibility</a:t>
            </a:r>
          </a:p>
          <a:p>
            <a:pPr lvl="1" eaLnBrk="1" hangingPunct="1"/>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p:spPr>
        <p:txBody>
          <a:bodyPr/>
          <a:lstStyle/>
          <a:p>
            <a:fld id="{B1DBEF38-7D21-47D0-AB41-1C3446CB00B1}" type="slidenum">
              <a:rPr lang="en-US" smtClean="0"/>
              <a:pPr/>
              <a:t>73</a:t>
            </a:fld>
            <a:endParaRPr lang="en-US" smtClean="0"/>
          </a:p>
        </p:txBody>
      </p:sp>
      <p:sp>
        <p:nvSpPr>
          <p:cNvPr id="77827" name="Rectangle 2"/>
          <p:cNvSpPr>
            <a:spLocks noGrp="1" noChangeArrowheads="1"/>
          </p:cNvSpPr>
          <p:nvPr>
            <p:ph type="title"/>
          </p:nvPr>
        </p:nvSpPr>
        <p:spPr/>
        <p:txBody>
          <a:bodyPr/>
          <a:lstStyle/>
          <a:p>
            <a:pPr eaLnBrk="1" hangingPunct="1"/>
            <a:r>
              <a:rPr lang="en-US" smtClean="0"/>
              <a:t>Web application frameworks</a:t>
            </a:r>
          </a:p>
        </p:txBody>
      </p:sp>
      <p:sp>
        <p:nvSpPr>
          <p:cNvPr id="77828" name="Rectangle 3"/>
          <p:cNvSpPr>
            <a:spLocks noGrp="1" noChangeArrowheads="1"/>
          </p:cNvSpPr>
          <p:nvPr>
            <p:ph type="body" idx="1"/>
          </p:nvPr>
        </p:nvSpPr>
        <p:spPr>
          <a:xfrm>
            <a:off x="0" y="1447800"/>
            <a:ext cx="9144000" cy="5181600"/>
          </a:xfrm>
        </p:spPr>
        <p:txBody>
          <a:bodyPr/>
          <a:lstStyle/>
          <a:p>
            <a:pPr eaLnBrk="1" hangingPunct="1">
              <a:lnSpc>
                <a:spcPct val="80000"/>
              </a:lnSpc>
            </a:pPr>
            <a:r>
              <a:rPr lang="en-US" sz="2800" smtClean="0"/>
              <a:t>Coding frameworks for enabling dynamic web sites</a:t>
            </a:r>
          </a:p>
          <a:p>
            <a:pPr lvl="1" eaLnBrk="1" hangingPunct="1">
              <a:lnSpc>
                <a:spcPct val="80000"/>
              </a:lnSpc>
            </a:pPr>
            <a:r>
              <a:rPr lang="en-US" sz="2400" smtClean="0"/>
              <a:t>Streamline web and DB related programming operations (e.g., web services support)</a:t>
            </a:r>
          </a:p>
          <a:p>
            <a:pPr lvl="1" eaLnBrk="1" hangingPunct="1">
              <a:lnSpc>
                <a:spcPct val="80000"/>
              </a:lnSpc>
            </a:pPr>
            <a:r>
              <a:rPr lang="en-US" sz="2400" smtClean="0"/>
              <a:t>Creation of Web 2.0 applications</a:t>
            </a:r>
          </a:p>
          <a:p>
            <a:pPr eaLnBrk="1" hangingPunct="1">
              <a:lnSpc>
                <a:spcPct val="80000"/>
              </a:lnSpc>
            </a:pPr>
            <a:r>
              <a:rPr lang="en-US" sz="2800" smtClean="0"/>
              <a:t>Supported by most major software languages</a:t>
            </a:r>
          </a:p>
          <a:p>
            <a:pPr eaLnBrk="1" hangingPunct="1">
              <a:lnSpc>
                <a:spcPct val="80000"/>
              </a:lnSpc>
            </a:pPr>
            <a:r>
              <a:rPr lang="en-US" sz="2800" smtClean="0"/>
              <a:t>Example capabilities</a:t>
            </a:r>
          </a:p>
          <a:p>
            <a:pPr lvl="1" eaLnBrk="1" hangingPunct="1">
              <a:lnSpc>
                <a:spcPct val="80000"/>
              </a:lnSpc>
            </a:pPr>
            <a:r>
              <a:rPr lang="en-US" sz="2400" smtClean="0"/>
              <a:t>Separation of business logic from the user interface (e.g., Model-view-controller architecture)</a:t>
            </a:r>
          </a:p>
          <a:p>
            <a:pPr lvl="1" eaLnBrk="1" hangingPunct="1">
              <a:lnSpc>
                <a:spcPct val="80000"/>
              </a:lnSpc>
            </a:pPr>
            <a:r>
              <a:rPr lang="en-US" sz="2400" smtClean="0"/>
              <a:t>Authentication, Authorization, and Role Based Access Control (RBAC)</a:t>
            </a:r>
          </a:p>
          <a:p>
            <a:pPr lvl="1" eaLnBrk="1" hangingPunct="1">
              <a:lnSpc>
                <a:spcPct val="80000"/>
              </a:lnSpc>
            </a:pPr>
            <a:r>
              <a:rPr lang="en-US" sz="2400" smtClean="0"/>
              <a:t>Unified APIs for SQL DB interactions</a:t>
            </a:r>
          </a:p>
          <a:p>
            <a:pPr lvl="1" eaLnBrk="1" hangingPunct="1">
              <a:lnSpc>
                <a:spcPct val="80000"/>
              </a:lnSpc>
            </a:pPr>
            <a:r>
              <a:rPr lang="en-US" sz="2400" smtClean="0"/>
              <a:t>Session management </a:t>
            </a:r>
          </a:p>
          <a:p>
            <a:pPr lvl="1" eaLnBrk="1" hangingPunct="1">
              <a:lnSpc>
                <a:spcPct val="80000"/>
              </a:lnSpc>
            </a:pPr>
            <a:r>
              <a:rPr lang="en-US" sz="2400" smtClean="0"/>
              <a:t>URL mapping</a:t>
            </a:r>
          </a:p>
          <a:p>
            <a:pPr eaLnBrk="1" hangingPunct="1">
              <a:lnSpc>
                <a:spcPct val="80000"/>
              </a:lnSpc>
            </a:pPr>
            <a:r>
              <a:rPr lang="en-US" sz="2800" smtClean="0"/>
              <a:t>Wikipedia maintains a list of web application frameworks</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p:spPr>
        <p:txBody>
          <a:bodyPr/>
          <a:lstStyle/>
          <a:p>
            <a:fld id="{A7A5C08F-D397-4410-90A7-ED0620D4C0A4}" type="slidenum">
              <a:rPr lang="en-US" smtClean="0"/>
              <a:pPr/>
              <a:t>74</a:t>
            </a:fld>
            <a:endParaRPr lang="en-US" smtClean="0"/>
          </a:p>
        </p:txBody>
      </p:sp>
      <p:sp>
        <p:nvSpPr>
          <p:cNvPr id="78851" name="Rectangle 2"/>
          <p:cNvSpPr>
            <a:spLocks noGrp="1"/>
          </p:cNvSpPr>
          <p:nvPr>
            <p:ph type="title" idx="4294967295"/>
          </p:nvPr>
        </p:nvSpPr>
        <p:spPr>
          <a:xfrm>
            <a:off x="152400" y="228600"/>
            <a:ext cx="8229600" cy="1143000"/>
          </a:xfrm>
        </p:spPr>
        <p:txBody>
          <a:bodyPr/>
          <a:lstStyle/>
          <a:p>
            <a:pPr eaLnBrk="1" hangingPunct="1"/>
            <a:r>
              <a:rPr lang="en-US" sz="3600" smtClean="0"/>
              <a:t>Free and Open Source Software</a:t>
            </a:r>
          </a:p>
        </p:txBody>
      </p:sp>
      <p:sp>
        <p:nvSpPr>
          <p:cNvPr id="78852" name="Rectangle 3"/>
          <p:cNvSpPr>
            <a:spLocks noGrp="1"/>
          </p:cNvSpPr>
          <p:nvPr>
            <p:ph type="body" idx="4294967295"/>
          </p:nvPr>
        </p:nvSpPr>
        <p:spPr/>
        <p:txBody>
          <a:bodyPr/>
          <a:lstStyle/>
          <a:p>
            <a:pPr eaLnBrk="1" hangingPunct="1"/>
            <a:r>
              <a:rPr lang="en-US" smtClean="0"/>
              <a:t>External ‘mega-clouds’ must focus on using their massive scale to reduce costs</a:t>
            </a:r>
          </a:p>
          <a:p>
            <a:pPr eaLnBrk="1" hangingPunct="1"/>
            <a:r>
              <a:rPr lang="en-US" smtClean="0"/>
              <a:t>Usually use free software</a:t>
            </a:r>
          </a:p>
          <a:p>
            <a:pPr lvl="1" eaLnBrk="1" hangingPunct="1"/>
            <a:r>
              <a:rPr lang="en-US" smtClean="0"/>
              <a:t>Proven adequate for cloud deployments</a:t>
            </a:r>
          </a:p>
          <a:p>
            <a:pPr lvl="1" eaLnBrk="1" hangingPunct="1"/>
            <a:r>
              <a:rPr lang="en-US" smtClean="0"/>
              <a:t>Open source</a:t>
            </a:r>
          </a:p>
          <a:p>
            <a:pPr lvl="1" eaLnBrk="1" hangingPunct="1"/>
            <a:r>
              <a:rPr lang="en-US" smtClean="0"/>
              <a:t>Owned by provider</a:t>
            </a:r>
          </a:p>
          <a:p>
            <a:pPr eaLnBrk="1" hangingPunct="1"/>
            <a:r>
              <a:rPr lang="en-US" smtClean="0"/>
              <a:t>Need to keep per server cost low</a:t>
            </a:r>
          </a:p>
          <a:p>
            <a:pPr lvl="1" eaLnBrk="1" hangingPunct="1"/>
            <a:r>
              <a:rPr lang="en-US" smtClean="0"/>
              <a:t>Simple commodity hardware</a:t>
            </a:r>
          </a:p>
          <a:p>
            <a:pPr lvl="2" eaLnBrk="1" hangingPunct="1"/>
            <a:r>
              <a:rPr lang="en-US" smtClean="0"/>
              <a:t>Handle failures in software</a:t>
            </a:r>
          </a:p>
          <a:p>
            <a:pPr lvl="1" eaLnBrk="1" hangingPunct="1"/>
            <a:endParaRPr lang="en-US" smtClean="0"/>
          </a:p>
          <a:p>
            <a:pPr lvl="1" eaLnBrk="1" hangingPunct="1"/>
            <a:endParaRPr lang="en-US" smtClean="0"/>
          </a:p>
        </p:txBody>
      </p:sp>
      <p:pic>
        <p:nvPicPr>
          <p:cNvPr id="78853" name="Picture 4" descr="j0433808[1]"/>
          <p:cNvPicPr>
            <a:picLocks noChangeAspect="1" noChangeArrowheads="1"/>
          </p:cNvPicPr>
          <p:nvPr/>
        </p:nvPicPr>
        <p:blipFill>
          <a:blip r:embed="rId2" cstate="print"/>
          <a:srcRect/>
          <a:stretch>
            <a:fillRect/>
          </a:stretch>
        </p:blipFill>
        <p:spPr bwMode="auto">
          <a:xfrm>
            <a:off x="7620000" y="0"/>
            <a:ext cx="1524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p:spPr>
        <p:txBody>
          <a:bodyPr/>
          <a:lstStyle/>
          <a:p>
            <a:fld id="{29463135-F5B2-4398-AC7E-4F2999767EB0}" type="slidenum">
              <a:rPr lang="en-US" smtClean="0"/>
              <a:pPr/>
              <a:t>75</a:t>
            </a:fld>
            <a:endParaRPr lang="en-US" smtClean="0"/>
          </a:p>
        </p:txBody>
      </p:sp>
      <p:sp>
        <p:nvSpPr>
          <p:cNvPr id="79875" name="Rectangle 2"/>
          <p:cNvSpPr>
            <a:spLocks noGrp="1"/>
          </p:cNvSpPr>
          <p:nvPr>
            <p:ph type="title" idx="4294967295"/>
          </p:nvPr>
        </p:nvSpPr>
        <p:spPr/>
        <p:txBody>
          <a:bodyPr/>
          <a:lstStyle/>
          <a:p>
            <a:pPr eaLnBrk="1" hangingPunct="1"/>
            <a:r>
              <a:rPr lang="en-US" smtClean="0"/>
              <a:t>Public Statistics on Cloud Economics</a:t>
            </a:r>
          </a:p>
        </p:txBody>
      </p:sp>
      <p:pic>
        <p:nvPicPr>
          <p:cNvPr id="79876" name="Picture 3"/>
          <p:cNvPicPr>
            <a:picLocks noChangeAspect="1" noChangeArrowheads="1"/>
          </p:cNvPicPr>
          <p:nvPr/>
        </p:nvPicPr>
        <p:blipFill>
          <a:blip r:embed="rId2" cstate="print"/>
          <a:srcRect/>
          <a:stretch>
            <a:fillRect/>
          </a:stretch>
        </p:blipFill>
        <p:spPr bwMode="auto">
          <a:xfrm>
            <a:off x="3276600" y="1752600"/>
            <a:ext cx="2768600" cy="358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p:spPr>
        <p:txBody>
          <a:bodyPr/>
          <a:lstStyle/>
          <a:p>
            <a:fld id="{643722DC-BD56-4015-8942-787E2BA5B44A}" type="slidenum">
              <a:rPr lang="en-US" smtClean="0"/>
              <a:pPr/>
              <a:t>76</a:t>
            </a:fld>
            <a:endParaRPr lang="en-US" smtClean="0"/>
          </a:p>
        </p:txBody>
      </p:sp>
      <p:sp>
        <p:nvSpPr>
          <p:cNvPr id="80899" name="Rectangle 2"/>
          <p:cNvSpPr>
            <a:spLocks noGrp="1" noChangeArrowheads="1"/>
          </p:cNvSpPr>
          <p:nvPr>
            <p:ph type="title"/>
          </p:nvPr>
        </p:nvSpPr>
        <p:spPr>
          <a:xfrm>
            <a:off x="457200" y="274638"/>
            <a:ext cx="7010400" cy="1143000"/>
          </a:xfrm>
        </p:spPr>
        <p:txBody>
          <a:bodyPr/>
          <a:lstStyle/>
          <a:p>
            <a:pPr eaLnBrk="1" hangingPunct="1"/>
            <a:r>
              <a:rPr lang="en-US" sz="4000" smtClean="0"/>
              <a:t>Cost of Traditional Data Centers</a:t>
            </a:r>
          </a:p>
        </p:txBody>
      </p:sp>
      <p:sp>
        <p:nvSpPr>
          <p:cNvPr id="80900" name="Rectangle 3"/>
          <p:cNvSpPr>
            <a:spLocks noGrp="1" noChangeArrowheads="1"/>
          </p:cNvSpPr>
          <p:nvPr>
            <p:ph type="body" idx="1"/>
          </p:nvPr>
        </p:nvSpPr>
        <p:spPr>
          <a:xfrm>
            <a:off x="0" y="1676400"/>
            <a:ext cx="9144000" cy="5181600"/>
          </a:xfrm>
        </p:spPr>
        <p:txBody>
          <a:bodyPr/>
          <a:lstStyle/>
          <a:p>
            <a:pPr eaLnBrk="1" hangingPunct="1">
              <a:lnSpc>
                <a:spcPct val="90000"/>
              </a:lnSpc>
            </a:pPr>
            <a:r>
              <a:rPr lang="en-US" altLang="ja-JP" sz="2800" smtClean="0">
                <a:ea typeface="ＭＳ Ｐゴシック" charset="-128"/>
              </a:rPr>
              <a:t>11.8 million servers in data centers</a:t>
            </a:r>
          </a:p>
          <a:p>
            <a:pPr eaLnBrk="1" hangingPunct="1">
              <a:lnSpc>
                <a:spcPct val="90000"/>
              </a:lnSpc>
            </a:pPr>
            <a:r>
              <a:rPr lang="en-US" altLang="ja-JP" sz="2800" smtClean="0">
                <a:ea typeface="ＭＳ Ｐゴシック" charset="-128"/>
              </a:rPr>
              <a:t>Servers are used at only 15% of their capacity</a:t>
            </a:r>
            <a:endParaRPr lang="en-US" sz="2800" smtClean="0"/>
          </a:p>
          <a:p>
            <a:pPr eaLnBrk="1" hangingPunct="1">
              <a:lnSpc>
                <a:spcPct val="90000"/>
              </a:lnSpc>
            </a:pPr>
            <a:r>
              <a:rPr lang="en-US" altLang="ja-JP" sz="2800" smtClean="0">
                <a:ea typeface="ＭＳ Ｐゴシック" charset="-128"/>
              </a:rPr>
              <a:t>800 billion dollars spent yearly on purchasing and maintaining enterprise software </a:t>
            </a:r>
          </a:p>
          <a:p>
            <a:pPr eaLnBrk="1" hangingPunct="1">
              <a:lnSpc>
                <a:spcPct val="90000"/>
              </a:lnSpc>
            </a:pPr>
            <a:r>
              <a:rPr lang="en-US" altLang="ja-JP" sz="2800" smtClean="0">
                <a:ea typeface="ＭＳ Ｐゴシック" charset="-128"/>
              </a:rPr>
              <a:t>80% of enterprise software expenditure is on installation and maintenance of software </a:t>
            </a:r>
            <a:endParaRPr lang="en-US" sz="2800" smtClean="0"/>
          </a:p>
          <a:p>
            <a:pPr eaLnBrk="1" hangingPunct="1">
              <a:lnSpc>
                <a:spcPct val="90000"/>
              </a:lnSpc>
            </a:pPr>
            <a:r>
              <a:rPr lang="en-US" sz="2800" smtClean="0"/>
              <a:t>Data centers typically consume up to 100 times more per square foot than a typical office building</a:t>
            </a:r>
          </a:p>
          <a:p>
            <a:pPr eaLnBrk="1" hangingPunct="1">
              <a:lnSpc>
                <a:spcPct val="90000"/>
              </a:lnSpc>
            </a:pPr>
            <a:r>
              <a:rPr lang="en-US" sz="2800" smtClean="0"/>
              <a:t>Average power consumption per server quadrupled from 2001 to 2006.</a:t>
            </a:r>
          </a:p>
          <a:p>
            <a:pPr eaLnBrk="1" hangingPunct="1">
              <a:lnSpc>
                <a:spcPct val="90000"/>
              </a:lnSpc>
            </a:pPr>
            <a:r>
              <a:rPr lang="en-US" sz="2800" smtClean="0"/>
              <a:t>Number of servers doubled from 2001 to 2006</a:t>
            </a:r>
          </a:p>
        </p:txBody>
      </p:sp>
      <p:pic>
        <p:nvPicPr>
          <p:cNvPr id="80901" name="Picture 4"/>
          <p:cNvPicPr>
            <a:picLocks noChangeAspect="1" noChangeArrowheads="1"/>
          </p:cNvPicPr>
          <p:nvPr/>
        </p:nvPicPr>
        <p:blipFill>
          <a:blip r:embed="rId3" cstate="print"/>
          <a:srcRect/>
          <a:stretch>
            <a:fillRect/>
          </a:stretch>
        </p:blipFill>
        <p:spPr bwMode="auto">
          <a:xfrm>
            <a:off x="7923213" y="0"/>
            <a:ext cx="122078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p:spPr>
        <p:txBody>
          <a:bodyPr/>
          <a:lstStyle/>
          <a:p>
            <a:fld id="{9E4E3B29-A4E8-435C-B424-8C6D5FD9A3C8}" type="slidenum">
              <a:rPr lang="en-US" smtClean="0"/>
              <a:pPr/>
              <a:t>77</a:t>
            </a:fld>
            <a:endParaRPr lang="en-US" smtClean="0"/>
          </a:p>
        </p:txBody>
      </p:sp>
      <p:sp>
        <p:nvSpPr>
          <p:cNvPr id="81923" name="Rectangle 2"/>
          <p:cNvSpPr>
            <a:spLocks noGrp="1" noChangeArrowheads="1"/>
          </p:cNvSpPr>
          <p:nvPr>
            <p:ph type="title"/>
          </p:nvPr>
        </p:nvSpPr>
        <p:spPr/>
        <p:txBody>
          <a:bodyPr/>
          <a:lstStyle/>
          <a:p>
            <a:pPr eaLnBrk="1" hangingPunct="1"/>
            <a:r>
              <a:rPr lang="en-US" sz="4000" smtClean="0"/>
              <a:t>Energy Conservation and Data Centers</a:t>
            </a:r>
          </a:p>
        </p:txBody>
      </p:sp>
      <p:sp>
        <p:nvSpPr>
          <p:cNvPr id="81924" name="Rectangle 3"/>
          <p:cNvSpPr>
            <a:spLocks noGrp="1" noChangeArrowheads="1"/>
          </p:cNvSpPr>
          <p:nvPr>
            <p:ph type="body" idx="1"/>
          </p:nvPr>
        </p:nvSpPr>
        <p:spPr>
          <a:xfrm>
            <a:off x="0" y="1905000"/>
            <a:ext cx="9144000" cy="4495800"/>
          </a:xfrm>
        </p:spPr>
        <p:txBody>
          <a:bodyPr/>
          <a:lstStyle/>
          <a:p>
            <a:pPr eaLnBrk="1" hangingPunct="1"/>
            <a:r>
              <a:rPr lang="en-US" smtClean="0"/>
              <a:t>Standard 9000 square foot costs $21.3 million to build with $1 million in electricity costs/year</a:t>
            </a:r>
          </a:p>
          <a:p>
            <a:pPr eaLnBrk="1" hangingPunct="1"/>
            <a:r>
              <a:rPr lang="en-US" smtClean="0"/>
              <a:t>Data centers consume 1.5% of our Nation’s electricity (EPA)</a:t>
            </a:r>
          </a:p>
          <a:p>
            <a:pPr lvl="1" eaLnBrk="1" hangingPunct="1"/>
            <a:r>
              <a:rPr lang="en-US" smtClean="0"/>
              <a:t>.6% worldwide in 2000 and 1% in 2005</a:t>
            </a:r>
          </a:p>
          <a:p>
            <a:pPr eaLnBrk="1" hangingPunct="1"/>
            <a:r>
              <a:rPr lang="en-US" smtClean="0"/>
              <a:t>Green technologies can reduce energy costs by 50%</a:t>
            </a:r>
          </a:p>
          <a:p>
            <a:pPr eaLnBrk="1" hangingPunct="1"/>
            <a:r>
              <a:rPr lang="en-US" smtClean="0"/>
              <a:t>IT produces 2% of global carbon dioxide emissions</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p:spPr>
        <p:txBody>
          <a:bodyPr/>
          <a:lstStyle/>
          <a:p>
            <a:fld id="{827325CB-7B18-4933-A6B9-9C66007E3AE1}" type="slidenum">
              <a:rPr lang="en-US" smtClean="0"/>
              <a:pPr/>
              <a:t>78</a:t>
            </a:fld>
            <a:endParaRPr lang="en-US" smtClean="0"/>
          </a:p>
        </p:txBody>
      </p:sp>
      <p:sp>
        <p:nvSpPr>
          <p:cNvPr id="82947" name="Rectangle 2"/>
          <p:cNvSpPr>
            <a:spLocks noGrp="1" noChangeArrowheads="1"/>
          </p:cNvSpPr>
          <p:nvPr>
            <p:ph type="title"/>
          </p:nvPr>
        </p:nvSpPr>
        <p:spPr/>
        <p:txBody>
          <a:bodyPr/>
          <a:lstStyle/>
          <a:p>
            <a:pPr eaLnBrk="1" hangingPunct="1"/>
            <a:r>
              <a:rPr lang="en-US" smtClean="0"/>
              <a:t>Cloud Economics</a:t>
            </a:r>
          </a:p>
        </p:txBody>
      </p:sp>
      <p:sp>
        <p:nvSpPr>
          <p:cNvPr id="82948" name="Rectangle 3"/>
          <p:cNvSpPr>
            <a:spLocks noGrp="1" noChangeArrowheads="1"/>
          </p:cNvSpPr>
          <p:nvPr>
            <p:ph type="body" idx="1"/>
          </p:nvPr>
        </p:nvSpPr>
        <p:spPr>
          <a:xfrm>
            <a:off x="0" y="1676400"/>
            <a:ext cx="9144000" cy="4449763"/>
          </a:xfrm>
        </p:spPr>
        <p:txBody>
          <a:bodyPr/>
          <a:lstStyle/>
          <a:p>
            <a:pPr eaLnBrk="1" hangingPunct="1">
              <a:lnSpc>
                <a:spcPct val="90000"/>
              </a:lnSpc>
            </a:pPr>
            <a:r>
              <a:rPr lang="en-US" sz="2800" smtClean="0"/>
              <a:t>Estimates vary widely on possible cost savings</a:t>
            </a:r>
          </a:p>
          <a:p>
            <a:pPr eaLnBrk="1" hangingPunct="1">
              <a:lnSpc>
                <a:spcPct val="90000"/>
              </a:lnSpc>
            </a:pPr>
            <a:r>
              <a:rPr lang="en-US" sz="2800" smtClean="0"/>
              <a:t>“If you move your data centre to a cloud provider, it will cost a tenth of the cost.” – Brian Gammage, Gartner Fellow</a:t>
            </a:r>
          </a:p>
          <a:p>
            <a:pPr eaLnBrk="1" hangingPunct="1">
              <a:lnSpc>
                <a:spcPct val="90000"/>
              </a:lnSpc>
            </a:pPr>
            <a:r>
              <a:rPr lang="en-US" sz="2800" smtClean="0"/>
              <a:t>Use of cloud applications can reduce costs from 50% to 90% - </a:t>
            </a:r>
            <a:r>
              <a:rPr lang="en-US" altLang="ja-JP" sz="2800" smtClean="0">
                <a:ea typeface="ＭＳ Ｐゴシック" charset="-128"/>
              </a:rPr>
              <a:t>CTO of Washington D.C.</a:t>
            </a:r>
            <a:endParaRPr lang="en-US" sz="2800" smtClean="0"/>
          </a:p>
          <a:p>
            <a:pPr eaLnBrk="1" hangingPunct="1">
              <a:lnSpc>
                <a:spcPct val="90000"/>
              </a:lnSpc>
            </a:pPr>
            <a:r>
              <a:rPr lang="en-US" sz="2800" smtClean="0"/>
              <a:t>IT resource subscription pilot saw 28% cost savings - Alchemy Plus cloud (backing from Microsoft)</a:t>
            </a:r>
          </a:p>
          <a:p>
            <a:pPr eaLnBrk="1" hangingPunct="1">
              <a:lnSpc>
                <a:spcPct val="90000"/>
              </a:lnSpc>
            </a:pPr>
            <a:r>
              <a:rPr lang="en-US" sz="2800" smtClean="0"/>
              <a:t>Preferred Hotel</a:t>
            </a:r>
          </a:p>
          <a:p>
            <a:pPr lvl="1" eaLnBrk="1" hangingPunct="1">
              <a:lnSpc>
                <a:spcPct val="90000"/>
              </a:lnSpc>
            </a:pPr>
            <a:r>
              <a:rPr lang="en-US" sz="2400" smtClean="0"/>
              <a:t>Traditional: $210k server refresh and $10k/month</a:t>
            </a:r>
          </a:p>
          <a:p>
            <a:pPr lvl="1" eaLnBrk="1" hangingPunct="1">
              <a:lnSpc>
                <a:spcPct val="90000"/>
              </a:lnSpc>
            </a:pPr>
            <a:r>
              <a:rPr lang="en-US" sz="2400" smtClean="0"/>
              <a:t>Cloud: $10k implementation and $16k/month</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4FDCBBB0-7C96-46B7-A2EF-76169EDA28A8}" type="slidenum">
              <a:rPr lang="en-US" smtClean="0"/>
              <a:pPr/>
              <a:t>79</a:t>
            </a:fld>
            <a:endParaRPr lang="en-US" smtClean="0"/>
          </a:p>
        </p:txBody>
      </p:sp>
      <p:sp>
        <p:nvSpPr>
          <p:cNvPr id="83971" name="Rectangle 2"/>
          <p:cNvSpPr>
            <a:spLocks noGrp="1" noChangeArrowheads="1"/>
          </p:cNvSpPr>
          <p:nvPr>
            <p:ph type="title"/>
          </p:nvPr>
        </p:nvSpPr>
        <p:spPr/>
        <p:txBody>
          <a:bodyPr/>
          <a:lstStyle/>
          <a:p>
            <a:pPr eaLnBrk="1" hangingPunct="1"/>
            <a:r>
              <a:rPr lang="en-US" smtClean="0"/>
              <a:t>Cloud Economics</a:t>
            </a:r>
          </a:p>
        </p:txBody>
      </p:sp>
      <p:sp>
        <p:nvSpPr>
          <p:cNvPr id="83972" name="Rectangle 3"/>
          <p:cNvSpPr>
            <a:spLocks noGrp="1" noChangeArrowheads="1"/>
          </p:cNvSpPr>
          <p:nvPr>
            <p:ph type="body" idx="1"/>
          </p:nvPr>
        </p:nvSpPr>
        <p:spPr/>
        <p:txBody>
          <a:bodyPr/>
          <a:lstStyle/>
          <a:p>
            <a:pPr eaLnBrk="1" hangingPunct="1"/>
            <a:r>
              <a:rPr lang="en-US" smtClean="0"/>
              <a:t>George Reese, founder Valtira and enStratus</a:t>
            </a:r>
          </a:p>
          <a:p>
            <a:pPr lvl="1" eaLnBrk="1" hangingPunct="1"/>
            <a:r>
              <a:rPr lang="en-US" smtClean="0"/>
              <a:t>Using cloud infrastructures saves 18% to 29% before considering that you no longer need to buy for peak capacity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p:spPr>
        <p:txBody>
          <a:bodyPr/>
          <a:lstStyle/>
          <a:p>
            <a:fld id="{1ABAB8C8-3990-407A-87E6-3ED208705061}" type="slidenum">
              <a:rPr lang="en-US" smtClean="0"/>
              <a:pPr/>
              <a:t>8</a:t>
            </a:fld>
            <a:endParaRPr lang="en-US" smtClean="0"/>
          </a:p>
        </p:txBody>
      </p:sp>
      <p:sp>
        <p:nvSpPr>
          <p:cNvPr id="12291" name="Rectangle 2"/>
          <p:cNvSpPr>
            <a:spLocks noGrp="1"/>
          </p:cNvSpPr>
          <p:nvPr>
            <p:ph type="title" idx="4294967295"/>
          </p:nvPr>
        </p:nvSpPr>
        <p:spPr/>
        <p:txBody>
          <a:bodyPr/>
          <a:lstStyle/>
          <a:p>
            <a:pPr eaLnBrk="1" hangingPunct="1"/>
            <a:r>
              <a:rPr lang="en-US" sz="3600" smtClean="0"/>
              <a:t>Origin of the term “Cloud Computing”</a:t>
            </a:r>
          </a:p>
        </p:txBody>
      </p:sp>
      <p:sp>
        <p:nvSpPr>
          <p:cNvPr id="12292" name="Rectangle 3"/>
          <p:cNvSpPr>
            <a:spLocks noGrp="1"/>
          </p:cNvSpPr>
          <p:nvPr>
            <p:ph type="body" sz="half" idx="4294967295"/>
          </p:nvPr>
        </p:nvSpPr>
        <p:spPr>
          <a:xfrm>
            <a:off x="0" y="1524000"/>
            <a:ext cx="9144000" cy="4449763"/>
          </a:xfrm>
        </p:spPr>
        <p:txBody>
          <a:bodyPr/>
          <a:lstStyle/>
          <a:p>
            <a:pPr eaLnBrk="1" hangingPunct="1"/>
            <a:r>
              <a:rPr lang="en-US" sz="2800" smtClean="0"/>
              <a:t>“Comes from the early days of the Internet where we drew the network as a cloud… we didn’t care where the messages went… the cloud hid it from us” – Kevin Marks, Google</a:t>
            </a:r>
          </a:p>
          <a:p>
            <a:pPr eaLnBrk="1" hangingPunct="1"/>
            <a:r>
              <a:rPr lang="en-US" sz="2800" smtClean="0"/>
              <a:t>First cloud around networking (TCP/IP abstraction)</a:t>
            </a:r>
          </a:p>
          <a:p>
            <a:pPr eaLnBrk="1" hangingPunct="1"/>
            <a:r>
              <a:rPr lang="en-US" sz="2800" smtClean="0"/>
              <a:t>Second cloud around documents (WWW data abstraction)</a:t>
            </a:r>
          </a:p>
          <a:p>
            <a:pPr eaLnBrk="1" hangingPunct="1"/>
            <a:r>
              <a:rPr lang="en-US" sz="2800" smtClean="0"/>
              <a:t>The emerging cloud abstracts infrastructure complexities of servers, applications, data, and heterogeneous platforms</a:t>
            </a:r>
          </a:p>
          <a:p>
            <a:pPr lvl="1" eaLnBrk="1" hangingPunct="1"/>
            <a:r>
              <a:rPr lang="en-US" sz="2400" smtClean="0"/>
              <a:t>(“muck” as Amazon’s CEO Jeff Bezos calls it)</a:t>
            </a:r>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2"/>
          </p:nvPr>
        </p:nvSpPr>
        <p:spPr>
          <a:noFill/>
        </p:spPr>
        <p:txBody>
          <a:bodyPr/>
          <a:lstStyle/>
          <a:p>
            <a:fld id="{C1B9DCC2-204D-4D38-B8E7-58B10ECF9498}" type="slidenum">
              <a:rPr lang="en-US" smtClean="0"/>
              <a:pPr/>
              <a:t>80</a:t>
            </a:fld>
            <a:endParaRPr lang="en-US" smtClean="0"/>
          </a:p>
        </p:txBody>
      </p:sp>
      <p:sp>
        <p:nvSpPr>
          <p:cNvPr id="84995" name="Rectangle 2"/>
          <p:cNvSpPr>
            <a:spLocks noGrp="1"/>
          </p:cNvSpPr>
          <p:nvPr>
            <p:ph type="title" idx="4294967295"/>
          </p:nvPr>
        </p:nvSpPr>
        <p:spPr/>
        <p:txBody>
          <a:bodyPr/>
          <a:lstStyle/>
          <a:p>
            <a:pPr eaLnBrk="1" hangingPunct="1"/>
            <a:r>
              <a:rPr lang="en-US" sz="3600" smtClean="0"/>
              <a:t>Cloud Computing Case Studies</a:t>
            </a:r>
            <a:br>
              <a:rPr lang="en-US" sz="3600" smtClean="0"/>
            </a:br>
            <a:r>
              <a:rPr lang="en-US" sz="3600" smtClean="0"/>
              <a:t>and Security Models</a:t>
            </a:r>
          </a:p>
        </p:txBody>
      </p:sp>
      <p:pic>
        <p:nvPicPr>
          <p:cNvPr id="84996" name="Picture 3"/>
          <p:cNvPicPr>
            <a:picLocks noChangeAspect="1" noChangeArrowheads="1"/>
          </p:cNvPicPr>
          <p:nvPr/>
        </p:nvPicPr>
        <p:blipFill>
          <a:blip r:embed="rId2" cstate="print"/>
          <a:srcRect/>
          <a:stretch>
            <a:fillRect/>
          </a:stretch>
        </p:blipFill>
        <p:spPr bwMode="auto">
          <a:xfrm>
            <a:off x="2895600" y="1752600"/>
            <a:ext cx="3430588" cy="346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p:spPr>
        <p:txBody>
          <a:bodyPr/>
          <a:lstStyle/>
          <a:p>
            <a:fld id="{D87D3FAE-CC2A-4FD1-972B-4E1A65F8B32A}" type="slidenum">
              <a:rPr lang="en-US" smtClean="0"/>
              <a:pPr/>
              <a:t>81</a:t>
            </a:fld>
            <a:endParaRPr lang="en-US" smtClean="0"/>
          </a:p>
        </p:txBody>
      </p:sp>
      <p:sp>
        <p:nvSpPr>
          <p:cNvPr id="86019" name="Rectangle 2"/>
          <p:cNvSpPr>
            <a:spLocks noGrp="1" noChangeArrowheads="1"/>
          </p:cNvSpPr>
          <p:nvPr>
            <p:ph type="title"/>
          </p:nvPr>
        </p:nvSpPr>
        <p:spPr/>
        <p:txBody>
          <a:bodyPr/>
          <a:lstStyle/>
          <a:p>
            <a:pPr eaLnBrk="1" hangingPunct="1"/>
            <a:r>
              <a:rPr lang="en-US" sz="4000" smtClean="0"/>
              <a:t>Google Cloud User:</a:t>
            </a:r>
            <a:br>
              <a:rPr lang="en-US" sz="4000" smtClean="0"/>
            </a:br>
            <a:r>
              <a:rPr lang="en-US" sz="4000" smtClean="0"/>
              <a:t>City of Washington D.C.</a:t>
            </a:r>
          </a:p>
        </p:txBody>
      </p:sp>
      <p:sp>
        <p:nvSpPr>
          <p:cNvPr id="86020" name="Rectangle 3"/>
          <p:cNvSpPr>
            <a:spLocks noGrp="1" noChangeArrowheads="1"/>
          </p:cNvSpPr>
          <p:nvPr>
            <p:ph type="body" idx="1"/>
          </p:nvPr>
        </p:nvSpPr>
        <p:spPr>
          <a:xfrm>
            <a:off x="152400" y="1371600"/>
            <a:ext cx="8839200" cy="5181600"/>
          </a:xfrm>
        </p:spPr>
        <p:txBody>
          <a:bodyPr/>
          <a:lstStyle/>
          <a:p>
            <a:pPr eaLnBrk="1" hangingPunct="1">
              <a:lnSpc>
                <a:spcPct val="90000"/>
              </a:lnSpc>
            </a:pPr>
            <a:r>
              <a:rPr lang="en-US" sz="2400" smtClean="0"/>
              <a:t>Vivek Kundra, CTO for the District (now OMB e-gov administrator)</a:t>
            </a:r>
          </a:p>
          <a:p>
            <a:pPr eaLnBrk="1" hangingPunct="1">
              <a:lnSpc>
                <a:spcPct val="90000"/>
              </a:lnSpc>
            </a:pPr>
            <a:r>
              <a:rPr lang="en-US" sz="2400" smtClean="0"/>
              <a:t>Migrating 38,000 employees to Google Apps</a:t>
            </a:r>
          </a:p>
          <a:p>
            <a:pPr eaLnBrk="1" hangingPunct="1">
              <a:lnSpc>
                <a:spcPct val="90000"/>
              </a:lnSpc>
            </a:pPr>
            <a:r>
              <a:rPr lang="en-US" sz="2400" smtClean="0"/>
              <a:t>Replace office software</a:t>
            </a:r>
          </a:p>
          <a:p>
            <a:pPr lvl="1" eaLnBrk="1" hangingPunct="1">
              <a:lnSpc>
                <a:spcPct val="90000"/>
              </a:lnSpc>
            </a:pPr>
            <a:r>
              <a:rPr lang="en-US" sz="2000" smtClean="0"/>
              <a:t>Gmail</a:t>
            </a:r>
          </a:p>
          <a:p>
            <a:pPr lvl="1" eaLnBrk="1" hangingPunct="1">
              <a:lnSpc>
                <a:spcPct val="90000"/>
              </a:lnSpc>
            </a:pPr>
            <a:r>
              <a:rPr lang="en-US" sz="2000" smtClean="0"/>
              <a:t>Google Docs (word processing and spreadsheets)</a:t>
            </a:r>
          </a:p>
          <a:p>
            <a:pPr lvl="1" eaLnBrk="1" hangingPunct="1">
              <a:lnSpc>
                <a:spcPct val="90000"/>
              </a:lnSpc>
            </a:pPr>
            <a:r>
              <a:rPr lang="en-US" sz="2000" smtClean="0"/>
              <a:t>Google video for business</a:t>
            </a:r>
          </a:p>
          <a:p>
            <a:pPr lvl="1" eaLnBrk="1" hangingPunct="1">
              <a:lnSpc>
                <a:spcPct val="90000"/>
              </a:lnSpc>
            </a:pPr>
            <a:r>
              <a:rPr lang="en-US" sz="2000" smtClean="0"/>
              <a:t>Google sites (intranet sites and wikis)</a:t>
            </a:r>
          </a:p>
          <a:p>
            <a:pPr eaLnBrk="1" hangingPunct="1">
              <a:lnSpc>
                <a:spcPct val="90000"/>
              </a:lnSpc>
            </a:pPr>
            <a:r>
              <a:rPr lang="en-US" sz="2400" smtClean="0"/>
              <a:t>“It's a fundamental change to the way our government operates by moving to the cloud. Rather than owning the infrastructure, we can save millions.”, Mr. Kundra</a:t>
            </a:r>
          </a:p>
          <a:p>
            <a:pPr eaLnBrk="1" hangingPunct="1">
              <a:lnSpc>
                <a:spcPct val="90000"/>
              </a:lnSpc>
            </a:pPr>
            <a:endParaRPr lang="en-US" sz="2400" smtClean="0"/>
          </a:p>
          <a:p>
            <a:pPr eaLnBrk="1" hangingPunct="1">
              <a:lnSpc>
                <a:spcPct val="90000"/>
              </a:lnSpc>
            </a:pPr>
            <a:r>
              <a:rPr lang="en-US" sz="2400" smtClean="0"/>
              <a:t>500,000+ organizations use Google Apps </a:t>
            </a:r>
          </a:p>
          <a:p>
            <a:pPr eaLnBrk="1" hangingPunct="1">
              <a:lnSpc>
                <a:spcPct val="90000"/>
              </a:lnSpc>
            </a:pPr>
            <a:r>
              <a:rPr lang="en-US" sz="2400" smtClean="0"/>
              <a:t>GE moved 400,000 desktops from Microsoft Office to Google Apps and then migrated them to Zoho for privacy concerns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p>
            <a:fld id="{02FAE786-10AE-4D08-87BE-33BE6A9A87A4}" type="slidenum">
              <a:rPr lang="en-US" smtClean="0"/>
              <a:pPr/>
              <a:t>82</a:t>
            </a:fld>
            <a:endParaRPr lang="en-US" smtClean="0"/>
          </a:p>
        </p:txBody>
      </p:sp>
      <p:sp>
        <p:nvSpPr>
          <p:cNvPr id="87043" name="Rectangle 2"/>
          <p:cNvSpPr>
            <a:spLocks noGrp="1" noChangeArrowheads="1"/>
          </p:cNvSpPr>
          <p:nvPr>
            <p:ph type="title"/>
          </p:nvPr>
        </p:nvSpPr>
        <p:spPr/>
        <p:txBody>
          <a:bodyPr/>
          <a:lstStyle/>
          <a:p>
            <a:pPr eaLnBrk="1" hangingPunct="1"/>
            <a:r>
              <a:rPr lang="en-US" sz="4000" smtClean="0"/>
              <a:t>Are Hybrid Clouds in our Future?</a:t>
            </a:r>
          </a:p>
        </p:txBody>
      </p:sp>
      <p:sp>
        <p:nvSpPr>
          <p:cNvPr id="87044" name="Rectangle 3"/>
          <p:cNvSpPr>
            <a:spLocks noGrp="1" noChangeArrowheads="1"/>
          </p:cNvSpPr>
          <p:nvPr>
            <p:ph type="body" idx="1"/>
          </p:nvPr>
        </p:nvSpPr>
        <p:spPr/>
        <p:txBody>
          <a:bodyPr/>
          <a:lstStyle/>
          <a:p>
            <a:pPr eaLnBrk="1" hangingPunct="1">
              <a:lnSpc>
                <a:spcPct val="90000"/>
              </a:lnSpc>
            </a:pPr>
            <a:r>
              <a:rPr lang="en-US" smtClean="0"/>
              <a:t>OpenNebula</a:t>
            </a:r>
          </a:p>
          <a:p>
            <a:pPr eaLnBrk="1" hangingPunct="1">
              <a:lnSpc>
                <a:spcPct val="90000"/>
              </a:lnSpc>
            </a:pPr>
            <a:r>
              <a:rPr lang="en-US" smtClean="0"/>
              <a:t>Zimory </a:t>
            </a:r>
          </a:p>
          <a:p>
            <a:pPr eaLnBrk="1" hangingPunct="1">
              <a:lnSpc>
                <a:spcPct val="90000"/>
              </a:lnSpc>
            </a:pPr>
            <a:r>
              <a:rPr lang="en-US" smtClean="0"/>
              <a:t>IBM-Juniper Partnership</a:t>
            </a:r>
          </a:p>
          <a:p>
            <a:pPr lvl="1" eaLnBrk="1" hangingPunct="1">
              <a:lnSpc>
                <a:spcPct val="90000"/>
              </a:lnSpc>
            </a:pPr>
            <a:r>
              <a:rPr lang="en-US" smtClean="0"/>
              <a:t>"demonstrate how a hybrid cloud could allow enterprises to seamlessly extend their private clouds to remote servers in a secure public cloud...“</a:t>
            </a:r>
          </a:p>
          <a:p>
            <a:pPr eaLnBrk="1" hangingPunct="1">
              <a:lnSpc>
                <a:spcPct val="90000"/>
              </a:lnSpc>
            </a:pPr>
            <a:r>
              <a:rPr lang="en-US" smtClean="0"/>
              <a:t>VMWare VCloud </a:t>
            </a:r>
          </a:p>
          <a:p>
            <a:pPr lvl="1" eaLnBrk="1" hangingPunct="1">
              <a:lnSpc>
                <a:spcPct val="90000"/>
              </a:lnSpc>
            </a:pPr>
            <a:r>
              <a:rPr lang="en-US" smtClean="0"/>
              <a:t>“Federate resources between internal IT and external clouds”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p>
            <a:fld id="{96616013-3CB3-4C51-BBCC-BEF3D2A1EC71}" type="slidenum">
              <a:rPr lang="en-US" smtClean="0"/>
              <a:pPr/>
              <a:t>83</a:t>
            </a:fld>
            <a:endParaRPr lang="en-US" smtClean="0"/>
          </a:p>
        </p:txBody>
      </p:sp>
      <p:sp>
        <p:nvSpPr>
          <p:cNvPr id="88067" name="Rectangle 2"/>
          <p:cNvSpPr>
            <a:spLocks noGrp="1" noChangeArrowheads="1"/>
          </p:cNvSpPr>
          <p:nvPr>
            <p:ph type="title"/>
          </p:nvPr>
        </p:nvSpPr>
        <p:spPr/>
        <p:txBody>
          <a:bodyPr/>
          <a:lstStyle/>
          <a:p>
            <a:pPr eaLnBrk="1" hangingPunct="1"/>
            <a:r>
              <a:rPr lang="en-US" smtClean="0"/>
              <a:t>vCloud Initiative</a:t>
            </a:r>
          </a:p>
        </p:txBody>
      </p:sp>
      <p:sp>
        <p:nvSpPr>
          <p:cNvPr id="88068" name="Rectangle 3"/>
          <p:cNvSpPr>
            <a:spLocks noGrp="1" noChangeArrowheads="1"/>
          </p:cNvSpPr>
          <p:nvPr>
            <p:ph type="body" idx="1"/>
          </p:nvPr>
        </p:nvSpPr>
        <p:spPr>
          <a:xfrm>
            <a:off x="304800" y="1371600"/>
            <a:ext cx="8229600" cy="5486400"/>
          </a:xfrm>
        </p:spPr>
        <p:txBody>
          <a:bodyPr/>
          <a:lstStyle/>
          <a:p>
            <a:pPr eaLnBrk="1" hangingPunct="1"/>
            <a:endParaRPr lang="en-US" smtClean="0"/>
          </a:p>
          <a:p>
            <a:pPr eaLnBrk="1" hangingPunct="1"/>
            <a:r>
              <a:rPr lang="en-US" smtClean="0"/>
              <a:t>Goal:</a:t>
            </a:r>
          </a:p>
          <a:p>
            <a:pPr lvl="1" eaLnBrk="1" hangingPunct="1"/>
            <a:r>
              <a:rPr lang="en-US" smtClean="0"/>
              <a:t>“Federate resources between internal IT and external clouds”</a:t>
            </a:r>
          </a:p>
          <a:p>
            <a:pPr lvl="1" eaLnBrk="1" hangingPunct="1"/>
            <a:r>
              <a:rPr lang="en-US" smtClean="0"/>
              <a:t>Application portability</a:t>
            </a:r>
          </a:p>
          <a:p>
            <a:pPr lvl="1" eaLnBrk="1" hangingPunct="1"/>
            <a:r>
              <a:rPr lang="en-US" smtClean="0"/>
              <a:t>Elasticity and scalability, disaster recovery, service level management</a:t>
            </a:r>
          </a:p>
          <a:p>
            <a:pPr eaLnBrk="1" hangingPunct="1"/>
            <a:r>
              <a:rPr lang="en-US" smtClean="0"/>
              <a:t>vServices provide APIs and technologies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p>
            <a:fld id="{81BF18A8-C5D7-470A-9A2F-2CE899A05348}" type="slidenum">
              <a:rPr lang="en-US" smtClean="0"/>
              <a:pPr/>
              <a:t>84</a:t>
            </a:fld>
            <a:endParaRPr lang="en-US" smtClean="0"/>
          </a:p>
        </p:txBody>
      </p:sp>
      <p:sp>
        <p:nvSpPr>
          <p:cNvPr id="89091" name="Rectangle 2"/>
          <p:cNvSpPr>
            <a:spLocks noGrp="1" noChangeArrowheads="1"/>
          </p:cNvSpPr>
          <p:nvPr>
            <p:ph type="title"/>
          </p:nvPr>
        </p:nvSpPr>
        <p:spPr/>
        <p:txBody>
          <a:bodyPr/>
          <a:lstStyle/>
          <a:p>
            <a:pPr eaLnBrk="1" hangingPunct="1"/>
            <a:r>
              <a:rPr lang="en-US" smtClean="0"/>
              <a:t>Microsoft Azure Services</a:t>
            </a:r>
          </a:p>
        </p:txBody>
      </p:sp>
      <p:sp>
        <p:nvSpPr>
          <p:cNvPr id="89092" name="Rectangle 3"/>
          <p:cNvSpPr>
            <a:spLocks noGrp="1" noChangeArrowheads="1"/>
          </p:cNvSpPr>
          <p:nvPr>
            <p:ph type="body" idx="1"/>
          </p:nvPr>
        </p:nvSpPr>
        <p:spPr/>
        <p:txBody>
          <a:bodyPr/>
          <a:lstStyle/>
          <a:p>
            <a:pPr eaLnBrk="1" hangingPunct="1"/>
            <a:endParaRPr lang="en-US" smtClean="0"/>
          </a:p>
        </p:txBody>
      </p:sp>
      <p:sp>
        <p:nvSpPr>
          <p:cNvPr id="89093" name="Rectangle 4"/>
          <p:cNvSpPr>
            <a:spLocks noChangeArrowheads="1"/>
          </p:cNvSpPr>
          <p:nvPr/>
        </p:nvSpPr>
        <p:spPr bwMode="auto">
          <a:xfrm>
            <a:off x="0" y="1219200"/>
            <a:ext cx="9144000" cy="5638800"/>
          </a:xfrm>
          <a:prstGeom prst="rect">
            <a:avLst/>
          </a:prstGeom>
          <a:solidFill>
            <a:srgbClr val="00608B"/>
          </a:solidFill>
          <a:ln w="9525">
            <a:solidFill>
              <a:schemeClr val="tx1"/>
            </a:solidFill>
            <a:miter lim="800000"/>
            <a:headEnd/>
            <a:tailEnd/>
          </a:ln>
        </p:spPr>
        <p:txBody>
          <a:bodyPr wrap="none" anchor="ctr"/>
          <a:lstStyle/>
          <a:p>
            <a:endParaRPr lang="en-US"/>
          </a:p>
        </p:txBody>
      </p:sp>
      <p:pic>
        <p:nvPicPr>
          <p:cNvPr id="89094" name="Picture 9" descr="C:\Users\maryfj\Desktop\PDC Visuals\Assets\Strata3D architecture chart\Logos\Dynamics CRM Online\dyn-CRM-Online_ALT_rgb_r.png"/>
          <p:cNvPicPr>
            <a:picLocks noChangeAspect="1" noChangeArrowheads="1"/>
          </p:cNvPicPr>
          <p:nvPr/>
        </p:nvPicPr>
        <p:blipFill>
          <a:blip r:embed="rId2" cstate="print"/>
          <a:srcRect/>
          <a:stretch>
            <a:fillRect/>
          </a:stretch>
        </p:blipFill>
        <p:spPr bwMode="invGray">
          <a:xfrm>
            <a:off x="6481763" y="2332038"/>
            <a:ext cx="1909762" cy="376237"/>
          </a:xfrm>
          <a:prstGeom prst="rect">
            <a:avLst/>
          </a:prstGeom>
          <a:noFill/>
          <a:ln w="9525">
            <a:noFill/>
            <a:miter lim="800000"/>
            <a:headEnd/>
            <a:tailEnd/>
          </a:ln>
        </p:spPr>
      </p:pic>
      <p:pic>
        <p:nvPicPr>
          <p:cNvPr id="89095" name="Picture 4" descr="C:\Users\maryfj\Desktop\PDC Visuals\Assets\Strata3D architecture chart\Logos\Office Live\ofc-Live_rgb_r.png"/>
          <p:cNvPicPr>
            <a:picLocks noChangeAspect="1" noChangeArrowheads="1"/>
          </p:cNvPicPr>
          <p:nvPr/>
        </p:nvPicPr>
        <p:blipFill>
          <a:blip r:embed="rId3" cstate="print"/>
          <a:srcRect/>
          <a:stretch>
            <a:fillRect/>
          </a:stretch>
        </p:blipFill>
        <p:spPr bwMode="invGray">
          <a:xfrm>
            <a:off x="2198688" y="2386013"/>
            <a:ext cx="1096962" cy="287337"/>
          </a:xfrm>
          <a:prstGeom prst="rect">
            <a:avLst/>
          </a:prstGeom>
          <a:noFill/>
          <a:ln w="9525">
            <a:noFill/>
            <a:miter lim="800000"/>
            <a:headEnd/>
            <a:tailEnd/>
          </a:ln>
        </p:spPr>
      </p:pic>
      <p:pic>
        <p:nvPicPr>
          <p:cNvPr id="89096" name="Picture 5" descr="C:\Users\maryfj\Desktop\PDC Visuals\Assets\Strata3D architecture chart\Logos\Windows Live\WLive_h_rgb_r.png"/>
          <p:cNvPicPr>
            <a:picLocks noChangeAspect="1" noChangeArrowheads="1"/>
          </p:cNvPicPr>
          <p:nvPr/>
        </p:nvPicPr>
        <p:blipFill>
          <a:blip r:embed="rId4" cstate="print"/>
          <a:srcRect/>
          <a:stretch>
            <a:fillRect/>
          </a:stretch>
        </p:blipFill>
        <p:spPr bwMode="invGray">
          <a:xfrm>
            <a:off x="736600" y="2487613"/>
            <a:ext cx="1303338" cy="173037"/>
          </a:xfrm>
          <a:prstGeom prst="rect">
            <a:avLst/>
          </a:prstGeom>
          <a:noFill/>
          <a:ln w="9525">
            <a:noFill/>
            <a:miter lim="800000"/>
            <a:headEnd/>
            <a:tailEnd/>
          </a:ln>
        </p:spPr>
      </p:pic>
      <p:pic>
        <p:nvPicPr>
          <p:cNvPr id="89097" name="Picture 6" descr="C:\Users\maryfj\Desktop\PDC Visuals\Assets\Strata3D architecture chart\Logos\SharePoint Online\ShrPt-Online_h_bL_r.png"/>
          <p:cNvPicPr>
            <a:picLocks noChangeAspect="1" noChangeArrowheads="1"/>
          </p:cNvPicPr>
          <p:nvPr/>
        </p:nvPicPr>
        <p:blipFill>
          <a:blip r:embed="rId5" cstate="print"/>
          <a:srcRect/>
          <a:stretch>
            <a:fillRect/>
          </a:stretch>
        </p:blipFill>
        <p:spPr bwMode="invGray">
          <a:xfrm>
            <a:off x="4916488" y="2436813"/>
            <a:ext cx="1406525" cy="211137"/>
          </a:xfrm>
          <a:prstGeom prst="rect">
            <a:avLst/>
          </a:prstGeom>
          <a:noFill/>
          <a:ln w="9525">
            <a:noFill/>
            <a:miter lim="800000"/>
            <a:headEnd/>
            <a:tailEnd/>
          </a:ln>
        </p:spPr>
      </p:pic>
      <p:grpSp>
        <p:nvGrpSpPr>
          <p:cNvPr id="89098" name="Group 35"/>
          <p:cNvGrpSpPr>
            <a:grpSpLocks/>
          </p:cNvGrpSpPr>
          <p:nvPr/>
        </p:nvGrpSpPr>
        <p:grpSpPr bwMode="auto">
          <a:xfrm>
            <a:off x="654050" y="3048000"/>
            <a:ext cx="7893050" cy="2879725"/>
            <a:chOff x="832903" y="1701800"/>
            <a:chExt cx="10523019" cy="3835400"/>
          </a:xfrm>
        </p:grpSpPr>
        <p:sp>
          <p:nvSpPr>
            <p:cNvPr id="59" name="Rounded Rectangle 58"/>
            <p:cNvSpPr/>
            <p:nvPr/>
          </p:nvSpPr>
          <p:spPr bwMode="auto">
            <a:xfrm>
              <a:off x="832903" y="1701800"/>
              <a:ext cx="10523019" cy="3835400"/>
            </a:xfrm>
            <a:prstGeom prst="roundRect">
              <a:avLst>
                <a:gd name="adj" fmla="val 8190"/>
              </a:avLst>
            </a:prstGeom>
            <a:gradFill flip="none" rotWithShape="1">
              <a:gsLst>
                <a:gs pos="0">
                  <a:srgbClr val="041E3A">
                    <a:alpha val="20000"/>
                  </a:srgbClr>
                </a:gs>
                <a:gs pos="39000">
                  <a:schemeClr val="tx1">
                    <a:alpha val="17000"/>
                  </a:schemeClr>
                </a:gs>
                <a:gs pos="88000">
                  <a:srgbClr val="05284F">
                    <a:alpha val="20000"/>
                  </a:srgbClr>
                </a:gs>
              </a:gsLst>
              <a:lin ang="3000000" scaled="0"/>
              <a:tileRect/>
            </a:gradFill>
            <a:ln w="9525">
              <a:gradFill flip="none" rotWithShape="1">
                <a:gsLst>
                  <a:gs pos="0">
                    <a:schemeClr val="tx1">
                      <a:alpha val="44000"/>
                    </a:schemeClr>
                  </a:gs>
                  <a:gs pos="50000">
                    <a:schemeClr val="tx1">
                      <a:alpha val="59000"/>
                    </a:schemeClr>
                  </a:gs>
                  <a:gs pos="100000">
                    <a:schemeClr val="tx1">
                      <a:alpha val="44000"/>
                    </a:schemeClr>
                  </a:gs>
                </a:gsLst>
                <a:lin ang="10800000" scaled="1"/>
                <a:tileRect/>
              </a:grad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lIns="121893" tIns="60947" rIns="121893" bIns="60947" anchor="ctr"/>
            <a:lstStyle/>
            <a:p>
              <a:pPr algn="ctr" defTabSz="914304" fontAlgn="auto">
                <a:spcBef>
                  <a:spcPts val="0"/>
                </a:spcBef>
                <a:spcAft>
                  <a:spcPts val="0"/>
                </a:spcAft>
                <a:defRPr/>
              </a:pPr>
              <a:r>
                <a:rPr lang="en-US" dirty="0">
                  <a:solidFill>
                    <a:srgbClr val="FFFFFF"/>
                  </a:solidFill>
                  <a:latin typeface="Segoe" pitchFamily="34" charset="0"/>
                </a:rPr>
                <a:t>  </a:t>
              </a:r>
            </a:p>
          </p:txBody>
        </p:sp>
        <p:sp>
          <p:nvSpPr>
            <p:cNvPr id="60" name="Rectangle 59"/>
            <p:cNvSpPr/>
            <p:nvPr/>
          </p:nvSpPr>
          <p:spPr>
            <a:xfrm>
              <a:off x="1881980" y="1893683"/>
              <a:ext cx="8450740" cy="609600"/>
            </a:xfrm>
            <a:prstGeom prst="rect">
              <a:avLst/>
            </a:prstGeom>
          </p:spPr>
          <p:txBody>
            <a:bodyPr wrap="none" lIns="0" tIns="0" rIns="0" bIns="0"/>
            <a:lstStyle/>
            <a:p>
              <a:pPr algn="ctr" defTabSz="914363" fontAlgn="auto">
                <a:spcBef>
                  <a:spcPts val="0"/>
                </a:spcBef>
                <a:spcAft>
                  <a:spcPts val="0"/>
                </a:spcAft>
                <a:defRPr/>
              </a:pPr>
              <a:r>
                <a:rPr lang="en-US" sz="3000" dirty="0">
                  <a:gradFill>
                    <a:gsLst>
                      <a:gs pos="0">
                        <a:schemeClr val="tx1"/>
                      </a:gs>
                      <a:gs pos="100000">
                        <a:schemeClr val="tx1"/>
                      </a:gs>
                    </a:gsLst>
                    <a:lin ang="5400000" scaled="0"/>
                  </a:gradFill>
                  <a:latin typeface="Segoe UI" pitchFamily="34" charset="0"/>
                  <a:cs typeface="Segoe UI" pitchFamily="34" charset="0"/>
                </a:rPr>
                <a:t>Azure</a:t>
              </a:r>
              <a:r>
                <a:rPr lang="en-US" sz="1500" baseline="50000" dirty="0">
                  <a:gradFill>
                    <a:gsLst>
                      <a:gs pos="0">
                        <a:schemeClr val="tx1"/>
                      </a:gs>
                      <a:gs pos="100000">
                        <a:schemeClr val="tx1"/>
                      </a:gs>
                    </a:gsLst>
                    <a:lin ang="5400000" scaled="0"/>
                  </a:gradFill>
                  <a:latin typeface="Segoe UI" pitchFamily="34" charset="0"/>
                  <a:cs typeface="Segoe UI" pitchFamily="34" charset="0"/>
                </a:rPr>
                <a:t>™</a:t>
              </a:r>
              <a:r>
                <a:rPr lang="en-US" sz="3000" dirty="0">
                  <a:gradFill>
                    <a:gsLst>
                      <a:gs pos="0">
                        <a:schemeClr val="tx1"/>
                      </a:gs>
                      <a:gs pos="100000">
                        <a:schemeClr val="tx1"/>
                      </a:gs>
                    </a:gsLst>
                    <a:lin ang="5400000" scaled="0"/>
                  </a:gradFill>
                  <a:latin typeface="Segoe UI" pitchFamily="34" charset="0"/>
                  <a:cs typeface="Segoe UI" pitchFamily="34" charset="0"/>
                </a:rPr>
                <a:t> Services Platform</a:t>
              </a:r>
            </a:p>
          </p:txBody>
        </p:sp>
      </p:grpSp>
      <p:grpSp>
        <p:nvGrpSpPr>
          <p:cNvPr id="89099" name="Group 24"/>
          <p:cNvGrpSpPr>
            <a:grpSpLocks/>
          </p:cNvGrpSpPr>
          <p:nvPr/>
        </p:nvGrpSpPr>
        <p:grpSpPr bwMode="auto">
          <a:xfrm>
            <a:off x="762000" y="3810000"/>
            <a:ext cx="1490663" cy="968375"/>
            <a:chOff x="977886" y="2717800"/>
            <a:chExt cx="1986778" cy="1290320"/>
          </a:xfrm>
        </p:grpSpPr>
        <p:sp>
          <p:nvSpPr>
            <p:cNvPr id="62" name="Rounded Rectangle 61"/>
            <p:cNvSpPr/>
            <p:nvPr/>
          </p:nvSpPr>
          <p:spPr bwMode="auto">
            <a:xfrm>
              <a:off x="977886"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30" name="Picture 62" descr="LiveServices_h_rgb.png"/>
            <p:cNvPicPr>
              <a:picLocks noChangeAspect="1"/>
            </p:cNvPicPr>
            <p:nvPr/>
          </p:nvPicPr>
          <p:blipFill>
            <a:blip r:embed="rId6" cstate="print"/>
            <a:srcRect/>
            <a:stretch>
              <a:fillRect/>
            </a:stretch>
          </p:blipFill>
          <p:spPr bwMode="auto">
            <a:xfrm>
              <a:off x="1137018" y="3177934"/>
              <a:ext cx="1584547" cy="441175"/>
            </a:xfrm>
            <a:prstGeom prst="rect">
              <a:avLst/>
            </a:prstGeom>
            <a:noFill/>
            <a:ln w="9525">
              <a:noFill/>
              <a:miter lim="800000"/>
              <a:headEnd/>
              <a:tailEnd/>
            </a:ln>
          </p:spPr>
        </p:pic>
      </p:grpSp>
      <p:grpSp>
        <p:nvGrpSpPr>
          <p:cNvPr id="89100" name="Group 23"/>
          <p:cNvGrpSpPr>
            <a:grpSpLocks/>
          </p:cNvGrpSpPr>
          <p:nvPr/>
        </p:nvGrpSpPr>
        <p:grpSpPr bwMode="auto">
          <a:xfrm>
            <a:off x="769938" y="4878388"/>
            <a:ext cx="7651750" cy="892175"/>
            <a:chOff x="988043" y="4140200"/>
            <a:chExt cx="10238613" cy="1188720"/>
          </a:xfrm>
        </p:grpSpPr>
        <p:sp>
          <p:nvSpPr>
            <p:cNvPr id="65" name="Rounded Rectangle 64"/>
            <p:cNvSpPr/>
            <p:nvPr/>
          </p:nvSpPr>
          <p:spPr bwMode="auto">
            <a:xfrm>
              <a:off x="988043" y="4140200"/>
              <a:ext cx="10238613" cy="11887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26" name="Picture 65" descr="WinAzure_h_rgb.png"/>
            <p:cNvPicPr>
              <a:picLocks noChangeAspect="1"/>
            </p:cNvPicPr>
            <p:nvPr/>
          </p:nvPicPr>
          <p:blipFill>
            <a:blip r:embed="rId7" cstate="print"/>
            <a:srcRect/>
            <a:stretch>
              <a:fillRect/>
            </a:stretch>
          </p:blipFill>
          <p:spPr bwMode="auto">
            <a:xfrm>
              <a:off x="4044869" y="4301061"/>
              <a:ext cx="4124960" cy="767242"/>
            </a:xfrm>
            <a:prstGeom prst="rect">
              <a:avLst/>
            </a:prstGeom>
            <a:noFill/>
            <a:ln w="9525">
              <a:noFill/>
              <a:miter lim="800000"/>
              <a:headEnd/>
              <a:tailEnd/>
            </a:ln>
          </p:spPr>
        </p:pic>
      </p:grpSp>
      <p:grpSp>
        <p:nvGrpSpPr>
          <p:cNvPr id="89101" name="Group 32"/>
          <p:cNvGrpSpPr>
            <a:grpSpLocks/>
          </p:cNvGrpSpPr>
          <p:nvPr/>
        </p:nvGrpSpPr>
        <p:grpSpPr bwMode="auto">
          <a:xfrm>
            <a:off x="3846513" y="3810000"/>
            <a:ext cx="1490662" cy="968375"/>
            <a:chOff x="5113961" y="2717800"/>
            <a:chExt cx="1986778" cy="1290320"/>
          </a:xfrm>
        </p:grpSpPr>
        <p:sp>
          <p:nvSpPr>
            <p:cNvPr id="68" name="Rounded Rectangle 67"/>
            <p:cNvSpPr/>
            <p:nvPr/>
          </p:nvSpPr>
          <p:spPr bwMode="auto">
            <a:xfrm>
              <a:off x="5113961"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22" name="Picture 2" descr="C:\Users\maryfj\Desktop\PDC Visuals\Assets\Strata3D architecture chart\Logos\SQL Services\SQLServices_h_rgb.png"/>
            <p:cNvPicPr>
              <a:picLocks noChangeAspect="1" noChangeArrowheads="1"/>
            </p:cNvPicPr>
            <p:nvPr/>
          </p:nvPicPr>
          <p:blipFill>
            <a:blip r:embed="rId8" cstate="print"/>
            <a:srcRect/>
            <a:stretch>
              <a:fillRect/>
            </a:stretch>
          </p:blipFill>
          <p:spPr bwMode="auto">
            <a:xfrm>
              <a:off x="5298232" y="3110653"/>
              <a:ext cx="1584547" cy="427939"/>
            </a:xfrm>
            <a:prstGeom prst="rect">
              <a:avLst/>
            </a:prstGeom>
            <a:noFill/>
            <a:ln w="9525">
              <a:noFill/>
              <a:miter lim="800000"/>
              <a:headEnd/>
              <a:tailEnd/>
            </a:ln>
          </p:spPr>
        </p:pic>
      </p:grpSp>
      <p:grpSp>
        <p:nvGrpSpPr>
          <p:cNvPr id="89102" name="Group 31"/>
          <p:cNvGrpSpPr>
            <a:grpSpLocks/>
          </p:cNvGrpSpPr>
          <p:nvPr/>
        </p:nvGrpSpPr>
        <p:grpSpPr bwMode="auto">
          <a:xfrm>
            <a:off x="2305050" y="3810000"/>
            <a:ext cx="1490663" cy="968375"/>
            <a:chOff x="3040845" y="2717800"/>
            <a:chExt cx="1986778" cy="1290320"/>
          </a:xfrm>
        </p:grpSpPr>
        <p:sp>
          <p:nvSpPr>
            <p:cNvPr id="71" name="Rounded Rectangle 70"/>
            <p:cNvSpPr/>
            <p:nvPr/>
          </p:nvSpPr>
          <p:spPr bwMode="auto">
            <a:xfrm>
              <a:off x="3040845"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18" name="Picture 3" descr="C:\Users\maryfj\Desktop\PDC Visuals\Assets\Strata3D architecture chart\Logos\NET Services\NETServices_h_rgb.png"/>
            <p:cNvPicPr>
              <a:picLocks noChangeAspect="1" noChangeArrowheads="1"/>
            </p:cNvPicPr>
            <p:nvPr/>
          </p:nvPicPr>
          <p:blipFill>
            <a:blip r:embed="rId9" cstate="print"/>
            <a:srcRect/>
            <a:stretch>
              <a:fillRect/>
            </a:stretch>
          </p:blipFill>
          <p:spPr bwMode="auto">
            <a:xfrm>
              <a:off x="3063529" y="3147834"/>
              <a:ext cx="1850241" cy="430253"/>
            </a:xfrm>
            <a:prstGeom prst="rect">
              <a:avLst/>
            </a:prstGeom>
            <a:noFill/>
            <a:ln w="9525">
              <a:noFill/>
              <a:miter lim="800000"/>
              <a:headEnd/>
              <a:tailEnd/>
            </a:ln>
          </p:spPr>
        </p:pic>
      </p:grpSp>
      <p:pic>
        <p:nvPicPr>
          <p:cNvPr id="89103" name="Picture 72" descr="Exchange-Online-Logo-r.png"/>
          <p:cNvPicPr>
            <a:picLocks noChangeAspect="1"/>
          </p:cNvPicPr>
          <p:nvPr/>
        </p:nvPicPr>
        <p:blipFill>
          <a:blip r:embed="rId10" cstate="print"/>
          <a:srcRect/>
          <a:stretch>
            <a:fillRect/>
          </a:stretch>
        </p:blipFill>
        <p:spPr bwMode="invGray">
          <a:xfrm>
            <a:off x="3454400" y="2433638"/>
            <a:ext cx="1303338" cy="258762"/>
          </a:xfrm>
          <a:prstGeom prst="rect">
            <a:avLst/>
          </a:prstGeom>
          <a:noFill/>
          <a:ln w="9525">
            <a:noFill/>
            <a:miter lim="800000"/>
            <a:headEnd/>
            <a:tailEnd/>
          </a:ln>
        </p:spPr>
      </p:pic>
      <p:grpSp>
        <p:nvGrpSpPr>
          <p:cNvPr id="89104" name="Group 73"/>
          <p:cNvGrpSpPr>
            <a:grpSpLocks/>
          </p:cNvGrpSpPr>
          <p:nvPr/>
        </p:nvGrpSpPr>
        <p:grpSpPr bwMode="auto">
          <a:xfrm>
            <a:off x="6932613" y="3810000"/>
            <a:ext cx="1489075" cy="968375"/>
            <a:chOff x="9202153" y="2717800"/>
            <a:chExt cx="1986778" cy="1290320"/>
          </a:xfrm>
        </p:grpSpPr>
        <p:sp>
          <p:nvSpPr>
            <p:cNvPr id="75" name="Rounded Rectangle 74"/>
            <p:cNvSpPr/>
            <p:nvPr/>
          </p:nvSpPr>
          <p:spPr bwMode="auto">
            <a:xfrm>
              <a:off x="9202153"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14" name="Picture 75" descr="dyn-CRM-Svc-2_bL.png"/>
            <p:cNvPicPr>
              <a:picLocks noChangeAspect="1"/>
            </p:cNvPicPr>
            <p:nvPr/>
          </p:nvPicPr>
          <p:blipFill>
            <a:blip r:embed="rId11" cstate="print"/>
            <a:srcRect/>
            <a:stretch>
              <a:fillRect/>
            </a:stretch>
          </p:blipFill>
          <p:spPr bwMode="auto">
            <a:xfrm>
              <a:off x="9257902" y="3173244"/>
              <a:ext cx="1874536" cy="359912"/>
            </a:xfrm>
            <a:prstGeom prst="rect">
              <a:avLst/>
            </a:prstGeom>
            <a:noFill/>
            <a:ln w="9525">
              <a:noFill/>
              <a:miter lim="800000"/>
              <a:headEnd/>
              <a:tailEnd/>
            </a:ln>
          </p:spPr>
        </p:pic>
      </p:grpSp>
      <p:grpSp>
        <p:nvGrpSpPr>
          <p:cNvPr id="89105" name="Group 76"/>
          <p:cNvGrpSpPr>
            <a:grpSpLocks/>
          </p:cNvGrpSpPr>
          <p:nvPr/>
        </p:nvGrpSpPr>
        <p:grpSpPr bwMode="auto">
          <a:xfrm>
            <a:off x="5389563" y="3810000"/>
            <a:ext cx="1490662" cy="968375"/>
            <a:chOff x="7146087" y="2717800"/>
            <a:chExt cx="1986778" cy="1290320"/>
          </a:xfrm>
        </p:grpSpPr>
        <p:sp>
          <p:nvSpPr>
            <p:cNvPr id="78" name="Rounded Rectangle 77"/>
            <p:cNvSpPr/>
            <p:nvPr/>
          </p:nvSpPr>
          <p:spPr bwMode="auto">
            <a:xfrm>
              <a:off x="7146087" y="2717800"/>
              <a:ext cx="1986778" cy="1290320"/>
            </a:xfrm>
            <a:prstGeom prst="roundRect">
              <a:avLst>
                <a:gd name="adj" fmla="val 23334"/>
              </a:avLst>
            </a:prstGeom>
            <a:solidFill>
              <a:srgbClr val="FFFFFF"/>
            </a:solidFill>
            <a:ln w="22225">
              <a:noFill/>
              <a:headEnd type="none" w="med" len="med"/>
              <a:tailEnd type="none" w="med" len="med"/>
            </a:ln>
            <a:effectLst>
              <a:outerShdw blurRad="12700" dist="25400" dir="18600000" algn="bl" rotWithShape="0">
                <a:prstClr val="black">
                  <a:alpha val="42000"/>
                </a:prstClr>
              </a:outerShdw>
            </a:effectLst>
            <a:scene3d>
              <a:camera prst="orthographicFront">
                <a:rot lat="0" lon="0" rev="0"/>
              </a:camera>
              <a:lightRig rig="twoPt" dir="t">
                <a:rot lat="0" lon="0" rev="9600000"/>
              </a:lightRig>
            </a:scene3d>
            <a:sp3d extrusionH="76200" prstMaterial="softEdge">
              <a:bevelT w="19050" h="25400" prst="angle"/>
              <a:bevelB w="0" h="0" prst="angle"/>
              <a:extrusionClr>
                <a:srgbClr val="80F2F8"/>
              </a:extrusionClr>
              <a:contourClr>
                <a:srgbClr val="01CACA">
                  <a:satMod val="300000"/>
                </a:srgbClr>
              </a:contourClr>
            </a:sp3d>
          </p:spPr>
          <p:txBody>
            <a:bodyPr lIns="121893" tIns="60947" rIns="121893" bIns="60947" anchor="ctr"/>
            <a:lstStyle/>
            <a:p>
              <a:pPr algn="ctr" defTabSz="914304" fontAlgn="auto">
                <a:spcBef>
                  <a:spcPts val="0"/>
                </a:spcBef>
                <a:spcAft>
                  <a:spcPts val="0"/>
                </a:spcAft>
                <a:defRPr/>
              </a:pPr>
              <a:endParaRPr lang="en-US" dirty="0">
                <a:solidFill>
                  <a:srgbClr val="FFFFFF"/>
                </a:solidFill>
                <a:latin typeface="Segoe" pitchFamily="34" charset="0"/>
              </a:endParaRPr>
            </a:p>
          </p:txBody>
        </p:sp>
        <p:pic>
          <p:nvPicPr>
            <p:cNvPr id="89110" name="Picture 78" descr="ShrPt-Svc-2_bL.png"/>
            <p:cNvPicPr>
              <a:picLocks noChangeAspect="1"/>
            </p:cNvPicPr>
            <p:nvPr/>
          </p:nvPicPr>
          <p:blipFill>
            <a:blip r:embed="rId12" cstate="print"/>
            <a:srcRect/>
            <a:stretch>
              <a:fillRect/>
            </a:stretch>
          </p:blipFill>
          <p:spPr bwMode="auto">
            <a:xfrm>
              <a:off x="7293883" y="3246376"/>
              <a:ext cx="1697714" cy="235982"/>
            </a:xfrm>
            <a:prstGeom prst="rect">
              <a:avLst/>
            </a:prstGeom>
            <a:noFill/>
            <a:ln w="9525">
              <a:noFill/>
              <a:miter lim="800000"/>
              <a:headEnd/>
              <a:tailEnd/>
            </a:ln>
          </p:spPr>
        </p:pic>
      </p:grpSp>
      <p:sp>
        <p:nvSpPr>
          <p:cNvPr id="89106" name="Text Box 43"/>
          <p:cNvSpPr txBox="1">
            <a:spLocks noChangeArrowheads="1"/>
          </p:cNvSpPr>
          <p:nvPr/>
        </p:nvSpPr>
        <p:spPr bwMode="auto">
          <a:xfrm>
            <a:off x="533400" y="6096000"/>
            <a:ext cx="7893050" cy="366713"/>
          </a:xfrm>
          <a:prstGeom prst="rect">
            <a:avLst/>
          </a:prstGeom>
          <a:noFill/>
          <a:ln w="9525">
            <a:noFill/>
            <a:miter lim="800000"/>
            <a:headEnd/>
            <a:tailEnd/>
          </a:ln>
        </p:spPr>
        <p:txBody>
          <a:bodyPr wrap="none">
            <a:spAutoFit/>
          </a:bodyPr>
          <a:lstStyle/>
          <a:p>
            <a:r>
              <a:rPr lang="en-US">
                <a:solidFill>
                  <a:schemeClr val="bg1"/>
                </a:solidFill>
              </a:rPr>
              <a:t>Source: Microsoft Presentation, A Lap Around Windows Azure, Manuvir Das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6DD1580B-B76D-44B0-828B-7ADA4D19B1E9}" type="slidenum">
              <a:rPr lang="en-US" smtClean="0"/>
              <a:pPr/>
              <a:t>85</a:t>
            </a:fld>
            <a:endParaRPr lang="en-US" smtClean="0"/>
          </a:p>
        </p:txBody>
      </p:sp>
      <p:sp>
        <p:nvSpPr>
          <p:cNvPr id="90115" name="Rectangle 2"/>
          <p:cNvSpPr>
            <a:spLocks noGrp="1" noChangeArrowheads="1"/>
          </p:cNvSpPr>
          <p:nvPr>
            <p:ph type="title"/>
          </p:nvPr>
        </p:nvSpPr>
        <p:spPr>
          <a:xfrm>
            <a:off x="457200" y="152400"/>
            <a:ext cx="8229600" cy="1143000"/>
          </a:xfrm>
        </p:spPr>
        <p:txBody>
          <a:bodyPr/>
          <a:lstStyle/>
          <a:p>
            <a:pPr eaLnBrk="1" hangingPunct="1"/>
            <a:r>
              <a:rPr lang="en-US" sz="3600" smtClean="0"/>
              <a:t>Windows Azure Applications, </a:t>
            </a:r>
            <a:br>
              <a:rPr lang="en-US" sz="3600" smtClean="0"/>
            </a:br>
            <a:r>
              <a:rPr lang="en-US" sz="3600" smtClean="0"/>
              <a:t>Storage, and Roles</a:t>
            </a:r>
          </a:p>
        </p:txBody>
      </p:sp>
      <p:sp>
        <p:nvSpPr>
          <p:cNvPr id="4" name="Rounded Rectangle 3"/>
          <p:cNvSpPr/>
          <p:nvPr/>
        </p:nvSpPr>
        <p:spPr>
          <a:xfrm>
            <a:off x="1714500" y="4759325"/>
            <a:ext cx="6172200" cy="8382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300" dirty="0">
                <a:solidFill>
                  <a:srgbClr val="FFFFFF"/>
                </a:solidFill>
              </a:rPr>
              <a:t>Cloud Storage (blob, table, queue)</a:t>
            </a:r>
          </a:p>
        </p:txBody>
      </p:sp>
      <p:cxnSp>
        <p:nvCxnSpPr>
          <p:cNvPr id="5" name="Straight Arrow Connector 4"/>
          <p:cNvCxnSpPr/>
          <p:nvPr/>
        </p:nvCxnSpPr>
        <p:spPr>
          <a:xfrm flipV="1">
            <a:off x="2081213" y="5216525"/>
            <a:ext cx="161925" cy="0"/>
          </a:xfrm>
          <a:prstGeom prst="straightConnector1">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857500" y="3016250"/>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latin typeface="Calibri"/>
              </a:rPr>
              <a:t>Web Role</a:t>
            </a:r>
          </a:p>
        </p:txBody>
      </p:sp>
      <p:sp>
        <p:nvSpPr>
          <p:cNvPr id="10" name="Trapezoid 9"/>
          <p:cNvSpPr/>
          <p:nvPr/>
        </p:nvSpPr>
        <p:spPr>
          <a:xfrm rot="16200000">
            <a:off x="1617663" y="3217862"/>
            <a:ext cx="1028700" cy="530225"/>
          </a:xfrm>
          <a:prstGeom prst="trapezoid">
            <a:avLst>
              <a:gd name="adj" fmla="val 37029"/>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algn="ctr" defTabSz="914099" fontAlgn="auto">
              <a:spcBef>
                <a:spcPts val="0"/>
              </a:spcBef>
              <a:spcAft>
                <a:spcPts val="0"/>
              </a:spcAft>
              <a:defRPr/>
            </a:pPr>
            <a:r>
              <a:rPr lang="en-US" sz="2000" dirty="0">
                <a:solidFill>
                  <a:srgbClr val="FFFFFF"/>
                </a:solidFill>
              </a:rPr>
              <a:t>LB</a:t>
            </a:r>
          </a:p>
        </p:txBody>
      </p:sp>
      <p:sp>
        <p:nvSpPr>
          <p:cNvPr id="90120" name="TextBox 10"/>
          <p:cNvSpPr txBox="1">
            <a:spLocks noChangeArrowheads="1"/>
          </p:cNvSpPr>
          <p:nvPr/>
        </p:nvSpPr>
        <p:spPr bwMode="auto">
          <a:xfrm>
            <a:off x="4457700" y="2544763"/>
            <a:ext cx="306388" cy="457200"/>
          </a:xfrm>
          <a:prstGeom prst="rect">
            <a:avLst/>
          </a:prstGeom>
          <a:noFill/>
          <a:ln w="9525">
            <a:noFill/>
            <a:miter lim="800000"/>
            <a:headEnd/>
            <a:tailEnd/>
          </a:ln>
        </p:spPr>
        <p:txBody>
          <a:bodyPr>
            <a:spAutoFit/>
          </a:bodyPr>
          <a:lstStyle/>
          <a:p>
            <a:pPr defTabSz="912813"/>
            <a:r>
              <a:rPr lang="en-US" sz="2400">
                <a:latin typeface="Calibri" pitchFamily="34" charset="0"/>
              </a:rPr>
              <a:t>n</a:t>
            </a:r>
          </a:p>
        </p:txBody>
      </p:sp>
      <p:cxnSp>
        <p:nvCxnSpPr>
          <p:cNvPr id="13" name="Straight Arrow Connector 12"/>
          <p:cNvCxnSpPr/>
          <p:nvPr/>
        </p:nvCxnSpPr>
        <p:spPr>
          <a:xfrm rot="16200000" flipH="1">
            <a:off x="3390900" y="4378325"/>
            <a:ext cx="762000" cy="0"/>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97125" y="3459163"/>
            <a:ext cx="460375" cy="4762"/>
          </a:xfrm>
          <a:prstGeom prst="line">
            <a:avLst/>
          </a:prstGeom>
          <a:ln w="50800">
            <a:solidFill>
              <a:schemeClr val="tx1"/>
            </a:solidFill>
            <a:prstDash val="sysDot"/>
            <a:tailEnd type="triangle"/>
          </a:ln>
        </p:spPr>
        <p:style>
          <a:lnRef idx="3">
            <a:schemeClr val="dk1"/>
          </a:lnRef>
          <a:fillRef idx="0">
            <a:schemeClr val="dk1"/>
          </a:fillRef>
          <a:effectRef idx="2">
            <a:schemeClr val="dk1"/>
          </a:effectRef>
          <a:fontRef idx="minor">
            <a:schemeClr val="tx1"/>
          </a:fontRef>
        </p:style>
      </p:cxnSp>
      <p:sp>
        <p:nvSpPr>
          <p:cNvPr id="15" name="Rounded Rectangle 14"/>
          <p:cNvSpPr/>
          <p:nvPr/>
        </p:nvSpPr>
        <p:spPr>
          <a:xfrm>
            <a:off x="5829300" y="3016250"/>
            <a:ext cx="1828800" cy="942975"/>
          </a:xfrm>
          <a:prstGeom prst="roundRect">
            <a:avLst/>
          </a:pr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latin typeface="Calibri"/>
              </a:rPr>
              <a:t>Worker Role</a:t>
            </a:r>
          </a:p>
        </p:txBody>
      </p:sp>
      <p:sp>
        <p:nvSpPr>
          <p:cNvPr id="90124" name="TextBox 15"/>
          <p:cNvSpPr txBox="1">
            <a:spLocks noChangeArrowheads="1"/>
          </p:cNvSpPr>
          <p:nvPr/>
        </p:nvSpPr>
        <p:spPr bwMode="auto">
          <a:xfrm>
            <a:off x="7429500" y="2544763"/>
            <a:ext cx="306388" cy="457200"/>
          </a:xfrm>
          <a:prstGeom prst="rect">
            <a:avLst/>
          </a:prstGeom>
          <a:noFill/>
          <a:ln w="9525">
            <a:noFill/>
            <a:miter lim="800000"/>
            <a:headEnd/>
            <a:tailEnd/>
          </a:ln>
        </p:spPr>
        <p:txBody>
          <a:bodyPr>
            <a:spAutoFit/>
          </a:bodyPr>
          <a:lstStyle/>
          <a:p>
            <a:pPr defTabSz="912813"/>
            <a:r>
              <a:rPr lang="en-US" sz="2400">
                <a:latin typeface="Calibri" pitchFamily="34" charset="0"/>
              </a:rPr>
              <a:t>m</a:t>
            </a:r>
          </a:p>
        </p:txBody>
      </p:sp>
      <p:cxnSp>
        <p:nvCxnSpPr>
          <p:cNvPr id="20" name="Straight Arrow Connector 19"/>
          <p:cNvCxnSpPr/>
          <p:nvPr/>
        </p:nvCxnSpPr>
        <p:spPr>
          <a:xfrm rot="16200000" flipH="1">
            <a:off x="6438900" y="4378325"/>
            <a:ext cx="762000" cy="0"/>
          </a:xfrm>
          <a:prstGeom prst="straightConnector1">
            <a:avLst/>
          </a:prstGeom>
          <a:ln w="5080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04900" y="2397125"/>
            <a:ext cx="6934200" cy="34290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fontAlgn="auto">
              <a:spcBef>
                <a:spcPts val="0"/>
              </a:spcBef>
              <a:spcAft>
                <a:spcPts val="0"/>
              </a:spcAft>
              <a:defRPr/>
            </a:pPr>
            <a:endParaRPr lang="en-US"/>
          </a:p>
        </p:txBody>
      </p:sp>
      <p:cxnSp>
        <p:nvCxnSpPr>
          <p:cNvPr id="32" name="Straight Arrow Connector 31"/>
          <p:cNvCxnSpPr/>
          <p:nvPr/>
        </p:nvCxnSpPr>
        <p:spPr>
          <a:xfrm rot="10800000" flipV="1">
            <a:off x="1104900" y="5216525"/>
            <a:ext cx="609600" cy="0"/>
          </a:xfrm>
          <a:prstGeom prst="straightConnector1">
            <a:avLst/>
          </a:prstGeom>
          <a:ln w="508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10800000">
            <a:off x="1104900" y="3463925"/>
            <a:ext cx="762000" cy="1905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3467100" y="2701925"/>
            <a:ext cx="609600" cy="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515100" y="2701925"/>
            <a:ext cx="609600" cy="0"/>
          </a:xfrm>
          <a:prstGeom prst="straightConnector1">
            <a:avLst/>
          </a:prstGeom>
          <a:ln w="508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90131" name="Text Box 18"/>
          <p:cNvSpPr txBox="1">
            <a:spLocks noChangeArrowheads="1"/>
          </p:cNvSpPr>
          <p:nvPr/>
        </p:nvSpPr>
        <p:spPr bwMode="auto">
          <a:xfrm>
            <a:off x="685800" y="5943600"/>
            <a:ext cx="7893050" cy="366713"/>
          </a:xfrm>
          <a:prstGeom prst="rect">
            <a:avLst/>
          </a:prstGeom>
          <a:noFill/>
          <a:ln w="9525">
            <a:noFill/>
            <a:miter lim="800000"/>
            <a:headEnd/>
            <a:tailEnd/>
          </a:ln>
        </p:spPr>
        <p:txBody>
          <a:bodyPr wrap="none">
            <a:spAutoFit/>
          </a:bodyPr>
          <a:lstStyle/>
          <a:p>
            <a:r>
              <a:rPr lang="en-US"/>
              <a:t>Source: Microsoft Presentation, A Lap Around Windows Azure, Manuvir Das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2"/>
          </p:nvPr>
        </p:nvSpPr>
        <p:spPr>
          <a:noFill/>
        </p:spPr>
        <p:txBody>
          <a:bodyPr/>
          <a:lstStyle/>
          <a:p>
            <a:fld id="{085BFBEC-B0E2-46E8-ABC7-BB7812E684ED}" type="slidenum">
              <a:rPr lang="en-US" smtClean="0"/>
              <a:pPr/>
              <a:t>86</a:t>
            </a:fld>
            <a:endParaRPr lang="en-US" smtClean="0"/>
          </a:p>
        </p:txBody>
      </p:sp>
      <p:sp>
        <p:nvSpPr>
          <p:cNvPr id="91139" name="Rectangle 2"/>
          <p:cNvSpPr>
            <a:spLocks noGrp="1"/>
          </p:cNvSpPr>
          <p:nvPr>
            <p:ph type="title" idx="4294967295"/>
          </p:nvPr>
        </p:nvSpPr>
        <p:spPr/>
        <p:txBody>
          <a:bodyPr/>
          <a:lstStyle/>
          <a:p>
            <a:pPr eaLnBrk="1" hangingPunct="1"/>
            <a:r>
              <a:rPr lang="en-US" sz="3200" smtClean="0"/>
              <a:t>Case Study: Facebook’s Use of Open Source and Commodity Hardware (8/08)</a:t>
            </a:r>
          </a:p>
        </p:txBody>
      </p:sp>
      <p:sp>
        <p:nvSpPr>
          <p:cNvPr id="91140" name="Rectangle 3"/>
          <p:cNvSpPr>
            <a:spLocks noGrp="1"/>
          </p:cNvSpPr>
          <p:nvPr>
            <p:ph type="body" idx="4294967295"/>
          </p:nvPr>
        </p:nvSpPr>
        <p:spPr>
          <a:xfrm>
            <a:off x="457200" y="1524000"/>
            <a:ext cx="8229600" cy="5029200"/>
          </a:xfrm>
        </p:spPr>
        <p:txBody>
          <a:bodyPr/>
          <a:lstStyle/>
          <a:p>
            <a:pPr eaLnBrk="1" hangingPunct="1">
              <a:lnSpc>
                <a:spcPct val="80000"/>
              </a:lnSpc>
            </a:pPr>
            <a:r>
              <a:rPr lang="en-US" sz="2400" smtClean="0"/>
              <a:t>Jonathan Heiliger, Facebook's vice president of technical operations </a:t>
            </a:r>
          </a:p>
          <a:p>
            <a:pPr eaLnBrk="1" hangingPunct="1">
              <a:lnSpc>
                <a:spcPct val="80000"/>
              </a:lnSpc>
            </a:pPr>
            <a:r>
              <a:rPr lang="en-US" sz="2400" smtClean="0"/>
              <a:t>80 million users + 250,000 new users per day</a:t>
            </a:r>
          </a:p>
          <a:p>
            <a:pPr eaLnBrk="1" hangingPunct="1">
              <a:lnSpc>
                <a:spcPct val="80000"/>
              </a:lnSpc>
            </a:pPr>
            <a:r>
              <a:rPr lang="en-US" sz="2400" smtClean="0"/>
              <a:t>50,000 transactions per second, 10,000+ servers</a:t>
            </a:r>
          </a:p>
          <a:p>
            <a:pPr eaLnBrk="1" hangingPunct="1">
              <a:lnSpc>
                <a:spcPct val="80000"/>
              </a:lnSpc>
            </a:pPr>
            <a:r>
              <a:rPr lang="en-US" sz="2400" smtClean="0"/>
              <a:t>Built on open source software</a:t>
            </a:r>
          </a:p>
          <a:p>
            <a:pPr lvl="1" eaLnBrk="1" hangingPunct="1">
              <a:lnSpc>
                <a:spcPct val="80000"/>
              </a:lnSpc>
            </a:pPr>
            <a:r>
              <a:rPr lang="en-US" sz="2000" smtClean="0"/>
              <a:t>Web and App tier: 	Apache, PHP, AJAX</a:t>
            </a:r>
          </a:p>
          <a:p>
            <a:pPr lvl="1" eaLnBrk="1" hangingPunct="1">
              <a:lnSpc>
                <a:spcPct val="80000"/>
              </a:lnSpc>
            </a:pPr>
            <a:r>
              <a:rPr lang="en-US" sz="2000" smtClean="0"/>
              <a:t>Middleware tier:	Memcached (Open source caching)</a:t>
            </a:r>
          </a:p>
          <a:p>
            <a:pPr lvl="1" eaLnBrk="1" hangingPunct="1">
              <a:lnSpc>
                <a:spcPct val="80000"/>
              </a:lnSpc>
            </a:pPr>
            <a:r>
              <a:rPr lang="en-US" sz="2000" smtClean="0"/>
              <a:t>Data tier:		MySQL (Open source DB)</a:t>
            </a:r>
          </a:p>
          <a:p>
            <a:pPr eaLnBrk="1" hangingPunct="1">
              <a:lnSpc>
                <a:spcPct val="80000"/>
              </a:lnSpc>
            </a:pPr>
            <a:r>
              <a:rPr lang="en-US" sz="2400" smtClean="0"/>
              <a:t>Thousands of DB instances store data in distributed fashion (avoids collisions of many users accessing the same DB)</a:t>
            </a:r>
          </a:p>
          <a:p>
            <a:pPr eaLnBrk="1" hangingPunct="1">
              <a:lnSpc>
                <a:spcPct val="80000"/>
              </a:lnSpc>
            </a:pPr>
            <a:r>
              <a:rPr lang="en-US" sz="2400" smtClean="0"/>
              <a:t>“We don't need fancy graphics chips and PCI cards," he said. “We need one USB port and optimized power and airflow. Give me one CPU, a little memory and one power supply. If it fails, I don't care. We are solving the redundancy problem in software.”</a:t>
            </a:r>
          </a:p>
          <a:p>
            <a:pPr eaLnBrk="1" hangingPunct="1">
              <a:lnSpc>
                <a:spcPct val="80000"/>
              </a:lnSpc>
              <a:buFontTx/>
              <a:buNone/>
            </a:pPr>
            <a:endParaRPr lang="en-US"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p>
            <a:fld id="{7D392294-459F-402F-A79C-534ECA5EFF22}" type="slidenum">
              <a:rPr lang="en-US" smtClean="0"/>
              <a:pPr/>
              <a:t>87</a:t>
            </a:fld>
            <a:endParaRPr lang="en-US" smtClean="0"/>
          </a:p>
        </p:txBody>
      </p:sp>
      <p:sp>
        <p:nvSpPr>
          <p:cNvPr id="92163" name="Rectangle 2"/>
          <p:cNvSpPr>
            <a:spLocks noGrp="1" noChangeArrowheads="1"/>
          </p:cNvSpPr>
          <p:nvPr>
            <p:ph type="title"/>
          </p:nvPr>
        </p:nvSpPr>
        <p:spPr/>
        <p:txBody>
          <a:bodyPr/>
          <a:lstStyle/>
          <a:p>
            <a:pPr eaLnBrk="1" hangingPunct="1"/>
            <a:r>
              <a:rPr lang="en-US" sz="4000" smtClean="0"/>
              <a:t>Case Study: IBM-Google Cloud (8/08)</a:t>
            </a:r>
          </a:p>
        </p:txBody>
      </p:sp>
      <p:sp>
        <p:nvSpPr>
          <p:cNvPr id="92164"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mtClean="0"/>
              <a:t>“Google and IBM plan to roll out a worldwide network of servers for a cloud computing infrastructure” – Infoworld</a:t>
            </a:r>
          </a:p>
          <a:p>
            <a:pPr eaLnBrk="1" hangingPunct="1">
              <a:lnSpc>
                <a:spcPct val="90000"/>
              </a:lnSpc>
            </a:pPr>
            <a:r>
              <a:rPr lang="en-US" smtClean="0"/>
              <a:t>Initiatives for universities</a:t>
            </a:r>
          </a:p>
          <a:p>
            <a:pPr eaLnBrk="1" hangingPunct="1">
              <a:lnSpc>
                <a:spcPct val="90000"/>
              </a:lnSpc>
            </a:pPr>
            <a:r>
              <a:rPr lang="en-US" smtClean="0"/>
              <a:t>Architecture</a:t>
            </a:r>
          </a:p>
          <a:p>
            <a:pPr lvl="1" eaLnBrk="1" hangingPunct="1">
              <a:lnSpc>
                <a:spcPct val="90000"/>
              </a:lnSpc>
            </a:pPr>
            <a:r>
              <a:rPr lang="en-US" smtClean="0"/>
              <a:t>Open source</a:t>
            </a:r>
          </a:p>
          <a:p>
            <a:pPr lvl="2" eaLnBrk="1" hangingPunct="1">
              <a:lnSpc>
                <a:spcPct val="90000"/>
              </a:lnSpc>
            </a:pPr>
            <a:r>
              <a:rPr lang="en-US" smtClean="0"/>
              <a:t>Linux hosts</a:t>
            </a:r>
          </a:p>
          <a:p>
            <a:pPr lvl="2" eaLnBrk="1" hangingPunct="1">
              <a:lnSpc>
                <a:spcPct val="90000"/>
              </a:lnSpc>
            </a:pPr>
            <a:r>
              <a:rPr lang="en-US" smtClean="0"/>
              <a:t>Xen virtualization (virtual machine monitor)</a:t>
            </a:r>
          </a:p>
          <a:p>
            <a:pPr lvl="2" eaLnBrk="1" hangingPunct="1">
              <a:lnSpc>
                <a:spcPct val="90000"/>
              </a:lnSpc>
            </a:pPr>
            <a:r>
              <a:rPr lang="en-US" smtClean="0"/>
              <a:t>Apache Hadoop (file system)</a:t>
            </a:r>
          </a:p>
          <a:p>
            <a:pPr lvl="3" eaLnBrk="1" hangingPunct="1">
              <a:lnSpc>
                <a:spcPct val="90000"/>
              </a:lnSpc>
            </a:pPr>
            <a:r>
              <a:rPr lang="en-US" smtClean="0"/>
              <a:t>“open-source software for reliable, scalable, distributed computing”</a:t>
            </a:r>
          </a:p>
          <a:p>
            <a:pPr lvl="1" eaLnBrk="1" hangingPunct="1">
              <a:lnSpc>
                <a:spcPct val="90000"/>
              </a:lnSpc>
            </a:pPr>
            <a:r>
              <a:rPr lang="en-US" smtClean="0"/>
              <a:t>IBM Tivoli Provisioning Manager</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4E15518B-D99A-4848-B2BF-C5F9D40D0A23}" type="slidenum">
              <a:rPr lang="en-US" smtClean="0"/>
              <a:pPr/>
              <a:t>88</a:t>
            </a:fld>
            <a:endParaRPr lang="en-US" smtClean="0"/>
          </a:p>
        </p:txBody>
      </p:sp>
      <p:sp>
        <p:nvSpPr>
          <p:cNvPr id="93187" name="Rectangle 2"/>
          <p:cNvSpPr>
            <a:spLocks noGrp="1" noChangeArrowheads="1"/>
          </p:cNvSpPr>
          <p:nvPr>
            <p:ph type="title"/>
          </p:nvPr>
        </p:nvSpPr>
        <p:spPr/>
        <p:txBody>
          <a:bodyPr/>
          <a:lstStyle/>
          <a:p>
            <a:pPr eaLnBrk="1" hangingPunct="1"/>
            <a:r>
              <a:rPr lang="en-US" smtClean="0"/>
              <a:t>Case Study: Amazon Cloud</a:t>
            </a:r>
          </a:p>
        </p:txBody>
      </p:sp>
      <p:sp>
        <p:nvSpPr>
          <p:cNvPr id="93188" name="Rectangle 3"/>
          <p:cNvSpPr>
            <a:spLocks noGrp="1" noChangeArrowheads="1"/>
          </p:cNvSpPr>
          <p:nvPr>
            <p:ph type="body" idx="1"/>
          </p:nvPr>
        </p:nvSpPr>
        <p:spPr>
          <a:xfrm>
            <a:off x="0" y="1447800"/>
            <a:ext cx="9144000" cy="5181600"/>
          </a:xfrm>
        </p:spPr>
        <p:txBody>
          <a:bodyPr/>
          <a:lstStyle/>
          <a:p>
            <a:pPr eaLnBrk="1" hangingPunct="1"/>
            <a:r>
              <a:rPr lang="en-US" smtClean="0"/>
              <a:t>Amazon cloud components</a:t>
            </a:r>
          </a:p>
          <a:p>
            <a:pPr lvl="1" eaLnBrk="1" hangingPunct="1"/>
            <a:r>
              <a:rPr lang="en-US" smtClean="0"/>
              <a:t>Elastic Compute Cloud (EC2)</a:t>
            </a:r>
          </a:p>
          <a:p>
            <a:pPr lvl="1" eaLnBrk="1" hangingPunct="1"/>
            <a:r>
              <a:rPr lang="en-US" smtClean="0"/>
              <a:t>Simple Storage Service (S3)</a:t>
            </a:r>
          </a:p>
          <a:p>
            <a:pPr lvl="1" eaLnBrk="1" hangingPunct="1"/>
            <a:r>
              <a:rPr lang="en-US" smtClean="0"/>
              <a:t>SimpleDB</a:t>
            </a:r>
          </a:p>
          <a:p>
            <a:pPr eaLnBrk="1" hangingPunct="1"/>
            <a:r>
              <a:rPr lang="en-US" smtClean="0"/>
              <a:t>New Features</a:t>
            </a:r>
          </a:p>
          <a:p>
            <a:pPr lvl="1" eaLnBrk="1" hangingPunct="1"/>
            <a:r>
              <a:rPr lang="en-US" smtClean="0"/>
              <a:t>Availability zones</a:t>
            </a:r>
          </a:p>
          <a:p>
            <a:pPr lvl="2" eaLnBrk="1" hangingPunct="1"/>
            <a:r>
              <a:rPr lang="en-US" smtClean="0"/>
              <a:t>Place applications in multiple locations for failovers</a:t>
            </a:r>
          </a:p>
          <a:p>
            <a:pPr lvl="1" eaLnBrk="1" hangingPunct="1"/>
            <a:r>
              <a:rPr lang="en-US" smtClean="0"/>
              <a:t>Elastic IP addresses</a:t>
            </a:r>
          </a:p>
          <a:p>
            <a:pPr lvl="2" eaLnBrk="1" hangingPunct="1"/>
            <a:r>
              <a:rPr lang="en-US" smtClean="0"/>
              <a:t>Static IP addresses that can be dynamically remapped to point to different instances (not a DNS change)</a:t>
            </a:r>
          </a:p>
          <a:p>
            <a:pPr lvl="2" eaLnBrk="1" hangingPunct="1"/>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p>
            <a:fld id="{36DB00A6-14D3-490F-9710-6829FBC23DBC}" type="slidenum">
              <a:rPr lang="en-US" smtClean="0"/>
              <a:pPr/>
              <a:t>89</a:t>
            </a:fld>
            <a:endParaRPr lang="en-US" smtClean="0"/>
          </a:p>
        </p:txBody>
      </p:sp>
      <p:sp>
        <p:nvSpPr>
          <p:cNvPr id="94211" name="Rectangle 2"/>
          <p:cNvSpPr>
            <a:spLocks noGrp="1" noChangeArrowheads="1"/>
          </p:cNvSpPr>
          <p:nvPr>
            <p:ph type="title"/>
          </p:nvPr>
        </p:nvSpPr>
        <p:spPr/>
        <p:txBody>
          <a:bodyPr/>
          <a:lstStyle/>
          <a:p>
            <a:pPr eaLnBrk="1" hangingPunct="1"/>
            <a:r>
              <a:rPr lang="en-US" sz="4000" smtClean="0"/>
              <a:t>Amazon Cloud Users: </a:t>
            </a:r>
            <a:br>
              <a:rPr lang="en-US" sz="4000" smtClean="0"/>
            </a:br>
            <a:r>
              <a:rPr lang="en-US" sz="4000" smtClean="0"/>
              <a:t>New York Times and Nasdaq (4/08)</a:t>
            </a:r>
          </a:p>
        </p:txBody>
      </p:sp>
      <p:sp>
        <p:nvSpPr>
          <p:cNvPr id="94212" name="Rectangle 3"/>
          <p:cNvSpPr>
            <a:spLocks noGrp="1" noChangeArrowheads="1"/>
          </p:cNvSpPr>
          <p:nvPr>
            <p:ph type="body" idx="1"/>
          </p:nvPr>
        </p:nvSpPr>
        <p:spPr>
          <a:xfrm>
            <a:off x="0" y="1447800"/>
            <a:ext cx="9144000" cy="5410200"/>
          </a:xfrm>
        </p:spPr>
        <p:txBody>
          <a:bodyPr/>
          <a:lstStyle/>
          <a:p>
            <a:pPr eaLnBrk="1" hangingPunct="1">
              <a:lnSpc>
                <a:spcPct val="90000"/>
              </a:lnSpc>
            </a:pPr>
            <a:r>
              <a:rPr lang="en-US" sz="2400" smtClean="0"/>
              <a:t>Both companies used Amazon’s cloud offering</a:t>
            </a:r>
          </a:p>
          <a:p>
            <a:pPr eaLnBrk="1" hangingPunct="1">
              <a:lnSpc>
                <a:spcPct val="90000"/>
              </a:lnSpc>
            </a:pPr>
            <a:r>
              <a:rPr lang="en-US" sz="2400" smtClean="0"/>
              <a:t>New York Times</a:t>
            </a:r>
          </a:p>
          <a:p>
            <a:pPr lvl="1" eaLnBrk="1" hangingPunct="1">
              <a:lnSpc>
                <a:spcPct val="90000"/>
              </a:lnSpc>
            </a:pPr>
            <a:r>
              <a:rPr lang="en-US" sz="2000" smtClean="0"/>
              <a:t>Didn’t coordinate with Amazon, used a credit card!</a:t>
            </a:r>
          </a:p>
          <a:p>
            <a:pPr lvl="1" eaLnBrk="1" hangingPunct="1">
              <a:lnSpc>
                <a:spcPct val="90000"/>
              </a:lnSpc>
            </a:pPr>
            <a:r>
              <a:rPr lang="en-US" sz="2000" smtClean="0"/>
              <a:t>Used EC2 and S3 to convert 15 million scanned news articles to PDF (4TB data)</a:t>
            </a:r>
          </a:p>
          <a:p>
            <a:pPr lvl="1" eaLnBrk="1" hangingPunct="1">
              <a:lnSpc>
                <a:spcPct val="90000"/>
              </a:lnSpc>
            </a:pPr>
            <a:r>
              <a:rPr lang="en-US" sz="2000" smtClean="0"/>
              <a:t>Took 100 Linux computers 24 hours (would have taken months on NYT computers</a:t>
            </a:r>
          </a:p>
          <a:p>
            <a:pPr lvl="1" eaLnBrk="1" hangingPunct="1">
              <a:lnSpc>
                <a:spcPct val="90000"/>
              </a:lnSpc>
            </a:pPr>
            <a:r>
              <a:rPr lang="en-US" sz="2000" smtClean="0"/>
              <a:t>“It was cheap experimentation, and the learning curve isn't steep.” – Derrick Gottfrid, Nasdaq</a:t>
            </a:r>
          </a:p>
          <a:p>
            <a:pPr eaLnBrk="1" hangingPunct="1">
              <a:lnSpc>
                <a:spcPct val="90000"/>
              </a:lnSpc>
            </a:pPr>
            <a:r>
              <a:rPr lang="en-US" sz="2400" smtClean="0"/>
              <a:t>Nasdaq</a:t>
            </a:r>
          </a:p>
          <a:p>
            <a:pPr lvl="1" eaLnBrk="1" hangingPunct="1">
              <a:lnSpc>
                <a:spcPct val="90000"/>
              </a:lnSpc>
            </a:pPr>
            <a:r>
              <a:rPr lang="en-US" sz="2000" smtClean="0"/>
              <a:t>Uses S3 to deliver historic stock and fund information</a:t>
            </a:r>
          </a:p>
          <a:p>
            <a:pPr lvl="1" eaLnBrk="1" hangingPunct="1">
              <a:lnSpc>
                <a:spcPct val="90000"/>
              </a:lnSpc>
            </a:pPr>
            <a:r>
              <a:rPr lang="en-US" sz="2000" smtClean="0"/>
              <a:t>Millions of files showing price changes of entities over 10 minute segments</a:t>
            </a:r>
          </a:p>
          <a:p>
            <a:pPr lvl="1" eaLnBrk="1" hangingPunct="1">
              <a:lnSpc>
                <a:spcPct val="90000"/>
              </a:lnSpc>
            </a:pPr>
            <a:r>
              <a:rPr lang="en-US" sz="2000" smtClean="0"/>
              <a:t>“The expenses of keeping all that data online [in Nasdaq servers] was too high.” – Claude Courbois, Nasdaq VP</a:t>
            </a:r>
          </a:p>
          <a:p>
            <a:pPr lvl="1" eaLnBrk="1" hangingPunct="1">
              <a:lnSpc>
                <a:spcPct val="90000"/>
              </a:lnSpc>
            </a:pPr>
            <a:r>
              <a:rPr lang="en-US" sz="2000" smtClean="0"/>
              <a:t>Created lightweight Adobe AIR application to let users view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p>
            <a:fld id="{43F5E178-35D3-4A96-8AA7-00D0CBFE668D}" type="slidenum">
              <a:rPr lang="en-US" smtClean="0"/>
              <a:pPr/>
              <a:t>9</a:t>
            </a:fld>
            <a:endParaRPr lang="en-US" smtClean="0"/>
          </a:p>
        </p:txBody>
      </p:sp>
      <p:sp>
        <p:nvSpPr>
          <p:cNvPr id="13315" name="Rectangle 2"/>
          <p:cNvSpPr>
            <a:spLocks noGrp="1"/>
          </p:cNvSpPr>
          <p:nvPr>
            <p:ph type="title" idx="4294967295"/>
          </p:nvPr>
        </p:nvSpPr>
        <p:spPr>
          <a:xfrm>
            <a:off x="228600" y="228600"/>
            <a:ext cx="8915400" cy="1143000"/>
          </a:xfrm>
        </p:spPr>
        <p:txBody>
          <a:bodyPr/>
          <a:lstStyle/>
          <a:p>
            <a:pPr eaLnBrk="1" hangingPunct="1"/>
            <a:r>
              <a:rPr lang="en-US" sz="3600" smtClean="0"/>
              <a:t>A Working Definition of Cloud Computing</a:t>
            </a:r>
          </a:p>
        </p:txBody>
      </p:sp>
      <p:sp>
        <p:nvSpPr>
          <p:cNvPr id="13316" name="Rectangle 3"/>
          <p:cNvSpPr>
            <a:spLocks noGrp="1"/>
          </p:cNvSpPr>
          <p:nvPr>
            <p:ph type="body" idx="4294967295"/>
          </p:nvPr>
        </p:nvSpPr>
        <p:spPr>
          <a:xfrm>
            <a:off x="381000" y="1828800"/>
            <a:ext cx="8229600" cy="4449763"/>
          </a:xfrm>
        </p:spPr>
        <p:txBody>
          <a:bodyPr/>
          <a:lstStyle/>
          <a:p>
            <a:pPr eaLnBrk="1" hangingPunct="1">
              <a:lnSpc>
                <a:spcPct val="90000"/>
              </a:lnSpc>
            </a:pPr>
            <a:r>
              <a:rPr lang="en-US" altLang="ja-JP" sz="2800" smtClean="0">
                <a:ea typeface="ＭＳ Ｐゴシック" charset="-128"/>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a:t>
            </a:r>
            <a:endParaRPr lang="en-US" altLang="ja-JP" sz="2400" smtClean="0">
              <a:ea typeface="ＭＳ Ｐゴシック" charset="-128"/>
            </a:endParaRPr>
          </a:p>
          <a:p>
            <a:pPr eaLnBrk="1" hangingPunct="1">
              <a:lnSpc>
                <a:spcPct val="90000"/>
              </a:lnSpc>
            </a:pPr>
            <a:r>
              <a:rPr lang="en-US" altLang="ja-JP" sz="2400" smtClean="0">
                <a:ea typeface="ＭＳ Ｐゴシック" charset="-128"/>
              </a:rPr>
              <a:t>This cloud model promotes availability and is composed of five essential </a:t>
            </a:r>
            <a:r>
              <a:rPr lang="en-US" altLang="ja-JP" sz="2400" b="1" smtClean="0">
                <a:ea typeface="ＭＳ Ｐゴシック" charset="-128"/>
              </a:rPr>
              <a:t>characteristics,</a:t>
            </a:r>
            <a:r>
              <a:rPr lang="en-US" altLang="ja-JP" sz="2400" smtClean="0">
                <a:ea typeface="ＭＳ Ｐゴシック" charset="-128"/>
              </a:rPr>
              <a:t> three </a:t>
            </a:r>
            <a:r>
              <a:rPr lang="en-US" altLang="ja-JP" sz="2400" b="1" smtClean="0">
                <a:ea typeface="ＭＳ Ｐゴシック" charset="-128"/>
              </a:rPr>
              <a:t>service models</a:t>
            </a:r>
            <a:r>
              <a:rPr lang="en-US" altLang="ja-JP" sz="2400" smtClean="0">
                <a:ea typeface="ＭＳ Ｐゴシック" charset="-128"/>
              </a:rPr>
              <a:t>, and four </a:t>
            </a:r>
            <a:r>
              <a:rPr lang="en-US" altLang="ja-JP" sz="2400" b="1" smtClean="0">
                <a:ea typeface="ＭＳ Ｐゴシック" charset="-128"/>
              </a:rPr>
              <a:t>deployment models</a:t>
            </a:r>
            <a:r>
              <a:rPr lang="en-US" altLang="ja-JP" sz="2400" smtClean="0">
                <a:ea typeface="ＭＳ Ｐゴシック" charset="-128"/>
              </a:rPr>
              <a:t>.</a:t>
            </a:r>
            <a:endParaRPr lang="en-US" altLang="ja-JP" sz="1800" smtClean="0">
              <a:ea typeface="ＭＳ Ｐゴシック" charset="-128"/>
            </a:endParaRPr>
          </a:p>
          <a:p>
            <a:pPr eaLnBrk="1" hangingPunct="1">
              <a:lnSpc>
                <a:spcPct val="90000"/>
              </a:lnSpc>
            </a:pPr>
            <a:endParaRPr lang="en-US" altLang="ja-JP" sz="1800" smtClean="0">
              <a:ea typeface="ＭＳ Ｐゴシック" charset="-128"/>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p>
            <a:fld id="{0C9D4210-B370-4DAD-8E02-5E6AFF5A14E4}" type="slidenum">
              <a:rPr lang="en-US" smtClean="0"/>
              <a:pPr/>
              <a:t>90</a:t>
            </a:fld>
            <a:endParaRPr lang="en-US" smtClean="0"/>
          </a:p>
        </p:txBody>
      </p:sp>
      <p:sp>
        <p:nvSpPr>
          <p:cNvPr id="95235" name="Rectangle 2"/>
          <p:cNvSpPr>
            <a:spLocks noGrp="1" noChangeArrowheads="1"/>
          </p:cNvSpPr>
          <p:nvPr>
            <p:ph type="title"/>
          </p:nvPr>
        </p:nvSpPr>
        <p:spPr/>
        <p:txBody>
          <a:bodyPr/>
          <a:lstStyle/>
          <a:p>
            <a:pPr eaLnBrk="1" hangingPunct="1"/>
            <a:r>
              <a:rPr lang="en-US" sz="4000" smtClean="0"/>
              <a:t>Case Study: </a:t>
            </a:r>
            <a:br>
              <a:rPr lang="en-US" sz="4000" smtClean="0"/>
            </a:br>
            <a:r>
              <a:rPr lang="en-US" sz="4000" smtClean="0"/>
              <a:t>Salesforce.com in Government</a:t>
            </a:r>
          </a:p>
        </p:txBody>
      </p:sp>
      <p:sp>
        <p:nvSpPr>
          <p:cNvPr id="95236" name="Rectangle 3"/>
          <p:cNvSpPr>
            <a:spLocks noGrp="1" noChangeArrowheads="1"/>
          </p:cNvSpPr>
          <p:nvPr>
            <p:ph type="body" idx="1"/>
          </p:nvPr>
        </p:nvSpPr>
        <p:spPr>
          <a:xfrm>
            <a:off x="304800" y="1676400"/>
            <a:ext cx="8839200" cy="5181600"/>
          </a:xfrm>
        </p:spPr>
        <p:txBody>
          <a:bodyPr/>
          <a:lstStyle/>
          <a:p>
            <a:pPr eaLnBrk="1" hangingPunct="1">
              <a:lnSpc>
                <a:spcPct val="80000"/>
              </a:lnSpc>
            </a:pPr>
            <a:r>
              <a:rPr lang="en-US" sz="2400" b="1" smtClean="0"/>
              <a:t>5,000+ Public Sector and Nonprofit Customers use Salesforce Cloud Computing Solutions</a:t>
            </a:r>
          </a:p>
          <a:p>
            <a:pPr eaLnBrk="1" hangingPunct="1">
              <a:lnSpc>
                <a:spcPct val="80000"/>
              </a:lnSpc>
            </a:pPr>
            <a:endParaRPr lang="en-US" sz="2400" b="1" smtClean="0"/>
          </a:p>
          <a:p>
            <a:pPr eaLnBrk="1" hangingPunct="1">
              <a:lnSpc>
                <a:spcPct val="80000"/>
              </a:lnSpc>
            </a:pPr>
            <a:r>
              <a:rPr lang="en-US" sz="2400" b="1" smtClean="0"/>
              <a:t>President Obama’s </a:t>
            </a:r>
            <a:r>
              <a:rPr lang="en-US" sz="2400" b="1" u="sng" smtClean="0"/>
              <a:t>Citizen’s Briefing Book</a:t>
            </a:r>
            <a:r>
              <a:rPr lang="en-US" sz="2400" b="1" smtClean="0"/>
              <a:t> Based on  Salesforce.com Ideas application</a:t>
            </a:r>
          </a:p>
          <a:p>
            <a:pPr lvl="1" eaLnBrk="1" hangingPunct="1">
              <a:lnSpc>
                <a:spcPct val="80000"/>
              </a:lnSpc>
            </a:pPr>
            <a:r>
              <a:rPr lang="en-US" sz="1800" smtClean="0"/>
              <a:t>Concept to Live in Three Weeks</a:t>
            </a:r>
          </a:p>
          <a:p>
            <a:pPr lvl="1" eaLnBrk="1" hangingPunct="1">
              <a:lnSpc>
                <a:spcPct val="80000"/>
              </a:lnSpc>
            </a:pPr>
            <a:r>
              <a:rPr lang="en-US" sz="1800" smtClean="0"/>
              <a:t>134,077 Registered Users</a:t>
            </a:r>
          </a:p>
          <a:p>
            <a:pPr lvl="1" eaLnBrk="1" hangingPunct="1">
              <a:lnSpc>
                <a:spcPct val="80000"/>
              </a:lnSpc>
            </a:pPr>
            <a:r>
              <a:rPr lang="en-US" sz="1800" smtClean="0"/>
              <a:t>1.4 M Votes </a:t>
            </a:r>
          </a:p>
          <a:p>
            <a:pPr lvl="1" eaLnBrk="1" hangingPunct="1">
              <a:lnSpc>
                <a:spcPct val="80000"/>
              </a:lnSpc>
            </a:pPr>
            <a:r>
              <a:rPr lang="en-US" sz="1800" smtClean="0"/>
              <a:t>52,015 Ideas</a:t>
            </a:r>
          </a:p>
          <a:p>
            <a:pPr lvl="1" eaLnBrk="1" hangingPunct="1">
              <a:lnSpc>
                <a:spcPct val="80000"/>
              </a:lnSpc>
            </a:pPr>
            <a:r>
              <a:rPr lang="en-US" sz="1800" smtClean="0"/>
              <a:t>Peak traffic of 149 hits per second</a:t>
            </a:r>
          </a:p>
          <a:p>
            <a:pPr lvl="1" eaLnBrk="1" hangingPunct="1">
              <a:lnSpc>
                <a:spcPct val="80000"/>
              </a:lnSpc>
            </a:pPr>
            <a:endParaRPr lang="en-US" sz="1800" smtClean="0"/>
          </a:p>
          <a:p>
            <a:pPr eaLnBrk="1" hangingPunct="1">
              <a:lnSpc>
                <a:spcPct val="80000"/>
              </a:lnSpc>
            </a:pPr>
            <a:r>
              <a:rPr lang="en-US" sz="2400" b="1" smtClean="0">
                <a:sym typeface="Arial" pitchFamily="34" charset="0"/>
              </a:rPr>
              <a:t>US Census Bureau Uses Salesforce.com Cloud Application</a:t>
            </a:r>
          </a:p>
          <a:p>
            <a:pPr lvl="1" eaLnBrk="1" hangingPunct="1">
              <a:lnSpc>
                <a:spcPct val="80000"/>
              </a:lnSpc>
            </a:pPr>
            <a:r>
              <a:rPr lang="en-US" sz="1800" smtClean="0">
                <a:sym typeface="Arial" pitchFamily="34" charset="0"/>
              </a:rPr>
              <a:t>Project implemented in under 12 weeks </a:t>
            </a:r>
          </a:p>
          <a:p>
            <a:pPr lvl="1" eaLnBrk="1" hangingPunct="1">
              <a:lnSpc>
                <a:spcPct val="80000"/>
              </a:lnSpc>
            </a:pPr>
            <a:r>
              <a:rPr lang="en-US" sz="1800" smtClean="0">
                <a:sym typeface="Arial" pitchFamily="34" charset="0"/>
              </a:rPr>
              <a:t>2,500+ partnership agents use Salesforce.com for 2010 decennial census </a:t>
            </a:r>
          </a:p>
          <a:p>
            <a:pPr lvl="1" eaLnBrk="1" hangingPunct="1">
              <a:lnSpc>
                <a:spcPct val="80000"/>
              </a:lnSpc>
            </a:pPr>
            <a:r>
              <a:rPr lang="en-US" sz="1800" smtClean="0">
                <a:sym typeface="Arial" pitchFamily="34" charset="0"/>
              </a:rPr>
              <a:t>Allows projects to scale from 200 to 2,000 users overnight to meet peak periods with no capital expenditure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p>
            <a:fld id="{A117DE76-0BA4-4ACC-B8F1-8F3FD2B1800B}" type="slidenum">
              <a:rPr lang="en-US" smtClean="0"/>
              <a:pPr/>
              <a:t>91</a:t>
            </a:fld>
            <a:endParaRPr lang="en-US" smtClean="0"/>
          </a:p>
        </p:txBody>
      </p:sp>
      <p:sp>
        <p:nvSpPr>
          <p:cNvPr id="96259" name="Rectangle 2"/>
          <p:cNvSpPr>
            <a:spLocks noGrp="1" noChangeArrowheads="1"/>
          </p:cNvSpPr>
          <p:nvPr>
            <p:ph type="title"/>
          </p:nvPr>
        </p:nvSpPr>
        <p:spPr/>
        <p:txBody>
          <a:bodyPr/>
          <a:lstStyle/>
          <a:p>
            <a:pPr eaLnBrk="1" hangingPunct="1"/>
            <a:r>
              <a:rPr lang="en-US" sz="4000" smtClean="0"/>
              <a:t>Case Study: </a:t>
            </a:r>
            <a:br>
              <a:rPr lang="en-US" sz="4000" smtClean="0"/>
            </a:br>
            <a:r>
              <a:rPr lang="en-US" sz="4000" smtClean="0"/>
              <a:t>Salesforce.com in Government</a:t>
            </a:r>
          </a:p>
        </p:txBody>
      </p:sp>
      <p:sp>
        <p:nvSpPr>
          <p:cNvPr id="96260" name="Rectangle 3"/>
          <p:cNvSpPr>
            <a:spLocks noGrp="1" noChangeArrowheads="1"/>
          </p:cNvSpPr>
          <p:nvPr>
            <p:ph type="body" idx="1"/>
          </p:nvPr>
        </p:nvSpPr>
        <p:spPr>
          <a:xfrm>
            <a:off x="304800" y="1676400"/>
            <a:ext cx="8839200" cy="5181600"/>
          </a:xfrm>
        </p:spPr>
        <p:txBody>
          <a:bodyPr/>
          <a:lstStyle/>
          <a:p>
            <a:pPr eaLnBrk="1" hangingPunct="1">
              <a:lnSpc>
                <a:spcPct val="90000"/>
              </a:lnSpc>
              <a:spcBef>
                <a:spcPct val="0"/>
              </a:spcBef>
            </a:pPr>
            <a:r>
              <a:rPr lang="en-US" sz="2800" b="1" smtClean="0"/>
              <a:t>New Jersey Transit Wins InfoWorld 100 Award for its Cloud Computing Project</a:t>
            </a:r>
          </a:p>
          <a:p>
            <a:pPr lvl="1" eaLnBrk="1" hangingPunct="1">
              <a:lnSpc>
                <a:spcPct val="90000"/>
              </a:lnSpc>
            </a:pPr>
            <a:r>
              <a:rPr lang="en-US" sz="2000" smtClean="0"/>
              <a:t>Use Salesforce.com to run their call center, incident management, complaint tracking, and service portal</a:t>
            </a:r>
          </a:p>
          <a:p>
            <a:pPr lvl="1" eaLnBrk="1" hangingPunct="1">
              <a:lnSpc>
                <a:spcPct val="90000"/>
              </a:lnSpc>
            </a:pPr>
            <a:r>
              <a:rPr lang="en-US" sz="2000" b="1" smtClean="0">
                <a:sym typeface="Arial" pitchFamily="34" charset="0"/>
              </a:rPr>
              <a:t>600%</a:t>
            </a:r>
            <a:r>
              <a:rPr lang="en-US" sz="2000" smtClean="0">
                <a:sym typeface="Arial" pitchFamily="34" charset="0"/>
              </a:rPr>
              <a:t> More Inquiries Handled</a:t>
            </a:r>
            <a:endParaRPr lang="en-US" sz="2000" b="1" smtClean="0">
              <a:sym typeface="Arial" pitchFamily="34" charset="0"/>
            </a:endParaRPr>
          </a:p>
          <a:p>
            <a:pPr lvl="1" eaLnBrk="1" hangingPunct="1">
              <a:lnSpc>
                <a:spcPct val="90000"/>
              </a:lnSpc>
            </a:pPr>
            <a:r>
              <a:rPr lang="en-US" sz="2000" b="1" smtClean="0">
                <a:sym typeface="Arial" pitchFamily="34" charset="0"/>
              </a:rPr>
              <a:t>0 </a:t>
            </a:r>
            <a:r>
              <a:rPr lang="en-US" sz="2000" smtClean="0">
                <a:sym typeface="Arial" pitchFamily="34" charset="0"/>
              </a:rPr>
              <a:t>New Agents Required</a:t>
            </a:r>
            <a:endParaRPr lang="en-US" sz="2000" b="1" smtClean="0">
              <a:sym typeface="Arial" pitchFamily="34" charset="0"/>
            </a:endParaRPr>
          </a:p>
          <a:p>
            <a:pPr lvl="1" eaLnBrk="1" hangingPunct="1">
              <a:lnSpc>
                <a:spcPct val="90000"/>
              </a:lnSpc>
            </a:pPr>
            <a:r>
              <a:rPr lang="en-US" sz="2000" b="1" smtClean="0">
                <a:sym typeface="Arial" pitchFamily="34" charset="0"/>
              </a:rPr>
              <a:t>36% </a:t>
            </a:r>
            <a:r>
              <a:rPr lang="en-US" sz="2000" smtClean="0">
                <a:sym typeface="Arial" pitchFamily="34" charset="0"/>
              </a:rPr>
              <a:t>Improved</a:t>
            </a:r>
            <a:r>
              <a:rPr lang="en-US" sz="2000" b="1" smtClean="0">
                <a:sym typeface="Arial" pitchFamily="34" charset="0"/>
              </a:rPr>
              <a:t> </a:t>
            </a:r>
            <a:r>
              <a:rPr lang="en-US" sz="2000" smtClean="0">
                <a:sym typeface="Arial" pitchFamily="34" charset="0"/>
              </a:rPr>
              <a:t>Response Time</a:t>
            </a:r>
          </a:p>
          <a:p>
            <a:pPr eaLnBrk="1" hangingPunct="1">
              <a:lnSpc>
                <a:spcPct val="90000"/>
              </a:lnSpc>
            </a:pPr>
            <a:endParaRPr lang="en-US" sz="2400" smtClean="0">
              <a:sym typeface="Arial" pitchFamily="34" charset="0"/>
            </a:endParaRPr>
          </a:p>
          <a:p>
            <a:pPr eaLnBrk="1" hangingPunct="1">
              <a:lnSpc>
                <a:spcPct val="90000"/>
              </a:lnSpc>
            </a:pPr>
            <a:r>
              <a:rPr lang="en-US" sz="2800" b="1" smtClean="0">
                <a:sym typeface="Arial" pitchFamily="34" charset="0"/>
              </a:rPr>
              <a:t>U.S. Army uses Salesforce CRM for Cloud-based Recruiting</a:t>
            </a:r>
            <a:r>
              <a:rPr lang="en-US" sz="2800" smtClean="0">
                <a:sym typeface="Arial" pitchFamily="34" charset="0"/>
              </a:rPr>
              <a:t> </a:t>
            </a:r>
          </a:p>
          <a:p>
            <a:pPr lvl="1" eaLnBrk="1" hangingPunct="1">
              <a:lnSpc>
                <a:spcPct val="90000"/>
              </a:lnSpc>
            </a:pPr>
            <a:r>
              <a:rPr lang="en-US" sz="2000" smtClean="0">
                <a:sym typeface="Arial" pitchFamily="34" charset="0"/>
              </a:rPr>
              <a:t>U.S. Army needed a new tool to track potential recruits who visited its Army Experience Center.</a:t>
            </a:r>
          </a:p>
          <a:p>
            <a:pPr lvl="1" eaLnBrk="1" hangingPunct="1">
              <a:lnSpc>
                <a:spcPct val="90000"/>
              </a:lnSpc>
            </a:pPr>
            <a:r>
              <a:rPr lang="en-US" sz="2000" smtClean="0">
                <a:sym typeface="Arial" pitchFamily="34" charset="0"/>
              </a:rPr>
              <a:t>Use Salesforce.com to track all core recruitment functions and allows the Army to save time and resources.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p:spPr>
        <p:txBody>
          <a:bodyPr/>
          <a:lstStyle/>
          <a:p>
            <a:fld id="{D45367D3-45C2-471B-AC56-4D443FB78C9F}" type="slidenum">
              <a:rPr lang="en-US" smtClean="0"/>
              <a:pPr/>
              <a:t>92</a:t>
            </a:fld>
            <a:endParaRPr lang="en-US" smtClean="0"/>
          </a:p>
        </p:txBody>
      </p:sp>
      <p:sp>
        <p:nvSpPr>
          <p:cNvPr id="97283" name="Rectangle 2"/>
          <p:cNvSpPr>
            <a:spLocks noGrp="1"/>
          </p:cNvSpPr>
          <p:nvPr>
            <p:ph type="title" idx="4294967295"/>
          </p:nvPr>
        </p:nvSpPr>
        <p:spPr>
          <a:xfrm>
            <a:off x="304800" y="228600"/>
            <a:ext cx="8229600" cy="1143000"/>
          </a:xfrm>
        </p:spPr>
        <p:txBody>
          <a:bodyPr/>
          <a:lstStyle/>
          <a:p>
            <a:pPr eaLnBrk="1" hangingPunct="1"/>
            <a:r>
              <a:rPr lang="en-US" smtClean="0"/>
              <a:t>Questions?</a:t>
            </a:r>
          </a:p>
        </p:txBody>
      </p:sp>
      <p:sp>
        <p:nvSpPr>
          <p:cNvPr id="97284" name="Rectangle 3"/>
          <p:cNvSpPr>
            <a:spLocks noGrp="1"/>
          </p:cNvSpPr>
          <p:nvPr>
            <p:ph type="body" idx="4294967295"/>
          </p:nvPr>
        </p:nvSpPr>
        <p:spPr>
          <a:xfrm>
            <a:off x="457200" y="1371600"/>
            <a:ext cx="8229600" cy="4449763"/>
          </a:xfrm>
        </p:spPr>
        <p:txBody>
          <a:bodyPr/>
          <a:lstStyle/>
          <a:p>
            <a:pPr eaLnBrk="1" hangingPunct="1"/>
            <a:r>
              <a:rPr lang="en-US" smtClean="0"/>
              <a:t>Peter Mell</a:t>
            </a:r>
          </a:p>
          <a:p>
            <a:pPr eaLnBrk="1" hangingPunct="1"/>
            <a:r>
              <a:rPr lang="en-US" smtClean="0"/>
              <a:t>NIST, Information Technology Laboratory</a:t>
            </a:r>
          </a:p>
          <a:p>
            <a:pPr eaLnBrk="1" hangingPunct="1"/>
            <a:r>
              <a:rPr lang="en-US" smtClean="0"/>
              <a:t>Computer Security Division</a:t>
            </a:r>
          </a:p>
          <a:p>
            <a:pPr eaLnBrk="1" hangingPunct="1"/>
            <a:endParaRPr lang="en-US" smtClean="0"/>
          </a:p>
          <a:p>
            <a:pPr eaLnBrk="1" hangingPunct="1"/>
            <a:r>
              <a:rPr lang="en-US" smtClean="0"/>
              <a:t>Tim Grance</a:t>
            </a:r>
          </a:p>
          <a:p>
            <a:pPr eaLnBrk="1" hangingPunct="1"/>
            <a:r>
              <a:rPr lang="en-US" smtClean="0"/>
              <a:t>NIST, Information Technology Laboratory</a:t>
            </a:r>
          </a:p>
          <a:p>
            <a:pPr eaLnBrk="1" hangingPunct="1"/>
            <a:r>
              <a:rPr lang="en-US" smtClean="0"/>
              <a:t>Computer Security Division</a:t>
            </a:r>
          </a:p>
          <a:p>
            <a:pPr eaLnBrk="1" hangingPunct="1"/>
            <a:endParaRPr lang="en-US" smtClean="0"/>
          </a:p>
          <a:p>
            <a:pPr eaLnBrk="1" hangingPunct="1"/>
            <a:endParaRPr lang="en-US" smtClean="0"/>
          </a:p>
        </p:txBody>
      </p:sp>
      <p:pic>
        <p:nvPicPr>
          <p:cNvPr id="97285" name="Picture 4"/>
          <p:cNvPicPr>
            <a:picLocks noChangeAspect="1" noChangeArrowheads="1"/>
          </p:cNvPicPr>
          <p:nvPr/>
        </p:nvPicPr>
        <p:blipFill>
          <a:blip r:embed="rId2" cstate="print"/>
          <a:srcRect/>
          <a:stretch>
            <a:fillRect/>
          </a:stretch>
        </p:blipFill>
        <p:spPr bwMode="auto">
          <a:xfrm>
            <a:off x="6400800" y="0"/>
            <a:ext cx="2743200" cy="1838325"/>
          </a:xfrm>
          <a:prstGeom prst="rect">
            <a:avLst/>
          </a:prstGeom>
          <a:noFill/>
          <a:ln w="9525">
            <a:noFill/>
            <a:miter lim="800000"/>
            <a:headEnd/>
            <a:tailEnd/>
          </a:ln>
        </p:spPr>
      </p:pic>
      <p:sp>
        <p:nvSpPr>
          <p:cNvPr id="97286" name="Text Box 5"/>
          <p:cNvSpPr txBox="1">
            <a:spLocks noChangeArrowheads="1"/>
          </p:cNvSpPr>
          <p:nvPr/>
        </p:nvSpPr>
        <p:spPr bwMode="auto">
          <a:xfrm>
            <a:off x="1676400" y="5715000"/>
            <a:ext cx="5748338" cy="701675"/>
          </a:xfrm>
          <a:prstGeom prst="rect">
            <a:avLst/>
          </a:prstGeom>
          <a:noFill/>
          <a:ln w="9525">
            <a:noFill/>
            <a:miter lim="800000"/>
            <a:headEnd/>
            <a:tailEnd/>
          </a:ln>
        </p:spPr>
        <p:txBody>
          <a:bodyPr wrap="none">
            <a:spAutoFit/>
          </a:bodyPr>
          <a:lstStyle/>
          <a:p>
            <a:r>
              <a:rPr lang="en-US" sz="2000" b="1"/>
              <a:t>Contact information is available from:</a:t>
            </a:r>
          </a:p>
          <a:p>
            <a:r>
              <a:rPr lang="en-US" sz="2000" b="1"/>
              <a:t>http://www.nist.gov/public_affairs/contact.htm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2638</TotalTime>
  <Words>5812</Words>
  <Application>Microsoft Office PowerPoint</Application>
  <PresentationFormat>On-screen Show (4:3)</PresentationFormat>
  <Paragraphs>884</Paragraphs>
  <Slides>92</Slides>
  <Notes>40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92</vt:i4>
      </vt:variant>
    </vt:vector>
  </HeadingPairs>
  <TitlesOfParts>
    <vt:vector size="99" baseType="lpstr">
      <vt:lpstr>Arial</vt:lpstr>
      <vt:lpstr>ＭＳ Ｐゴシック</vt:lpstr>
      <vt:lpstr>Calibri</vt:lpstr>
      <vt:lpstr>Segoe</vt:lpstr>
      <vt:lpstr>Default Design</vt:lpstr>
      <vt:lpstr>Custom Design</vt:lpstr>
      <vt:lpstr>Microsoft Office Visio Drawing</vt:lpstr>
      <vt:lpstr>Effectively and Securely Using the Cloud Computing Paradigm</vt:lpstr>
      <vt:lpstr>NIST Cloud Research Team</vt:lpstr>
      <vt:lpstr>NIST Cloud Computing Resources</vt:lpstr>
      <vt:lpstr>Caveats and Disclaimers</vt:lpstr>
      <vt:lpstr>Agenda</vt:lpstr>
      <vt:lpstr>Part I: Effective and Secure Use</vt:lpstr>
      <vt:lpstr>Understanding Cloud Computing</vt:lpstr>
      <vt:lpstr>Origin of the term “Cloud Computing”</vt:lpstr>
      <vt:lpstr>A Working Definition of Cloud Computing</vt:lpstr>
      <vt:lpstr>5 Essential Cloud Characteristics</vt:lpstr>
      <vt:lpstr>3 Cloud Service Models</vt:lpstr>
      <vt:lpstr>Service Model Architectures</vt:lpstr>
      <vt:lpstr>4 Cloud Deployment Models</vt:lpstr>
      <vt:lpstr>Common Cloud Characteristics</vt:lpstr>
      <vt:lpstr>The NIST Cloud Definition Framework</vt:lpstr>
      <vt:lpstr>Cloud Computing Security</vt:lpstr>
      <vt:lpstr>Security is the Major Issue</vt:lpstr>
      <vt:lpstr>Analyzing Cloud Security</vt:lpstr>
      <vt:lpstr>General Security Advantages</vt:lpstr>
      <vt:lpstr>General Security Challenges</vt:lpstr>
      <vt:lpstr>Security Relevant Cloud Components</vt:lpstr>
      <vt:lpstr>Provisioning Service</vt:lpstr>
      <vt:lpstr>Data Storage Services</vt:lpstr>
      <vt:lpstr>Cloud Processing Infrastructure</vt:lpstr>
      <vt:lpstr>Cloud Support Services</vt:lpstr>
      <vt:lpstr>Cloud Network and Perimeter Security</vt:lpstr>
      <vt:lpstr>Cloud Security Advantages Part 1</vt:lpstr>
      <vt:lpstr>Cloud Security Advantages Part 2</vt:lpstr>
      <vt:lpstr>Cloud Security Challenges Part 1</vt:lpstr>
      <vt:lpstr>Cloud Security Challenges Part 2</vt:lpstr>
      <vt:lpstr>Additional Issues</vt:lpstr>
      <vt:lpstr>Secure Migration Paths for Cloud Computing</vt:lpstr>
      <vt:lpstr>The ‘Why’ and ‘How’ of Cloud Migration</vt:lpstr>
      <vt:lpstr>Balancing Threat Exposure and Cost Effectiveness</vt:lpstr>
      <vt:lpstr>Cloud Migration and Cloud Security Architectures</vt:lpstr>
      <vt:lpstr>Putting it Together</vt:lpstr>
      <vt:lpstr>Migration Paths for  Cloud Adoption</vt:lpstr>
      <vt:lpstr>Possible Effects of Cloud Computing</vt:lpstr>
      <vt:lpstr>Cloud Computing and Standards</vt:lpstr>
      <vt:lpstr>Cloud Standards Mission</vt:lpstr>
      <vt:lpstr>NIST and Standards</vt:lpstr>
      <vt:lpstr>Goal of NIST Cloud Standards Effort</vt:lpstr>
      <vt:lpstr>A Model for Standardization and Proprietary Implementation</vt:lpstr>
      <vt:lpstr>Proposed Result</vt:lpstr>
      <vt:lpstr>A proposal: A NIST Cloud Standards Roadmap</vt:lpstr>
      <vt:lpstr>Towards the Creation of a Roadmap (I)</vt:lpstr>
      <vt:lpstr>Towards the Creation of a Roadmap (II)</vt:lpstr>
      <vt:lpstr>A Roadmap for IaaS</vt:lpstr>
      <vt:lpstr>A Roadmap for PaaS and SaaS</vt:lpstr>
      <vt:lpstr>Security and Data Privacy Across IaaS, PaaS, SaaS</vt:lpstr>
      <vt:lpstr>Cloud Computing Publications</vt:lpstr>
      <vt:lpstr>Planned NIST  Cloud Computing Publication</vt:lpstr>
      <vt:lpstr>Part II: Cloud Resources, Case Studies, and Security Models</vt:lpstr>
      <vt:lpstr>Thoughts on Cloud Computing</vt:lpstr>
      <vt:lpstr>Thoughts on Cloud Computing</vt:lpstr>
      <vt:lpstr>Thoughts on Cloud Computing</vt:lpstr>
      <vt:lpstr>Thoughts on Cloud Computing</vt:lpstr>
      <vt:lpstr>Core objectives of Cloud Computing</vt:lpstr>
      <vt:lpstr>A “sunny” vision of the future </vt:lpstr>
      <vt:lpstr>Foundational Elements of Cloud Computing</vt:lpstr>
      <vt:lpstr>Foundational Elements of Cloud Computing</vt:lpstr>
      <vt:lpstr>Web 2.0</vt:lpstr>
      <vt:lpstr>Software as a Service (SaaS)</vt:lpstr>
      <vt:lpstr>Three Features of  Mature SaaS Applications</vt:lpstr>
      <vt:lpstr>SaaS Maturity Levels</vt:lpstr>
      <vt:lpstr>Utility Computing</vt:lpstr>
      <vt:lpstr>Service Level Agreements (SLAs)</vt:lpstr>
      <vt:lpstr>Autonomic System Computing</vt:lpstr>
      <vt:lpstr>Grid Computing</vt:lpstr>
      <vt:lpstr>Platform Virtualization</vt:lpstr>
      <vt:lpstr>Web Services </vt:lpstr>
      <vt:lpstr>Service Oriented Architectures</vt:lpstr>
      <vt:lpstr>Web application frameworks</vt:lpstr>
      <vt:lpstr>Free and Open Source Software</vt:lpstr>
      <vt:lpstr>Public Statistics on Cloud Economics</vt:lpstr>
      <vt:lpstr>Cost of Traditional Data Centers</vt:lpstr>
      <vt:lpstr>Energy Conservation and Data Centers</vt:lpstr>
      <vt:lpstr>Cloud Economics</vt:lpstr>
      <vt:lpstr>Cloud Economics</vt:lpstr>
      <vt:lpstr>Cloud Computing Case Studies and Security Models</vt:lpstr>
      <vt:lpstr>Google Cloud User: City of Washington D.C.</vt:lpstr>
      <vt:lpstr>Are Hybrid Clouds in our Future?</vt:lpstr>
      <vt:lpstr>vCloud Initiative</vt:lpstr>
      <vt:lpstr>Microsoft Azure Services</vt:lpstr>
      <vt:lpstr>Windows Azure Applications,  Storage, and Roles</vt:lpstr>
      <vt:lpstr>Case Study: Facebook’s Use of Open Source and Commodity Hardware (8/08)</vt:lpstr>
      <vt:lpstr>Case Study: IBM-Google Cloud (8/08)</vt:lpstr>
      <vt:lpstr>Case Study: Amazon Cloud</vt:lpstr>
      <vt:lpstr>Amazon Cloud Users:  New York Times and Nasdaq (4/08)</vt:lpstr>
      <vt:lpstr>Case Study:  Salesforce.com in Government</vt:lpstr>
      <vt:lpstr>Case Study:  Salesforce.com in Government</vt:lpstr>
      <vt:lpstr>Questions?</vt:lpstr>
    </vt:vector>
  </TitlesOfParts>
  <Company>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 Security Division</dc:creator>
  <cp:lastModifiedBy>Hari Prasad</cp:lastModifiedBy>
  <cp:revision>74</cp:revision>
  <dcterms:created xsi:type="dcterms:W3CDTF">2009-02-11T16:31:38Z</dcterms:created>
  <dcterms:modified xsi:type="dcterms:W3CDTF">2010-02-25T12:20:36Z</dcterms:modified>
</cp:coreProperties>
</file>