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7" r:id="rId7"/>
    <p:sldId id="285" r:id="rId8"/>
    <p:sldId id="258" r:id="rId9"/>
    <p:sldId id="259" r:id="rId10"/>
    <p:sldId id="260" r:id="rId11"/>
    <p:sldId id="261" r:id="rId12"/>
    <p:sldId id="277" r:id="rId13"/>
    <p:sldId id="262" r:id="rId14"/>
    <p:sldId id="286" r:id="rId15"/>
    <p:sldId id="263" r:id="rId16"/>
    <p:sldId id="264" r:id="rId17"/>
    <p:sldId id="265" r:id="rId18"/>
    <p:sldId id="266" r:id="rId19"/>
    <p:sldId id="267" r:id="rId20"/>
    <p:sldId id="287" r:id="rId21"/>
    <p:sldId id="268" r:id="rId22"/>
    <p:sldId id="269" r:id="rId23"/>
    <p:sldId id="275" r:id="rId24"/>
    <p:sldId id="270" r:id="rId25"/>
    <p:sldId id="276" r:id="rId26"/>
    <p:sldId id="271" r:id="rId27"/>
    <p:sldId id="272" r:id="rId28"/>
    <p:sldId id="288" r:id="rId29"/>
    <p:sldId id="279" r:id="rId30"/>
    <p:sldId id="280" r:id="rId31"/>
    <p:sldId id="28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003399" mc:Ignorable=""/>
    <a:srgbClr xmlns:mc="http://schemas.openxmlformats.org/markup-compatibility/2006" xmlns:a14="http://schemas.microsoft.com/office/drawing/2010/main" val="000066" mc:Ignorable=""/>
    <a:srgbClr xmlns:mc="http://schemas.openxmlformats.org/markup-compatibility/2006" xmlns:a14="http://schemas.microsoft.com/office/drawing/2010/main" val="000099" mc:Ignorable=""/>
    <a:srgbClr xmlns:mc="http://schemas.openxmlformats.org/markup-compatibility/2006" xmlns:a14="http://schemas.microsoft.com/office/drawing/2010/main" val="F2F2F2" mc:Ignorable=""/>
    <a:srgbClr xmlns:mc="http://schemas.openxmlformats.org/markup-compatibility/2006" xmlns:a14="http://schemas.microsoft.com/office/drawing/2010/main" val="EAEAEA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9927" autoAdjust="0"/>
    <p:restoredTop sz="75455" autoAdjust="0"/>
  </p:normalViewPr>
  <p:slideViewPr>
    <p:cSldViewPr>
      <p:cViewPr varScale="1">
        <p:scale>
          <a:sx n="135" d="100"/>
          <a:sy n="135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1" d="100"/>
          <a:sy n="101" d="100"/>
        </p:scale>
        <p:origin x="-3384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MS Confidential : Beta 2 SharePoint Developer Workshop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4: Designing Lists and Schemas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42303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MS Confidential : SharePoint 2010 Developer Workshop (Beta1)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 - 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00108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Projected fields are fields from a parent which are referenced and displayed in the child list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These fields are read-only, but enable</a:t>
            </a:r>
            <a:r>
              <a:rPr lang="en-US" baseline="0" dirty="0" smtClean="0"/>
              <a:t> a more join-like 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Joins can be implemented using CAML query, but much easier to use LINQ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CAML schema updated to support LINQ based joins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LINQ will generate the CAML under the covers… LINQ much easier to write than new CAML schema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Can also create joins via API using two</a:t>
            </a:r>
            <a:r>
              <a:rPr lang="en-US" baseline="0" dirty="0" smtClean="0"/>
              <a:t> new properties: </a:t>
            </a:r>
            <a:r>
              <a:rPr lang="en-US" baseline="0" dirty="0" err="1" smtClean="0"/>
              <a:t>SPQuery.Join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SPQuery.ProjectedFields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aseline="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SharePoint can support lists with lots of data, but the larger</a:t>
            </a:r>
            <a:r>
              <a:rPr lang="en-US" baseline="0" dirty="0" smtClean="0"/>
              <a:t> the dataset, the bigger burden queries put on the server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New controls for admins to block expensive queries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Doesn’t help you view more data (doesn’t directly address the “2000 item issue”) but instead more of a heath &amp; monitoring thing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SharePoint will attempt </a:t>
            </a:r>
            <a:r>
              <a:rPr lang="en-US" baseline="0" dirty="0" smtClean="0"/>
              <a:t>to execute the query provided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query returns records in excess of 5,000 items, it will throw an exception saying it’s too big and it has been throttled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Thus, SharePoint will ALWAYS try to run the query, but when it exceeds the threshold, it aborts it… even if the real result set would be 5,001 items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Threshold configurable by PowerShell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When a list exceeds the warning threshold,</a:t>
            </a:r>
            <a:r>
              <a:rPr lang="en-US" baseline="0" dirty="0" smtClean="0"/>
              <a:t> a message is displayed in the list settings page to warn the list admin it’s reaching the upper limit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When list exceeds the upper limit, throttling kicks in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Throttled lists, which is triggered by exceeding the upper limit, will cause queries with</a:t>
            </a:r>
            <a:r>
              <a:rPr lang="en-US" baseline="0" dirty="0" smtClean="0"/>
              <a:t> a result set in excess of the upper limit to throw an exception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However, this can be overridden by users with required permissions via code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MSF 4.0 has introduced some constrains that</a:t>
            </a:r>
            <a:r>
              <a:rPr lang="en-US" baseline="0" dirty="0" smtClean="0"/>
              <a:t> block very large lists to protect the server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Max of 8kb of data per list item (not including attachments)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Max of six projected fields allowed on joins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Columns can be flagged as unique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unique, no dupes allowed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applied on an existing column in an existing list, the action will fail if dupes are already present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how to set it up on new list &amp; existing list</a:t>
            </a:r>
          </a:p>
          <a:p>
            <a:r>
              <a:rPr lang="en-US" dirty="0" smtClean="0"/>
              <a:t>Show how to how it works &amp; error message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Show the list UI</a:t>
            </a:r>
            <a:endParaRPr lang="en-US" sz="1600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Run the filler app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Show the list UI hinting at potential issues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Explain only certain ops by certain people can be managed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PowerShell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sitecol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get-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spsite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“http://...”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sitecol.WebApplication.MaxItemsPerThrottledOperation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$sitecol.WebApplication.MaxItemsPerThrottledOperationWarningLevel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sitecol.WebApplication.AllowOMCodeOverrideThrottleSettings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$sitecol.WebApplication.UnthrottledPriviledgeOperationWindowEnabled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sitecol.RootWeb.Lists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[“Tasks”].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IsThrottled</a:t>
            </a:r>
            <a:endParaRPr lang="en-US" dirty="0" smtClean="0"/>
          </a:p>
          <a:p>
            <a:pPr lvl="0"/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Column Level Validation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Column “Company Size” = NUMBER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Formula: =[Company Size]&gt;=10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Demo setting the value to 5 to throw error, then 11 to show it’s good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 Level Validation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Show the UI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Unique Columns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Show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ALLOW DUPLICATE VALUES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column settings &amp; how it must be indexed</a:t>
            </a:r>
            <a:endParaRPr lang="en-US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Two new types of constraints</a:t>
            </a:r>
            <a:r>
              <a:rPr lang="en-US" baseline="0" dirty="0" smtClean="0"/>
              <a:t> on Lists &amp; List Items in MSF 4.0: column-level &amp; row-level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Can specify a validation condition when creating the column or from the list settings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New events in MSF 4.0 based on customer demand around the creation of lists &amp; </a:t>
            </a:r>
            <a:r>
              <a:rPr lang="en-US" baseline="0" dirty="0" err="1" smtClean="0"/>
              <a:t>SPWeb’s</a:t>
            </a:r>
            <a:endParaRPr lang="en-US" baseline="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These new events required new registration scopes &amp; capabilities. Feature-based registration introduces a SCOPE=“” attribute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MSF 4.0 introduces concept of synchronous post-events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Allows developer to do a little post-processing after the commit of the action, but before user is presented with the result of the post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defTabSz="948507">
              <a:buFont typeface="Arial" pitchFamily="34" charset="0"/>
              <a:buChar char="•"/>
              <a:defRPr/>
            </a:pPr>
            <a:r>
              <a:rPr lang="en-US" baseline="0" dirty="0" smtClean="0"/>
              <a:t>MSF 4.0 now allows developers to point to a custom error page rather than leverage the existing WSS 3.0 based “_layouts” stock page with an error message</a:t>
            </a:r>
          </a:p>
          <a:p>
            <a:pPr marL="171450" indent="-171450" defTabSz="948507">
              <a:buFont typeface="Arial" pitchFamily="34" charset="0"/>
              <a:buChar char="•"/>
              <a:defRPr/>
            </a:pPr>
            <a:r>
              <a:rPr lang="en-US" baseline="0" dirty="0" smtClean="0"/>
              <a:t>Enables for more user-friendly error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In WSS 3.0</a:t>
            </a:r>
            <a:r>
              <a:rPr lang="en-US" baseline="0" dirty="0" smtClean="0"/>
              <a:t> when a workflow triggered an event by adding/changing something in a task list, the task item’s identity would be the system account that executed the workflow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In MSF 4.0 the same is true, but the </a:t>
            </a:r>
            <a:r>
              <a:rPr lang="en-US" baseline="0" dirty="0" err="1" smtClean="0"/>
              <a:t>SPEventPropertiesBase</a:t>
            </a:r>
            <a:r>
              <a:rPr lang="en-US" baseline="0" dirty="0" smtClean="0"/>
              <a:t> now contains properties that contain the user name &amp; user token of the person who actually triggered the effective action (like started the workflow)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4: Lists and Schemas- 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Discuss the new integrity constraints and the safety features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can’t delete 1k items on a cascade)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Discuss setting up a join using equiv of </a:t>
            </a:r>
            <a:r>
              <a:rPr lang="en-US" baseline="0" dirty="0" err="1" smtClean="0"/>
              <a:t>SPQuery</a:t>
            </a:r>
            <a:endParaRPr lang="en-US" baseline="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Discuss nuances with security (what if user doesn’t have rights on parent list?)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baseline="0" dirty="0" smtClean="0"/>
              <a:t>Only relationships can exist where a lookup has been established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Beta1 SharePoint Developer Workshop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4: Lists and Schemas- 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xmlns:mc="http://schemas.openxmlformats.org/markup-compatibility/2006" xmlns:a14="http://schemas.microsoft.com/office/drawing/2010/main" val="FF9929" mc:Ignorable="">
                        <a:lumMod val="20000"/>
                        <a:lumOff val="80000"/>
                      </a:srgbClr>
                    </a:gs>
                    <a:gs pos="28000">
                      <a:srgbClr xmlns:mc="http://schemas.openxmlformats.org/markup-compatibility/2006" xmlns:a14="http://schemas.microsoft.com/office/drawing/2010/main" val="F8F57B" mc:Ignorable=""/>
                    </a:gs>
                    <a:gs pos="62000">
                      <a:srgbClr xmlns:mc="http://schemas.openxmlformats.org/markup-compatibility/2006" xmlns:a14="http://schemas.microsoft.com/office/drawing/2010/main" val="D5B953" mc:Ignorable=""/>
                    </a:gs>
                    <a:gs pos="88000">
                      <a:srgbClr xmlns:mc="http://schemas.openxmlformats.org/markup-compatibility/2006" xmlns:a14="http://schemas.microsoft.com/office/drawing/2010/main" val="D1943B" mc:Ignorable="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hidden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/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3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Lists &amp; Schemas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Relationships </a:t>
            </a:r>
            <a:r>
              <a:rPr lang="en-US" dirty="0" smtClean="0"/>
              <a:t>&amp; Joins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92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Relational Lists &amp; Joins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78094"/>
          </a:xfrm>
        </p:spPr>
        <p:txBody>
          <a:bodyPr/>
          <a:lstStyle/>
          <a:p>
            <a:r>
              <a:rPr lang="en-US" dirty="0" smtClean="0"/>
              <a:t>MSF 4.0 introduces the capability to have a relationship behavior enforced by a Lookup field</a:t>
            </a:r>
          </a:p>
          <a:p>
            <a:r>
              <a:rPr lang="en-US" dirty="0" smtClean="0"/>
              <a:t>New investments:</a:t>
            </a:r>
          </a:p>
          <a:p>
            <a:pPr lvl="1"/>
            <a:r>
              <a:rPr lang="en-US" dirty="0" smtClean="0"/>
              <a:t>Projected fields into child lists</a:t>
            </a:r>
          </a:p>
          <a:p>
            <a:pPr lvl="1"/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Relational integrity between parent &amp; child lists</a:t>
            </a:r>
          </a:p>
          <a:p>
            <a:r>
              <a:rPr lang="en-US" dirty="0" smtClean="0"/>
              <a:t>Introduces new security considerations and possible issues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Relational Lists: Projected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570208"/>
          </a:xfrm>
        </p:spPr>
        <p:txBody>
          <a:bodyPr/>
          <a:lstStyle/>
          <a:p>
            <a:r>
              <a:rPr lang="en-US" dirty="0" smtClean="0"/>
              <a:t>Projected Fields</a:t>
            </a:r>
          </a:p>
          <a:p>
            <a:pPr lvl="1"/>
            <a:r>
              <a:rPr lang="en-US" dirty="0" smtClean="0"/>
              <a:t>Extra field pulled from parent list into </a:t>
            </a:r>
            <a:br>
              <a:rPr lang="en-US" dirty="0" smtClean="0"/>
            </a:br>
            <a:r>
              <a:rPr lang="en-US" dirty="0" smtClean="0"/>
              <a:t>view of child list</a:t>
            </a:r>
          </a:p>
          <a:p>
            <a:pPr lvl="1"/>
            <a:r>
              <a:rPr lang="en-US" dirty="0" smtClean="0"/>
              <a:t>Via browser interface, users add a lookup from another list just like WSS 3.0…</a:t>
            </a:r>
          </a:p>
          <a:p>
            <a:pPr lvl="1"/>
            <a:r>
              <a:rPr lang="en-US" dirty="0" smtClean="0"/>
              <a:t>Then, user can select a secondary lookup field to pull into the child list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Relational Lists: Projected Fields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326" t="1665" r="2326" b="5076"/>
          <a:stretch>
            <a:fillRect/>
          </a:stretch>
        </p:blipFill>
        <p:spPr bwMode="auto">
          <a:xfrm>
            <a:off x="1371600" y="1524000"/>
            <a:ext cx="624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975" t="29787" r="5185" b="10638"/>
          <a:stretch>
            <a:fillRect/>
          </a:stretch>
        </p:blipFill>
        <p:spPr bwMode="auto">
          <a:xfrm>
            <a:off x="3581400" y="5334000"/>
            <a:ext cx="358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741" t="12500" r="2478" b="18750"/>
          <a:stretch>
            <a:fillRect/>
          </a:stretch>
        </p:blipFill>
        <p:spPr bwMode="auto">
          <a:xfrm>
            <a:off x="304800" y="4419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C:\Dev\Image Resources\Set1\image16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4095661">
            <a:off x="2457468" y="3350163"/>
            <a:ext cx="2820781" cy="114031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629E-6 L -0.11667 -0.07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6596E-6 L 0.18073 -0.252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Lists: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4789003"/>
          </a:xfrm>
        </p:spPr>
        <p:txBody>
          <a:bodyPr/>
          <a:lstStyle/>
          <a:p>
            <a:r>
              <a:rPr lang="en-US" dirty="0" smtClean="0"/>
              <a:t>With relational lists, MSF 4.0 adds support for joins</a:t>
            </a:r>
          </a:p>
          <a:p>
            <a:r>
              <a:rPr lang="en-US" dirty="0" smtClean="0"/>
              <a:t>Joins can only be implemented by developers using the API, CAML or SharePoint Designer 2010</a:t>
            </a:r>
          </a:p>
          <a:p>
            <a:r>
              <a:rPr lang="en-US" dirty="0" smtClean="0"/>
              <a:t>New properties on </a:t>
            </a:r>
            <a:r>
              <a:rPr lang="en-US" dirty="0" err="1" smtClean="0"/>
              <a:t>SPQuery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SPQuery.Join</a:t>
            </a:r>
            <a:endParaRPr lang="en-US" dirty="0" smtClean="0"/>
          </a:p>
          <a:p>
            <a:pPr lvl="1"/>
            <a:r>
              <a:rPr lang="en-US" dirty="0" err="1" smtClean="0"/>
              <a:t>SPQuery.ProjectedFields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SPLinq</a:t>
            </a:r>
            <a:r>
              <a:rPr lang="en-US" dirty="0" smtClean="0"/>
              <a:t> instead of CAML to join two lists in code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Lists &amp; Joins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 List Support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26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 List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25608"/>
          </a:xfrm>
        </p:spPr>
        <p:txBody>
          <a:bodyPr/>
          <a:lstStyle/>
          <a:p>
            <a:r>
              <a:rPr lang="en-US" sz="2800" dirty="0" smtClean="0"/>
              <a:t>MSF 4.0 lists can now support 50M items</a:t>
            </a:r>
          </a:p>
          <a:p>
            <a:pPr lvl="1"/>
            <a:r>
              <a:rPr lang="en-US" sz="2400" i="1" dirty="0" smtClean="0"/>
              <a:t>Under read scenarios</a:t>
            </a:r>
          </a:p>
          <a:p>
            <a:r>
              <a:rPr lang="en-US" sz="2800" dirty="0" smtClean="0"/>
              <a:t>Platform Investments:</a:t>
            </a:r>
          </a:p>
          <a:p>
            <a:pPr lvl="1"/>
            <a:r>
              <a:rPr lang="en-US" sz="2400" dirty="0" smtClean="0"/>
              <a:t>Configuration options for administrators per Web application (Central Administration)</a:t>
            </a:r>
          </a:p>
          <a:p>
            <a:pPr lvl="1"/>
            <a:r>
              <a:rPr lang="en-US" sz="2400" dirty="0" smtClean="0"/>
              <a:t>Site collection &amp; list administrators can request privileged operations (expensive queries) </a:t>
            </a:r>
          </a:p>
          <a:p>
            <a:r>
              <a:rPr lang="en-US" sz="2800" dirty="0" smtClean="0"/>
              <a:t>Default Query Restrictions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Managing Large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154984"/>
          </a:xfrm>
        </p:spPr>
        <p:txBody>
          <a:bodyPr/>
          <a:lstStyle/>
          <a:p>
            <a:r>
              <a:rPr lang="en-US" dirty="0" smtClean="0"/>
              <a:t>Web Application Settings:</a:t>
            </a:r>
          </a:p>
          <a:p>
            <a:pPr lvl="1"/>
            <a:r>
              <a:rPr lang="en-US" dirty="0" smtClean="0"/>
              <a:t>List query size threshold (w/ warning threshold)</a:t>
            </a:r>
          </a:p>
          <a:p>
            <a:pPr lvl="1"/>
            <a:r>
              <a:rPr lang="en-US" dirty="0" smtClean="0"/>
              <a:t>Allow object model override</a:t>
            </a:r>
          </a:p>
          <a:p>
            <a:pPr lvl="2"/>
            <a:r>
              <a:rPr lang="en-US" dirty="0" smtClean="0"/>
              <a:t>Enables developers to ignore query safety checks and run an unsafe query via </a:t>
            </a:r>
            <a:r>
              <a:rPr lang="en-US" dirty="0" err="1" smtClean="0"/>
              <a:t>SPQuery</a:t>
            </a:r>
            <a:r>
              <a:rPr lang="en-US" dirty="0" smtClean="0"/>
              <a:t> or </a:t>
            </a:r>
            <a:r>
              <a:rPr lang="en-US" dirty="0" err="1" smtClean="0"/>
              <a:t>SPSiteDataQuery</a:t>
            </a:r>
            <a:endParaRPr lang="en-US" dirty="0" smtClean="0"/>
          </a:p>
          <a:p>
            <a:pPr lvl="3"/>
            <a:r>
              <a:rPr lang="en-US" dirty="0" smtClean="0"/>
              <a:t>Requires special priv. 2 different limits:</a:t>
            </a:r>
          </a:p>
          <a:p>
            <a:pPr lvl="4"/>
            <a:r>
              <a:rPr lang="en-US" dirty="0" smtClean="0"/>
              <a:t>Normal user – 5,000 items</a:t>
            </a:r>
          </a:p>
          <a:p>
            <a:pPr lvl="4"/>
            <a:r>
              <a:rPr lang="en-US" dirty="0" smtClean="0"/>
              <a:t>Super user – 20,000 items</a:t>
            </a:r>
          </a:p>
          <a:p>
            <a:pPr lvl="1"/>
            <a:r>
              <a:rPr lang="en-US" dirty="0" smtClean="0"/>
              <a:t>Configure time window for expensive queries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Large Lists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34458"/>
          </a:xfrm>
        </p:spPr>
        <p:txBody>
          <a:bodyPr/>
          <a:lstStyle/>
          <a:p>
            <a:r>
              <a:rPr lang="en-US" dirty="0" err="1" smtClean="0"/>
              <a:t>SPList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Kicks in when list count meets certain threshold List administrators will see warnings &amp; messages when lists exceed thresholds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New &amp; Improved Events</a:t>
            </a:r>
          </a:p>
          <a:p>
            <a:r>
              <a:rPr lang="en-US" dirty="0" smtClean="0"/>
              <a:t>List Relationships and Joins</a:t>
            </a:r>
          </a:p>
          <a:p>
            <a:r>
              <a:rPr lang="en-US" dirty="0" smtClean="0"/>
              <a:t>Large List Support</a:t>
            </a:r>
          </a:p>
          <a:p>
            <a:r>
              <a:rPr lang="en-US" dirty="0" smtClean="0"/>
              <a:t>Field &amp; List Item Validation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Querying Large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89003"/>
          </a:xfrm>
        </p:spPr>
        <p:txBody>
          <a:bodyPr/>
          <a:lstStyle/>
          <a:p>
            <a:r>
              <a:rPr lang="en-US" dirty="0" smtClean="0"/>
              <a:t>If throttling is enabled &amp; list limit exceeded threshold, users won’t be able to query lists by default via API</a:t>
            </a:r>
          </a:p>
          <a:p>
            <a:r>
              <a:rPr lang="en-US" dirty="0" smtClean="0"/>
              <a:t>Can override querying the large list settings provided Web App configured to allow it</a:t>
            </a:r>
          </a:p>
          <a:p>
            <a:r>
              <a:rPr lang="en-US" dirty="0" smtClean="0"/>
              <a:t>Override using:</a:t>
            </a:r>
          </a:p>
          <a:p>
            <a:pPr lvl="1"/>
            <a:r>
              <a:rPr lang="en-US" dirty="0" err="1" smtClean="0"/>
              <a:t>SPQuery.RequestThrottleOverride</a:t>
            </a:r>
            <a:endParaRPr lang="en-US" dirty="0" smtClean="0"/>
          </a:p>
          <a:p>
            <a:pPr lvl="1"/>
            <a:r>
              <a:rPr lang="en-US" dirty="0" err="1" smtClean="0"/>
              <a:t>SPSiteDataQuery.RequestThrottleOverride</a:t>
            </a:r>
            <a:endParaRPr lang="en-US" dirty="0" smtClean="0"/>
          </a:p>
          <a:p>
            <a:r>
              <a:rPr lang="en-US" dirty="0" smtClean="0"/>
              <a:t>Only users with proper permissions get override ability (set via policies)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Wide List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75071"/>
          </a:xfrm>
        </p:spPr>
        <p:txBody>
          <a:bodyPr/>
          <a:lstStyle/>
          <a:p>
            <a:r>
              <a:rPr lang="en-US" dirty="0" smtClean="0"/>
              <a:t>Support for number of fields that makeup a </a:t>
            </a:r>
            <a:r>
              <a:rPr lang="en-US" dirty="0" err="1" smtClean="0"/>
              <a:t>SPListItem</a:t>
            </a:r>
            <a:endParaRPr lang="en-US" dirty="0" smtClean="0"/>
          </a:p>
          <a:p>
            <a:pPr lvl="1"/>
            <a:r>
              <a:rPr lang="en-US" dirty="0" smtClean="0"/>
              <a:t>MSF 4.0 – </a:t>
            </a:r>
            <a:r>
              <a:rPr lang="en-US" dirty="0" err="1" smtClean="0"/>
              <a:t>SPListItems</a:t>
            </a:r>
            <a:r>
              <a:rPr lang="en-US" dirty="0" smtClean="0"/>
              <a:t> are limited to 6 rows</a:t>
            </a:r>
          </a:p>
          <a:p>
            <a:pPr lvl="2"/>
            <a:r>
              <a:rPr lang="en-US" dirty="0" err="1" smtClean="0"/>
              <a:t>SPListItem</a:t>
            </a:r>
            <a:r>
              <a:rPr lang="en-US" dirty="0" smtClean="0"/>
              <a:t> limited to 8KB of data</a:t>
            </a:r>
          </a:p>
          <a:p>
            <a:r>
              <a:rPr lang="en-US" dirty="0" smtClean="0"/>
              <a:t>Maximum number view fields selected for a joined of joins on a list view = six</a:t>
            </a:r>
          </a:p>
          <a:p>
            <a:pPr lvl="1"/>
            <a:r>
              <a:rPr lang="en-US" dirty="0" smtClean="0"/>
              <a:t>Exception thrown if user tries to select fields from more than six fields from the joined lists</a:t>
            </a:r>
          </a:p>
          <a:p>
            <a:pPr lvl="1"/>
            <a:r>
              <a:rPr lang="en-US" dirty="0" smtClean="0"/>
              <a:t>If no view fields specified (maximal view), only the first six pulled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Unique Column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41161"/>
          </a:xfrm>
        </p:spPr>
        <p:txBody>
          <a:bodyPr/>
          <a:lstStyle/>
          <a:p>
            <a:r>
              <a:rPr lang="en-US" sz="2800" dirty="0" smtClean="0"/>
              <a:t>Lists can now contain columns that require all values in all items in the list for that column to be unique</a:t>
            </a:r>
          </a:p>
          <a:p>
            <a:pPr lvl="1"/>
            <a:r>
              <a:rPr lang="en-US" sz="2400" dirty="0" smtClean="0"/>
              <a:t>Scoped at </a:t>
            </a:r>
            <a:r>
              <a:rPr lang="en-US" sz="2400" dirty="0" err="1" smtClean="0"/>
              <a:t>SPList</a:t>
            </a:r>
            <a:r>
              <a:rPr lang="en-US" sz="2400" dirty="0" smtClean="0"/>
              <a:t>, not </a:t>
            </a:r>
            <a:r>
              <a:rPr lang="en-US" sz="2400" dirty="0" err="1" smtClean="0"/>
              <a:t>SPFolder</a:t>
            </a:r>
            <a:r>
              <a:rPr lang="en-US" sz="2400" dirty="0" smtClean="0"/>
              <a:t>, level</a:t>
            </a:r>
          </a:p>
          <a:p>
            <a:r>
              <a:rPr lang="en-US" sz="2800" dirty="0" smtClean="0"/>
              <a:t>Unique columns must be indexed (automatically configured)</a:t>
            </a:r>
          </a:p>
          <a:p>
            <a:r>
              <a:rPr lang="en-US" sz="2800" dirty="0" smtClean="0"/>
              <a:t>When making existing column unique, existing data is validated</a:t>
            </a:r>
          </a:p>
          <a:p>
            <a:r>
              <a:rPr lang="en-US" sz="2800" dirty="0" smtClean="0"/>
              <a:t>Uniqueness determined by SQL collation</a:t>
            </a:r>
          </a:p>
          <a:p>
            <a:pPr lvl="1"/>
            <a:r>
              <a:rPr lang="en-US" sz="2400" dirty="0" smtClean="0"/>
              <a:t>Ex: Case sensitive / insensitive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Large Lists &amp; Unique Columns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 &amp; List Item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288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List Item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886397"/>
          </a:xfrm>
        </p:spPr>
        <p:txBody>
          <a:bodyPr/>
          <a:lstStyle/>
          <a:p>
            <a:r>
              <a:rPr lang="en-US" dirty="0" smtClean="0"/>
              <a:t>Items are validated against a custom formula when saved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362200"/>
            <a:ext cx="61531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List Item Field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329595"/>
          </a:xfrm>
        </p:spPr>
        <p:txBody>
          <a:bodyPr/>
          <a:lstStyle/>
          <a:p>
            <a:r>
              <a:rPr lang="en-US" dirty="0" smtClean="0"/>
              <a:t>Similar to list item validation, each column can be validated using a custom field, or by referencing other fields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200400"/>
            <a:ext cx="6124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Improved Support for Events</a:t>
            </a:r>
          </a:p>
          <a:p>
            <a:r>
              <a:rPr lang="en-US" dirty="0" smtClean="0"/>
              <a:t>List Relationships and Joins</a:t>
            </a:r>
          </a:p>
          <a:p>
            <a:r>
              <a:rPr lang="en-US" dirty="0" smtClean="0"/>
              <a:t>Large List Support</a:t>
            </a:r>
          </a:p>
          <a:p>
            <a:r>
              <a:rPr lang="en-US" dirty="0"/>
              <a:t>Field &amp; List Item Validation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&amp; Improved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064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&amp; Improved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924425"/>
          </a:xfrm>
        </p:spPr>
        <p:txBody>
          <a:bodyPr/>
          <a:lstStyle/>
          <a:p>
            <a:r>
              <a:rPr lang="en-US" dirty="0" smtClean="0"/>
              <a:t>New events in MSF 4.0</a:t>
            </a:r>
          </a:p>
          <a:p>
            <a:pPr lvl="1"/>
            <a:r>
              <a:rPr lang="en-US" dirty="0" err="1" smtClean="0"/>
              <a:t>WebAdding</a:t>
            </a:r>
            <a:r>
              <a:rPr lang="en-US" dirty="0" smtClean="0"/>
              <a:t> &amp; </a:t>
            </a:r>
            <a:r>
              <a:rPr lang="en-US" dirty="0" err="1" smtClean="0"/>
              <a:t>WebProvisioned</a:t>
            </a:r>
            <a:endParaRPr lang="en-US" dirty="0" smtClean="0"/>
          </a:p>
          <a:p>
            <a:pPr lvl="1"/>
            <a:r>
              <a:rPr lang="en-US" dirty="0" err="1" smtClean="0"/>
              <a:t>ListAdding</a:t>
            </a:r>
            <a:r>
              <a:rPr lang="en-US" dirty="0" smtClean="0"/>
              <a:t> &amp; </a:t>
            </a:r>
            <a:r>
              <a:rPr lang="en-US" dirty="0" err="1" smtClean="0"/>
              <a:t>ListAdded</a:t>
            </a:r>
            <a:endParaRPr lang="en-US" dirty="0" smtClean="0"/>
          </a:p>
          <a:p>
            <a:pPr lvl="1"/>
            <a:r>
              <a:rPr lang="en-US" dirty="0" err="1" smtClean="0"/>
              <a:t>ListDeleting</a:t>
            </a:r>
            <a:r>
              <a:rPr lang="en-US" dirty="0" smtClean="0"/>
              <a:t> &amp; </a:t>
            </a:r>
            <a:r>
              <a:rPr lang="en-US" dirty="0" err="1" smtClean="0"/>
              <a:t>ListDeleted</a:t>
            </a:r>
            <a:endParaRPr lang="en-US" dirty="0" smtClean="0"/>
          </a:p>
          <a:p>
            <a:r>
              <a:rPr lang="en-US" dirty="0" smtClean="0"/>
              <a:t>New Registration Capabilities</a:t>
            </a:r>
          </a:p>
          <a:p>
            <a:pPr lvl="1"/>
            <a:r>
              <a:rPr lang="en-US" dirty="0" smtClean="0"/>
              <a:t>Site collection level event registration to support new events</a:t>
            </a:r>
          </a:p>
          <a:p>
            <a:pPr lvl="1"/>
            <a:r>
              <a:rPr lang="en-US" dirty="0" err="1" smtClean="0"/>
              <a:t>SPSite</a:t>
            </a:r>
            <a:r>
              <a:rPr lang="en-US" dirty="0" smtClean="0"/>
              <a:t> &amp; </a:t>
            </a:r>
            <a:r>
              <a:rPr lang="en-US" dirty="0" err="1" smtClean="0"/>
              <a:t>SPWeb</a:t>
            </a:r>
            <a:r>
              <a:rPr lang="en-US" dirty="0" smtClean="0"/>
              <a:t> event receiver registration via Features: new issue with </a:t>
            </a:r>
            <a:r>
              <a:rPr lang="en-US" dirty="0" err="1" smtClean="0"/>
              <a:t>SPSite</a:t>
            </a:r>
            <a:r>
              <a:rPr lang="en-US" dirty="0" smtClean="0"/>
              <a:t> or </a:t>
            </a:r>
            <a:r>
              <a:rPr lang="en-US" dirty="0" err="1" smtClean="0"/>
              <a:t>SPSite.RootWeb</a:t>
            </a:r>
            <a:r>
              <a:rPr lang="en-US" dirty="0" smtClean="0"/>
              <a:t> in registration</a:t>
            </a:r>
          </a:p>
          <a:p>
            <a:pPr lvl="2"/>
            <a:r>
              <a:rPr lang="en-US" dirty="0" smtClean="0"/>
              <a:t>&lt;Receivers </a:t>
            </a:r>
            <a:r>
              <a:rPr lang="en-US" dirty="0" err="1" smtClean="0"/>
              <a:t>ListTemplateId</a:t>
            </a:r>
            <a:r>
              <a:rPr lang="en-US" dirty="0" smtClean="0"/>
              <a:t>=“” </a:t>
            </a:r>
            <a:r>
              <a:rPr lang="en-US" b="1" dirty="0" smtClean="0"/>
              <a:t>Scope=“” </a:t>
            </a:r>
            <a:r>
              <a:rPr lang="en-US" dirty="0" smtClean="0"/>
              <a:t>/&gt;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smtClean="0"/>
              <a:t>Post 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58226"/>
          </a:xfrm>
        </p:spPr>
        <p:txBody>
          <a:bodyPr/>
          <a:lstStyle/>
          <a:p>
            <a:r>
              <a:rPr lang="en-US" dirty="0" smtClean="0"/>
              <a:t>WSS 3.0 “after” events are </a:t>
            </a:r>
            <a:br>
              <a:rPr lang="en-US" dirty="0" smtClean="0"/>
            </a:br>
            <a:r>
              <a:rPr lang="en-US" dirty="0" smtClean="0"/>
              <a:t>exclusively asynchronous</a:t>
            </a:r>
          </a:p>
          <a:p>
            <a:r>
              <a:rPr lang="en-US" dirty="0" smtClean="0"/>
              <a:t>Problem when wanting to do post processing after item submitted, but before displaying to user</a:t>
            </a:r>
          </a:p>
          <a:p>
            <a:r>
              <a:rPr lang="en-US" dirty="0" smtClean="0"/>
              <a:t>MSF 4.0 adds new property on receiver definition to change “after” event </a:t>
            </a:r>
            <a:br>
              <a:rPr lang="en-US" dirty="0" smtClean="0"/>
            </a:br>
            <a:r>
              <a:rPr lang="en-US" dirty="0" smtClean="0"/>
              <a:t>to synchronous</a:t>
            </a:r>
          </a:p>
          <a:p>
            <a:pPr lvl="1"/>
            <a:r>
              <a:rPr lang="en-US" dirty="0" err="1" smtClean="0"/>
              <a:t>SPEventReceiverDefinition.Synchronization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218795"/>
          </a:xfrm>
        </p:spPr>
        <p:txBody>
          <a:bodyPr/>
          <a:lstStyle/>
          <a:p>
            <a:r>
              <a:rPr lang="en-US" dirty="0" smtClean="0"/>
              <a:t>Cancelling Events &amp; Custom </a:t>
            </a:r>
            <a:br>
              <a:rPr lang="en-US" dirty="0" smtClean="0"/>
            </a:br>
            <a:r>
              <a:rPr lang="en-US" dirty="0" smtClean="0"/>
              <a:t>Error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56714"/>
          </a:xfrm>
        </p:spPr>
        <p:txBody>
          <a:bodyPr/>
          <a:lstStyle/>
          <a:p>
            <a:r>
              <a:rPr lang="en-US" dirty="0" smtClean="0"/>
              <a:t>WSS 3.0 provided capability to cancel synchronous events &amp; returning an error message</a:t>
            </a:r>
          </a:p>
          <a:p>
            <a:r>
              <a:rPr lang="en-US" dirty="0" smtClean="0"/>
              <a:t>MSF 4.0 introduces capability to cancel error and redirect user to custom error page</a:t>
            </a:r>
          </a:p>
          <a:p>
            <a:r>
              <a:rPr lang="en-US" dirty="0" smtClean="0"/>
              <a:t>Not possible on post synchronous events</a:t>
            </a:r>
          </a:p>
          <a:p>
            <a:r>
              <a:rPr lang="en-US" dirty="0" smtClean="0"/>
              <a:t>Synchronous cancel with error URL</a:t>
            </a:r>
          </a:p>
          <a:p>
            <a:r>
              <a:rPr lang="en-US" dirty="0" smtClean="0"/>
              <a:t>Only work within the SharePoint browser user interface</a:t>
            </a:r>
          </a:p>
          <a:p>
            <a:pPr lvl="1"/>
            <a:r>
              <a:rPr lang="en-US" dirty="0" smtClean="0"/>
              <a:t>Won’t work with Office clients (any version)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Impersonation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42563"/>
          </a:xfrm>
        </p:spPr>
        <p:txBody>
          <a:bodyPr/>
          <a:lstStyle/>
          <a:p>
            <a:r>
              <a:rPr lang="en-US" dirty="0" smtClean="0"/>
              <a:t>WSS 3.0 events run in context of user who triggered the event</a:t>
            </a:r>
          </a:p>
          <a:p>
            <a:r>
              <a:rPr lang="en-US" dirty="0" smtClean="0"/>
              <a:t>Certain things trigger events to run under System Account (workflow, etc), but doesn’t permit reverting back to user </a:t>
            </a:r>
            <a:br>
              <a:rPr lang="en-US" dirty="0" smtClean="0"/>
            </a:br>
            <a:r>
              <a:rPr lang="en-US" dirty="0" smtClean="0"/>
              <a:t>who triggered action</a:t>
            </a:r>
          </a:p>
          <a:p>
            <a:r>
              <a:rPr lang="en-US" dirty="0" smtClean="0"/>
              <a:t>MSF 4.0 now adds the originating user &amp; user token on </a:t>
            </a:r>
            <a:r>
              <a:rPr lang="en-US" dirty="0" err="1" smtClean="0"/>
              <a:t>SPEventPropertiesBase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Events in Visual Studio 2010 Tools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1652480"/>
            <a:ext cx="5761038" cy="39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447800"/>
            <a:ext cx="5715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&amp; Improved Events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2009-09-04T12:34:11Z</outs:dateTime>
      <outs:isPinned>true</outs:isPinned>
    </outs:relatedDate>
    <outs:relatedDate>
      <outs:type>2</outs:type>
      <outs:displayName>Created</outs:displayName>
      <outs:dateTime>2006-12-21T03:33:08Z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Ted Pattison Group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TedP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15D76F2FF5E4D943370BF3A43AB42" ma:contentTypeVersion="0" ma:contentTypeDescription="Create a new document." ma:contentTypeScope="" ma:versionID="84aee8fabd400b36da818b3d736f5f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D69E5E-A36C-4204-8128-B60ECA4D0535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78D4628A-1BDE-47CA-8BBB-7165CDDFD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1758</Words>
  <Application>Microsoft Office PowerPoint</Application>
  <PresentationFormat>On-screen Show (4:3)</PresentationFormat>
  <Paragraphs>217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1_Dk Blue swoosh template Segoe</vt:lpstr>
      <vt:lpstr>Designing Lists &amp; Schemas</vt:lpstr>
      <vt:lpstr>Outline</vt:lpstr>
      <vt:lpstr>New &amp; Improved Events</vt:lpstr>
      <vt:lpstr>New &amp; Improved Events</vt:lpstr>
      <vt:lpstr>Post Synchronous Events</vt:lpstr>
      <vt:lpstr>Cancelling Events &amp; Custom  Error Pages</vt:lpstr>
      <vt:lpstr>Event Impersonation Improvements</vt:lpstr>
      <vt:lpstr>Events in Visual Studio 2010 Tools</vt:lpstr>
      <vt:lpstr>New &amp; Improved Events</vt:lpstr>
      <vt:lpstr>List Relationships &amp; Joins</vt:lpstr>
      <vt:lpstr>Relational Lists &amp; Joins</vt:lpstr>
      <vt:lpstr>Relational Lists: Projected Fields</vt:lpstr>
      <vt:lpstr>Relational Lists: Projected Fields</vt:lpstr>
      <vt:lpstr>Relational Lists: Joins</vt:lpstr>
      <vt:lpstr>Relational Lists &amp; Joins</vt:lpstr>
      <vt:lpstr>Large List Support</vt:lpstr>
      <vt:lpstr>Large List Support</vt:lpstr>
      <vt:lpstr>Managing Large Lists</vt:lpstr>
      <vt:lpstr>Managing Large Lists (2)</vt:lpstr>
      <vt:lpstr>Querying Large Lists</vt:lpstr>
      <vt:lpstr>Wide List Throttling</vt:lpstr>
      <vt:lpstr>Unique Column Constraints</vt:lpstr>
      <vt:lpstr>Working with Large Lists &amp; Unique Columns</vt:lpstr>
      <vt:lpstr>Field &amp; List Item Validation</vt:lpstr>
      <vt:lpstr>List Item Validation</vt:lpstr>
      <vt:lpstr>List Item Field Validation</vt:lpstr>
      <vt:lpstr>Summary</vt:lpstr>
    </vt:vector>
  </TitlesOfParts>
  <Company>Logic 20/20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Designing Lists and Schemas</dc:title>
  <dc:subject>SharePoint14</dc:subject>
  <dc:creator>Ted Pattison Group</dc:creator>
  <cp:lastModifiedBy>Andrew Connell</cp:lastModifiedBy>
  <cp:revision>464</cp:revision>
  <dcterms:created xsi:type="dcterms:W3CDTF">2006-12-21T03:33:08Z</dcterms:created>
  <dcterms:modified xsi:type="dcterms:W3CDTF">2009-10-15T14:55:36Z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0x0101006E315D76F2FF5E4D943370BF3A43AB42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true</vt:lpwstr>
  </property>
  <property fmtid="{D5CDD505-2E9C-101B-9397-08002B2CF9AE}" pid="6" name="Author0">
    <vt:lpwstr>Andrew Connell</vt:lpwstr>
  </property>
  <property fmtid="{D5CDD505-2E9C-101B-9397-08002B2CF9AE}" pid="7" name="Author\Owner">
    <vt:lpwstr>Andrew Connell</vt:lpwstr>
  </property>
  <property fmtid="{D5CDD505-2E9C-101B-9397-08002B2CF9AE}" pid="8" name="ContentAuthor">
    <vt:lpwstr>1</vt:lpwstr>
  </property>
  <property fmtid="{D5CDD505-2E9C-101B-9397-08002B2CF9AE}" pid="9" name="ContentItemStatus">
    <vt:lpwstr>Completed</vt:lpwstr>
  </property>
</Properties>
</file>