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7"/>
  </p:notesMasterIdLst>
  <p:handoutMasterIdLst>
    <p:handoutMasterId r:id="rId38"/>
  </p:handoutMasterIdLst>
  <p:sldIdLst>
    <p:sldId id="256" r:id="rId5"/>
    <p:sldId id="257" r:id="rId6"/>
    <p:sldId id="287" r:id="rId7"/>
    <p:sldId id="307" r:id="rId8"/>
    <p:sldId id="308" r:id="rId9"/>
    <p:sldId id="259" r:id="rId10"/>
    <p:sldId id="260" r:id="rId11"/>
    <p:sldId id="263" r:id="rId12"/>
    <p:sldId id="262" r:id="rId13"/>
    <p:sldId id="261" r:id="rId14"/>
    <p:sldId id="264" r:id="rId15"/>
    <p:sldId id="265" r:id="rId16"/>
    <p:sldId id="266" r:id="rId17"/>
    <p:sldId id="309" r:id="rId18"/>
    <p:sldId id="277" r:id="rId19"/>
    <p:sldId id="300" r:id="rId20"/>
    <p:sldId id="279" r:id="rId21"/>
    <p:sldId id="278" r:id="rId22"/>
    <p:sldId id="280" r:id="rId23"/>
    <p:sldId id="281" r:id="rId24"/>
    <p:sldId id="282" r:id="rId25"/>
    <p:sldId id="283" r:id="rId26"/>
    <p:sldId id="310" r:id="rId27"/>
    <p:sldId id="289" r:id="rId28"/>
    <p:sldId id="297" r:id="rId29"/>
    <p:sldId id="302" r:id="rId30"/>
    <p:sldId id="291" r:id="rId31"/>
    <p:sldId id="292" r:id="rId32"/>
    <p:sldId id="298" r:id="rId33"/>
    <p:sldId id="295" r:id="rId34"/>
    <p:sldId id="299" r:id="rId35"/>
    <p:sldId id="311" r:id="rId3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predeek" initials="CP" lastIdx="3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0" autoAdjust="0"/>
    <p:restoredTop sz="86410" autoAdjust="0"/>
  </p:normalViewPr>
  <p:slideViewPr>
    <p:cSldViewPr>
      <p:cViewPr varScale="1">
        <p:scale>
          <a:sx n="131" d="100"/>
          <a:sy n="131" d="100"/>
        </p:scale>
        <p:origin x="-183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4" d="100"/>
          <a:sy n="94" d="100"/>
        </p:scale>
        <p:origin x="-3468"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A4ACAA-71B8-4271-9836-AB66A746FA3C}"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US"/>
        </a:p>
      </dgm:t>
    </dgm:pt>
    <dgm:pt modelId="{A6AF326D-0B1B-4035-BE06-D203DF928067}">
      <dgm:prSet phldrT="[Text]"/>
      <dgm:spPr/>
      <dgm:t>
        <a:bodyPr/>
        <a:lstStyle/>
        <a:p>
          <a:r>
            <a:rPr lang="en-US" dirty="0" smtClean="0"/>
            <a:t>Status Indicators</a:t>
          </a:r>
          <a:endParaRPr lang="en-US" dirty="0"/>
        </a:p>
      </dgm:t>
    </dgm:pt>
    <dgm:pt modelId="{8F9D6FE1-1B08-424E-8A83-5D1C702D1414}" type="parTrans" cxnId="{410ED7C0-4832-49AF-9A38-803E420EB38E}">
      <dgm:prSet/>
      <dgm:spPr/>
      <dgm:t>
        <a:bodyPr/>
        <a:lstStyle/>
        <a:p>
          <a:endParaRPr lang="en-US"/>
        </a:p>
      </dgm:t>
    </dgm:pt>
    <dgm:pt modelId="{88513C81-7525-4ADC-AB18-9D5E6267791F}" type="sibTrans" cxnId="{410ED7C0-4832-49AF-9A38-803E420EB38E}">
      <dgm:prSet/>
      <dgm:spPr/>
      <dgm:t>
        <a:bodyPr/>
        <a:lstStyle/>
        <a:p>
          <a:endParaRPr lang="en-US"/>
        </a:p>
      </dgm:t>
    </dgm:pt>
    <dgm:pt modelId="{08DD304E-4980-44C3-A555-55E44B5D019F}">
      <dgm:prSet phldrT="[Text]"/>
      <dgm:spPr/>
      <dgm:t>
        <a:bodyPr/>
        <a:lstStyle/>
        <a:p>
          <a:r>
            <a:rPr lang="en-US" dirty="0" smtClean="0"/>
            <a:t>Chart Web Parts</a:t>
          </a:r>
          <a:endParaRPr lang="en-US" dirty="0"/>
        </a:p>
      </dgm:t>
    </dgm:pt>
    <dgm:pt modelId="{51027259-2EC0-4194-B042-0EAF987BBF1D}" type="parTrans" cxnId="{DD0655EF-3B80-4784-A6E6-A61DEC5FB3F0}">
      <dgm:prSet/>
      <dgm:spPr/>
      <dgm:t>
        <a:bodyPr/>
        <a:lstStyle/>
        <a:p>
          <a:endParaRPr lang="en-US"/>
        </a:p>
      </dgm:t>
    </dgm:pt>
    <dgm:pt modelId="{627CA250-E92B-4DA3-9CF3-CE0B76E59C52}" type="sibTrans" cxnId="{DD0655EF-3B80-4784-A6E6-A61DEC5FB3F0}">
      <dgm:prSet/>
      <dgm:spPr/>
      <dgm:t>
        <a:bodyPr/>
        <a:lstStyle/>
        <a:p>
          <a:endParaRPr lang="en-US"/>
        </a:p>
      </dgm:t>
    </dgm:pt>
    <dgm:pt modelId="{FF8CB9A8-12C6-45DD-9129-FDF3E5A29F52}">
      <dgm:prSet phldrT="[Text]"/>
      <dgm:spPr/>
      <dgm:t>
        <a:bodyPr/>
        <a:lstStyle/>
        <a:p>
          <a:r>
            <a:rPr lang="en-US" dirty="0" smtClean="0"/>
            <a:t>Performance Point Services</a:t>
          </a:r>
          <a:endParaRPr lang="en-US" dirty="0"/>
        </a:p>
      </dgm:t>
    </dgm:pt>
    <dgm:pt modelId="{BDD1872F-D650-40E8-BAAA-F66F1FBA8555}" type="parTrans" cxnId="{D9895035-87AC-4088-AEBE-F0717CD91E0C}">
      <dgm:prSet/>
      <dgm:spPr/>
      <dgm:t>
        <a:bodyPr/>
        <a:lstStyle/>
        <a:p>
          <a:endParaRPr lang="en-US"/>
        </a:p>
      </dgm:t>
    </dgm:pt>
    <dgm:pt modelId="{1410C639-9C90-408C-BD04-69E358F59018}" type="sibTrans" cxnId="{D9895035-87AC-4088-AEBE-F0717CD91E0C}">
      <dgm:prSet/>
      <dgm:spPr/>
      <dgm:t>
        <a:bodyPr/>
        <a:lstStyle/>
        <a:p>
          <a:endParaRPr lang="en-US"/>
        </a:p>
      </dgm:t>
    </dgm:pt>
    <dgm:pt modelId="{3F074455-0127-45B3-9ABE-449E6C525032}">
      <dgm:prSet phldrT="[Text]"/>
      <dgm:spPr/>
      <dgm:t>
        <a:bodyPr/>
        <a:lstStyle/>
        <a:p>
          <a:r>
            <a:rPr lang="en-US" dirty="0" smtClean="0"/>
            <a:t>Excel Services</a:t>
          </a:r>
          <a:endParaRPr lang="en-US" dirty="0"/>
        </a:p>
      </dgm:t>
    </dgm:pt>
    <dgm:pt modelId="{43A03DB4-7F32-4886-A0C3-AFE57EF67236}" type="parTrans" cxnId="{D0DA7C3E-A791-441B-83E6-B27C81EF73C0}">
      <dgm:prSet/>
      <dgm:spPr/>
      <dgm:t>
        <a:bodyPr/>
        <a:lstStyle/>
        <a:p>
          <a:endParaRPr lang="en-US"/>
        </a:p>
      </dgm:t>
    </dgm:pt>
    <dgm:pt modelId="{472DBDE2-5A37-4284-98BE-F9E0154E6A80}" type="sibTrans" cxnId="{D0DA7C3E-A791-441B-83E6-B27C81EF73C0}">
      <dgm:prSet/>
      <dgm:spPr/>
      <dgm:t>
        <a:bodyPr/>
        <a:lstStyle/>
        <a:p>
          <a:endParaRPr lang="en-US"/>
        </a:p>
      </dgm:t>
    </dgm:pt>
    <dgm:pt modelId="{64EAF6CC-2EC4-4DF4-B739-1DA9AEBAA8CD}">
      <dgm:prSet phldrT="[Text]"/>
      <dgm:spPr/>
      <dgm:t>
        <a:bodyPr/>
        <a:lstStyle/>
        <a:p>
          <a:r>
            <a:rPr lang="en-US" dirty="0" smtClean="0"/>
            <a:t>BI Search</a:t>
          </a:r>
          <a:endParaRPr lang="en-US" dirty="0"/>
        </a:p>
      </dgm:t>
    </dgm:pt>
    <dgm:pt modelId="{BA60808B-A67B-4E85-8D3F-5014DC543324}" type="parTrans" cxnId="{9CC32A8F-B023-4767-B524-C51F8D1FFF1C}">
      <dgm:prSet/>
      <dgm:spPr/>
      <dgm:t>
        <a:bodyPr/>
        <a:lstStyle/>
        <a:p>
          <a:endParaRPr lang="en-US"/>
        </a:p>
      </dgm:t>
    </dgm:pt>
    <dgm:pt modelId="{35846853-3F55-40AA-A79C-3D21EEEA9AAB}" type="sibTrans" cxnId="{9CC32A8F-B023-4767-B524-C51F8D1FFF1C}">
      <dgm:prSet/>
      <dgm:spPr/>
      <dgm:t>
        <a:bodyPr/>
        <a:lstStyle/>
        <a:p>
          <a:endParaRPr lang="en-US"/>
        </a:p>
      </dgm:t>
    </dgm:pt>
    <dgm:pt modelId="{0E8F7808-43DB-4A72-8C8B-CAE4029777AB}">
      <dgm:prSet phldrT="[Text]"/>
      <dgm:spPr/>
      <dgm:t>
        <a:bodyPr/>
        <a:lstStyle/>
        <a:p>
          <a:r>
            <a:rPr lang="en-US" dirty="0" smtClean="0"/>
            <a:t>Visio Services</a:t>
          </a:r>
          <a:endParaRPr lang="en-US" dirty="0"/>
        </a:p>
      </dgm:t>
    </dgm:pt>
    <dgm:pt modelId="{4B26C1B6-6FEB-4F26-AB78-3F3C0828DA31}" type="parTrans" cxnId="{4D0E2EB3-6769-4F1C-AC6F-8E4139DCD161}">
      <dgm:prSet/>
      <dgm:spPr/>
    </dgm:pt>
    <dgm:pt modelId="{835279C4-596C-4DDE-A67A-B8FD07860E26}" type="sibTrans" cxnId="{4D0E2EB3-6769-4F1C-AC6F-8E4139DCD161}">
      <dgm:prSet/>
      <dgm:spPr/>
    </dgm:pt>
    <dgm:pt modelId="{993CBB6B-3AED-49BF-B05D-77379916D57D}" type="pres">
      <dgm:prSet presAssocID="{33A4ACAA-71B8-4271-9836-AB66A746FA3C}" presName="diagram" presStyleCnt="0">
        <dgm:presLayoutVars>
          <dgm:dir/>
          <dgm:resizeHandles val="exact"/>
        </dgm:presLayoutVars>
      </dgm:prSet>
      <dgm:spPr/>
      <dgm:t>
        <a:bodyPr/>
        <a:lstStyle/>
        <a:p>
          <a:endParaRPr lang="en-US"/>
        </a:p>
      </dgm:t>
    </dgm:pt>
    <dgm:pt modelId="{19E48249-ADF4-4AD2-8C56-A38A427B8552}" type="pres">
      <dgm:prSet presAssocID="{A6AF326D-0B1B-4035-BE06-D203DF928067}" presName="node" presStyleLbl="node1" presStyleIdx="0" presStyleCnt="6">
        <dgm:presLayoutVars>
          <dgm:bulletEnabled val="1"/>
        </dgm:presLayoutVars>
      </dgm:prSet>
      <dgm:spPr/>
      <dgm:t>
        <a:bodyPr/>
        <a:lstStyle/>
        <a:p>
          <a:endParaRPr lang="en-US"/>
        </a:p>
      </dgm:t>
    </dgm:pt>
    <dgm:pt modelId="{2AA06F68-CFD0-4819-B7F0-C7AB4C3852D8}" type="pres">
      <dgm:prSet presAssocID="{88513C81-7525-4ADC-AB18-9D5E6267791F}" presName="sibTrans" presStyleCnt="0"/>
      <dgm:spPr/>
    </dgm:pt>
    <dgm:pt modelId="{14A9795A-5A01-4DF1-81F0-D40F2C9E6EFF}" type="pres">
      <dgm:prSet presAssocID="{08DD304E-4980-44C3-A555-55E44B5D019F}" presName="node" presStyleLbl="node1" presStyleIdx="1" presStyleCnt="6">
        <dgm:presLayoutVars>
          <dgm:bulletEnabled val="1"/>
        </dgm:presLayoutVars>
      </dgm:prSet>
      <dgm:spPr/>
      <dgm:t>
        <a:bodyPr/>
        <a:lstStyle/>
        <a:p>
          <a:endParaRPr lang="en-US"/>
        </a:p>
      </dgm:t>
    </dgm:pt>
    <dgm:pt modelId="{BF11899E-E1D9-4972-BD57-9286495A74BC}" type="pres">
      <dgm:prSet presAssocID="{627CA250-E92B-4DA3-9CF3-CE0B76E59C52}" presName="sibTrans" presStyleCnt="0"/>
      <dgm:spPr/>
    </dgm:pt>
    <dgm:pt modelId="{416569AA-0852-48A1-A63F-DABEE029EB45}" type="pres">
      <dgm:prSet presAssocID="{FF8CB9A8-12C6-45DD-9129-FDF3E5A29F52}" presName="node" presStyleLbl="node1" presStyleIdx="2" presStyleCnt="6">
        <dgm:presLayoutVars>
          <dgm:bulletEnabled val="1"/>
        </dgm:presLayoutVars>
      </dgm:prSet>
      <dgm:spPr/>
      <dgm:t>
        <a:bodyPr/>
        <a:lstStyle/>
        <a:p>
          <a:endParaRPr lang="en-US"/>
        </a:p>
      </dgm:t>
    </dgm:pt>
    <dgm:pt modelId="{818F23CB-A9AE-464B-B736-5A3D8F13E973}" type="pres">
      <dgm:prSet presAssocID="{1410C639-9C90-408C-BD04-69E358F59018}" presName="sibTrans" presStyleCnt="0"/>
      <dgm:spPr/>
    </dgm:pt>
    <dgm:pt modelId="{82133953-9D9C-4AC6-BA1F-1568539410A2}" type="pres">
      <dgm:prSet presAssocID="{3F074455-0127-45B3-9ABE-449E6C525032}" presName="node" presStyleLbl="node1" presStyleIdx="3" presStyleCnt="6">
        <dgm:presLayoutVars>
          <dgm:bulletEnabled val="1"/>
        </dgm:presLayoutVars>
      </dgm:prSet>
      <dgm:spPr/>
      <dgm:t>
        <a:bodyPr/>
        <a:lstStyle/>
        <a:p>
          <a:endParaRPr lang="en-US"/>
        </a:p>
      </dgm:t>
    </dgm:pt>
    <dgm:pt modelId="{982D1DEF-C90B-486F-AEF0-5C0EEAB37C25}" type="pres">
      <dgm:prSet presAssocID="{472DBDE2-5A37-4284-98BE-F9E0154E6A80}" presName="sibTrans" presStyleCnt="0"/>
      <dgm:spPr/>
    </dgm:pt>
    <dgm:pt modelId="{D6F5DB52-BE94-4F4F-AB7A-F85FDFB14BD6}" type="pres">
      <dgm:prSet presAssocID="{64EAF6CC-2EC4-4DF4-B739-1DA9AEBAA8CD}" presName="node" presStyleLbl="node1" presStyleIdx="4" presStyleCnt="6">
        <dgm:presLayoutVars>
          <dgm:bulletEnabled val="1"/>
        </dgm:presLayoutVars>
      </dgm:prSet>
      <dgm:spPr/>
      <dgm:t>
        <a:bodyPr/>
        <a:lstStyle/>
        <a:p>
          <a:endParaRPr lang="en-US"/>
        </a:p>
      </dgm:t>
    </dgm:pt>
    <dgm:pt modelId="{D2A55074-F48F-460A-9BE5-16D3BC5C62D3}" type="pres">
      <dgm:prSet presAssocID="{35846853-3F55-40AA-A79C-3D21EEEA9AAB}" presName="sibTrans" presStyleCnt="0"/>
      <dgm:spPr/>
    </dgm:pt>
    <dgm:pt modelId="{BA9B0D16-3CA6-4E93-A3B0-FFF2616D23F5}" type="pres">
      <dgm:prSet presAssocID="{0E8F7808-43DB-4A72-8C8B-CAE4029777AB}" presName="node" presStyleLbl="node1" presStyleIdx="5" presStyleCnt="6">
        <dgm:presLayoutVars>
          <dgm:bulletEnabled val="1"/>
        </dgm:presLayoutVars>
      </dgm:prSet>
      <dgm:spPr/>
      <dgm:t>
        <a:bodyPr/>
        <a:lstStyle/>
        <a:p>
          <a:endParaRPr lang="en-US"/>
        </a:p>
      </dgm:t>
    </dgm:pt>
  </dgm:ptLst>
  <dgm:cxnLst>
    <dgm:cxn modelId="{AFAAA88D-0BB1-44ED-BEA2-BA6417A90D9F}" type="presOf" srcId="{08DD304E-4980-44C3-A555-55E44B5D019F}" destId="{14A9795A-5A01-4DF1-81F0-D40F2C9E6EFF}" srcOrd="0" destOrd="0" presId="urn:microsoft.com/office/officeart/2005/8/layout/default"/>
    <dgm:cxn modelId="{D9895035-87AC-4088-AEBE-F0717CD91E0C}" srcId="{33A4ACAA-71B8-4271-9836-AB66A746FA3C}" destId="{FF8CB9A8-12C6-45DD-9129-FDF3E5A29F52}" srcOrd="2" destOrd="0" parTransId="{BDD1872F-D650-40E8-BAAA-F66F1FBA8555}" sibTransId="{1410C639-9C90-408C-BD04-69E358F59018}"/>
    <dgm:cxn modelId="{9CC32A8F-B023-4767-B524-C51F8D1FFF1C}" srcId="{33A4ACAA-71B8-4271-9836-AB66A746FA3C}" destId="{64EAF6CC-2EC4-4DF4-B739-1DA9AEBAA8CD}" srcOrd="4" destOrd="0" parTransId="{BA60808B-A67B-4E85-8D3F-5014DC543324}" sibTransId="{35846853-3F55-40AA-A79C-3D21EEEA9AAB}"/>
    <dgm:cxn modelId="{410ED7C0-4832-49AF-9A38-803E420EB38E}" srcId="{33A4ACAA-71B8-4271-9836-AB66A746FA3C}" destId="{A6AF326D-0B1B-4035-BE06-D203DF928067}" srcOrd="0" destOrd="0" parTransId="{8F9D6FE1-1B08-424E-8A83-5D1C702D1414}" sibTransId="{88513C81-7525-4ADC-AB18-9D5E6267791F}"/>
    <dgm:cxn modelId="{BBDC6CF2-823E-477B-AFBA-1BC4A1068679}" type="presOf" srcId="{FF8CB9A8-12C6-45DD-9129-FDF3E5A29F52}" destId="{416569AA-0852-48A1-A63F-DABEE029EB45}" srcOrd="0" destOrd="0" presId="urn:microsoft.com/office/officeart/2005/8/layout/default"/>
    <dgm:cxn modelId="{DD0655EF-3B80-4784-A6E6-A61DEC5FB3F0}" srcId="{33A4ACAA-71B8-4271-9836-AB66A746FA3C}" destId="{08DD304E-4980-44C3-A555-55E44B5D019F}" srcOrd="1" destOrd="0" parTransId="{51027259-2EC0-4194-B042-0EAF987BBF1D}" sibTransId="{627CA250-E92B-4DA3-9CF3-CE0B76E59C52}"/>
    <dgm:cxn modelId="{D0DA7C3E-A791-441B-83E6-B27C81EF73C0}" srcId="{33A4ACAA-71B8-4271-9836-AB66A746FA3C}" destId="{3F074455-0127-45B3-9ABE-449E6C525032}" srcOrd="3" destOrd="0" parTransId="{43A03DB4-7F32-4886-A0C3-AFE57EF67236}" sibTransId="{472DBDE2-5A37-4284-98BE-F9E0154E6A80}"/>
    <dgm:cxn modelId="{CEB66396-833D-4A1F-90CE-2B077AAF5F4D}" type="presOf" srcId="{A6AF326D-0B1B-4035-BE06-D203DF928067}" destId="{19E48249-ADF4-4AD2-8C56-A38A427B8552}" srcOrd="0" destOrd="0" presId="urn:microsoft.com/office/officeart/2005/8/layout/default"/>
    <dgm:cxn modelId="{2CDF5146-F162-44A8-9E71-92E9293AD482}" type="presOf" srcId="{33A4ACAA-71B8-4271-9836-AB66A746FA3C}" destId="{993CBB6B-3AED-49BF-B05D-77379916D57D}" srcOrd="0" destOrd="0" presId="urn:microsoft.com/office/officeart/2005/8/layout/default"/>
    <dgm:cxn modelId="{4D0E2EB3-6769-4F1C-AC6F-8E4139DCD161}" srcId="{33A4ACAA-71B8-4271-9836-AB66A746FA3C}" destId="{0E8F7808-43DB-4A72-8C8B-CAE4029777AB}" srcOrd="5" destOrd="0" parTransId="{4B26C1B6-6FEB-4F26-AB78-3F3C0828DA31}" sibTransId="{835279C4-596C-4DDE-A67A-B8FD07860E26}"/>
    <dgm:cxn modelId="{844EA01F-CA16-4534-9269-D9935CA2DC99}" type="presOf" srcId="{64EAF6CC-2EC4-4DF4-B739-1DA9AEBAA8CD}" destId="{D6F5DB52-BE94-4F4F-AB7A-F85FDFB14BD6}" srcOrd="0" destOrd="0" presId="urn:microsoft.com/office/officeart/2005/8/layout/default"/>
    <dgm:cxn modelId="{7362E46E-E3A3-41E1-8DF5-D1D53693EDFB}" type="presOf" srcId="{0E8F7808-43DB-4A72-8C8B-CAE4029777AB}" destId="{BA9B0D16-3CA6-4E93-A3B0-FFF2616D23F5}" srcOrd="0" destOrd="0" presId="urn:microsoft.com/office/officeart/2005/8/layout/default"/>
    <dgm:cxn modelId="{D912C3B2-8B54-4BB3-9C68-74058E2F70E0}" type="presOf" srcId="{3F074455-0127-45B3-9ABE-449E6C525032}" destId="{82133953-9D9C-4AC6-BA1F-1568539410A2}" srcOrd="0" destOrd="0" presId="urn:microsoft.com/office/officeart/2005/8/layout/default"/>
    <dgm:cxn modelId="{F854650C-DD1A-4754-A849-E20CC3B3545C}" type="presParOf" srcId="{993CBB6B-3AED-49BF-B05D-77379916D57D}" destId="{19E48249-ADF4-4AD2-8C56-A38A427B8552}" srcOrd="0" destOrd="0" presId="urn:microsoft.com/office/officeart/2005/8/layout/default"/>
    <dgm:cxn modelId="{1890747C-3AF6-4E4D-BAE1-4FBAD8011224}" type="presParOf" srcId="{993CBB6B-3AED-49BF-B05D-77379916D57D}" destId="{2AA06F68-CFD0-4819-B7F0-C7AB4C3852D8}" srcOrd="1" destOrd="0" presId="urn:microsoft.com/office/officeart/2005/8/layout/default"/>
    <dgm:cxn modelId="{44DC76A4-0C81-4FE5-9C20-E2B6946A468B}" type="presParOf" srcId="{993CBB6B-3AED-49BF-B05D-77379916D57D}" destId="{14A9795A-5A01-4DF1-81F0-D40F2C9E6EFF}" srcOrd="2" destOrd="0" presId="urn:microsoft.com/office/officeart/2005/8/layout/default"/>
    <dgm:cxn modelId="{A71C0DDB-02D7-45A3-B29E-5E1414D89712}" type="presParOf" srcId="{993CBB6B-3AED-49BF-B05D-77379916D57D}" destId="{BF11899E-E1D9-4972-BD57-9286495A74BC}" srcOrd="3" destOrd="0" presId="urn:microsoft.com/office/officeart/2005/8/layout/default"/>
    <dgm:cxn modelId="{6D218BED-C5D4-4C04-9019-15C6451A67C4}" type="presParOf" srcId="{993CBB6B-3AED-49BF-B05D-77379916D57D}" destId="{416569AA-0852-48A1-A63F-DABEE029EB45}" srcOrd="4" destOrd="0" presId="urn:microsoft.com/office/officeart/2005/8/layout/default"/>
    <dgm:cxn modelId="{2A7FF177-61CD-4BAD-ABB5-D879B2769AB4}" type="presParOf" srcId="{993CBB6B-3AED-49BF-B05D-77379916D57D}" destId="{818F23CB-A9AE-464B-B736-5A3D8F13E973}" srcOrd="5" destOrd="0" presId="urn:microsoft.com/office/officeart/2005/8/layout/default"/>
    <dgm:cxn modelId="{00B262A0-6FE1-4208-B29B-3F80B357D1E5}" type="presParOf" srcId="{993CBB6B-3AED-49BF-B05D-77379916D57D}" destId="{82133953-9D9C-4AC6-BA1F-1568539410A2}" srcOrd="6" destOrd="0" presId="urn:microsoft.com/office/officeart/2005/8/layout/default"/>
    <dgm:cxn modelId="{83493843-074B-4712-8D3C-60B05CC881E9}" type="presParOf" srcId="{993CBB6B-3AED-49BF-B05D-77379916D57D}" destId="{982D1DEF-C90B-486F-AEF0-5C0EEAB37C25}" srcOrd="7" destOrd="0" presId="urn:microsoft.com/office/officeart/2005/8/layout/default"/>
    <dgm:cxn modelId="{17447FBC-04AD-4737-8BF1-95A82ED7A6A6}" type="presParOf" srcId="{993CBB6B-3AED-49BF-B05D-77379916D57D}" destId="{D6F5DB52-BE94-4F4F-AB7A-F85FDFB14BD6}" srcOrd="8" destOrd="0" presId="urn:microsoft.com/office/officeart/2005/8/layout/default"/>
    <dgm:cxn modelId="{228C454A-F5FC-4B29-9B6F-5DEF02457D03}" type="presParOf" srcId="{993CBB6B-3AED-49BF-B05D-77379916D57D}" destId="{D2A55074-F48F-460A-9BE5-16D3BC5C62D3}" srcOrd="9" destOrd="0" presId="urn:microsoft.com/office/officeart/2005/8/layout/default"/>
    <dgm:cxn modelId="{4B974A2E-3CC8-4C2B-B439-7FA64A964AB4}" type="presParOf" srcId="{993CBB6B-3AED-49BF-B05D-77379916D57D}" destId="{BA9B0D16-3CA6-4E93-A3B0-FFF2616D23F5}" srcOrd="10"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E48249-ADF4-4AD2-8C56-A38A427B8552}">
      <dsp:nvSpPr>
        <dsp:cNvPr id="0" name=""/>
        <dsp:cNvSpPr/>
      </dsp:nvSpPr>
      <dsp:spPr>
        <a:xfrm>
          <a:off x="0" y="67469"/>
          <a:ext cx="2619374" cy="1571624"/>
        </a:xfrm>
        <a:prstGeom prst="rect">
          <a:avLst/>
        </a:prstGeom>
        <a:gradFill rotWithShape="0">
          <a:gsLst>
            <a:gs pos="0">
              <a:schemeClr val="dk2">
                <a:hueOff val="0"/>
                <a:satOff val="0"/>
                <a:lumOff val="0"/>
                <a:alphaOff val="0"/>
                <a:tint val="62000"/>
                <a:satMod val="180000"/>
              </a:schemeClr>
            </a:gs>
            <a:gs pos="65000">
              <a:schemeClr val="dk2">
                <a:hueOff val="0"/>
                <a:satOff val="0"/>
                <a:lumOff val="0"/>
                <a:alphaOff val="0"/>
                <a:tint val="32000"/>
                <a:satMod val="250000"/>
              </a:schemeClr>
            </a:gs>
            <a:gs pos="100000">
              <a:schemeClr val="dk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Status Indicators</a:t>
          </a:r>
          <a:endParaRPr lang="en-US" sz="3200" kern="1200" dirty="0"/>
        </a:p>
      </dsp:txBody>
      <dsp:txXfrm>
        <a:off x="0" y="67469"/>
        <a:ext cx="2619374" cy="1571624"/>
      </dsp:txXfrm>
    </dsp:sp>
    <dsp:sp modelId="{14A9795A-5A01-4DF1-81F0-D40F2C9E6EFF}">
      <dsp:nvSpPr>
        <dsp:cNvPr id="0" name=""/>
        <dsp:cNvSpPr/>
      </dsp:nvSpPr>
      <dsp:spPr>
        <a:xfrm>
          <a:off x="2881312" y="67469"/>
          <a:ext cx="2619374" cy="1571624"/>
        </a:xfrm>
        <a:prstGeom prst="rect">
          <a:avLst/>
        </a:prstGeom>
        <a:gradFill rotWithShape="0">
          <a:gsLst>
            <a:gs pos="0">
              <a:schemeClr val="dk2">
                <a:hueOff val="0"/>
                <a:satOff val="0"/>
                <a:lumOff val="0"/>
                <a:alphaOff val="0"/>
                <a:tint val="62000"/>
                <a:satMod val="180000"/>
              </a:schemeClr>
            </a:gs>
            <a:gs pos="65000">
              <a:schemeClr val="dk2">
                <a:hueOff val="0"/>
                <a:satOff val="0"/>
                <a:lumOff val="0"/>
                <a:alphaOff val="0"/>
                <a:tint val="32000"/>
                <a:satMod val="250000"/>
              </a:schemeClr>
            </a:gs>
            <a:gs pos="100000">
              <a:schemeClr val="dk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Chart Web Parts</a:t>
          </a:r>
          <a:endParaRPr lang="en-US" sz="3200" kern="1200" dirty="0"/>
        </a:p>
      </dsp:txBody>
      <dsp:txXfrm>
        <a:off x="2881312" y="67469"/>
        <a:ext cx="2619374" cy="1571624"/>
      </dsp:txXfrm>
    </dsp:sp>
    <dsp:sp modelId="{416569AA-0852-48A1-A63F-DABEE029EB45}">
      <dsp:nvSpPr>
        <dsp:cNvPr id="0" name=""/>
        <dsp:cNvSpPr/>
      </dsp:nvSpPr>
      <dsp:spPr>
        <a:xfrm>
          <a:off x="5762625" y="67469"/>
          <a:ext cx="2619374" cy="1571624"/>
        </a:xfrm>
        <a:prstGeom prst="rect">
          <a:avLst/>
        </a:prstGeom>
        <a:gradFill rotWithShape="0">
          <a:gsLst>
            <a:gs pos="0">
              <a:schemeClr val="dk2">
                <a:hueOff val="0"/>
                <a:satOff val="0"/>
                <a:lumOff val="0"/>
                <a:alphaOff val="0"/>
                <a:tint val="62000"/>
                <a:satMod val="180000"/>
              </a:schemeClr>
            </a:gs>
            <a:gs pos="65000">
              <a:schemeClr val="dk2">
                <a:hueOff val="0"/>
                <a:satOff val="0"/>
                <a:lumOff val="0"/>
                <a:alphaOff val="0"/>
                <a:tint val="32000"/>
                <a:satMod val="250000"/>
              </a:schemeClr>
            </a:gs>
            <a:gs pos="100000">
              <a:schemeClr val="dk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 Point Services</a:t>
          </a:r>
          <a:endParaRPr lang="en-US" sz="3200" kern="1200" dirty="0"/>
        </a:p>
      </dsp:txBody>
      <dsp:txXfrm>
        <a:off x="5762625" y="67469"/>
        <a:ext cx="2619374" cy="1571624"/>
      </dsp:txXfrm>
    </dsp:sp>
    <dsp:sp modelId="{82133953-9D9C-4AC6-BA1F-1568539410A2}">
      <dsp:nvSpPr>
        <dsp:cNvPr id="0" name=""/>
        <dsp:cNvSpPr/>
      </dsp:nvSpPr>
      <dsp:spPr>
        <a:xfrm>
          <a:off x="0" y="1901031"/>
          <a:ext cx="2619374" cy="1571624"/>
        </a:xfrm>
        <a:prstGeom prst="rect">
          <a:avLst/>
        </a:prstGeom>
        <a:gradFill rotWithShape="0">
          <a:gsLst>
            <a:gs pos="0">
              <a:schemeClr val="dk2">
                <a:hueOff val="0"/>
                <a:satOff val="0"/>
                <a:lumOff val="0"/>
                <a:alphaOff val="0"/>
                <a:tint val="62000"/>
                <a:satMod val="180000"/>
              </a:schemeClr>
            </a:gs>
            <a:gs pos="65000">
              <a:schemeClr val="dk2">
                <a:hueOff val="0"/>
                <a:satOff val="0"/>
                <a:lumOff val="0"/>
                <a:alphaOff val="0"/>
                <a:tint val="32000"/>
                <a:satMod val="250000"/>
              </a:schemeClr>
            </a:gs>
            <a:gs pos="100000">
              <a:schemeClr val="dk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Excel Services</a:t>
          </a:r>
          <a:endParaRPr lang="en-US" sz="3200" kern="1200" dirty="0"/>
        </a:p>
      </dsp:txBody>
      <dsp:txXfrm>
        <a:off x="0" y="1901031"/>
        <a:ext cx="2619374" cy="1571624"/>
      </dsp:txXfrm>
    </dsp:sp>
    <dsp:sp modelId="{D6F5DB52-BE94-4F4F-AB7A-F85FDFB14BD6}">
      <dsp:nvSpPr>
        <dsp:cNvPr id="0" name=""/>
        <dsp:cNvSpPr/>
      </dsp:nvSpPr>
      <dsp:spPr>
        <a:xfrm>
          <a:off x="2881312" y="1901031"/>
          <a:ext cx="2619374" cy="1571624"/>
        </a:xfrm>
        <a:prstGeom prst="rect">
          <a:avLst/>
        </a:prstGeom>
        <a:gradFill rotWithShape="0">
          <a:gsLst>
            <a:gs pos="0">
              <a:schemeClr val="dk2">
                <a:hueOff val="0"/>
                <a:satOff val="0"/>
                <a:lumOff val="0"/>
                <a:alphaOff val="0"/>
                <a:tint val="62000"/>
                <a:satMod val="180000"/>
              </a:schemeClr>
            </a:gs>
            <a:gs pos="65000">
              <a:schemeClr val="dk2">
                <a:hueOff val="0"/>
                <a:satOff val="0"/>
                <a:lumOff val="0"/>
                <a:alphaOff val="0"/>
                <a:tint val="32000"/>
                <a:satMod val="250000"/>
              </a:schemeClr>
            </a:gs>
            <a:gs pos="100000">
              <a:schemeClr val="dk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BI Search</a:t>
          </a:r>
          <a:endParaRPr lang="en-US" sz="3200" kern="1200" dirty="0"/>
        </a:p>
      </dsp:txBody>
      <dsp:txXfrm>
        <a:off x="2881312" y="1901031"/>
        <a:ext cx="2619374" cy="1571624"/>
      </dsp:txXfrm>
    </dsp:sp>
    <dsp:sp modelId="{BA9B0D16-3CA6-4E93-A3B0-FFF2616D23F5}">
      <dsp:nvSpPr>
        <dsp:cNvPr id="0" name=""/>
        <dsp:cNvSpPr/>
      </dsp:nvSpPr>
      <dsp:spPr>
        <a:xfrm>
          <a:off x="5762625" y="1901031"/>
          <a:ext cx="2619374" cy="1571624"/>
        </a:xfrm>
        <a:prstGeom prst="rect">
          <a:avLst/>
        </a:prstGeom>
        <a:gradFill rotWithShape="0">
          <a:gsLst>
            <a:gs pos="0">
              <a:schemeClr val="dk2">
                <a:hueOff val="0"/>
                <a:satOff val="0"/>
                <a:lumOff val="0"/>
                <a:alphaOff val="0"/>
                <a:tint val="62000"/>
                <a:satMod val="180000"/>
              </a:schemeClr>
            </a:gs>
            <a:gs pos="65000">
              <a:schemeClr val="dk2">
                <a:hueOff val="0"/>
                <a:satOff val="0"/>
                <a:lumOff val="0"/>
                <a:alphaOff val="0"/>
                <a:tint val="32000"/>
                <a:satMod val="250000"/>
              </a:schemeClr>
            </a:gs>
            <a:gs pos="100000">
              <a:schemeClr val="dk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Visio Services</a:t>
          </a:r>
          <a:endParaRPr lang="en-US" sz="3200" kern="1200" dirty="0"/>
        </a:p>
      </dsp:txBody>
      <dsp:txXfrm>
        <a:off x="5762625" y="1901031"/>
        <a:ext cx="2619374" cy="15716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r>
              <a:rPr lang="en-US" smtClean="0"/>
              <a:t>SharePoint 2010 Developer Workshop (Beta2)</a:t>
            </a:r>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355F3A88-AED2-49DF-8D0B-16A11929D121}" type="datetimeFigureOut">
              <a:rPr lang="en-US" smtClean="0"/>
              <a:pPr/>
              <a:t>10/27/2009</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8DB5502C-18E8-4566-B1C4-78411AF13E38}"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11" name="Slide Number Placeholder 4"/>
          <p:cNvSpPr>
            <a:spLocks noGrp="1"/>
          </p:cNvSpPr>
          <p:nvPr>
            <p:ph type="sldNum" sz="quarter" idx="5"/>
          </p:nvPr>
        </p:nvSpPr>
        <p:spPr>
          <a:xfrm>
            <a:off x="3886200" y="0"/>
            <a:ext cx="3429000" cy="495800"/>
          </a:xfrm>
          <a:prstGeom prst="rect">
            <a:avLst/>
          </a:prstGeom>
        </p:spPr>
        <p:txBody>
          <a:bodyPr lIns="98389" tIns="49194" rIns="98389" bIns="49194"/>
          <a:lstStyle>
            <a:lvl1pPr algn="r">
              <a:defRPr sz="1000"/>
            </a:lvl1pPr>
          </a:lstStyle>
          <a:p>
            <a:r>
              <a:rPr lang="en-US" dirty="0" smtClean="0"/>
              <a:t>Lecture 12: BI - </a:t>
            </a:r>
            <a:fld id="{073E6628-0705-4E34-90AA-D61A964D0AFD}" type="slidenum">
              <a:rPr lang="en-US" smtClean="0"/>
              <a:pPr/>
              <a:t>‹#›</a:t>
            </a:fld>
            <a:endParaRPr lang="en-US" dirty="0"/>
          </a:p>
        </p:txBody>
      </p:sp>
      <p:sp>
        <p:nvSpPr>
          <p:cNvPr id="12" name="TextBox 11"/>
          <p:cNvSpPr txBox="1"/>
          <p:nvPr/>
        </p:nvSpPr>
        <p:spPr>
          <a:xfrm>
            <a:off x="159026" y="9129010"/>
            <a:ext cx="5804452" cy="349654"/>
          </a:xfrm>
          <a:prstGeom prst="rect">
            <a:avLst/>
          </a:prstGeom>
          <a:noFill/>
        </p:spPr>
        <p:txBody>
          <a:bodyPr wrap="square" lIns="94851" tIns="47425" rIns="94851" bIns="47425" rtlCol="0">
            <a:spAutoFit/>
          </a:bodyPr>
          <a:lstStyle/>
          <a:p>
            <a:r>
              <a:rPr lang="en-US" sz="800" dirty="0" smtClean="0"/>
              <a:t>© 2009 Critical Path Training, LLC‐ All Rights Reserved</a:t>
            </a:r>
            <a:br>
              <a:rPr lang="en-US" sz="800" dirty="0" smtClean="0"/>
            </a:br>
            <a:r>
              <a:rPr lang="en-US" sz="800" dirty="0" smtClean="0"/>
              <a:t>© 2009 Microsoft Corporation ‐ All Rights Reserved</a:t>
            </a:r>
            <a:endParaRPr lang="en-US" sz="800" dirty="0"/>
          </a:p>
        </p:txBody>
      </p:sp>
      <p:pic>
        <p:nvPicPr>
          <p:cNvPr id="7" name="Picture 2"/>
          <p:cNvPicPr>
            <a:picLocks noChangeAspect="1" noChangeArrowheads="1"/>
          </p:cNvPicPr>
          <p:nvPr/>
        </p:nvPicPr>
        <p:blipFill>
          <a:blip r:embed="rId2"/>
          <a:srcRect/>
          <a:stretch>
            <a:fillRect/>
          </a:stretch>
        </p:blipFill>
        <p:spPr bwMode="auto">
          <a:xfrm>
            <a:off x="6934200" y="9220200"/>
            <a:ext cx="152400" cy="15417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a:xfrm>
            <a:off x="6583679" y="9119474"/>
            <a:ext cx="729827" cy="480060"/>
          </a:xfrm>
          <a:prstGeom prst="rect">
            <a:avLst/>
          </a:prstGeom>
        </p:spPr>
        <p:txBody>
          <a:bodyPr/>
          <a:lstStyle/>
          <a:p>
            <a:fld id="{EC87E0CF-87F6-4B58-B8B8-DCAB2DAAF3CA}" type="slidenum">
              <a:rPr lang="en-US" smtClean="0"/>
              <a:pPr/>
              <a:t>1</a:t>
            </a:fld>
            <a:endParaRPr lang="en-US" dirty="0"/>
          </a:p>
        </p:txBody>
      </p:sp>
      <p:sp>
        <p:nvSpPr>
          <p:cNvPr id="10"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dirty="0" smtClean="0"/>
              <a:t>SharePoint 2010 Developer Workshop (Beta2)</a:t>
            </a:r>
            <a:endParaRPr lang="en-US" dirty="0"/>
          </a:p>
        </p:txBody>
      </p:sp>
      <p:sp>
        <p:nvSpPr>
          <p:cNvPr id="11"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Make sure you mention that this will ship</a:t>
            </a:r>
            <a:r>
              <a:rPr lang="en-US" sz="1200" kern="1200" baseline="0" dirty="0" smtClean="0">
                <a:solidFill>
                  <a:schemeClr val="tx1"/>
                </a:solidFill>
                <a:latin typeface="Arial" charset="0"/>
                <a:ea typeface="+mn-ea"/>
                <a:cs typeface="+mn-cs"/>
              </a:rPr>
              <a:t> AFTER RTM as a </a:t>
            </a:r>
            <a:r>
              <a:rPr lang="en-US" sz="1200" kern="1200" baseline="0" dirty="0" err="1" smtClean="0">
                <a:solidFill>
                  <a:schemeClr val="tx1"/>
                </a:solidFill>
                <a:latin typeface="Arial" charset="0"/>
                <a:ea typeface="+mn-ea"/>
                <a:cs typeface="+mn-cs"/>
              </a:rPr>
              <a:t>plugin</a:t>
            </a:r>
            <a:r>
              <a:rPr lang="en-US" sz="1200" kern="1200" baseline="0" dirty="0" smtClean="0">
                <a:solidFill>
                  <a:schemeClr val="tx1"/>
                </a:solidFill>
                <a:latin typeface="Arial" charset="0"/>
                <a:ea typeface="+mn-ea"/>
                <a:cs typeface="+mn-cs"/>
              </a:rPr>
              <a:t>.  It requires SPS 2010 Enterprise and a FAST search server.</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The primary usage of this functionality is that it takes searching beyond simple analysis of data in a document.  It adds understanding of reports to the search process.  The search </a:t>
            </a:r>
            <a:r>
              <a:rPr lang="en-US" sz="1200" kern="1200" baseline="0" dirty="0" err="1" smtClean="0">
                <a:solidFill>
                  <a:schemeClr val="tx1"/>
                </a:solidFill>
                <a:latin typeface="Arial" charset="0"/>
                <a:ea typeface="+mn-ea"/>
                <a:cs typeface="+mn-cs"/>
              </a:rPr>
              <a:t>plugin</a:t>
            </a:r>
            <a:r>
              <a:rPr lang="en-US" sz="1200" kern="1200" baseline="0" dirty="0" smtClean="0">
                <a:solidFill>
                  <a:schemeClr val="tx1"/>
                </a:solidFill>
                <a:latin typeface="Arial" charset="0"/>
                <a:ea typeface="+mn-ea"/>
                <a:cs typeface="+mn-cs"/>
              </a:rPr>
              <a:t> will understand that if it finds a term you need in the dimension of a report, that the link should (if possible) link with that dimension value in the filters.  If you search for sales in Canada, you don’t want to see sales in the US when you click the link.</a:t>
            </a:r>
            <a:endParaRPr lang="en-US" sz="1200" kern="1200" dirty="0" smtClean="0">
              <a:solidFill>
                <a:schemeClr val="tx1"/>
              </a:solidFill>
              <a:latin typeface="Arial" charset="0"/>
              <a:ea typeface="+mn-ea"/>
              <a:cs typeface="+mn-cs"/>
            </a:endParaRPr>
          </a:p>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really not much to say here</a:t>
            </a:r>
            <a:r>
              <a:rPr lang="en-US" baseline="0" dirty="0" smtClean="0"/>
              <a:t> other than it exists.  It’s a good starting point for those who are just learning about BI in SharePoint as it has some helpful examples of what can be done.</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Build a simple list of data</a:t>
            </a:r>
          </a:p>
          <a:p>
            <a:pPr>
              <a:buFont typeface="Arial" pitchFamily="34" charset="0"/>
              <a:buChar char="•"/>
            </a:pPr>
            <a:r>
              <a:rPr lang="en-US" baseline="0" dirty="0" smtClean="0"/>
              <a:t>Sales by region</a:t>
            </a:r>
          </a:p>
          <a:p>
            <a:pPr>
              <a:buFont typeface="Arial" pitchFamily="34" charset="0"/>
              <a:buChar char="•"/>
            </a:pPr>
            <a:r>
              <a:rPr lang="en-US" baseline="0" dirty="0" smtClean="0"/>
              <a:t>Have two columns, region name and sales</a:t>
            </a:r>
          </a:p>
          <a:p>
            <a:pPr>
              <a:buFont typeface="Arial" pitchFamily="34" charset="0"/>
              <a:buChar char="•"/>
            </a:pPr>
            <a:r>
              <a:rPr lang="en-US" baseline="0" dirty="0" smtClean="0"/>
              <a:t>Connect to the list using access</a:t>
            </a:r>
          </a:p>
          <a:p>
            <a:pPr>
              <a:buFont typeface="Arial" pitchFamily="34" charset="0"/>
              <a:buChar char="•"/>
            </a:pPr>
            <a:r>
              <a:rPr lang="en-US" baseline="0" dirty="0" smtClean="0"/>
              <a:t>Enter some sales for north, south, east, and west division</a:t>
            </a:r>
          </a:p>
          <a:p>
            <a:pPr>
              <a:buFont typeface="Arial" pitchFamily="34" charset="0"/>
              <a:buChar char="•"/>
            </a:pPr>
            <a:r>
              <a:rPr lang="en-US" baseline="0" dirty="0" smtClean="0"/>
              <a:t>Create a simple bar chart using the data</a:t>
            </a:r>
          </a:p>
          <a:p>
            <a:pPr>
              <a:buFont typeface="Arial" pitchFamily="34" charset="0"/>
              <a:buChar char="•"/>
            </a:pPr>
            <a:r>
              <a:rPr lang="en-US" baseline="0" dirty="0" smtClean="0"/>
              <a:t>Modify the data in access and see it update in the </a:t>
            </a:r>
            <a:r>
              <a:rPr lang="en-US" baseline="0" dirty="0" err="1" smtClean="0"/>
              <a:t>ui</a:t>
            </a:r>
            <a:endParaRPr lang="en-US" baseline="0" dirty="0" smtClean="0"/>
          </a:p>
          <a:p>
            <a:pPr>
              <a:buFont typeface="Arial" pitchFamily="34" charset="0"/>
              <a:buChar char="•"/>
            </a:pPr>
            <a:endParaRPr lang="en-US" baseline="0" dirty="0" smtClean="0"/>
          </a:p>
          <a:p>
            <a:pPr>
              <a:buFont typeface="Arial" pitchFamily="34" charset="0"/>
              <a:buChar char="•"/>
            </a:pPr>
            <a:r>
              <a:rPr lang="en-US" baseline="0" dirty="0" smtClean="0"/>
              <a:t>Go to chart display wizard</a:t>
            </a:r>
          </a:p>
          <a:p>
            <a:pPr>
              <a:buFont typeface="Arial" pitchFamily="34" charset="0"/>
              <a:buChar char="•"/>
            </a:pPr>
            <a:r>
              <a:rPr lang="en-US" baseline="0" dirty="0" smtClean="0"/>
              <a:t>Change to pie chart</a:t>
            </a:r>
          </a:p>
          <a:p>
            <a:pPr>
              <a:buFont typeface="Arial" pitchFamily="34" charset="0"/>
              <a:buChar char="•"/>
            </a:pPr>
            <a:r>
              <a:rPr lang="en-US" baseline="0" dirty="0" smtClean="0"/>
              <a:t>Add a chart label</a:t>
            </a:r>
          </a:p>
          <a:p>
            <a:pPr>
              <a:buFont typeface="Arial" pitchFamily="34" charset="0"/>
              <a:buChar char="•"/>
            </a:pPr>
            <a:endParaRPr lang="en-US" baseline="0" dirty="0" smtClean="0"/>
          </a:p>
        </p:txBody>
      </p:sp>
      <p:sp>
        <p:nvSpPr>
          <p:cNvPr id="7" name="Slide Number Placeholder 6"/>
          <p:cNvSpPr>
            <a:spLocks noGrp="1"/>
          </p:cNvSpPr>
          <p:nvPr>
            <p:ph type="sldNum" sz="quarter" idx="13"/>
          </p:nvPr>
        </p:nvSpPr>
        <p:spPr>
          <a:xfrm>
            <a:off x="4143587" y="9119474"/>
            <a:ext cx="3169920" cy="480060"/>
          </a:xfrm>
          <a:prstGeom prst="rect">
            <a:avLst/>
          </a:prstGeom>
        </p:spPr>
        <p:txBody>
          <a:bodyPr/>
          <a:lstStyle/>
          <a:p>
            <a:fld id="{EC87E0CF-87F6-4B58-B8B8-DCAB2DAAF3CA}" type="slidenum">
              <a:rPr lang="en-US" smtClean="0"/>
              <a:pPr/>
              <a:t>13</a:t>
            </a:fld>
            <a:endParaRPr lang="en-US" dirty="0"/>
          </a:p>
        </p:txBody>
      </p:sp>
      <p:sp>
        <p:nvSpPr>
          <p:cNvPr id="10"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11"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services extends the Excel experience to the web on top</a:t>
            </a:r>
            <a:r>
              <a:rPr lang="en-US" baseline="0" dirty="0" smtClean="0"/>
              <a:t> of a server hosted version of the calculation engine.  This has several advantages.  The most obvious is the ability to interact with Excel workbooks through a browser.  This increases the reach of excel based data and applications. </a:t>
            </a:r>
          </a:p>
          <a:p>
            <a:endParaRPr lang="en-US" baseline="0" dirty="0" smtClean="0"/>
          </a:p>
          <a:p>
            <a:r>
              <a:rPr lang="en-US" baseline="0" dirty="0" smtClean="0"/>
              <a:t>Discuss the power of REST and </a:t>
            </a:r>
            <a:r>
              <a:rPr lang="en-US" baseline="0" dirty="0" err="1" smtClean="0"/>
              <a:t>Javacript</a:t>
            </a:r>
            <a:r>
              <a:rPr lang="en-US" baseline="0" dirty="0" smtClean="0"/>
              <a:t> APIs.  Rest allows analysis to be exposed using a URL.  You could embed the URL for a chart and retrieve current image from excel services on your web page.  The </a:t>
            </a:r>
            <a:r>
              <a:rPr lang="en-US" baseline="0" dirty="0" err="1" smtClean="0"/>
              <a:t>Javascript</a:t>
            </a:r>
            <a:r>
              <a:rPr lang="en-US" baseline="0" dirty="0" smtClean="0"/>
              <a:t> API allows building custom script in a hosted environment like SharePoint Online that will use data from your excel workbooks to customize your UI.  Excel in this case becomes another processing engine accessible to your shared applications.   </a:t>
            </a:r>
          </a:p>
          <a:p>
            <a:endParaRPr lang="en-US" baseline="0" dirty="0" smtClean="0"/>
          </a:p>
          <a:p>
            <a:r>
              <a:rPr lang="en-US" baseline="0" dirty="0" smtClean="0"/>
              <a:t>Another advantage is the granularity of data exposed.  Using </a:t>
            </a:r>
            <a:r>
              <a:rPr lang="en-US" baseline="0" dirty="0" err="1" smtClean="0"/>
              <a:t>ExcelServices</a:t>
            </a:r>
            <a:r>
              <a:rPr lang="en-US" baseline="0" dirty="0" smtClean="0"/>
              <a:t> web parts, IT can control which parts of the workbook are available.  This allows more control of permissions to data.  This will be discussed in the next slide.</a:t>
            </a:r>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 Excel workbook can be exposed in it’s entirety via the web or just specific parts.  This increases the level of control available to IT and allows the creation of a complete data model in Excel while allowing users to only see part of it.</a:t>
            </a:r>
          </a:p>
          <a:p>
            <a:endParaRPr lang="en-US" baseline="0" dirty="0" smtClean="0"/>
          </a:p>
          <a:p>
            <a:r>
              <a:rPr lang="en-US" baseline="0" dirty="0" smtClean="0"/>
              <a:t>One scenario is a complex Excel application.  This application uses algorithms that are proprietary.  If we let anyone see the Excel file, they can see them.  If we only expose the inputs and outputs through Excel services, our intellectual property is protected.</a:t>
            </a:r>
          </a:p>
          <a:p>
            <a:endParaRPr lang="en-US" baseline="0" dirty="0" smtClean="0"/>
          </a:p>
          <a:p>
            <a:r>
              <a:rPr lang="en-US" baseline="0" dirty="0" smtClean="0"/>
              <a:t>Another scenario is a Excel document that imports a set of data showing exactly what everyone in the organization is paid and a pivot chart that aggregates the data to show a summary.  The summary is visible to the entire company, but the details shouldn’t be.  By exposing only the summary via Excel services, everyone can see real time data of the summaries without seeing the raw data that is private.</a:t>
            </a:r>
          </a:p>
          <a:p>
            <a:endParaRPr lang="en-US" baseline="0" dirty="0" smtClean="0"/>
          </a:p>
          <a:p>
            <a:endParaRPr lang="en-US" dirty="0" smtClean="0"/>
          </a:p>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focus on</a:t>
            </a:r>
            <a:r>
              <a:rPr lang="en-US" baseline="0" dirty="0" smtClean="0"/>
              <a:t> the first option here, the others will be discussed in more detail in another module.  </a:t>
            </a:r>
          </a:p>
          <a:p>
            <a:endParaRPr lang="en-US" baseline="0" dirty="0" smtClean="0"/>
          </a:p>
          <a:p>
            <a:r>
              <a:rPr lang="en-US" baseline="0" dirty="0" smtClean="0"/>
              <a:t>Focus at a high level on how Excel services is not just about providing the thin or web client UI for visual consumption, it can provide raw data or other presentations. </a:t>
            </a:r>
          </a:p>
          <a:p>
            <a:pPr>
              <a:buFont typeface="Arial" pitchFamily="34" charset="0"/>
              <a:buChar char="•"/>
            </a:pPr>
            <a:r>
              <a:rPr lang="en-US" baseline="0" dirty="0" smtClean="0"/>
              <a:t>A Web Services scenario would enable a rich client application to access the raw data leverage Excel’s calculation engine.  </a:t>
            </a:r>
          </a:p>
          <a:p>
            <a:pPr>
              <a:buFont typeface="Arial" pitchFamily="34" charset="0"/>
              <a:buChar char="•"/>
            </a:pPr>
            <a:r>
              <a:rPr lang="en-US" baseline="0" dirty="0" smtClean="0"/>
              <a:t>A REST Services scenario would be embedding a chart rendered in Excel in a web page.  Since it’s retrieving the data from Excel services it gets a chart based on live data.  Since it’s using REST the http infrastructure for caching can enable more efficient distribution of the content.</a:t>
            </a:r>
          </a:p>
          <a:p>
            <a:pPr>
              <a:buFont typeface="Arial" pitchFamily="34" charset="0"/>
              <a:buChar char="•"/>
            </a:pPr>
            <a:r>
              <a:rPr lang="en-US" baseline="0" dirty="0" smtClean="0"/>
              <a:t>A JOM scenario would be a rich dashboard application on a </a:t>
            </a:r>
            <a:r>
              <a:rPr lang="en-US" baseline="0" dirty="0" err="1" smtClean="0"/>
              <a:t>sharepoint</a:t>
            </a:r>
            <a:r>
              <a:rPr lang="en-US" baseline="0" dirty="0" smtClean="0"/>
              <a:t> page that ties together Excel workbooks.  This scenario is even more compelling in sandboxed scenarios since it allows creation of apps with no custom server side code.</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existing Excel applications and forms exist.  Instead of</a:t>
            </a:r>
            <a:r>
              <a:rPr lang="en-US" baseline="0" dirty="0" smtClean="0"/>
              <a:t> rewriting the functionality, these existing documents can be stored in SharePoint and exposed via Excel services.  Using a combination of web parts to expose the data and custom </a:t>
            </a:r>
            <a:r>
              <a:rPr lang="en-US" baseline="0" dirty="0" err="1" smtClean="0"/>
              <a:t>Javacript</a:t>
            </a:r>
            <a:r>
              <a:rPr lang="en-US" baseline="0" dirty="0" smtClean="0"/>
              <a:t> accessing the Excel Services object model, these applications can be combined via the Portal.</a:t>
            </a:r>
          </a:p>
          <a:p>
            <a:endParaRPr lang="en-US" baseline="0" dirty="0" smtClean="0"/>
          </a:p>
          <a:p>
            <a:r>
              <a:rPr lang="en-US" baseline="0" dirty="0" smtClean="0"/>
              <a:t>This allows leveraging of existing work while enabling the connections and collaboration wanted in a portal environment.</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Gemini is co-developed by Excel and Analysis Services teams and allows Excel to process cubes client</a:t>
            </a:r>
            <a:r>
              <a:rPr lang="en-US" baseline="0" dirty="0" smtClean="0"/>
              <a:t> side and allows Analysis Services to aid in processing server side.  </a:t>
            </a:r>
          </a:p>
          <a:p>
            <a:r>
              <a:rPr lang="en-US" baseline="0" dirty="0" smtClean="0"/>
              <a:t>Requires Analysis Services on a server in the </a:t>
            </a:r>
            <a:r>
              <a:rPr lang="en-US" baseline="0" dirty="0" err="1" smtClean="0"/>
              <a:t>SPFarm</a:t>
            </a:r>
            <a:endParaRPr lang="en-US" baseline="0" dirty="0" smtClean="0"/>
          </a:p>
          <a:p>
            <a:r>
              <a:rPr lang="en-US" baseline="0" dirty="0" smtClean="0"/>
              <a:t>  - Connected by an Analysis Services Shared Service</a:t>
            </a:r>
          </a:p>
          <a:p>
            <a:endParaRPr lang="en-US" baseline="0" dirty="0" smtClean="0"/>
          </a:p>
          <a:p>
            <a:r>
              <a:rPr lang="en-US" baseline="0" dirty="0" smtClean="0"/>
              <a:t>A usage scenario would be for an Analyst to download the Gemini </a:t>
            </a:r>
            <a:r>
              <a:rPr lang="en-US" baseline="0" dirty="0" err="1" smtClean="0"/>
              <a:t>addin</a:t>
            </a:r>
            <a:r>
              <a:rPr lang="en-US" baseline="0" dirty="0" smtClean="0"/>
              <a:t> (free) and then perform an analysis in Excel aggregating as many data sources as necessary.  Once the analysis is done, they publish their workbook to SharePoint.  The In-Memory cube they created is published in the Excel document as well.  At this point the Excel file is used like any other Excel file, but it has the cube persisted inside of it.</a:t>
            </a:r>
          </a:p>
          <a:p>
            <a:endParaRPr lang="en-US" baseline="0" dirty="0" smtClean="0"/>
          </a:p>
          <a:p>
            <a:r>
              <a:rPr lang="en-US" baseline="0" dirty="0" smtClean="0"/>
              <a:t>When the file is opened by Excel Services, the cube is handed off to Analysis Services Shared Service in the </a:t>
            </a:r>
            <a:r>
              <a:rPr lang="en-US" baseline="0" dirty="0" err="1" smtClean="0"/>
              <a:t>SPFarm</a:t>
            </a:r>
            <a:r>
              <a:rPr lang="en-US" baseline="0" dirty="0" smtClean="0"/>
              <a:t> for management.  This allows the calculations be </a:t>
            </a:r>
            <a:r>
              <a:rPr lang="en-US" baseline="0" dirty="0" err="1" smtClean="0"/>
              <a:t>be</a:t>
            </a:r>
            <a:r>
              <a:rPr lang="en-US" baseline="0" dirty="0" smtClean="0"/>
              <a:t> done in a shared services environment while providing the functionality needed to Excel Services while still allowing the client side operation to stay the same as always.</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 a simple pivot</a:t>
            </a:r>
            <a:r>
              <a:rPr lang="en-US" baseline="0" dirty="0" smtClean="0"/>
              <a:t> table to interact with</a:t>
            </a:r>
          </a:p>
          <a:p>
            <a:pPr>
              <a:buFont typeface="Arial" pitchFamily="34" charset="0"/>
              <a:buChar char="•"/>
            </a:pPr>
            <a:r>
              <a:rPr lang="en-US" baseline="0" dirty="0" smtClean="0"/>
              <a:t>Attach a pivot table to Adventure Works Cube</a:t>
            </a:r>
          </a:p>
          <a:p>
            <a:pPr lvl="1">
              <a:buFont typeface="Arial" pitchFamily="34" charset="0"/>
              <a:buChar char="•"/>
            </a:pPr>
            <a:r>
              <a:rPr lang="en-US" baseline="0" dirty="0" smtClean="0"/>
              <a:t>Use Internet Sales as measure, Sales Territory on the Columns, and </a:t>
            </a:r>
            <a:r>
              <a:rPr lang="en-US" baseline="0" dirty="0" err="1" smtClean="0"/>
              <a:t>Date.Calendar</a:t>
            </a:r>
            <a:r>
              <a:rPr lang="en-US" baseline="0" dirty="0" smtClean="0"/>
              <a:t> on the row</a:t>
            </a:r>
          </a:p>
          <a:p>
            <a:pPr>
              <a:buFont typeface="Arial" pitchFamily="34" charset="0"/>
              <a:buChar char="•"/>
            </a:pPr>
            <a:r>
              <a:rPr lang="en-US" baseline="0" dirty="0" smtClean="0"/>
              <a:t>Add a pivot chart on a second sheet</a:t>
            </a:r>
          </a:p>
          <a:p>
            <a:pPr>
              <a:buFont typeface="Arial" pitchFamily="34" charset="0"/>
              <a:buChar char="•"/>
            </a:pPr>
            <a:r>
              <a:rPr lang="en-US" baseline="0" dirty="0" smtClean="0"/>
              <a:t>Name the chart</a:t>
            </a:r>
          </a:p>
          <a:p>
            <a:pPr>
              <a:buFont typeface="Arial" pitchFamily="34" charset="0"/>
              <a:buChar char="•"/>
            </a:pPr>
            <a:r>
              <a:rPr lang="en-US" baseline="0" dirty="0" smtClean="0"/>
              <a:t>Publish to SharePoint</a:t>
            </a:r>
          </a:p>
          <a:p>
            <a:pPr>
              <a:buFont typeface="Arial" pitchFamily="34" charset="0"/>
              <a:buChar char="•"/>
            </a:pPr>
            <a:r>
              <a:rPr lang="en-US" baseline="0" dirty="0" smtClean="0"/>
              <a:t>View in Web Page and explore options</a:t>
            </a:r>
          </a:p>
          <a:p>
            <a:pPr>
              <a:buFont typeface="Arial" pitchFamily="34" charset="0"/>
              <a:buChar char="•"/>
            </a:pPr>
            <a:r>
              <a:rPr lang="en-US" baseline="0" dirty="0" smtClean="0"/>
              <a:t>Explain security options SSS </a:t>
            </a:r>
            <a:r>
              <a:rPr lang="en-US" baseline="0" dirty="0" err="1" smtClean="0"/>
              <a:t>vs</a:t>
            </a:r>
            <a:r>
              <a:rPr lang="en-US" baseline="0" dirty="0" smtClean="0"/>
              <a:t> None and how unattended service works</a:t>
            </a:r>
          </a:p>
          <a:p>
            <a:pPr lvl="1">
              <a:buFont typeface="Arial" pitchFamily="34" charset="0"/>
              <a:buChar char="•"/>
            </a:pPr>
            <a:r>
              <a:rPr lang="en-US" baseline="0" dirty="0" smtClean="0"/>
              <a:t>Show Excel Services configuration</a:t>
            </a:r>
          </a:p>
          <a:p>
            <a:pPr lvl="0">
              <a:buFont typeface="Arial" pitchFamily="34" charset="0"/>
              <a:buChar char="•"/>
            </a:pPr>
            <a:r>
              <a:rPr lang="en-US" baseline="0" dirty="0" smtClean="0"/>
              <a:t>Explore REST options</a:t>
            </a:r>
          </a:p>
          <a:p>
            <a:pPr lvl="1">
              <a:buFont typeface="Arial" pitchFamily="34" charset="0"/>
              <a:buChar char="•"/>
            </a:pPr>
            <a:r>
              <a:rPr lang="en-US" baseline="0" dirty="0" smtClean="0"/>
              <a:t>Browse to a chart in a web part and see the image displayed in the browser</a:t>
            </a:r>
          </a:p>
          <a:p>
            <a:pPr lvl="2">
              <a:buFont typeface="Arial" pitchFamily="34" charset="0"/>
              <a:buChar char="•"/>
            </a:pPr>
            <a:r>
              <a:rPr lang="en-US" baseline="0" dirty="0" smtClean="0"/>
              <a:t>http://moss.contoso.com/_vti_bin/ExcelRest.aspx/sites/Demo07/Shared%20Documents/Internet%20Sales.xlsx/Model/Charts('Chart%201')</a:t>
            </a:r>
          </a:p>
          <a:p>
            <a:pPr lvl="1">
              <a:buFont typeface="Arial" pitchFamily="34" charset="0"/>
              <a:buChar char="•"/>
            </a:pPr>
            <a:r>
              <a:rPr lang="en-US" baseline="0" dirty="0" smtClean="0"/>
              <a:t>Add the link to a page in the site to show relationships</a:t>
            </a:r>
          </a:p>
          <a:p>
            <a:pPr lvl="1">
              <a:buFont typeface="Arial" pitchFamily="34" charset="0"/>
              <a:buChar char="•"/>
            </a:pPr>
            <a:r>
              <a:rPr lang="en-US" baseline="0" dirty="0" smtClean="0"/>
              <a:t>Change the data and refresh the page to see the changes</a:t>
            </a:r>
          </a:p>
          <a:p>
            <a:pPr lvl="2">
              <a:buFont typeface="Arial" pitchFamily="34" charset="0"/>
              <a:buChar char="•"/>
            </a:pPr>
            <a:r>
              <a:rPr lang="en-US" baseline="0" dirty="0" smtClean="0"/>
              <a:t>Expand/collapse an item in the pivot chart</a:t>
            </a:r>
          </a:p>
          <a:p>
            <a:endParaRPr lang="en-US" baseline="0" dirty="0" smtClean="0"/>
          </a:p>
        </p:txBody>
      </p:sp>
      <p:sp>
        <p:nvSpPr>
          <p:cNvPr id="7" name="Slide Number Placeholder 6"/>
          <p:cNvSpPr>
            <a:spLocks noGrp="1"/>
          </p:cNvSpPr>
          <p:nvPr>
            <p:ph type="sldNum" sz="quarter" idx="13"/>
          </p:nvPr>
        </p:nvSpPr>
        <p:spPr>
          <a:xfrm>
            <a:off x="4143587" y="9119474"/>
            <a:ext cx="3169920" cy="480060"/>
          </a:xfrm>
          <a:prstGeom prst="rect">
            <a:avLst/>
          </a:prstGeom>
        </p:spPr>
        <p:txBody>
          <a:bodyPr/>
          <a:lstStyle/>
          <a:p>
            <a:fld id="{EC87E0CF-87F6-4B58-B8B8-DCAB2DAAF3CA}" type="slidenum">
              <a:rPr lang="en-US" smtClean="0"/>
              <a:pPr/>
              <a:t>22</a:t>
            </a:fld>
            <a:endParaRPr lang="en-US" dirty="0"/>
          </a:p>
        </p:txBody>
      </p:sp>
      <p:sp>
        <p:nvSpPr>
          <p:cNvPr id="10"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11"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a:t>
            </a:r>
            <a:r>
              <a:rPr lang="en-US" baseline="0" dirty="0" smtClean="0"/>
              <a:t> sure the concept of a BI dashboard is discussed as a lead-in to the dashboard designer.  Focus on how dashboards provide the container that we store other content in.  Discuss the relationships between items in the dashboard and how one can effect another.  </a:t>
            </a:r>
          </a:p>
          <a:p>
            <a:endParaRPr lang="en-US" baseline="0" dirty="0" smtClean="0"/>
          </a:p>
          <a:p>
            <a:r>
              <a:rPr lang="en-US" baseline="0" dirty="0" smtClean="0"/>
              <a:t>The goal of a dashboard is to provide all the business information a user needs right in front of them while allowing them to quickly and easily explore any aspect as needed.</a:t>
            </a:r>
          </a:p>
          <a:p>
            <a:endParaRPr lang="en-US" baseline="0" dirty="0" smtClean="0"/>
          </a:p>
          <a:p>
            <a:r>
              <a:rPr lang="en-US" baseline="0" dirty="0" smtClean="0"/>
              <a:t>For example they could see that the projected sales for an region are lower than expected on the main page.  They should be able to select that region and see the charts adjust to focus on that region.  Then they should be able to drill into the data in one click to see more information and supporting reports.</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a:t>
            </a:r>
            <a:r>
              <a:rPr lang="en-US" baseline="0" dirty="0" smtClean="0"/>
              <a:t> sure the concept of a BI dashboard is discussed as a lead-in to the dashboard designer.  Focus on how dashboards provide the container that we store other content in.  Discuss the relationships between items in the dashboard and how one can effect another.  </a:t>
            </a:r>
          </a:p>
          <a:p>
            <a:endParaRPr lang="en-US" baseline="0" dirty="0" smtClean="0"/>
          </a:p>
          <a:p>
            <a:r>
              <a:rPr lang="en-US" baseline="0" dirty="0" smtClean="0"/>
              <a:t>The goal of a dashboard is to provide all the business information a user needs right in front of them while allowing them to quickly and easily explore any aspect as needed.</a:t>
            </a:r>
          </a:p>
          <a:p>
            <a:endParaRPr lang="en-US" baseline="0" dirty="0" smtClean="0"/>
          </a:p>
          <a:p>
            <a:r>
              <a:rPr lang="en-US" baseline="0" dirty="0" smtClean="0"/>
              <a:t>For example they could see that the projected sales for an region are lower than expected on the main page.  They should be able to select that region and see the charts adjust to focus on that region.  Then they should be able to drill into the data in one click to see more information and supporting reports.</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DashBoard</a:t>
            </a:r>
            <a:r>
              <a:rPr lang="en-US" baseline="0" dirty="0" smtClean="0"/>
              <a:t> designer is how all items are managed.  It’s an app that communicates with SharePoint using web services and client object model.  All content is created in lists.  An option on the list item is Edit in Dashboard Designer.</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a:t>
            </a:r>
            <a:r>
              <a:rPr lang="en-US" baseline="0" dirty="0" smtClean="0"/>
              <a:t> source is stored as a </a:t>
            </a:r>
            <a:r>
              <a:rPr lang="en-US" baseline="0" dirty="0" err="1" smtClean="0"/>
              <a:t>ppsdc</a:t>
            </a:r>
            <a:r>
              <a:rPr lang="en-US" baseline="0" dirty="0" smtClean="0"/>
              <a:t> file which is an xml file that contains all the information PPS needs to </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a:t>
            </a:r>
            <a:r>
              <a:rPr lang="en-US" baseline="0" dirty="0" smtClean="0"/>
              <a:t> on how the dashboard designer we’ve seen is only creating SharePoint content.  All of the content exists in list inside SharePoint and is exposed via Web Parts.</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definition implies</a:t>
            </a:r>
            <a:r>
              <a:rPr lang="en-US" baseline="0" dirty="0" smtClean="0"/>
              <a:t> several facts.  First to analyze the organization’s information, we need to get at it.  That information may be:</a:t>
            </a:r>
          </a:p>
          <a:p>
            <a:r>
              <a:rPr lang="en-US" baseline="0" dirty="0" smtClean="0"/>
              <a:t>  - stored in multiple locations and in different format (SP Lists, Databases, OLAP Cubes, Excel, etc…)</a:t>
            </a:r>
          </a:p>
          <a:p>
            <a:r>
              <a:rPr lang="en-US" baseline="0" dirty="0" smtClean="0"/>
              <a:t>  - organized in different ways (relational, reports, etc…)</a:t>
            </a:r>
          </a:p>
          <a:p>
            <a:r>
              <a:rPr lang="en-US" baseline="0" dirty="0" smtClean="0"/>
              <a:t>  - presented in different </a:t>
            </a:r>
            <a:r>
              <a:rPr lang="en-US" baseline="0" dirty="0" err="1" smtClean="0"/>
              <a:t>Uis</a:t>
            </a:r>
            <a:r>
              <a:rPr lang="en-US" baseline="0" dirty="0" smtClean="0"/>
              <a:t> (Web sites, Excel Workbooks, custom application)</a:t>
            </a:r>
          </a:p>
          <a:p>
            <a:endParaRPr lang="en-US" baseline="0" dirty="0" smtClean="0"/>
          </a:p>
          <a:p>
            <a:r>
              <a:rPr lang="en-US" baseline="0" dirty="0" smtClean="0"/>
              <a:t>Simply bringing this information together for one person to analyze isn’t enough.  That one person needs to be able to share their work with others and collaborate to find solutions.  Then they need to share those solutions with others.  The key point is that it’s not just enough to find the answers on your own if you can’t share them.  Also finding the answers is easier when multiple people can collaborate effectively.</a:t>
            </a:r>
          </a:p>
          <a:p>
            <a:endParaRPr lang="en-US" baseline="0" dirty="0" smtClean="0"/>
          </a:p>
          <a:p>
            <a:r>
              <a:rPr lang="en-US" baseline="0" dirty="0" smtClean="0"/>
              <a:t>The rest of the presentation will focus on how we use tools to bring this information together and allow analysts to examine and collaborate with others to gain the knowledge they need to drive business decisions.</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this allows cross dimension filtering.  This allows understanding why certain conditions exists.</a:t>
            </a:r>
            <a:r>
              <a:rPr lang="en-US" baseline="0" dirty="0" smtClean="0"/>
              <a:t>  For example why are we selling far more of one product in one area than another.  It can help analysts determine which products are more popular in areas.</a:t>
            </a:r>
            <a:endParaRPr lang="en-US" dirty="0" smtClean="0"/>
          </a:p>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a new performance point site collection (pull this from lab)</a:t>
            </a:r>
          </a:p>
          <a:p>
            <a:pPr>
              <a:buFont typeface="Arial" pitchFamily="34" charset="0"/>
              <a:buChar char="•"/>
            </a:pPr>
            <a:r>
              <a:rPr lang="en-US" baseline="0" dirty="0" smtClean="0"/>
              <a:t>Create a simple data connection</a:t>
            </a:r>
          </a:p>
          <a:p>
            <a:pPr>
              <a:buFont typeface="Arial" pitchFamily="34" charset="0"/>
              <a:buChar char="•"/>
            </a:pPr>
            <a:r>
              <a:rPr lang="en-US" baseline="0" dirty="0" smtClean="0"/>
              <a:t>Create a simple KPI using data</a:t>
            </a:r>
          </a:p>
          <a:p>
            <a:pPr>
              <a:buFont typeface="Arial" pitchFamily="34" charset="0"/>
              <a:buChar char="•"/>
            </a:pPr>
            <a:r>
              <a:rPr lang="en-US" baseline="0" dirty="0" smtClean="0"/>
              <a:t>Put the KPI in a score card</a:t>
            </a:r>
          </a:p>
          <a:p>
            <a:pPr>
              <a:buFont typeface="Arial" pitchFamily="34" charset="0"/>
              <a:buChar char="•"/>
            </a:pPr>
            <a:r>
              <a:rPr lang="en-US" baseline="0" dirty="0" smtClean="0"/>
              <a:t>Add filter</a:t>
            </a:r>
          </a:p>
          <a:p>
            <a:pPr>
              <a:buFont typeface="Arial" pitchFamily="34" charset="0"/>
              <a:buChar char="•"/>
            </a:pPr>
            <a:r>
              <a:rPr lang="en-US" baseline="0" dirty="0" smtClean="0"/>
              <a:t>Put it all on a dashboard and publish it</a:t>
            </a:r>
          </a:p>
          <a:p>
            <a:endParaRPr lang="en-US" baseline="0" dirty="0" smtClean="0"/>
          </a:p>
        </p:txBody>
      </p:sp>
      <p:sp>
        <p:nvSpPr>
          <p:cNvPr id="7" name="Slide Number Placeholder 6"/>
          <p:cNvSpPr>
            <a:spLocks noGrp="1"/>
          </p:cNvSpPr>
          <p:nvPr>
            <p:ph type="sldNum" sz="quarter" idx="13"/>
          </p:nvPr>
        </p:nvSpPr>
        <p:spPr>
          <a:xfrm>
            <a:off x="4143587" y="9119474"/>
            <a:ext cx="3169920" cy="480060"/>
          </a:xfrm>
          <a:prstGeom prst="rect">
            <a:avLst/>
          </a:prstGeom>
        </p:spPr>
        <p:txBody>
          <a:bodyPr/>
          <a:lstStyle/>
          <a:p>
            <a:fld id="{EC87E0CF-87F6-4B58-B8B8-DCAB2DAAF3CA}" type="slidenum">
              <a:rPr lang="en-US" smtClean="0"/>
              <a:pPr/>
              <a:t>31</a:t>
            </a:fld>
            <a:endParaRPr lang="en-US" dirty="0"/>
          </a:p>
        </p:txBody>
      </p:sp>
      <p:sp>
        <p:nvSpPr>
          <p:cNvPr id="10"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11"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800" dirty="0" smtClean="0"/>
              <a:t>Focus on Business Intelligence applications as part of a larger process.  They’re primarily</a:t>
            </a:r>
            <a:r>
              <a:rPr lang="en-US" sz="800" baseline="0" dirty="0" smtClean="0"/>
              <a:t> used to perform analysis of information but that information can be presented in multiple ways to different groups.  Finance and Investments will share some of the same analysis but may have it presented in different ways.  </a:t>
            </a:r>
          </a:p>
          <a:p>
            <a:endParaRPr lang="en-US" sz="800" baseline="0" dirty="0" smtClean="0"/>
          </a:p>
          <a:p>
            <a:r>
              <a:rPr lang="en-US" sz="800" baseline="0" dirty="0" smtClean="0"/>
              <a:t>That same data may be presented to different groups of consumers and their needs may vary.  The executive group may need relatively static indicators but the accounting department may need more dynamic indicators and charts.  The BI apps in one sense are relatively static but in another are ad-hoc and can be customized to fit a situation and shared between peers.</a:t>
            </a:r>
          </a:p>
          <a:p>
            <a:endParaRPr lang="en-US" sz="800" baseline="0" dirty="0" smtClean="0"/>
          </a:p>
          <a:p>
            <a:r>
              <a:rPr lang="en-US" sz="800" baseline="0" dirty="0" smtClean="0"/>
              <a:t>Finally the information can be presented as part of a decision making or operational process.  This is a great tie in to the workflow aspect of SharePoint.  OBA applications can be made up of custom </a:t>
            </a:r>
            <a:r>
              <a:rPr lang="en-US" sz="800" baseline="0" dirty="0" err="1" smtClean="0"/>
              <a:t>plugins</a:t>
            </a:r>
            <a:r>
              <a:rPr lang="en-US" sz="800" baseline="0" dirty="0" smtClean="0"/>
              <a:t> to Office applications that gather present information along side the document being created.  Once the document is created it becomes part of a process and the key business intelligence needed to make decisions as the document moves through the process can be presented in one place.</a:t>
            </a:r>
          </a:p>
          <a:p>
            <a:endParaRPr lang="en-US" sz="800" baseline="0" dirty="0" smtClean="0"/>
          </a:p>
          <a:p>
            <a:r>
              <a:rPr lang="en-US" sz="800" baseline="0" dirty="0" smtClean="0"/>
              <a:t>Both scenarios are important and the rest of the section will show how the BI tools in SPS 2010 enable both scenarios.</a:t>
            </a:r>
          </a:p>
          <a:p>
            <a:endParaRPr lang="en-US" sz="800" baseline="0" dirty="0" smtClean="0"/>
          </a:p>
          <a:p>
            <a:r>
              <a:rPr lang="en-US" sz="800" baseline="0" dirty="0" smtClean="0"/>
              <a:t>For a real world example for Collaborative Analysis:</a:t>
            </a:r>
          </a:p>
          <a:p>
            <a:pPr>
              <a:buFontTx/>
              <a:buChar char="-"/>
            </a:pPr>
            <a:r>
              <a:rPr lang="en-US" sz="800" baseline="0" dirty="0" smtClean="0"/>
              <a:t>Marketing needs to evaluate the success of a specific campaign to determine how to proceed on an upcoming campaign.  They use Excel to access their sales data and attempt to correlate sales by region with the different campaigns run.  One analysis focuses on the West Coast region and another focuses on the East Coast region.  They each perform their analysis independently publishing their results to Excel Services allowing others to not only see the results, but see and explore the models they use.  As the analysis continues they can all collaborate and add their observations to a collaborative portal in SharePoint resulting in the appropriate models.  Once their models are complete, they can be aggregated with reports to provide a single location to view marketing success.</a:t>
            </a:r>
          </a:p>
          <a:p>
            <a:pPr>
              <a:buFontTx/>
              <a:buNone/>
            </a:pPr>
            <a:endParaRPr lang="en-US" sz="800" baseline="0" dirty="0" smtClean="0"/>
          </a:p>
          <a:p>
            <a:pPr>
              <a:buFontTx/>
              <a:buNone/>
            </a:pPr>
            <a:r>
              <a:rPr lang="en-US" sz="800" baseline="0" dirty="0" smtClean="0"/>
              <a:t>For a real world example of Planned Implementation</a:t>
            </a:r>
          </a:p>
          <a:p>
            <a:pPr>
              <a:buFontTx/>
              <a:buNone/>
            </a:pPr>
            <a:r>
              <a:rPr lang="en-US" sz="800" baseline="0" dirty="0" smtClean="0"/>
              <a:t> -Management needs a single place to view key indicators and reports that provide insight into the business.  A plan is put into place that includes a detained design of the information needed.  A project is started that first gathers the data needed and exposes it in a well planned dashboard that is exposed to those who need the information.  There is a some configurability such as custom filtering and relationships between the items in the dashboard, but on a whole the implementation is relatively </a:t>
            </a:r>
            <a:r>
              <a:rPr lang="en-US" sz="900" baseline="0" dirty="0" smtClean="0"/>
              <a:t>static</a:t>
            </a:r>
            <a:r>
              <a:rPr lang="en-US" sz="800" baseline="0" dirty="0" smtClean="0"/>
              <a:t> compared to the ad-hoc scenario.</a:t>
            </a:r>
            <a:endParaRPr lang="en-US" sz="800"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tools range from front</a:t>
            </a:r>
            <a:r>
              <a:rPr lang="en-US" baseline="0" dirty="0" smtClean="0"/>
              <a:t> end components that help summarize and visualize data:</a:t>
            </a:r>
          </a:p>
          <a:p>
            <a:r>
              <a:rPr lang="en-US" baseline="0" dirty="0" smtClean="0"/>
              <a:t>  - KPIs and Charting Web part</a:t>
            </a:r>
          </a:p>
          <a:p>
            <a:endParaRPr lang="en-US" baseline="0" dirty="0" smtClean="0"/>
          </a:p>
          <a:p>
            <a:r>
              <a:rPr lang="en-US" baseline="0" dirty="0" smtClean="0"/>
              <a:t>To systems that provide a client and server component to provide robust display and analysis of data:</a:t>
            </a:r>
          </a:p>
          <a:p>
            <a:r>
              <a:rPr lang="en-US" baseline="0" dirty="0" smtClean="0"/>
              <a:t>  - PPS and Excel Services</a:t>
            </a:r>
          </a:p>
          <a:p>
            <a:endParaRPr lang="en-US" baseline="0" dirty="0" smtClean="0"/>
          </a:p>
          <a:p>
            <a:r>
              <a:rPr lang="en-US" baseline="0" dirty="0" smtClean="0"/>
              <a:t>To a back end component that will allow users to find information in multiple BI sources</a:t>
            </a:r>
          </a:p>
          <a:p>
            <a:r>
              <a:rPr lang="en-US" baseline="0" dirty="0" smtClean="0"/>
              <a:t> - BI Search</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of these web parts can be completely configured in the browser.  The key scenarios around these web parts is that they don’t need any back end services.  </a:t>
            </a:r>
          </a:p>
          <a:p>
            <a:endParaRPr lang="en-US" baseline="0" dirty="0" smtClean="0"/>
          </a:p>
          <a:p>
            <a:r>
              <a:rPr lang="en-US" baseline="0" dirty="0" smtClean="0"/>
              <a:t>Each can retrieve data from multiple sources</a:t>
            </a:r>
          </a:p>
          <a:p>
            <a:pPr>
              <a:buFont typeface="Arial" pitchFamily="34" charset="0"/>
              <a:buChar char="•"/>
            </a:pPr>
            <a:r>
              <a:rPr lang="en-US" baseline="0" dirty="0" smtClean="0"/>
              <a:t> Fixed Values – represents the fact that the KPI can tie to a specific value that is manually entered.  Ex. An overall status that can’t be calculated such as a judgment decision by a manager</a:t>
            </a:r>
          </a:p>
          <a:p>
            <a:pPr>
              <a:buFont typeface="Arial" pitchFamily="34" charset="0"/>
              <a:buChar char="•"/>
            </a:pPr>
            <a:r>
              <a:rPr lang="en-US" baseline="0" dirty="0" smtClean="0"/>
              <a:t> Lists and External Lists – represents list data or list data that comes from BCS.  This opens up any data source since BCS can pull data from a database, services, or .NET code</a:t>
            </a:r>
          </a:p>
          <a:p>
            <a:pPr>
              <a:buFont typeface="Arial" pitchFamily="34" charset="0"/>
              <a:buChar char="•"/>
            </a:pPr>
            <a:r>
              <a:rPr lang="en-US" baseline="0" dirty="0" smtClean="0"/>
              <a:t> Excel Services/Analysis Services – represents that anything in external data services can be pulled up as well</a:t>
            </a:r>
          </a:p>
          <a:p>
            <a:pPr>
              <a:buFont typeface="Arial" pitchFamily="34" charset="0"/>
              <a:buChar char="•"/>
            </a:pPr>
            <a:r>
              <a:rPr lang="en-US" baseline="0" dirty="0" smtClean="0"/>
              <a:t> Other Web Parts – represents that the Chart Web Part understands that other web parts can be used to perform basic analysis and the Charting Web Part can expose it.</a:t>
            </a:r>
          </a:p>
          <a:p>
            <a:endParaRPr lang="en-US" baseline="0" dirty="0" smtClean="0"/>
          </a:p>
          <a:p>
            <a:r>
              <a:rPr lang="en-US" baseline="0" dirty="0" smtClean="0"/>
              <a:t>For example this chart could be done in Excel, but that would require the data that can already be surfaced in SharePoint to be read and rendered by Excel.  The Charting Web Part allows basic charting of data to be accomplished in the browser without the need for the excel engine.  </a:t>
            </a:r>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services becomes a</a:t>
            </a:r>
            <a:r>
              <a:rPr lang="en-US" baseline="0" dirty="0" smtClean="0"/>
              <a:t> host for the calculation engine of excel.  This calculation engine is now hosted in Excel and the web service offering a thin client.</a:t>
            </a:r>
          </a:p>
          <a:p>
            <a:endParaRPr lang="en-US" baseline="0" dirty="0" smtClean="0"/>
          </a:p>
          <a:p>
            <a:r>
              <a:rPr lang="en-US" baseline="0" dirty="0" smtClean="0"/>
              <a:t>By exposing Excel in a shared, securable environment the analysis and applications created in Excel can be exposed to a larger set of consumers.  It’s not about the rich client experience or the web thin client experience it’s about how they both can be used together to expose data, functionality, and analysis in a collaborative environment.</a:t>
            </a:r>
            <a:endParaRPr lang="en-US" dirty="0"/>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Provides a summary of information that has been chosen</a:t>
            </a:r>
            <a:r>
              <a:rPr lang="en-US" baseline="0" dirty="0" smtClean="0"/>
              <a:t> by the dashboard and scorecard designer.  The usage process would be an analyst or IT Pro would create a dashboard using the dashboard designer application and publish it to a SharePoint site.  End users would then be able to view the live data summarized for them.  This summary allows them to get a quick view of an entire set of systems allowing them to make effective business decisions and identify issues as soon as possible.</a:t>
            </a:r>
          </a:p>
          <a:p>
            <a:endParaRPr lang="en-US" baseline="0" dirty="0" smtClean="0"/>
          </a:p>
          <a:p>
            <a:r>
              <a:rPr lang="en-US" baseline="0" dirty="0" smtClean="0"/>
              <a:t>Focus on the concepts of IT enabling the business users to be self-sufficient.  It allows them to see the information they need in an aggregated environment giving them the information the need to make decisions.</a:t>
            </a:r>
          </a:p>
        </p:txBody>
      </p:sp>
      <p:sp>
        <p:nvSpPr>
          <p:cNvPr id="6" name="Rectangle 2"/>
          <p:cNvSpPr>
            <a:spLocks noGrp="1" noChangeArrowheads="1"/>
          </p:cNvSpPr>
          <p:nvPr>
            <p:ph type="hdr" sz="quarter"/>
          </p:nvPr>
        </p:nvSpPr>
        <p:spPr bwMode="auto">
          <a:xfrm>
            <a:off x="1" y="0"/>
            <a:ext cx="3886199" cy="495800"/>
          </a:xfrm>
          <a:prstGeom prst="rect">
            <a:avLst/>
          </a:prstGeom>
          <a:noFill/>
          <a:ln w="9525">
            <a:noFill/>
            <a:miter lim="800000"/>
            <a:headEnd/>
            <a:tailEnd/>
          </a:ln>
          <a:effectLst/>
        </p:spPr>
        <p:txBody>
          <a:bodyPr vert="horz" wrap="square" lIns="100258" tIns="50130" rIns="100258" bIns="50130"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886200" y="0"/>
            <a:ext cx="3429000" cy="495800"/>
          </a:xfrm>
          <a:prstGeom prst="rect">
            <a:avLst/>
          </a:prstGeom>
        </p:spPr>
        <p:txBody>
          <a:bodyPr lIns="98389" tIns="49194" rIns="98389" bIns="49194"/>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chemeClr val="tx1"/>
                </a:solidFill>
                <a:effectLst/>
                <a:uLnTx/>
                <a:uFillTx/>
                <a:latin typeface="Arial" charset="0"/>
                <a:ea typeface="+mn-ea"/>
                <a:cs typeface="+mn-cs"/>
              </a:rPr>
              <a:t>Lecture 12: BI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5.xml"/><Relationship Id="rId7"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oleObject" Target="../embeddings/oleObject2.bin"/><Relationship Id="rId4" Type="http://schemas.openxmlformats.org/officeDocument/2006/relationships/image" Target="../media/image19.png"/><Relationship Id="rId9"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BI Applications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Services</a:t>
            </a:r>
            <a:endParaRPr lang="en-US" dirty="0"/>
          </a:p>
        </p:txBody>
      </p:sp>
      <p:sp>
        <p:nvSpPr>
          <p:cNvPr id="3" name="Content Placeholder 2"/>
          <p:cNvSpPr>
            <a:spLocks noGrp="1"/>
          </p:cNvSpPr>
          <p:nvPr>
            <p:ph idx="1"/>
          </p:nvPr>
        </p:nvSpPr>
        <p:spPr>
          <a:xfrm>
            <a:off x="381000" y="1412875"/>
            <a:ext cx="8382000" cy="2339102"/>
          </a:xfrm>
        </p:spPr>
        <p:txBody>
          <a:bodyPr/>
          <a:lstStyle/>
          <a:p>
            <a:r>
              <a:rPr lang="en-US" dirty="0" smtClean="0"/>
              <a:t>Professional report authoring environment</a:t>
            </a:r>
          </a:p>
          <a:p>
            <a:pPr lvl="1"/>
            <a:r>
              <a:rPr lang="en-US" dirty="0" smtClean="0"/>
              <a:t>Designed for developer or IT professional</a:t>
            </a:r>
          </a:p>
          <a:p>
            <a:pPr lvl="1"/>
            <a:r>
              <a:rPr lang="en-US" dirty="0" smtClean="0"/>
              <a:t>Does not ship with SharePoint 2010</a:t>
            </a:r>
          </a:p>
          <a:p>
            <a:pPr lvl="1"/>
            <a:r>
              <a:rPr lang="en-US" dirty="0" smtClean="0"/>
              <a:t>SP 2010 has Reporting Services Web Parts</a:t>
            </a:r>
          </a:p>
          <a:p>
            <a:pPr lvl="1"/>
            <a:r>
              <a:rPr lang="en-US" dirty="0" smtClean="0"/>
              <a:t>Used to create professional reports for BI apps</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Search</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Extends the reach of search to BI elements</a:t>
            </a:r>
          </a:p>
          <a:p>
            <a:pPr lvl="1"/>
            <a:r>
              <a:rPr lang="en-US" dirty="0" smtClean="0"/>
              <a:t>Adds Excel and Reporting Services to search</a:t>
            </a:r>
          </a:p>
          <a:p>
            <a:pPr lvl="1"/>
            <a:r>
              <a:rPr lang="en-US" dirty="0" smtClean="0"/>
              <a:t>Presents results based on dimensions</a:t>
            </a:r>
          </a:p>
          <a:p>
            <a:pPr lvl="1"/>
            <a:r>
              <a:rPr lang="en-US" dirty="0" smtClean="0"/>
              <a:t>Links directly to specific view of the report</a:t>
            </a:r>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07/7/7/main" val="0"/>
              </a:ext>
            </a:extLst>
          </a:blip>
          <a:srcRect/>
          <a:stretch>
            <a:fillRect/>
          </a:stretch>
        </p:blipFill>
        <p:spPr bwMode="auto">
          <a:xfrm>
            <a:off x="2286000" y="3352800"/>
            <a:ext cx="4495800" cy="3371850"/>
          </a:xfrm>
          <a:prstGeom prst="rect">
            <a:avLst/>
          </a:prstGeom>
          <a:ln>
            <a:noFill/>
          </a:ln>
          <a:effectLst>
            <a:outerShdw blurRad="292100" dist="139700" dir="2700000" algn="tl" rotWithShape="0">
              <a:srgbClr val="333333">
                <a:alpha val="65000"/>
              </a:srgbClr>
            </a:outerShdw>
          </a:effectLst>
          <a:extLs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Center Site Template</a:t>
            </a:r>
            <a:endParaRPr lang="en-US" dirty="0"/>
          </a:p>
        </p:txBody>
      </p:sp>
      <p:sp>
        <p:nvSpPr>
          <p:cNvPr id="3" name="Content Placeholder 2"/>
          <p:cNvSpPr>
            <a:spLocks noGrp="1"/>
          </p:cNvSpPr>
          <p:nvPr>
            <p:ph idx="1"/>
          </p:nvPr>
        </p:nvSpPr>
        <p:spPr>
          <a:xfrm>
            <a:off x="381000" y="1412875"/>
            <a:ext cx="8382000" cy="1391150"/>
          </a:xfrm>
        </p:spPr>
        <p:txBody>
          <a:bodyPr/>
          <a:lstStyle/>
          <a:p>
            <a:r>
              <a:rPr lang="en-US" dirty="0" smtClean="0"/>
              <a:t>Evolution of the Reporting Center template</a:t>
            </a:r>
          </a:p>
          <a:p>
            <a:pPr lvl="1"/>
            <a:r>
              <a:rPr lang="en-US" dirty="0" smtClean="0"/>
              <a:t>Predefined lists for PPS, Excel Services</a:t>
            </a:r>
          </a:p>
          <a:p>
            <a:pPr lvl="1"/>
            <a:r>
              <a:rPr lang="en-US" dirty="0" smtClean="0"/>
              <a:t>Starting point for BI portals</a:t>
            </a:r>
            <a:endParaRPr lang="en-US" dirty="0"/>
          </a:p>
        </p:txBody>
      </p:sp>
      <p:pic>
        <p:nvPicPr>
          <p:cNvPr id="1026" name="Picture 2" descr="C:\Users\chris.PREDEEK\AppData\Local\Microsoft\Windows\Temporary Internet Files\Content.Outlook\G3B59CBZ\BICenter2 (2).jpg"/>
          <p:cNvPicPr>
            <a:picLocks noChangeAspect="1" noChangeArrowheads="1"/>
          </p:cNvPicPr>
          <p:nvPr/>
        </p:nvPicPr>
        <p:blipFill>
          <a:blip r:embed="rId3" cstate="print"/>
          <a:srcRect/>
          <a:stretch>
            <a:fillRect/>
          </a:stretch>
        </p:blipFill>
        <p:spPr bwMode="auto">
          <a:xfrm>
            <a:off x="1524000" y="2971800"/>
            <a:ext cx="6372225" cy="3586924"/>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Chart Web Part</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Outline</a:t>
            </a:r>
            <a:endParaRPr lang="nl-NL" dirty="0"/>
          </a:p>
        </p:txBody>
      </p:sp>
      <p:sp>
        <p:nvSpPr>
          <p:cNvPr id="6" name="Content Placeholder 5"/>
          <p:cNvSpPr>
            <a:spLocks noGrp="1"/>
          </p:cNvSpPr>
          <p:nvPr>
            <p:ph type="body" sz="quarter" idx="10"/>
          </p:nvPr>
        </p:nvSpPr>
        <p:spPr>
          <a:xfrm>
            <a:off x="381000" y="1411552"/>
            <a:ext cx="8382000" cy="2068259"/>
          </a:xfrm>
        </p:spPr>
        <p:txBody>
          <a:bodyPr/>
          <a:lstStyle/>
          <a:p>
            <a:pPr marL="514350" indent="-514350">
              <a:buFont typeface="Arial" pitchFamily="34" charset="0"/>
              <a:buChar char="•"/>
            </a:pPr>
            <a:r>
              <a:rPr lang="en-US" dirty="0" smtClean="0"/>
              <a:t>Business Intelligence (BI) Primer</a:t>
            </a:r>
          </a:p>
          <a:p>
            <a:pPr marL="514350" indent="-514350">
              <a:buFont typeface="Arial" pitchFamily="34" charset="0"/>
              <a:buChar char="•"/>
            </a:pPr>
            <a:r>
              <a:rPr lang="en-US" dirty="0" smtClean="0"/>
              <a:t>BI</a:t>
            </a:r>
            <a:r>
              <a:rPr lang="en-US" baseline="0" dirty="0" smtClean="0"/>
              <a:t> Tools in SharePoint 2010</a:t>
            </a:r>
            <a:endParaRPr lang="en-US" dirty="0" smtClean="0"/>
          </a:p>
          <a:p>
            <a:pPr marL="514350" indent="-514350">
              <a:buFont typeface="Arial" pitchFamily="34" charset="0"/>
              <a:buChar char="•"/>
            </a:pPr>
            <a:r>
              <a:rPr lang="en-US" dirty="0" smtClean="0"/>
              <a:t>Excel Services</a:t>
            </a:r>
          </a:p>
          <a:p>
            <a:pPr marL="514350" indent="-514350">
              <a:buFont typeface="Arial" pitchFamily="34" charset="0"/>
              <a:buChar char="•"/>
            </a:pPr>
            <a:r>
              <a:rPr lang="en-US" dirty="0" smtClean="0"/>
              <a:t>Performance Point Services</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Excel Services?</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Server hosting of Excel calculation engine</a:t>
            </a:r>
            <a:endParaRPr lang="en-US" baseline="0" dirty="0" smtClean="0"/>
          </a:p>
          <a:p>
            <a:pPr lvl="1"/>
            <a:r>
              <a:rPr lang="en-US" dirty="0" smtClean="0"/>
              <a:t>Provides a web thin client for Excel workbooks</a:t>
            </a:r>
          </a:p>
          <a:p>
            <a:pPr lvl="1"/>
            <a:r>
              <a:rPr lang="en-US" dirty="0" smtClean="0"/>
              <a:t>Excel aggregates data from multiple sources</a:t>
            </a:r>
          </a:p>
          <a:p>
            <a:pPr lvl="1"/>
            <a:r>
              <a:rPr lang="en-US" dirty="0" smtClean="0"/>
              <a:t>Exposes data using REST and JavaScript</a:t>
            </a:r>
          </a:p>
        </p:txBody>
      </p:sp>
      <p:grpSp>
        <p:nvGrpSpPr>
          <p:cNvPr id="66" name="Group 65"/>
          <p:cNvGrpSpPr/>
          <p:nvPr/>
        </p:nvGrpSpPr>
        <p:grpSpPr>
          <a:xfrm>
            <a:off x="1295401" y="4480308"/>
            <a:ext cx="1295400" cy="1087113"/>
            <a:chOff x="392395" y="1612900"/>
            <a:chExt cx="1698467" cy="1397274"/>
          </a:xfrm>
        </p:grpSpPr>
        <p:sp>
          <p:nvSpPr>
            <p:cNvPr id="69" name="Rectangle 9"/>
            <p:cNvSpPr>
              <a:spLocks noChangeArrowheads="1"/>
            </p:cNvSpPr>
            <p:nvPr/>
          </p:nvSpPr>
          <p:spPr bwMode="auto">
            <a:xfrm>
              <a:off x="392395" y="2606675"/>
              <a:ext cx="1698467" cy="403499"/>
            </a:xfrm>
            <a:prstGeom prst="rect">
              <a:avLst/>
            </a:prstGeom>
            <a:noFill/>
            <a:ln w="9525" algn="ctr">
              <a:noFill/>
              <a:miter lim="800000"/>
              <a:headEnd/>
              <a:tailEnd/>
            </a:ln>
            <a:effectLst/>
          </p:spPr>
          <p:txBody>
            <a:bodyPr wrap="square">
              <a:spAutoFit/>
            </a:bodyPr>
            <a:lstStyle/>
            <a:p>
              <a:pPr eaLnBrk="0" hangingPunct="0">
                <a:lnSpc>
                  <a:spcPct val="90000"/>
                </a:lnSpc>
                <a:spcBef>
                  <a:spcPct val="30000"/>
                </a:spcBef>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Excel 2007</a:t>
              </a:r>
            </a:p>
          </p:txBody>
        </p:sp>
        <p:pic>
          <p:nvPicPr>
            <p:cNvPr id="70" name="Picture 11" descr="sl03_excell12a"/>
            <p:cNvPicPr>
              <a:picLocks noChangeAspect="1" noChangeArrowheads="1"/>
            </p:cNvPicPr>
            <p:nvPr/>
          </p:nvPicPr>
          <p:blipFill>
            <a:blip r:embed="rId4" cstate="print"/>
            <a:srcRect/>
            <a:stretch>
              <a:fillRect/>
            </a:stretch>
          </p:blipFill>
          <p:spPr bwMode="auto">
            <a:xfrm>
              <a:off x="612299" y="1612900"/>
              <a:ext cx="1236655" cy="850900"/>
            </a:xfrm>
            <a:prstGeom prst="rect">
              <a:avLst/>
            </a:prstGeom>
            <a:noFill/>
            <a:ln w="9525">
              <a:noFill/>
              <a:miter lim="800000"/>
              <a:headEnd/>
              <a:tailEnd/>
            </a:ln>
          </p:spPr>
        </p:pic>
      </p:grpSp>
      <p:grpSp>
        <p:nvGrpSpPr>
          <p:cNvPr id="71" name="Group 70"/>
          <p:cNvGrpSpPr>
            <a:grpSpLocks noChangeAspect="1"/>
          </p:cNvGrpSpPr>
          <p:nvPr/>
        </p:nvGrpSpPr>
        <p:grpSpPr>
          <a:xfrm>
            <a:off x="6324600" y="5486400"/>
            <a:ext cx="1065796" cy="1121370"/>
            <a:chOff x="4705350" y="4354513"/>
            <a:chExt cx="1370012" cy="1441450"/>
          </a:xfrm>
        </p:grpSpPr>
        <p:pic>
          <p:nvPicPr>
            <p:cNvPr id="74" name="Picture 32" descr="sl03_visualstudio"/>
            <p:cNvPicPr>
              <a:picLocks noChangeAspect="1" noChangeArrowheads="1"/>
            </p:cNvPicPr>
            <p:nvPr/>
          </p:nvPicPr>
          <p:blipFill>
            <a:blip r:embed="rId5" cstate="print"/>
            <a:srcRect/>
            <a:stretch>
              <a:fillRect/>
            </a:stretch>
          </p:blipFill>
          <p:spPr bwMode="auto">
            <a:xfrm>
              <a:off x="4835525" y="4354513"/>
              <a:ext cx="1117600" cy="895350"/>
            </a:xfrm>
            <a:prstGeom prst="rect">
              <a:avLst/>
            </a:prstGeom>
            <a:noFill/>
            <a:ln w="9525">
              <a:noFill/>
              <a:miter lim="800000"/>
              <a:headEnd/>
              <a:tailEnd/>
            </a:ln>
          </p:spPr>
        </p:pic>
        <p:sp>
          <p:nvSpPr>
            <p:cNvPr id="75" name="Rectangle 33"/>
            <p:cNvSpPr>
              <a:spLocks noChangeArrowheads="1"/>
            </p:cNvSpPr>
            <p:nvPr/>
          </p:nvSpPr>
          <p:spPr bwMode="auto">
            <a:xfrm>
              <a:off x="4705350" y="5262563"/>
              <a:ext cx="1370012" cy="533400"/>
            </a:xfrm>
            <a:prstGeom prst="rect">
              <a:avLst/>
            </a:prstGeom>
            <a:noFill/>
            <a:ln w="9525" algn="ctr">
              <a:noFill/>
              <a:miter lim="800000"/>
              <a:headEnd/>
              <a:tailEnd/>
            </a:ln>
            <a:effectLst/>
          </p:spPr>
          <p:txBody>
            <a:bodyPr wrap="none">
              <a:spAutoFit/>
            </a:bodyPr>
            <a:lstStyle/>
            <a:p>
              <a:pPr algn="ctr" eaLnBrk="0" hangingPunct="0">
                <a:lnSpc>
                  <a:spcPct val="90000"/>
                </a:lnSpc>
                <a:spcBef>
                  <a:spcPct val="30000"/>
                </a:spcBef>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Custom</a:t>
              </a:r>
              <a:br>
                <a:rPr lang="en-US" sz="1600" b="1" dirty="0">
                  <a:solidFill>
                    <a:schemeClr val="accent1"/>
                  </a:solidFill>
                  <a:effectLst>
                    <a:outerShdw blurRad="38100" dist="38100" dir="2700000" algn="tl">
                      <a:srgbClr val="000000"/>
                    </a:outerShdw>
                  </a:effectLst>
                  <a:latin typeface="Segoe Semibold" pitchFamily="34" charset="0"/>
                  <a:cs typeface="Arial" charset="0"/>
                </a:rPr>
              </a:br>
              <a:r>
                <a:rPr lang="en-US" sz="1600" b="1" dirty="0">
                  <a:solidFill>
                    <a:schemeClr val="accent1"/>
                  </a:solidFill>
                  <a:effectLst>
                    <a:outerShdw blurRad="38100" dist="38100" dir="2700000" algn="tl">
                      <a:srgbClr val="000000"/>
                    </a:outerShdw>
                  </a:effectLst>
                  <a:latin typeface="Segoe Semibold" pitchFamily="34" charset="0"/>
                  <a:cs typeface="Arial" charset="0"/>
                </a:rPr>
                <a:t>applications</a:t>
              </a:r>
            </a:p>
          </p:txBody>
        </p:sp>
      </p:grpSp>
      <p:grpSp>
        <p:nvGrpSpPr>
          <p:cNvPr id="76" name="Group 75"/>
          <p:cNvGrpSpPr>
            <a:grpSpLocks noChangeAspect="1"/>
          </p:cNvGrpSpPr>
          <p:nvPr/>
        </p:nvGrpSpPr>
        <p:grpSpPr>
          <a:xfrm>
            <a:off x="6324600" y="3810000"/>
            <a:ext cx="1066799" cy="1073347"/>
            <a:chOff x="4448748" y="1300163"/>
            <a:chExt cx="1371553" cy="1379972"/>
          </a:xfrm>
        </p:grpSpPr>
        <p:sp>
          <p:nvSpPr>
            <p:cNvPr id="79" name="Rectangle 20"/>
            <p:cNvSpPr>
              <a:spLocks noChangeArrowheads="1"/>
            </p:cNvSpPr>
            <p:nvPr/>
          </p:nvSpPr>
          <p:spPr bwMode="auto">
            <a:xfrm>
              <a:off x="4448748" y="2292350"/>
              <a:ext cx="1371553" cy="387785"/>
            </a:xfrm>
            <a:prstGeom prst="rect">
              <a:avLst/>
            </a:prstGeom>
            <a:noFill/>
            <a:ln w="9525">
              <a:noFill/>
              <a:miter lim="800000"/>
              <a:headEnd/>
              <a:tailEnd/>
            </a:ln>
            <a:effectLst/>
          </p:spPr>
          <p:txBody>
            <a:bodyPr wrap="square">
              <a:spAutoFit/>
            </a:bodyPr>
            <a:lstStyle/>
            <a:p>
              <a:pPr eaLnBrk="0" hangingPunct="0">
                <a:lnSpc>
                  <a:spcPct val="85000"/>
                </a:lnSpc>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Browser</a:t>
              </a:r>
            </a:p>
          </p:txBody>
        </p:sp>
        <p:pic>
          <p:nvPicPr>
            <p:cNvPr id="80" name="Picture 23" descr="sl03_browser"/>
            <p:cNvPicPr>
              <a:picLocks noChangeAspect="1" noChangeArrowheads="1"/>
            </p:cNvPicPr>
            <p:nvPr/>
          </p:nvPicPr>
          <p:blipFill>
            <a:blip r:embed="rId6" cstate="print"/>
            <a:srcRect/>
            <a:stretch>
              <a:fillRect/>
            </a:stretch>
          </p:blipFill>
          <p:spPr bwMode="auto">
            <a:xfrm>
              <a:off x="4543425" y="1300163"/>
              <a:ext cx="1139825" cy="854075"/>
            </a:xfrm>
            <a:prstGeom prst="rect">
              <a:avLst/>
            </a:prstGeom>
            <a:noFill/>
            <a:ln w="9525">
              <a:noFill/>
              <a:miter lim="800000"/>
              <a:headEnd/>
              <a:tailEnd/>
            </a:ln>
          </p:spPr>
        </p:pic>
      </p:grpSp>
      <p:pic>
        <p:nvPicPr>
          <p:cNvPr id="81" name="Picture 35" descr="arrow06"/>
          <p:cNvPicPr>
            <a:picLocks noChangeAspect="1" noChangeArrowheads="1"/>
          </p:cNvPicPr>
          <p:nvPr/>
        </p:nvPicPr>
        <p:blipFill>
          <a:blip r:embed="rId7" cstate="print"/>
          <a:srcRect/>
          <a:stretch>
            <a:fillRect/>
          </a:stretch>
        </p:blipFill>
        <p:spPr bwMode="auto">
          <a:xfrm rot="9440208">
            <a:off x="2685694" y="4549833"/>
            <a:ext cx="1631241" cy="819444"/>
          </a:xfrm>
          <a:prstGeom prst="rect">
            <a:avLst/>
          </a:prstGeom>
          <a:noFill/>
          <a:ln w="9525">
            <a:noFill/>
            <a:miter lim="800000"/>
            <a:headEnd/>
            <a:tailEnd/>
          </a:ln>
        </p:spPr>
      </p:pic>
      <p:pic>
        <p:nvPicPr>
          <p:cNvPr id="82" name="Picture 35" descr="arrow06"/>
          <p:cNvPicPr>
            <a:picLocks noChangeAspect="1" noChangeArrowheads="1"/>
          </p:cNvPicPr>
          <p:nvPr/>
        </p:nvPicPr>
        <p:blipFill>
          <a:blip r:embed="rId7" cstate="print"/>
          <a:srcRect/>
          <a:stretch>
            <a:fillRect/>
          </a:stretch>
        </p:blipFill>
        <p:spPr bwMode="auto">
          <a:xfrm rot="21339184">
            <a:off x="4676908" y="5013641"/>
            <a:ext cx="1631241" cy="819444"/>
          </a:xfrm>
          <a:prstGeom prst="rect">
            <a:avLst/>
          </a:prstGeom>
          <a:noFill/>
          <a:ln w="9525">
            <a:noFill/>
            <a:miter lim="800000"/>
            <a:headEnd/>
            <a:tailEnd/>
          </a:ln>
        </p:spPr>
      </p:pic>
      <p:pic>
        <p:nvPicPr>
          <p:cNvPr id="83" name="Picture 35" descr="arrow06"/>
          <p:cNvPicPr>
            <a:picLocks noChangeAspect="1" noChangeArrowheads="1"/>
          </p:cNvPicPr>
          <p:nvPr/>
        </p:nvPicPr>
        <p:blipFill>
          <a:blip r:embed="rId7" cstate="print"/>
          <a:srcRect/>
          <a:stretch>
            <a:fillRect/>
          </a:stretch>
        </p:blipFill>
        <p:spPr bwMode="auto">
          <a:xfrm rot="19271399">
            <a:off x="4660004" y="4049658"/>
            <a:ext cx="1631241" cy="819444"/>
          </a:xfrm>
          <a:prstGeom prst="rect">
            <a:avLst/>
          </a:prstGeom>
          <a:noFill/>
          <a:ln w="9525">
            <a:noFill/>
            <a:miter lim="800000"/>
            <a:headEnd/>
            <a:tailEnd/>
          </a:ln>
        </p:spPr>
      </p:pic>
      <p:grpSp>
        <p:nvGrpSpPr>
          <p:cNvPr id="62" name="Group 61"/>
          <p:cNvGrpSpPr/>
          <p:nvPr/>
        </p:nvGrpSpPr>
        <p:grpSpPr>
          <a:xfrm>
            <a:off x="3810000" y="4191000"/>
            <a:ext cx="1150938" cy="1698625"/>
            <a:chOff x="2574925" y="3103563"/>
            <a:chExt cx="1150938" cy="1698625"/>
          </a:xfrm>
        </p:grpSpPr>
        <p:pic>
          <p:nvPicPr>
            <p:cNvPr id="63" name="Picture 62" descr="Server"/>
            <p:cNvPicPr>
              <a:picLocks noChangeAspect="1" noChangeArrowheads="1"/>
            </p:cNvPicPr>
            <p:nvPr/>
          </p:nvPicPr>
          <p:blipFill>
            <a:blip r:embed="rId8" cstate="print"/>
            <a:srcRect/>
            <a:stretch>
              <a:fillRect/>
            </a:stretch>
          </p:blipFill>
          <p:spPr bwMode="auto">
            <a:xfrm>
              <a:off x="2574925" y="3103563"/>
              <a:ext cx="1150938" cy="1698625"/>
            </a:xfrm>
            <a:prstGeom prst="rect">
              <a:avLst/>
            </a:prstGeom>
            <a:noFill/>
            <a:ln w="9525">
              <a:noFill/>
              <a:miter lim="800000"/>
              <a:headEnd/>
              <a:tailEnd/>
            </a:ln>
          </p:spPr>
        </p:pic>
        <p:graphicFrame>
          <p:nvGraphicFramePr>
            <p:cNvPr id="64" name="Object 63"/>
            <p:cNvGraphicFramePr>
              <a:graphicFrameLocks noChangeAspect="1"/>
            </p:cNvGraphicFramePr>
            <p:nvPr/>
          </p:nvGraphicFramePr>
          <p:xfrm>
            <a:off x="3089275" y="3752851"/>
            <a:ext cx="561975" cy="608013"/>
          </p:xfrm>
          <a:graphic>
            <a:graphicData uri="http://schemas.openxmlformats.org/presentationml/2006/ole">
              <p:oleObj spid="_x0000_s1029" r:id="rId9" imgW="685714" imgH="743054" progId="">
                <p:embed/>
              </p:oleObj>
            </a:graphicData>
          </a:graphic>
        </p:graphicFrame>
        <p:graphicFrame>
          <p:nvGraphicFramePr>
            <p:cNvPr id="65" name="Object 64"/>
            <p:cNvGraphicFramePr>
              <a:graphicFrameLocks noChangeAspect="1"/>
            </p:cNvGraphicFramePr>
            <p:nvPr/>
          </p:nvGraphicFramePr>
          <p:xfrm>
            <a:off x="3103563" y="4357688"/>
            <a:ext cx="263525" cy="268288"/>
          </p:xfrm>
          <a:graphic>
            <a:graphicData uri="http://schemas.openxmlformats.org/presentationml/2006/ole">
              <p:oleObj spid="_x0000_s1030" r:id="rId10" imgW="466543" imgH="476316" progId="">
                <p:embed/>
              </p:oleObj>
            </a:graphicData>
          </a:graphic>
        </p:graphicFrame>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Excel Content</a:t>
            </a:r>
            <a:endParaRPr lang="en-US" dirty="0"/>
          </a:p>
        </p:txBody>
      </p:sp>
      <p:sp>
        <p:nvSpPr>
          <p:cNvPr id="3" name="Content Placeholder 2"/>
          <p:cNvSpPr>
            <a:spLocks noGrp="1"/>
          </p:cNvSpPr>
          <p:nvPr>
            <p:ph idx="1"/>
          </p:nvPr>
        </p:nvSpPr>
        <p:spPr>
          <a:xfrm>
            <a:off x="381000" y="1412875"/>
            <a:ext cx="8382000" cy="2677656"/>
          </a:xfrm>
        </p:spPr>
        <p:txBody>
          <a:bodyPr/>
          <a:lstStyle/>
          <a:p>
            <a:r>
              <a:rPr lang="en-US" dirty="0" smtClean="0"/>
              <a:t>IT can control parts of Excel Workbooks</a:t>
            </a:r>
          </a:p>
          <a:p>
            <a:pPr lvl="1"/>
            <a:r>
              <a:rPr lang="en-US" dirty="0" smtClean="0"/>
              <a:t>Excel file sharing is all or nothing</a:t>
            </a:r>
          </a:p>
          <a:p>
            <a:pPr lvl="1"/>
            <a:r>
              <a:rPr lang="en-US" dirty="0" smtClean="0"/>
              <a:t>Excel Services can expose smaller parts</a:t>
            </a:r>
          </a:p>
          <a:p>
            <a:pPr lvl="2"/>
            <a:r>
              <a:rPr lang="en-US" dirty="0" smtClean="0"/>
              <a:t>Ex. Expose the results without exposing formula</a:t>
            </a:r>
          </a:p>
          <a:p>
            <a:pPr lvl="2"/>
            <a:r>
              <a:rPr lang="en-US" dirty="0" smtClean="0"/>
              <a:t>Ex. Expose one summary chart, but not the raw data</a:t>
            </a:r>
          </a:p>
          <a:p>
            <a:pPr lvl="1"/>
            <a:r>
              <a:rPr lang="en-US" dirty="0" smtClean="0"/>
              <a:t>IT can control permissions to each part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Exposing Excel Content</a:t>
            </a:r>
            <a:endParaRPr lang="en-US" dirty="0"/>
          </a:p>
        </p:txBody>
      </p:sp>
      <p:sp>
        <p:nvSpPr>
          <p:cNvPr id="3" name="Content Placeholder 2"/>
          <p:cNvSpPr>
            <a:spLocks noGrp="1"/>
          </p:cNvSpPr>
          <p:nvPr>
            <p:ph idx="1"/>
          </p:nvPr>
        </p:nvSpPr>
        <p:spPr>
          <a:xfrm>
            <a:off x="381000" y="1412875"/>
            <a:ext cx="8382000" cy="2745367"/>
          </a:xfrm>
        </p:spPr>
        <p:txBody>
          <a:bodyPr/>
          <a:lstStyle/>
          <a:p>
            <a:r>
              <a:rPr lang="en-US" dirty="0" smtClean="0"/>
              <a:t>Content can be exposed in a variety of ways</a:t>
            </a:r>
          </a:p>
          <a:p>
            <a:pPr lvl="1"/>
            <a:r>
              <a:rPr lang="en-US" dirty="0" smtClean="0"/>
              <a:t>Publish workbook to a SharePoint site</a:t>
            </a:r>
          </a:p>
          <a:p>
            <a:pPr lvl="2"/>
            <a:r>
              <a:rPr lang="en-US" dirty="0" smtClean="0"/>
              <a:t>Entire workbook, specific sheets, specific items</a:t>
            </a:r>
          </a:p>
          <a:p>
            <a:pPr lvl="1"/>
            <a:r>
              <a:rPr lang="en-US" dirty="0" smtClean="0"/>
              <a:t>Web Services</a:t>
            </a:r>
          </a:p>
          <a:p>
            <a:pPr lvl="1"/>
            <a:r>
              <a:rPr lang="en-US" dirty="0" smtClean="0"/>
              <a:t>REST Services</a:t>
            </a:r>
          </a:p>
          <a:p>
            <a:pPr lvl="1"/>
            <a:r>
              <a:rPr lang="en-US" dirty="0" err="1" smtClean="0"/>
              <a:t>Javascript</a:t>
            </a:r>
            <a:r>
              <a:rPr lang="en-US" dirty="0" smtClean="0"/>
              <a:t> Object Model</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Excel applications</a:t>
            </a:r>
            <a:endParaRPr lang="en-US" dirty="0"/>
          </a:p>
        </p:txBody>
      </p:sp>
      <p:sp>
        <p:nvSpPr>
          <p:cNvPr id="3" name="Content Placeholder 2"/>
          <p:cNvSpPr>
            <a:spLocks noGrp="1"/>
          </p:cNvSpPr>
          <p:nvPr>
            <p:ph idx="1"/>
          </p:nvPr>
        </p:nvSpPr>
        <p:spPr>
          <a:xfrm>
            <a:off x="381000" y="1412875"/>
            <a:ext cx="8382000" cy="1865126"/>
          </a:xfrm>
        </p:spPr>
        <p:txBody>
          <a:bodyPr/>
          <a:lstStyle/>
          <a:p>
            <a:pPr lvl="0"/>
            <a:r>
              <a:rPr lang="en-US" dirty="0" smtClean="0"/>
              <a:t>Excel data “trapped” in</a:t>
            </a:r>
            <a:r>
              <a:rPr lang="en-US" baseline="0" dirty="0" smtClean="0"/>
              <a:t> existing workbooks</a:t>
            </a:r>
          </a:p>
          <a:p>
            <a:pPr lvl="1"/>
            <a:r>
              <a:rPr lang="en-US" dirty="0" smtClean="0"/>
              <a:t>Excel Services</a:t>
            </a:r>
            <a:r>
              <a:rPr lang="en-US" baseline="0" dirty="0" smtClean="0"/>
              <a:t> lets us expose this information</a:t>
            </a:r>
          </a:p>
          <a:p>
            <a:pPr lvl="1"/>
            <a:r>
              <a:rPr lang="en-US" baseline="0" dirty="0" smtClean="0"/>
              <a:t>Users can interact and collaborate</a:t>
            </a:r>
          </a:p>
          <a:p>
            <a:pPr lvl="1"/>
            <a:r>
              <a:rPr lang="en-US" baseline="0" dirty="0" smtClean="0"/>
              <a:t>Excel “applications” can be exposed on web</a:t>
            </a:r>
          </a:p>
        </p:txBody>
      </p:sp>
      <p:pic>
        <p:nvPicPr>
          <p:cNvPr id="5" name="Picture 2"/>
          <p:cNvPicPr>
            <a:picLocks noChangeAspect="1" noChangeArrowheads="1"/>
          </p:cNvPicPr>
          <p:nvPr/>
        </p:nvPicPr>
        <p:blipFill>
          <a:blip r:embed="rId3" cstate="print"/>
          <a:srcRect/>
          <a:stretch>
            <a:fillRect/>
          </a:stretch>
        </p:blipFill>
        <p:spPr bwMode="auto">
          <a:xfrm>
            <a:off x="3886200" y="3429000"/>
            <a:ext cx="4525877" cy="300297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dirty="0" smtClean="0"/>
              <a:t>Excel Workbooks</a:t>
            </a:r>
            <a:r>
              <a:rPr lang="en-US" baseline="0" dirty="0" smtClean="0"/>
              <a:t> in the browser</a:t>
            </a:r>
            <a:endParaRPr lang="en-US" dirty="0"/>
          </a:p>
        </p:txBody>
      </p:sp>
      <p:sp>
        <p:nvSpPr>
          <p:cNvPr id="3" name="Content Placeholder 2"/>
          <p:cNvSpPr>
            <a:spLocks noGrp="1"/>
          </p:cNvSpPr>
          <p:nvPr>
            <p:ph idx="1"/>
          </p:nvPr>
        </p:nvSpPr>
        <p:spPr>
          <a:xfrm>
            <a:off x="381000" y="1412875"/>
            <a:ext cx="8382000" cy="1458861"/>
          </a:xfrm>
        </p:spPr>
        <p:txBody>
          <a:bodyPr/>
          <a:lstStyle/>
          <a:p>
            <a:r>
              <a:rPr lang="en-US" dirty="0" smtClean="0"/>
              <a:t>Provides a browser based view of Excel</a:t>
            </a:r>
          </a:p>
          <a:p>
            <a:r>
              <a:rPr lang="en-US" dirty="0" smtClean="0"/>
              <a:t>Allows interaction with Excel Workbook</a:t>
            </a:r>
          </a:p>
          <a:p>
            <a:pPr lvl="1"/>
            <a:r>
              <a:rPr lang="en-US" dirty="0" smtClean="0"/>
              <a:t>Ex. Pivot Table, Sorting, Filtering, Parameters</a:t>
            </a:r>
          </a:p>
        </p:txBody>
      </p:sp>
      <p:pic>
        <p:nvPicPr>
          <p:cNvPr id="2050" name="Picture 2"/>
          <p:cNvPicPr>
            <a:picLocks noChangeAspect="1" noChangeArrowheads="1"/>
          </p:cNvPicPr>
          <p:nvPr/>
        </p:nvPicPr>
        <p:blipFill>
          <a:blip r:embed="rId3" cstate="print"/>
          <a:srcRect/>
          <a:stretch>
            <a:fillRect/>
          </a:stretch>
        </p:blipFill>
        <p:spPr bwMode="auto">
          <a:xfrm>
            <a:off x="1905000" y="3124200"/>
            <a:ext cx="5463677" cy="3429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Outline</a:t>
            </a:r>
            <a:endParaRPr lang="nl-NL" dirty="0"/>
          </a:p>
        </p:txBody>
      </p:sp>
      <p:sp>
        <p:nvSpPr>
          <p:cNvPr id="6" name="Content Placeholder 5"/>
          <p:cNvSpPr>
            <a:spLocks noGrp="1"/>
          </p:cNvSpPr>
          <p:nvPr>
            <p:ph type="body" sz="quarter" idx="10"/>
          </p:nvPr>
        </p:nvSpPr>
        <p:spPr>
          <a:xfrm>
            <a:off x="381000" y="1411552"/>
            <a:ext cx="8382000" cy="2068259"/>
          </a:xfrm>
        </p:spPr>
        <p:txBody>
          <a:bodyPr/>
          <a:lstStyle/>
          <a:p>
            <a:pPr marL="514350" indent="-514350">
              <a:buFont typeface="Arial" pitchFamily="34" charset="0"/>
              <a:buChar char="•"/>
            </a:pPr>
            <a:r>
              <a:rPr lang="en-US" dirty="0" smtClean="0"/>
              <a:t>Business Intelligence (BI) Primer</a:t>
            </a:r>
          </a:p>
          <a:p>
            <a:pPr marL="514350" indent="-514350">
              <a:buFont typeface="Arial" pitchFamily="34" charset="0"/>
              <a:buChar char="•"/>
            </a:pPr>
            <a:r>
              <a:rPr lang="en-US" dirty="0" smtClean="0"/>
              <a:t>BI</a:t>
            </a:r>
            <a:r>
              <a:rPr lang="en-US" baseline="0" dirty="0" smtClean="0"/>
              <a:t> Tools in SharePoint 2010</a:t>
            </a:r>
            <a:endParaRPr lang="en-US" dirty="0" smtClean="0"/>
          </a:p>
          <a:p>
            <a:pPr marL="514350" indent="-514350">
              <a:buFont typeface="Arial" pitchFamily="34" charset="0"/>
              <a:buChar char="•"/>
            </a:pPr>
            <a:r>
              <a:rPr lang="en-US" dirty="0" smtClean="0"/>
              <a:t>Excel Services</a:t>
            </a:r>
          </a:p>
          <a:p>
            <a:pPr marL="514350" indent="-514350">
              <a:buFont typeface="Arial" pitchFamily="34" charset="0"/>
              <a:buChar char="•"/>
            </a:pPr>
            <a:r>
              <a:rPr lang="en-US" dirty="0" smtClean="0"/>
              <a:t>Performance Point Services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Web Parts</a:t>
            </a:r>
            <a:endParaRPr lang="en-US" dirty="0"/>
          </a:p>
        </p:txBody>
      </p:sp>
      <p:sp>
        <p:nvSpPr>
          <p:cNvPr id="3" name="Content Placeholder 2"/>
          <p:cNvSpPr>
            <a:spLocks noGrp="1"/>
          </p:cNvSpPr>
          <p:nvPr>
            <p:ph idx="1"/>
          </p:nvPr>
        </p:nvSpPr>
        <p:spPr/>
        <p:txBody>
          <a:bodyPr/>
          <a:lstStyle/>
          <a:p>
            <a:r>
              <a:rPr lang="en-US" dirty="0" smtClean="0"/>
              <a:t>Excel Services exposed</a:t>
            </a:r>
            <a:r>
              <a:rPr lang="en-US" baseline="0" dirty="0" smtClean="0"/>
              <a:t> using Web Parts</a:t>
            </a:r>
          </a:p>
          <a:p>
            <a:pPr lvl="1"/>
            <a:r>
              <a:rPr lang="en-US" dirty="0" smtClean="0"/>
              <a:t>Web</a:t>
            </a:r>
            <a:r>
              <a:rPr lang="en-US" baseline="0" dirty="0" smtClean="0"/>
              <a:t> Parts display named items</a:t>
            </a:r>
          </a:p>
          <a:p>
            <a:pPr lvl="1"/>
            <a:r>
              <a:rPr lang="en-US" baseline="0" dirty="0" smtClean="0"/>
              <a:t>Parameters exposed as Web Part connections</a:t>
            </a:r>
          </a:p>
          <a:p>
            <a:pPr lvl="1"/>
            <a:r>
              <a:rPr lang="en-US" baseline="0" dirty="0" smtClean="0"/>
              <a:t>Parameter changes will update charts</a:t>
            </a:r>
          </a:p>
          <a:p>
            <a:pPr lvl="2"/>
            <a:r>
              <a:rPr lang="en-US" baseline="0" dirty="0" smtClean="0"/>
              <a:t>Allows real time feedback to users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 Gemini</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In-memory Data Cubes in Excel</a:t>
            </a:r>
          </a:p>
          <a:p>
            <a:pPr lvl="1"/>
            <a:r>
              <a:rPr lang="en-US" dirty="0" smtClean="0"/>
              <a:t>Excel </a:t>
            </a:r>
            <a:r>
              <a:rPr lang="en-US" dirty="0" err="1" smtClean="0"/>
              <a:t>addin</a:t>
            </a:r>
            <a:r>
              <a:rPr lang="en-US" dirty="0" smtClean="0"/>
              <a:t> allows creation of cube</a:t>
            </a:r>
          </a:p>
          <a:p>
            <a:pPr lvl="1"/>
            <a:r>
              <a:rPr lang="en-US" dirty="0" smtClean="0"/>
              <a:t>Cube persisted in the Excel Workbook</a:t>
            </a:r>
          </a:p>
          <a:p>
            <a:pPr lvl="1"/>
            <a:r>
              <a:rPr lang="en-US" dirty="0" smtClean="0"/>
              <a:t>Consumers of workbook have access to cube</a:t>
            </a:r>
            <a:endParaRPr lang="en-US" dirty="0"/>
          </a:p>
        </p:txBody>
      </p:sp>
      <p:sp>
        <p:nvSpPr>
          <p:cNvPr id="8" name="Rounded Rectangle 7"/>
          <p:cNvSpPr/>
          <p:nvPr/>
        </p:nvSpPr>
        <p:spPr bwMode="auto">
          <a:xfrm>
            <a:off x="3048000" y="3733800"/>
            <a:ext cx="2438400" cy="21336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Excel Services</a:t>
            </a:r>
          </a:p>
        </p:txBody>
      </p:sp>
      <p:sp>
        <p:nvSpPr>
          <p:cNvPr id="10" name="Rectangle 9"/>
          <p:cNvSpPr/>
          <p:nvPr/>
        </p:nvSpPr>
        <p:spPr bwMode="auto">
          <a:xfrm>
            <a:off x="3505200" y="4648200"/>
            <a:ext cx="1600200" cy="762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Gemini</a:t>
            </a:r>
          </a:p>
        </p:txBody>
      </p:sp>
      <p:sp>
        <p:nvSpPr>
          <p:cNvPr id="11" name="Down Arrow 10"/>
          <p:cNvSpPr/>
          <p:nvPr/>
        </p:nvSpPr>
        <p:spPr bwMode="auto">
          <a:xfrm rot="16200000">
            <a:off x="5676900" y="4229101"/>
            <a:ext cx="609600" cy="14478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TextBox 14"/>
          <p:cNvSpPr txBox="1"/>
          <p:nvPr/>
        </p:nvSpPr>
        <p:spPr>
          <a:xfrm>
            <a:off x="685800" y="5105400"/>
            <a:ext cx="1066800" cy="369332"/>
          </a:xfrm>
          <a:prstGeom prst="rect">
            <a:avLst/>
          </a:prstGeom>
          <a:noFill/>
        </p:spPr>
        <p:txBody>
          <a:bodyPr wrap="square" rtlCol="0">
            <a:spAutoFit/>
          </a:bodyPr>
          <a:lstStyle/>
          <a:p>
            <a:r>
              <a:rPr lang="en-US" dirty="0" smtClean="0"/>
              <a:t>Browser</a:t>
            </a:r>
            <a:endParaRPr lang="en-US" dirty="0"/>
          </a:p>
        </p:txBody>
      </p:sp>
      <p:sp>
        <p:nvSpPr>
          <p:cNvPr id="16" name="Down Arrow 15"/>
          <p:cNvSpPr/>
          <p:nvPr/>
        </p:nvSpPr>
        <p:spPr bwMode="auto">
          <a:xfrm rot="16200000">
            <a:off x="2057400" y="3962400"/>
            <a:ext cx="609600" cy="12192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TextBox 16"/>
          <p:cNvSpPr txBox="1"/>
          <p:nvPr/>
        </p:nvSpPr>
        <p:spPr>
          <a:xfrm>
            <a:off x="6629400" y="5410200"/>
            <a:ext cx="1295400" cy="646331"/>
          </a:xfrm>
          <a:prstGeom prst="rect">
            <a:avLst/>
          </a:prstGeom>
          <a:noFill/>
        </p:spPr>
        <p:txBody>
          <a:bodyPr wrap="square" rtlCol="0">
            <a:spAutoFit/>
          </a:bodyPr>
          <a:lstStyle/>
          <a:p>
            <a:pPr algn="ctr"/>
            <a:r>
              <a:rPr lang="en-US" dirty="0" smtClean="0"/>
              <a:t>Excel Workbook</a:t>
            </a:r>
            <a:endParaRPr lang="en-US" dirty="0"/>
          </a:p>
        </p:txBody>
      </p:sp>
      <p:pic>
        <p:nvPicPr>
          <p:cNvPr id="13" name="Picture 32" descr="sl03_visualstudio"/>
          <p:cNvPicPr>
            <a:picLocks noChangeAspect="1" noChangeArrowheads="1"/>
          </p:cNvPicPr>
          <p:nvPr/>
        </p:nvPicPr>
        <p:blipFill>
          <a:blip r:embed="rId3" cstate="print"/>
          <a:srcRect/>
          <a:stretch>
            <a:fillRect/>
          </a:stretch>
        </p:blipFill>
        <p:spPr bwMode="auto">
          <a:xfrm>
            <a:off x="685800" y="4191000"/>
            <a:ext cx="869433" cy="696534"/>
          </a:xfrm>
          <a:prstGeom prst="rect">
            <a:avLst/>
          </a:prstGeom>
          <a:noFill/>
          <a:ln w="9525">
            <a:noFill/>
            <a:miter lim="800000"/>
            <a:headEnd/>
            <a:tailEnd/>
          </a:ln>
        </p:spPr>
      </p:pic>
      <p:pic>
        <p:nvPicPr>
          <p:cNvPr id="18" name="Picture 2" descr="C:\Users\chris.PREDEEK\Pictures\ExcelLogo.png"/>
          <p:cNvPicPr>
            <a:picLocks noChangeAspect="1" noChangeArrowheads="1"/>
          </p:cNvPicPr>
          <p:nvPr/>
        </p:nvPicPr>
        <p:blipFill>
          <a:blip r:embed="rId4" cstate="print"/>
          <a:srcRect/>
          <a:stretch>
            <a:fillRect/>
          </a:stretch>
        </p:blipFill>
        <p:spPr bwMode="auto">
          <a:xfrm>
            <a:off x="6705600" y="4343400"/>
            <a:ext cx="1143000" cy="1143000"/>
          </a:xfrm>
          <a:prstGeom prst="rect">
            <a:avLst/>
          </a:prstGeom>
          <a:noFill/>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Excel</a:t>
            </a:r>
            <a:r>
              <a:rPr lang="en-US" baseline="0" dirty="0" smtClean="0"/>
              <a:t> Services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Outline</a:t>
            </a:r>
            <a:endParaRPr lang="nl-NL" dirty="0"/>
          </a:p>
        </p:txBody>
      </p:sp>
      <p:sp>
        <p:nvSpPr>
          <p:cNvPr id="6" name="Content Placeholder 5"/>
          <p:cNvSpPr>
            <a:spLocks noGrp="1"/>
          </p:cNvSpPr>
          <p:nvPr>
            <p:ph type="body" sz="quarter" idx="10"/>
          </p:nvPr>
        </p:nvSpPr>
        <p:spPr>
          <a:xfrm>
            <a:off x="381000" y="1411552"/>
            <a:ext cx="8382000" cy="2068259"/>
          </a:xfrm>
        </p:spPr>
        <p:txBody>
          <a:bodyPr/>
          <a:lstStyle/>
          <a:p>
            <a:pPr marL="514350" indent="-514350">
              <a:buFont typeface="Arial" pitchFamily="34" charset="0"/>
              <a:buChar char="•"/>
            </a:pPr>
            <a:r>
              <a:rPr lang="en-US" dirty="0" smtClean="0"/>
              <a:t>Business Intelligence (BI) Primer</a:t>
            </a:r>
          </a:p>
          <a:p>
            <a:pPr marL="514350" indent="-514350">
              <a:buFont typeface="Arial" pitchFamily="34" charset="0"/>
              <a:buChar char="•"/>
            </a:pPr>
            <a:r>
              <a:rPr lang="en-US" dirty="0" smtClean="0"/>
              <a:t>BI</a:t>
            </a:r>
            <a:r>
              <a:rPr lang="en-US" baseline="0" dirty="0" smtClean="0"/>
              <a:t> Tools in SharePoint 2010</a:t>
            </a:r>
            <a:endParaRPr lang="en-US" dirty="0" smtClean="0"/>
          </a:p>
          <a:p>
            <a:pPr marL="514350" indent="-514350">
              <a:buFont typeface="Arial" pitchFamily="34" charset="0"/>
              <a:buChar char="•"/>
            </a:pPr>
            <a:r>
              <a:rPr lang="en-US" dirty="0" smtClean="0"/>
              <a:t>Excel Services</a:t>
            </a:r>
          </a:p>
          <a:p>
            <a:pPr marL="514350" indent="-514350">
              <a:buFont typeface="Arial" pitchFamily="34" charset="0"/>
              <a:buChar char="•"/>
            </a:pPr>
            <a:r>
              <a:rPr lang="en-US" dirty="0" smtClean="0"/>
              <a:t>Performance Point Services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dirty="0" smtClean="0"/>
              <a:t>Context-Driven Dashboards</a:t>
            </a:r>
            <a:endParaRPr lang="en-US" dirty="0"/>
          </a:p>
        </p:txBody>
      </p:sp>
      <p:sp>
        <p:nvSpPr>
          <p:cNvPr id="3" name="Content Placeholder 2"/>
          <p:cNvSpPr>
            <a:spLocks noGrp="1"/>
          </p:cNvSpPr>
          <p:nvPr>
            <p:ph idx="1"/>
          </p:nvPr>
        </p:nvSpPr>
        <p:spPr>
          <a:xfrm>
            <a:off x="381000" y="1412875"/>
            <a:ext cx="8382000" cy="3490186"/>
          </a:xfrm>
        </p:spPr>
        <p:txBody>
          <a:bodyPr/>
          <a:lstStyle/>
          <a:p>
            <a:r>
              <a:rPr lang="en-US" dirty="0" smtClean="0"/>
              <a:t>Brings the data to non-BI users</a:t>
            </a:r>
          </a:p>
          <a:p>
            <a:pPr lvl="1"/>
            <a:r>
              <a:rPr lang="en-US" dirty="0" smtClean="0"/>
              <a:t>Allows users to navigate and explore analysis</a:t>
            </a:r>
          </a:p>
          <a:p>
            <a:pPr lvl="2"/>
            <a:r>
              <a:rPr lang="en-US" dirty="0" smtClean="0"/>
              <a:t>Slice, Dice, and Drill through the data</a:t>
            </a:r>
          </a:p>
          <a:p>
            <a:pPr lvl="2"/>
            <a:r>
              <a:rPr lang="en-US" dirty="0" smtClean="0"/>
              <a:t>Apply custom filtering, sorting</a:t>
            </a:r>
          </a:p>
          <a:p>
            <a:pPr lvl="2"/>
            <a:r>
              <a:rPr lang="en-US" dirty="0" smtClean="0"/>
              <a:t>Choose Top/Bottom N items</a:t>
            </a:r>
          </a:p>
          <a:p>
            <a:pPr lvl="2"/>
            <a:r>
              <a:rPr lang="en-US" dirty="0" smtClean="0"/>
              <a:t>Change displays (ex. Grid to Chart) </a:t>
            </a:r>
          </a:p>
          <a:p>
            <a:pPr lvl="1"/>
            <a:r>
              <a:rPr lang="en-US" dirty="0" smtClean="0"/>
              <a:t>Provides design environment for Power Users</a:t>
            </a:r>
          </a:p>
          <a:p>
            <a:pPr lvl="1"/>
            <a:r>
              <a:rPr lang="en-US" dirty="0" smtClean="0"/>
              <a:t>Provides browser view for business users</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Dashboards?</a:t>
            </a:r>
            <a:endParaRPr lang="en-US" dirty="0"/>
          </a:p>
        </p:txBody>
      </p:sp>
      <p:sp>
        <p:nvSpPr>
          <p:cNvPr id="3" name="Content Placeholder 2"/>
          <p:cNvSpPr>
            <a:spLocks noGrp="1"/>
          </p:cNvSpPr>
          <p:nvPr>
            <p:ph idx="1"/>
          </p:nvPr>
        </p:nvSpPr>
        <p:spPr>
          <a:xfrm>
            <a:off x="381000" y="1412875"/>
            <a:ext cx="8382000" cy="2339102"/>
          </a:xfrm>
        </p:spPr>
        <p:txBody>
          <a:bodyPr/>
          <a:lstStyle/>
          <a:p>
            <a:r>
              <a:rPr lang="en-US" dirty="0" smtClean="0"/>
              <a:t>Visual displays of mission critical analysis</a:t>
            </a:r>
          </a:p>
          <a:p>
            <a:pPr lvl="1"/>
            <a:r>
              <a:rPr lang="en-US" dirty="0" smtClean="0"/>
              <a:t>Answers fundamental business questions</a:t>
            </a:r>
          </a:p>
          <a:p>
            <a:pPr lvl="1"/>
            <a:r>
              <a:rPr lang="en-US" dirty="0" smtClean="0"/>
              <a:t>Single screen display of information</a:t>
            </a:r>
          </a:p>
          <a:p>
            <a:pPr lvl="1"/>
            <a:r>
              <a:rPr lang="en-US" dirty="0" smtClean="0"/>
              <a:t>“Real Time” summary of data</a:t>
            </a:r>
          </a:p>
          <a:p>
            <a:pPr lvl="1"/>
            <a:r>
              <a:rPr lang="en-US" dirty="0" smtClean="0"/>
              <a:t>Interactive links to details</a:t>
            </a:r>
          </a:p>
        </p:txBody>
      </p:sp>
      <p:pic>
        <p:nvPicPr>
          <p:cNvPr id="5" name="Picture 4"/>
          <p:cNvPicPr>
            <a:picLocks noChangeAspect="1" noChangeArrowheads="1"/>
          </p:cNvPicPr>
          <p:nvPr/>
        </p:nvPicPr>
        <p:blipFill>
          <a:blip r:embed="rId3" cstate="print">
            <a:extLst>
              <a:ext uri="28A0092B-C50C-407e-A947-70E740481C1C">
                <a14:useLocalDpi xmlns="" xmlns:a14="http://schemas.microsoft.com/office/drawing/2007/7/7/main" val="0"/>
              </a:ext>
            </a:extLst>
          </a:blip>
          <a:stretch>
            <a:fillRect/>
          </a:stretch>
        </p:blipFill>
        <p:spPr bwMode="auto">
          <a:xfrm>
            <a:off x="5105400" y="3810000"/>
            <a:ext cx="3666089" cy="190370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 xmlns:a14="http://schemas.microsoft.com/office/drawing/2007/7/7/main" val="0"/>
              </a:ext>
            </a:extLst>
          </a:blip>
          <a:srcRect/>
          <a:stretch>
            <a:fillRect/>
          </a:stretch>
        </p:blipFill>
        <p:spPr bwMode="auto">
          <a:xfrm>
            <a:off x="838200" y="4419600"/>
            <a:ext cx="3940932" cy="19812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Scorecards?</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Provides an overall view of status indicators</a:t>
            </a:r>
          </a:p>
          <a:p>
            <a:pPr lvl="1"/>
            <a:r>
              <a:rPr lang="en-US" dirty="0" smtClean="0"/>
              <a:t>Modeled after the business not the data</a:t>
            </a:r>
          </a:p>
          <a:p>
            <a:pPr lvl="1"/>
            <a:r>
              <a:rPr lang="en-US" dirty="0" smtClean="0"/>
              <a:t>Manages key performance indicators (KPIs)</a:t>
            </a:r>
          </a:p>
          <a:p>
            <a:pPr lvl="1"/>
            <a:r>
              <a:rPr lang="en-US" dirty="0" smtClean="0"/>
              <a:t>Often included as part of a dashboard</a:t>
            </a:r>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07/7/7/main" val="0"/>
              </a:ext>
            </a:extLst>
          </a:blip>
          <a:srcRect/>
          <a:stretch>
            <a:fillRect/>
          </a:stretch>
        </p:blipFill>
        <p:spPr bwMode="auto">
          <a:xfrm>
            <a:off x="4267200" y="3352800"/>
            <a:ext cx="4306072" cy="317455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Lst>
        </p:spPr>
      </p:pic>
      <p:sp>
        <p:nvSpPr>
          <p:cNvPr id="7" name="Content Placeholder 2"/>
          <p:cNvSpPr txBox="1">
            <a:spLocks/>
          </p:cNvSpPr>
          <p:nvPr/>
        </p:nvSpPr>
        <p:spPr>
          <a:xfrm>
            <a:off x="381000" y="3352800"/>
            <a:ext cx="2971800" cy="1329595"/>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Balanced Scorecard Certified</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PPS Applications</a:t>
            </a:r>
            <a:endParaRPr lang="en-US" dirty="0"/>
          </a:p>
        </p:txBody>
      </p:sp>
      <p:sp>
        <p:nvSpPr>
          <p:cNvPr id="3" name="Content Placeholder 2"/>
          <p:cNvSpPr>
            <a:spLocks noGrp="1"/>
          </p:cNvSpPr>
          <p:nvPr>
            <p:ph idx="1"/>
          </p:nvPr>
        </p:nvSpPr>
        <p:spPr>
          <a:xfrm>
            <a:off x="381000" y="1412875"/>
            <a:ext cx="8382000" cy="1797415"/>
          </a:xfrm>
        </p:spPr>
        <p:txBody>
          <a:bodyPr/>
          <a:lstStyle/>
          <a:p>
            <a:r>
              <a:rPr lang="en-US" dirty="0" smtClean="0"/>
              <a:t>Dashboard designer used to create content</a:t>
            </a:r>
          </a:p>
          <a:p>
            <a:pPr lvl="1"/>
            <a:r>
              <a:rPr lang="en-US" dirty="0" err="1" smtClean="0"/>
              <a:t>ClickOnce</a:t>
            </a:r>
            <a:r>
              <a:rPr lang="en-US" dirty="0" smtClean="0"/>
              <a:t> application launched from browser</a:t>
            </a:r>
          </a:p>
          <a:p>
            <a:pPr lvl="1"/>
            <a:r>
              <a:rPr lang="en-US" dirty="0" smtClean="0"/>
              <a:t>Manages content directly in SharePoint</a:t>
            </a:r>
          </a:p>
          <a:p>
            <a:pPr lvl="2"/>
            <a:r>
              <a:rPr lang="en-US" dirty="0" smtClean="0"/>
              <a:t>Lists for content, data sources, dashboards</a:t>
            </a:r>
          </a:p>
        </p:txBody>
      </p:sp>
      <p:pic>
        <p:nvPicPr>
          <p:cNvPr id="7170" name="Picture 2"/>
          <p:cNvPicPr>
            <a:picLocks noChangeAspect="1" noChangeArrowheads="1"/>
          </p:cNvPicPr>
          <p:nvPr/>
        </p:nvPicPr>
        <p:blipFill>
          <a:blip r:embed="rId3" cstate="print"/>
          <a:srcRect/>
          <a:stretch>
            <a:fillRect/>
          </a:stretch>
        </p:blipFill>
        <p:spPr bwMode="auto">
          <a:xfrm>
            <a:off x="228600" y="3276600"/>
            <a:ext cx="4067175" cy="14138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2" name="Picture 4"/>
          <p:cNvPicPr>
            <a:picLocks noChangeAspect="1" noChangeArrowheads="1"/>
          </p:cNvPicPr>
          <p:nvPr/>
        </p:nvPicPr>
        <p:blipFill>
          <a:blip r:embed="rId4" cstate="print"/>
          <a:srcRect/>
          <a:stretch>
            <a:fillRect/>
          </a:stretch>
        </p:blipFill>
        <p:spPr bwMode="auto">
          <a:xfrm>
            <a:off x="4724400" y="3429000"/>
            <a:ext cx="4252568" cy="3300413"/>
          </a:xfrm>
          <a:prstGeom prst="rect">
            <a:avLst/>
          </a:prstGeom>
          <a:noFill/>
          <a:ln w="9525">
            <a:noFill/>
            <a:miter lim="800000"/>
            <a:headEnd/>
            <a:tailEnd/>
          </a:ln>
        </p:spPr>
      </p:pic>
      <p:sp>
        <p:nvSpPr>
          <p:cNvPr id="9" name="Down Arrow 8"/>
          <p:cNvSpPr/>
          <p:nvPr/>
        </p:nvSpPr>
        <p:spPr bwMode="auto">
          <a:xfrm rot="17437796">
            <a:off x="3884327" y="4354259"/>
            <a:ext cx="609600" cy="914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Aggregating Data Sources</a:t>
            </a:r>
            <a:endParaRPr lang="en-US" dirty="0"/>
          </a:p>
        </p:txBody>
      </p:sp>
      <p:sp>
        <p:nvSpPr>
          <p:cNvPr id="3" name="Content Placeholder 2"/>
          <p:cNvSpPr>
            <a:spLocks noGrp="1"/>
          </p:cNvSpPr>
          <p:nvPr>
            <p:ph idx="1"/>
          </p:nvPr>
        </p:nvSpPr>
        <p:spPr>
          <a:xfrm>
            <a:off x="381000" y="1412875"/>
            <a:ext cx="8382000" cy="2271391"/>
          </a:xfrm>
        </p:spPr>
        <p:txBody>
          <a:bodyPr/>
          <a:lstStyle/>
          <a:p>
            <a:r>
              <a:rPr lang="en-US" dirty="0" smtClean="0"/>
              <a:t>Data access is managed with Data Sources</a:t>
            </a:r>
          </a:p>
          <a:p>
            <a:pPr lvl="1"/>
            <a:r>
              <a:rPr lang="en-US" dirty="0" smtClean="0"/>
              <a:t>Data is accessible from multiple sources</a:t>
            </a:r>
          </a:p>
          <a:p>
            <a:pPr lvl="2"/>
            <a:r>
              <a:rPr lang="en-US" dirty="0" smtClean="0"/>
              <a:t>Ex. Analysis Services, Excel, Lists, SQL, etc…</a:t>
            </a:r>
          </a:p>
          <a:p>
            <a:pPr lvl="1"/>
            <a:r>
              <a:rPr lang="en-US" dirty="0" smtClean="0"/>
              <a:t>Accessed with service account or current user</a:t>
            </a:r>
          </a:p>
          <a:p>
            <a:pPr lvl="1"/>
            <a:r>
              <a:rPr lang="en-US" dirty="0" smtClean="0"/>
              <a:t>Stored in list as an XML file (*.</a:t>
            </a:r>
            <a:r>
              <a:rPr lang="en-US" dirty="0" err="1" smtClean="0"/>
              <a:t>ppsdc</a:t>
            </a:r>
            <a:r>
              <a:rPr lang="en-US" dirty="0" smtClean="0"/>
              <a: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895600" y="3962400"/>
            <a:ext cx="3464926" cy="256079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PPS Content in the Browser</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Business users view content in the browser</a:t>
            </a:r>
          </a:p>
          <a:p>
            <a:pPr lvl="1"/>
            <a:r>
              <a:rPr lang="en-US" dirty="0" smtClean="0"/>
              <a:t>Stored as Web Part pages</a:t>
            </a:r>
          </a:p>
          <a:p>
            <a:pPr lvl="1"/>
            <a:r>
              <a:rPr lang="en-US" dirty="0" smtClean="0"/>
              <a:t>Web Part connections used to relate content</a:t>
            </a:r>
          </a:p>
          <a:p>
            <a:pPr lvl="2"/>
            <a:r>
              <a:rPr lang="en-US" dirty="0" smtClean="0"/>
              <a:t>Ex. Item choice in a scorecard updates reports</a:t>
            </a:r>
          </a:p>
        </p:txBody>
      </p:sp>
      <p:pic>
        <p:nvPicPr>
          <p:cNvPr id="5122" name="Picture 2"/>
          <p:cNvPicPr>
            <a:picLocks noChangeAspect="1" noChangeArrowheads="1"/>
          </p:cNvPicPr>
          <p:nvPr/>
        </p:nvPicPr>
        <p:blipFill>
          <a:blip r:embed="rId3" cstate="print"/>
          <a:srcRect/>
          <a:stretch>
            <a:fillRect/>
          </a:stretch>
        </p:blipFill>
        <p:spPr bwMode="auto">
          <a:xfrm>
            <a:off x="1524000" y="3352800"/>
            <a:ext cx="6353175" cy="3209092"/>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Intelligence?</a:t>
            </a:r>
            <a:endParaRPr lang="en-US" dirty="0"/>
          </a:p>
        </p:txBody>
      </p:sp>
      <p:sp>
        <p:nvSpPr>
          <p:cNvPr id="3" name="Content Placeholder 2"/>
          <p:cNvSpPr>
            <a:spLocks noGrp="1"/>
          </p:cNvSpPr>
          <p:nvPr>
            <p:ph idx="1"/>
          </p:nvPr>
        </p:nvSpPr>
        <p:spPr>
          <a:xfrm>
            <a:off x="381000" y="1412875"/>
            <a:ext cx="8382000" cy="2215991"/>
          </a:xfrm>
        </p:spPr>
        <p:txBody>
          <a:bodyPr/>
          <a:lstStyle/>
          <a:p>
            <a:r>
              <a:rPr lang="en-US" dirty="0" smtClean="0"/>
              <a:t>A category of methodologies and technologies for gathering, storing, analyzing and providing access to data to help enterprise users make business decisions.</a:t>
            </a:r>
          </a:p>
        </p:txBody>
      </p:sp>
      <p:pic>
        <p:nvPicPr>
          <p:cNvPr id="4" name="Picture 4"/>
          <p:cNvPicPr>
            <a:picLocks noChangeAspect="1" noChangeArrowheads="1"/>
          </p:cNvPicPr>
          <p:nvPr/>
        </p:nvPicPr>
        <p:blipFill>
          <a:blip r:embed="rId3" cstate="print"/>
          <a:srcRect/>
          <a:stretch>
            <a:fillRect/>
          </a:stretch>
        </p:blipFill>
        <p:spPr bwMode="auto">
          <a:xfrm>
            <a:off x="1382952" y="4114800"/>
            <a:ext cx="3581400" cy="2447925"/>
          </a:xfrm>
          <a:prstGeom prst="rect">
            <a:avLst/>
          </a:prstGeom>
          <a:ln>
            <a:noFill/>
          </a:ln>
          <a:effectLst>
            <a:outerShdw blurRad="292100" dist="139700" dir="2700000" algn="tl" rotWithShape="0">
              <a:srgbClr val="333333">
                <a:alpha val="65000"/>
              </a:srgbClr>
            </a:outerShdw>
          </a:effectLst>
        </p:spPr>
      </p:pic>
      <p:pic>
        <p:nvPicPr>
          <p:cNvPr id="5" name="Picture 1"/>
          <p:cNvPicPr>
            <a:picLocks noChangeAspect="1" noChangeArrowheads="1"/>
          </p:cNvPicPr>
          <p:nvPr/>
        </p:nvPicPr>
        <p:blipFill>
          <a:blip r:embed="rId4" cstate="print"/>
          <a:srcRect/>
          <a:stretch>
            <a:fillRect/>
          </a:stretch>
        </p:blipFill>
        <p:spPr bwMode="auto">
          <a:xfrm>
            <a:off x="4507152" y="3886200"/>
            <a:ext cx="3114399" cy="2314575"/>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5" cstate="print"/>
          <a:srcRect/>
          <a:stretch>
            <a:fillRect/>
          </a:stretch>
        </p:blipFill>
        <p:spPr bwMode="auto">
          <a:xfrm>
            <a:off x="7097952" y="3733800"/>
            <a:ext cx="1360248" cy="1323975"/>
          </a:xfrm>
          <a:prstGeom prst="rect">
            <a:avLst/>
          </a:prstGeom>
          <a:ln>
            <a:noFill/>
          </a:ln>
          <a:effectLst>
            <a:outerShdw blurRad="292100" dist="139700" dir="2700000" algn="tl" rotWithShape="0">
              <a:srgbClr val="333333">
                <a:alpha val="65000"/>
              </a:srgbClr>
            </a:outerShdw>
          </a:effectLst>
        </p:spPr>
      </p:pic>
      <p:pic>
        <p:nvPicPr>
          <p:cNvPr id="7" name="Picture 3"/>
          <p:cNvPicPr>
            <a:picLocks noChangeAspect="1" noChangeArrowheads="1"/>
          </p:cNvPicPr>
          <p:nvPr/>
        </p:nvPicPr>
        <p:blipFill>
          <a:blip r:embed="rId6" cstate="print"/>
          <a:srcRect/>
          <a:stretch>
            <a:fillRect/>
          </a:stretch>
        </p:blipFill>
        <p:spPr bwMode="auto">
          <a:xfrm>
            <a:off x="544752" y="3733800"/>
            <a:ext cx="2409825" cy="10001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Data Exploration</a:t>
            </a:r>
            <a:endParaRPr lang="en-US" dirty="0"/>
          </a:p>
        </p:txBody>
      </p:sp>
      <p:sp>
        <p:nvSpPr>
          <p:cNvPr id="3" name="Content Placeholder 2"/>
          <p:cNvSpPr>
            <a:spLocks noGrp="1"/>
          </p:cNvSpPr>
          <p:nvPr>
            <p:ph idx="1"/>
          </p:nvPr>
        </p:nvSpPr>
        <p:spPr>
          <a:xfrm>
            <a:off x="381000" y="1412875"/>
            <a:ext cx="8382000" cy="2271391"/>
          </a:xfrm>
        </p:spPr>
        <p:txBody>
          <a:bodyPr/>
          <a:lstStyle/>
          <a:p>
            <a:r>
              <a:rPr lang="en-US" dirty="0" smtClean="0"/>
              <a:t>Decomposition trees allow data exploration</a:t>
            </a:r>
          </a:p>
          <a:p>
            <a:pPr lvl="1"/>
            <a:r>
              <a:rPr lang="en-US" dirty="0" smtClean="0"/>
              <a:t>New in SharePoint 2010</a:t>
            </a:r>
          </a:p>
          <a:p>
            <a:pPr lvl="1"/>
            <a:r>
              <a:rPr lang="en-US" dirty="0" smtClean="0"/>
              <a:t>Available by right clicking data in browser</a:t>
            </a:r>
          </a:p>
          <a:p>
            <a:pPr lvl="2"/>
            <a:r>
              <a:rPr lang="en-US" dirty="0" smtClean="0"/>
              <a:t>Analyze -&gt; Decomposition Tree</a:t>
            </a:r>
          </a:p>
          <a:p>
            <a:pPr lvl="1"/>
            <a:r>
              <a:rPr lang="en-US" dirty="0" smtClean="0"/>
              <a:t>Allows filtering\expanding across dimensions</a:t>
            </a:r>
            <a:endParaRPr lang="en-US" dirty="0"/>
          </a:p>
        </p:txBody>
      </p:sp>
      <p:pic>
        <p:nvPicPr>
          <p:cNvPr id="8196" name="Picture 4"/>
          <p:cNvPicPr>
            <a:picLocks noChangeAspect="1" noChangeArrowheads="1"/>
          </p:cNvPicPr>
          <p:nvPr/>
        </p:nvPicPr>
        <p:blipFill>
          <a:blip r:embed="rId3" cstate="print"/>
          <a:srcRect/>
          <a:stretch>
            <a:fillRect/>
          </a:stretch>
        </p:blipFill>
        <p:spPr bwMode="auto">
          <a:xfrm>
            <a:off x="2286000" y="3733800"/>
            <a:ext cx="4843463" cy="297109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Point Services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endParaRPr lang="nl-NL" dirty="0"/>
          </a:p>
        </p:txBody>
      </p:sp>
      <p:sp>
        <p:nvSpPr>
          <p:cNvPr id="6" name="Content Placeholder 5"/>
          <p:cNvSpPr>
            <a:spLocks noGrp="1"/>
          </p:cNvSpPr>
          <p:nvPr>
            <p:ph type="body" sz="quarter" idx="10"/>
          </p:nvPr>
        </p:nvSpPr>
        <p:spPr>
          <a:xfrm>
            <a:off x="381000" y="1411552"/>
            <a:ext cx="8382000" cy="2068259"/>
          </a:xfrm>
        </p:spPr>
        <p:txBody>
          <a:bodyPr/>
          <a:lstStyle/>
          <a:p>
            <a:pPr marL="514350" indent="-514350">
              <a:buFont typeface="Arial" pitchFamily="34" charset="0"/>
              <a:buChar char="•"/>
            </a:pPr>
            <a:r>
              <a:rPr lang="en-US" dirty="0" smtClean="0"/>
              <a:t>Business Intelligence (BI) Primer</a:t>
            </a:r>
          </a:p>
          <a:p>
            <a:pPr marL="514350" indent="-514350">
              <a:buFont typeface="Arial" pitchFamily="34" charset="0"/>
              <a:buChar char="•"/>
            </a:pPr>
            <a:r>
              <a:rPr lang="en-US" dirty="0" smtClean="0"/>
              <a:t>BI</a:t>
            </a:r>
            <a:r>
              <a:rPr lang="en-US" baseline="0" dirty="0" smtClean="0"/>
              <a:t> Tools in SharePoint 2010</a:t>
            </a:r>
            <a:endParaRPr lang="en-US" dirty="0" smtClean="0"/>
          </a:p>
          <a:p>
            <a:pPr marL="514350" indent="-514350">
              <a:buFont typeface="Arial" pitchFamily="34" charset="0"/>
              <a:buChar char="•"/>
            </a:pPr>
            <a:r>
              <a:rPr lang="en-US" dirty="0" smtClean="0"/>
              <a:t>Excel Services</a:t>
            </a:r>
          </a:p>
          <a:p>
            <a:pPr marL="514350" indent="-514350">
              <a:buFont typeface="Arial" pitchFamily="34" charset="0"/>
              <a:buChar char="•"/>
            </a:pPr>
            <a:r>
              <a:rPr lang="en-US" dirty="0" smtClean="0"/>
              <a:t>Performance Point Services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Applications</a:t>
            </a:r>
            <a:endParaRPr lang="en-US" dirty="0"/>
          </a:p>
        </p:txBody>
      </p:sp>
      <p:sp>
        <p:nvSpPr>
          <p:cNvPr id="3" name="Content Placeholder 2"/>
          <p:cNvSpPr>
            <a:spLocks noGrp="1"/>
          </p:cNvSpPr>
          <p:nvPr>
            <p:ph idx="1"/>
          </p:nvPr>
        </p:nvSpPr>
        <p:spPr>
          <a:xfrm>
            <a:off x="381000" y="1412875"/>
            <a:ext cx="8382000" cy="2948499"/>
          </a:xfrm>
        </p:spPr>
        <p:txBody>
          <a:bodyPr/>
          <a:lstStyle/>
          <a:p>
            <a:r>
              <a:rPr lang="en-US" dirty="0" smtClean="0"/>
              <a:t>Summarize business critical operations</a:t>
            </a:r>
          </a:p>
          <a:p>
            <a:pPr lvl="1"/>
            <a:r>
              <a:rPr lang="en-US" dirty="0" smtClean="0"/>
              <a:t>Purchasing, finance, investments, etc…</a:t>
            </a:r>
          </a:p>
          <a:p>
            <a:r>
              <a:rPr lang="en-US" dirty="0" smtClean="0"/>
              <a:t>Used at multiple organizational level</a:t>
            </a:r>
          </a:p>
          <a:p>
            <a:pPr lvl="1"/>
            <a:r>
              <a:rPr lang="en-US" dirty="0" smtClean="0"/>
              <a:t>Executive, Accounting, Personal</a:t>
            </a:r>
          </a:p>
          <a:p>
            <a:pPr lvl="1"/>
            <a:endParaRPr lang="en-US" dirty="0" smtClean="0"/>
          </a:p>
          <a:p>
            <a:r>
              <a:rPr lang="en-US" dirty="0" smtClean="0"/>
              <a:t>Often embedded in larger processes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Outline</a:t>
            </a:r>
            <a:endParaRPr lang="nl-NL" dirty="0"/>
          </a:p>
        </p:txBody>
      </p:sp>
      <p:sp>
        <p:nvSpPr>
          <p:cNvPr id="6" name="Content Placeholder 5"/>
          <p:cNvSpPr>
            <a:spLocks noGrp="1"/>
          </p:cNvSpPr>
          <p:nvPr>
            <p:ph type="body" sz="quarter" idx="10"/>
          </p:nvPr>
        </p:nvSpPr>
        <p:spPr>
          <a:xfrm>
            <a:off x="381000" y="1411552"/>
            <a:ext cx="8382000" cy="2068259"/>
          </a:xfrm>
        </p:spPr>
        <p:txBody>
          <a:bodyPr/>
          <a:lstStyle/>
          <a:p>
            <a:pPr marL="514350" indent="-514350">
              <a:buFont typeface="Arial" pitchFamily="34" charset="0"/>
              <a:buChar char="•"/>
            </a:pPr>
            <a:r>
              <a:rPr lang="en-US" dirty="0" smtClean="0"/>
              <a:t>Business Intelligence (BI) Primer</a:t>
            </a:r>
          </a:p>
          <a:p>
            <a:pPr marL="514350" indent="-514350">
              <a:buFont typeface="Arial" pitchFamily="34" charset="0"/>
              <a:buChar char="•"/>
            </a:pPr>
            <a:r>
              <a:rPr lang="en-US" dirty="0" smtClean="0"/>
              <a:t>BI</a:t>
            </a:r>
            <a:r>
              <a:rPr lang="en-US" baseline="0" dirty="0" smtClean="0"/>
              <a:t> Tools in SharePoint 2010</a:t>
            </a:r>
            <a:endParaRPr lang="en-US" dirty="0" smtClean="0"/>
          </a:p>
          <a:p>
            <a:pPr marL="514350" indent="-514350">
              <a:buFont typeface="Arial" pitchFamily="34" charset="0"/>
              <a:buChar char="•"/>
            </a:pPr>
            <a:r>
              <a:rPr lang="en-US" dirty="0" smtClean="0"/>
              <a:t>Excel Services</a:t>
            </a:r>
          </a:p>
          <a:p>
            <a:pPr marL="514350" indent="-514350">
              <a:buFont typeface="Arial" pitchFamily="34" charset="0"/>
              <a:buChar char="•"/>
            </a:pPr>
            <a:r>
              <a:rPr lang="en-US" dirty="0" smtClean="0"/>
              <a:t>Performance Point Services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Tools in SharePoint 2010</a:t>
            </a:r>
            <a:endParaRPr lang="en-US" dirty="0"/>
          </a:p>
        </p:txBody>
      </p:sp>
      <p:graphicFrame>
        <p:nvGraphicFramePr>
          <p:cNvPr id="8" name="Content Placeholder 7"/>
          <p:cNvGraphicFramePr>
            <a:graphicFrameLocks noGrp="1"/>
          </p:cNvGraphicFramePr>
          <p:nvPr>
            <p:ph idx="1"/>
          </p:nvPr>
        </p:nvGraphicFramePr>
        <p:xfrm>
          <a:off x="381000" y="1905000"/>
          <a:ext cx="8382000" cy="3540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dirty="0" smtClean="0"/>
              <a:t>SPS 2010 BI Web Parts</a:t>
            </a:r>
            <a:endParaRPr lang="en-US" dirty="0"/>
          </a:p>
        </p:txBody>
      </p:sp>
      <p:sp>
        <p:nvSpPr>
          <p:cNvPr id="3" name="Content Placeholder 2"/>
          <p:cNvSpPr>
            <a:spLocks noGrp="1"/>
          </p:cNvSpPr>
          <p:nvPr>
            <p:ph idx="1"/>
          </p:nvPr>
        </p:nvSpPr>
        <p:spPr>
          <a:xfrm>
            <a:off x="381000" y="1412875"/>
            <a:ext cx="8382000" cy="1391150"/>
          </a:xfrm>
        </p:spPr>
        <p:txBody>
          <a:bodyPr/>
          <a:lstStyle/>
          <a:p>
            <a:pPr lvl="0"/>
            <a:r>
              <a:rPr lang="en-US" dirty="0" smtClean="0"/>
              <a:t>Simple web parts that provide visualization</a:t>
            </a:r>
          </a:p>
          <a:p>
            <a:pPr lvl="1"/>
            <a:r>
              <a:rPr lang="en-US" dirty="0" smtClean="0"/>
              <a:t>Quick summary of data</a:t>
            </a:r>
          </a:p>
          <a:p>
            <a:pPr lvl="1"/>
            <a:r>
              <a:rPr lang="en-US" dirty="0" smtClean="0"/>
              <a:t>Can access multiple data sources</a:t>
            </a:r>
          </a:p>
        </p:txBody>
      </p:sp>
      <p:pic>
        <p:nvPicPr>
          <p:cNvPr id="9" name="Picture 2"/>
          <p:cNvPicPr>
            <a:picLocks noChangeAspect="1" noChangeArrowheads="1"/>
          </p:cNvPicPr>
          <p:nvPr/>
        </p:nvPicPr>
        <p:blipFill>
          <a:blip r:embed="rId3" cstate="print"/>
          <a:srcRect/>
          <a:stretch>
            <a:fillRect/>
          </a:stretch>
        </p:blipFill>
        <p:spPr bwMode="auto">
          <a:xfrm>
            <a:off x="5486400" y="2810470"/>
            <a:ext cx="2924175"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5638800" y="5477470"/>
            <a:ext cx="2819400" cy="923330"/>
          </a:xfrm>
          <a:prstGeom prst="rect">
            <a:avLst/>
          </a:prstGeom>
          <a:noFill/>
        </p:spPr>
        <p:txBody>
          <a:bodyPr wrap="square" rtlCol="0">
            <a:spAutoFit/>
          </a:bodyPr>
          <a:lstStyle/>
          <a:p>
            <a:r>
              <a:rPr lang="en-US" b="1" dirty="0" smtClean="0"/>
              <a:t>Other Web Parts</a:t>
            </a:r>
          </a:p>
          <a:p>
            <a:r>
              <a:rPr lang="en-US" b="1" dirty="0" smtClean="0"/>
              <a:t>Lists and External Lists </a:t>
            </a:r>
          </a:p>
          <a:p>
            <a:r>
              <a:rPr lang="en-US" b="1" dirty="0" smtClean="0"/>
              <a:t>Excel Services</a:t>
            </a:r>
            <a:endParaRPr lang="en-US" b="1" dirty="0"/>
          </a:p>
        </p:txBody>
      </p:sp>
      <p:sp>
        <p:nvSpPr>
          <p:cNvPr id="11" name="Down Arrow 10"/>
          <p:cNvSpPr/>
          <p:nvPr/>
        </p:nvSpPr>
        <p:spPr bwMode="auto">
          <a:xfrm flipV="1">
            <a:off x="6629400" y="4944070"/>
            <a:ext cx="609600" cy="533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1219200" y="4895671"/>
            <a:ext cx="2819400" cy="1200329"/>
          </a:xfrm>
          <a:prstGeom prst="rect">
            <a:avLst/>
          </a:prstGeom>
          <a:noFill/>
        </p:spPr>
        <p:txBody>
          <a:bodyPr wrap="square" rtlCol="0">
            <a:spAutoFit/>
          </a:bodyPr>
          <a:lstStyle/>
          <a:p>
            <a:r>
              <a:rPr lang="en-US" b="1" dirty="0" smtClean="0"/>
              <a:t>Fixed Values</a:t>
            </a:r>
          </a:p>
          <a:p>
            <a:r>
              <a:rPr lang="en-US" b="1" dirty="0" smtClean="0"/>
              <a:t>Lists and External Lists</a:t>
            </a:r>
          </a:p>
          <a:p>
            <a:r>
              <a:rPr lang="en-US" b="1" dirty="0" smtClean="0"/>
              <a:t>Excel Services</a:t>
            </a:r>
          </a:p>
          <a:p>
            <a:r>
              <a:rPr lang="en-US" b="1" dirty="0" smtClean="0"/>
              <a:t>SQL Analysis Services</a:t>
            </a:r>
          </a:p>
        </p:txBody>
      </p:sp>
      <p:sp>
        <p:nvSpPr>
          <p:cNvPr id="13" name="Down Arrow 12"/>
          <p:cNvSpPr/>
          <p:nvPr/>
        </p:nvSpPr>
        <p:spPr bwMode="auto">
          <a:xfrm flipV="1">
            <a:off x="2362200" y="4419600"/>
            <a:ext cx="609600" cy="533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914400" y="3276600"/>
            <a:ext cx="3552825" cy="11049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a:t>
            </a:r>
            <a:endParaRPr lang="en-US" dirty="0"/>
          </a:p>
        </p:txBody>
      </p:sp>
      <p:sp>
        <p:nvSpPr>
          <p:cNvPr id="3" name="Content Placeholder 2"/>
          <p:cNvSpPr>
            <a:spLocks noGrp="1"/>
          </p:cNvSpPr>
          <p:nvPr>
            <p:ph idx="1"/>
          </p:nvPr>
        </p:nvSpPr>
        <p:spPr>
          <a:xfrm>
            <a:off x="381000" y="1412875"/>
            <a:ext cx="8382000" cy="2948499"/>
          </a:xfrm>
        </p:spPr>
        <p:txBody>
          <a:bodyPr/>
          <a:lstStyle/>
          <a:p>
            <a:r>
              <a:rPr lang="en-US" dirty="0" smtClean="0"/>
              <a:t>Provides a browser thin client for Excel</a:t>
            </a:r>
          </a:p>
          <a:p>
            <a:pPr lvl="1"/>
            <a:r>
              <a:rPr lang="en-US" dirty="0" smtClean="0"/>
              <a:t>Allows trusted distribution of Excel Workbooks</a:t>
            </a:r>
          </a:p>
          <a:p>
            <a:pPr lvl="1"/>
            <a:r>
              <a:rPr lang="en-US" dirty="0" smtClean="0"/>
              <a:t>Users can expose Excel content in Web Parts</a:t>
            </a:r>
          </a:p>
          <a:p>
            <a:pPr lvl="1"/>
            <a:r>
              <a:rPr lang="en-US" dirty="0" smtClean="0"/>
              <a:t>Provides workbook data </a:t>
            </a:r>
            <a:r>
              <a:rPr lang="en-US" baseline="0" dirty="0" smtClean="0"/>
              <a:t>using service APIs</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762000" y="3962400"/>
            <a:ext cx="3389522" cy="2127262"/>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4800600" y="3733800"/>
            <a:ext cx="4014327" cy="28717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PerformancePoint Services</a:t>
            </a:r>
            <a:endParaRPr lang="en-US" dirty="0"/>
          </a:p>
        </p:txBody>
      </p:sp>
      <p:sp>
        <p:nvSpPr>
          <p:cNvPr id="3" name="Content Placeholder 2"/>
          <p:cNvSpPr>
            <a:spLocks noGrp="1"/>
          </p:cNvSpPr>
          <p:nvPr>
            <p:ph idx="1"/>
          </p:nvPr>
        </p:nvSpPr>
        <p:spPr>
          <a:xfrm>
            <a:off x="381000" y="1412875"/>
            <a:ext cx="8382000" cy="1865126"/>
          </a:xfrm>
        </p:spPr>
        <p:txBody>
          <a:bodyPr/>
          <a:lstStyle/>
          <a:p>
            <a:r>
              <a:rPr lang="en-US" dirty="0" smtClean="0"/>
              <a:t>Context-driven dashboards across systems</a:t>
            </a:r>
          </a:p>
          <a:p>
            <a:pPr lvl="1"/>
            <a:r>
              <a:rPr lang="en-US" dirty="0" smtClean="0"/>
              <a:t>Provides transparency and accountability</a:t>
            </a:r>
          </a:p>
          <a:p>
            <a:pPr lvl="1"/>
            <a:r>
              <a:rPr lang="en-US" dirty="0" smtClean="0"/>
              <a:t>Interactive access using browser</a:t>
            </a:r>
          </a:p>
          <a:p>
            <a:pPr lvl="1"/>
            <a:r>
              <a:rPr lang="en-US" dirty="0" smtClean="0"/>
              <a:t>Can be created/updated by IT professional</a:t>
            </a:r>
          </a:p>
        </p:txBody>
      </p:sp>
      <p:pic>
        <p:nvPicPr>
          <p:cNvPr id="5" name="Picture 4"/>
          <p:cNvPicPr>
            <a:picLocks noChangeAspect="1" noChangeArrowheads="1"/>
          </p:cNvPicPr>
          <p:nvPr/>
        </p:nvPicPr>
        <p:blipFill>
          <a:blip r:embed="rId3" cstate="print">
            <a:extLst>
              <a:ext uri="28A0092B-C50C-407e-A947-70E740481C1C">
                <a14:useLocalDpi xmlns="" xmlns:a14="http://schemas.microsoft.com/office/drawing/2007/7/7/main" val="0"/>
              </a:ext>
            </a:extLst>
          </a:blip>
          <a:srcRect/>
          <a:stretch>
            <a:fillRect/>
          </a:stretch>
        </p:blipFill>
        <p:spPr bwMode="auto">
          <a:xfrm>
            <a:off x="2971800" y="3581400"/>
            <a:ext cx="5867400" cy="294968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8A7E56-2CE1-42FE-8C6E-0523CBD2D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3.xml><?xml version="1.0" encoding="utf-8"?>
<ds:datastoreItem xmlns:ds="http://schemas.openxmlformats.org/officeDocument/2006/customXml" ds:itemID="{228C6BFB-EA3A-4FC2-90EB-A4F95FB08B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17043</TotalTime>
  <Words>4018</Words>
  <Application>Microsoft Office PowerPoint</Application>
  <PresentationFormat>On-screen Show (4:3)</PresentationFormat>
  <Paragraphs>362</Paragraphs>
  <Slides>32</Slides>
  <Notes>32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33" baseType="lpstr">
      <vt:lpstr>1_Dk Blue swoosh template Segoe</vt:lpstr>
      <vt:lpstr>Developing BI Applications</vt:lpstr>
      <vt:lpstr>Outline</vt:lpstr>
      <vt:lpstr>What is Business Intelligence?</vt:lpstr>
      <vt:lpstr>Business Intelligence Applications</vt:lpstr>
      <vt:lpstr>Outline</vt:lpstr>
      <vt:lpstr>BI Tools in SharePoint 2010</vt:lpstr>
      <vt:lpstr>SPS 2010 BI Web Parts</vt:lpstr>
      <vt:lpstr>Excel Services</vt:lpstr>
      <vt:lpstr>PerformancePoint Services</vt:lpstr>
      <vt:lpstr>Reporting Services</vt:lpstr>
      <vt:lpstr>BI Search</vt:lpstr>
      <vt:lpstr>BI Center Site Template</vt:lpstr>
      <vt:lpstr>Chart Web Part</vt:lpstr>
      <vt:lpstr>Outline</vt:lpstr>
      <vt:lpstr>What is Excel Services?</vt:lpstr>
      <vt:lpstr>Management of Excel Content</vt:lpstr>
      <vt:lpstr>Exposing Excel Content</vt:lpstr>
      <vt:lpstr>Existing Excel applications</vt:lpstr>
      <vt:lpstr>Excel Workbooks in the browser</vt:lpstr>
      <vt:lpstr>Excel Services Web Parts</vt:lpstr>
      <vt:lpstr>Excel Services + Gemini</vt:lpstr>
      <vt:lpstr>Excel Services</vt:lpstr>
      <vt:lpstr>Outline</vt:lpstr>
      <vt:lpstr>Context-Driven Dashboards</vt:lpstr>
      <vt:lpstr>What are Dashboards?</vt:lpstr>
      <vt:lpstr>What are Scorecards?</vt:lpstr>
      <vt:lpstr>Designing PPS Applications</vt:lpstr>
      <vt:lpstr>Aggregating Data Sources</vt:lpstr>
      <vt:lpstr>PPS Content in the Browser</vt:lpstr>
      <vt:lpstr>Visual Data Exploration</vt:lpstr>
      <vt:lpstr>Performance Point Services</vt:lpstr>
      <vt:lpstr>Summary</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PStubbs</dc:creator>
  <cp:lastModifiedBy>TedP</cp:lastModifiedBy>
  <cp:revision>564</cp:revision>
  <dcterms:created xsi:type="dcterms:W3CDTF">2006-12-21T03:33:08Z</dcterms:created>
  <dcterms:modified xsi:type="dcterms:W3CDTF">2009-10-27T05:16:37Z</dcterms:modified>
  <cp:contentType>LectureItem</cp:contentType>
  <cp:version>2.0</cp:version>
  <dc:description>BusinessIntelligence
by PStubbspstubbs@microsoft.com
http://blogs.msdn.com/pstubbs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5</vt:lpwstr>
  </property>
  <property fmtid="{D5CDD505-2E9C-101B-9397-08002B2CF9AE}" pid="4" name="Order">
    <vt:r8>700</vt:r8>
  </property>
  <property fmtid="{D5CDD505-2E9C-101B-9397-08002B2CF9AE}" pid="5" name="Owner/Author">
    <vt:lpwstr>Chris Predeek</vt:lpwstr>
  </property>
  <property fmtid="{D5CDD505-2E9C-101B-9397-08002B2CF9AE}" pid="6" name="ContentAuthor">
    <vt:lpwstr>24</vt:lpwstr>
  </property>
  <property fmtid="{D5CDD505-2E9C-101B-9397-08002B2CF9AE}" pid="7" name="ContentItemStatus">
    <vt:lpwstr>Completed</vt:lpwstr>
  </property>
</Properties>
</file>