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1"/>
  </p:notesMasterIdLst>
  <p:handoutMasterIdLst>
    <p:handoutMasterId r:id="rId22"/>
  </p:handoutMasterIdLst>
  <p:sldIdLst>
    <p:sldId id="256" r:id="rId5"/>
    <p:sldId id="278" r:id="rId6"/>
    <p:sldId id="279" r:id="rId7"/>
    <p:sldId id="287" r:id="rId8"/>
    <p:sldId id="288" r:id="rId9"/>
    <p:sldId id="293" r:id="rId10"/>
    <p:sldId id="280" r:id="rId11"/>
    <p:sldId id="289" r:id="rId12"/>
    <p:sldId id="290" r:id="rId13"/>
    <p:sldId id="282" r:id="rId14"/>
    <p:sldId id="291" r:id="rId15"/>
    <p:sldId id="292" r:id="rId16"/>
    <p:sldId id="281" r:id="rId17"/>
    <p:sldId id="283" r:id="rId18"/>
    <p:sldId id="294" r:id="rId19"/>
    <p:sldId id="285"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020228" mc:Ignorable=""/>
    <a:srgbClr xmlns:mc="http://schemas.openxmlformats.org/markup-compatibility/2006" xmlns:a14="http://schemas.microsoft.com/office/drawing/2010/main" val="030349" mc:Ignorable=""/>
    <a:srgbClr xmlns:mc="http://schemas.openxmlformats.org/markup-compatibility/2006" xmlns:a14="http://schemas.microsoft.com/office/drawing/2010/main" val="F2F2F2" mc:Ignorable=""/>
    <a:srgbClr xmlns:mc="http://schemas.openxmlformats.org/markup-compatibility/2006" xmlns:a14="http://schemas.microsoft.com/office/drawing/2010/main" val="050575" mc:Ignorable=""/>
    <a:srgbClr xmlns:mc="http://schemas.openxmlformats.org/markup-compatibility/2006" xmlns:a14="http://schemas.microsoft.com/office/drawing/2010/main" val="003399" mc:Ignorable=""/>
    <a:srgbClr xmlns:mc="http://schemas.openxmlformats.org/markup-compatibility/2006" xmlns:a14="http://schemas.microsoft.com/office/drawing/2010/main" val="000066" mc:Ignorable=""/>
    <a:srgbClr xmlns:mc="http://schemas.openxmlformats.org/markup-compatibility/2006" xmlns:a14="http://schemas.microsoft.com/office/drawing/2010/main" val="000099" mc:Ignorable=""/>
    <a:srgbClr xmlns:mc="http://schemas.openxmlformats.org/markup-compatibility/2006" xmlns:a14="http://schemas.microsoft.com/office/drawing/2010/main" val="EAEAEA"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09" autoAdjust="0"/>
    <p:restoredTop sz="80282" autoAdjust="0"/>
  </p:normalViewPr>
  <p:slideViewPr>
    <p:cSldViewPr>
      <p:cViewPr varScale="1">
        <p:scale>
          <a:sx n="94" d="100"/>
          <a:sy n="94" d="100"/>
        </p:scale>
        <p:origin x="-155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3168" y="-61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1: Roadmap - </a:t>
            </a:r>
            <a:fld id="{073E6628-0705-4E34-90AA-D61A964D0AFD}" type="slidenum">
              <a:rPr lang="en-US" smtClean="0"/>
              <a:pPr defTabSz="948507"/>
              <a:t>‹#›</a:t>
            </a:fld>
            <a:endParaRPr lang="en-US" dirty="0"/>
          </a:p>
        </p:txBody>
      </p:sp>
      <p:sp>
        <p:nvSpPr>
          <p:cNvPr id="4" name="TextBox 3"/>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3189789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Beta1 SharePoint Developer Workshop</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lIns="94851" tIns="47425" rIns="94851" bIns="47425"/>
          <a:lstStyle>
            <a:lvl1pPr algn="r">
              <a:defRPr sz="1000"/>
            </a:lvl1pPr>
          </a:lstStyle>
          <a:p>
            <a:r>
              <a:rPr lang="en-US" dirty="0" smtClean="0"/>
              <a:t>Lecture 1: Roadmap - </a:t>
            </a:r>
            <a:fld id="{073E6628-0705-4E34-90AA-D61A964D0AFD}" type="slidenum">
              <a:rPr lang="en-US" smtClean="0"/>
              <a:pPr/>
              <a:t>‹#›</a:t>
            </a:fld>
            <a:endParaRPr lang="en-US" dirty="0"/>
          </a:p>
        </p:txBody>
      </p:sp>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6" name="TextBox 5"/>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417721213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p:txBody>
          <a:bodyPr/>
          <a:lstStyle>
            <a:lvl1pPr>
              <a:defRPr sz="1000" smtClean="0"/>
            </a:lvl1pPr>
          </a:lstStyle>
          <a:p>
            <a:r>
              <a:rPr lang="en-US" smtClean="0"/>
              <a:t>Beta1 SharePoint Developer Workshop: MS Confidential</a:t>
            </a:r>
            <a:endParaRPr lang="en-US" dirty="0"/>
          </a:p>
        </p:txBody>
      </p:sp>
      <p:sp>
        <p:nvSpPr>
          <p:cNvPr id="8" name="Slide Number Placeholder 4"/>
          <p:cNvSpPr>
            <a:spLocks noGrp="1"/>
          </p:cNvSpPr>
          <p:nvPr>
            <p:ph type="sldNum" sz="quarter" idx="5"/>
          </p:nvPr>
        </p:nvSpPr>
        <p:spPr/>
        <p:txBody>
          <a:bodyPr/>
          <a:lstStyle>
            <a:lvl1pPr algn="r">
              <a:defRPr sz="1000"/>
            </a:lvl1pPr>
          </a:lstStyle>
          <a:p>
            <a:r>
              <a:rPr lang="en-US" smtClean="0"/>
              <a:t>Lecture 1: Roadmap - </a:t>
            </a:r>
            <a:fld id="{073E6628-0705-4E34-90AA-D61A964D0AFD}" type="slidenum">
              <a:rPr lang="en-US" smtClean="0"/>
              <a:pPr/>
              <a:t>1</a:t>
            </a:fld>
            <a:endParaRPr lang="en-US" dirty="0"/>
          </a:p>
        </p:txBody>
      </p:sp>
      <p:sp>
        <p:nvSpPr>
          <p:cNvPr id="11" name="Notes Placeholder 10"/>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12" name="Slide Image Placeholder 1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a:lstStyle>
            <a:lvl1pPr algn="r">
              <a:defRPr sz="1000"/>
            </a:lvl1pPr>
          </a:lstStyle>
          <a:p>
            <a:r>
              <a:rPr lang="en-US" dirty="0" smtClean="0"/>
              <a:t>Lecture 1: Roadmap - </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message her is that a wide-variety of solutions are supported</a:t>
            </a:r>
            <a:endParaRPr lang="en-US" dirty="0"/>
          </a:p>
        </p:txBody>
      </p:sp>
      <p:sp>
        <p:nvSpPr>
          <p:cNvPr id="4" name="Header Placeholder 3"/>
          <p:cNvSpPr>
            <a:spLocks noGrp="1"/>
          </p:cNvSpPr>
          <p:nvPr>
            <p:ph type="hdr" sz="quarter" idx="10"/>
          </p:nvPr>
        </p:nvSpPr>
        <p:spPr/>
        <p:txBody>
          <a:bodyPr/>
          <a:lstStyle/>
          <a:p>
            <a:r>
              <a:rPr lang="en-US" smtClean="0"/>
              <a:t>Microsoft SharePoint Conference 2009</a:t>
            </a:r>
            <a:endParaRPr lang="en-US" dirty="0"/>
          </a:p>
        </p:txBody>
      </p:sp>
      <p:sp>
        <p:nvSpPr>
          <p:cNvPr id="5" name="Date Placeholder 4"/>
          <p:cNvSpPr>
            <a:spLocks noGrp="1"/>
          </p:cNvSpPr>
          <p:nvPr>
            <p:ph type="dt" idx="11"/>
          </p:nvPr>
        </p:nvSpPr>
        <p:spPr>
          <a:xfrm>
            <a:off x="4143587" y="0"/>
            <a:ext cx="3169920" cy="480060"/>
          </a:xfrm>
          <a:prstGeom prst="rect">
            <a:avLst/>
          </a:prstGeom>
        </p:spPr>
        <p:txBody>
          <a:bodyPr lIns="96661" tIns="48331" rIns="96661" bIns="48331"/>
          <a:lstStyle/>
          <a:p>
            <a:fld id="{CCBAF0AC-C20C-48FA-8324-A8590067ABBB}" type="datetime1">
              <a:rPr lang="en-US" smtClean="0"/>
              <a:pPr/>
              <a:t>1/12/2010</a:t>
            </a:fld>
            <a:endParaRPr lang="en-US" dirty="0"/>
          </a:p>
        </p:txBody>
      </p:sp>
      <p:sp>
        <p:nvSpPr>
          <p:cNvPr id="6" name="Footer Placeholder 5"/>
          <p:cNvSpPr>
            <a:spLocks noGrp="1"/>
          </p:cNvSpPr>
          <p:nvPr>
            <p:ph type="ftr" sz="quarter" idx="12"/>
          </p:nvPr>
        </p:nvSpPr>
        <p:spPr>
          <a:xfrm>
            <a:off x="0" y="9119474"/>
            <a:ext cx="3169920" cy="480060"/>
          </a:xfrm>
          <a:prstGeom prst="rect">
            <a:avLst/>
          </a:prstGeom>
        </p:spPr>
        <p:txBody>
          <a:bodyPr lIns="96661" tIns="48331" rIns="96661" bIns="48331"/>
          <a:lstStyle/>
          <a:p>
            <a:r>
              <a:rPr lang="en-US" smtClean="0">
                <a:solidFill>
                  <a:srgbClr xmlns:mc="http://schemas.openxmlformats.org/markup-compatibility/2006" xmlns:a14="http://schemas.microsoft.com/office/drawing/2010/main" val="000000" mc:Ignorable=""/>
                </a:solidFill>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simple demo designed to show deployment in</a:t>
            </a:r>
            <a:r>
              <a:rPr lang="en-US" baseline="0" dirty="0" smtClean="0"/>
              <a:t> different ways</a:t>
            </a:r>
          </a:p>
          <a:p>
            <a:endParaRPr lang="en-US" baseline="0" dirty="0" smtClean="0"/>
          </a:p>
          <a:p>
            <a:r>
              <a:rPr lang="en-US" baseline="0" dirty="0" smtClean="0"/>
              <a:t>Make a new VS2010 project, select to deploy to the Farm</a:t>
            </a:r>
          </a:p>
          <a:p>
            <a:r>
              <a:rPr lang="en-US" baseline="0" dirty="0" smtClean="0"/>
              <a:t>Then change the “Sandboxed Solution” property and deploy to the site collection</a:t>
            </a:r>
          </a:p>
          <a:p>
            <a:r>
              <a:rPr lang="en-US" baseline="0" dirty="0" smtClean="0"/>
              <a:t>Then take the WSP and run a PS script to deploy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2:43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look at the quota administration page in Central Admin</a:t>
            </a:r>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simple demo designed to show deployment in</a:t>
            </a:r>
            <a:r>
              <a:rPr lang="en-US" baseline="0" dirty="0" smtClean="0"/>
              <a:t> different ways</a:t>
            </a:r>
          </a:p>
          <a:p>
            <a:endParaRPr lang="en-US" baseline="0" dirty="0" smtClean="0"/>
          </a:p>
          <a:p>
            <a:r>
              <a:rPr lang="en-US" baseline="0" dirty="0" smtClean="0"/>
              <a:t>Make a new VS2010 project, select to deploy to the Farm</a:t>
            </a:r>
          </a:p>
          <a:p>
            <a:r>
              <a:rPr lang="en-US" baseline="0" dirty="0" smtClean="0"/>
              <a:t>Then change the “Sandboxed Solution” property and deploy to the site collection</a:t>
            </a:r>
          </a:p>
          <a:p>
            <a:r>
              <a:rPr lang="en-US" baseline="0" dirty="0" smtClean="0"/>
              <a:t>Then take the WSP and run a PS script to deploy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2:43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simple demo designed to show deployment in</a:t>
            </a:r>
            <a:r>
              <a:rPr lang="en-US" baseline="0" dirty="0" smtClean="0"/>
              <a:t> different ways</a:t>
            </a:r>
          </a:p>
          <a:p>
            <a:endParaRPr lang="en-US" baseline="0" dirty="0" smtClean="0"/>
          </a:p>
          <a:p>
            <a:r>
              <a:rPr lang="en-US" baseline="0" dirty="0" smtClean="0"/>
              <a:t>Make a new VS2010 project, select to deploy to the Farm</a:t>
            </a:r>
          </a:p>
          <a:p>
            <a:r>
              <a:rPr lang="en-US" baseline="0" dirty="0" smtClean="0"/>
              <a:t>Then change the “Sandboxed Solution” property and deploy to the site collection</a:t>
            </a:r>
          </a:p>
          <a:p>
            <a:r>
              <a:rPr lang="en-US" baseline="0" dirty="0" smtClean="0"/>
              <a:t>Then take the WSP and run a PS script to deploy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2962" y="0"/>
            <a:ext cx="3170583" cy="480388"/>
          </a:xfrm>
          <a:prstGeom prst="rect">
            <a:avLst/>
          </a:prstGeom>
        </p:spPr>
        <p:txBody>
          <a:bodyPr lIns="94851" tIns="47425" rIns="94851" bIns="47425"/>
          <a:lstStyle/>
          <a:p>
            <a:fld id="{81331B57-0BE5-4F82-AA58-76F53EFF3ADA}" type="datetime8">
              <a:rPr lang="en-US" smtClean="0"/>
              <a:pPr/>
              <a:t>1/12/2010 2:43 PM</a:t>
            </a:fld>
            <a:endParaRPr lang="en-US"/>
          </a:p>
        </p:txBody>
      </p:sp>
      <p:sp>
        <p:nvSpPr>
          <p:cNvPr id="6" name="Footer Placeholder 5"/>
          <p:cNvSpPr>
            <a:spLocks noGrp="1"/>
          </p:cNvSpPr>
          <p:nvPr>
            <p:ph type="ftr" sz="quarter" idx="12"/>
          </p:nvPr>
        </p:nvSpPr>
        <p:spPr>
          <a:xfrm>
            <a:off x="0" y="9119173"/>
            <a:ext cx="3170583" cy="480388"/>
          </a:xfrm>
          <a:prstGeom prst="rect">
            <a:avLst/>
          </a:prstGeom>
        </p:spPr>
        <p:txBody>
          <a:bodyPr lIns="94851" tIns="47425" rIns="94851" bIns="47425"/>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Beta1 SharePoint Developer Workshop: MS Confidential</a:t>
            </a: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a:lstStyle>
            <a:lvl1pPr algn="r">
              <a:defRPr sz="1000"/>
            </a:lvl1pPr>
          </a:lstStyle>
          <a:p>
            <a:r>
              <a:rPr lang="en-US" dirty="0" smtClean="0"/>
              <a:t>Lecture 1: Roadmap - </a:t>
            </a:r>
            <a:fld id="{073E6628-0705-4E34-90AA-D61A964D0AFD}"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lvl1pPr>
              <a:defRPr sz="40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066800"/>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7"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2" r:id="rId5"/>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8"/>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9"/>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9"/>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SharePoint 2010 Best Practices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Text Placeholder 2"/>
          <p:cNvSpPr>
            <a:spLocks noGrp="1"/>
          </p:cNvSpPr>
          <p:nvPr>
            <p:ph type="body" sz="quarter" idx="10"/>
          </p:nvPr>
        </p:nvSpPr>
        <p:spPr>
          <a:xfrm>
            <a:off x="381000" y="1066800"/>
            <a:ext cx="8382000" cy="2622256"/>
          </a:xfrm>
        </p:spPr>
        <p:txBody>
          <a:bodyPr/>
          <a:lstStyle/>
          <a:p>
            <a:r>
              <a:rPr lang="en-US" dirty="0" smtClean="0"/>
              <a:t>Focus on appropriate error handling</a:t>
            </a:r>
          </a:p>
          <a:p>
            <a:pPr lvl="1"/>
            <a:r>
              <a:rPr lang="en-US" dirty="0" smtClean="0"/>
              <a:t>Catch appropriate errors</a:t>
            </a:r>
          </a:p>
          <a:p>
            <a:pPr lvl="1"/>
            <a:r>
              <a:rPr lang="en-US" dirty="0" smtClean="0"/>
              <a:t>Log to the Unified Logging Service</a:t>
            </a:r>
          </a:p>
          <a:p>
            <a:r>
              <a:rPr lang="en-US" dirty="0" smtClean="0"/>
              <a:t>Run </a:t>
            </a:r>
            <a:r>
              <a:rPr lang="en-US" dirty="0" err="1" smtClean="0"/>
              <a:t>SPDisposeCheck</a:t>
            </a:r>
            <a:r>
              <a:rPr lang="en-US" dirty="0" smtClean="0"/>
              <a:t> on every assembly</a:t>
            </a:r>
          </a:p>
          <a:p>
            <a:r>
              <a:rPr lang="en-US" dirty="0" smtClean="0"/>
              <a:t>Plan for Activation/Deactivation</a:t>
            </a:r>
          </a:p>
          <a:p>
            <a:pPr lvl="1"/>
            <a:r>
              <a:rPr lang="en-US" dirty="0" smtClean="0"/>
              <a:t>Evaluate multiple activation/deactivation cycles</a:t>
            </a:r>
            <a:endParaRPr lang="en-US"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SPDisposeCheck</a:t>
            </a:r>
            <a:endParaRPr lang="en-US" dirty="0"/>
          </a:p>
        </p:txBody>
      </p:sp>
      <p:sp>
        <p:nvSpPr>
          <p:cNvPr id="4" name="TextBox 3"/>
          <p:cNvSpPr txBox="1"/>
          <p:nvPr/>
        </p:nvSpPr>
        <p:spPr>
          <a:xfrm>
            <a:off x="228600" y="1066800"/>
            <a:ext cx="8610600" cy="5109091"/>
          </a:xfrm>
          <a:prstGeom prst="rect">
            <a:avLst/>
          </a:prstGeom>
          <a:solidFill>
            <a:schemeClr val="tx1"/>
          </a:solidFill>
          <a:ln>
            <a:solidFill>
              <a:schemeClr val="bg1"/>
            </a:solidFill>
          </a:ln>
        </p:spPr>
        <p:txBody>
          <a:bodyPr wrap="square" lIns="91440" tIns="91440" bIns="91440" rtlCol="0">
            <a:spAutoFit/>
          </a:bodyPr>
          <a:lstStyle/>
          <a:p>
            <a:r>
              <a:rPr lang="en-US" sz="1600" b="1" dirty="0" smtClean="0">
                <a:solidFill>
                  <a:schemeClr val="bg1"/>
                </a:solidFill>
                <a:latin typeface="Lucida Console" pitchFamily="49" charset="0"/>
              </a:rPr>
              <a:t>void </a:t>
            </a:r>
            <a:r>
              <a:rPr lang="en-US" sz="1600" b="1" dirty="0" err="1" smtClean="0">
                <a:solidFill>
                  <a:schemeClr val="bg1"/>
                </a:solidFill>
                <a:latin typeface="Lucida Console" pitchFamily="49" charset="0"/>
              </a:rPr>
              <a:t>CreatingSPSiteLeak</a:t>
            </a:r>
            <a:r>
              <a:rPr lang="en-US" sz="1600" b="1" dirty="0" smtClean="0">
                <a:solidFill>
                  <a:schemeClr val="bg1"/>
                </a:solidFill>
                <a:latin typeface="Lucida Console" pitchFamily="49" charset="0"/>
              </a:rPr>
              <a:t>() { </a:t>
            </a: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siteCollection</a:t>
            </a:r>
            <a:r>
              <a:rPr lang="en-US" sz="1600" b="1" dirty="0" smtClean="0">
                <a:solidFill>
                  <a:schemeClr val="bg1"/>
                </a:solidFill>
                <a:latin typeface="Lucida Console" pitchFamily="49" charset="0"/>
              </a:rPr>
              <a:t> = new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("http://moss"); </a:t>
            </a:r>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void </a:t>
            </a:r>
            <a:r>
              <a:rPr lang="en-US" sz="1600" b="1" dirty="0" err="1" smtClean="0">
                <a:solidFill>
                  <a:schemeClr val="bg1"/>
                </a:solidFill>
                <a:latin typeface="Lucida Console" pitchFamily="49" charset="0"/>
              </a:rPr>
              <a:t>CreatingSPSiteExplicitDisposeNoLeak</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siteCollection</a:t>
            </a:r>
            <a:r>
              <a:rPr lang="en-US" sz="1600" b="1" dirty="0" smtClean="0">
                <a:solidFill>
                  <a:schemeClr val="bg1"/>
                </a:solidFill>
                <a:latin typeface="Lucida Console" pitchFamily="49" charset="0"/>
              </a:rPr>
              <a:t> = null;</a:t>
            </a:r>
          </a:p>
          <a:p>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try </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siteCollection</a:t>
            </a:r>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 new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("http://moss");  </a:t>
            </a:r>
            <a:endParaRPr lang="en-US" sz="1600" b="1" dirty="0" smtClean="0">
              <a:solidFill>
                <a:schemeClr val="bg1"/>
              </a:solidFill>
              <a:latin typeface="Lucida Console" pitchFamily="49" charset="0"/>
            </a:endParaRP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a:t>
            </a:r>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finally </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if(</a:t>
            </a:r>
            <a:r>
              <a:rPr lang="en-US" sz="1600" b="1" dirty="0" err="1" smtClean="0">
                <a:solidFill>
                  <a:schemeClr val="bg1"/>
                </a:solidFill>
                <a:latin typeface="Lucida Console" pitchFamily="49" charset="0"/>
              </a:rPr>
              <a:t>siteCollection</a:t>
            </a:r>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 null) </a:t>
            </a:r>
            <a:endParaRPr lang="en-US" sz="1600" b="1" dirty="0" smtClean="0">
              <a:solidFill>
                <a:schemeClr val="bg1"/>
              </a:solidFill>
              <a:latin typeface="Lucida Console" pitchFamily="49" charset="0"/>
            </a:endParaRP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siteCollection.Dispose</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a:t>
            </a:r>
          </a:p>
          <a:p>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void </a:t>
            </a:r>
            <a:r>
              <a:rPr lang="en-US" sz="1600" b="1" dirty="0" err="1" smtClean="0">
                <a:solidFill>
                  <a:schemeClr val="bg1"/>
                </a:solidFill>
                <a:latin typeface="Lucida Console" pitchFamily="49" charset="0"/>
              </a:rPr>
              <a:t>CreatingSPSiteWithAutomaticDisposeNoLeak</a:t>
            </a:r>
            <a:r>
              <a:rPr lang="en-US" sz="1600" b="1" dirty="0" smtClean="0">
                <a:solidFill>
                  <a:schemeClr val="bg1"/>
                </a:solidFill>
                <a:latin typeface="Lucida Console" pitchFamily="49" charset="0"/>
              </a:rPr>
              <a:t>(){ </a:t>
            </a:r>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  using </a:t>
            </a:r>
            <a:r>
              <a:rPr lang="en-US" sz="1600" b="1" dirty="0" smtClean="0">
                <a:solidFill>
                  <a:schemeClr val="bg1"/>
                </a:solidFill>
                <a:latin typeface="Lucida Console" pitchFamily="49" charset="0"/>
              </a:rPr>
              <a:t>(</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siteCollection</a:t>
            </a:r>
            <a:r>
              <a:rPr lang="en-US" sz="1600" b="1" dirty="0" smtClean="0">
                <a:solidFill>
                  <a:schemeClr val="bg1"/>
                </a:solidFill>
                <a:latin typeface="Lucida Console" pitchFamily="49" charset="0"/>
              </a:rPr>
              <a:t> = new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("http://moss")) </a:t>
            </a:r>
            <a:r>
              <a:rPr lang="en-US" sz="1600" b="1" dirty="0" smtClean="0">
                <a:solidFill>
                  <a:schemeClr val="bg1"/>
                </a:solidFill>
                <a:latin typeface="Lucida Console" pitchFamily="49" charset="0"/>
              </a:rPr>
              <a:t>{ </a:t>
            </a:r>
          </a:p>
          <a:p>
            <a:r>
              <a:rPr lang="en-US" sz="1600" b="1" dirty="0">
                <a:solidFill>
                  <a:schemeClr val="bg1"/>
                </a:solidFill>
                <a:latin typeface="Lucida Console" pitchFamily="49" charset="0"/>
              </a:rPr>
              <a:t> </a:t>
            </a:r>
            <a:r>
              <a:rPr lang="en-US" sz="1600" b="1" dirty="0" smtClean="0">
                <a:solidFill>
                  <a:schemeClr val="bg1"/>
                </a:solidFill>
                <a:latin typeface="Lucida Console" pitchFamily="49" charset="0"/>
              </a:rPr>
              <a:t>   // your OM code here</a:t>
            </a:r>
          </a:p>
          <a:p>
            <a:r>
              <a:rPr lang="en-US" sz="1600" b="1" dirty="0" smtClean="0">
                <a:solidFill>
                  <a:schemeClr val="bg1"/>
                </a:solidFill>
                <a:latin typeface="Lucida Console" pitchFamily="49" charset="0"/>
              </a:rPr>
              <a:t>  } // </a:t>
            </a:r>
            <a:r>
              <a:rPr lang="en-US" sz="1600" b="1" dirty="0" err="1" smtClean="0">
                <a:solidFill>
                  <a:schemeClr val="bg1"/>
                </a:solidFill>
                <a:latin typeface="Lucida Console" pitchFamily="49" charset="0"/>
              </a:rPr>
              <a:t>SPSite</a:t>
            </a:r>
            <a:r>
              <a:rPr lang="en-US" sz="1600" b="1" dirty="0" smtClean="0">
                <a:solidFill>
                  <a:schemeClr val="bg1"/>
                </a:solidFill>
                <a:latin typeface="Lucida Console" pitchFamily="49" charset="0"/>
              </a:rPr>
              <a:t> object </a:t>
            </a:r>
            <a:r>
              <a:rPr lang="en-US" sz="1600" b="1" dirty="0" err="1" smtClean="0">
                <a:solidFill>
                  <a:schemeClr val="bg1"/>
                </a:solidFill>
                <a:latin typeface="Lucida Console" pitchFamily="49" charset="0"/>
              </a:rPr>
              <a:t>siteCollection.Dispose</a:t>
            </a:r>
            <a:r>
              <a:rPr lang="en-US" sz="1600" b="1" dirty="0" smtClean="0">
                <a:solidFill>
                  <a:schemeClr val="bg1"/>
                </a:solidFill>
                <a:latin typeface="Lucida Console" pitchFamily="49" charset="0"/>
              </a:rPr>
              <a:t>() automatically called</a:t>
            </a:r>
          </a:p>
          <a:p>
            <a:r>
              <a:rPr lang="en-US" sz="1600" b="1" dirty="0" smtClean="0">
                <a:solidFill>
                  <a:schemeClr val="bg1"/>
                </a:solidFill>
                <a:latin typeface="Lucida Console" pitchFamily="49" charset="0"/>
              </a:rPr>
              <a:t>}</a:t>
            </a:r>
            <a:endParaRPr lang="en-US" sz="1600" b="1" dirty="0" smtClean="0">
              <a:solidFill>
                <a:schemeClr val="bg1"/>
              </a:solidFill>
              <a:latin typeface="Lucida Console" pitchFamily="49" charset="0"/>
            </a:endParaRPr>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Leaks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a:t>
            </a:r>
            <a:r>
              <a:rPr lang="en-US" dirty="0" smtClean="0"/>
              <a:t> &gt; QA &gt; Production</a:t>
            </a:r>
            <a:endParaRPr lang="en-US" dirty="0"/>
          </a:p>
        </p:txBody>
      </p:sp>
      <p:sp>
        <p:nvSpPr>
          <p:cNvPr id="3" name="Text Placeholder 2"/>
          <p:cNvSpPr>
            <a:spLocks noGrp="1"/>
          </p:cNvSpPr>
          <p:nvPr>
            <p:ph type="body" sz="quarter" idx="10"/>
          </p:nvPr>
        </p:nvSpPr>
        <p:spPr>
          <a:xfrm>
            <a:off x="381000" y="1066800"/>
            <a:ext cx="8382000" cy="5139869"/>
          </a:xfrm>
        </p:spPr>
        <p:txBody>
          <a:bodyPr/>
          <a:lstStyle/>
          <a:p>
            <a:r>
              <a:rPr lang="en-US" dirty="0" smtClean="0"/>
              <a:t>Provide each developer with a separate development environment</a:t>
            </a:r>
          </a:p>
          <a:p>
            <a:r>
              <a:rPr lang="en-US" dirty="0" smtClean="0"/>
              <a:t>Utilize Solution Files (WSP) for all SharePoint solutions</a:t>
            </a:r>
          </a:p>
          <a:p>
            <a:pPr lvl="1"/>
            <a:r>
              <a:rPr lang="en-US" dirty="0" smtClean="0"/>
              <a:t>Avoid direct changes to the content database</a:t>
            </a:r>
          </a:p>
          <a:p>
            <a:r>
              <a:rPr lang="en-US" dirty="0" smtClean="0"/>
              <a:t>Maintain code in TFS repository</a:t>
            </a:r>
          </a:p>
          <a:p>
            <a:r>
              <a:rPr lang="en-US" dirty="0" smtClean="0"/>
              <a:t>Compile in Release mode</a:t>
            </a:r>
          </a:p>
          <a:p>
            <a:pPr lvl="1"/>
            <a:r>
              <a:rPr lang="en-US" dirty="0" smtClean="0"/>
              <a:t>Debug can cause server “stops”</a:t>
            </a:r>
          </a:p>
          <a:p>
            <a:r>
              <a:rPr lang="en-US" dirty="0" smtClean="0"/>
              <a:t>Create a QA environment that mimics Production</a:t>
            </a:r>
          </a:p>
          <a:p>
            <a:pPr lvl="1"/>
            <a:r>
              <a:rPr lang="en-US" dirty="0" smtClean="0"/>
              <a:t>Avoid “back-copying” Production database to QA</a:t>
            </a:r>
          </a:p>
          <a:p>
            <a:r>
              <a:rPr lang="en-US" dirty="0" smtClean="0"/>
              <a:t>Fully test in QA environment before deploying to Production</a:t>
            </a:r>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 Placeholder 2"/>
          <p:cNvSpPr>
            <a:spLocks noGrp="1"/>
          </p:cNvSpPr>
          <p:nvPr>
            <p:ph type="body" sz="quarter" idx="10"/>
          </p:nvPr>
        </p:nvSpPr>
        <p:spPr>
          <a:xfrm>
            <a:off x="381000" y="1066800"/>
            <a:ext cx="8382000" cy="2148280"/>
          </a:xfrm>
        </p:spPr>
        <p:txBody>
          <a:bodyPr/>
          <a:lstStyle/>
          <a:p>
            <a:r>
              <a:rPr lang="en-US" dirty="0" smtClean="0"/>
              <a:t>Always use Solution Files</a:t>
            </a:r>
          </a:p>
          <a:p>
            <a:pPr lvl="1"/>
            <a:r>
              <a:rPr lang="en-US" dirty="0" smtClean="0"/>
              <a:t>Provide </a:t>
            </a:r>
            <a:r>
              <a:rPr lang="en-US" dirty="0" err="1" smtClean="0"/>
              <a:t>PowerShell</a:t>
            </a:r>
            <a:r>
              <a:rPr lang="en-US" dirty="0" smtClean="0"/>
              <a:t> script and WSP files</a:t>
            </a:r>
          </a:p>
          <a:p>
            <a:r>
              <a:rPr lang="en-US" dirty="0" smtClean="0"/>
              <a:t>Plan for dependencies</a:t>
            </a:r>
          </a:p>
          <a:p>
            <a:pPr lvl="1"/>
            <a:r>
              <a:rPr lang="en-US" dirty="0" smtClean="0"/>
              <a:t>Deploy core packages first</a:t>
            </a:r>
          </a:p>
          <a:p>
            <a:r>
              <a:rPr lang="en-US" dirty="0" smtClean="0"/>
              <a:t>Avoid manual changes to </a:t>
            </a:r>
            <a:r>
              <a:rPr lang="en-US" dirty="0" err="1" smtClean="0"/>
              <a:t>web.config</a:t>
            </a:r>
            <a:endParaRPr lang="en-US"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 Deployment</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1000" y="1066800"/>
            <a:ext cx="8382000" cy="2283702"/>
          </a:xfrm>
        </p:spPr>
        <p:txBody>
          <a:bodyPr/>
          <a:lstStyle/>
          <a:p>
            <a:r>
              <a:rPr lang="en-US" dirty="0" smtClean="0"/>
              <a:t>Code Access Security</a:t>
            </a:r>
          </a:p>
          <a:p>
            <a:r>
              <a:rPr lang="en-US" dirty="0" smtClean="0"/>
              <a:t>Design Considerations</a:t>
            </a:r>
          </a:p>
          <a:p>
            <a:r>
              <a:rPr lang="en-US" dirty="0" smtClean="0"/>
              <a:t>Unit Testing</a:t>
            </a:r>
          </a:p>
          <a:p>
            <a:r>
              <a:rPr lang="en-US" dirty="0" smtClean="0"/>
              <a:t>Environments</a:t>
            </a:r>
          </a:p>
          <a:p>
            <a:r>
              <a:rPr lang="en-US" dirty="0" smtClean="0"/>
              <a:t>Deployment</a:t>
            </a:r>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81000" y="1066800"/>
            <a:ext cx="8382000" cy="2283702"/>
          </a:xfrm>
        </p:spPr>
        <p:txBody>
          <a:bodyPr/>
          <a:lstStyle/>
          <a:p>
            <a:r>
              <a:rPr lang="en-US" dirty="0" smtClean="0"/>
              <a:t>Code Access Security</a:t>
            </a:r>
          </a:p>
          <a:p>
            <a:r>
              <a:rPr lang="en-US" dirty="0" smtClean="0"/>
              <a:t>Design Considerations</a:t>
            </a:r>
          </a:p>
          <a:p>
            <a:r>
              <a:rPr lang="en-US" dirty="0" smtClean="0"/>
              <a:t>Unit Testing</a:t>
            </a:r>
          </a:p>
          <a:p>
            <a:r>
              <a:rPr lang="en-US" dirty="0" smtClean="0"/>
              <a:t>Environments</a:t>
            </a:r>
          </a:p>
          <a:p>
            <a:r>
              <a:rPr lang="en-US" dirty="0" smtClean="0"/>
              <a:t>Deployment</a:t>
            </a: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Access Security</a:t>
            </a:r>
            <a:endParaRPr lang="en-US" dirty="0"/>
          </a:p>
        </p:txBody>
      </p:sp>
      <p:sp>
        <p:nvSpPr>
          <p:cNvPr id="3" name="Text Placeholder 2"/>
          <p:cNvSpPr>
            <a:spLocks noGrp="1"/>
          </p:cNvSpPr>
          <p:nvPr>
            <p:ph type="body" sz="quarter" idx="10"/>
          </p:nvPr>
        </p:nvSpPr>
        <p:spPr>
          <a:xfrm>
            <a:off x="381000" y="1066800"/>
            <a:ext cx="8382000" cy="5059847"/>
          </a:xfrm>
        </p:spPr>
        <p:txBody>
          <a:bodyPr/>
          <a:lstStyle/>
          <a:p>
            <a:r>
              <a:rPr lang="en-US" dirty="0" smtClean="0"/>
              <a:t>Design for the Sandbox by default</a:t>
            </a:r>
          </a:p>
          <a:p>
            <a:pPr lvl="1"/>
            <a:r>
              <a:rPr lang="en-US" dirty="0" smtClean="0"/>
              <a:t>Basic Features (Events, Actions)</a:t>
            </a:r>
          </a:p>
          <a:p>
            <a:pPr lvl="1"/>
            <a:r>
              <a:rPr lang="en-US" dirty="0" smtClean="0"/>
              <a:t>Basic Web Parts</a:t>
            </a:r>
          </a:p>
          <a:p>
            <a:pPr lvl="1"/>
            <a:r>
              <a:rPr lang="en-US" dirty="0" smtClean="0"/>
              <a:t>Workflow</a:t>
            </a:r>
          </a:p>
          <a:p>
            <a:r>
              <a:rPr lang="en-US" dirty="0" smtClean="0"/>
              <a:t>Use custom CAS policies outside the Sandbox</a:t>
            </a:r>
          </a:p>
          <a:p>
            <a:pPr lvl="1"/>
            <a:r>
              <a:rPr lang="en-US" dirty="0" smtClean="0"/>
              <a:t>Advanced Web Parts (Business Data, </a:t>
            </a:r>
            <a:r>
              <a:rPr lang="en-US" dirty="0" err="1" smtClean="0"/>
              <a:t>FullTextQuery</a:t>
            </a:r>
            <a:r>
              <a:rPr lang="en-US" dirty="0" smtClean="0"/>
              <a:t>)</a:t>
            </a:r>
          </a:p>
          <a:p>
            <a:pPr lvl="1"/>
            <a:r>
              <a:rPr lang="en-US" dirty="0" smtClean="0"/>
              <a:t>Office Add-Ins</a:t>
            </a:r>
          </a:p>
          <a:p>
            <a:r>
              <a:rPr lang="en-US" dirty="0" smtClean="0"/>
              <a:t>Deploy to the GAC only when necessary</a:t>
            </a:r>
          </a:p>
          <a:p>
            <a:pPr lvl="1"/>
            <a:r>
              <a:rPr lang="en-US" dirty="0" smtClean="0"/>
              <a:t>LAYOUTS pages inheriting </a:t>
            </a:r>
            <a:r>
              <a:rPr lang="en-US" dirty="0" err="1" smtClean="0"/>
              <a:t>LayoutsPageBase</a:t>
            </a:r>
            <a:endParaRPr lang="en-US" dirty="0" smtClean="0"/>
          </a:p>
          <a:p>
            <a:pPr lvl="1"/>
            <a:r>
              <a:rPr lang="en-US" dirty="0" smtClean="0"/>
              <a:t>Information Policies</a:t>
            </a:r>
          </a:p>
          <a:p>
            <a:r>
              <a:rPr lang="en-US" dirty="0" smtClean="0"/>
              <a:t>Use appropriate approaches in other cases</a:t>
            </a:r>
          </a:p>
          <a:p>
            <a:pPr lvl="1"/>
            <a:r>
              <a:rPr lang="en-US" dirty="0" smtClean="0"/>
              <a:t>Excel Services UDF</a:t>
            </a:r>
            <a:endParaRPr lang="en-US" dirty="0"/>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Sandbox Solutions</a:t>
            </a:r>
            <a:endParaRPr lang="en-US" dirty="0"/>
          </a:p>
        </p:txBody>
      </p:sp>
      <p:sp>
        <p:nvSpPr>
          <p:cNvPr id="3" name="Text Placeholder 2"/>
          <p:cNvSpPr>
            <a:spLocks noGrp="1"/>
          </p:cNvSpPr>
          <p:nvPr>
            <p:ph type="body" sz="quarter" idx="10"/>
          </p:nvPr>
        </p:nvSpPr>
        <p:spPr>
          <a:xfrm>
            <a:off x="381000" y="1447799"/>
            <a:ext cx="8382000" cy="5219891"/>
          </a:xfrm>
        </p:spPr>
        <p:txBody>
          <a:bodyPr/>
          <a:lstStyle/>
          <a:p>
            <a:pPr lvl="0"/>
            <a:r>
              <a:rPr lang="en-US" dirty="0" smtClean="0"/>
              <a:t>Content Types, Site Columns</a:t>
            </a:r>
          </a:p>
          <a:p>
            <a:pPr lvl="0"/>
            <a:r>
              <a:rPr lang="en-US" dirty="0" smtClean="0"/>
              <a:t>Custom Actions</a:t>
            </a:r>
          </a:p>
          <a:p>
            <a:pPr lvl="0"/>
            <a:r>
              <a:rPr lang="en-US" dirty="0" smtClean="0"/>
              <a:t>Declarative Workflows</a:t>
            </a:r>
          </a:p>
          <a:p>
            <a:pPr lvl="0"/>
            <a:r>
              <a:rPr lang="en-US" dirty="0" smtClean="0"/>
              <a:t>Event Receivers, Feature Receivers</a:t>
            </a:r>
          </a:p>
          <a:p>
            <a:pPr lvl="0"/>
            <a:r>
              <a:rPr lang="en-US" dirty="0" smtClean="0"/>
              <a:t>InfoPath Forms Services (not admin-</a:t>
            </a:r>
            <a:r>
              <a:rPr lang="en-US" dirty="0" err="1" smtClean="0"/>
              <a:t>appr</a:t>
            </a:r>
            <a:r>
              <a:rPr lang="en-US" dirty="0" smtClean="0"/>
              <a:t>)</a:t>
            </a:r>
            <a:br>
              <a:rPr lang="en-US" dirty="0" smtClean="0"/>
            </a:br>
            <a:r>
              <a:rPr lang="en-US" dirty="0" smtClean="0"/>
              <a:t>JavaScript, AJAX, </a:t>
            </a:r>
            <a:r>
              <a:rPr lang="en-US" dirty="0" err="1" smtClean="0"/>
              <a:t>jQuery</a:t>
            </a:r>
            <a:r>
              <a:rPr lang="en-US" dirty="0" smtClean="0"/>
              <a:t>, Silverlight</a:t>
            </a:r>
          </a:p>
          <a:p>
            <a:pPr lvl="0"/>
            <a:r>
              <a:rPr lang="en-US" dirty="0" smtClean="0"/>
              <a:t>List Definitions</a:t>
            </a:r>
          </a:p>
          <a:p>
            <a:pPr lvl="0"/>
            <a:r>
              <a:rPr lang="en-US" dirty="0" smtClean="0"/>
              <a:t>Non-visual web parts</a:t>
            </a:r>
          </a:p>
          <a:p>
            <a:r>
              <a:rPr lang="en-US" dirty="0" smtClean="0"/>
              <a:t>Site Pages</a:t>
            </a:r>
          </a:p>
          <a:p>
            <a:r>
              <a:rPr lang="en-US" dirty="0" smtClean="0"/>
              <a:t>SharePoint </a:t>
            </a:r>
            <a:r>
              <a:rPr lang="en-US" dirty="0" err="1" smtClean="0"/>
              <a:t>OnLine</a:t>
            </a:r>
            <a:endParaRPr lang="en-US"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CAS Policies</a:t>
            </a:r>
            <a:endParaRPr lang="en-US" dirty="0"/>
          </a:p>
        </p:txBody>
      </p:sp>
      <p:sp>
        <p:nvSpPr>
          <p:cNvPr id="4" name="TextBox 3"/>
          <p:cNvSpPr txBox="1"/>
          <p:nvPr/>
        </p:nvSpPr>
        <p:spPr>
          <a:xfrm>
            <a:off x="685800" y="1524000"/>
            <a:ext cx="7924800" cy="3570208"/>
          </a:xfrm>
          <a:prstGeom prst="rect">
            <a:avLst/>
          </a:prstGeom>
          <a:solidFill>
            <a:schemeClr val="tx1"/>
          </a:solidFill>
          <a:ln>
            <a:solidFill>
              <a:schemeClr val="bg1"/>
            </a:solidFill>
          </a:ln>
        </p:spPr>
        <p:txBody>
          <a:bodyPr wrap="square" lIns="91440" tIns="91440" bIns="91440" rtlCol="0">
            <a:spAutoFit/>
          </a:bodyPr>
          <a:lstStyle/>
          <a:p>
            <a:r>
              <a:rPr lang="en-US" sz="1000" dirty="0" smtClean="0">
                <a:solidFill>
                  <a:schemeClr val="bg1"/>
                </a:solidFill>
                <a:latin typeface="Lucida Console" pitchFamily="49" charset="0"/>
              </a:rPr>
              <a:t>&lt;</a:t>
            </a:r>
            <a:r>
              <a:rPr lang="en-US" sz="1000" dirty="0" err="1" smtClean="0">
                <a:solidFill>
                  <a:schemeClr val="bg1"/>
                </a:solidFill>
                <a:latin typeface="Lucida Console" pitchFamily="49" charset="0"/>
              </a:rPr>
              <a:t>CodeAccessSecurity</a:t>
            </a:r>
            <a:r>
              <a:rPr lang="en-US" sz="1000" dirty="0" smtClean="0">
                <a:solidFill>
                  <a:schemeClr val="bg1"/>
                </a:solidFill>
                <a:latin typeface="Lucida Console" pitchFamily="49" charset="0"/>
              </a:rPr>
              <a:t>&gt;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PolicyItem</a:t>
            </a:r>
            <a:r>
              <a:rPr lang="en-US" sz="1000" dirty="0" smtClean="0">
                <a:solidFill>
                  <a:schemeClr val="bg1"/>
                </a:solidFill>
                <a:latin typeface="Lucida Console" pitchFamily="49" charset="0"/>
              </a:rPr>
              <a:t>&gt;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PermissionSet</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NamedPermissionSet</a:t>
            </a:r>
            <a:r>
              <a:rPr lang="en-US" sz="1000" dirty="0" smtClean="0">
                <a:solidFill>
                  <a:schemeClr val="bg1"/>
                </a:solidFill>
                <a:latin typeface="Lucida Console" pitchFamily="49" charset="0"/>
              </a:rPr>
              <a:t>" version="1“ Description=“Permissions"&gt;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IPermission</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AspNetHostingPermission</a:t>
            </a:r>
            <a:r>
              <a:rPr lang="en-US" sz="1000" dirty="0" smtClean="0">
                <a:solidFill>
                  <a:schemeClr val="bg1"/>
                </a:solidFill>
                <a:latin typeface="Lucida Console" pitchFamily="49" charset="0"/>
              </a:rPr>
              <a:t>" version="1" Level="Minimal" /&gt;</a:t>
            </a:r>
          </a:p>
          <a:p>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IPermission</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SecurityPermission</a:t>
            </a:r>
            <a:r>
              <a:rPr lang="en-US" sz="1000" dirty="0" smtClean="0">
                <a:solidFill>
                  <a:schemeClr val="bg1"/>
                </a:solidFill>
                <a:latin typeface="Lucida Console" pitchFamily="49" charset="0"/>
              </a:rPr>
              <a:t>" version="1“</a:t>
            </a:r>
          </a:p>
          <a:p>
            <a:r>
              <a:rPr lang="en-US" sz="1000" dirty="0" smtClean="0">
                <a:solidFill>
                  <a:schemeClr val="bg1"/>
                </a:solidFill>
                <a:latin typeface="Lucida Console" pitchFamily="49" charset="0"/>
              </a:rPr>
              <a:t>           Flags="Execution,ControlPrincipal,ControlAppDomain,ControlDomainPolicy,ControlEvidence" /&gt;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IPermission</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Microsoft.SharePoint.Security.SharePointPermission</a:t>
            </a:r>
            <a:r>
              <a:rPr lang="en-US" sz="1000" dirty="0" smtClean="0">
                <a:solidFill>
                  <a:schemeClr val="bg1"/>
                </a:solidFill>
                <a:latin typeface="Lucida Console" pitchFamily="49" charset="0"/>
              </a:rPr>
              <a:t>,</a:t>
            </a:r>
          </a:p>
          <a:p>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Microsoft.SharePoint.Security</a:t>
            </a:r>
            <a:r>
              <a:rPr lang="en-US" sz="1000" dirty="0" smtClean="0">
                <a:solidFill>
                  <a:schemeClr val="bg1"/>
                </a:solidFill>
                <a:latin typeface="Lucida Console" pitchFamily="49" charset="0"/>
              </a:rPr>
              <a:t>, Version=12.0.0.0, Culture=neutral,</a:t>
            </a:r>
          </a:p>
          <a:p>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PublicKeyToken</a:t>
            </a:r>
            <a:r>
              <a:rPr lang="en-US" sz="1000" dirty="0" smtClean="0">
                <a:solidFill>
                  <a:schemeClr val="bg1"/>
                </a:solidFill>
                <a:latin typeface="Lucida Console" pitchFamily="49" charset="0"/>
              </a:rPr>
              <a:t>=71e9bce111e9429c" version="1" </a:t>
            </a:r>
            <a:r>
              <a:rPr lang="en-US" sz="1000" dirty="0" err="1" smtClean="0">
                <a:solidFill>
                  <a:schemeClr val="bg1"/>
                </a:solidFill>
                <a:latin typeface="Lucida Console" pitchFamily="49" charset="0"/>
              </a:rPr>
              <a:t>ObjectModel</a:t>
            </a:r>
            <a:r>
              <a:rPr lang="en-US" sz="1000" dirty="0" smtClean="0">
                <a:solidFill>
                  <a:schemeClr val="bg1"/>
                </a:solidFill>
                <a:latin typeface="Lucida Console" pitchFamily="49" charset="0"/>
              </a:rPr>
              <a:t>="True" Impersonate="True“</a:t>
            </a:r>
          </a:p>
          <a:p>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UnsafeSaveOnGet</a:t>
            </a:r>
            <a:r>
              <a:rPr lang="en-US" sz="1000" dirty="0" smtClean="0">
                <a:solidFill>
                  <a:schemeClr val="bg1"/>
                </a:solidFill>
                <a:latin typeface="Lucida Console" pitchFamily="49" charset="0"/>
              </a:rPr>
              <a:t>="True"/&gt;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IPermission</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System.Security.Permissions.SecurityPermission</a:t>
            </a:r>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mscorlib</a:t>
            </a:r>
            <a:r>
              <a:rPr lang="en-US" sz="1000" dirty="0" smtClean="0">
                <a:solidFill>
                  <a:schemeClr val="bg1"/>
                </a:solidFill>
                <a:latin typeface="Lucida Console" pitchFamily="49" charset="0"/>
              </a:rPr>
              <a:t>,</a:t>
            </a:r>
          </a:p>
          <a:p>
            <a:r>
              <a:rPr lang="en-US" sz="1000" dirty="0" smtClean="0">
                <a:solidFill>
                  <a:schemeClr val="bg1"/>
                </a:solidFill>
                <a:latin typeface="Lucida Console" pitchFamily="49" charset="0"/>
              </a:rPr>
              <a:t>           Version=2.0.0.0, Culture=neutral, </a:t>
            </a:r>
            <a:r>
              <a:rPr lang="en-US" sz="1000" dirty="0" err="1" smtClean="0">
                <a:solidFill>
                  <a:schemeClr val="bg1"/>
                </a:solidFill>
                <a:latin typeface="Lucida Console" pitchFamily="49" charset="0"/>
              </a:rPr>
              <a:t>PublicKeyToken</a:t>
            </a:r>
            <a:r>
              <a:rPr lang="en-US" sz="1000" dirty="0" smtClean="0">
                <a:solidFill>
                  <a:schemeClr val="bg1"/>
                </a:solidFill>
                <a:latin typeface="Lucida Console" pitchFamily="49" charset="0"/>
              </a:rPr>
              <a:t>=b77a5c561934e089" version="1“</a:t>
            </a:r>
          </a:p>
          <a:p>
            <a:r>
              <a:rPr lang="en-US" sz="1000" dirty="0" smtClean="0">
                <a:solidFill>
                  <a:schemeClr val="bg1"/>
                </a:solidFill>
                <a:latin typeface="Lucida Console" pitchFamily="49" charset="0"/>
              </a:rPr>
              <a:t>           Flags="</a:t>
            </a:r>
            <a:r>
              <a:rPr lang="en-US" sz="1000" dirty="0" err="1" smtClean="0">
                <a:solidFill>
                  <a:schemeClr val="bg1"/>
                </a:solidFill>
                <a:latin typeface="Lucida Console" pitchFamily="49" charset="0"/>
              </a:rPr>
              <a:t>ControlThread</a:t>
            </a:r>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UnmanagedCode</a:t>
            </a:r>
            <a:r>
              <a:rPr lang="en-US" sz="1000" dirty="0" smtClean="0">
                <a:solidFill>
                  <a:schemeClr val="bg1"/>
                </a:solidFill>
                <a:latin typeface="Lucida Console" pitchFamily="49" charset="0"/>
              </a:rPr>
              <a:t>" /&gt;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IPermission</a:t>
            </a:r>
            <a:r>
              <a:rPr lang="en-US" sz="1000" dirty="0" smtClean="0">
                <a:solidFill>
                  <a:schemeClr val="bg1"/>
                </a:solidFill>
                <a:latin typeface="Lucida Console" pitchFamily="49" charset="0"/>
              </a:rPr>
              <a:t> class="</a:t>
            </a:r>
            <a:r>
              <a:rPr lang="en-US" sz="1000" dirty="0" err="1" smtClean="0">
                <a:solidFill>
                  <a:schemeClr val="bg1"/>
                </a:solidFill>
                <a:latin typeface="Lucida Console" pitchFamily="49" charset="0"/>
              </a:rPr>
              <a:t>System.Security.Permissions.EnvironmentPermission</a:t>
            </a:r>
            <a:r>
              <a:rPr lang="en-US" sz="1000" dirty="0" smtClean="0">
                <a:solidFill>
                  <a:schemeClr val="bg1"/>
                </a:solidFill>
                <a:latin typeface="Lucida Console" pitchFamily="49" charset="0"/>
              </a:rPr>
              <a:t>, </a:t>
            </a:r>
            <a:r>
              <a:rPr lang="en-US" sz="1000" dirty="0" err="1" smtClean="0">
                <a:solidFill>
                  <a:schemeClr val="bg1"/>
                </a:solidFill>
                <a:latin typeface="Lucida Console" pitchFamily="49" charset="0"/>
              </a:rPr>
              <a:t>mscorlib</a:t>
            </a:r>
            <a:r>
              <a:rPr lang="en-US" sz="1000" dirty="0" smtClean="0">
                <a:solidFill>
                  <a:schemeClr val="bg1"/>
                </a:solidFill>
                <a:latin typeface="Lucida Console" pitchFamily="49" charset="0"/>
              </a:rPr>
              <a:t>,</a:t>
            </a:r>
          </a:p>
          <a:p>
            <a:r>
              <a:rPr lang="en-US" sz="1000" dirty="0" smtClean="0">
                <a:solidFill>
                  <a:schemeClr val="bg1"/>
                </a:solidFill>
                <a:latin typeface="Lucida Console" pitchFamily="49" charset="0"/>
              </a:rPr>
              <a:t>           Version=2.0.0.0, Culture=neutral, </a:t>
            </a:r>
            <a:r>
              <a:rPr lang="en-US" sz="1000" dirty="0" err="1" smtClean="0">
                <a:solidFill>
                  <a:schemeClr val="bg1"/>
                </a:solidFill>
                <a:latin typeface="Lucida Console" pitchFamily="49" charset="0"/>
              </a:rPr>
              <a:t>PublicKeyToken</a:t>
            </a:r>
            <a:r>
              <a:rPr lang="en-US" sz="1000" dirty="0" smtClean="0">
                <a:solidFill>
                  <a:schemeClr val="bg1"/>
                </a:solidFill>
                <a:latin typeface="Lucida Console" pitchFamily="49" charset="0"/>
              </a:rPr>
              <a:t>=b77a5c561934e089" version="1“</a:t>
            </a:r>
          </a:p>
          <a:p>
            <a:r>
              <a:rPr lang="en-US" sz="1000" dirty="0" smtClean="0">
                <a:solidFill>
                  <a:schemeClr val="bg1"/>
                </a:solidFill>
                <a:latin typeface="Lucida Console" pitchFamily="49" charset="0"/>
              </a:rPr>
              <a:t>           Read="</a:t>
            </a:r>
            <a:r>
              <a:rPr lang="en-US" sz="1000" dirty="0" err="1" smtClean="0">
                <a:solidFill>
                  <a:schemeClr val="bg1"/>
                </a:solidFill>
                <a:latin typeface="Lucida Console" pitchFamily="49" charset="0"/>
              </a:rPr>
              <a:t>UserName</a:t>
            </a:r>
            <a:r>
              <a:rPr lang="en-US" sz="1000" dirty="0" smtClean="0">
                <a:solidFill>
                  <a:schemeClr val="bg1"/>
                </a:solidFill>
                <a:latin typeface="Lucida Console" pitchFamily="49" charset="0"/>
              </a:rPr>
              <a:t>" /&gt;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PermissionSet</a:t>
            </a:r>
            <a:r>
              <a:rPr lang="en-US" sz="1000" dirty="0" smtClean="0">
                <a:solidFill>
                  <a:schemeClr val="bg1"/>
                </a:solidFill>
                <a:latin typeface="Lucida Console" pitchFamily="49" charset="0"/>
              </a:rPr>
              <a:t>&gt;</a:t>
            </a:r>
          </a:p>
          <a:p>
            <a:r>
              <a:rPr lang="en-US" sz="1000" dirty="0" smtClean="0">
                <a:solidFill>
                  <a:schemeClr val="bg1"/>
                </a:solidFill>
                <a:latin typeface="Lucida Console" pitchFamily="49" charset="0"/>
              </a:rPr>
              <a:t>        &lt;Assemblies&gt;</a:t>
            </a:r>
          </a:p>
          <a:p>
            <a:r>
              <a:rPr lang="en-US" sz="1000" dirty="0" smtClean="0">
                <a:solidFill>
                  <a:schemeClr val="bg1"/>
                </a:solidFill>
                <a:latin typeface="Lucida Console" pitchFamily="49" charset="0"/>
              </a:rPr>
              <a:t>            &lt;Assembly Name=“</a:t>
            </a:r>
            <a:r>
              <a:rPr lang="en-US" sz="1000" dirty="0" err="1" smtClean="0">
                <a:solidFill>
                  <a:schemeClr val="bg1"/>
                </a:solidFill>
                <a:latin typeface="Lucida Console" pitchFamily="49" charset="0"/>
              </a:rPr>
              <a:t>MyAssembly</a:t>
            </a:r>
            <a:r>
              <a:rPr lang="en-US" sz="1000" dirty="0" smtClean="0">
                <a:solidFill>
                  <a:schemeClr val="bg1"/>
                </a:solidFill>
                <a:latin typeface="Lucida Console" pitchFamily="49" charset="0"/>
              </a:rPr>
              <a:t>"/&gt;</a:t>
            </a:r>
          </a:p>
          <a:p>
            <a:r>
              <a:rPr lang="en-US" sz="1000" dirty="0" smtClean="0">
                <a:solidFill>
                  <a:schemeClr val="bg1"/>
                </a:solidFill>
                <a:latin typeface="Lucida Console" pitchFamily="49" charset="0"/>
              </a:rPr>
              <a:t>        &lt;/Assemblies&gt;</a:t>
            </a:r>
          </a:p>
          <a:p>
            <a:r>
              <a:rPr lang="en-US" sz="1000" dirty="0" smtClean="0">
                <a:solidFill>
                  <a:schemeClr val="bg1"/>
                </a:solidFill>
                <a:latin typeface="Lucida Console" pitchFamily="49" charset="0"/>
              </a:rPr>
              <a:t>    &lt;/</a:t>
            </a:r>
            <a:r>
              <a:rPr lang="en-US" sz="1000" dirty="0" err="1" smtClean="0">
                <a:solidFill>
                  <a:schemeClr val="bg1"/>
                </a:solidFill>
                <a:latin typeface="Lucida Console" pitchFamily="49" charset="0"/>
              </a:rPr>
              <a:t>PolicyItem</a:t>
            </a:r>
            <a:r>
              <a:rPr lang="en-US" sz="1000" dirty="0" smtClean="0">
                <a:solidFill>
                  <a:schemeClr val="bg1"/>
                </a:solidFill>
                <a:latin typeface="Lucida Console" pitchFamily="49" charset="0"/>
              </a:rPr>
              <a:t>&gt;</a:t>
            </a:r>
          </a:p>
          <a:p>
            <a:r>
              <a:rPr lang="en-US" sz="1000" dirty="0" smtClean="0">
                <a:solidFill>
                  <a:schemeClr val="bg1"/>
                </a:solidFill>
                <a:latin typeface="Lucida Console" pitchFamily="49" charset="0"/>
              </a:rPr>
              <a:t>&lt;/</a:t>
            </a:r>
            <a:r>
              <a:rPr lang="en-US" sz="1000" dirty="0" err="1" smtClean="0">
                <a:solidFill>
                  <a:schemeClr val="bg1"/>
                </a:solidFill>
                <a:latin typeface="Lucida Console" pitchFamily="49" charset="0"/>
              </a:rPr>
              <a:t>CodeAccessSecurity</a:t>
            </a:r>
            <a:r>
              <a:rPr lang="en-US" sz="1000" dirty="0" smtClean="0">
                <a:solidFill>
                  <a:schemeClr val="bg1"/>
                </a:solidFill>
                <a:latin typeface="Lucida Console" pitchFamily="49" charset="0"/>
              </a:rPr>
              <a:t>&gt;</a:t>
            </a:r>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CAS Policies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a:t>
            </a:r>
            <a:endParaRPr lang="en-US" dirty="0"/>
          </a:p>
        </p:txBody>
      </p:sp>
      <p:sp>
        <p:nvSpPr>
          <p:cNvPr id="3" name="Text Placeholder 2"/>
          <p:cNvSpPr>
            <a:spLocks noGrp="1"/>
          </p:cNvSpPr>
          <p:nvPr>
            <p:ph type="body" sz="quarter" idx="10"/>
          </p:nvPr>
        </p:nvSpPr>
        <p:spPr>
          <a:xfrm>
            <a:off x="381000" y="1066800"/>
            <a:ext cx="8382000" cy="5127558"/>
          </a:xfrm>
        </p:spPr>
        <p:txBody>
          <a:bodyPr/>
          <a:lstStyle/>
          <a:p>
            <a:r>
              <a:rPr lang="en-US" dirty="0" smtClean="0"/>
              <a:t>Identify dependencies</a:t>
            </a:r>
          </a:p>
          <a:p>
            <a:pPr lvl="1"/>
            <a:r>
              <a:rPr lang="en-US" dirty="0" smtClean="0"/>
              <a:t>Package common components separately</a:t>
            </a:r>
          </a:p>
          <a:p>
            <a:r>
              <a:rPr lang="en-US" dirty="0" smtClean="0"/>
              <a:t>Be easy on the portal home page</a:t>
            </a:r>
          </a:p>
          <a:p>
            <a:pPr lvl="1"/>
            <a:r>
              <a:rPr lang="en-US" dirty="0" smtClean="0"/>
              <a:t>Use the Sandbox to limit resource usage</a:t>
            </a:r>
          </a:p>
          <a:p>
            <a:pPr lvl="1"/>
            <a:r>
              <a:rPr lang="en-US" dirty="0" smtClean="0"/>
              <a:t>Avoid referencing the Items collection directly</a:t>
            </a:r>
          </a:p>
          <a:p>
            <a:pPr lvl="1"/>
            <a:r>
              <a:rPr lang="en-US" dirty="0" smtClean="0"/>
              <a:t>Avoid excessive looping constructs</a:t>
            </a:r>
          </a:p>
          <a:p>
            <a:r>
              <a:rPr lang="en-US" dirty="0" smtClean="0"/>
              <a:t>Avoid the use of custom site definitions</a:t>
            </a:r>
          </a:p>
          <a:p>
            <a:pPr lvl="1"/>
            <a:r>
              <a:rPr lang="en-US" dirty="0" smtClean="0"/>
              <a:t>Utilize site templates</a:t>
            </a:r>
          </a:p>
          <a:p>
            <a:pPr lvl="1"/>
            <a:r>
              <a:rPr lang="en-US" dirty="0" smtClean="0"/>
              <a:t>Utilize feature staples</a:t>
            </a:r>
          </a:p>
          <a:p>
            <a:r>
              <a:rPr lang="en-US" dirty="0" smtClean="0"/>
              <a:t>Consider upgrades</a:t>
            </a:r>
          </a:p>
          <a:p>
            <a:pPr lvl="1"/>
            <a:r>
              <a:rPr lang="en-US" dirty="0" smtClean="0"/>
              <a:t>Understand the effect of upgrading the feature</a:t>
            </a:r>
          </a:p>
          <a:p>
            <a:pPr lvl="1"/>
            <a:r>
              <a:rPr lang="en-US" dirty="0" smtClean="0"/>
              <a:t>Anticipate the effect of upgrading to </a:t>
            </a:r>
            <a:r>
              <a:rPr lang="en-US" dirty="0" err="1" smtClean="0"/>
              <a:t>v.next</a:t>
            </a:r>
            <a:endParaRPr lang="en-US"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smtClean="0"/>
              <a:t>Resource Quotas</a:t>
            </a:r>
            <a:endParaRPr lang="nl-NL" dirty="0"/>
          </a:p>
        </p:txBody>
      </p:sp>
      <p:pic>
        <p:nvPicPr>
          <p:cNvPr id="3074" name="Picture 2" descr="\\wingtipserver\c$\Users\Administrator\Desktop\SolutionQuota.jpg"/>
          <p:cNvPicPr>
            <a:picLocks noChangeAspect="1" noChangeArrowheads="1"/>
          </p:cNvPicPr>
          <p:nvPr/>
        </p:nvPicPr>
        <p:blipFill>
          <a:blip r:embed="rId3" cstate="print"/>
          <a:srcRect l="21683" t="47887" r="2996" b="30986"/>
          <a:stretch>
            <a:fillRect/>
          </a:stretch>
        </p:blipFill>
        <p:spPr bwMode="auto">
          <a:xfrm>
            <a:off x="3657600" y="4343400"/>
            <a:ext cx="5029200" cy="1143000"/>
          </a:xfrm>
          <a:prstGeom prst="rect">
            <a:avLst/>
          </a:prstGeom>
          <a:noFill/>
        </p:spPr>
      </p:pic>
      <p:pic>
        <p:nvPicPr>
          <p:cNvPr id="3075" name="Picture 3" descr="\\wingtipserver\c$\Users\Administrator\Desktop\AdminQuota.png"/>
          <p:cNvPicPr>
            <a:picLocks noChangeAspect="1" noChangeArrowheads="1"/>
          </p:cNvPicPr>
          <p:nvPr/>
        </p:nvPicPr>
        <p:blipFill>
          <a:blip r:embed="rId4" cstate="print"/>
          <a:srcRect l="13216" t="45206" r="2409" b="15009"/>
          <a:stretch>
            <a:fillRect/>
          </a:stretch>
        </p:blipFill>
        <p:spPr bwMode="auto">
          <a:xfrm>
            <a:off x="1676400" y="1219200"/>
            <a:ext cx="6629400" cy="2271183"/>
          </a:xfrm>
          <a:prstGeom prst="rect">
            <a:avLst/>
          </a:prstGeom>
          <a:noFill/>
        </p:spPr>
      </p:pic>
      <p:sp>
        <p:nvSpPr>
          <p:cNvPr id="8" name="Down Arrow 7"/>
          <p:cNvSpPr/>
          <p:nvPr/>
        </p:nvSpPr>
        <p:spPr bwMode="auto">
          <a:xfrm>
            <a:off x="4572000" y="3505200"/>
            <a:ext cx="914400" cy="762000"/>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9" name="TextBox 8"/>
          <p:cNvSpPr txBox="1"/>
          <p:nvPr/>
        </p:nvSpPr>
        <p:spPr>
          <a:xfrm>
            <a:off x="228600" y="1905000"/>
            <a:ext cx="1345240" cy="954107"/>
          </a:xfrm>
          <a:prstGeom prst="rect">
            <a:avLst/>
          </a:prstGeom>
          <a:noFill/>
        </p:spPr>
        <p:txBody>
          <a:bodyPr wrap="none" rtlCol="0">
            <a:spAutoFit/>
          </a:bodyPr>
          <a:lstStyle/>
          <a:p>
            <a:r>
              <a:rPr lang="en-US" sz="2800" dirty="0" smtClean="0"/>
              <a:t>Central</a:t>
            </a:r>
          </a:p>
          <a:p>
            <a:pPr algn="ctr"/>
            <a:r>
              <a:rPr lang="en-US" sz="2800" dirty="0" smtClean="0"/>
              <a:t>Admin</a:t>
            </a:r>
            <a:endParaRPr lang="nl-NL" sz="2800" dirty="0"/>
          </a:p>
        </p:txBody>
      </p:sp>
      <p:sp>
        <p:nvSpPr>
          <p:cNvPr id="10" name="TextBox 9"/>
          <p:cNvSpPr txBox="1"/>
          <p:nvPr/>
        </p:nvSpPr>
        <p:spPr>
          <a:xfrm>
            <a:off x="2209800" y="4419600"/>
            <a:ext cx="1484702" cy="954107"/>
          </a:xfrm>
          <a:prstGeom prst="rect">
            <a:avLst/>
          </a:prstGeom>
          <a:noFill/>
        </p:spPr>
        <p:txBody>
          <a:bodyPr wrap="none" rtlCol="0">
            <a:spAutoFit/>
          </a:bodyPr>
          <a:lstStyle/>
          <a:p>
            <a:pPr algn="ctr"/>
            <a:r>
              <a:rPr lang="en-US" sz="2800" dirty="0" smtClean="0"/>
              <a:t>Solution</a:t>
            </a:r>
          </a:p>
          <a:p>
            <a:pPr algn="ctr"/>
            <a:r>
              <a:rPr lang="en-US" sz="2800" dirty="0" smtClean="0"/>
              <a:t>Gallery</a:t>
            </a:r>
            <a:endParaRPr lang="nl-NL" sz="2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smtClean="0"/>
              <a:t>Stapling</a:t>
            </a:r>
            <a:endParaRPr lang="en-US" dirty="0"/>
          </a:p>
        </p:txBody>
      </p:sp>
      <p:sp>
        <p:nvSpPr>
          <p:cNvPr id="3" name="TextBox 2"/>
          <p:cNvSpPr txBox="1"/>
          <p:nvPr/>
        </p:nvSpPr>
        <p:spPr>
          <a:xfrm>
            <a:off x="609600" y="1219200"/>
            <a:ext cx="8001000" cy="3139321"/>
          </a:xfrm>
          <a:prstGeom prst="rect">
            <a:avLst/>
          </a:prstGeom>
          <a:solidFill>
            <a:schemeClr val="tx1"/>
          </a:solidFill>
          <a:ln>
            <a:solidFill>
              <a:schemeClr val="bg1"/>
            </a:solidFill>
          </a:ln>
        </p:spPr>
        <p:txBody>
          <a:bodyPr wrap="square" lIns="91440" tIns="91440" bIns="91440" rtlCol="0">
            <a:spAutoFit/>
          </a:bodyPr>
          <a:lstStyle/>
          <a:p>
            <a:r>
              <a:rPr lang="en-US" sz="1600" b="1" dirty="0" smtClean="0">
                <a:solidFill>
                  <a:schemeClr val="bg1"/>
                </a:solidFill>
                <a:latin typeface="Lucida Console" pitchFamily="49" charset="0"/>
              </a:rPr>
              <a:t>&lt;?xml version="1.0" encoding="utf-8" ?&gt;</a:t>
            </a:r>
          </a:p>
          <a:p>
            <a:r>
              <a:rPr lang="en-US" sz="1600" b="1" dirty="0" smtClean="0">
                <a:solidFill>
                  <a:schemeClr val="bg1"/>
                </a:solidFill>
                <a:latin typeface="Lucida Console" pitchFamily="49" charset="0"/>
              </a:rPr>
              <a:t>&lt;Elements </a:t>
            </a:r>
            <a:r>
              <a:rPr lang="en-US" sz="1600" b="1" dirty="0" err="1" smtClean="0">
                <a:solidFill>
                  <a:schemeClr val="bg1"/>
                </a:solidFill>
                <a:latin typeface="Lucida Console" pitchFamily="49" charset="0"/>
              </a:rPr>
              <a:t>xmlns</a:t>
            </a:r>
            <a:r>
              <a:rPr lang="en-US" sz="1600" b="1" dirty="0" smtClean="0">
                <a:solidFill>
                  <a:schemeClr val="bg1"/>
                </a:solidFill>
                <a:latin typeface="Lucida Console" pitchFamily="49" charset="0"/>
              </a:rPr>
              <a:t>="http://schemas.microsoft.com/</a:t>
            </a:r>
            <a:r>
              <a:rPr lang="en-US" sz="1600" b="1" dirty="0" err="1" smtClean="0">
                <a:solidFill>
                  <a:schemeClr val="bg1"/>
                </a:solidFill>
                <a:latin typeface="Lucida Console" pitchFamily="49" charset="0"/>
              </a:rPr>
              <a:t>sharepoint</a:t>
            </a:r>
            <a:r>
              <a:rPr lang="en-US" sz="1600" b="1" dirty="0" smtClean="0">
                <a:solidFill>
                  <a:schemeClr val="bg1"/>
                </a:solidFill>
                <a:latin typeface="Lucida Console" pitchFamily="49" charset="0"/>
              </a:rPr>
              <a:t>/"&gt;</a:t>
            </a:r>
          </a:p>
          <a:p>
            <a:endParaRPr lang="en-US" sz="1600" b="1" dirty="0">
              <a:solidFill>
                <a:schemeClr val="bg1"/>
              </a:solidFill>
              <a:latin typeface="Lucida Console" pitchFamily="49" charset="0"/>
            </a:endParaRPr>
          </a:p>
          <a:p>
            <a:r>
              <a:rPr lang="en-US" sz="1600" b="1" dirty="0" smtClean="0">
                <a:solidFill>
                  <a:schemeClr val="bg1"/>
                </a:solidFill>
                <a:latin typeface="Lucida Console" pitchFamily="49" charset="0"/>
              </a:rPr>
              <a:t>  &lt;</a:t>
            </a:r>
            <a:r>
              <a:rPr lang="en-US" sz="1600" b="1" dirty="0" err="1" smtClean="0">
                <a:solidFill>
                  <a:schemeClr val="bg1"/>
                </a:solidFill>
                <a:latin typeface="Lucida Console" pitchFamily="49" charset="0"/>
              </a:rPr>
              <a:t>FeatureSiteTemplateAssociation</a:t>
            </a:r>
            <a:r>
              <a:rPr lang="en-US" sz="1600" b="1" dirty="0" smtClean="0">
                <a:solidFill>
                  <a:schemeClr val="bg1"/>
                </a:solidFill>
                <a:latin typeface="Lucida Console" pitchFamily="49" charset="0"/>
              </a:rPr>
              <a:t> </a:t>
            </a:r>
          </a:p>
          <a:p>
            <a:r>
              <a:rPr lang="en-US" sz="1600" b="1" dirty="0" smtClean="0">
                <a:solidFill>
                  <a:schemeClr val="bg1"/>
                </a:solidFill>
                <a:latin typeface="Lucida Console" pitchFamily="49" charset="0"/>
              </a:rPr>
              <a:t>  </a:t>
            </a:r>
            <a:r>
              <a:rPr lang="en-US" sz="1600" b="1" dirty="0" smtClean="0">
                <a:solidFill>
                  <a:schemeClr val="bg1"/>
                </a:solidFill>
                <a:latin typeface="Lucida Console" pitchFamily="49" charset="0"/>
              </a:rPr>
              <a:t>  Id</a:t>
            </a:r>
            <a:r>
              <a:rPr lang="en-US" sz="1600" b="1" dirty="0" smtClean="0">
                <a:solidFill>
                  <a:schemeClr val="bg1"/>
                </a:solidFill>
                <a:latin typeface="Lucida Console" pitchFamily="49" charset="0"/>
              </a:rPr>
              <a:t>="B8DED45F-E2D9-4a5f-BD7F-502B737BE901" </a:t>
            </a:r>
          </a:p>
          <a:p>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TemplateName</a:t>
            </a:r>
            <a:r>
              <a:rPr lang="en-US" sz="1600" b="1" dirty="0" smtClean="0">
                <a:solidFill>
                  <a:schemeClr val="bg1"/>
                </a:solidFill>
                <a:latin typeface="Lucida Console" pitchFamily="49" charset="0"/>
              </a:rPr>
              <a:t>="STS#0" /&gt;</a:t>
            </a:r>
          </a:p>
          <a:p>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  &lt;</a:t>
            </a:r>
            <a:r>
              <a:rPr lang="en-US" sz="1600" b="1" dirty="0" err="1" smtClean="0">
                <a:solidFill>
                  <a:schemeClr val="bg1"/>
                </a:solidFill>
                <a:latin typeface="Lucida Console" pitchFamily="49" charset="0"/>
              </a:rPr>
              <a:t>FeatureSiteTemplateAssociation</a:t>
            </a:r>
            <a:endParaRPr lang="en-US" sz="1600" b="1" dirty="0">
              <a:solidFill>
                <a:schemeClr val="bg1"/>
              </a:solidFill>
              <a:latin typeface="Lucida Console" pitchFamily="49" charset="0"/>
            </a:endParaRPr>
          </a:p>
          <a:p>
            <a:r>
              <a:rPr lang="en-US" sz="1600" b="1" dirty="0" smtClean="0">
                <a:solidFill>
                  <a:schemeClr val="bg1"/>
                </a:solidFill>
                <a:latin typeface="Lucida Console" pitchFamily="49" charset="0"/>
              </a:rPr>
              <a:t>    Id</a:t>
            </a:r>
            <a:r>
              <a:rPr lang="en-US" sz="1600" b="1" dirty="0" smtClean="0">
                <a:solidFill>
                  <a:schemeClr val="bg1"/>
                </a:solidFill>
                <a:latin typeface="Lucida Console" pitchFamily="49" charset="0"/>
              </a:rPr>
              <a:t>="B8DED45F-E2D9-4a5f-BD7F-502B737BE901" </a:t>
            </a:r>
          </a:p>
          <a:p>
            <a:r>
              <a:rPr lang="en-US" sz="1600" b="1" dirty="0" smtClean="0">
                <a:solidFill>
                  <a:schemeClr val="bg1"/>
                </a:solidFill>
                <a:latin typeface="Lucida Console" pitchFamily="49" charset="0"/>
              </a:rPr>
              <a:t>    </a:t>
            </a:r>
            <a:r>
              <a:rPr lang="en-US" sz="1600" b="1" dirty="0" err="1" smtClean="0">
                <a:solidFill>
                  <a:schemeClr val="bg1"/>
                </a:solidFill>
                <a:latin typeface="Lucida Console" pitchFamily="49" charset="0"/>
              </a:rPr>
              <a:t>TemplateName</a:t>
            </a:r>
            <a:r>
              <a:rPr lang="en-US" sz="1600" b="1" dirty="0" smtClean="0">
                <a:solidFill>
                  <a:schemeClr val="bg1"/>
                </a:solidFill>
                <a:latin typeface="Lucida Console" pitchFamily="49" charset="0"/>
              </a:rPr>
              <a:t>="STS#1" </a:t>
            </a:r>
            <a:r>
              <a:rPr lang="en-US" sz="1600" b="1" dirty="0" smtClean="0">
                <a:solidFill>
                  <a:schemeClr val="bg1"/>
                </a:solidFill>
                <a:latin typeface="Lucida Console" pitchFamily="49" charset="0"/>
              </a:rPr>
              <a:t>/&gt;</a:t>
            </a:r>
          </a:p>
          <a:p>
            <a:endParaRPr lang="en-US" sz="1600" b="1" dirty="0" smtClean="0">
              <a:solidFill>
                <a:schemeClr val="bg1"/>
              </a:solidFill>
              <a:latin typeface="Lucida Console" pitchFamily="49" charset="0"/>
            </a:endParaRPr>
          </a:p>
          <a:p>
            <a:r>
              <a:rPr lang="en-US" sz="1600" b="1" dirty="0" smtClean="0">
                <a:solidFill>
                  <a:schemeClr val="bg1"/>
                </a:solidFill>
                <a:latin typeface="Lucida Console" pitchFamily="49" charset="0"/>
              </a:rPr>
              <a:t>&lt;/Elements&gt;</a:t>
            </a:r>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solidFill>
          <a:schemeClr val="tx1"/>
        </a:solidFill>
        <a:ln>
          <a:solidFill>
            <a:schemeClr val="bg1"/>
          </a:solidFill>
        </a:ln>
      </a:spPr>
      <a:bodyPr wrap="square" lIns="91440" tIns="91440" bIns="91440" rtlCol="0">
        <a:spAutoFit/>
      </a:bodyPr>
      <a:lstStyle>
        <a:defPPr>
          <a:defRPr dirty="0" smtClean="0">
            <a:solidFill>
              <a:schemeClr val="bg1"/>
            </a:solidFill>
            <a:latin typeface="Lucida Console" pitchFamily="49" charset="0"/>
          </a:defRPr>
        </a:defPPr>
      </a:lstStyle>
    </a:tx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E6C4D103DFD440B501024B3CCCA3BC" ma:contentTypeVersion="0" ma:contentTypeDescription="Create a new document." ma:contentTypeScope="" ma:versionID="546eace741149bbd8bbe2569b237f5e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C291970-2C87-4CCA-B07F-ED0F6D9D7589}"/>
</file>

<file path=customXml/itemProps2.xml><?xml version="1.0" encoding="utf-8"?>
<ds:datastoreItem xmlns:ds="http://schemas.openxmlformats.org/officeDocument/2006/customXml" ds:itemID="{228C6BFB-EA3A-4FC2-90EB-A4F95FB08B15}"/>
</file>

<file path=customXml/itemProps3.xml><?xml version="1.0" encoding="utf-8"?>
<ds:datastoreItem xmlns:ds="http://schemas.openxmlformats.org/officeDocument/2006/customXml" ds:itemID="{23DE009E-6CB7-4486-9496-78D493A766E1}"/>
</file>

<file path=docProps/app.xml><?xml version="1.0" encoding="utf-8"?>
<Properties xmlns="http://schemas.openxmlformats.org/officeDocument/2006/extended-properties" xmlns:vt="http://schemas.openxmlformats.org/officeDocument/2006/docPropsVTypes">
  <TotalTime>14999</TotalTime>
  <Words>1257</Words>
  <Application>Microsoft Office PowerPoint</Application>
  <PresentationFormat>On-screen Show (4:3)</PresentationFormat>
  <Paragraphs>182</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1_Dk Blue swoosh template Segoe</vt:lpstr>
      <vt:lpstr>SharePoint 2010 Best Practices</vt:lpstr>
      <vt:lpstr>Agenda</vt:lpstr>
      <vt:lpstr>Code Access Security</vt:lpstr>
      <vt:lpstr>Supported Sandbox Solutions</vt:lpstr>
      <vt:lpstr>Custom CAS Policies</vt:lpstr>
      <vt:lpstr>Custom CAS Policies</vt:lpstr>
      <vt:lpstr>Design Considerations</vt:lpstr>
      <vt:lpstr>Resource Quotas</vt:lpstr>
      <vt:lpstr>Feature Stapling</vt:lpstr>
      <vt:lpstr>Unit Testing</vt:lpstr>
      <vt:lpstr>SPDisposeCheck</vt:lpstr>
      <vt:lpstr>Memory Leaks</vt:lpstr>
      <vt:lpstr>Dev &gt; QA &gt; Production</vt:lpstr>
      <vt:lpstr>Deployment</vt:lpstr>
      <vt:lpstr>Solution Deployment</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SharePoint 14 Developer Roadmap</dc:title>
  <dc:subject>SharePoint14</dc:subject>
  <dc:creator>Ted Pattison Group</dc:creator>
  <cp:lastModifiedBy>TedP</cp:lastModifiedBy>
  <cp:revision>582</cp:revision>
  <dcterms:created xsi:type="dcterms:W3CDTF">2006-12-21T03:33:08Z</dcterms:created>
  <dcterms:modified xsi:type="dcterms:W3CDTF">2010-01-12T19:48:57Z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0x01010028E6C4D103DFD440B501024B3CCCA3BC</vt:lpwstr>
  </property>
  <property fmtid="{D5CDD505-2E9C-101B-9397-08002B2CF9AE}" pid="3" name="Module">
    <vt:lpwstr>1</vt:lpwstr>
  </property>
  <property fmtid="{D5CDD505-2E9C-101B-9397-08002B2CF9AE}" pid="4" name="Order">
    <vt:r8>200</vt:r8>
  </property>
  <property fmtid="{D5CDD505-2E9C-101B-9397-08002B2CF9AE}" pid="5" name="Completed">
    <vt:lpwstr>false</vt:lpwstr>
  </property>
  <property fmtid="{D5CDD505-2E9C-101B-9397-08002B2CF9AE}" pid="6" name="Author0">
    <vt:lpwstr>Ted Pattison</vt:lpwstr>
  </property>
  <property fmtid="{D5CDD505-2E9C-101B-9397-08002B2CF9AE}" pid="7" name="Author\Owner">
    <vt:lpwstr>Ted Pattison</vt:lpwstr>
  </property>
  <property fmtid="{D5CDD505-2E9C-101B-9397-08002B2CF9AE}" pid="8" name="ContentAuthor">
    <vt:lpwstr>4</vt:lpwstr>
  </property>
  <property fmtid="{D5CDD505-2E9C-101B-9397-08002B2CF9AE}" pid="9" name="ContentItemStatus">
    <vt:lpwstr>Not Started</vt:lpwstr>
  </property>
</Properties>
</file>