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35"/>
  </p:notesMasterIdLst>
  <p:handoutMasterIdLst>
    <p:handoutMasterId r:id="rId36"/>
  </p:handoutMasterIdLst>
  <p:sldIdLst>
    <p:sldId id="256" r:id="rId5"/>
    <p:sldId id="278" r:id="rId6"/>
    <p:sldId id="311" r:id="rId7"/>
    <p:sldId id="329" r:id="rId8"/>
    <p:sldId id="324" r:id="rId9"/>
    <p:sldId id="293" r:id="rId10"/>
    <p:sldId id="313" r:id="rId11"/>
    <p:sldId id="330" r:id="rId12"/>
    <p:sldId id="320" r:id="rId13"/>
    <p:sldId id="325" r:id="rId14"/>
    <p:sldId id="297" r:id="rId15"/>
    <p:sldId id="312" r:id="rId16"/>
    <p:sldId id="304" r:id="rId17"/>
    <p:sldId id="303" r:id="rId18"/>
    <p:sldId id="319" r:id="rId19"/>
    <p:sldId id="326" r:id="rId20"/>
    <p:sldId id="294" r:id="rId21"/>
    <p:sldId id="300" r:id="rId22"/>
    <p:sldId id="321" r:id="rId23"/>
    <p:sldId id="327" r:id="rId24"/>
    <p:sldId id="318" r:id="rId25"/>
    <p:sldId id="302" r:id="rId26"/>
    <p:sldId id="306" r:id="rId27"/>
    <p:sldId id="307" r:id="rId28"/>
    <p:sldId id="323" r:id="rId29"/>
    <p:sldId id="308" r:id="rId30"/>
    <p:sldId id="309" r:id="rId31"/>
    <p:sldId id="310" r:id="rId32"/>
    <p:sldId id="322" r:id="rId33"/>
    <p:sldId id="328" r:id="rId3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228"/>
    <a:srgbClr val="030349"/>
    <a:srgbClr val="F2F2F2"/>
    <a:srgbClr val="050575"/>
    <a:srgbClr val="003399"/>
    <a:srgbClr val="000066"/>
    <a:srgbClr val="0000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798" autoAdjust="0"/>
    <p:restoredTop sz="80282" autoAdjust="0"/>
  </p:normalViewPr>
  <p:slideViewPr>
    <p:cSldViewPr>
      <p:cViewPr>
        <p:scale>
          <a:sx n="101" d="100"/>
          <a:sy n="101" d="100"/>
        </p:scale>
        <p:origin x="-1344" y="-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4" d="100"/>
          <a:sy n="94" d="100"/>
        </p:scale>
        <p:origin x="-3468"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smtClean="0"/>
              <a:t>SharePoint 2010 Developer Workshop</a:t>
            </a:r>
            <a:endParaRPr lang="en-US" dirty="0"/>
          </a:p>
        </p:txBody>
      </p:sp>
      <p:sp>
        <p:nvSpPr>
          <p:cNvPr id="7" name="Slide Number Placeholder 4"/>
          <p:cNvSpPr txBox="1">
            <a:spLocks/>
          </p:cNvSpPr>
          <p:nvPr/>
        </p:nvSpPr>
        <p:spPr>
          <a:xfrm>
            <a:off x="3975652" y="0"/>
            <a:ext cx="3339548" cy="480060"/>
          </a:xfrm>
          <a:prstGeom prst="rect">
            <a:avLst/>
          </a:prstGeom>
        </p:spPr>
        <p:txBody>
          <a:bodyPr lIns="94851" tIns="47425" rIns="94851" bIns="47425"/>
          <a:lstStyle>
            <a:lvl1pPr algn="r">
              <a:defRPr sz="1000"/>
            </a:lvl1pPr>
          </a:lstStyle>
          <a:p>
            <a:pPr defTabSz="948507"/>
            <a:r>
              <a:rPr lang="en-US" dirty="0" smtClean="0"/>
              <a:t>Lecture 1: Roadmap - </a:t>
            </a:r>
            <a:fld id="{073E6628-0705-4E34-90AA-D61A964D0AFD}" type="slidenum">
              <a:rPr lang="en-US" smtClean="0"/>
              <a:pPr defTabSz="948507"/>
              <a:t>‹#›</a:t>
            </a:fld>
            <a:endParaRPr lang="en-US" dirty="0"/>
          </a:p>
        </p:txBody>
      </p:sp>
      <p:sp>
        <p:nvSpPr>
          <p:cNvPr id="4" name="TextBox 3"/>
          <p:cNvSpPr txBox="1"/>
          <p:nvPr/>
        </p:nvSpPr>
        <p:spPr>
          <a:xfrm>
            <a:off x="228600" y="9110246"/>
            <a:ext cx="5562600" cy="338554"/>
          </a:xfrm>
          <a:prstGeom prst="rect">
            <a:avLst/>
          </a:prstGeom>
          <a:noFill/>
        </p:spPr>
        <p:txBody>
          <a:bodyPr wrap="square" rtlCol="0">
            <a:spAutoFit/>
          </a:bodyPr>
          <a:lstStyle/>
          <a:p>
            <a:r>
              <a:rPr lang="en-US" sz="800" dirty="0" smtClean="0"/>
              <a:t>© 2009 Critical Path Training, LLC ‐ All Rights Reserved</a:t>
            </a:r>
            <a:br>
              <a:rPr lang="en-US" sz="800" dirty="0" smtClean="0"/>
            </a:br>
            <a:r>
              <a:rPr lang="en-US" sz="800" dirty="0" smtClean="0"/>
              <a:t>© 2009 Microsoft Corporation ‐ All Rights Reserved</a:t>
            </a:r>
            <a:endParaRPr lang="en-US" sz="800" dirty="0"/>
          </a:p>
        </p:txBody>
      </p:sp>
    </p:spTree>
    <p:extLst>
      <p:ext uri="{BB962C8B-B14F-4D97-AF65-F5344CB8AC3E}">
        <p14:creationId xmlns:p14="http://schemas.microsoft.com/office/powerpoint/2010/main" val="12261752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Notes Placeholder 13"/>
          <p:cNvSpPr>
            <a:spLocks noGrp="1"/>
          </p:cNvSpPr>
          <p:nvPr>
            <p:ph type="body" sz="quarter" idx="3"/>
          </p:nvPr>
        </p:nvSpPr>
        <p:spPr>
          <a:xfrm>
            <a:off x="732183" y="4561226"/>
            <a:ext cx="5850835" cy="4320213"/>
          </a:xfrm>
          <a:prstGeom prst="rect">
            <a:avLst/>
          </a:prstGeom>
        </p:spPr>
        <p:txBody>
          <a:bodyPr vert="horz" lIns="94851" tIns="47425" rIns="94851" bIns="4742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Slide Image Placeholder 14"/>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4851" tIns="47425" rIns="94851" bIns="47425" rtlCol="0" anchor="ctr"/>
          <a:lstStyle/>
          <a:p>
            <a:endParaRPr lang="en-US"/>
          </a:p>
        </p:txBody>
      </p:sp>
      <p:sp>
        <p:nvSpPr>
          <p:cNvPr id="9" name="Rectangle 2"/>
          <p:cNvSpPr>
            <a:spLocks noGrp="1" noChangeArrowheads="1"/>
          </p:cNvSpPr>
          <p:nvPr>
            <p:ph type="hdr" sz="quarter"/>
          </p:nvPr>
        </p:nvSpPr>
        <p:spPr bwMode="auto">
          <a:xfrm>
            <a:off x="0" y="0"/>
            <a:ext cx="3975652" cy="480060"/>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defRPr sz="1000" smtClean="0"/>
            </a:lvl1pPr>
          </a:lstStyle>
          <a:p>
            <a:pPr>
              <a:defRPr/>
            </a:pPr>
            <a:r>
              <a:rPr lang="en-US" smtClean="0"/>
              <a:t>SharePoint 2010 Developer Workshop</a:t>
            </a:r>
            <a:endParaRPr lang="en-US" dirty="0"/>
          </a:p>
        </p:txBody>
      </p:sp>
      <p:sp>
        <p:nvSpPr>
          <p:cNvPr id="10" name="Slide Number Placeholder 4"/>
          <p:cNvSpPr txBox="1">
            <a:spLocks/>
          </p:cNvSpPr>
          <p:nvPr/>
        </p:nvSpPr>
        <p:spPr>
          <a:xfrm>
            <a:off x="3975652" y="0"/>
            <a:ext cx="3339548" cy="480060"/>
          </a:xfrm>
          <a:prstGeom prst="rect">
            <a:avLst/>
          </a:prstGeom>
        </p:spPr>
        <p:txBody>
          <a:bodyPr lIns="94851" tIns="47425" rIns="94851" bIns="47425"/>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charset="0"/>
                <a:ea typeface="+mn-ea"/>
                <a:cs typeface="+mn-cs"/>
              </a:rPr>
              <a:t>Lecture 1: </a:t>
            </a:r>
            <a:r>
              <a:rPr lang="en-US" dirty="0" smtClean="0"/>
              <a:t>SharePoint Developer</a:t>
            </a:r>
            <a:r>
              <a:rPr lang="en-US" baseline="0" dirty="0" smtClean="0"/>
              <a:t> Roadmap</a:t>
            </a:r>
            <a:r>
              <a:rPr kumimoji="0" lang="en-US" sz="1000" b="0" i="0" u="none" strike="noStrike" kern="1200" cap="none" spc="0" normalizeH="0" baseline="0" noProof="0" dirty="0" smtClean="0">
                <a:ln>
                  <a:noFill/>
                </a:ln>
                <a:solidFill>
                  <a:schemeClr val="tx1"/>
                </a:solidFill>
                <a:effectLst/>
                <a:uLnTx/>
                <a:uFillTx/>
                <a:latin typeface="Arial" charset="0"/>
                <a:ea typeface="+mn-ea"/>
                <a:cs typeface="+mn-cs"/>
              </a:rPr>
              <a:t> -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sp>
        <p:nvSpPr>
          <p:cNvPr id="11" name="TextBox 10"/>
          <p:cNvSpPr txBox="1"/>
          <p:nvPr/>
        </p:nvSpPr>
        <p:spPr>
          <a:xfrm>
            <a:off x="228600" y="9110246"/>
            <a:ext cx="5562600" cy="338554"/>
          </a:xfrm>
          <a:prstGeom prst="rect">
            <a:avLst/>
          </a:prstGeom>
          <a:noFill/>
        </p:spPr>
        <p:txBody>
          <a:bodyPr wrap="square" rtlCol="0">
            <a:spAutoFit/>
          </a:bodyPr>
          <a:lstStyle/>
          <a:p>
            <a:r>
              <a:rPr lang="en-US" sz="800" dirty="0" smtClean="0"/>
              <a:t>© 2009 Critical Path Training, LLC ‐ All Rights Reserved</a:t>
            </a:r>
          </a:p>
          <a:p>
            <a:r>
              <a:rPr lang="en-US" sz="800" dirty="0" smtClean="0"/>
              <a:t>© 2009 Microsoft Corporation ‐ All Rights Reserved</a:t>
            </a:r>
            <a:endParaRPr lang="en-US" sz="800" dirty="0"/>
          </a:p>
        </p:txBody>
      </p:sp>
      <p:pic>
        <p:nvPicPr>
          <p:cNvPr id="7" name="Picture 2"/>
          <p:cNvPicPr>
            <a:picLocks noChangeAspect="1" noChangeArrowheads="1"/>
          </p:cNvPicPr>
          <p:nvPr/>
        </p:nvPicPr>
        <p:blipFill>
          <a:blip r:embed="rId2"/>
          <a:srcRect/>
          <a:stretch>
            <a:fillRect/>
          </a:stretch>
        </p:blipFill>
        <p:spPr bwMode="auto">
          <a:xfrm>
            <a:off x="6934200" y="9220200"/>
            <a:ext cx="152400" cy="154172"/>
          </a:xfrm>
          <a:prstGeom prst="rect">
            <a:avLst/>
          </a:prstGeom>
          <a:noFill/>
          <a:ln w="9525">
            <a:noFill/>
            <a:miter lim="800000"/>
            <a:headEnd/>
            <a:tailEnd/>
          </a:ln>
          <a:effectLst/>
        </p:spPr>
      </p:pic>
    </p:spTree>
    <p:extLst>
      <p:ext uri="{BB962C8B-B14F-4D97-AF65-F5344CB8AC3E}">
        <p14:creationId xmlns:p14="http://schemas.microsoft.com/office/powerpoint/2010/main" val="415220595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233363" indent="-115888" algn="l" rtl="0" eaLnBrk="0" fontAlgn="base" hangingPunct="0">
      <a:spcBef>
        <a:spcPct val="30000"/>
      </a:spcBef>
      <a:spcAft>
        <a:spcPct val="0"/>
      </a:spcAft>
      <a:buFont typeface="Arial" pitchFamily="34" charset="0"/>
      <a:buChar char="•"/>
      <a:defRPr sz="1200" kern="1200">
        <a:solidFill>
          <a:schemeClr val="tx1"/>
        </a:solidFill>
        <a:latin typeface="Arial" charset="0"/>
        <a:ea typeface="+mn-ea"/>
        <a:cs typeface="+mn-cs"/>
      </a:defRPr>
    </a:lvl2pPr>
    <a:lvl3pPr marL="233363" indent="0" algn="l" rtl="0" eaLnBrk="0" fontAlgn="base" hangingPunct="0">
      <a:spcBef>
        <a:spcPct val="30000"/>
      </a:spcBef>
      <a:spcAft>
        <a:spcPct val="0"/>
      </a:spcAft>
      <a:tabLst/>
      <a:defRPr sz="1200" kern="1200">
        <a:solidFill>
          <a:schemeClr val="tx1"/>
        </a:solidFill>
        <a:latin typeface="Lucida Console" pitchFamily="49" charset="0"/>
        <a:ea typeface="+mn-ea"/>
        <a:cs typeface="+mn-cs"/>
      </a:defRPr>
    </a:lvl3pPr>
    <a:lvl4pPr marL="233363" indent="0" algn="l" rtl="0" eaLnBrk="0" fontAlgn="base" hangingPunct="0">
      <a:spcBef>
        <a:spcPct val="30000"/>
      </a:spcBef>
      <a:spcAft>
        <a:spcPct val="0"/>
      </a:spcAft>
      <a:defRPr sz="1000" kern="1200">
        <a:solidFill>
          <a:schemeClr val="tx1"/>
        </a:solidFill>
        <a:latin typeface="Lucida Console" pitchFamily="49" charset="0"/>
        <a:ea typeface="+mn-ea"/>
        <a:cs typeface="+mn-cs"/>
      </a:defRPr>
    </a:lvl4pPr>
    <a:lvl5pPr marL="233363" indent="0" algn="l" rtl="0" eaLnBrk="0" fontAlgn="base" hangingPunct="0">
      <a:spcBef>
        <a:spcPct val="30000"/>
      </a:spcBef>
      <a:spcAft>
        <a:spcPct val="0"/>
      </a:spcAft>
      <a:defRPr sz="800" kern="1200">
        <a:solidFill>
          <a:schemeClr val="tx1"/>
        </a:solidFill>
        <a:latin typeface="Lucida Console"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eader Placeholder 5"/>
          <p:cNvSpPr>
            <a:spLocks noGrp="1"/>
          </p:cNvSpPr>
          <p:nvPr>
            <p:ph type="hdr" sz="quarter" idx="10"/>
          </p:nvPr>
        </p:nvSpPr>
        <p:spPr/>
        <p:txBody>
          <a:bodyPr/>
          <a:lstStyle/>
          <a:p>
            <a:r>
              <a:rPr lang="en-US" smtClean="0"/>
              <a:t>SharePoint 2010 Developer Workshop</a:t>
            </a:r>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normAutofit/>
          </a:bodyPr>
          <a:lstStyle/>
          <a:p>
            <a:r>
              <a:rPr lang="en-US" dirty="0" smtClean="0"/>
              <a:t>This lecture has several goals</a:t>
            </a:r>
          </a:p>
          <a:p>
            <a:pPr lvl="1"/>
            <a:r>
              <a:rPr lang="en-US" dirty="0" smtClean="0"/>
              <a:t>To provide a high-level overview of SharePoint  Server 2010</a:t>
            </a:r>
          </a:p>
          <a:p>
            <a:pPr lvl="1"/>
            <a:r>
              <a:rPr lang="en-US" dirty="0" smtClean="0"/>
              <a:t>To list the major components and services of SharePoint Server 2010</a:t>
            </a:r>
          </a:p>
          <a:p>
            <a:pPr lvl="1"/>
            <a:r>
              <a:rPr lang="en-US" dirty="0" smtClean="0"/>
              <a:t>To get you started creating and developing SharePoint 2010 sites</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257300" y="719138"/>
            <a:ext cx="4800600" cy="3600450"/>
          </a:xfrm>
          <a:prstGeom prst="rect">
            <a:avLst/>
          </a:prstGeom>
        </p:spPr>
      </p:sp>
      <p:sp>
        <p:nvSpPr>
          <p:cNvPr id="7" name="Notes Placeholder 6"/>
          <p:cNvSpPr>
            <a:spLocks noGrp="1"/>
          </p:cNvSpPr>
          <p:nvPr>
            <p:ph type="body" idx="1"/>
          </p:nvPr>
        </p:nvSpPr>
        <p:spPr>
          <a:xfrm>
            <a:off x="731520" y="4560570"/>
            <a:ext cx="5852160" cy="4320540"/>
          </a:xfrm>
          <a:prstGeom prst="rect">
            <a:avLst/>
          </a:prstGeom>
        </p:spPr>
        <p:txBody>
          <a:bodyPr>
            <a:normAutofit/>
          </a:bodyPr>
          <a:lstStyle/>
          <a:p>
            <a:endParaRPr lang="en-US"/>
          </a:p>
        </p:txBody>
      </p:sp>
      <p:sp>
        <p:nvSpPr>
          <p:cNvPr id="9" name="Header Placeholder 8"/>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is a transition slide to move into a more developer-centric topic. Ask students if they have programmed in the past using these classes which of common types in the SharePoint object model.</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Things to note about the "Hello world" application - SharePoint style</a:t>
            </a:r>
          </a:p>
          <a:p>
            <a:pPr lvl="1"/>
            <a:r>
              <a:rPr lang="en-US" dirty="0" smtClean="0"/>
              <a:t>This code requires a reference to </a:t>
            </a:r>
            <a:r>
              <a:rPr lang="en-US" b="1" dirty="0" err="1" smtClean="0"/>
              <a:t>Microsoft.SharePoint.dll</a:t>
            </a:r>
            <a:r>
              <a:rPr lang="en-US" dirty="0" smtClean="0"/>
              <a:t>.</a:t>
            </a:r>
          </a:p>
          <a:p>
            <a:pPr lvl="1"/>
            <a:r>
              <a:rPr lang="en-US" dirty="0" smtClean="0"/>
              <a:t>Call out entering the SharePoint object model using a new </a:t>
            </a:r>
            <a:r>
              <a:rPr lang="en-US" b="1" dirty="0" err="1" smtClean="0"/>
              <a:t>SPSite</a:t>
            </a:r>
            <a:r>
              <a:rPr lang="en-US" dirty="0" smtClean="0"/>
              <a:t> object</a:t>
            </a:r>
          </a:p>
          <a:p>
            <a:pPr lvl="1"/>
            <a:r>
              <a:rPr lang="en-US" dirty="0" smtClean="0"/>
              <a:t>Emphasize the need for the using construct to ensure </a:t>
            </a:r>
            <a:r>
              <a:rPr lang="en-US" b="1" dirty="0" smtClean="0"/>
              <a:t>Dispose</a:t>
            </a:r>
            <a:r>
              <a:rPr lang="en-US" dirty="0" smtClean="0"/>
              <a:t> is called</a:t>
            </a:r>
          </a:p>
          <a:p>
            <a:pPr lvl="1"/>
            <a:r>
              <a:rPr lang="en-US" dirty="0" smtClean="0"/>
              <a:t>Many collections in SharePoint object model support </a:t>
            </a:r>
            <a:r>
              <a:rPr lang="en-US" b="1" dirty="0" smtClean="0"/>
              <a:t>For Each</a:t>
            </a:r>
            <a:r>
              <a:rPr lang="en-US" dirty="0" smtClean="0"/>
              <a:t> enumeration.</a:t>
            </a:r>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developer dashboard has been introduced with SharePoint Server 2010. It shows diagnostics and performance-related statistics.</a:t>
            </a:r>
          </a:p>
          <a:p>
            <a:pPr lvl="1"/>
            <a:r>
              <a:rPr lang="en-US" dirty="0" smtClean="0"/>
              <a:t>How long did the request take to run?</a:t>
            </a:r>
          </a:p>
          <a:p>
            <a:pPr lvl="1"/>
            <a:r>
              <a:rPr lang="en-US" dirty="0" smtClean="0"/>
              <a:t>What event handlers were fired?</a:t>
            </a:r>
          </a:p>
          <a:p>
            <a:pPr lvl="1"/>
            <a:r>
              <a:rPr lang="en-US" dirty="0" smtClean="0"/>
              <a:t>In what sequence did these event handlers fire?</a:t>
            </a:r>
          </a:p>
          <a:p>
            <a:pPr lvl="1"/>
            <a:endParaRPr lang="en-US" dirty="0" smtClean="0"/>
          </a:p>
          <a:p>
            <a:pPr lvl="1"/>
            <a:r>
              <a:rPr lang="en-US" dirty="0" smtClean="0"/>
              <a:t>Currently with Beta1 there is no built-in UI component that allows a user to enable and disable the developer dashboard. However, you can create a simple Console application that does the trick.</a:t>
            </a:r>
          </a:p>
          <a:p>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Quite often (but not always) you must launch Visual Studio 2010 as Administrator to get debugging working correctly. Much of this has to due with the fact that the identity behind the Windows process for Visual Studio 2010 need sufficient rights to be to attach to and debug the IIS Worker Process (W3WP.EXE)</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Create a simple Console application</a:t>
            </a:r>
          </a:p>
          <a:p>
            <a:pPr lvl="1"/>
            <a:r>
              <a:rPr lang="en-US" dirty="0" smtClean="0"/>
              <a:t>Make a point to mention it has to be built for x64 or Any Platform.</a:t>
            </a:r>
          </a:p>
          <a:p>
            <a:pPr lvl="1"/>
            <a:r>
              <a:rPr lang="en-US" dirty="0" smtClean="0"/>
              <a:t>Connect to site using </a:t>
            </a:r>
            <a:r>
              <a:rPr lang="en-US" dirty="0" err="1" smtClean="0"/>
              <a:t>SPSite</a:t>
            </a:r>
            <a:endParaRPr lang="en-US" dirty="0" smtClean="0"/>
          </a:p>
          <a:p>
            <a:pPr lvl="1"/>
            <a:r>
              <a:rPr lang="en-US" dirty="0" smtClean="0"/>
              <a:t>Make sure to create new </a:t>
            </a:r>
            <a:r>
              <a:rPr lang="en-US" dirty="0" err="1" smtClean="0"/>
              <a:t>SPSite</a:t>
            </a:r>
            <a:r>
              <a:rPr lang="en-US" dirty="0" smtClean="0"/>
              <a:t> object inside using construct</a:t>
            </a:r>
          </a:p>
          <a:p>
            <a:pPr lvl="1"/>
            <a:r>
              <a:rPr lang="en-US" dirty="0" smtClean="0"/>
              <a:t>Get hold of </a:t>
            </a:r>
            <a:r>
              <a:rPr lang="en-US" dirty="0" err="1" smtClean="0"/>
              <a:t>SPWeb</a:t>
            </a:r>
            <a:r>
              <a:rPr lang="en-US" dirty="0" smtClean="0"/>
              <a:t> object for top-level site</a:t>
            </a:r>
          </a:p>
          <a:p>
            <a:pPr lvl="1"/>
            <a:r>
              <a:rPr lang="en-US" dirty="0" smtClean="0"/>
              <a:t>Enumerate through all lists and print each list title to Console window</a:t>
            </a:r>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257300" y="719138"/>
            <a:ext cx="4800600" cy="3600450"/>
          </a:xfrm>
          <a:prstGeom prst="rect">
            <a:avLst/>
          </a:prstGeom>
        </p:spPr>
      </p:sp>
      <p:sp>
        <p:nvSpPr>
          <p:cNvPr id="7" name="Notes Placeholder 6"/>
          <p:cNvSpPr>
            <a:spLocks noGrp="1"/>
          </p:cNvSpPr>
          <p:nvPr>
            <p:ph type="body" idx="1"/>
          </p:nvPr>
        </p:nvSpPr>
        <p:spPr>
          <a:xfrm>
            <a:off x="731520" y="4560570"/>
            <a:ext cx="5852160" cy="4320540"/>
          </a:xfrm>
          <a:prstGeom prst="rect">
            <a:avLst/>
          </a:prstGeom>
        </p:spPr>
        <p:txBody>
          <a:bodyPr>
            <a:normAutofit/>
          </a:bodyPr>
          <a:lstStyle/>
          <a:p>
            <a:endParaRPr lang="en-US"/>
          </a:p>
        </p:txBody>
      </p:sp>
      <p:sp>
        <p:nvSpPr>
          <p:cNvPr id="9" name="Header Placeholder 8"/>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lecture this course will take a deep dive into development using the Visual Studio 2010 SharePoint tools. The main thing to mention is that the Microsoft-provided developer experience is much better with these new tools than anything that have released in the past.</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p:sp>
      <p:sp>
        <p:nvSpPr>
          <p:cNvPr id="9" name="Notes Placeholder 8"/>
          <p:cNvSpPr>
            <a:spLocks noGrp="1"/>
          </p:cNvSpPr>
          <p:nvPr>
            <p:ph type="body" idx="1"/>
          </p:nvPr>
        </p:nvSpPr>
        <p:spPr/>
        <p:txBody>
          <a:bodyPr>
            <a:normAutofit/>
          </a:bodyPr>
          <a:lstStyle/>
          <a:p>
            <a:r>
              <a:rPr lang="en-US" dirty="0" smtClean="0"/>
              <a:t>SharePoint Designer has gone through many significant changes</a:t>
            </a:r>
          </a:p>
          <a:p>
            <a:pPr lvl="1"/>
            <a:r>
              <a:rPr lang="en-US" dirty="0" smtClean="0"/>
              <a:t>SharePoint objects such as lists and workflow associations are seen as first class objects in the new UI</a:t>
            </a:r>
          </a:p>
          <a:p>
            <a:pPr lvl="1"/>
            <a:r>
              <a:rPr lang="en-US" dirty="0" smtClean="0"/>
              <a:t>Each SharePoint object has a summary page</a:t>
            </a:r>
          </a:p>
          <a:p>
            <a:pPr lvl="1"/>
            <a:r>
              <a:rPr lang="en-US" dirty="0" smtClean="0"/>
              <a:t>The new workflow designer is much more powerful</a:t>
            </a:r>
          </a:p>
          <a:p>
            <a:pPr lvl="1"/>
            <a:r>
              <a:rPr lang="en-US" dirty="0" smtClean="0"/>
              <a:t>SPD can create reusable workflows – this was a big problem in SPD 2007</a:t>
            </a:r>
          </a:p>
          <a:p>
            <a:pPr lvl="1"/>
            <a:r>
              <a:rPr lang="en-US" dirty="0" smtClean="0"/>
              <a:t>Prototypes created in SPD can be migrated into Visual Studio 2010</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should not be a long demo but a 4-5 minute test drive to quickly show the new UI of the SharePoint Designer</a:t>
            </a:r>
          </a:p>
          <a:p>
            <a:pPr lvl="1"/>
            <a:r>
              <a:rPr lang="en-US" dirty="0" smtClean="0"/>
              <a:t>Launch SharePoint Designer</a:t>
            </a:r>
          </a:p>
          <a:p>
            <a:pPr lvl="1"/>
            <a:r>
              <a:rPr lang="en-US" dirty="0" smtClean="0"/>
              <a:t>Open site create earlier this lab</a:t>
            </a:r>
          </a:p>
          <a:p>
            <a:pPr lvl="1"/>
            <a:r>
              <a:rPr lang="en-US" dirty="0" smtClean="0"/>
              <a:t>Show summary pages for existing lists</a:t>
            </a:r>
          </a:p>
          <a:p>
            <a:pPr lvl="1"/>
            <a:r>
              <a:rPr lang="en-US" dirty="0" smtClean="0"/>
              <a:t>Create a new list and show how quick and easy it is to create a custom set of columns</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257300" y="719138"/>
            <a:ext cx="4800600" cy="3600450"/>
          </a:xfrm>
          <a:prstGeom prst="rect">
            <a:avLst/>
          </a:prstGeom>
        </p:spPr>
      </p:sp>
      <p:sp>
        <p:nvSpPr>
          <p:cNvPr id="7" name="Notes Placeholder 6"/>
          <p:cNvSpPr>
            <a:spLocks noGrp="1"/>
          </p:cNvSpPr>
          <p:nvPr>
            <p:ph type="body" idx="1"/>
          </p:nvPr>
        </p:nvSpPr>
        <p:spPr>
          <a:xfrm>
            <a:off x="731520" y="4560570"/>
            <a:ext cx="5852160" cy="4320540"/>
          </a:xfrm>
          <a:prstGeom prst="rect">
            <a:avLst/>
          </a:prstGeom>
        </p:spPr>
        <p:txBody>
          <a:bodyPr>
            <a:normAutofit/>
          </a:bodyPr>
          <a:lstStyle/>
          <a:p>
            <a:endParaRPr lang="en-US"/>
          </a:p>
        </p:txBody>
      </p:sp>
      <p:sp>
        <p:nvSpPr>
          <p:cNvPr id="9" name="Header Placeholder 8"/>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257300" y="719138"/>
            <a:ext cx="4800600" cy="3600450"/>
          </a:xfrm>
          <a:prstGeom prst="rect">
            <a:avLst/>
          </a:prstGeom>
        </p:spPr>
      </p:sp>
      <p:sp>
        <p:nvSpPr>
          <p:cNvPr id="7" name="Notes Placeholder 6"/>
          <p:cNvSpPr>
            <a:spLocks noGrp="1"/>
          </p:cNvSpPr>
          <p:nvPr>
            <p:ph type="body" idx="1"/>
          </p:nvPr>
        </p:nvSpPr>
        <p:spPr>
          <a:xfrm>
            <a:off x="731520" y="4560570"/>
            <a:ext cx="5852160" cy="4320540"/>
          </a:xfrm>
          <a:prstGeom prst="rect">
            <a:avLst/>
          </a:prstGeom>
        </p:spPr>
        <p:txBody>
          <a:bodyPr>
            <a:normAutofit/>
          </a:bodyPr>
          <a:lstStyle/>
          <a:p>
            <a:endParaRPr lang="en-US"/>
          </a:p>
        </p:txBody>
      </p:sp>
      <p:sp>
        <p:nvSpPr>
          <p:cNvPr id="9" name="Header Placeholder 8"/>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SharePoint team has now gotten in line with many other server product teams at Microsoft and made SharePoint Server 2010 completely administrate-able through PowerShell scripts</a:t>
            </a:r>
          </a:p>
          <a:p>
            <a:endParaRPr lang="en-US" dirty="0" smtClean="0"/>
          </a:p>
          <a:p>
            <a:r>
              <a:rPr lang="en-US" dirty="0" smtClean="0"/>
              <a:t>The bottom line is that all administrators and developers working with SharePoint Server 2010 should know or get to know PowerShell scripting. The remainder of this lecture is designed to give an introductory primer for students with either limited or no previous experience with PowerShell.</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Over the last few years, PowerShell scripting has begun to replace older DOS-style batch files and VBScript files as the preferred way to manage and automate administrative tasks</a:t>
            </a:r>
          </a:p>
          <a:p>
            <a:endParaRPr lang="en-US" dirty="0" smtClean="0"/>
          </a:p>
          <a:p>
            <a:pPr lvl="1"/>
            <a:r>
              <a:rPr lang="en-US" dirty="0" err="1" smtClean="0"/>
              <a:t>Cmdlets</a:t>
            </a:r>
            <a:r>
              <a:rPr lang="en-US" dirty="0" smtClean="0"/>
              <a:t> are callable functions </a:t>
            </a:r>
          </a:p>
          <a:p>
            <a:pPr lvl="1"/>
            <a:r>
              <a:rPr lang="en-US" dirty="0" smtClean="0"/>
              <a:t>Pipelining allow one </a:t>
            </a:r>
            <a:r>
              <a:rPr lang="en-US" dirty="0" err="1" smtClean="0"/>
              <a:t>Cmdlet</a:t>
            </a:r>
            <a:r>
              <a:rPr lang="en-US" dirty="0" smtClean="0"/>
              <a:t> to return an object as input to another</a:t>
            </a:r>
          </a:p>
          <a:p>
            <a:pPr lvl="1"/>
            <a:r>
              <a:rPr lang="en-US" dirty="0" smtClean="0"/>
              <a:t>PowerShell includes formatting features to display output using lists or tables</a:t>
            </a:r>
          </a:p>
          <a:p>
            <a:pPr lvl="1"/>
            <a:r>
              <a:rPr lang="en-US" dirty="0" smtClean="0"/>
              <a:t>PowerShell is based on a provider-based model based on Snap-ins</a:t>
            </a:r>
          </a:p>
          <a:p>
            <a:pPr lvl="1"/>
            <a:r>
              <a:rPr lang="en-US" dirty="0" smtClean="0"/>
              <a:t>SharePoint support added through </a:t>
            </a:r>
            <a:r>
              <a:rPr lang="en-US" b="1" dirty="0" err="1" smtClean="0"/>
              <a:t>Microsoft.SharePoint.Powershell</a:t>
            </a:r>
            <a:r>
              <a:rPr lang="en-US" dirty="0" smtClean="0"/>
              <a:t>..</a:t>
            </a:r>
          </a:p>
          <a:p>
            <a:r>
              <a:rPr lang="en-US" dirty="0" smtClean="0"/>
              <a:t>.</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example shows calling a </a:t>
            </a:r>
            <a:r>
              <a:rPr lang="en-US" dirty="0" err="1" smtClean="0"/>
              <a:t>Cmdlet</a:t>
            </a:r>
            <a:r>
              <a:rPr lang="en-US" dirty="0" smtClean="0"/>
              <a:t> that takes no parameters</a:t>
            </a:r>
          </a:p>
          <a:p>
            <a:r>
              <a:rPr lang="en-US" dirty="0" smtClean="0"/>
              <a:t>The second example adds filtering by adding a Where command</a:t>
            </a:r>
          </a:p>
          <a:p>
            <a:pPr lvl="2"/>
            <a:r>
              <a:rPr lang="en-US" dirty="0" smtClean="0"/>
              <a:t>Where-Object {$_.name –</a:t>
            </a:r>
            <a:r>
              <a:rPr lang="en-US" dirty="0" err="1" smtClean="0"/>
              <a:t>eq</a:t>
            </a:r>
            <a:r>
              <a:rPr lang="en-US" dirty="0" smtClean="0"/>
              <a:t> "F*"}</a:t>
            </a:r>
          </a:p>
          <a:p>
            <a:pPr lvl="1"/>
            <a:r>
              <a:rPr lang="en-US" dirty="0" smtClean="0"/>
              <a:t>The </a:t>
            </a:r>
            <a:r>
              <a:rPr lang="en-US" dirty="0" err="1" smtClean="0"/>
              <a:t>syntaxt</a:t>
            </a:r>
            <a:r>
              <a:rPr lang="en-US" dirty="0" smtClean="0"/>
              <a:t> $_ refers to the object in question</a:t>
            </a:r>
          </a:p>
          <a:p>
            <a:pPr lvl="1"/>
            <a:r>
              <a:rPr lang="en-US" dirty="0" smtClean="0"/>
              <a:t>$_.name refers to the object's name property</a:t>
            </a:r>
          </a:p>
          <a:p>
            <a:pPr lvl="1"/>
            <a:r>
              <a:rPr lang="en-US" dirty="0" smtClean="0"/>
              <a:t>-</a:t>
            </a:r>
            <a:r>
              <a:rPr lang="en-US" dirty="0" err="1" smtClean="0"/>
              <a:t>eq</a:t>
            </a:r>
            <a:r>
              <a:rPr lang="en-US" dirty="0" smtClean="0"/>
              <a:t> is the operator for equals</a:t>
            </a:r>
          </a:p>
          <a:p>
            <a:r>
              <a:rPr lang="en-US" dirty="0" smtClean="0"/>
              <a:t>The third example adds in </a:t>
            </a:r>
            <a:r>
              <a:rPr lang="en-US" dirty="0" err="1" smtClean="0"/>
              <a:t>formmating</a:t>
            </a:r>
            <a:r>
              <a:rPr lang="en-US" dirty="0" smtClean="0"/>
              <a:t> instructions</a:t>
            </a:r>
          </a:p>
          <a:p>
            <a:r>
              <a:rPr lang="en-US" dirty="0" smtClean="0"/>
              <a:t>The last example redirects output so it is stored in a new text files.</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default, Powershell does not allow script to run</a:t>
            </a:r>
          </a:p>
          <a:p>
            <a:pPr lvl="1"/>
            <a:r>
              <a:rPr lang="en-US" dirty="0" smtClean="0"/>
              <a:t>Administrator must change execution policy to enable script execution</a:t>
            </a:r>
          </a:p>
          <a:p>
            <a:pPr lvl="1"/>
            <a:endParaRPr lang="en-US" dirty="0" smtClean="0"/>
          </a:p>
          <a:p>
            <a:r>
              <a:rPr lang="en-US" dirty="0" smtClean="0"/>
              <a:t>Execution Policy Settings</a:t>
            </a:r>
          </a:p>
          <a:p>
            <a:pPr lvl="1"/>
            <a:r>
              <a:rPr lang="en-US" b="1" dirty="0" smtClean="0"/>
              <a:t>restricted</a:t>
            </a:r>
            <a:r>
              <a:rPr lang="en-US" dirty="0" smtClean="0"/>
              <a:t> (default) – scripts prohibited from executing</a:t>
            </a:r>
          </a:p>
          <a:p>
            <a:pPr lvl="1"/>
            <a:r>
              <a:rPr lang="en-US" b="1" dirty="0" smtClean="0"/>
              <a:t>unrestricted</a:t>
            </a:r>
            <a:r>
              <a:rPr lang="en-US" dirty="0" smtClean="0"/>
              <a:t> - scripts can execute. Scripts that are signed can run with user interaction. Scripts that are not signed result in prompting user for permission to execute.</a:t>
            </a:r>
          </a:p>
          <a:p>
            <a:pPr lvl="1"/>
            <a:r>
              <a:rPr lang="en-US" b="1" dirty="0" smtClean="0"/>
              <a:t>bypass</a:t>
            </a:r>
            <a:r>
              <a:rPr lang="en-US" dirty="0" smtClean="0"/>
              <a:t> (developer mode) – scripts can execute and user interaction is suppressed.</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the initial release of Powershell, administrators and developers usually resorted to writing scripts with NotePad. PowerShell 2 provides a nice development environment for writing PowerShell scripts named the PowerShell Integrated Scripting Environment (ISE). </a:t>
            </a:r>
          </a:p>
          <a:p>
            <a:endParaRPr lang="en-US" dirty="0" smtClean="0"/>
          </a:p>
          <a:p>
            <a:r>
              <a:rPr lang="en-US" dirty="0" smtClean="0"/>
              <a:t>When it comes t writing complex scripts with control of flow logic, it is really nice to be able to debug and single step through your code.</a:t>
            </a:r>
            <a:endParaRPr lang="en-US" dirty="0"/>
          </a:p>
        </p:txBody>
      </p:sp>
      <p:sp>
        <p:nvSpPr>
          <p:cNvPr id="5" name="Header Placeholder 4"/>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SharePoint Server 2010 adds many </a:t>
            </a:r>
            <a:r>
              <a:rPr lang="en-US" dirty="0" err="1" smtClean="0"/>
              <a:t>Cmdlets</a:t>
            </a:r>
            <a:r>
              <a:rPr lang="en-US" dirty="0" smtClean="0"/>
              <a:t> for SharePoint administration through a Snap-in provider named </a:t>
            </a:r>
            <a:r>
              <a:rPr lang="en-US" dirty="0" err="1" smtClean="0"/>
              <a:t>Microsoft.SharePoint.PowerShell</a:t>
            </a:r>
            <a:r>
              <a:rPr lang="en-US" dirty="0" smtClean="0"/>
              <a:t>. The SharePoint </a:t>
            </a:r>
            <a:r>
              <a:rPr lang="en-US" dirty="0" err="1" smtClean="0"/>
              <a:t>cmdlets</a:t>
            </a:r>
            <a:r>
              <a:rPr lang="en-US" dirty="0" smtClean="0"/>
              <a:t> cannot be called until the SharePoint snap-in has been loaded.</a:t>
            </a:r>
          </a:p>
          <a:p>
            <a:endParaRPr lang="en-US" dirty="0" smtClean="0"/>
          </a:p>
          <a:p>
            <a:r>
              <a:rPr lang="en-US" dirty="0" smtClean="0"/>
              <a:t>There are two common ways to load the SharePoint snap-in</a:t>
            </a:r>
          </a:p>
          <a:p>
            <a:pPr lvl="1"/>
            <a:r>
              <a:rPr lang="en-US" dirty="0" smtClean="0"/>
              <a:t>Call the </a:t>
            </a:r>
            <a:r>
              <a:rPr lang="en-US" b="1" dirty="0" smtClean="0"/>
              <a:t>Add-</a:t>
            </a:r>
            <a:r>
              <a:rPr lang="en-US" b="1" dirty="0" err="1" smtClean="0"/>
              <a:t>PSSnapin</a:t>
            </a:r>
            <a:r>
              <a:rPr lang="en-US" dirty="0" smtClean="0"/>
              <a:t> </a:t>
            </a:r>
            <a:r>
              <a:rPr lang="en-US" dirty="0" err="1" smtClean="0"/>
              <a:t>cmdlet</a:t>
            </a:r>
            <a:r>
              <a:rPr lang="en-US" dirty="0" smtClean="0"/>
              <a:t> and pass a parameter with the snap-in name</a:t>
            </a:r>
          </a:p>
          <a:p>
            <a:pPr lvl="1"/>
            <a:r>
              <a:rPr lang="en-US" dirty="0" smtClean="0"/>
              <a:t>Launch the PowerShell console using SharePoint Management Console. This link points to an XML file that loads the SharePoint snap-in in a declarative fashion.</a:t>
            </a:r>
          </a:p>
          <a:p>
            <a:pPr lvl="1"/>
            <a:endParaRPr lang="en-US" dirty="0" smtClean="0"/>
          </a:p>
          <a:p>
            <a:pPr lvl="1"/>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example shows how to get a farm-wide list of all features that have been installed with a Display Name that contains the word "Publishing". This example also shows how to use PowerShell fundamentals for filtering, sorting and formatting.</a:t>
            </a:r>
          </a:p>
          <a:p>
            <a:endParaRPr lang="en-US" dirty="0" smtClean="0"/>
          </a:p>
          <a:p>
            <a:r>
              <a:rPr lang="en-US" dirty="0" smtClean="0"/>
              <a:t>The second example shows a PowerShell script which uses the New-</a:t>
            </a:r>
            <a:r>
              <a:rPr lang="en-US" dirty="0" err="1" smtClean="0"/>
              <a:t>SPSite</a:t>
            </a:r>
            <a:r>
              <a:rPr lang="en-US" dirty="0" smtClean="0"/>
              <a:t> </a:t>
            </a:r>
            <a:r>
              <a:rPr lang="en-US" dirty="0" err="1" smtClean="0"/>
              <a:t>cmdlet</a:t>
            </a:r>
            <a:r>
              <a:rPr lang="en-US" dirty="0" smtClean="0"/>
              <a:t> to create a new site. You should observe that the New-</a:t>
            </a:r>
            <a:r>
              <a:rPr lang="en-US" dirty="0" err="1" smtClean="0"/>
              <a:t>SPSite</a:t>
            </a:r>
            <a:r>
              <a:rPr lang="en-US" dirty="0" smtClean="0"/>
              <a:t> </a:t>
            </a:r>
            <a:r>
              <a:rPr lang="en-US" dirty="0" err="1" smtClean="0"/>
              <a:t>cmdlet</a:t>
            </a:r>
            <a:r>
              <a:rPr lang="en-US" dirty="0" smtClean="0"/>
              <a:t> returns a </a:t>
            </a:r>
            <a:r>
              <a:rPr lang="en-US" dirty="0" err="1" smtClean="0"/>
              <a:t>SPSite</a:t>
            </a:r>
            <a:r>
              <a:rPr lang="en-US" dirty="0" smtClean="0"/>
              <a:t> object which is then used to access the </a:t>
            </a:r>
            <a:r>
              <a:rPr lang="en-US" dirty="0" err="1" smtClean="0"/>
              <a:t>SPWeb</a:t>
            </a:r>
            <a:r>
              <a:rPr lang="en-US" dirty="0" smtClean="0"/>
              <a:t> object for the top-level site.</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are going to work with SharePoint Server 2010 as a developer or as an administrator, you must learn PowerShell from the perspective of someone that consumes </a:t>
            </a:r>
            <a:r>
              <a:rPr lang="en-US" dirty="0" err="1" smtClean="0"/>
              <a:t>cmdlets</a:t>
            </a:r>
            <a:r>
              <a:rPr lang="en-US" dirty="0" smtClean="0"/>
              <a:t>. However, it some scenarios you might actually want to develop our own custom </a:t>
            </a:r>
            <a:r>
              <a:rPr lang="en-US" dirty="0" err="1" smtClean="0"/>
              <a:t>cmdlets</a:t>
            </a:r>
            <a:r>
              <a:rPr lang="en-US" dirty="0" smtClean="0"/>
              <a:t> by creating a PowerShell snap-in.</a:t>
            </a:r>
          </a:p>
          <a:p>
            <a:endParaRPr lang="en-US" dirty="0" smtClean="0"/>
          </a:p>
          <a:p>
            <a:r>
              <a:rPr lang="en-US" dirty="0" smtClean="0"/>
              <a:t>This approach allows you to develop in a richer environment like Visual Studio 2010 to build reusable components which encapsulate the logic for ongoing administrative tasks.</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 </a:t>
            </a:r>
            <a:r>
              <a:rPr lang="en-US" dirty="0" err="1" smtClean="0"/>
              <a:t>Metro.SharePoint.PowerShell</a:t>
            </a:r>
            <a:r>
              <a:rPr lang="en-US" dirty="0" smtClean="0"/>
              <a:t> sample </a:t>
            </a:r>
            <a:r>
              <a:rPr lang="en-US" smtClean="0"/>
              <a:t>custom snap-in.</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88417"/>
          <p:cNvSpPr>
            <a:spLocks noGrp="1" noRot="1" noChangeAspect="1" noTextEdit="1"/>
          </p:cNvSpPr>
          <p:nvPr>
            <p:ph type="sldImg"/>
          </p:nvPr>
        </p:nvSpPr>
        <p:spPr>
          <a:xfrm>
            <a:off x="1257300" y="719138"/>
            <a:ext cx="4800600" cy="3600450"/>
          </a:xfrm>
          <a:prstGeom prst="rect">
            <a:avLst/>
          </a:prstGeom>
          <a:noFill/>
          <a:ln cap="flat">
            <a:headEnd type="none" w="med" len="med"/>
            <a:tailEnd type="none" w="med" len="med"/>
          </a:ln>
        </p:spPr>
      </p:sp>
      <p:sp>
        <p:nvSpPr>
          <p:cNvPr id="188419" name="Notes Placeholder 188418"/>
          <p:cNvSpPr>
            <a:spLocks noGrp="1" noChangeArrowheads="1"/>
          </p:cNvSpPr>
          <p:nvPr>
            <p:ph type="body" idx="1"/>
          </p:nvPr>
        </p:nvSpPr>
        <p:spPr>
          <a:xfrm>
            <a:off x="731520" y="4560570"/>
            <a:ext cx="5852160" cy="4320540"/>
          </a:xfrm>
          <a:prstGeom prst="rect">
            <a:avLst/>
          </a:prstGeom>
        </p:spPr>
        <p:txBody>
          <a:bodyPr/>
          <a:lstStyle/>
          <a:p>
            <a:pPr hangingPunct="1"/>
            <a:r>
              <a:rPr lang="en-US" dirty="0" smtClean="0">
                <a:latin typeface="Arial" pitchFamily="34" charset="0"/>
                <a:cs typeface="MS PGothic"/>
              </a:rPr>
              <a:t>Many student will be familiar with WSS 3.0 and MOSS. Here are some questions that each student should answer.</a:t>
            </a:r>
          </a:p>
          <a:p>
            <a:pPr hangingPunct="1"/>
            <a:endParaRPr lang="en-US" dirty="0" smtClean="0">
              <a:latin typeface="Arial" pitchFamily="34" charset="0"/>
              <a:cs typeface="MS PGothic"/>
            </a:endParaRPr>
          </a:p>
          <a:p>
            <a:pPr hangingPunct="1"/>
            <a:r>
              <a:rPr lang="en-US" dirty="0" smtClean="0">
                <a:latin typeface="Arial" pitchFamily="34" charset="0"/>
                <a:cs typeface="MS PGothic"/>
              </a:rPr>
              <a:t>Are you familiar with MOSS 2007 and WSS 3.0 </a:t>
            </a:r>
          </a:p>
          <a:p>
            <a:pPr lvl="1" hangingPunct="1"/>
            <a:r>
              <a:rPr lang="en-US" dirty="0" smtClean="0">
                <a:latin typeface="Arial" pitchFamily="34" charset="0"/>
                <a:cs typeface="MS PGothic"/>
              </a:rPr>
              <a:t>as a user?</a:t>
            </a:r>
          </a:p>
          <a:p>
            <a:pPr lvl="1" hangingPunct="1"/>
            <a:r>
              <a:rPr lang="en-US" dirty="0" smtClean="0">
                <a:latin typeface="Arial" pitchFamily="34" charset="0"/>
                <a:cs typeface="MS PGothic"/>
              </a:rPr>
              <a:t>as a site administrator?</a:t>
            </a:r>
          </a:p>
          <a:p>
            <a:pPr lvl="1" hangingPunct="1"/>
            <a:r>
              <a:rPr lang="en-US" dirty="0" smtClean="0">
                <a:latin typeface="Arial" pitchFamily="34" charset="0"/>
                <a:cs typeface="MS PGothic"/>
              </a:rPr>
              <a:t>as a farm administrator?</a:t>
            </a:r>
          </a:p>
          <a:p>
            <a:pPr lvl="1" hangingPunct="1"/>
            <a:r>
              <a:rPr lang="en-US" dirty="0" smtClean="0">
                <a:latin typeface="Arial" pitchFamily="34" charset="0"/>
                <a:cs typeface="MS PGothic"/>
              </a:rPr>
              <a:t>as a developer?</a:t>
            </a:r>
          </a:p>
          <a:p>
            <a:pPr lvl="1" hangingPunct="1"/>
            <a:endParaRPr lang="en-US" dirty="0" smtClean="0">
              <a:latin typeface="Arial" pitchFamily="34" charset="0"/>
              <a:cs typeface="MS PGothic"/>
            </a:endParaRPr>
          </a:p>
          <a:p>
            <a:pPr hangingPunct="1"/>
            <a:r>
              <a:rPr lang="en-US" dirty="0" smtClean="0">
                <a:latin typeface="Arial" pitchFamily="34" charset="0"/>
                <a:cs typeface="MS PGothic"/>
              </a:rPr>
              <a:t>What types of components have you developed for SharePoint? </a:t>
            </a:r>
          </a:p>
          <a:p>
            <a:pPr lvl="1" hangingPunct="1"/>
            <a:r>
              <a:rPr lang="en-US" dirty="0" smtClean="0">
                <a:latin typeface="Arial" pitchFamily="34" charset="0"/>
                <a:cs typeface="MS PGothic"/>
              </a:rPr>
              <a:t>Features and Solution packages</a:t>
            </a:r>
          </a:p>
          <a:p>
            <a:pPr lvl="1" hangingPunct="1"/>
            <a:r>
              <a:rPr lang="en-US" dirty="0" smtClean="0">
                <a:latin typeface="Arial" pitchFamily="34" charset="0"/>
                <a:cs typeface="MS PGothic"/>
              </a:rPr>
              <a:t>Web Parts and Event Handlers</a:t>
            </a:r>
          </a:p>
          <a:p>
            <a:pPr lvl="1" hangingPunct="1"/>
            <a:r>
              <a:rPr lang="en-US" dirty="0" err="1" smtClean="0">
                <a:latin typeface="Arial" pitchFamily="34" charset="0"/>
                <a:cs typeface="MS PGothic"/>
              </a:rPr>
              <a:t>ListDefs</a:t>
            </a:r>
            <a:r>
              <a:rPr lang="en-US" dirty="0" smtClean="0">
                <a:latin typeface="Arial" pitchFamily="34" charset="0"/>
                <a:cs typeface="MS PGothic"/>
              </a:rPr>
              <a:t> and </a:t>
            </a:r>
            <a:r>
              <a:rPr lang="en-US" dirty="0" err="1" smtClean="0">
                <a:latin typeface="Arial" pitchFamily="34" charset="0"/>
                <a:cs typeface="MS PGothic"/>
              </a:rPr>
              <a:t>SiteDefs</a:t>
            </a:r>
            <a:endParaRPr lang="en-US" dirty="0" smtClean="0">
              <a:latin typeface="Arial" pitchFamily="34" charset="0"/>
              <a:cs typeface="MS PGothic"/>
            </a:endParaRPr>
          </a:p>
          <a:p>
            <a:pPr hangingPunct="1"/>
            <a:endParaRPr lang="en-US" dirty="0" smtClean="0">
              <a:latin typeface="Arial" pitchFamily="34" charset="0"/>
              <a:cs typeface="MS PGothic"/>
            </a:endParaRPr>
          </a:p>
          <a:p>
            <a:pPr hangingPunct="1"/>
            <a:r>
              <a:rPr lang="en-US" dirty="0" smtClean="0">
                <a:latin typeface="Arial" pitchFamily="34" charset="0"/>
                <a:cs typeface="MS PGothic"/>
              </a:rPr>
              <a:t>What Tools and utilities have you used?</a:t>
            </a:r>
          </a:p>
          <a:p>
            <a:pPr lvl="1" hangingPunct="1"/>
            <a:r>
              <a:rPr lang="en-US" dirty="0" smtClean="0">
                <a:latin typeface="Arial" pitchFamily="34" charset="0"/>
                <a:cs typeface="MS PGothic"/>
              </a:rPr>
              <a:t>Visual Studio Extensions for WSS 3.0</a:t>
            </a:r>
          </a:p>
          <a:p>
            <a:pPr lvl="1" hangingPunct="1"/>
            <a:r>
              <a:rPr lang="en-US" dirty="0" err="1" smtClean="0">
                <a:latin typeface="Arial" pitchFamily="34" charset="0"/>
                <a:cs typeface="MS PGothic"/>
              </a:rPr>
              <a:t>CodePlex</a:t>
            </a:r>
            <a:r>
              <a:rPr lang="en-US" dirty="0" smtClean="0">
                <a:latin typeface="Arial" pitchFamily="34" charset="0"/>
                <a:cs typeface="MS PGothic"/>
              </a:rPr>
              <a:t> utilities</a:t>
            </a:r>
            <a:endParaRPr lang="en-US" dirty="0">
              <a:latin typeface="Arial" pitchFamily="34" charset="0"/>
              <a:cs typeface="MS PGothic"/>
            </a:endParaRPr>
          </a:p>
        </p:txBody>
      </p:sp>
      <p:sp>
        <p:nvSpPr>
          <p:cNvPr id="7" name="Header Placeholder 6"/>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1257300" y="719138"/>
            <a:ext cx="4800600" cy="3600450"/>
          </a:xfrm>
          <a:prstGeom prst="rect">
            <a:avLst/>
          </a:prstGeom>
        </p:spPr>
      </p:sp>
      <p:sp>
        <p:nvSpPr>
          <p:cNvPr id="7" name="Notes Placeholder 6"/>
          <p:cNvSpPr>
            <a:spLocks noGrp="1"/>
          </p:cNvSpPr>
          <p:nvPr>
            <p:ph type="body" idx="1"/>
          </p:nvPr>
        </p:nvSpPr>
        <p:spPr>
          <a:xfrm>
            <a:off x="731520" y="4560570"/>
            <a:ext cx="5852160" cy="4320540"/>
          </a:xfrm>
          <a:prstGeom prst="rect">
            <a:avLst/>
          </a:prstGeom>
        </p:spPr>
        <p:txBody>
          <a:bodyPr>
            <a:normAutofit/>
          </a:bodyPr>
          <a:lstStyle/>
          <a:p>
            <a:endParaRPr lang="en-US"/>
          </a:p>
        </p:txBody>
      </p:sp>
      <p:sp>
        <p:nvSpPr>
          <p:cNvPr id="9" name="Header Placeholder 8"/>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88417"/>
          <p:cNvSpPr>
            <a:spLocks noGrp="1" noRot="1" noChangeAspect="1" noTextEdit="1"/>
          </p:cNvSpPr>
          <p:nvPr>
            <p:ph type="sldImg"/>
          </p:nvPr>
        </p:nvSpPr>
        <p:spPr>
          <a:xfrm>
            <a:off x="1257300" y="719138"/>
            <a:ext cx="4800600" cy="3600450"/>
          </a:xfrm>
          <a:prstGeom prst="rect">
            <a:avLst/>
          </a:prstGeom>
          <a:noFill/>
          <a:ln cap="flat">
            <a:headEnd type="none" w="med" len="med"/>
            <a:tailEnd type="none" w="med" len="med"/>
          </a:ln>
        </p:spPr>
      </p:sp>
      <p:sp>
        <p:nvSpPr>
          <p:cNvPr id="188419" name="Notes Placeholder 188418"/>
          <p:cNvSpPr>
            <a:spLocks noGrp="1" noChangeArrowheads="1"/>
          </p:cNvSpPr>
          <p:nvPr>
            <p:ph type="body" idx="1"/>
          </p:nvPr>
        </p:nvSpPr>
        <p:spPr>
          <a:xfrm>
            <a:off x="731520" y="4560570"/>
            <a:ext cx="5852160" cy="4320540"/>
          </a:xfrm>
          <a:prstGeom prst="rect">
            <a:avLst/>
          </a:prstGeom>
        </p:spPr>
        <p:txBody>
          <a:bodyPr/>
          <a:lstStyle/>
          <a:p>
            <a:pPr hangingPunct="1"/>
            <a:r>
              <a:rPr lang="en-US" dirty="0" smtClean="0">
                <a:latin typeface="Arial" pitchFamily="34" charset="0"/>
                <a:cs typeface="MS PGothic"/>
              </a:rPr>
              <a:t>SharePoint Server 2010 is the next version of the SharePoint technology stack. There will be three different SKUs for SharePoint Server 2010</a:t>
            </a:r>
            <a:endParaRPr lang="en-US" dirty="0">
              <a:latin typeface="Arial" pitchFamily="34" charset="0"/>
              <a:cs typeface="MS PGothic"/>
            </a:endParaRPr>
          </a:p>
          <a:p>
            <a:pPr lvl="1" hangingPunct="1"/>
            <a:r>
              <a:rPr lang="en-US" dirty="0" smtClean="0">
                <a:latin typeface="Arial" pitchFamily="34" charset="0"/>
                <a:cs typeface="MS PGothic"/>
              </a:rPr>
              <a:t>SharePoint 2010 Server Enterprise</a:t>
            </a:r>
          </a:p>
          <a:p>
            <a:pPr lvl="1" hangingPunct="1"/>
            <a:r>
              <a:rPr lang="en-US" dirty="0" smtClean="0">
                <a:latin typeface="Arial" pitchFamily="34" charset="0"/>
                <a:cs typeface="MS PGothic"/>
              </a:rPr>
              <a:t>SharePoint 2010 Server Standard</a:t>
            </a:r>
          </a:p>
          <a:p>
            <a:pPr lvl="1" hangingPunct="1"/>
            <a:r>
              <a:rPr lang="en-US" dirty="0" smtClean="0">
                <a:latin typeface="Arial" pitchFamily="34" charset="0"/>
                <a:cs typeface="MS PGothic"/>
              </a:rPr>
              <a:t>Microsoft SharePoint Foundation</a:t>
            </a:r>
            <a:endParaRPr lang="en-US" i="1" dirty="0" smtClean="0">
              <a:latin typeface="Arial" pitchFamily="34" charset="0"/>
              <a:cs typeface="MS PGothic"/>
            </a:endParaRPr>
          </a:p>
          <a:p>
            <a:pPr lvl="1" hangingPunct="1"/>
            <a:endParaRPr lang="en-US" i="1" dirty="0" smtClean="0">
              <a:latin typeface="Arial" pitchFamily="34" charset="0"/>
              <a:cs typeface="MS PGothic"/>
            </a:endParaRPr>
          </a:p>
          <a:p>
            <a:pPr hangingPunct="1"/>
            <a:r>
              <a:rPr lang="en-US" dirty="0" smtClean="0">
                <a:latin typeface="Arial" pitchFamily="34" charset="0"/>
                <a:cs typeface="MS PGothic"/>
              </a:rPr>
              <a:t>SharePoint 2010 Server only runs on 64-bit operating systems. This is different from MOSS 2007 and WSS 3.0 which ran on either a 32-bit OS and a 64-bit OS.</a:t>
            </a:r>
          </a:p>
          <a:p>
            <a:pPr hangingPunct="1"/>
            <a:endParaRPr lang="en-US" dirty="0" smtClean="0">
              <a:latin typeface="Arial" pitchFamily="34" charset="0"/>
              <a:cs typeface="MS PGothic"/>
            </a:endParaRPr>
          </a:p>
          <a:p>
            <a:pPr hangingPunct="1"/>
            <a:r>
              <a:rPr lang="en-US" dirty="0" smtClean="0">
                <a:latin typeface="Arial" pitchFamily="34" charset="0"/>
                <a:cs typeface="MS PGothic"/>
              </a:rPr>
              <a:t>SharePoint 2010 Server is the first version of the product that supports installation on a client OS for development. The supported clients Oss included 64-bit version of Windows 7 and Windows Vista.</a:t>
            </a:r>
          </a:p>
        </p:txBody>
      </p:sp>
      <p:sp>
        <p:nvSpPr>
          <p:cNvPr id="5" name="Slide Number Placeholder 4"/>
          <p:cNvSpPr>
            <a:spLocks noGrp="1"/>
          </p:cNvSpPr>
          <p:nvPr>
            <p:ph type="sldNum" sz="quarter" idx="11"/>
          </p:nvPr>
        </p:nvSpPr>
        <p:spPr>
          <a:xfrm>
            <a:off x="4143587" y="9119474"/>
            <a:ext cx="3169920" cy="480060"/>
          </a:xfrm>
          <a:prstGeom prst="rect">
            <a:avLst/>
          </a:prstGeom>
        </p:spPr>
        <p:txBody>
          <a:bodyPr/>
          <a:lstStyle/>
          <a:p>
            <a:fld id="{073E6628-0705-4E34-90AA-D61A964D0AFD}" type="slidenum">
              <a:rPr lang="en-US" smtClean="0"/>
              <a:pPr/>
              <a:t>4</a:t>
            </a:fld>
            <a:endParaRPr lang="en-US"/>
          </a:p>
        </p:txBody>
      </p:sp>
      <p:sp>
        <p:nvSpPr>
          <p:cNvPr id="7" name="Header Placeholder 6"/>
          <p:cNvSpPr>
            <a:spLocks noGrp="1"/>
          </p:cNvSpPr>
          <p:nvPr>
            <p:ph type="hdr" sz="quarter" idx="12"/>
          </p:nvPr>
        </p:nvSpPr>
        <p:spPr/>
        <p:txBody>
          <a:bodyPr/>
          <a:lstStyle/>
          <a:p>
            <a:pPr>
              <a:defRPr/>
            </a:pPr>
            <a:r>
              <a:rPr lang="en-US" smtClean="0"/>
              <a:t>SharePoint 2010 Developer Workshop</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value proposition of SharePoint 2010 can be split across 6 functional areas as seen in what is commonly referred to as the "SharePoint Pie". Here is a quicker decoder ring to understand what each piece of the pie is all about.</a:t>
            </a:r>
          </a:p>
          <a:p>
            <a:pPr lvl="1" indent="-223838">
              <a:buFont typeface="Arial" pitchFamily="34" charset="0"/>
              <a:buChar char="•"/>
            </a:pPr>
            <a:r>
              <a:rPr lang="en-US" b="1" dirty="0" smtClean="0"/>
              <a:t>Sites</a:t>
            </a:r>
            <a:r>
              <a:rPr lang="en-US" dirty="0" smtClean="0"/>
              <a:t>: Collaboration (e.g. Team sites)</a:t>
            </a:r>
          </a:p>
          <a:p>
            <a:pPr lvl="1" indent="-223838">
              <a:buFont typeface="Arial" pitchFamily="34" charset="0"/>
              <a:buChar char="•"/>
            </a:pPr>
            <a:r>
              <a:rPr lang="en-US" b="1" dirty="0" smtClean="0"/>
              <a:t>Communities</a:t>
            </a:r>
            <a:r>
              <a:rPr lang="en-US" dirty="0" smtClean="0"/>
              <a:t>: Social networking (Blogs, Wikis, User profiles)</a:t>
            </a:r>
          </a:p>
          <a:p>
            <a:pPr lvl="1" indent="-223838">
              <a:buFont typeface="Arial" pitchFamily="34" charset="0"/>
              <a:buChar char="•"/>
            </a:pPr>
            <a:r>
              <a:rPr lang="en-US" b="1" dirty="0" smtClean="0"/>
              <a:t>Search</a:t>
            </a:r>
            <a:r>
              <a:rPr lang="en-US" dirty="0" smtClean="0"/>
              <a:t>: Content discovery and connecting people</a:t>
            </a:r>
          </a:p>
          <a:p>
            <a:pPr lvl="1" indent="-223838">
              <a:buFont typeface="Arial" pitchFamily="34" charset="0"/>
              <a:buChar char="•"/>
            </a:pPr>
            <a:r>
              <a:rPr lang="en-US" b="1" dirty="0" smtClean="0"/>
              <a:t>Content</a:t>
            </a:r>
            <a:r>
              <a:rPr lang="en-US" dirty="0" smtClean="0"/>
              <a:t>: WCM, ECM, DM and RM</a:t>
            </a:r>
          </a:p>
          <a:p>
            <a:pPr lvl="1" indent="-223838">
              <a:buFont typeface="Arial" pitchFamily="34" charset="0"/>
              <a:buChar char="•"/>
            </a:pPr>
            <a:r>
              <a:rPr lang="en-US" b="1" dirty="0" smtClean="0"/>
              <a:t>Composites</a:t>
            </a:r>
            <a:r>
              <a:rPr lang="en-US" dirty="0" smtClean="0"/>
              <a:t>: Building no-code applications with external data (BCS)</a:t>
            </a:r>
          </a:p>
          <a:p>
            <a:pPr lvl="1" indent="-223838">
              <a:buFont typeface="Arial" pitchFamily="34" charset="0"/>
              <a:buChar char="•"/>
            </a:pPr>
            <a:r>
              <a:rPr lang="en-US" b="1" dirty="0" smtClean="0"/>
              <a:t>Insights</a:t>
            </a:r>
            <a:r>
              <a:rPr lang="en-US" dirty="0" smtClean="0"/>
              <a:t>: Business Intelligence and Reporting</a:t>
            </a:r>
          </a:p>
          <a:p>
            <a:endParaRPr lang="en-US" dirty="0"/>
          </a:p>
        </p:txBody>
      </p:sp>
      <p:sp>
        <p:nvSpPr>
          <p:cNvPr id="5" name="Header Placeholder 4"/>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see from this list there are quite a few things for developers to get excited about when moving to SharePoint 2010. There is no need to drill into each of these bullets at this stage of the course but rather just to give students familiar with SharePoint 2007 a quick idea of the new surface area that they have to work with.</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SharePoint 2007 Team site looks quite a bit different from SharePoint 2007</a:t>
            </a:r>
          </a:p>
          <a:p>
            <a:pPr lvl="1"/>
            <a:r>
              <a:rPr lang="en-US" dirty="0" smtClean="0"/>
              <a:t>Master page has changed (Site Action menu now on left)</a:t>
            </a:r>
          </a:p>
          <a:p>
            <a:pPr lvl="1"/>
            <a:r>
              <a:rPr lang="en-US" dirty="0" smtClean="0"/>
              <a:t>Home Page is a wiki page (</a:t>
            </a:r>
            <a:r>
              <a:rPr lang="en-US" dirty="0" err="1" smtClean="0"/>
              <a:t>SitePages</a:t>
            </a:r>
            <a:r>
              <a:rPr lang="en-US" dirty="0" smtClean="0"/>
              <a:t>/Home.aspx)</a:t>
            </a:r>
          </a:p>
          <a:p>
            <a:pPr lvl="1"/>
            <a:r>
              <a:rPr lang="en-US" dirty="0" smtClean="0"/>
              <a:t>New lists and galleries created behind the scenes</a:t>
            </a:r>
          </a:p>
          <a:p>
            <a:pPr lvl="1"/>
            <a:endParaRPr lang="en-US" dirty="0" smtClean="0"/>
          </a:p>
          <a:p>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has been a major overhaul to the most basic aspects of the SharePoint UI. Many of these changes have been designed to get rid of all the HTTP </a:t>
            </a:r>
            <a:r>
              <a:rPr lang="en-US" dirty="0" err="1" smtClean="0"/>
              <a:t>postbacks</a:t>
            </a:r>
            <a:r>
              <a:rPr lang="en-US" dirty="0" smtClean="0"/>
              <a:t> that are required when making updates in the browser. SharePoint 2010 has a new core engine for processing pages based on ASP.NET AJAX and designed to delivery a more of a Web 2.0 user experience.</a:t>
            </a:r>
          </a:p>
          <a:p>
            <a:endParaRPr lang="en-US" dirty="0" smtClean="0"/>
          </a:p>
          <a:p>
            <a:r>
              <a:rPr lang="en-US" dirty="0" smtClean="0"/>
              <a:t>SharePoint 2010 adds a new server-side ribbon to create a consistency with the client-side ribbon added to Office applications with the release of the Office 2007 system. The ribbon now provides a JavaScript-enabled paradigm where the user can move between modes (e.g. edit mode versus </a:t>
            </a:r>
            <a:r>
              <a:rPr lang="en-US" dirty="0" err="1" smtClean="0"/>
              <a:t>diisplay</a:t>
            </a:r>
            <a:r>
              <a:rPr lang="en-US" dirty="0" smtClean="0"/>
              <a:t> mode) without sending </a:t>
            </a:r>
            <a:r>
              <a:rPr lang="en-US" dirty="0" err="1" smtClean="0"/>
              <a:t>postbacks</a:t>
            </a:r>
            <a:r>
              <a:rPr lang="en-US" dirty="0" smtClean="0"/>
              <a:t> to the Web server. In-place editing is the most obvious change that users will notice when moving from SharePoint 2007.</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demo by the instructor will include these steps</a:t>
            </a:r>
          </a:p>
          <a:p>
            <a:pPr lvl="1"/>
            <a:r>
              <a:rPr lang="en-US" dirty="0" smtClean="0"/>
              <a:t>Create a new Team using SharePoint Central Admin</a:t>
            </a:r>
          </a:p>
          <a:p>
            <a:pPr lvl="1"/>
            <a:r>
              <a:rPr lang="en-US" dirty="0" smtClean="0"/>
              <a:t>Navigate to the Team Site and demonstrate new SharePoint 2010 UI</a:t>
            </a:r>
          </a:p>
          <a:p>
            <a:pPr lvl="1"/>
            <a:r>
              <a:rPr lang="en-US" dirty="0" smtClean="0"/>
              <a:t>Demonstrate ribbon</a:t>
            </a:r>
          </a:p>
          <a:p>
            <a:pPr lvl="1"/>
            <a:r>
              <a:rPr lang="en-US" dirty="0" smtClean="0"/>
              <a:t>Demonstrate in-place editing</a:t>
            </a:r>
            <a:endParaRPr lang="en-US" dirty="0"/>
          </a:p>
        </p:txBody>
      </p:sp>
      <p:sp>
        <p:nvSpPr>
          <p:cNvPr id="6" name="Header Placeholder 5"/>
          <p:cNvSpPr>
            <a:spLocks noGrp="1"/>
          </p:cNvSpPr>
          <p:nvPr>
            <p:ph type="hdr" sz="quarter" idx="10"/>
          </p:nvPr>
        </p:nvSpPr>
        <p:spPr/>
        <p:txBody>
          <a:bodyPr/>
          <a:lstStyle/>
          <a:p>
            <a:pPr>
              <a:defRPr/>
            </a:pPr>
            <a:r>
              <a:rPr lang="en-US" smtClean="0"/>
              <a:t>SharePoint 2010 Developer Workshop</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81000" y="228600"/>
            <a:ext cx="2895600" cy="685800"/>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lstStyle>
            <a:lvl1pPr>
              <a:defRPr sz="4000"/>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1000" y="1066800"/>
            <a:ext cx="8382000" cy="1809726"/>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2000"/>
            </a:lvl4pPr>
            <a:lvl5pPr>
              <a:lnSpc>
                <a:spcPct val="90000"/>
              </a:lnSpc>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hidden">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a:xfrm>
            <a:off x="381000" y="1143000"/>
            <a:ext cx="8382000" cy="1809726"/>
          </a:xfrm>
        </p:spPr>
        <p:txBody>
          <a:bodyPr/>
          <a:lstStyle>
            <a:lvl1pPr>
              <a:lnSpc>
                <a:spcPct val="90000"/>
              </a:lnSpc>
              <a:defRPr sz="2800"/>
            </a:lvl1pPr>
            <a:lvl2pPr>
              <a:lnSpc>
                <a:spcPct val="90000"/>
              </a:lnSpc>
              <a:defRPr sz="2400"/>
            </a:lvl2pPr>
            <a:lvl3pPr>
              <a:lnSpc>
                <a:spcPct val="90000"/>
              </a:lnSpc>
              <a:defRPr sz="2000"/>
            </a:lvl3pPr>
            <a:lvl4pPr>
              <a:lnSpc>
                <a:spcPct val="90000"/>
              </a:lnSpc>
              <a:defRPr sz="2000"/>
            </a:lvl4pPr>
            <a:lvl5pPr>
              <a:lnSpc>
                <a:spcPct val="90000"/>
              </a:lnSpc>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lvl1pPr>
              <a:defRPr sz="4400"/>
            </a:lvl1pPr>
          </a:lstStyle>
          <a:p>
            <a:r>
              <a:rPr lang="en-US" smtClean="0"/>
              <a:t>Click to edit Master title style</a:t>
            </a:r>
            <a:endParaRPr lang="en-US" dirty="0"/>
          </a:p>
        </p:txBody>
      </p:sp>
      <p:pic>
        <p:nvPicPr>
          <p:cNvPr id="5"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4" name="Picture 9" descr="DPE5"/>
          <p:cNvPicPr>
            <a:picLocks noChangeAspect="1" noChangeArrowheads="1"/>
          </p:cNvPicPr>
          <p:nvPr/>
        </p:nvPicPr>
        <p:blipFill>
          <a:blip r:embed="rId2" cstate="print"/>
          <a:srcRect b="6493"/>
          <a:stretch>
            <a:fillRect/>
          </a:stretch>
        </p:blipFill>
        <p:spPr bwMode="auto">
          <a:xfrm>
            <a:off x="372539" y="6400801"/>
            <a:ext cx="1608661" cy="380999"/>
          </a:xfrm>
          <a:prstGeom prst="rect">
            <a:avLst/>
          </a:prstGeom>
          <a:noFill/>
          <a:ln w="9525">
            <a:noFill/>
            <a:miter lim="800000"/>
            <a:headEnd/>
            <a:tailEnd/>
          </a:ln>
          <a:effectLst>
            <a:reflection blurRad="6350" stA="52000" endA="300" endPos="35000" dir="5400000" sy="-100000" algn="bl" rotWithShape="0"/>
          </a:effec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1"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96875" indent="-396875" algn="l" defTabSz="914363" rtl="0" eaLnBrk="1" latinLnBrk="0" hangingPunct="1">
        <a:lnSpc>
          <a:spcPct val="90000"/>
        </a:lnSpc>
        <a:spcBef>
          <a:spcPct val="20000"/>
        </a:spcBef>
        <a:buFontTx/>
        <a:buBlip>
          <a:blip r:embed="rId1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images.google.com/imgres?imgurl=http://www.thineshkumar.com/wp-content/uploads/2007/07/gravestone.jpg&amp;imgrefurl=http://www.thineshkumar.com/2007/07/&amp;usg=__pWqhU-mkHDFQ7mpUFfx6ZaFRwZc=&amp;h=400&amp;w=314&amp;sz=32&amp;hl=en&amp;start=2&amp;tbnid=wReB6hdt16eBNM:&amp;tbnh=124&amp;tbnw=97&amp;prev=/images?q=blank+gravestone&amp;gbv=2&amp;hl=en&amp;sa=X"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SharePoint Server 2010</a:t>
            </a:r>
            <a:br>
              <a:rPr lang="en-US" dirty="0" smtClean="0"/>
            </a:br>
            <a:r>
              <a:rPr lang="en-US" dirty="0" smtClean="0"/>
              <a:t>Developer Roadmap</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Text Placeholder 2"/>
          <p:cNvSpPr>
            <a:spLocks noGrp="1"/>
          </p:cNvSpPr>
          <p:nvPr>
            <p:ph type="body" sz="quarter" idx="10"/>
          </p:nvPr>
        </p:nvSpPr>
        <p:spPr>
          <a:xfrm>
            <a:off x="381000" y="1066800"/>
            <a:ext cx="8382000" cy="1809726"/>
          </a:xfrm>
        </p:spPr>
        <p:txBody>
          <a:bodyPr/>
          <a:lstStyle/>
          <a:p>
            <a:r>
              <a:rPr lang="en-US" dirty="0" smtClean="0"/>
              <a:t>What’s New in SharePoint 2010</a:t>
            </a:r>
          </a:p>
          <a:p>
            <a:r>
              <a:rPr lang="en-US" dirty="0" smtClean="0"/>
              <a:t>SharePoint 2010 Development Primer</a:t>
            </a:r>
          </a:p>
          <a:p>
            <a:r>
              <a:rPr lang="en-US" dirty="0" smtClean="0"/>
              <a:t>New Developer Tools for SharePoint 2010</a:t>
            </a:r>
          </a:p>
          <a:p>
            <a:r>
              <a:rPr lang="en-US" dirty="0" smtClean="0"/>
              <a:t>SharePoint 2010 Integration with PowerShell</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28600" y="1295400"/>
            <a:ext cx="7848600" cy="4953000"/>
          </a:xfrm>
          <a:prstGeom prst="rect">
            <a:avLst/>
          </a:prstGeom>
          <a:solidFill>
            <a:schemeClr val="accent6">
              <a:lumMod val="50000"/>
            </a:schemeClr>
          </a:solidFill>
          <a:ln w="3175">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 name="Title 1"/>
          <p:cNvSpPr>
            <a:spLocks noGrp="1"/>
          </p:cNvSpPr>
          <p:nvPr>
            <p:ph type="title"/>
          </p:nvPr>
        </p:nvSpPr>
        <p:spPr/>
        <p:txBody>
          <a:bodyPr/>
          <a:lstStyle/>
          <a:p>
            <a:r>
              <a:rPr smtClean="0"/>
              <a:t>SharePoint Terminology Review</a:t>
            </a:r>
            <a:endParaRPr lang="en-US" dirty="0"/>
          </a:p>
        </p:txBody>
      </p:sp>
      <p:sp>
        <p:nvSpPr>
          <p:cNvPr id="5" name="Rectangle 4"/>
          <p:cNvSpPr/>
          <p:nvPr/>
        </p:nvSpPr>
        <p:spPr bwMode="auto">
          <a:xfrm>
            <a:off x="457200" y="1828800"/>
            <a:ext cx="7467600" cy="4267200"/>
          </a:xfrm>
          <a:prstGeom prst="rect">
            <a:avLst/>
          </a:prstGeom>
          <a:solidFill>
            <a:schemeClr val="accent3">
              <a:lumMod val="50000"/>
            </a:schemeClr>
          </a:solidFill>
          <a:ln w="3175">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6" name="Rectangle 5"/>
          <p:cNvSpPr/>
          <p:nvPr/>
        </p:nvSpPr>
        <p:spPr bwMode="auto">
          <a:xfrm>
            <a:off x="609600" y="2286000"/>
            <a:ext cx="7162800" cy="3657600"/>
          </a:xfrm>
          <a:prstGeom prst="rect">
            <a:avLst/>
          </a:prstGeom>
          <a:solidFill>
            <a:schemeClr val="accent2">
              <a:lumMod val="50000"/>
            </a:schemeClr>
          </a:solidFill>
          <a:ln w="3175">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Rectangle 6"/>
          <p:cNvSpPr/>
          <p:nvPr/>
        </p:nvSpPr>
        <p:spPr bwMode="auto">
          <a:xfrm>
            <a:off x="762000" y="2743200"/>
            <a:ext cx="6858000" cy="3048000"/>
          </a:xfrm>
          <a:prstGeom prst="rect">
            <a:avLst/>
          </a:prstGeom>
          <a:solidFill>
            <a:schemeClr val="bg2">
              <a:lumMod val="50000"/>
            </a:schemeClr>
          </a:solidFill>
          <a:ln w="3175">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bwMode="auto">
          <a:xfrm>
            <a:off x="914400" y="3276600"/>
            <a:ext cx="6553200" cy="914400"/>
          </a:xfrm>
          <a:prstGeom prst="rect">
            <a:avLst/>
          </a:prstGeom>
          <a:solidFill>
            <a:schemeClr val="bg2">
              <a:lumMod val="75000"/>
            </a:schemeClr>
          </a:solidFill>
          <a:ln w="3175">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914400" y="4191000"/>
            <a:ext cx="6553200" cy="1371600"/>
          </a:xfrm>
          <a:prstGeom prst="rect">
            <a:avLst/>
          </a:prstGeom>
          <a:solidFill>
            <a:schemeClr val="tx2">
              <a:lumMod val="10000"/>
            </a:schemeClr>
          </a:solidFill>
          <a:ln w="3175">
            <a:solidFill>
              <a:schemeClr val="tx1"/>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 name="Content Placeholder 2"/>
          <p:cNvSpPr>
            <a:spLocks noGrp="1"/>
          </p:cNvSpPr>
          <p:nvPr>
            <p:ph idx="1"/>
          </p:nvPr>
        </p:nvSpPr>
        <p:spPr>
          <a:xfrm>
            <a:off x="381000" y="1412875"/>
            <a:ext cx="6781800" cy="4179606"/>
          </a:xfrm>
          <a:ln w="3175">
            <a:noFill/>
          </a:ln>
        </p:spPr>
        <p:txBody>
          <a:bodyPr/>
          <a:lstStyle/>
          <a:p>
            <a:pPr>
              <a:buNone/>
            </a:pPr>
            <a:r>
              <a:rPr lang="en-US" sz="2800" dirty="0" smtClean="0"/>
              <a:t>- Farm</a:t>
            </a:r>
            <a:r>
              <a:rPr lang="en-US" sz="1800" b="1" dirty="0" smtClean="0">
                <a:latin typeface="Lucida Console" pitchFamily="49" charset="0"/>
              </a:rPr>
              <a:t> (</a:t>
            </a:r>
            <a:r>
              <a:rPr lang="en-US" sz="1800" b="1" dirty="0" smtClean="0">
                <a:solidFill>
                  <a:schemeClr val="accent1">
                    <a:lumMod val="40000"/>
                    <a:lumOff val="60000"/>
                  </a:schemeClr>
                </a:solidFill>
                <a:latin typeface="Lucida Console" pitchFamily="49" charset="0"/>
              </a:rPr>
              <a:t>SPFarm</a:t>
            </a:r>
            <a:r>
              <a:rPr lang="en-US" sz="1800" b="1" dirty="0" smtClean="0">
                <a:latin typeface="Lucida Console" pitchFamily="49" charset="0"/>
              </a:rPr>
              <a:t>)</a:t>
            </a:r>
            <a:endParaRPr lang="en-US" sz="2800" b="1" dirty="0" smtClean="0">
              <a:latin typeface="Lucida Console" pitchFamily="49" charset="0"/>
            </a:endParaRPr>
          </a:p>
          <a:p>
            <a:pPr>
              <a:buNone/>
            </a:pPr>
            <a:r>
              <a:rPr lang="en-US" sz="2800" dirty="0" smtClean="0"/>
              <a:t>  - Web Application</a:t>
            </a:r>
            <a:r>
              <a:rPr lang="en-US" sz="1800" b="1" dirty="0" smtClean="0">
                <a:latin typeface="Lucida Console" pitchFamily="49" charset="0"/>
              </a:rPr>
              <a:t> (</a:t>
            </a:r>
            <a:r>
              <a:rPr lang="en-US" sz="1800" b="1" dirty="0" smtClean="0">
                <a:solidFill>
                  <a:schemeClr val="accent1">
                    <a:lumMod val="40000"/>
                    <a:lumOff val="60000"/>
                  </a:schemeClr>
                </a:solidFill>
                <a:latin typeface="Lucida Console" pitchFamily="49" charset="0"/>
              </a:rPr>
              <a:t>SPWebApplication</a:t>
            </a:r>
            <a:r>
              <a:rPr lang="en-US" sz="1800" b="1" dirty="0" smtClean="0">
                <a:latin typeface="Lucida Console" pitchFamily="49" charset="0"/>
              </a:rPr>
              <a:t>)</a:t>
            </a:r>
            <a:endParaRPr lang="en-US" sz="2800" b="1" dirty="0" smtClean="0">
              <a:latin typeface="Lucida Console" pitchFamily="49" charset="0"/>
            </a:endParaRPr>
          </a:p>
          <a:p>
            <a:pPr>
              <a:buNone/>
            </a:pPr>
            <a:r>
              <a:rPr lang="en-US" sz="2800" dirty="0" smtClean="0"/>
              <a:t>    - Site Collection</a:t>
            </a:r>
            <a:r>
              <a:rPr lang="en-US" sz="1800" b="1" dirty="0" smtClean="0">
                <a:latin typeface="Lucida Console" pitchFamily="49" charset="0"/>
              </a:rPr>
              <a:t> (</a:t>
            </a:r>
            <a:r>
              <a:rPr lang="en-US" sz="1800" b="1" dirty="0" smtClean="0">
                <a:solidFill>
                  <a:schemeClr val="accent1">
                    <a:lumMod val="40000"/>
                    <a:lumOff val="60000"/>
                  </a:schemeClr>
                </a:solidFill>
                <a:latin typeface="Lucida Console" pitchFamily="49" charset="0"/>
              </a:rPr>
              <a:t>SPSite</a:t>
            </a:r>
            <a:r>
              <a:rPr lang="en-US" sz="1800" b="1" dirty="0" smtClean="0">
                <a:latin typeface="Lucida Console" pitchFamily="49" charset="0"/>
              </a:rPr>
              <a:t>)</a:t>
            </a:r>
            <a:endParaRPr lang="en-US" sz="2800" b="1" dirty="0" smtClean="0">
              <a:latin typeface="Lucida Console" pitchFamily="49" charset="0"/>
            </a:endParaRPr>
          </a:p>
          <a:p>
            <a:pPr>
              <a:buNone/>
            </a:pPr>
            <a:r>
              <a:rPr lang="en-US" sz="2800" dirty="0" smtClean="0"/>
              <a:t>      - Site</a:t>
            </a:r>
            <a:r>
              <a:rPr lang="en-US" sz="1800" b="1" dirty="0" smtClean="0">
                <a:latin typeface="Lucida Console" pitchFamily="49" charset="0"/>
              </a:rPr>
              <a:t> (</a:t>
            </a:r>
            <a:r>
              <a:rPr lang="en-US" sz="1800" b="1" dirty="0" smtClean="0">
                <a:solidFill>
                  <a:schemeClr val="accent1">
                    <a:lumMod val="40000"/>
                    <a:lumOff val="60000"/>
                  </a:schemeClr>
                </a:solidFill>
                <a:latin typeface="Lucida Console" pitchFamily="49" charset="0"/>
              </a:rPr>
              <a:t>SPWeb</a:t>
            </a:r>
            <a:r>
              <a:rPr lang="en-US" sz="1800" b="1" dirty="0" smtClean="0">
                <a:latin typeface="Lucida Console" pitchFamily="49" charset="0"/>
              </a:rPr>
              <a:t>)</a:t>
            </a:r>
          </a:p>
          <a:p>
            <a:pPr>
              <a:buNone/>
            </a:pPr>
            <a:r>
              <a:rPr lang="en-US" sz="2800" dirty="0" smtClean="0"/>
              <a:t>        - List</a:t>
            </a:r>
            <a:r>
              <a:rPr lang="en-US" sz="1800" b="1" dirty="0" smtClean="0">
                <a:latin typeface="Lucida Console" pitchFamily="49" charset="0"/>
              </a:rPr>
              <a:t> (</a:t>
            </a:r>
            <a:r>
              <a:rPr lang="en-US" sz="1800" b="1" dirty="0" smtClean="0">
                <a:solidFill>
                  <a:schemeClr val="accent1">
                    <a:lumMod val="40000"/>
                    <a:lumOff val="60000"/>
                  </a:schemeClr>
                </a:solidFill>
                <a:latin typeface="Lucida Console" pitchFamily="49" charset="0"/>
              </a:rPr>
              <a:t>SPList</a:t>
            </a:r>
            <a:r>
              <a:rPr lang="en-US" sz="1800" b="1" dirty="0" smtClean="0">
                <a:latin typeface="Lucida Console" pitchFamily="49" charset="0"/>
              </a:rPr>
              <a:t>)</a:t>
            </a:r>
          </a:p>
          <a:p>
            <a:pPr>
              <a:buNone/>
            </a:pPr>
            <a:r>
              <a:rPr lang="en-US" sz="2800" dirty="0" smtClean="0"/>
              <a:t>          - Item</a:t>
            </a:r>
            <a:r>
              <a:rPr lang="en-US" sz="1800" b="1" dirty="0" smtClean="0">
                <a:latin typeface="Lucida Console" pitchFamily="49" charset="0"/>
              </a:rPr>
              <a:t> (</a:t>
            </a:r>
            <a:r>
              <a:rPr lang="en-US" sz="1800" b="1" dirty="0" smtClean="0">
                <a:solidFill>
                  <a:schemeClr val="accent1">
                    <a:lumMod val="40000"/>
                    <a:lumOff val="60000"/>
                  </a:schemeClr>
                </a:solidFill>
                <a:latin typeface="Lucida Console" pitchFamily="49" charset="0"/>
              </a:rPr>
              <a:t>SPListItem</a:t>
            </a:r>
            <a:r>
              <a:rPr lang="en-US" sz="1800" b="1" dirty="0" smtClean="0">
                <a:latin typeface="Lucida Console" pitchFamily="49" charset="0"/>
              </a:rPr>
              <a:t>)</a:t>
            </a:r>
          </a:p>
          <a:p>
            <a:pPr>
              <a:buNone/>
            </a:pPr>
            <a:r>
              <a:rPr lang="en-US" sz="2800" dirty="0" smtClean="0"/>
              <a:t>        - Document Library</a:t>
            </a:r>
            <a:r>
              <a:rPr lang="en-US" sz="1800" b="1" dirty="0" smtClean="0">
                <a:latin typeface="Lucida Console" pitchFamily="49" charset="0"/>
              </a:rPr>
              <a:t> (</a:t>
            </a:r>
            <a:r>
              <a:rPr lang="en-US" sz="1800" b="1" dirty="0" smtClean="0">
                <a:solidFill>
                  <a:schemeClr val="accent1">
                    <a:lumMod val="40000"/>
                    <a:lumOff val="60000"/>
                  </a:schemeClr>
                </a:solidFill>
                <a:latin typeface="Lucida Console" pitchFamily="49" charset="0"/>
              </a:rPr>
              <a:t>SPDocumentLibrary</a:t>
            </a:r>
            <a:r>
              <a:rPr lang="en-US" sz="1800" b="1" dirty="0" smtClean="0">
                <a:latin typeface="Lucida Console" pitchFamily="49" charset="0"/>
              </a:rPr>
              <a:t>)</a:t>
            </a:r>
          </a:p>
          <a:p>
            <a:pPr>
              <a:buNone/>
            </a:pPr>
            <a:r>
              <a:rPr lang="en-US" sz="2800" dirty="0" smtClean="0"/>
              <a:t>          - File</a:t>
            </a:r>
            <a:r>
              <a:rPr lang="en-US" sz="1800" b="1" dirty="0" smtClean="0">
                <a:solidFill>
                  <a:schemeClr val="tx2">
                    <a:lumMod val="90000"/>
                  </a:schemeClr>
                </a:solidFill>
                <a:latin typeface="Lucida Console" pitchFamily="49" charset="0"/>
              </a:rPr>
              <a:t> </a:t>
            </a:r>
            <a:r>
              <a:rPr lang="en-US" sz="1800" b="1" dirty="0" smtClean="0">
                <a:latin typeface="Lucida Console" pitchFamily="49" charset="0"/>
              </a:rPr>
              <a:t>(</a:t>
            </a:r>
            <a:r>
              <a:rPr lang="en-US" sz="1800" b="1" dirty="0" smtClean="0">
                <a:solidFill>
                  <a:schemeClr val="accent1">
                    <a:lumMod val="40000"/>
                    <a:lumOff val="60000"/>
                  </a:schemeClr>
                </a:solidFill>
                <a:latin typeface="Lucida Console" pitchFamily="49" charset="0"/>
              </a:rPr>
              <a:t>SPFile</a:t>
            </a:r>
            <a:r>
              <a:rPr lang="en-US" sz="1800" b="1" dirty="0" smtClean="0">
                <a:latin typeface="Lucida Console" pitchFamily="49" charset="0"/>
              </a:rPr>
              <a:t>)</a:t>
            </a:r>
          </a:p>
          <a:p>
            <a:pPr>
              <a:buNone/>
            </a:pPr>
            <a:r>
              <a:rPr lang="en-US" sz="2800" dirty="0" smtClean="0"/>
              <a:t>          - Folder</a:t>
            </a:r>
            <a:r>
              <a:rPr lang="en-US" sz="1800" b="1" dirty="0" smtClean="0">
                <a:solidFill>
                  <a:schemeClr val="accent4">
                    <a:lumMod val="20000"/>
                    <a:lumOff val="80000"/>
                  </a:schemeClr>
                </a:solidFill>
                <a:latin typeface="Lucida Console" pitchFamily="49" charset="0"/>
              </a:rPr>
              <a:t> </a:t>
            </a:r>
            <a:r>
              <a:rPr lang="en-US" sz="1800" b="1" dirty="0" smtClean="0">
                <a:latin typeface="Lucida Console" pitchFamily="49" charset="0"/>
              </a:rPr>
              <a:t>(</a:t>
            </a:r>
            <a:r>
              <a:rPr lang="en-US" sz="1800" b="1" dirty="0" smtClean="0">
                <a:solidFill>
                  <a:schemeClr val="accent1">
                    <a:lumMod val="40000"/>
                    <a:lumOff val="60000"/>
                  </a:schemeClr>
                </a:solidFill>
                <a:latin typeface="Lucida Console" pitchFamily="49" charset="0"/>
              </a:rPr>
              <a:t>SPFolder</a:t>
            </a:r>
            <a:r>
              <a:rPr lang="en-US" sz="1800" b="1" dirty="0" smtClean="0">
                <a:latin typeface="Lucida Console" pitchFamily="49" charset="0"/>
              </a:rPr>
              <a:t>)</a:t>
            </a:r>
            <a:endParaRPr lang="en-US" sz="2800" b="1" dirty="0">
              <a:latin typeface="Lucida Console" pitchFamily="49" charset="0"/>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Reme</a:t>
            </a:r>
            <a:r>
              <a:rPr lang="en-US" dirty="0" smtClean="0"/>
              <a:t>m</a:t>
            </a:r>
            <a:r>
              <a:rPr smtClean="0"/>
              <a:t>ber This Code from WSS v3?</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1029965" y="1295400"/>
            <a:ext cx="5943600" cy="3708400"/>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2401565" y="4114800"/>
            <a:ext cx="5447035" cy="2209800"/>
          </a:xfrm>
          <a:prstGeom prst="rect">
            <a:avLst/>
          </a:prstGeom>
          <a:noFill/>
          <a:ln w="9525">
            <a:noFill/>
            <a:miter lim="800000"/>
            <a:headEnd/>
            <a:tailEnd/>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381000" y="990600"/>
            <a:ext cx="8305800" cy="22098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 name="Title 1"/>
          <p:cNvSpPr>
            <a:spLocks noGrp="1"/>
          </p:cNvSpPr>
          <p:nvPr>
            <p:ph type="title"/>
          </p:nvPr>
        </p:nvSpPr>
        <p:spPr/>
        <p:txBody>
          <a:bodyPr/>
          <a:lstStyle/>
          <a:p>
            <a:r>
              <a:rPr smtClean="0"/>
              <a:t>SharePoint 2010 Developer Dashboard</a:t>
            </a:r>
            <a:endParaRPr lang="en-US" dirty="0"/>
          </a:p>
        </p:txBody>
      </p:sp>
      <p:pic>
        <p:nvPicPr>
          <p:cNvPr id="1028" name="Picture 4"/>
          <p:cNvPicPr>
            <a:picLocks noChangeAspect="1" noChangeArrowheads="1"/>
          </p:cNvPicPr>
          <p:nvPr/>
        </p:nvPicPr>
        <p:blipFill>
          <a:blip r:embed="rId3" cstate="print"/>
          <a:srcRect/>
          <a:stretch>
            <a:fillRect/>
          </a:stretch>
        </p:blipFill>
        <p:spPr bwMode="auto">
          <a:xfrm>
            <a:off x="381000" y="3352800"/>
            <a:ext cx="8348663" cy="3166298"/>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5867400" y="1143000"/>
            <a:ext cx="2743200" cy="1921941"/>
          </a:xfrm>
          <a:prstGeom prst="rect">
            <a:avLst/>
          </a:prstGeom>
          <a:noFill/>
          <a:ln w="9525">
            <a:noFill/>
            <a:miter lim="800000"/>
            <a:headEnd/>
            <a:tailEnd/>
          </a:ln>
        </p:spPr>
      </p:pic>
      <p:pic>
        <p:nvPicPr>
          <p:cNvPr id="23554" name="Picture 2"/>
          <p:cNvPicPr>
            <a:picLocks noChangeAspect="1" noChangeArrowheads="1"/>
          </p:cNvPicPr>
          <p:nvPr/>
        </p:nvPicPr>
        <p:blipFill>
          <a:blip r:embed="rId5" cstate="print"/>
          <a:srcRect/>
          <a:stretch>
            <a:fillRect/>
          </a:stretch>
        </p:blipFill>
        <p:spPr bwMode="auto">
          <a:xfrm>
            <a:off x="457200" y="1066800"/>
            <a:ext cx="5247110" cy="2057400"/>
          </a:xfrm>
          <a:prstGeom prst="rect">
            <a:avLst/>
          </a:prstGeom>
          <a:noFill/>
          <a:ln w="9525">
            <a:noFill/>
            <a:miter lim="800000"/>
            <a:headEnd/>
            <a:tailEnd/>
          </a:ln>
        </p:spPr>
      </p:pic>
      <p:cxnSp>
        <p:nvCxnSpPr>
          <p:cNvPr id="8" name="Straight Arrow Connector 7"/>
          <p:cNvCxnSpPr/>
          <p:nvPr/>
        </p:nvCxnSpPr>
        <p:spPr>
          <a:xfrm>
            <a:off x="5638800" y="2590800"/>
            <a:ext cx="609600" cy="22860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53998"/>
          </a:xfrm>
        </p:spPr>
        <p:txBody>
          <a:bodyPr/>
          <a:lstStyle/>
          <a:p>
            <a:r>
              <a:rPr smtClean="0"/>
              <a:t>Debugging SharePoint 2010 Code</a:t>
            </a:r>
            <a:endParaRPr lang="en-US" dirty="0"/>
          </a:p>
        </p:txBody>
      </p:sp>
      <p:sp>
        <p:nvSpPr>
          <p:cNvPr id="3" name="Text Placeholder 2"/>
          <p:cNvSpPr>
            <a:spLocks noGrp="1"/>
          </p:cNvSpPr>
          <p:nvPr>
            <p:ph type="body" sz="quarter" idx="10"/>
          </p:nvPr>
        </p:nvSpPr>
        <p:spPr>
          <a:xfrm>
            <a:off x="381000" y="1066800"/>
            <a:ext cx="8382000" cy="1126462"/>
          </a:xfrm>
        </p:spPr>
        <p:txBody>
          <a:bodyPr/>
          <a:lstStyle/>
          <a:p>
            <a:r>
              <a:rPr lang="en-US" dirty="0" smtClean="0"/>
              <a:t>Make sure that your start VS 2010 as Admin</a:t>
            </a:r>
          </a:p>
          <a:p>
            <a:pPr lvl="1"/>
            <a:r>
              <a:rPr lang="en-US" dirty="0" smtClean="0"/>
              <a:t>Required for attaching VS 2010 debugger to IIS Worker Process (W3WP.EXE)</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2290085" y="2514600"/>
            <a:ext cx="3272515" cy="35814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SharePoint 2010 OM</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a:t>d</a:t>
            </a:r>
            <a:r>
              <a:rPr smtClean="0"/>
              <a:t>emo</a:t>
            </a:r>
            <a:endParaRPr 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Text Placeholder 2"/>
          <p:cNvSpPr>
            <a:spLocks noGrp="1"/>
          </p:cNvSpPr>
          <p:nvPr>
            <p:ph type="body" sz="quarter" idx="10"/>
          </p:nvPr>
        </p:nvSpPr>
        <p:spPr>
          <a:xfrm>
            <a:off x="381000" y="1066800"/>
            <a:ext cx="8382000" cy="1809726"/>
          </a:xfrm>
        </p:spPr>
        <p:txBody>
          <a:bodyPr/>
          <a:lstStyle/>
          <a:p>
            <a:r>
              <a:rPr lang="en-US" dirty="0" smtClean="0"/>
              <a:t>What’s New in SharePoint 2010</a:t>
            </a:r>
          </a:p>
          <a:p>
            <a:r>
              <a:rPr lang="en-US" dirty="0" smtClean="0"/>
              <a:t>SharePoint 2010 Development Primer</a:t>
            </a:r>
          </a:p>
          <a:p>
            <a:r>
              <a:rPr lang="en-US" dirty="0" smtClean="0"/>
              <a:t>New Developer Tools for SharePoint 2010</a:t>
            </a:r>
          </a:p>
          <a:p>
            <a:r>
              <a:rPr lang="en-US" dirty="0" smtClean="0"/>
              <a:t>SharePoint 2010 Integration with PowerShell</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685800" y="3352800"/>
            <a:ext cx="7620000" cy="3200400"/>
          </a:xfrm>
          <a:prstGeom prst="rect">
            <a:avLst/>
          </a:prstGeom>
          <a:solidFill>
            <a:schemeClr val="accent2">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 name="Title 1"/>
          <p:cNvSpPr>
            <a:spLocks noGrp="1"/>
          </p:cNvSpPr>
          <p:nvPr>
            <p:ph type="title"/>
          </p:nvPr>
        </p:nvSpPr>
        <p:spPr/>
        <p:txBody>
          <a:bodyPr/>
          <a:lstStyle/>
          <a:p>
            <a:r>
              <a:rPr smtClean="0"/>
              <a:t>VS 2010 SharePoint </a:t>
            </a:r>
            <a:r>
              <a:rPr lang="en-US" dirty="0" smtClean="0"/>
              <a:t>Tools</a:t>
            </a:r>
            <a:endParaRPr lang="en-US" dirty="0"/>
          </a:p>
        </p:txBody>
      </p:sp>
      <p:sp>
        <p:nvSpPr>
          <p:cNvPr id="3" name="Content Placeholder 2"/>
          <p:cNvSpPr>
            <a:spLocks noGrp="1"/>
          </p:cNvSpPr>
          <p:nvPr>
            <p:ph idx="1"/>
          </p:nvPr>
        </p:nvSpPr>
        <p:spPr>
          <a:xfrm>
            <a:off x="381000" y="1143000"/>
            <a:ext cx="8382000" cy="2012859"/>
          </a:xfrm>
        </p:spPr>
        <p:txBody>
          <a:bodyPr/>
          <a:lstStyle/>
          <a:p>
            <a:r>
              <a:rPr lang="en-US" dirty="0" smtClean="0"/>
              <a:t>SharePoint 2010 development brings new tools</a:t>
            </a:r>
          </a:p>
          <a:p>
            <a:pPr lvl="1"/>
            <a:r>
              <a:rPr lang="en-US" dirty="0" smtClean="0"/>
              <a:t>Created by group within Visual Studio 2010 team</a:t>
            </a:r>
          </a:p>
          <a:p>
            <a:pPr lvl="1"/>
            <a:r>
              <a:rPr lang="en-US" dirty="0" smtClean="0"/>
              <a:t>Major step forward from SharePoint 2007 development</a:t>
            </a:r>
          </a:p>
          <a:p>
            <a:pPr lvl="1"/>
            <a:r>
              <a:rPr lang="en-US" dirty="0" smtClean="0"/>
              <a:t>New tools target SharePoint 2010 only</a:t>
            </a:r>
          </a:p>
          <a:p>
            <a:pPr lvl="1"/>
            <a:r>
              <a:rPr lang="en-US" dirty="0" smtClean="0"/>
              <a:t>These new tools are introduced in lecture 2</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2895600" y="3733800"/>
            <a:ext cx="2590800" cy="1858699"/>
          </a:xfrm>
          <a:prstGeom prst="rect">
            <a:avLst/>
          </a:prstGeom>
          <a:noFill/>
          <a:ln w="9525">
            <a:noFill/>
            <a:miter lim="800000"/>
            <a:headEnd/>
            <a:tailEnd/>
          </a:ln>
          <a:effectLst/>
        </p:spPr>
      </p:pic>
      <p:pic>
        <p:nvPicPr>
          <p:cNvPr id="5" name="Picture 2" descr="http://sharepointblackops.com/sites/Metro/DecemberScreenshots/SolutionExplorer.jpg"/>
          <p:cNvPicPr>
            <a:picLocks noChangeAspect="1" noChangeArrowheads="1"/>
          </p:cNvPicPr>
          <p:nvPr/>
        </p:nvPicPr>
        <p:blipFill>
          <a:blip r:embed="rId4" cstate="print"/>
          <a:srcRect/>
          <a:stretch>
            <a:fillRect/>
          </a:stretch>
        </p:blipFill>
        <p:spPr bwMode="auto">
          <a:xfrm>
            <a:off x="838200" y="3733800"/>
            <a:ext cx="1613065" cy="2667000"/>
          </a:xfrm>
          <a:prstGeom prst="rect">
            <a:avLst/>
          </a:prstGeom>
          <a:noFill/>
        </p:spPr>
      </p:pic>
      <p:pic>
        <p:nvPicPr>
          <p:cNvPr id="6" name="Picture 2"/>
          <p:cNvPicPr>
            <a:picLocks noChangeAspect="1" noChangeArrowheads="1"/>
          </p:cNvPicPr>
          <p:nvPr/>
        </p:nvPicPr>
        <p:blipFill>
          <a:blip r:embed="rId5" cstate="print"/>
          <a:srcRect/>
          <a:stretch>
            <a:fillRect/>
          </a:stretch>
        </p:blipFill>
        <p:spPr bwMode="auto">
          <a:xfrm>
            <a:off x="6096000" y="3733801"/>
            <a:ext cx="2017027" cy="1752600"/>
          </a:xfrm>
          <a:prstGeom prst="rect">
            <a:avLst/>
          </a:prstGeom>
          <a:noFill/>
          <a:ln w="9525">
            <a:noFill/>
            <a:miter lim="800000"/>
            <a:headEnd/>
            <a:tailEnd/>
          </a:ln>
          <a:effectLst/>
        </p:spPr>
      </p:pic>
      <p:sp>
        <p:nvSpPr>
          <p:cNvPr id="8" name="TextBox 7"/>
          <p:cNvSpPr txBox="1"/>
          <p:nvPr/>
        </p:nvSpPr>
        <p:spPr>
          <a:xfrm>
            <a:off x="685800" y="3429000"/>
            <a:ext cx="1981200" cy="346249"/>
          </a:xfrm>
          <a:prstGeom prst="rect">
            <a:avLst/>
          </a:prstGeom>
          <a:noFill/>
          <a:ln>
            <a:noFill/>
          </a:ln>
        </p:spPr>
        <p:txBody>
          <a:bodyPr wrap="square" lIns="91440" tIns="91440" bIns="91440" rtlCol="0">
            <a:spAutoFit/>
          </a:bodyPr>
          <a:lstStyle/>
          <a:p>
            <a:pPr algn="ctr"/>
            <a:r>
              <a:rPr lang="en-US" sz="1050" b="1" u="sng" dirty="0" smtClean="0">
                <a:solidFill>
                  <a:schemeClr val="tx2">
                    <a:lumMod val="90000"/>
                  </a:schemeClr>
                </a:solidFill>
                <a:latin typeface="Lucida Console" pitchFamily="49" charset="0"/>
              </a:rPr>
              <a:t>SharePoint Explorer</a:t>
            </a:r>
          </a:p>
        </p:txBody>
      </p:sp>
      <p:sp>
        <p:nvSpPr>
          <p:cNvPr id="9" name="TextBox 8"/>
          <p:cNvSpPr txBox="1"/>
          <p:nvPr/>
        </p:nvSpPr>
        <p:spPr>
          <a:xfrm>
            <a:off x="2849425" y="3429000"/>
            <a:ext cx="2636975" cy="346249"/>
          </a:xfrm>
          <a:prstGeom prst="rect">
            <a:avLst/>
          </a:prstGeom>
          <a:noFill/>
          <a:ln>
            <a:noFill/>
          </a:ln>
        </p:spPr>
        <p:txBody>
          <a:bodyPr wrap="square" lIns="91440" tIns="91440" bIns="91440" rtlCol="0">
            <a:spAutoFit/>
          </a:bodyPr>
          <a:lstStyle/>
          <a:p>
            <a:pPr algn="ctr"/>
            <a:r>
              <a:rPr lang="en-US" sz="1050" b="1" u="sng" dirty="0" smtClean="0">
                <a:solidFill>
                  <a:schemeClr val="tx2">
                    <a:lumMod val="90000"/>
                  </a:schemeClr>
                </a:solidFill>
                <a:latin typeface="Lucida Console" pitchFamily="49" charset="0"/>
              </a:rPr>
              <a:t>New Project and Item Templates</a:t>
            </a:r>
          </a:p>
        </p:txBody>
      </p:sp>
      <p:sp>
        <p:nvSpPr>
          <p:cNvPr id="11" name="TextBox 10"/>
          <p:cNvSpPr txBox="1"/>
          <p:nvPr/>
        </p:nvSpPr>
        <p:spPr>
          <a:xfrm>
            <a:off x="6096000" y="3429000"/>
            <a:ext cx="1968809" cy="353943"/>
          </a:xfrm>
          <a:prstGeom prst="rect">
            <a:avLst/>
          </a:prstGeom>
          <a:noFill/>
          <a:ln>
            <a:noFill/>
          </a:ln>
        </p:spPr>
        <p:txBody>
          <a:bodyPr wrap="none" lIns="91440" tIns="91440" bIns="91440" rtlCol="0">
            <a:spAutoFit/>
          </a:bodyPr>
          <a:lstStyle/>
          <a:p>
            <a:pPr algn="ctr"/>
            <a:r>
              <a:rPr lang="en-US" sz="1100" b="1" u="sng" dirty="0" smtClean="0">
                <a:solidFill>
                  <a:schemeClr val="tx2">
                    <a:lumMod val="90000"/>
                  </a:schemeClr>
                </a:solidFill>
                <a:latin typeface="Lucida Console" pitchFamily="49" charset="0"/>
              </a:rPr>
              <a:t>New Project Structure</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sz="4400" smtClean="0"/>
              <a:t>SharePoint Designer Improvements</a:t>
            </a:r>
            <a:endParaRPr lang="en-US" sz="4400" dirty="0"/>
          </a:p>
        </p:txBody>
      </p:sp>
      <p:sp>
        <p:nvSpPr>
          <p:cNvPr id="3" name="Text Placeholder 2"/>
          <p:cNvSpPr>
            <a:spLocks noGrp="1"/>
          </p:cNvSpPr>
          <p:nvPr>
            <p:ph type="body" sz="quarter" idx="10"/>
          </p:nvPr>
        </p:nvSpPr>
        <p:spPr>
          <a:xfrm>
            <a:off x="381000" y="1411552"/>
            <a:ext cx="8382000" cy="2351413"/>
          </a:xfrm>
        </p:spPr>
        <p:txBody>
          <a:bodyPr/>
          <a:lstStyle/>
          <a:p>
            <a:r>
              <a:rPr lang="en-US" sz="2800" dirty="0" smtClean="0"/>
              <a:t>SPD shell’s focus on SharePoint objects</a:t>
            </a:r>
          </a:p>
          <a:p>
            <a:pPr lvl="1"/>
            <a:r>
              <a:rPr lang="en-US" sz="2000" dirty="0" smtClean="0"/>
              <a:t>SPD objects have relationships</a:t>
            </a:r>
          </a:p>
          <a:p>
            <a:pPr lvl="1"/>
            <a:r>
              <a:rPr lang="en-US" sz="2000" dirty="0" smtClean="0"/>
              <a:t>Intuitive navigation between SPD objects</a:t>
            </a:r>
          </a:p>
          <a:p>
            <a:r>
              <a:rPr lang="en-US" sz="2800" dirty="0" smtClean="0"/>
              <a:t>SPD work migrates to Visual Studio 2010</a:t>
            </a:r>
          </a:p>
          <a:p>
            <a:pPr lvl="1"/>
            <a:r>
              <a:rPr lang="en-US" sz="2400" dirty="0" smtClean="0"/>
              <a:t>SPD customization work exported to .</a:t>
            </a:r>
            <a:r>
              <a:rPr lang="en-US" sz="2400" dirty="0" err="1" smtClean="0"/>
              <a:t>wsp</a:t>
            </a:r>
            <a:r>
              <a:rPr lang="en-US" sz="2400" dirty="0" smtClean="0"/>
              <a:t> files</a:t>
            </a:r>
          </a:p>
          <a:p>
            <a:pPr lvl="1"/>
            <a:r>
              <a:rPr lang="en-US" sz="2400" dirty="0" smtClean="0"/>
              <a:t>.</a:t>
            </a:r>
            <a:r>
              <a:rPr lang="en-US" sz="2400" dirty="0" err="1" smtClean="0"/>
              <a:t>wsp</a:t>
            </a:r>
            <a:r>
              <a:rPr lang="en-US" sz="2400" dirty="0" smtClean="0"/>
              <a:t> files imported into Visual Studio</a:t>
            </a:r>
            <a:endParaRPr lang="en-US" sz="2400" dirty="0"/>
          </a:p>
        </p:txBody>
      </p:sp>
      <p:grpSp>
        <p:nvGrpSpPr>
          <p:cNvPr id="4" name="Group 9"/>
          <p:cNvGrpSpPr/>
          <p:nvPr/>
        </p:nvGrpSpPr>
        <p:grpSpPr>
          <a:xfrm>
            <a:off x="304800" y="3962400"/>
            <a:ext cx="8382000" cy="2832482"/>
            <a:chOff x="228600" y="3505200"/>
            <a:chExt cx="8839200" cy="3291804"/>
          </a:xfrm>
        </p:grpSpPr>
        <p:sp>
          <p:nvSpPr>
            <p:cNvPr id="6" name="Rectangle 5"/>
            <p:cNvSpPr/>
            <p:nvPr/>
          </p:nvSpPr>
          <p:spPr bwMode="auto">
            <a:xfrm>
              <a:off x="228600" y="3505200"/>
              <a:ext cx="8839200" cy="3276600"/>
            </a:xfrm>
            <a:prstGeom prst="rect">
              <a:avLst/>
            </a:prstGeom>
            <a:solidFill>
              <a:schemeClr val="accent5">
                <a:lumMod val="5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358048" y="3745468"/>
              <a:ext cx="1623152" cy="2590800"/>
            </a:xfrm>
            <a:prstGeom prst="rect">
              <a:avLst/>
            </a:prstGeom>
            <a:noFill/>
            <a:ln w="9525">
              <a:noFill/>
              <a:miter lim="800000"/>
              <a:headEnd/>
              <a:tailEnd/>
            </a:ln>
            <a:effectLst/>
          </p:spPr>
        </p:pic>
        <p:sp>
          <p:nvSpPr>
            <p:cNvPr id="7" name="TextBox 6"/>
            <p:cNvSpPr txBox="1"/>
            <p:nvPr/>
          </p:nvSpPr>
          <p:spPr>
            <a:xfrm>
              <a:off x="358048" y="6339017"/>
              <a:ext cx="1600200" cy="393455"/>
            </a:xfrm>
            <a:prstGeom prst="rect">
              <a:avLst/>
            </a:prstGeom>
            <a:noFill/>
          </p:spPr>
          <p:txBody>
            <a:bodyPr wrap="square" rtlCol="0">
              <a:spAutoFit/>
            </a:bodyPr>
            <a:lstStyle/>
            <a:p>
              <a:pPr algn="ctr"/>
              <a:r>
                <a:rPr lang="en-US" sz="1600" dirty="0" smtClean="0"/>
                <a:t>SPD 2007 UI</a:t>
              </a:r>
              <a:endParaRPr lang="en-US" sz="1600" dirty="0"/>
            </a:p>
          </p:txBody>
        </p:sp>
        <p:sp>
          <p:nvSpPr>
            <p:cNvPr id="8" name="TextBox 7"/>
            <p:cNvSpPr txBox="1"/>
            <p:nvPr/>
          </p:nvSpPr>
          <p:spPr>
            <a:xfrm>
              <a:off x="3810000" y="6403549"/>
              <a:ext cx="5029200" cy="393455"/>
            </a:xfrm>
            <a:prstGeom prst="rect">
              <a:avLst/>
            </a:prstGeom>
            <a:noFill/>
          </p:spPr>
          <p:txBody>
            <a:bodyPr wrap="square" rtlCol="0">
              <a:spAutoFit/>
            </a:bodyPr>
            <a:lstStyle/>
            <a:p>
              <a:pPr algn="ctr"/>
              <a:r>
                <a:rPr lang="en-US" sz="1600" dirty="0" smtClean="0"/>
                <a:t>SPD 2010 UI</a:t>
              </a:r>
              <a:endParaRPr lang="en-US" sz="1600" dirty="0"/>
            </a:p>
          </p:txBody>
        </p:sp>
        <p:sp>
          <p:nvSpPr>
            <p:cNvPr id="9" name="Right Arrow 8"/>
            <p:cNvSpPr/>
            <p:nvPr/>
          </p:nvSpPr>
          <p:spPr bwMode="auto">
            <a:xfrm>
              <a:off x="2057400" y="4343400"/>
              <a:ext cx="1905000" cy="1524000"/>
            </a:xfrm>
            <a:prstGeom prst="rightArrow">
              <a:avLst>
                <a:gd name="adj1" fmla="val 50000"/>
                <a:gd name="adj2" fmla="val 35185"/>
              </a:avLst>
            </a:prstGeom>
            <a:solidFill>
              <a:schemeClr val="accent6">
                <a:lumMod val="7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solidFill>
                    <a:srgbClr val="FFFFFF"/>
                  </a:solidFill>
                  <a:effectLst>
                    <a:outerShdw blurRad="38100" dist="38100" dir="2700000" algn="tl">
                      <a:srgbClr val="000000">
                        <a:alpha val="43137"/>
                      </a:srgbClr>
                    </a:outerShdw>
                  </a:effectLst>
                  <a:latin typeface="Segoe" pitchFamily="34" charset="0"/>
                </a:rPr>
                <a:t>New UI focused</a:t>
              </a:r>
              <a:br>
                <a:rPr lang="en-US" sz="1400" dirty="0" smtClean="0">
                  <a:solidFill>
                    <a:srgbClr val="FFFFFF"/>
                  </a:solidFill>
                  <a:effectLst>
                    <a:outerShdw blurRad="38100" dist="38100" dir="2700000" algn="tl">
                      <a:srgbClr val="000000">
                        <a:alpha val="43137"/>
                      </a:srgbClr>
                    </a:outerShdw>
                  </a:effectLst>
                  <a:latin typeface="Segoe" pitchFamily="34" charset="0"/>
                </a:rPr>
              </a:br>
              <a:r>
                <a:rPr lang="en-US" sz="1400" dirty="0" smtClean="0">
                  <a:solidFill>
                    <a:srgbClr val="FFFFFF"/>
                  </a:solidFill>
                  <a:effectLst>
                    <a:outerShdw blurRad="38100" dist="38100" dir="2700000" algn="tl">
                      <a:srgbClr val="000000">
                        <a:alpha val="43137"/>
                      </a:srgbClr>
                    </a:outerShdw>
                  </a:effectLst>
                  <a:latin typeface="Segoe" pitchFamily="34" charset="0"/>
                </a:rPr>
                <a:t>on SP Objects</a:t>
              </a:r>
            </a:p>
          </p:txBody>
        </p:sp>
      </p:grpSp>
      <p:pic>
        <p:nvPicPr>
          <p:cNvPr id="24579" name="Picture 3"/>
          <p:cNvPicPr>
            <a:picLocks noChangeAspect="1" noChangeArrowheads="1"/>
          </p:cNvPicPr>
          <p:nvPr/>
        </p:nvPicPr>
        <p:blipFill>
          <a:blip r:embed="rId4" cstate="print"/>
          <a:srcRect/>
          <a:stretch>
            <a:fillRect/>
          </a:stretch>
        </p:blipFill>
        <p:spPr bwMode="auto">
          <a:xfrm>
            <a:off x="4038600" y="4047969"/>
            <a:ext cx="4419600" cy="247707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z="4800" dirty="0" smtClean="0"/>
              <a:t>SharePoint Designer </a:t>
            </a:r>
            <a:r>
              <a:rPr lang="en-US" sz="4800" dirty="0" smtClean="0"/>
              <a:t>2010</a:t>
            </a:r>
            <a:endParaRPr lang="en-US" sz="4800"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smtClean="0"/>
              <a:t>demo</a:t>
            </a: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Text Placeholder 2"/>
          <p:cNvSpPr>
            <a:spLocks noGrp="1"/>
          </p:cNvSpPr>
          <p:nvPr>
            <p:ph type="body" sz="quarter" idx="10"/>
          </p:nvPr>
        </p:nvSpPr>
        <p:spPr>
          <a:xfrm>
            <a:off x="381000" y="1066800"/>
            <a:ext cx="8382000" cy="1809726"/>
          </a:xfrm>
        </p:spPr>
        <p:txBody>
          <a:bodyPr/>
          <a:lstStyle/>
          <a:p>
            <a:r>
              <a:rPr lang="en-US" dirty="0" smtClean="0"/>
              <a:t>What’s New in SharePoint 2010</a:t>
            </a:r>
          </a:p>
          <a:p>
            <a:r>
              <a:rPr lang="en-US" dirty="0" smtClean="0"/>
              <a:t>SharePoint 2010 Development Primer</a:t>
            </a:r>
          </a:p>
          <a:p>
            <a:r>
              <a:rPr lang="en-US" dirty="0" smtClean="0"/>
              <a:t>New Developer Tools for SharePoint 2010</a:t>
            </a:r>
          </a:p>
          <a:p>
            <a:r>
              <a:rPr lang="en-US" dirty="0" smtClean="0"/>
              <a:t>SharePoint 2010 Integration with PowerShell</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Text Placeholder 2"/>
          <p:cNvSpPr>
            <a:spLocks noGrp="1"/>
          </p:cNvSpPr>
          <p:nvPr>
            <p:ph type="body" sz="quarter" idx="10"/>
          </p:nvPr>
        </p:nvSpPr>
        <p:spPr>
          <a:xfrm>
            <a:off x="381000" y="1066800"/>
            <a:ext cx="8382000" cy="1809726"/>
          </a:xfrm>
        </p:spPr>
        <p:txBody>
          <a:bodyPr/>
          <a:lstStyle/>
          <a:p>
            <a:r>
              <a:rPr lang="en-US" dirty="0" smtClean="0"/>
              <a:t>What’s New in SharePoint 2010</a:t>
            </a:r>
          </a:p>
          <a:p>
            <a:r>
              <a:rPr lang="en-US" dirty="0" smtClean="0"/>
              <a:t>SharePoint 2010 Development Primer</a:t>
            </a:r>
          </a:p>
          <a:p>
            <a:r>
              <a:rPr lang="en-US" dirty="0" smtClean="0"/>
              <a:t>New Developer Tools for SharePoint 2010</a:t>
            </a:r>
          </a:p>
          <a:p>
            <a:r>
              <a:rPr lang="en-US" dirty="0" smtClean="0"/>
              <a:t>SharePoint 2010 Integration with PowerShell</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PowerShell Support</a:t>
            </a:r>
            <a:endParaRPr lang="en-US" dirty="0"/>
          </a:p>
        </p:txBody>
      </p:sp>
      <p:sp>
        <p:nvSpPr>
          <p:cNvPr id="3" name="Text Placeholder 2"/>
          <p:cNvSpPr>
            <a:spLocks noGrp="1"/>
          </p:cNvSpPr>
          <p:nvPr>
            <p:ph type="body" sz="quarter" idx="10"/>
          </p:nvPr>
        </p:nvSpPr>
        <p:spPr>
          <a:xfrm>
            <a:off x="381000" y="1066800"/>
            <a:ext cx="8382000" cy="3705630"/>
          </a:xfrm>
        </p:spPr>
        <p:txBody>
          <a:bodyPr/>
          <a:lstStyle/>
          <a:p>
            <a:r>
              <a:rPr lang="en-US" dirty="0" smtClean="0"/>
              <a:t>Previous version of WSS relies on STSADM.EXE</a:t>
            </a:r>
          </a:p>
          <a:p>
            <a:pPr lvl="1"/>
            <a:r>
              <a:rPr lang="en-US" dirty="0" smtClean="0"/>
              <a:t>Used for command line administration and scripting</a:t>
            </a:r>
          </a:p>
          <a:p>
            <a:pPr lvl="1"/>
            <a:endParaRPr lang="en-US" dirty="0" smtClean="0"/>
          </a:p>
          <a:p>
            <a:r>
              <a:rPr lang="en-US" dirty="0" smtClean="0"/>
              <a:t>SharePoint 2010 adds support for PowerShell</a:t>
            </a:r>
          </a:p>
          <a:p>
            <a:pPr lvl="1"/>
            <a:r>
              <a:rPr lang="en-US" dirty="0" smtClean="0"/>
              <a:t>PowerShell support effectively replaces STSADM.EXE</a:t>
            </a:r>
          </a:p>
          <a:p>
            <a:pPr lvl="1"/>
            <a:r>
              <a:rPr lang="en-US" dirty="0" smtClean="0"/>
              <a:t>SharePoint </a:t>
            </a:r>
            <a:r>
              <a:rPr lang="en-US" dirty="0" err="1" smtClean="0"/>
              <a:t>admins</a:t>
            </a:r>
            <a:r>
              <a:rPr lang="en-US" dirty="0" smtClean="0"/>
              <a:t>/</a:t>
            </a:r>
            <a:r>
              <a:rPr lang="en-US" dirty="0" err="1" smtClean="0"/>
              <a:t>devs</a:t>
            </a:r>
            <a:r>
              <a:rPr lang="en-US" dirty="0" smtClean="0"/>
              <a:t> must learn PowerShell basics</a:t>
            </a:r>
          </a:p>
          <a:p>
            <a:pPr lvl="1"/>
            <a:r>
              <a:rPr lang="en-US" dirty="0" smtClean="0"/>
              <a:t>You can write powerful scripts against WSS OM</a:t>
            </a:r>
          </a:p>
          <a:p>
            <a:pPr lvl="1"/>
            <a:r>
              <a:rPr lang="en-US" dirty="0" smtClean="0"/>
              <a:t>You can develop custom PowerShell snap-ins</a:t>
            </a:r>
          </a:p>
          <a:p>
            <a:pPr lvl="1"/>
            <a:endParaRPr lang="en-US" dirty="0"/>
          </a:p>
        </p:txBody>
      </p:sp>
      <p:grpSp>
        <p:nvGrpSpPr>
          <p:cNvPr id="4" name="Group 3"/>
          <p:cNvGrpSpPr/>
          <p:nvPr/>
        </p:nvGrpSpPr>
        <p:grpSpPr>
          <a:xfrm>
            <a:off x="7740555" y="5065594"/>
            <a:ext cx="1381125" cy="1765563"/>
            <a:chOff x="7239000" y="4572000"/>
            <a:chExt cx="1381125" cy="1765563"/>
          </a:xfrm>
        </p:grpSpPr>
        <p:pic>
          <p:nvPicPr>
            <p:cNvPr id="5" name="Picture 10" descr="http://tbn1.google.com/images?q=tbn:wReB6hdt16eBNM:http://www.thineshkumar.com/wp-content/uploads/2007/07/gravestone.jpg">
              <a:hlinkClick r:id="rId3"/>
            </p:cNvPr>
            <p:cNvPicPr>
              <a:picLocks noChangeAspect="1" noChangeArrowheads="1"/>
            </p:cNvPicPr>
            <p:nvPr/>
          </p:nvPicPr>
          <p:blipFill>
            <a:blip r:embed="rId4" cstate="print"/>
            <a:srcRect/>
            <a:stretch>
              <a:fillRect/>
            </a:stretch>
          </p:blipFill>
          <p:spPr bwMode="auto">
            <a:xfrm>
              <a:off x="7239000" y="4572000"/>
              <a:ext cx="1381125" cy="1765563"/>
            </a:xfrm>
            <a:prstGeom prst="rect">
              <a:avLst/>
            </a:prstGeom>
            <a:noFill/>
            <a:ln w="12700">
              <a:solidFill>
                <a:schemeClr val="bg1"/>
              </a:solidFill>
            </a:ln>
          </p:spPr>
        </p:pic>
        <p:sp>
          <p:nvSpPr>
            <p:cNvPr id="6" name="TextBox 5"/>
            <p:cNvSpPr txBox="1"/>
            <p:nvPr/>
          </p:nvSpPr>
          <p:spPr>
            <a:xfrm>
              <a:off x="7391400" y="4876800"/>
              <a:ext cx="1143000" cy="338554"/>
            </a:xfrm>
            <a:prstGeom prst="rect">
              <a:avLst/>
            </a:prstGeom>
            <a:noFill/>
            <a:ln>
              <a:noFill/>
            </a:ln>
          </p:spPr>
          <p:txBody>
            <a:bodyPr wrap="square" lIns="91440" tIns="91440" bIns="91440" rtlCol="0">
              <a:spAutoFit/>
            </a:bodyPr>
            <a:lstStyle/>
            <a:p>
              <a:pPr algn="ctr"/>
              <a:r>
                <a:rPr lang="en-US" sz="1000" dirty="0" smtClean="0">
                  <a:solidFill>
                    <a:schemeClr val="bg1">
                      <a:lumMod val="95000"/>
                      <a:lumOff val="5000"/>
                    </a:schemeClr>
                  </a:solidFill>
                  <a:latin typeface="Stencil Std" pitchFamily="50" charset="0"/>
                </a:rPr>
                <a:t>STSADM.EXE</a:t>
              </a:r>
            </a:p>
          </p:txBody>
        </p:sp>
        <p:sp>
          <p:nvSpPr>
            <p:cNvPr id="7" name="TextBox 6"/>
            <p:cNvSpPr txBox="1"/>
            <p:nvPr/>
          </p:nvSpPr>
          <p:spPr>
            <a:xfrm>
              <a:off x="7391400" y="5238690"/>
              <a:ext cx="1143000" cy="400110"/>
            </a:xfrm>
            <a:prstGeom prst="rect">
              <a:avLst/>
            </a:prstGeom>
            <a:noFill/>
            <a:ln>
              <a:noFill/>
            </a:ln>
          </p:spPr>
          <p:txBody>
            <a:bodyPr wrap="square" lIns="91440" tIns="91440" bIns="91440" rtlCol="0">
              <a:spAutoFit/>
            </a:bodyPr>
            <a:lstStyle/>
            <a:p>
              <a:pPr algn="ctr"/>
              <a:r>
                <a:rPr lang="en-US" sz="700" dirty="0" smtClean="0">
                  <a:solidFill>
                    <a:schemeClr val="bg1">
                      <a:lumMod val="50000"/>
                      <a:lumOff val="50000"/>
                    </a:schemeClr>
                  </a:solidFill>
                  <a:latin typeface="Stencil Std" pitchFamily="50" charset="0"/>
                </a:rPr>
                <a:t>We’ll miss you old friend</a:t>
              </a:r>
            </a:p>
          </p:txBody>
        </p:sp>
      </p:gr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PowerShell Primer for Beginners</a:t>
            </a:r>
            <a:endParaRPr lang="en-US" dirty="0"/>
          </a:p>
        </p:txBody>
      </p:sp>
      <p:sp>
        <p:nvSpPr>
          <p:cNvPr id="3" name="Text Placeholder 2"/>
          <p:cNvSpPr>
            <a:spLocks noGrp="1"/>
          </p:cNvSpPr>
          <p:nvPr>
            <p:ph type="body" sz="quarter" idx="10"/>
          </p:nvPr>
        </p:nvSpPr>
        <p:spPr>
          <a:xfrm>
            <a:off x="381000" y="1066800"/>
            <a:ext cx="8382000" cy="5533823"/>
          </a:xfrm>
        </p:spPr>
        <p:txBody>
          <a:bodyPr/>
          <a:lstStyle/>
          <a:p>
            <a:r>
              <a:rPr lang="en-US" dirty="0" smtClean="0"/>
              <a:t>What is PowerShell?</a:t>
            </a:r>
          </a:p>
          <a:p>
            <a:pPr lvl="1"/>
            <a:r>
              <a:rPr lang="en-US" dirty="0" smtClean="0"/>
              <a:t>A modern replacement for the CMD (command) shell</a:t>
            </a:r>
          </a:p>
          <a:p>
            <a:pPr lvl="1"/>
            <a:r>
              <a:rPr lang="en-US" dirty="0" smtClean="0"/>
              <a:t>A powerful scripting environment for administration</a:t>
            </a:r>
          </a:p>
          <a:p>
            <a:pPr lvl="2"/>
            <a:r>
              <a:rPr lang="en-US" dirty="0" smtClean="0"/>
              <a:t>Note – VM for this course uses PowerShell V2 (CTP3)</a:t>
            </a:r>
          </a:p>
          <a:p>
            <a:pPr lvl="2"/>
            <a:endParaRPr lang="en-US" dirty="0" smtClean="0"/>
          </a:p>
          <a:p>
            <a:pPr lvl="2"/>
            <a:endParaRPr lang="en-US" dirty="0" smtClean="0"/>
          </a:p>
          <a:p>
            <a:pPr lvl="2"/>
            <a:endParaRPr lang="en-US" dirty="0" smtClean="0"/>
          </a:p>
          <a:p>
            <a:pPr lvl="1"/>
            <a:endParaRPr lang="en-US" dirty="0" smtClean="0"/>
          </a:p>
          <a:p>
            <a:pPr lvl="1"/>
            <a:endParaRPr lang="en-US" dirty="0" smtClean="0"/>
          </a:p>
          <a:p>
            <a:r>
              <a:rPr lang="en-US" dirty="0" smtClean="0"/>
              <a:t>PowerShell fundamentals</a:t>
            </a:r>
          </a:p>
          <a:p>
            <a:pPr lvl="1"/>
            <a:r>
              <a:rPr lang="en-US" dirty="0" err="1" smtClean="0"/>
              <a:t>Cmdlets</a:t>
            </a:r>
            <a:r>
              <a:rPr lang="en-US" dirty="0" smtClean="0"/>
              <a:t> </a:t>
            </a:r>
            <a:r>
              <a:rPr lang="en-US" sz="1400" dirty="0" smtClean="0"/>
              <a:t>(e.g. </a:t>
            </a:r>
            <a:r>
              <a:rPr lang="en-US" sz="1400" b="1" dirty="0" smtClean="0">
                <a:solidFill>
                  <a:schemeClr val="tx2">
                    <a:lumMod val="90000"/>
                  </a:schemeClr>
                </a:solidFill>
              </a:rPr>
              <a:t>Get-Process</a:t>
            </a:r>
            <a:r>
              <a:rPr lang="en-US" sz="1400" dirty="0" smtClean="0"/>
              <a:t> and </a:t>
            </a:r>
            <a:r>
              <a:rPr lang="en-US" sz="1400" b="1" dirty="0" smtClean="0">
                <a:solidFill>
                  <a:schemeClr val="tx2">
                    <a:lumMod val="90000"/>
                  </a:schemeClr>
                </a:solidFill>
              </a:rPr>
              <a:t>Stop-Process</a:t>
            </a:r>
            <a:r>
              <a:rPr lang="en-US" sz="1400" dirty="0" smtClean="0"/>
              <a:t>)</a:t>
            </a:r>
            <a:endParaRPr lang="en-US" dirty="0" smtClean="0"/>
          </a:p>
          <a:p>
            <a:pPr lvl="1"/>
            <a:r>
              <a:rPr lang="en-US" dirty="0" smtClean="0"/>
              <a:t>Pipelining and formatting features</a:t>
            </a:r>
          </a:p>
          <a:p>
            <a:pPr lvl="1"/>
            <a:r>
              <a:rPr lang="en-US" dirty="0" smtClean="0"/>
              <a:t>Provider-based model for accessing resources</a:t>
            </a:r>
          </a:p>
          <a:p>
            <a:pPr lvl="1"/>
            <a:endParaRPr lang="en-US" dirty="0"/>
          </a:p>
        </p:txBody>
      </p:sp>
      <p:pic>
        <p:nvPicPr>
          <p:cNvPr id="4099" name="Picture 3"/>
          <p:cNvPicPr>
            <a:picLocks noChangeAspect="1" noChangeArrowheads="1"/>
          </p:cNvPicPr>
          <p:nvPr/>
        </p:nvPicPr>
        <p:blipFill>
          <a:blip r:embed="rId3" cstate="print"/>
          <a:srcRect/>
          <a:stretch>
            <a:fillRect/>
          </a:stretch>
        </p:blipFill>
        <p:spPr bwMode="auto">
          <a:xfrm>
            <a:off x="1257300" y="2714625"/>
            <a:ext cx="7200900" cy="17049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190500" y="914400"/>
            <a:ext cx="8724900" cy="5819775"/>
          </a:xfrm>
          <a:prstGeom prst="rect">
            <a:avLst/>
          </a:prstGeom>
          <a:noFill/>
          <a:ln w="9525">
            <a:noFill/>
            <a:miter lim="800000"/>
            <a:headEnd/>
            <a:tailEnd/>
          </a:ln>
          <a:effectLst/>
        </p:spPr>
      </p:pic>
      <p:sp>
        <p:nvSpPr>
          <p:cNvPr id="2" name="Title 1"/>
          <p:cNvSpPr>
            <a:spLocks noGrp="1"/>
          </p:cNvSpPr>
          <p:nvPr>
            <p:ph type="title"/>
          </p:nvPr>
        </p:nvSpPr>
        <p:spPr/>
        <p:txBody>
          <a:bodyPr/>
          <a:lstStyle/>
          <a:p>
            <a:r>
              <a:rPr dirty="0" smtClean="0"/>
              <a:t>Getting Started with PowerShell</a:t>
            </a:r>
            <a:endParaRPr lang="en-US" dirty="0"/>
          </a:p>
        </p:txBody>
      </p:sp>
      <p:cxnSp>
        <p:nvCxnSpPr>
          <p:cNvPr id="7" name="Straight Arrow Connector 6"/>
          <p:cNvCxnSpPr>
            <a:stCxn id="5" idx="1"/>
          </p:cNvCxnSpPr>
          <p:nvPr/>
        </p:nvCxnSpPr>
        <p:spPr>
          <a:xfrm rot="10800000">
            <a:off x="1982638" y="1252268"/>
            <a:ext cx="1598762" cy="119332"/>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0" idx="1"/>
          </p:cNvCxnSpPr>
          <p:nvPr/>
        </p:nvCxnSpPr>
        <p:spPr>
          <a:xfrm rot="10800000" flipV="1">
            <a:off x="4743096" y="2667000"/>
            <a:ext cx="1429105" cy="25878"/>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8" idx="1"/>
          </p:cNvCxnSpPr>
          <p:nvPr/>
        </p:nvCxnSpPr>
        <p:spPr>
          <a:xfrm rot="10800000">
            <a:off x="5791200" y="3657600"/>
            <a:ext cx="685800" cy="7620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5943600" y="5334000"/>
            <a:ext cx="2438400" cy="304800"/>
          </a:xfrm>
          <a:prstGeom prst="rect">
            <a:avLst/>
          </a:prstGeom>
          <a:solidFill>
            <a:schemeClr val="tx2"/>
          </a:solidFill>
          <a:ln>
            <a:solidFill>
              <a:srgbClr val="C0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rgbClr val="C00000"/>
                </a:solidFill>
                <a:latin typeface="Segoe" pitchFamily="34" charset="0"/>
              </a:rPr>
              <a:t>(4) Redirect output to new text file</a:t>
            </a:r>
          </a:p>
        </p:txBody>
      </p:sp>
      <p:cxnSp>
        <p:nvCxnSpPr>
          <p:cNvPr id="28" name="Straight Arrow Connector 27"/>
          <p:cNvCxnSpPr>
            <a:stCxn id="27" idx="2"/>
          </p:cNvCxnSpPr>
          <p:nvPr/>
        </p:nvCxnSpPr>
        <p:spPr>
          <a:xfrm rot="5400000">
            <a:off x="6781800" y="5715000"/>
            <a:ext cx="457200" cy="304800"/>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6172200" y="2514600"/>
            <a:ext cx="2438400" cy="304800"/>
          </a:xfrm>
          <a:prstGeom prst="rect">
            <a:avLst/>
          </a:prstGeom>
          <a:solidFill>
            <a:schemeClr val="tx2"/>
          </a:solidFill>
          <a:ln>
            <a:solidFill>
              <a:srgbClr val="C0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rgbClr val="C00000"/>
                </a:solidFill>
                <a:latin typeface="Segoe" pitchFamily="34" charset="0"/>
              </a:rPr>
              <a:t>(2) Filter results using where clause</a:t>
            </a:r>
          </a:p>
        </p:txBody>
      </p:sp>
      <p:sp>
        <p:nvSpPr>
          <p:cNvPr id="5" name="Rectangle 4"/>
          <p:cNvSpPr/>
          <p:nvPr/>
        </p:nvSpPr>
        <p:spPr bwMode="auto">
          <a:xfrm>
            <a:off x="3581400" y="1219200"/>
            <a:ext cx="1524000" cy="304800"/>
          </a:xfrm>
          <a:prstGeom prst="rect">
            <a:avLst/>
          </a:prstGeom>
          <a:solidFill>
            <a:schemeClr val="tx2"/>
          </a:solidFill>
          <a:ln>
            <a:solidFill>
              <a:srgbClr val="C0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rgbClr val="C00000"/>
                </a:solidFill>
                <a:latin typeface="Segoe" pitchFamily="34" charset="0"/>
              </a:rPr>
              <a:t>(1) Execute a Cmdlet</a:t>
            </a:r>
          </a:p>
        </p:txBody>
      </p:sp>
      <p:sp>
        <p:nvSpPr>
          <p:cNvPr id="18" name="Rectangle 17"/>
          <p:cNvSpPr/>
          <p:nvPr/>
        </p:nvSpPr>
        <p:spPr bwMode="auto">
          <a:xfrm>
            <a:off x="6477000" y="3581400"/>
            <a:ext cx="2133600" cy="304800"/>
          </a:xfrm>
          <a:prstGeom prst="rect">
            <a:avLst/>
          </a:prstGeom>
          <a:solidFill>
            <a:schemeClr val="tx2"/>
          </a:solidFill>
          <a:ln>
            <a:solidFill>
              <a:srgbClr val="C0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rgbClr val="C00000"/>
                </a:solidFill>
                <a:latin typeface="Segoe" pitchFamily="34" charset="0"/>
              </a:rPr>
              <a:t>(3) Add formatting instructions</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Scripts and Execution Policy</a:t>
            </a:r>
            <a:endParaRPr lang="en-US" dirty="0"/>
          </a:p>
        </p:txBody>
      </p:sp>
      <p:sp>
        <p:nvSpPr>
          <p:cNvPr id="22" name="Text Placeholder 21"/>
          <p:cNvSpPr>
            <a:spLocks noGrp="1"/>
          </p:cNvSpPr>
          <p:nvPr>
            <p:ph type="body" sz="quarter" idx="10"/>
          </p:nvPr>
        </p:nvSpPr>
        <p:spPr>
          <a:xfrm>
            <a:off x="381000" y="1066800"/>
            <a:ext cx="8382000" cy="1200329"/>
          </a:xfrm>
        </p:spPr>
        <p:txBody>
          <a:bodyPr/>
          <a:lstStyle/>
          <a:p>
            <a:r>
              <a:rPr lang="en-US" dirty="0" smtClean="0"/>
              <a:t>You can author PowerShell scripts</a:t>
            </a:r>
          </a:p>
          <a:p>
            <a:pPr lvl="1"/>
            <a:r>
              <a:rPr lang="en-US" dirty="0" smtClean="0"/>
              <a:t>Scripts have .ps1 extension</a:t>
            </a:r>
          </a:p>
          <a:p>
            <a:pPr lvl="1"/>
            <a:r>
              <a:rPr lang="en-US" dirty="0" smtClean="0"/>
              <a:t>Local execution policy must be configured</a:t>
            </a:r>
          </a:p>
        </p:txBody>
      </p:sp>
      <p:pic>
        <p:nvPicPr>
          <p:cNvPr id="5123" name="Picture 3"/>
          <p:cNvPicPr>
            <a:picLocks noChangeAspect="1" noChangeArrowheads="1"/>
          </p:cNvPicPr>
          <p:nvPr/>
        </p:nvPicPr>
        <p:blipFill>
          <a:blip r:embed="rId3" cstate="print"/>
          <a:srcRect/>
          <a:stretch>
            <a:fillRect/>
          </a:stretch>
        </p:blipFill>
        <p:spPr bwMode="auto">
          <a:xfrm>
            <a:off x="304800" y="2514600"/>
            <a:ext cx="7905750" cy="3224714"/>
          </a:xfrm>
          <a:prstGeom prst="rect">
            <a:avLst/>
          </a:prstGeom>
          <a:noFill/>
          <a:ln w="9525">
            <a:noFill/>
            <a:miter lim="800000"/>
            <a:headEnd/>
            <a:tailEnd/>
          </a:ln>
        </p:spPr>
      </p:pic>
      <p:sp>
        <p:nvSpPr>
          <p:cNvPr id="13" name="Rectangle 12"/>
          <p:cNvSpPr/>
          <p:nvPr/>
        </p:nvSpPr>
        <p:spPr bwMode="auto">
          <a:xfrm>
            <a:off x="2971800" y="2667000"/>
            <a:ext cx="2209800" cy="304800"/>
          </a:xfrm>
          <a:prstGeom prst="rect">
            <a:avLst/>
          </a:prstGeom>
          <a:noFill/>
          <a:ln w="38100">
            <a:solidFill>
              <a:srgbClr val="FFFF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9" name="Straight Arrow Connector 8"/>
          <p:cNvCxnSpPr/>
          <p:nvPr/>
        </p:nvCxnSpPr>
        <p:spPr>
          <a:xfrm rot="10800000" flipV="1">
            <a:off x="5200302" y="2667000"/>
            <a:ext cx="1048098" cy="76199"/>
          </a:xfrm>
          <a:prstGeom prst="straightConnector1">
            <a:avLst/>
          </a:prstGeom>
          <a:ln w="28575">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6019800" y="2362200"/>
            <a:ext cx="2819400" cy="533400"/>
          </a:xfrm>
          <a:prstGeom prst="rect">
            <a:avLst/>
          </a:prstGeom>
          <a:solidFill>
            <a:schemeClr val="tx2"/>
          </a:solidFill>
          <a:ln>
            <a:solidFill>
              <a:srgbClr val="C0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rgbClr val="C00000"/>
                </a:solidFill>
                <a:latin typeface="Segoe" pitchFamily="34" charset="0"/>
              </a:rPr>
              <a:t>Scripts will not execute under default execution policy of </a:t>
            </a:r>
            <a:r>
              <a:rPr lang="en-US" sz="1100" b="1" dirty="0" smtClean="0">
                <a:solidFill>
                  <a:srgbClr val="C00000"/>
                </a:solidFill>
                <a:latin typeface="Segoe" pitchFamily="34" charset="0"/>
              </a:rPr>
              <a:t>restricted</a:t>
            </a:r>
          </a:p>
        </p:txBody>
      </p:sp>
      <p:sp>
        <p:nvSpPr>
          <p:cNvPr id="14" name="Rectangle 13"/>
          <p:cNvSpPr/>
          <p:nvPr/>
        </p:nvSpPr>
        <p:spPr bwMode="auto">
          <a:xfrm>
            <a:off x="3048000" y="3505200"/>
            <a:ext cx="2209800" cy="304800"/>
          </a:xfrm>
          <a:prstGeom prst="rect">
            <a:avLst/>
          </a:prstGeom>
          <a:noFill/>
          <a:ln w="38100">
            <a:solidFill>
              <a:srgbClr val="FFFF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b="1"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5" name="Straight Arrow Connector 14"/>
          <p:cNvCxnSpPr/>
          <p:nvPr/>
        </p:nvCxnSpPr>
        <p:spPr>
          <a:xfrm rot="10800000" flipV="1">
            <a:off x="5276502" y="3505200"/>
            <a:ext cx="1048098" cy="76199"/>
          </a:xfrm>
          <a:prstGeom prst="straightConnector1">
            <a:avLst/>
          </a:prstGeom>
          <a:ln w="28575">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6096000" y="3200400"/>
            <a:ext cx="2819400" cy="762000"/>
          </a:xfrm>
          <a:prstGeom prst="rect">
            <a:avLst/>
          </a:prstGeom>
          <a:solidFill>
            <a:schemeClr val="tx2"/>
          </a:solidFill>
          <a:ln>
            <a:solidFill>
              <a:srgbClr val="C0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rgbClr val="C00000"/>
                </a:solidFill>
                <a:latin typeface="Segoe" pitchFamily="34" charset="0"/>
              </a:rPr>
              <a:t>Scripts can execute under execution policy of </a:t>
            </a:r>
            <a:r>
              <a:rPr lang="en-US" sz="1100" b="1" dirty="0" smtClean="0">
                <a:solidFill>
                  <a:srgbClr val="C00000"/>
                </a:solidFill>
                <a:latin typeface="Segoe" pitchFamily="34" charset="0"/>
              </a:rPr>
              <a:t>unrestricted</a:t>
            </a:r>
            <a:r>
              <a:rPr lang="en-US" sz="1100" dirty="0" smtClean="0">
                <a:solidFill>
                  <a:srgbClr val="C00000"/>
                </a:solidFill>
                <a:latin typeface="Segoe" pitchFamily="34" charset="0"/>
              </a:rPr>
              <a:t>. Scripts that are not signed result in prompting user for permission to execute.</a:t>
            </a:r>
          </a:p>
        </p:txBody>
      </p:sp>
      <p:sp>
        <p:nvSpPr>
          <p:cNvPr id="17" name="Rectangle 16"/>
          <p:cNvSpPr/>
          <p:nvPr/>
        </p:nvSpPr>
        <p:spPr bwMode="auto">
          <a:xfrm>
            <a:off x="2971800" y="4572000"/>
            <a:ext cx="2209800" cy="304800"/>
          </a:xfrm>
          <a:prstGeom prst="rect">
            <a:avLst/>
          </a:prstGeom>
          <a:noFill/>
          <a:ln w="38100">
            <a:solidFill>
              <a:srgbClr val="FFFF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8" name="Straight Arrow Connector 17"/>
          <p:cNvCxnSpPr/>
          <p:nvPr/>
        </p:nvCxnSpPr>
        <p:spPr>
          <a:xfrm rot="10800000" flipV="1">
            <a:off x="5200302" y="4572000"/>
            <a:ext cx="1048098" cy="76199"/>
          </a:xfrm>
          <a:prstGeom prst="straightConnector1">
            <a:avLst/>
          </a:prstGeom>
          <a:ln w="28575">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bwMode="auto">
          <a:xfrm>
            <a:off x="6019800" y="4267200"/>
            <a:ext cx="2819400" cy="762000"/>
          </a:xfrm>
          <a:prstGeom prst="rect">
            <a:avLst/>
          </a:prstGeom>
          <a:solidFill>
            <a:schemeClr val="tx2"/>
          </a:solidFill>
          <a:ln>
            <a:solidFill>
              <a:srgbClr val="C0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rgbClr val="C00000"/>
                </a:solidFill>
                <a:latin typeface="Segoe" pitchFamily="34" charset="0"/>
              </a:rPr>
              <a:t>Scripts can execute under execution policy of </a:t>
            </a:r>
            <a:r>
              <a:rPr lang="en-US" sz="1100" b="1" dirty="0" smtClean="0">
                <a:solidFill>
                  <a:srgbClr val="C00000"/>
                </a:solidFill>
                <a:latin typeface="Segoe" pitchFamily="34" charset="0"/>
              </a:rPr>
              <a:t>bypass</a:t>
            </a:r>
            <a:r>
              <a:rPr lang="en-US" sz="1100" dirty="0" smtClean="0">
                <a:solidFill>
                  <a:srgbClr val="C00000"/>
                </a:solidFill>
                <a:latin typeface="Segoe" pitchFamily="34" charset="0"/>
              </a:rPr>
              <a:t>. This mode suppresses prompting user for permission to execute.</a:t>
            </a:r>
          </a:p>
        </p:txBody>
      </p:sp>
      <p:pic>
        <p:nvPicPr>
          <p:cNvPr id="1034" name="Picture 10"/>
          <p:cNvPicPr>
            <a:picLocks noChangeAspect="1" noChangeArrowheads="1"/>
          </p:cNvPicPr>
          <p:nvPr/>
        </p:nvPicPr>
        <p:blipFill>
          <a:blip r:embed="rId4" cstate="print"/>
          <a:srcRect/>
          <a:stretch>
            <a:fillRect/>
          </a:stretch>
        </p:blipFill>
        <p:spPr bwMode="auto">
          <a:xfrm>
            <a:off x="3200400" y="5181600"/>
            <a:ext cx="5675894" cy="12954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Scripts using PowerShell ISE</a:t>
            </a:r>
            <a:endParaRPr lang="en-US" dirty="0"/>
          </a:p>
        </p:txBody>
      </p:sp>
      <p:sp>
        <p:nvSpPr>
          <p:cNvPr id="3" name="Text Placeholder 2"/>
          <p:cNvSpPr>
            <a:spLocks noGrp="1"/>
          </p:cNvSpPr>
          <p:nvPr>
            <p:ph type="body" sz="quarter" idx="10"/>
          </p:nvPr>
        </p:nvSpPr>
        <p:spPr>
          <a:xfrm>
            <a:off x="381000" y="1066800"/>
            <a:ext cx="8382000" cy="794064"/>
          </a:xfrm>
        </p:spPr>
        <p:txBody>
          <a:bodyPr/>
          <a:lstStyle/>
          <a:p>
            <a:r>
              <a:rPr lang="en-US" dirty="0" smtClean="0"/>
              <a:t>Supports </a:t>
            </a:r>
            <a:r>
              <a:rPr lang="en-US" sz="2400" dirty="0" smtClean="0"/>
              <a:t>Color-coding, IntelliSense and debugging</a:t>
            </a:r>
          </a:p>
          <a:p>
            <a:pPr lvl="1"/>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1295400" y="1676400"/>
            <a:ext cx="6553200" cy="4914900"/>
          </a:xfrm>
          <a:prstGeom prst="rect">
            <a:avLst/>
          </a:prstGeom>
          <a:noFill/>
          <a:ln w="9525">
            <a:noFill/>
            <a:miter lim="800000"/>
            <a:headEnd/>
            <a:tailEnd/>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81000" y="1066800"/>
            <a:ext cx="8382000" cy="2850011"/>
          </a:xfrm>
        </p:spPr>
        <p:txBody>
          <a:bodyPr/>
          <a:lstStyle/>
          <a:p>
            <a:r>
              <a:rPr lang="en-US" sz="2000" dirty="0" smtClean="0"/>
              <a:t>Explicitly load SharePoint PowerShell snap-in from console or script</a:t>
            </a:r>
          </a:p>
          <a:p>
            <a:endParaRPr lang="en-US" sz="2000" dirty="0" smtClean="0"/>
          </a:p>
          <a:p>
            <a:endParaRPr lang="en-US" sz="2000" dirty="0" smtClean="0"/>
          </a:p>
          <a:p>
            <a:endParaRPr lang="en-US" sz="2000" dirty="0" smtClean="0"/>
          </a:p>
          <a:p>
            <a:endParaRPr lang="en-US" sz="2000" dirty="0" smtClean="0"/>
          </a:p>
          <a:p>
            <a:endParaRPr lang="en-US" sz="2000" dirty="0" smtClean="0"/>
          </a:p>
          <a:p>
            <a:pPr lvl="1">
              <a:buNone/>
            </a:pPr>
            <a:endParaRPr lang="en-US" sz="1600" dirty="0" smtClean="0"/>
          </a:p>
          <a:p>
            <a:pPr lvl="1">
              <a:buNone/>
            </a:pPr>
            <a:endParaRPr lang="en-US" sz="1600" dirty="0" smtClean="0"/>
          </a:p>
          <a:p>
            <a:r>
              <a:rPr lang="en-US" sz="2000" dirty="0" smtClean="0"/>
              <a:t>Implicitly load snap-in by using link in Windows Start menu</a:t>
            </a:r>
            <a:endParaRPr lang="en-US" sz="2000" dirty="0"/>
          </a:p>
        </p:txBody>
      </p:sp>
      <p:pic>
        <p:nvPicPr>
          <p:cNvPr id="7170" name="Picture 2"/>
          <p:cNvPicPr>
            <a:picLocks noChangeAspect="1" noChangeArrowheads="1"/>
          </p:cNvPicPr>
          <p:nvPr/>
        </p:nvPicPr>
        <p:blipFill>
          <a:blip r:embed="rId3" cstate="print"/>
          <a:srcRect/>
          <a:stretch>
            <a:fillRect/>
          </a:stretch>
        </p:blipFill>
        <p:spPr bwMode="auto">
          <a:xfrm>
            <a:off x="838200" y="1524000"/>
            <a:ext cx="6629400" cy="1737869"/>
          </a:xfrm>
          <a:prstGeom prst="rect">
            <a:avLst/>
          </a:prstGeom>
          <a:noFill/>
          <a:ln w="9525">
            <a:noFill/>
            <a:miter lim="800000"/>
            <a:headEnd/>
            <a:tailEnd/>
          </a:ln>
        </p:spPr>
      </p:pic>
      <p:sp>
        <p:nvSpPr>
          <p:cNvPr id="2" name="Title 1"/>
          <p:cNvSpPr>
            <a:spLocks noGrp="1"/>
          </p:cNvSpPr>
          <p:nvPr>
            <p:ph type="title"/>
          </p:nvPr>
        </p:nvSpPr>
        <p:spPr/>
        <p:txBody>
          <a:bodyPr/>
          <a:lstStyle/>
          <a:p>
            <a:r>
              <a:rPr dirty="0" smtClean="0"/>
              <a:t>The SharePoint Powershell </a:t>
            </a:r>
            <a:r>
              <a:rPr dirty="0" err="1" smtClean="0"/>
              <a:t>Snapin</a:t>
            </a:r>
            <a:endParaRPr lang="en-US" dirty="0"/>
          </a:p>
        </p:txBody>
      </p:sp>
      <p:pic>
        <p:nvPicPr>
          <p:cNvPr id="2051" name="Picture 3"/>
          <p:cNvPicPr>
            <a:picLocks noChangeAspect="1" noChangeArrowheads="1"/>
          </p:cNvPicPr>
          <p:nvPr/>
        </p:nvPicPr>
        <p:blipFill>
          <a:blip r:embed="rId4" cstate="print"/>
          <a:srcRect/>
          <a:stretch>
            <a:fillRect/>
          </a:stretch>
        </p:blipFill>
        <p:spPr bwMode="auto">
          <a:xfrm>
            <a:off x="838201" y="3982720"/>
            <a:ext cx="4038599" cy="1884680"/>
          </a:xfrm>
          <a:prstGeom prst="rect">
            <a:avLst/>
          </a:prstGeom>
          <a:noFill/>
          <a:ln w="9525">
            <a:noFill/>
            <a:miter lim="800000"/>
            <a:headEnd/>
            <a:tailEnd/>
          </a:ln>
          <a:effectLst/>
        </p:spPr>
      </p:pic>
      <p:cxnSp>
        <p:nvCxnSpPr>
          <p:cNvPr id="9" name="Straight Arrow Connector 8"/>
          <p:cNvCxnSpPr>
            <a:stCxn id="10" idx="1"/>
          </p:cNvCxnSpPr>
          <p:nvPr/>
        </p:nvCxnSpPr>
        <p:spPr>
          <a:xfrm rot="10800000">
            <a:off x="4724400" y="2514600"/>
            <a:ext cx="1068238" cy="173966"/>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5792638" y="2536166"/>
            <a:ext cx="2209800" cy="304800"/>
          </a:xfrm>
          <a:prstGeom prst="rect">
            <a:avLst/>
          </a:prstGeom>
          <a:solidFill>
            <a:schemeClr val="tx2"/>
          </a:solidFill>
          <a:ln>
            <a:solidFill>
              <a:srgbClr val="C00000"/>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1100" dirty="0" smtClean="0">
                <a:solidFill>
                  <a:srgbClr val="C00000"/>
                </a:solidFill>
                <a:latin typeface="Segoe" pitchFamily="34" charset="0"/>
              </a:rPr>
              <a:t>Begin using SharePoint Cmdlets</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228600" y="1371600"/>
            <a:ext cx="7239000" cy="2864827"/>
          </a:xfrm>
          <a:prstGeom prst="rect">
            <a:avLst/>
          </a:prstGeom>
          <a:noFill/>
          <a:ln w="9525">
            <a:noFill/>
            <a:miter lim="800000"/>
            <a:headEnd/>
            <a:tailEnd/>
          </a:ln>
        </p:spPr>
      </p:pic>
      <p:sp>
        <p:nvSpPr>
          <p:cNvPr id="2" name="Title 1"/>
          <p:cNvSpPr>
            <a:spLocks noGrp="1"/>
          </p:cNvSpPr>
          <p:nvPr>
            <p:ph type="title"/>
          </p:nvPr>
        </p:nvSpPr>
        <p:spPr>
          <a:xfrm>
            <a:off x="381000" y="230188"/>
            <a:ext cx="8382000" cy="553998"/>
          </a:xfrm>
        </p:spPr>
        <p:txBody>
          <a:bodyPr/>
          <a:lstStyle/>
          <a:p>
            <a:r>
              <a:rPr smtClean="0"/>
              <a:t>Examples of SharePoint Scripting</a:t>
            </a:r>
            <a:endParaRPr lang="en-US" dirty="0"/>
          </a:p>
        </p:txBody>
      </p:sp>
      <p:pic>
        <p:nvPicPr>
          <p:cNvPr id="3078" name="Picture 6"/>
          <p:cNvPicPr>
            <a:picLocks noChangeAspect="1" noChangeArrowheads="1"/>
          </p:cNvPicPr>
          <p:nvPr/>
        </p:nvPicPr>
        <p:blipFill>
          <a:blip r:embed="rId4" cstate="print"/>
          <a:srcRect/>
          <a:stretch>
            <a:fillRect/>
          </a:stretch>
        </p:blipFill>
        <p:spPr bwMode="auto">
          <a:xfrm>
            <a:off x="5562600" y="1676400"/>
            <a:ext cx="3352800" cy="811862"/>
          </a:xfrm>
          <a:prstGeom prst="rect">
            <a:avLst/>
          </a:prstGeom>
          <a:noFill/>
          <a:ln w="9525">
            <a:noFill/>
            <a:miter lim="800000"/>
            <a:headEnd/>
            <a:tailEnd/>
          </a:ln>
          <a:effectLst/>
        </p:spPr>
      </p:pic>
      <p:pic>
        <p:nvPicPr>
          <p:cNvPr id="8195" name="Picture 3"/>
          <p:cNvPicPr>
            <a:picLocks noChangeAspect="1" noChangeArrowheads="1"/>
          </p:cNvPicPr>
          <p:nvPr/>
        </p:nvPicPr>
        <p:blipFill>
          <a:blip r:embed="rId5" cstate="print"/>
          <a:srcRect/>
          <a:stretch>
            <a:fillRect/>
          </a:stretch>
        </p:blipFill>
        <p:spPr bwMode="auto">
          <a:xfrm>
            <a:off x="3276600" y="3317270"/>
            <a:ext cx="5638800" cy="232153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Creating a Custom Powershell Snap-in</a:t>
            </a:r>
            <a:endParaRPr lang="en-US" dirty="0"/>
          </a:p>
        </p:txBody>
      </p:sp>
      <p:sp>
        <p:nvSpPr>
          <p:cNvPr id="3" name="Text Placeholder 2"/>
          <p:cNvSpPr>
            <a:spLocks noGrp="1"/>
          </p:cNvSpPr>
          <p:nvPr>
            <p:ph type="body" sz="quarter" idx="10"/>
          </p:nvPr>
        </p:nvSpPr>
        <p:spPr>
          <a:xfrm>
            <a:off x="381000" y="1066800"/>
            <a:ext cx="8382000" cy="1606594"/>
          </a:xfrm>
        </p:spPr>
        <p:txBody>
          <a:bodyPr/>
          <a:lstStyle/>
          <a:p>
            <a:r>
              <a:rPr lang="en-US" dirty="0" smtClean="0"/>
              <a:t>PowerShell was created with extensibility in mind</a:t>
            </a:r>
          </a:p>
          <a:p>
            <a:pPr lvl="1"/>
            <a:r>
              <a:rPr lang="en-US" dirty="0" smtClean="0"/>
              <a:t>SharePoint developers can create custom snap-ins</a:t>
            </a:r>
          </a:p>
          <a:p>
            <a:pPr lvl="1"/>
            <a:r>
              <a:rPr lang="en-US" dirty="0" smtClean="0"/>
              <a:t>STSADM extensions now considered deprecated</a:t>
            </a:r>
          </a:p>
          <a:p>
            <a:pPr lvl="1"/>
            <a:endParaRPr lang="en-US" dirty="0"/>
          </a:p>
        </p:txBody>
      </p:sp>
      <p:pic>
        <p:nvPicPr>
          <p:cNvPr id="4100" name="Picture 4"/>
          <p:cNvPicPr>
            <a:picLocks noChangeAspect="1" noChangeArrowheads="1"/>
          </p:cNvPicPr>
          <p:nvPr/>
        </p:nvPicPr>
        <p:blipFill>
          <a:blip r:embed="rId3" cstate="print"/>
          <a:srcRect/>
          <a:stretch>
            <a:fillRect/>
          </a:stretch>
        </p:blipFill>
        <p:spPr bwMode="auto">
          <a:xfrm>
            <a:off x="76200" y="4648200"/>
            <a:ext cx="3763766" cy="2133600"/>
          </a:xfrm>
          <a:prstGeom prst="rect">
            <a:avLst/>
          </a:prstGeom>
          <a:noFill/>
          <a:ln w="9525">
            <a:solidFill>
              <a:schemeClr val="bg1"/>
            </a:solid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914400" y="2438400"/>
            <a:ext cx="2403695" cy="2057400"/>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cstate="print"/>
          <a:srcRect/>
          <a:stretch>
            <a:fillRect/>
          </a:stretch>
        </p:blipFill>
        <p:spPr bwMode="auto">
          <a:xfrm>
            <a:off x="3924963" y="3352800"/>
            <a:ext cx="5142837" cy="3438525"/>
          </a:xfrm>
          <a:prstGeom prst="rect">
            <a:avLst/>
          </a:prstGeom>
          <a:noFill/>
          <a:ln w="9525">
            <a:solidFill>
              <a:schemeClr val="bg1"/>
            </a:solidFill>
            <a:miter lim="800000"/>
            <a:headEnd/>
            <a:tailEnd/>
          </a:ln>
          <a:effectLst/>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Developing a Custom PowerShell Snap-in</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smtClean="0"/>
              <a:t>demo</a:t>
            </a:r>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914400" y="3733800"/>
            <a:ext cx="7162800" cy="2667000"/>
          </a:xfrm>
          <a:prstGeom prst="rect">
            <a:avLst/>
          </a:prstGeom>
          <a:solidFill>
            <a:srgbClr val="00206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87394" name="Title 187393"/>
          <p:cNvSpPr>
            <a:spLocks noGrp="1" noChangeArrowheads="1"/>
          </p:cNvSpPr>
          <p:nvPr>
            <p:ph type="title"/>
          </p:nvPr>
        </p:nvSpPr>
        <p:spPr/>
        <p:txBody>
          <a:bodyPr/>
          <a:lstStyle/>
          <a:p>
            <a:r>
              <a:rPr lang="en-US" smtClean="0"/>
              <a:t>SharePoint 2007</a:t>
            </a:r>
            <a:endParaRPr lang="en-US" dirty="0" smtClean="0"/>
          </a:p>
        </p:txBody>
      </p:sp>
      <p:sp>
        <p:nvSpPr>
          <p:cNvPr id="8194" name="Shape 187394"/>
          <p:cNvSpPr>
            <a:spLocks noGrp="1" noChangeArrowheads="1"/>
          </p:cNvSpPr>
          <p:nvPr>
            <p:ph idx="1"/>
          </p:nvPr>
        </p:nvSpPr>
        <p:spPr>
          <a:xfrm>
            <a:off x="381000" y="1143000"/>
            <a:ext cx="8382000" cy="2960811"/>
          </a:xfrm>
        </p:spPr>
        <p:txBody>
          <a:bodyPr/>
          <a:lstStyle/>
          <a:p>
            <a:r>
              <a:rPr lang="en-US" dirty="0" smtClean="0"/>
              <a:t>Windows SharePoint Services (WSS v3)</a:t>
            </a:r>
          </a:p>
          <a:p>
            <a:pPr lvl="1"/>
            <a:r>
              <a:rPr lang="en-US" dirty="0" smtClean="0"/>
              <a:t>Site and Workspace Provisioning Engine</a:t>
            </a:r>
          </a:p>
          <a:p>
            <a:pPr lvl="1"/>
            <a:r>
              <a:rPr lang="en-US" dirty="0" smtClean="0"/>
              <a:t>Out-of-the-box Collaboration Services</a:t>
            </a:r>
          </a:p>
          <a:p>
            <a:r>
              <a:rPr lang="en-US" dirty="0" smtClean="0"/>
              <a:t>Microsoft Office SharePoint Server (MOSS)</a:t>
            </a:r>
          </a:p>
          <a:p>
            <a:pPr lvl="1"/>
            <a:r>
              <a:rPr lang="en-US" dirty="0" smtClean="0"/>
              <a:t>User Profiles, Search, Workflows, WCM</a:t>
            </a:r>
          </a:p>
          <a:p>
            <a:pPr lvl="1"/>
            <a:r>
              <a:rPr lang="en-US" dirty="0" smtClean="0"/>
              <a:t>BDC, Excel Services, Forms Services, ECM</a:t>
            </a:r>
          </a:p>
          <a:p>
            <a:endParaRPr lang="en-US" dirty="0" smtClean="0"/>
          </a:p>
        </p:txBody>
      </p:sp>
      <p:sp>
        <p:nvSpPr>
          <p:cNvPr id="8195" name="Rectangle 187405"/>
          <p:cNvSpPr>
            <a:spLocks noChangeArrowheads="1"/>
          </p:cNvSpPr>
          <p:nvPr/>
        </p:nvSpPr>
        <p:spPr bwMode="auto">
          <a:xfrm>
            <a:off x="3810000" y="4451350"/>
            <a:ext cx="4038600" cy="425450"/>
          </a:xfrm>
          <a:prstGeom prst="rect">
            <a:avLst/>
          </a:prstGeom>
          <a:solidFill>
            <a:srgbClr val="66CCFF"/>
          </a:solidFill>
          <a:ln w="9525" algn="ctr">
            <a:solidFill>
              <a:schemeClr val="tx1"/>
            </a:solidFill>
            <a:miter lim="800000"/>
            <a:headEnd/>
            <a:tailEnd/>
          </a:ln>
        </p:spPr>
        <p:txBody>
          <a:bodyPr wrap="none" anchor="ctr"/>
          <a:lstStyle/>
          <a:p>
            <a:pPr algn="ctr"/>
            <a:r>
              <a:rPr lang="en-US" sz="1200" b="1" dirty="0">
                <a:solidFill>
                  <a:schemeClr val="bg1"/>
                </a:solidFill>
                <a:latin typeface="Arial" pitchFamily="34" charset="0"/>
              </a:rPr>
              <a:t>Windows SharePoint Services </a:t>
            </a:r>
            <a:r>
              <a:rPr lang="en-US" sz="1200" b="1" dirty="0" smtClean="0">
                <a:solidFill>
                  <a:schemeClr val="bg1"/>
                </a:solidFill>
                <a:latin typeface="Arial" pitchFamily="34" charset="0"/>
              </a:rPr>
              <a:t>3.0 (WSS v3)</a:t>
            </a:r>
            <a:endParaRPr lang="en-US" sz="1200" b="1" dirty="0">
              <a:solidFill>
                <a:schemeClr val="bg1"/>
              </a:solidFill>
              <a:latin typeface="Arial" pitchFamily="34" charset="0"/>
            </a:endParaRPr>
          </a:p>
        </p:txBody>
      </p:sp>
      <p:sp>
        <p:nvSpPr>
          <p:cNvPr id="187408" name="Straight Connector 187407"/>
          <p:cNvSpPr>
            <a:spLocks noChangeShapeType="1"/>
          </p:cNvSpPr>
          <p:nvPr/>
        </p:nvSpPr>
        <p:spPr bwMode="auto">
          <a:xfrm>
            <a:off x="2895600" y="4114800"/>
            <a:ext cx="762000" cy="152400"/>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187409" name="Straight Connector 187408"/>
          <p:cNvSpPr>
            <a:spLocks noChangeShapeType="1"/>
          </p:cNvSpPr>
          <p:nvPr/>
        </p:nvSpPr>
        <p:spPr bwMode="auto">
          <a:xfrm flipV="1">
            <a:off x="2895600" y="4450081"/>
            <a:ext cx="762000" cy="45719"/>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187410" name="Straight Connector 187409"/>
          <p:cNvSpPr>
            <a:spLocks noChangeShapeType="1"/>
          </p:cNvSpPr>
          <p:nvPr/>
        </p:nvSpPr>
        <p:spPr bwMode="auto">
          <a:xfrm flipV="1">
            <a:off x="2819400" y="4648200"/>
            <a:ext cx="838200" cy="219710"/>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187411" name="Rectangle 187410"/>
          <p:cNvSpPr>
            <a:spLocks noChangeArrowheads="1"/>
          </p:cNvSpPr>
          <p:nvPr/>
        </p:nvSpPr>
        <p:spPr bwMode="auto">
          <a:xfrm>
            <a:off x="1143000" y="3962400"/>
            <a:ext cx="1752600" cy="304800"/>
          </a:xfrm>
          <a:prstGeom prst="rect">
            <a:avLst/>
          </a:prstGeom>
          <a:solidFill>
            <a:srgbClr val="CC66FF"/>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a:solidFill>
                  <a:schemeClr val="bg1"/>
                </a:solidFill>
                <a:latin typeface="Arial" pitchFamily="34" charset="0"/>
              </a:rPr>
              <a:t>Browser Clients</a:t>
            </a:r>
          </a:p>
        </p:txBody>
      </p:sp>
      <p:sp>
        <p:nvSpPr>
          <p:cNvPr id="187412" name="Rectangle 187411"/>
          <p:cNvSpPr>
            <a:spLocks noChangeArrowheads="1"/>
          </p:cNvSpPr>
          <p:nvPr/>
        </p:nvSpPr>
        <p:spPr bwMode="auto">
          <a:xfrm>
            <a:off x="1143000" y="4343400"/>
            <a:ext cx="1752600" cy="304800"/>
          </a:xfrm>
          <a:prstGeom prst="rect">
            <a:avLst/>
          </a:prstGeom>
          <a:solidFill>
            <a:srgbClr val="FF9999"/>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smtClean="0">
                <a:solidFill>
                  <a:schemeClr val="bg1"/>
                </a:solidFill>
                <a:latin typeface="Arial" pitchFamily="34" charset="0"/>
              </a:rPr>
              <a:t>MS Word Clients</a:t>
            </a:r>
            <a:endParaRPr lang="en-US" sz="1200" b="1" dirty="0">
              <a:solidFill>
                <a:schemeClr val="bg1"/>
              </a:solidFill>
              <a:latin typeface="Arial" pitchFamily="34" charset="0"/>
            </a:endParaRPr>
          </a:p>
        </p:txBody>
      </p:sp>
      <p:sp>
        <p:nvSpPr>
          <p:cNvPr id="187413" name="Rectangle 187412"/>
          <p:cNvSpPr>
            <a:spLocks noChangeArrowheads="1"/>
          </p:cNvSpPr>
          <p:nvPr/>
        </p:nvSpPr>
        <p:spPr bwMode="auto">
          <a:xfrm>
            <a:off x="1143000" y="4724400"/>
            <a:ext cx="1752600" cy="304800"/>
          </a:xfrm>
          <a:prstGeom prst="rect">
            <a:avLst/>
          </a:prstGeom>
          <a:solidFill>
            <a:srgbClr val="CCFF99"/>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smtClean="0">
                <a:solidFill>
                  <a:schemeClr val="bg1"/>
                </a:solidFill>
                <a:latin typeface="Arial" pitchFamily="34" charset="0"/>
              </a:rPr>
              <a:t>MS Outlook Clients</a:t>
            </a:r>
            <a:endParaRPr lang="en-US" sz="1200" b="1" dirty="0">
              <a:solidFill>
                <a:schemeClr val="bg1"/>
              </a:solidFill>
              <a:latin typeface="Arial" pitchFamily="34" charset="0"/>
            </a:endParaRPr>
          </a:p>
        </p:txBody>
      </p:sp>
      <p:sp>
        <p:nvSpPr>
          <p:cNvPr id="8202" name="Rectangle 187413"/>
          <p:cNvSpPr>
            <a:spLocks noChangeArrowheads="1"/>
          </p:cNvSpPr>
          <p:nvPr/>
        </p:nvSpPr>
        <p:spPr bwMode="auto">
          <a:xfrm>
            <a:off x="3810000" y="3962400"/>
            <a:ext cx="4038600" cy="425450"/>
          </a:xfrm>
          <a:prstGeom prst="rect">
            <a:avLst/>
          </a:prstGeom>
          <a:solidFill>
            <a:srgbClr val="99FF99"/>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Microsoft Office SharePoint Server 2007 (MOSS)</a:t>
            </a:r>
            <a:endParaRPr lang="en-US" sz="1200" b="1" dirty="0">
              <a:solidFill>
                <a:schemeClr val="bg1"/>
              </a:solidFill>
              <a:latin typeface="Arial" pitchFamily="34" charset="0"/>
            </a:endParaRPr>
          </a:p>
        </p:txBody>
      </p:sp>
      <p:sp>
        <p:nvSpPr>
          <p:cNvPr id="15" name="Rectangle 187405"/>
          <p:cNvSpPr>
            <a:spLocks noChangeArrowheads="1"/>
          </p:cNvSpPr>
          <p:nvPr/>
        </p:nvSpPr>
        <p:spPr bwMode="auto">
          <a:xfrm>
            <a:off x="3810000" y="5715000"/>
            <a:ext cx="4038600" cy="457200"/>
          </a:xfrm>
          <a:prstGeom prst="rect">
            <a:avLst/>
          </a:prstGeom>
          <a:solidFill>
            <a:schemeClr val="tx1">
              <a:lumMod val="50000"/>
            </a:schemeClr>
          </a:solidFill>
          <a:ln w="9525" algn="ctr">
            <a:solidFill>
              <a:schemeClr val="tx1"/>
            </a:solidFill>
            <a:miter lim="800000"/>
            <a:headEnd/>
            <a:tailEnd/>
          </a:ln>
        </p:spPr>
        <p:txBody>
          <a:bodyPr wrap="none" anchor="ctr"/>
          <a:lstStyle/>
          <a:p>
            <a:pPr algn="ctr"/>
            <a:r>
              <a:rPr lang="en-US" sz="1200" b="1" dirty="0">
                <a:solidFill>
                  <a:schemeClr val="bg1"/>
                </a:solidFill>
                <a:latin typeface="Arial" pitchFamily="34" charset="0"/>
              </a:rPr>
              <a:t>Windows </a:t>
            </a:r>
            <a:r>
              <a:rPr lang="en-US" sz="1200" b="1" dirty="0" smtClean="0">
                <a:solidFill>
                  <a:schemeClr val="bg1"/>
                </a:solidFill>
                <a:latin typeface="Arial" pitchFamily="34" charset="0"/>
              </a:rPr>
              <a:t>Server 2003 </a:t>
            </a:r>
            <a:r>
              <a:rPr lang="en-US" sz="1200" i="1" dirty="0" smtClean="0">
                <a:solidFill>
                  <a:schemeClr val="bg1"/>
                </a:solidFill>
                <a:latin typeface="Arial" pitchFamily="34" charset="0"/>
              </a:rPr>
              <a:t>or</a:t>
            </a:r>
            <a:r>
              <a:rPr lang="en-US" sz="1200" b="1" dirty="0" smtClean="0">
                <a:solidFill>
                  <a:schemeClr val="bg1"/>
                </a:solidFill>
                <a:latin typeface="Arial" pitchFamily="34" charset="0"/>
              </a:rPr>
              <a:t> 2008 (32-bit or x64)</a:t>
            </a:r>
            <a:endParaRPr lang="en-US" sz="1200" i="1" dirty="0" smtClean="0">
              <a:solidFill>
                <a:schemeClr val="bg1"/>
              </a:solidFill>
              <a:latin typeface="Arial" pitchFamily="34" charset="0"/>
            </a:endParaRPr>
          </a:p>
        </p:txBody>
      </p:sp>
      <p:sp>
        <p:nvSpPr>
          <p:cNvPr id="14" name="Rectangle 187405"/>
          <p:cNvSpPr>
            <a:spLocks noChangeArrowheads="1"/>
          </p:cNvSpPr>
          <p:nvPr/>
        </p:nvSpPr>
        <p:spPr bwMode="auto">
          <a:xfrm>
            <a:off x="3810000" y="5334000"/>
            <a:ext cx="4038600" cy="304800"/>
          </a:xfrm>
          <a:prstGeom prst="rect">
            <a:avLst/>
          </a:prstGeom>
          <a:solidFill>
            <a:schemeClr val="tx1">
              <a:lumMod val="65000"/>
            </a:schemeClr>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Internet Information Services 6.0</a:t>
            </a:r>
            <a:r>
              <a:rPr lang="en-US" sz="1200" i="1" dirty="0" smtClean="0">
                <a:solidFill>
                  <a:schemeClr val="bg1"/>
                </a:solidFill>
                <a:latin typeface="Arial" pitchFamily="34" charset="0"/>
              </a:rPr>
              <a:t> </a:t>
            </a:r>
            <a:r>
              <a:rPr lang="en-US" sz="1200" b="1" dirty="0" smtClean="0">
                <a:solidFill>
                  <a:schemeClr val="bg1"/>
                </a:solidFill>
                <a:latin typeface="Arial" pitchFamily="34" charset="0"/>
              </a:rPr>
              <a:t>or</a:t>
            </a:r>
            <a:r>
              <a:rPr lang="en-US" sz="1200" i="1" dirty="0" smtClean="0">
                <a:solidFill>
                  <a:schemeClr val="bg1"/>
                </a:solidFill>
                <a:latin typeface="Arial" pitchFamily="34" charset="0"/>
              </a:rPr>
              <a:t> </a:t>
            </a:r>
            <a:r>
              <a:rPr lang="en-US" sz="1200" b="1" dirty="0" smtClean="0">
                <a:solidFill>
                  <a:schemeClr val="bg1"/>
                </a:solidFill>
                <a:latin typeface="Arial" pitchFamily="34" charset="0"/>
              </a:rPr>
              <a:t>7.0</a:t>
            </a:r>
            <a:endParaRPr lang="en-US" sz="1200" b="1" dirty="0">
              <a:solidFill>
                <a:schemeClr val="bg1"/>
              </a:solidFill>
              <a:latin typeface="Arial" pitchFamily="34" charset="0"/>
            </a:endParaRPr>
          </a:p>
        </p:txBody>
      </p:sp>
      <p:sp>
        <p:nvSpPr>
          <p:cNvPr id="16" name="Rectangle 187405"/>
          <p:cNvSpPr>
            <a:spLocks noChangeArrowheads="1"/>
          </p:cNvSpPr>
          <p:nvPr/>
        </p:nvSpPr>
        <p:spPr bwMode="auto">
          <a:xfrm>
            <a:off x="3810000" y="4953000"/>
            <a:ext cx="4038600" cy="304800"/>
          </a:xfrm>
          <a:prstGeom prst="rect">
            <a:avLst/>
          </a:prstGeom>
          <a:solidFill>
            <a:schemeClr val="tx1">
              <a:lumMod val="75000"/>
            </a:schemeClr>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.NET Framework 3.0</a:t>
            </a:r>
            <a:endParaRPr lang="en-US" sz="1200" b="1" dirty="0">
              <a:solidFill>
                <a:schemeClr val="bg1"/>
              </a:solidFill>
              <a:latin typeface="Arial" pitchFamily="34" charset="0"/>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381000" y="1066800"/>
            <a:ext cx="8382000" cy="1809726"/>
          </a:xfrm>
        </p:spPr>
        <p:txBody>
          <a:bodyPr/>
          <a:lstStyle/>
          <a:p>
            <a:r>
              <a:rPr lang="en-US" dirty="0" smtClean="0"/>
              <a:t>What’s New in SharePoint 2010</a:t>
            </a:r>
          </a:p>
          <a:p>
            <a:r>
              <a:rPr lang="en-US" dirty="0" smtClean="0"/>
              <a:t>SharePoint 2010 Development Primer</a:t>
            </a:r>
          </a:p>
          <a:p>
            <a:r>
              <a:rPr lang="en-US" dirty="0" smtClean="0"/>
              <a:t>New Developer Tools for SharePoint 2010</a:t>
            </a:r>
          </a:p>
          <a:p>
            <a:r>
              <a:rPr lang="en-US" dirty="0" smtClean="0"/>
              <a:t>SharePoint 2010 Integration with PowerShell</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187393"/>
          <p:cNvSpPr>
            <a:spLocks noGrp="1" noChangeArrowheads="1"/>
          </p:cNvSpPr>
          <p:nvPr>
            <p:ph type="title"/>
          </p:nvPr>
        </p:nvSpPr>
        <p:spPr>
          <a:xfrm>
            <a:off x="381000" y="230188"/>
            <a:ext cx="8382000" cy="553998"/>
          </a:xfrm>
        </p:spPr>
        <p:txBody>
          <a:bodyPr/>
          <a:lstStyle/>
          <a:p>
            <a:r>
              <a:rPr lang="en-US" dirty="0" smtClean="0"/>
              <a:t>SharePoint Server 2010</a:t>
            </a:r>
            <a:r>
              <a:rPr lang="en-US" sz="2000" dirty="0" smtClean="0"/>
              <a:t> and related technologies</a:t>
            </a:r>
            <a:endParaRPr lang="en-US" dirty="0" smtClean="0"/>
          </a:p>
        </p:txBody>
      </p:sp>
      <p:sp>
        <p:nvSpPr>
          <p:cNvPr id="8194" name="Shape 187394"/>
          <p:cNvSpPr>
            <a:spLocks noGrp="1" noChangeArrowheads="1"/>
          </p:cNvSpPr>
          <p:nvPr>
            <p:ph idx="1"/>
          </p:nvPr>
        </p:nvSpPr>
        <p:spPr>
          <a:xfrm>
            <a:off x="381000" y="1143000"/>
            <a:ext cx="8382000" cy="2893100"/>
          </a:xfrm>
        </p:spPr>
        <p:txBody>
          <a:bodyPr/>
          <a:lstStyle/>
          <a:p>
            <a:r>
              <a:rPr lang="en-US" dirty="0" smtClean="0"/>
              <a:t>An evolved version of MOSS and WSS v3</a:t>
            </a:r>
          </a:p>
          <a:p>
            <a:pPr lvl="1"/>
            <a:r>
              <a:rPr lang="en-US" dirty="0" smtClean="0"/>
              <a:t>Microsoft SharePoint Server 2010</a:t>
            </a:r>
          </a:p>
          <a:p>
            <a:pPr lvl="1"/>
            <a:r>
              <a:rPr lang="en-US" dirty="0" smtClean="0"/>
              <a:t>Microsoft SharePoint Foundation 2010 </a:t>
            </a:r>
          </a:p>
          <a:p>
            <a:pPr lvl="1"/>
            <a:r>
              <a:rPr lang="en-US" dirty="0" smtClean="0"/>
              <a:t>Development can now be done on client OS</a:t>
            </a:r>
          </a:p>
          <a:p>
            <a:pPr lvl="2"/>
            <a:r>
              <a:rPr lang="en-US" dirty="0" smtClean="0"/>
              <a:t>Significant enhancement for many development teams</a:t>
            </a:r>
          </a:p>
          <a:p>
            <a:endParaRPr lang="en-US" dirty="0" smtClean="0"/>
          </a:p>
          <a:p>
            <a:endParaRPr lang="en-US" dirty="0" smtClean="0"/>
          </a:p>
        </p:txBody>
      </p:sp>
      <p:sp>
        <p:nvSpPr>
          <p:cNvPr id="16" name="Rectangle 15"/>
          <p:cNvSpPr/>
          <p:nvPr/>
        </p:nvSpPr>
        <p:spPr bwMode="auto">
          <a:xfrm>
            <a:off x="762000" y="3276600"/>
            <a:ext cx="7162800" cy="2667000"/>
          </a:xfrm>
          <a:prstGeom prst="rect">
            <a:avLst/>
          </a:prstGeom>
          <a:solidFill>
            <a:srgbClr val="00206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7" name="Rectangle 187405"/>
          <p:cNvSpPr>
            <a:spLocks noChangeArrowheads="1"/>
          </p:cNvSpPr>
          <p:nvPr/>
        </p:nvSpPr>
        <p:spPr bwMode="auto">
          <a:xfrm>
            <a:off x="3657600" y="3994150"/>
            <a:ext cx="4038600" cy="425450"/>
          </a:xfrm>
          <a:prstGeom prst="rect">
            <a:avLst/>
          </a:prstGeom>
          <a:solidFill>
            <a:srgbClr val="66CCFF"/>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Microsoft SharePoint Foundation 2010</a:t>
            </a:r>
            <a:endParaRPr lang="en-US" sz="1200" b="1" dirty="0">
              <a:solidFill>
                <a:schemeClr val="bg1"/>
              </a:solidFill>
              <a:latin typeface="Arial" pitchFamily="34" charset="0"/>
            </a:endParaRPr>
          </a:p>
        </p:txBody>
      </p:sp>
      <p:sp>
        <p:nvSpPr>
          <p:cNvPr id="18" name="Straight Connector 17"/>
          <p:cNvSpPr>
            <a:spLocks noChangeShapeType="1"/>
          </p:cNvSpPr>
          <p:nvPr/>
        </p:nvSpPr>
        <p:spPr bwMode="auto">
          <a:xfrm>
            <a:off x="2743200" y="3657600"/>
            <a:ext cx="762000" cy="152400"/>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19" name="Straight Connector 18"/>
          <p:cNvSpPr>
            <a:spLocks noChangeShapeType="1"/>
          </p:cNvSpPr>
          <p:nvPr/>
        </p:nvSpPr>
        <p:spPr bwMode="auto">
          <a:xfrm flipV="1">
            <a:off x="2743200" y="3992881"/>
            <a:ext cx="762000" cy="45719"/>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20" name="Straight Connector 19"/>
          <p:cNvSpPr>
            <a:spLocks noChangeShapeType="1"/>
          </p:cNvSpPr>
          <p:nvPr/>
        </p:nvSpPr>
        <p:spPr bwMode="auto">
          <a:xfrm flipV="1">
            <a:off x="2667000" y="4191000"/>
            <a:ext cx="838200" cy="219710"/>
          </a:xfrm>
          <a:prstGeom prst="line">
            <a:avLst/>
          </a:prstGeom>
          <a:ln w="19050">
            <a:solidFill>
              <a:schemeClr val="accent1">
                <a:lumMod val="75000"/>
              </a:schemeClr>
            </a:solidFill>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21" name="Rectangle 20"/>
          <p:cNvSpPr>
            <a:spLocks noChangeArrowheads="1"/>
          </p:cNvSpPr>
          <p:nvPr/>
        </p:nvSpPr>
        <p:spPr bwMode="auto">
          <a:xfrm>
            <a:off x="990600" y="3505200"/>
            <a:ext cx="1752600" cy="304800"/>
          </a:xfrm>
          <a:prstGeom prst="rect">
            <a:avLst/>
          </a:prstGeom>
          <a:solidFill>
            <a:srgbClr val="CC66FF"/>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a:solidFill>
                  <a:schemeClr val="bg1"/>
                </a:solidFill>
                <a:latin typeface="Arial" pitchFamily="34" charset="0"/>
              </a:rPr>
              <a:t>Browser Clients</a:t>
            </a:r>
          </a:p>
        </p:txBody>
      </p:sp>
      <p:sp>
        <p:nvSpPr>
          <p:cNvPr id="22" name="Rectangle 21"/>
          <p:cNvSpPr>
            <a:spLocks noChangeArrowheads="1"/>
          </p:cNvSpPr>
          <p:nvPr/>
        </p:nvSpPr>
        <p:spPr bwMode="auto">
          <a:xfrm>
            <a:off x="990600" y="3886200"/>
            <a:ext cx="1752600" cy="304800"/>
          </a:xfrm>
          <a:prstGeom prst="rect">
            <a:avLst/>
          </a:prstGeom>
          <a:solidFill>
            <a:srgbClr val="FF9999"/>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smtClean="0">
                <a:solidFill>
                  <a:schemeClr val="bg1"/>
                </a:solidFill>
                <a:latin typeface="Arial" pitchFamily="34" charset="0"/>
              </a:rPr>
              <a:t>MS Word Clients</a:t>
            </a:r>
            <a:endParaRPr lang="en-US" sz="1200" b="1" dirty="0">
              <a:solidFill>
                <a:schemeClr val="bg1"/>
              </a:solidFill>
              <a:latin typeface="Arial" pitchFamily="34" charset="0"/>
            </a:endParaRPr>
          </a:p>
        </p:txBody>
      </p:sp>
      <p:sp>
        <p:nvSpPr>
          <p:cNvPr id="23" name="Rectangle 22"/>
          <p:cNvSpPr>
            <a:spLocks noChangeArrowheads="1"/>
          </p:cNvSpPr>
          <p:nvPr/>
        </p:nvSpPr>
        <p:spPr bwMode="auto">
          <a:xfrm>
            <a:off x="990600" y="4267200"/>
            <a:ext cx="1752600" cy="304800"/>
          </a:xfrm>
          <a:prstGeom prst="rect">
            <a:avLst/>
          </a:prstGeom>
          <a:solidFill>
            <a:srgbClr val="CCFF99"/>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dirty="0" smtClean="0">
                <a:solidFill>
                  <a:schemeClr val="bg1"/>
                </a:solidFill>
                <a:latin typeface="Arial" pitchFamily="34" charset="0"/>
              </a:rPr>
              <a:t>MS Outlook Clients</a:t>
            </a:r>
            <a:endParaRPr lang="en-US" sz="1200" b="1" dirty="0">
              <a:solidFill>
                <a:schemeClr val="bg1"/>
              </a:solidFill>
              <a:latin typeface="Arial" pitchFamily="34" charset="0"/>
            </a:endParaRPr>
          </a:p>
        </p:txBody>
      </p:sp>
      <p:sp>
        <p:nvSpPr>
          <p:cNvPr id="24" name="Rectangle 187413"/>
          <p:cNvSpPr>
            <a:spLocks noChangeArrowheads="1"/>
          </p:cNvSpPr>
          <p:nvPr/>
        </p:nvSpPr>
        <p:spPr bwMode="auto">
          <a:xfrm>
            <a:off x="3657600" y="3505200"/>
            <a:ext cx="4038600" cy="425450"/>
          </a:xfrm>
          <a:prstGeom prst="rect">
            <a:avLst/>
          </a:prstGeom>
          <a:solidFill>
            <a:srgbClr val="99FF99"/>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Microsoft SharePoint Server 2010</a:t>
            </a:r>
            <a:endParaRPr lang="en-US" sz="1200" b="1" dirty="0">
              <a:solidFill>
                <a:schemeClr val="bg1"/>
              </a:solidFill>
              <a:latin typeface="Arial" pitchFamily="34" charset="0"/>
            </a:endParaRPr>
          </a:p>
        </p:txBody>
      </p:sp>
      <p:sp>
        <p:nvSpPr>
          <p:cNvPr id="25" name="Rectangle 187405"/>
          <p:cNvSpPr>
            <a:spLocks noChangeArrowheads="1"/>
          </p:cNvSpPr>
          <p:nvPr/>
        </p:nvSpPr>
        <p:spPr bwMode="auto">
          <a:xfrm>
            <a:off x="3657600" y="5257800"/>
            <a:ext cx="4038600" cy="457200"/>
          </a:xfrm>
          <a:prstGeom prst="rect">
            <a:avLst/>
          </a:prstGeom>
          <a:solidFill>
            <a:schemeClr val="tx1">
              <a:lumMod val="50000"/>
            </a:schemeClr>
          </a:solidFill>
          <a:ln w="9525" algn="ctr">
            <a:solidFill>
              <a:schemeClr val="tx1"/>
            </a:solidFill>
            <a:miter lim="800000"/>
            <a:headEnd/>
            <a:tailEnd/>
          </a:ln>
        </p:spPr>
        <p:txBody>
          <a:bodyPr wrap="none" anchor="ctr"/>
          <a:lstStyle/>
          <a:p>
            <a:pPr algn="ctr"/>
            <a:endParaRPr lang="en-US" sz="1100" dirty="0" smtClean="0">
              <a:solidFill>
                <a:schemeClr val="bg1"/>
              </a:solidFill>
              <a:latin typeface="Arial" pitchFamily="34" charset="0"/>
            </a:endParaRPr>
          </a:p>
          <a:p>
            <a:pPr algn="ctr"/>
            <a:r>
              <a:rPr lang="en-US" sz="1100" b="1" dirty="0" smtClean="0">
                <a:solidFill>
                  <a:schemeClr val="bg1"/>
                </a:solidFill>
                <a:latin typeface="Arial" pitchFamily="34" charset="0"/>
              </a:rPr>
              <a:t>Windows Server 2008 (x64 only)</a:t>
            </a:r>
            <a:r>
              <a:rPr lang="en-US" sz="1100" dirty="0" smtClean="0">
                <a:solidFill>
                  <a:schemeClr val="bg1"/>
                </a:solidFill>
                <a:latin typeface="Arial" pitchFamily="34" charset="0"/>
              </a:rPr>
              <a:t> </a:t>
            </a:r>
            <a:r>
              <a:rPr lang="en-US" sz="900" i="1" dirty="0" smtClean="0">
                <a:solidFill>
                  <a:schemeClr val="bg1"/>
                </a:solidFill>
                <a:latin typeface="Arial" pitchFamily="34" charset="0"/>
              </a:rPr>
              <a:t>for Production Environments</a:t>
            </a:r>
            <a:endParaRPr lang="en-US" sz="1100" i="1" dirty="0" smtClean="0">
              <a:solidFill>
                <a:schemeClr val="bg1"/>
              </a:solidFill>
              <a:latin typeface="Arial" pitchFamily="34" charset="0"/>
            </a:endParaRPr>
          </a:p>
          <a:p>
            <a:pPr algn="ctr"/>
            <a:r>
              <a:rPr lang="en-US" sz="1100" dirty="0" smtClean="0">
                <a:solidFill>
                  <a:schemeClr val="bg1"/>
                </a:solidFill>
                <a:latin typeface="Arial" pitchFamily="34" charset="0"/>
              </a:rPr>
              <a:t> </a:t>
            </a:r>
            <a:r>
              <a:rPr lang="en-US" sz="1100" b="1" dirty="0" smtClean="0">
                <a:solidFill>
                  <a:schemeClr val="bg1"/>
                </a:solidFill>
                <a:latin typeface="Arial" pitchFamily="34" charset="0"/>
              </a:rPr>
              <a:t>Windows 7 </a:t>
            </a:r>
            <a:r>
              <a:rPr lang="en-US" sz="1100" dirty="0" smtClean="0">
                <a:solidFill>
                  <a:schemeClr val="bg1"/>
                </a:solidFill>
                <a:latin typeface="Arial" pitchFamily="34" charset="0"/>
              </a:rPr>
              <a:t>or </a:t>
            </a:r>
            <a:r>
              <a:rPr lang="en-US" sz="1100" b="1" dirty="0" smtClean="0">
                <a:solidFill>
                  <a:schemeClr val="bg1"/>
                </a:solidFill>
                <a:latin typeface="Arial" pitchFamily="34" charset="0"/>
              </a:rPr>
              <a:t>Vista  (x64 only) </a:t>
            </a:r>
            <a:r>
              <a:rPr lang="en-US" sz="900" i="1" dirty="0" smtClean="0">
                <a:solidFill>
                  <a:schemeClr val="bg1"/>
                </a:solidFill>
                <a:latin typeface="Arial" pitchFamily="34" charset="0"/>
              </a:rPr>
              <a:t>for Development Environments only</a:t>
            </a:r>
            <a:endParaRPr lang="en-US" sz="1100" b="1" i="1" dirty="0" smtClean="0">
              <a:solidFill>
                <a:schemeClr val="bg1"/>
              </a:solidFill>
              <a:latin typeface="Arial" pitchFamily="34" charset="0"/>
            </a:endParaRPr>
          </a:p>
          <a:p>
            <a:pPr algn="ctr"/>
            <a:endParaRPr lang="en-US" sz="1100" b="1" dirty="0" smtClean="0">
              <a:solidFill>
                <a:schemeClr val="bg1"/>
              </a:solidFill>
              <a:latin typeface="Arial" pitchFamily="34" charset="0"/>
            </a:endParaRPr>
          </a:p>
        </p:txBody>
      </p:sp>
      <p:sp>
        <p:nvSpPr>
          <p:cNvPr id="26" name="Rectangle 187405"/>
          <p:cNvSpPr>
            <a:spLocks noChangeArrowheads="1"/>
          </p:cNvSpPr>
          <p:nvPr/>
        </p:nvSpPr>
        <p:spPr bwMode="auto">
          <a:xfrm>
            <a:off x="3657600" y="4876800"/>
            <a:ext cx="4038600" cy="304800"/>
          </a:xfrm>
          <a:prstGeom prst="rect">
            <a:avLst/>
          </a:prstGeom>
          <a:solidFill>
            <a:schemeClr val="tx1">
              <a:lumMod val="65000"/>
            </a:schemeClr>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Internet Information Services 7.0</a:t>
            </a:r>
            <a:endParaRPr lang="en-US" sz="1200" b="1" dirty="0">
              <a:solidFill>
                <a:schemeClr val="bg1"/>
              </a:solidFill>
              <a:latin typeface="Arial" pitchFamily="34" charset="0"/>
            </a:endParaRPr>
          </a:p>
        </p:txBody>
      </p:sp>
      <p:sp>
        <p:nvSpPr>
          <p:cNvPr id="27" name="Rectangle 187405"/>
          <p:cNvSpPr>
            <a:spLocks noChangeArrowheads="1"/>
          </p:cNvSpPr>
          <p:nvPr/>
        </p:nvSpPr>
        <p:spPr bwMode="auto">
          <a:xfrm>
            <a:off x="3657600" y="4495800"/>
            <a:ext cx="4038600" cy="304800"/>
          </a:xfrm>
          <a:prstGeom prst="rect">
            <a:avLst/>
          </a:prstGeom>
          <a:solidFill>
            <a:schemeClr val="tx1">
              <a:lumMod val="75000"/>
            </a:schemeClr>
          </a:solidFill>
          <a:ln w="9525" algn="ctr">
            <a:solidFill>
              <a:schemeClr val="tx1"/>
            </a:solidFill>
            <a:miter lim="800000"/>
            <a:headEnd/>
            <a:tailEnd/>
          </a:ln>
        </p:spPr>
        <p:txBody>
          <a:bodyPr wrap="none" anchor="ctr"/>
          <a:lstStyle/>
          <a:p>
            <a:pPr algn="ctr"/>
            <a:r>
              <a:rPr lang="en-US" sz="1200" b="1" dirty="0" smtClean="0">
                <a:solidFill>
                  <a:schemeClr val="bg1"/>
                </a:solidFill>
                <a:latin typeface="Arial" pitchFamily="34" charset="0"/>
              </a:rPr>
              <a:t>.NET Framework and ASP.NET 3.5 SP1</a:t>
            </a:r>
            <a:endParaRPr lang="en-US" sz="1200" b="1" dirty="0">
              <a:solidFill>
                <a:schemeClr val="bg1"/>
              </a:solidFill>
              <a:latin typeface="Arial" pitchFamily="34"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Microsoft SharePoint 2010</a:t>
            </a:r>
            <a:br>
              <a:rPr lang="en-US" dirty="0" smtClean="0">
                <a:solidFill>
                  <a:schemeClr val="tx1"/>
                </a:solidFill>
              </a:rPr>
            </a:br>
            <a:r>
              <a:rPr lang="en-US" sz="2400" dirty="0" smtClean="0">
                <a:solidFill>
                  <a:schemeClr val="tx1"/>
                </a:solidFill>
              </a:rPr>
              <a:t>The </a:t>
            </a:r>
            <a:r>
              <a:rPr lang="en-US" sz="2400" dirty="0" smtClean="0"/>
              <a:t>business collaboration platform</a:t>
            </a:r>
            <a:r>
              <a:rPr lang="en-US" sz="2400" dirty="0" smtClean="0">
                <a:solidFill>
                  <a:schemeClr val="tx1"/>
                </a:solidFill>
              </a:rPr>
              <a:t> for the Enterprise and the Web</a:t>
            </a:r>
            <a:endParaRPr lang="en-US" sz="4400" dirty="0">
              <a:solidFill>
                <a:schemeClr val="tx1"/>
              </a:solidFill>
            </a:endParaRPr>
          </a:p>
        </p:txBody>
      </p:sp>
      <p:sp>
        <p:nvSpPr>
          <p:cNvPr id="77" name="Text Placeholder 76"/>
          <p:cNvSpPr>
            <a:spLocks noGrp="1"/>
          </p:cNvSpPr>
          <p:nvPr>
            <p:ph type="body" sz="quarter" idx="10"/>
          </p:nvPr>
        </p:nvSpPr>
        <p:spPr>
          <a:xfrm>
            <a:off x="4419600" y="2587497"/>
            <a:ext cx="4724400" cy="1451103"/>
          </a:xfrm>
        </p:spPr>
        <p:txBody>
          <a:bodyPr tIns="0"/>
          <a:lstStyle/>
          <a:p>
            <a:pPr marL="233363" indent="-233363">
              <a:lnSpc>
                <a:spcPct val="150000"/>
              </a:lnSpc>
            </a:pPr>
            <a:r>
              <a:rPr lang="en-US" sz="2000" i="1" dirty="0" smtClean="0">
                <a:latin typeface="Arial" pitchFamily="34" charset="0"/>
                <a:cs typeface="Arial" pitchFamily="34" charset="0"/>
              </a:rPr>
              <a:t>Connect and Empower People</a:t>
            </a:r>
          </a:p>
          <a:p>
            <a:pPr marL="233363" indent="-233363">
              <a:lnSpc>
                <a:spcPct val="150000"/>
              </a:lnSpc>
            </a:pPr>
            <a:r>
              <a:rPr lang="en-US" sz="2000" i="1" dirty="0" smtClean="0">
                <a:latin typeface="Arial" pitchFamily="34" charset="0"/>
                <a:cs typeface="Arial" pitchFamily="34" charset="0"/>
              </a:rPr>
              <a:t>Cut Costs with a Unified Infrastructure</a:t>
            </a:r>
          </a:p>
          <a:p>
            <a:pPr marL="233363" indent="-233363">
              <a:lnSpc>
                <a:spcPct val="150000"/>
              </a:lnSpc>
            </a:pPr>
            <a:r>
              <a:rPr lang="en-US" sz="2000" i="1" dirty="0" smtClean="0">
                <a:latin typeface="Arial" pitchFamily="34" charset="0"/>
                <a:cs typeface="Arial" pitchFamily="34" charset="0"/>
              </a:rPr>
              <a:t>Rapidly Respond to Business Needs</a:t>
            </a:r>
          </a:p>
        </p:txBody>
      </p:sp>
      <p:grpSp>
        <p:nvGrpSpPr>
          <p:cNvPr id="37" name="Group 83"/>
          <p:cNvGrpSpPr/>
          <p:nvPr/>
        </p:nvGrpSpPr>
        <p:grpSpPr>
          <a:xfrm>
            <a:off x="76200" y="1600200"/>
            <a:ext cx="4572000" cy="3962400"/>
            <a:chOff x="-4185" y="2085974"/>
            <a:chExt cx="4122018" cy="3605979"/>
          </a:xfrm>
        </p:grpSpPr>
        <p:grpSp>
          <p:nvGrpSpPr>
            <p:cNvPr id="38" name="Group 50"/>
            <p:cNvGrpSpPr/>
            <p:nvPr/>
          </p:nvGrpSpPr>
          <p:grpSpPr>
            <a:xfrm>
              <a:off x="-4185" y="2085974"/>
              <a:ext cx="4122018" cy="3605979"/>
              <a:chOff x="-4186" y="2145979"/>
              <a:chExt cx="4001959" cy="3500950"/>
            </a:xfrm>
          </p:grpSpPr>
          <p:sp>
            <p:nvSpPr>
              <p:cNvPr id="43" name="Oval 42"/>
              <p:cNvSpPr/>
              <p:nvPr/>
            </p:nvSpPr>
            <p:spPr>
              <a:xfrm>
                <a:off x="339667" y="2235584"/>
                <a:ext cx="3314251" cy="3314251"/>
              </a:xfrm>
              <a:prstGeom prst="ellipse">
                <a:avLst/>
              </a:prstGeom>
              <a:gradFill flip="none" rotWithShape="1">
                <a:gsLst>
                  <a:gs pos="0">
                    <a:srgbClr val="071B3B"/>
                  </a:gs>
                  <a:gs pos="60000">
                    <a:srgbClr val="0F3B83"/>
                  </a:gs>
                  <a:gs pos="100000">
                    <a:srgbClr val="2268E6"/>
                  </a:gs>
                </a:gsLst>
                <a:path path="circle">
                  <a:fillToRect l="50000" t="50000" r="50000" b="50000"/>
                </a:path>
                <a:tileRect/>
              </a:gradFill>
              <a:ln/>
              <a:scene3d>
                <a:camera prst="orthographicFront">
                  <a:rot lat="0" lon="0" rev="0"/>
                </a:camera>
                <a:lightRig rig="threePt" dir="t">
                  <a:rot lat="0" lon="0" rev="1200000"/>
                </a:lightRig>
              </a:scene3d>
              <a:sp3d>
                <a:bevelT w="228600" h="25400"/>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2000">
                  <a:solidFill>
                    <a:schemeClr val="tx1"/>
                  </a:solidFill>
                </a:endParaRPr>
              </a:p>
            </p:txBody>
          </p:sp>
          <p:pic>
            <p:nvPicPr>
              <p:cNvPr id="45" name="Picture 2" descr="\\SERVER3\Restrict\FTP_Root\Clients\White_Whale\2-20070_TAP_Airlift\Art\6-star pie cuts.png"/>
              <p:cNvPicPr>
                <a:picLocks noChangeAspect="1" noChangeArrowheads="1"/>
              </p:cNvPicPr>
              <p:nvPr/>
            </p:nvPicPr>
            <p:blipFill>
              <a:blip r:embed="rId3" cstate="screen"/>
              <a:stretch>
                <a:fillRect/>
              </a:stretch>
            </p:blipFill>
            <p:spPr bwMode="auto">
              <a:xfrm rot="5400000">
                <a:off x="246319" y="1895474"/>
                <a:ext cx="3500950" cy="4001959"/>
              </a:xfrm>
              <a:prstGeom prst="rect">
                <a:avLst/>
              </a:prstGeom>
              <a:noFill/>
            </p:spPr>
          </p:pic>
        </p:grpSp>
        <p:grpSp>
          <p:nvGrpSpPr>
            <p:cNvPr id="39" name="Group 82"/>
            <p:cNvGrpSpPr/>
            <p:nvPr/>
          </p:nvGrpSpPr>
          <p:grpSpPr>
            <a:xfrm>
              <a:off x="1197089" y="3056816"/>
              <a:ext cx="1774433" cy="1838194"/>
              <a:chOff x="1197089" y="3056816"/>
              <a:chExt cx="1774433" cy="1838194"/>
            </a:xfrm>
          </p:grpSpPr>
          <p:sp>
            <p:nvSpPr>
              <p:cNvPr id="40" name="Oval 39"/>
              <p:cNvSpPr/>
              <p:nvPr/>
            </p:nvSpPr>
            <p:spPr bwMode="auto">
              <a:xfrm>
                <a:off x="1197089" y="3056816"/>
                <a:ext cx="1774433" cy="1838194"/>
              </a:xfrm>
              <a:prstGeom prst="ellipse">
                <a:avLst/>
              </a:prstGeom>
              <a:solidFill>
                <a:srgbClr val="FFFFFF"/>
              </a:solidFill>
              <a:ln>
                <a:noFill/>
                <a:headEnd type="none" w="med" len="med"/>
                <a:tailEnd type="none" w="med" len="med"/>
              </a:ln>
              <a:effectLst>
                <a:softEdge rad="317500"/>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800" dirty="0" err="1" smtClean="0">
                  <a:solidFill>
                    <a:schemeClr val="tx1"/>
                  </a:solidFill>
                  <a:latin typeface="Segoe" pitchFamily="34" charset="0"/>
                </a:endParaRPr>
              </a:p>
            </p:txBody>
          </p:sp>
          <p:pic>
            <p:nvPicPr>
              <p:cNvPr id="41" name="Content Placeholder 4" descr="ShrPt_h_rgb.png"/>
              <p:cNvPicPr>
                <a:picLocks noChangeAspect="1"/>
              </p:cNvPicPr>
              <p:nvPr/>
            </p:nvPicPr>
            <p:blipFill>
              <a:blip r:embed="rId4" cstate="screen"/>
              <a:srcRect b="-8073"/>
              <a:stretch>
                <a:fillRect/>
              </a:stretch>
            </p:blipFill>
            <p:spPr>
              <a:xfrm>
                <a:off x="1882721" y="3482810"/>
                <a:ext cx="453526" cy="539301"/>
              </a:xfrm>
              <a:prstGeom prst="rect">
                <a:avLst/>
              </a:prstGeom>
            </p:spPr>
          </p:pic>
          <p:pic>
            <p:nvPicPr>
              <p:cNvPr id="42" name="Content Placeholder 4" descr="ShrPt_h_rgb.png"/>
              <p:cNvPicPr>
                <a:picLocks noChangeAspect="1"/>
              </p:cNvPicPr>
              <p:nvPr/>
            </p:nvPicPr>
            <p:blipFill>
              <a:blip r:embed="rId5" cstate="screen">
                <a:duotone>
                  <a:prstClr val="black"/>
                  <a:srgbClr val="D9C3A5">
                    <a:tint val="50000"/>
                    <a:satMod val="180000"/>
                  </a:srgbClr>
                </a:duotone>
              </a:blip>
              <a:srcRect/>
              <a:stretch>
                <a:fillRect/>
              </a:stretch>
            </p:blipFill>
            <p:spPr>
              <a:xfrm>
                <a:off x="1600928" y="3978738"/>
                <a:ext cx="915809" cy="318071"/>
              </a:xfrm>
              <a:prstGeom prst="rect">
                <a:avLst/>
              </a:prstGeom>
            </p:spPr>
          </p:pic>
        </p:grpSp>
      </p:grpSp>
      <p:sp>
        <p:nvSpPr>
          <p:cNvPr id="46" name="Rectangle 45"/>
          <p:cNvSpPr/>
          <p:nvPr/>
        </p:nvSpPr>
        <p:spPr>
          <a:xfrm>
            <a:off x="2773640" y="2819400"/>
            <a:ext cx="1417360" cy="202886"/>
          </a:xfrm>
          <a:prstGeom prst="rect">
            <a:avLst/>
          </a:prstGeom>
        </p:spPr>
        <p:txBody>
          <a:bodyPr wrap="square" lIns="0" tIns="0" rIns="0" bIns="0">
            <a:spAutoFit/>
          </a:bodyPr>
          <a:lstStyle/>
          <a:p>
            <a:pPr algn="ctr">
              <a:lnSpc>
                <a:spcPct val="80000"/>
              </a:lnSpc>
            </a:pPr>
            <a:r>
              <a:rPr lang="en-US" sz="1600" b="1" spc="-80" dirty="0">
                <a:ln w="3175">
                  <a:noFill/>
                </a:ln>
                <a:latin typeface="Segoe UI" pitchFamily="34" charset="0"/>
                <a:cs typeface="Segoe UI" pitchFamily="34" charset="0"/>
              </a:rPr>
              <a:t>Communities</a:t>
            </a:r>
          </a:p>
        </p:txBody>
      </p:sp>
      <p:sp>
        <p:nvSpPr>
          <p:cNvPr id="47" name="Rectangle 46"/>
          <p:cNvSpPr/>
          <p:nvPr/>
        </p:nvSpPr>
        <p:spPr>
          <a:xfrm>
            <a:off x="1717992" y="4750892"/>
            <a:ext cx="1417360" cy="202886"/>
          </a:xfrm>
          <a:prstGeom prst="rect">
            <a:avLst/>
          </a:prstGeom>
        </p:spPr>
        <p:txBody>
          <a:bodyPr wrap="square" lIns="0" tIns="0" rIns="0" bIns="0">
            <a:spAutoFit/>
          </a:bodyPr>
          <a:lstStyle/>
          <a:p>
            <a:pPr algn="ctr">
              <a:lnSpc>
                <a:spcPct val="80000"/>
              </a:lnSpc>
            </a:pPr>
            <a:r>
              <a:rPr lang="en-US" sz="1600" b="1" spc="-80" dirty="0">
                <a:ln w="3175">
                  <a:noFill/>
                </a:ln>
                <a:latin typeface="Segoe UI" pitchFamily="34" charset="0"/>
                <a:cs typeface="Segoe UI" pitchFamily="34" charset="0"/>
              </a:rPr>
              <a:t>Search</a:t>
            </a:r>
          </a:p>
        </p:txBody>
      </p:sp>
      <p:sp>
        <p:nvSpPr>
          <p:cNvPr id="48" name="Rectangle 47"/>
          <p:cNvSpPr/>
          <p:nvPr/>
        </p:nvSpPr>
        <p:spPr>
          <a:xfrm>
            <a:off x="1717993" y="2209800"/>
            <a:ext cx="1417359" cy="202886"/>
          </a:xfrm>
          <a:prstGeom prst="rect">
            <a:avLst/>
          </a:prstGeom>
        </p:spPr>
        <p:txBody>
          <a:bodyPr wrap="square" lIns="0" tIns="0" rIns="0" bIns="0">
            <a:spAutoFit/>
          </a:bodyPr>
          <a:lstStyle/>
          <a:p>
            <a:pPr algn="ctr">
              <a:lnSpc>
                <a:spcPct val="80000"/>
              </a:lnSpc>
            </a:pPr>
            <a:r>
              <a:rPr lang="en-US" sz="1600" b="1" spc="-80" dirty="0">
                <a:ln w="3175">
                  <a:noFill/>
                </a:ln>
                <a:latin typeface="Segoe UI" pitchFamily="34" charset="0"/>
                <a:cs typeface="Segoe UI" pitchFamily="34" charset="0"/>
              </a:rPr>
              <a:t>Sites</a:t>
            </a:r>
          </a:p>
        </p:txBody>
      </p:sp>
      <p:sp>
        <p:nvSpPr>
          <p:cNvPr id="49" name="Rectangle 48"/>
          <p:cNvSpPr/>
          <p:nvPr/>
        </p:nvSpPr>
        <p:spPr>
          <a:xfrm>
            <a:off x="506994" y="2819400"/>
            <a:ext cx="1550406" cy="202886"/>
          </a:xfrm>
          <a:prstGeom prst="rect">
            <a:avLst/>
          </a:prstGeom>
        </p:spPr>
        <p:txBody>
          <a:bodyPr wrap="square" lIns="0" tIns="0" rIns="0" bIns="0">
            <a:spAutoFit/>
          </a:bodyPr>
          <a:lstStyle/>
          <a:p>
            <a:pPr algn="ctr">
              <a:lnSpc>
                <a:spcPct val="80000"/>
              </a:lnSpc>
            </a:pPr>
            <a:r>
              <a:rPr lang="en-US" sz="1600" b="1" spc="-80" dirty="0" smtClean="0">
                <a:ln w="3175">
                  <a:noFill/>
                </a:ln>
                <a:latin typeface="Segoe UI" pitchFamily="34" charset="0"/>
                <a:cs typeface="Segoe UI" pitchFamily="34" charset="0"/>
              </a:rPr>
              <a:t>Composites</a:t>
            </a:r>
            <a:endParaRPr lang="en-US" sz="1600" b="1" spc="-80" dirty="0">
              <a:ln w="3175">
                <a:noFill/>
              </a:ln>
              <a:latin typeface="Segoe UI" pitchFamily="34" charset="0"/>
              <a:cs typeface="Segoe UI" pitchFamily="34" charset="0"/>
            </a:endParaRPr>
          </a:p>
        </p:txBody>
      </p:sp>
      <p:sp>
        <p:nvSpPr>
          <p:cNvPr id="50" name="Rectangle 49"/>
          <p:cNvSpPr/>
          <p:nvPr/>
        </p:nvSpPr>
        <p:spPr>
          <a:xfrm>
            <a:off x="3048000" y="3988114"/>
            <a:ext cx="1024930" cy="202886"/>
          </a:xfrm>
          <a:prstGeom prst="rect">
            <a:avLst/>
          </a:prstGeom>
        </p:spPr>
        <p:txBody>
          <a:bodyPr wrap="square" lIns="0" tIns="0" rIns="0" bIns="0">
            <a:spAutoFit/>
          </a:bodyPr>
          <a:lstStyle/>
          <a:p>
            <a:pPr algn="ctr">
              <a:lnSpc>
                <a:spcPct val="80000"/>
              </a:lnSpc>
            </a:pPr>
            <a:r>
              <a:rPr lang="en-US" sz="1600" b="1" spc="-80" dirty="0">
                <a:ln w="3175">
                  <a:noFill/>
                </a:ln>
                <a:latin typeface="Segoe UI" pitchFamily="34" charset="0"/>
                <a:cs typeface="Segoe UI" pitchFamily="34" charset="0"/>
              </a:rPr>
              <a:t>Content</a:t>
            </a:r>
          </a:p>
        </p:txBody>
      </p:sp>
      <p:sp>
        <p:nvSpPr>
          <p:cNvPr id="51" name="Rectangle 50"/>
          <p:cNvSpPr/>
          <p:nvPr/>
        </p:nvSpPr>
        <p:spPr>
          <a:xfrm>
            <a:off x="685800" y="3988114"/>
            <a:ext cx="1001003" cy="202886"/>
          </a:xfrm>
          <a:prstGeom prst="rect">
            <a:avLst/>
          </a:prstGeom>
        </p:spPr>
        <p:txBody>
          <a:bodyPr wrap="square" lIns="0" tIns="0" rIns="0" bIns="0">
            <a:spAutoFit/>
          </a:bodyPr>
          <a:lstStyle/>
          <a:p>
            <a:pPr algn="ctr">
              <a:lnSpc>
                <a:spcPct val="80000"/>
              </a:lnSpc>
            </a:pPr>
            <a:r>
              <a:rPr lang="en-US" sz="1600" b="1" spc="-80" dirty="0">
                <a:ln w="3175">
                  <a:noFill/>
                </a:ln>
                <a:latin typeface="Segoe UI" pitchFamily="34" charset="0"/>
                <a:cs typeface="Segoe UI" pitchFamily="34" charset="0"/>
              </a:rPr>
              <a:t>Insights</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What's New in SharePoint 2010</a:t>
            </a:r>
            <a:endParaRPr lang="en-US" dirty="0"/>
          </a:p>
        </p:txBody>
      </p:sp>
      <p:sp>
        <p:nvSpPr>
          <p:cNvPr id="3" name="Content Placeholder 2"/>
          <p:cNvSpPr>
            <a:spLocks noGrp="1"/>
          </p:cNvSpPr>
          <p:nvPr>
            <p:ph idx="1"/>
          </p:nvPr>
        </p:nvSpPr>
        <p:spPr>
          <a:xfrm>
            <a:off x="381000" y="1412875"/>
            <a:ext cx="8382000" cy="5613845"/>
          </a:xfrm>
        </p:spPr>
        <p:txBody>
          <a:bodyPr/>
          <a:lstStyle/>
          <a:p>
            <a:r>
              <a:rPr lang="en-US" sz="2400" dirty="0" smtClean="0"/>
              <a:t>Improvements to UI and accessibility features</a:t>
            </a:r>
          </a:p>
          <a:p>
            <a:r>
              <a:rPr lang="en-US" sz="2400" dirty="0" smtClean="0"/>
              <a:t>Better Tools for Developers and Designers</a:t>
            </a:r>
          </a:p>
          <a:p>
            <a:r>
              <a:rPr lang="en-US" sz="2400" dirty="0" smtClean="0"/>
              <a:t>End-to-end Integration with PowerShell</a:t>
            </a:r>
          </a:p>
          <a:p>
            <a:r>
              <a:rPr lang="en-US" sz="2400" dirty="0" smtClean="0"/>
              <a:t>Improvements to lists and events</a:t>
            </a:r>
          </a:p>
          <a:p>
            <a:r>
              <a:rPr lang="en-US" sz="2400" dirty="0" smtClean="0"/>
              <a:t>New WSS integration with LINQ</a:t>
            </a:r>
          </a:p>
          <a:p>
            <a:r>
              <a:rPr lang="en-US" sz="2400" dirty="0" smtClean="0"/>
              <a:t>New client-side object model and runtime</a:t>
            </a:r>
          </a:p>
          <a:p>
            <a:r>
              <a:rPr lang="en-US" sz="2400" dirty="0" smtClean="0"/>
              <a:t>Enhanced support for developing workflow applications</a:t>
            </a:r>
          </a:p>
          <a:p>
            <a:r>
              <a:rPr lang="en-US" sz="2400" dirty="0" smtClean="0"/>
              <a:t>New Extensible architecture for service applications</a:t>
            </a:r>
          </a:p>
          <a:p>
            <a:r>
              <a:rPr lang="en-US" sz="2400" dirty="0" smtClean="0"/>
              <a:t>Evolving story for integrating SharePoint with external data</a:t>
            </a:r>
          </a:p>
          <a:p>
            <a:r>
              <a:rPr lang="en-US" sz="2400" dirty="0" smtClean="0"/>
              <a:t>New Connector framework enhances Search architecture</a:t>
            </a:r>
          </a:p>
          <a:p>
            <a:r>
              <a:rPr lang="en-US" sz="2400" dirty="0" smtClean="0"/>
              <a:t>User Solutions and Partially Trusted Code</a:t>
            </a:r>
          </a:p>
          <a:p>
            <a:r>
              <a:rPr lang="en-US" sz="2400" dirty="0" smtClean="0"/>
              <a:t>The shift to claims-based security</a:t>
            </a:r>
          </a:p>
          <a:p>
            <a:endParaRPr lang="en-US" sz="2400" dirty="0" smtClean="0"/>
          </a:p>
          <a:p>
            <a:endParaRPr lang="en-US" sz="2400"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SharePoint 2010 Team Site</a:t>
            </a:r>
            <a:endParaRPr lang="en-US" dirty="0"/>
          </a:p>
        </p:txBody>
      </p:sp>
      <p:pic>
        <p:nvPicPr>
          <p:cNvPr id="23554" name="Picture 2"/>
          <p:cNvPicPr>
            <a:picLocks noChangeAspect="1" noChangeArrowheads="1"/>
          </p:cNvPicPr>
          <p:nvPr/>
        </p:nvPicPr>
        <p:blipFill>
          <a:blip r:embed="rId3" cstate="print"/>
          <a:srcRect/>
          <a:stretch>
            <a:fillRect/>
          </a:stretch>
        </p:blipFill>
        <p:spPr bwMode="auto">
          <a:xfrm>
            <a:off x="342900" y="1120834"/>
            <a:ext cx="8496300" cy="4670366"/>
          </a:xfrm>
          <a:prstGeom prst="rect">
            <a:avLst/>
          </a:prstGeom>
          <a:noFill/>
          <a:ln w="9525">
            <a:noFill/>
            <a:miter lim="800000"/>
            <a:headEnd/>
            <a:tailEnd/>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bwMode="auto">
          <a:xfrm>
            <a:off x="838200" y="3352800"/>
            <a:ext cx="6400800" cy="3276600"/>
          </a:xfrm>
          <a:prstGeom prst="rect">
            <a:avLst/>
          </a:prstGeom>
          <a:solidFill>
            <a:schemeClr val="bg1">
              <a:lumMod val="75000"/>
              <a:lumOff val="25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23555" name="Picture 3"/>
          <p:cNvPicPr>
            <a:picLocks noChangeAspect="1" noChangeArrowheads="1"/>
          </p:cNvPicPr>
          <p:nvPr/>
        </p:nvPicPr>
        <p:blipFill>
          <a:blip r:embed="rId3" cstate="print"/>
          <a:srcRect/>
          <a:stretch>
            <a:fillRect/>
          </a:stretch>
        </p:blipFill>
        <p:spPr bwMode="auto">
          <a:xfrm>
            <a:off x="1168209" y="3505201"/>
            <a:ext cx="4241991" cy="914400"/>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Major Shifts in SharePoint UI</a:t>
            </a:r>
            <a:endParaRPr lang="en-US" dirty="0"/>
          </a:p>
        </p:txBody>
      </p:sp>
      <p:sp>
        <p:nvSpPr>
          <p:cNvPr id="12" name="Content Placeholder 11"/>
          <p:cNvSpPr>
            <a:spLocks noGrp="1"/>
          </p:cNvSpPr>
          <p:nvPr>
            <p:ph idx="1"/>
          </p:nvPr>
        </p:nvSpPr>
        <p:spPr>
          <a:xfrm>
            <a:off x="381000" y="1143000"/>
            <a:ext cx="8382000" cy="2148280"/>
          </a:xfrm>
        </p:spPr>
        <p:txBody>
          <a:bodyPr/>
          <a:lstStyle/>
          <a:p>
            <a:r>
              <a:rPr lang="en-US" dirty="0" smtClean="0"/>
              <a:t>Server ribbon</a:t>
            </a:r>
          </a:p>
          <a:p>
            <a:pPr lvl="1"/>
            <a:endParaRPr lang="en-US" dirty="0" smtClean="0"/>
          </a:p>
          <a:p>
            <a:pPr lvl="1"/>
            <a:endParaRPr lang="en-US" dirty="0" smtClean="0"/>
          </a:p>
          <a:p>
            <a:pPr lvl="1"/>
            <a:endParaRPr lang="en-US" dirty="0" smtClean="0"/>
          </a:p>
          <a:p>
            <a:r>
              <a:rPr lang="en-US" dirty="0" smtClean="0"/>
              <a:t>In-place editing</a:t>
            </a:r>
            <a:endParaRPr lang="en-US" dirty="0"/>
          </a:p>
        </p:txBody>
      </p:sp>
      <p:pic>
        <p:nvPicPr>
          <p:cNvPr id="16" name="Picture 3" descr="C:\Users\Wouter.CODECOUNSEL\Desktop\img\InPlaceEdit3.png"/>
          <p:cNvPicPr>
            <a:picLocks noChangeAspect="1" noChangeArrowheads="1"/>
          </p:cNvPicPr>
          <p:nvPr/>
        </p:nvPicPr>
        <p:blipFill>
          <a:blip r:embed="rId4" cstate="print"/>
          <a:srcRect l="13428" t="35170" r="33518" b="55153"/>
          <a:stretch>
            <a:fillRect/>
          </a:stretch>
        </p:blipFill>
        <p:spPr bwMode="auto">
          <a:xfrm>
            <a:off x="1050162" y="5857801"/>
            <a:ext cx="5960238" cy="550638"/>
          </a:xfrm>
          <a:prstGeom prst="rect">
            <a:avLst/>
          </a:prstGeom>
          <a:noFill/>
        </p:spPr>
      </p:pic>
      <p:pic>
        <p:nvPicPr>
          <p:cNvPr id="17" name="Picture 4" descr="\\ccsrvdc\Course Material\Resources\Set1\image165.png"/>
          <p:cNvPicPr>
            <a:picLocks noChangeAspect="1" noChangeArrowheads="1"/>
          </p:cNvPicPr>
          <p:nvPr/>
        </p:nvPicPr>
        <p:blipFill>
          <a:blip r:embed="rId5" cstate="print"/>
          <a:srcRect/>
          <a:stretch>
            <a:fillRect/>
          </a:stretch>
        </p:blipFill>
        <p:spPr bwMode="auto">
          <a:xfrm rot="16200000" flipH="1">
            <a:off x="1457552" y="3835175"/>
            <a:ext cx="1133666" cy="1843126"/>
          </a:xfrm>
          <a:prstGeom prst="rect">
            <a:avLst/>
          </a:prstGeom>
          <a:noFill/>
        </p:spPr>
      </p:pic>
      <p:pic>
        <p:nvPicPr>
          <p:cNvPr id="18" name="Picture 5" descr="\\ccsrvdc\Course Material\Resources\Set1\image166.png"/>
          <p:cNvPicPr>
            <a:picLocks noChangeAspect="1" noChangeArrowheads="1"/>
          </p:cNvPicPr>
          <p:nvPr/>
        </p:nvPicPr>
        <p:blipFill>
          <a:blip r:embed="rId6" cstate="print"/>
          <a:srcRect/>
          <a:stretch>
            <a:fillRect/>
          </a:stretch>
        </p:blipFill>
        <p:spPr bwMode="auto">
          <a:xfrm rot="8386971">
            <a:off x="2379703" y="5251998"/>
            <a:ext cx="1500831" cy="839722"/>
          </a:xfrm>
          <a:prstGeom prst="rect">
            <a:avLst/>
          </a:prstGeom>
          <a:noFill/>
        </p:spPr>
      </p:pic>
      <p:sp>
        <p:nvSpPr>
          <p:cNvPr id="19" name="TextBox 18"/>
          <p:cNvSpPr txBox="1"/>
          <p:nvPr/>
        </p:nvSpPr>
        <p:spPr>
          <a:xfrm>
            <a:off x="990600" y="5029200"/>
            <a:ext cx="1312039" cy="307777"/>
          </a:xfrm>
          <a:prstGeom prst="rect">
            <a:avLst/>
          </a:prstGeom>
          <a:noFill/>
        </p:spPr>
        <p:txBody>
          <a:bodyPr wrap="square" rtlCol="0">
            <a:spAutoFit/>
          </a:bodyPr>
          <a:lstStyle/>
          <a:p>
            <a:r>
              <a:rPr lang="en-US" sz="1400" b="1" dirty="0" smtClean="0">
                <a:solidFill>
                  <a:srgbClr val="FFFF00"/>
                </a:solidFill>
              </a:rPr>
              <a:t>Popup dialog</a:t>
            </a:r>
            <a:endParaRPr lang="nl-NL" sz="1400" b="1" dirty="0">
              <a:solidFill>
                <a:srgbClr val="FFFF00"/>
              </a:solidFill>
            </a:endParaRPr>
          </a:p>
        </p:txBody>
      </p:sp>
      <p:sp>
        <p:nvSpPr>
          <p:cNvPr id="20" name="TextBox 19"/>
          <p:cNvSpPr txBox="1"/>
          <p:nvPr/>
        </p:nvSpPr>
        <p:spPr>
          <a:xfrm>
            <a:off x="3657600" y="5559623"/>
            <a:ext cx="1621680" cy="307777"/>
          </a:xfrm>
          <a:prstGeom prst="rect">
            <a:avLst/>
          </a:prstGeom>
          <a:noFill/>
        </p:spPr>
        <p:txBody>
          <a:bodyPr wrap="square" rtlCol="0">
            <a:spAutoFit/>
          </a:bodyPr>
          <a:lstStyle/>
          <a:p>
            <a:r>
              <a:rPr lang="en-US" sz="1400" b="1" dirty="0" smtClean="0">
                <a:solidFill>
                  <a:srgbClr val="FFFF00"/>
                </a:solidFill>
              </a:rPr>
              <a:t>AJAX refresh</a:t>
            </a:r>
            <a:endParaRPr lang="nl-NL" sz="1400" b="1" dirty="0">
              <a:solidFill>
                <a:srgbClr val="FFFF00"/>
              </a:solidFill>
            </a:endParaRPr>
          </a:p>
        </p:txBody>
      </p:sp>
      <p:pic>
        <p:nvPicPr>
          <p:cNvPr id="23554" name="Picture 2"/>
          <p:cNvPicPr>
            <a:picLocks noChangeAspect="1" noChangeArrowheads="1"/>
          </p:cNvPicPr>
          <p:nvPr/>
        </p:nvPicPr>
        <p:blipFill>
          <a:blip r:embed="rId7" cstate="print"/>
          <a:srcRect/>
          <a:stretch>
            <a:fillRect/>
          </a:stretch>
        </p:blipFill>
        <p:spPr bwMode="auto">
          <a:xfrm>
            <a:off x="762000" y="1600200"/>
            <a:ext cx="7837056" cy="1131828"/>
          </a:xfrm>
          <a:prstGeom prst="rect">
            <a:avLst/>
          </a:prstGeom>
          <a:noFill/>
          <a:ln w="9525">
            <a:noFill/>
            <a:miter lim="800000"/>
            <a:headEnd/>
            <a:tailEnd/>
          </a:ln>
        </p:spPr>
      </p:pic>
      <p:pic>
        <p:nvPicPr>
          <p:cNvPr id="23556" name="Picture 4"/>
          <p:cNvPicPr>
            <a:picLocks noChangeAspect="1" noChangeArrowheads="1"/>
          </p:cNvPicPr>
          <p:nvPr/>
        </p:nvPicPr>
        <p:blipFill>
          <a:blip r:embed="rId8" cstate="print"/>
          <a:srcRect/>
          <a:stretch>
            <a:fillRect/>
          </a:stretch>
        </p:blipFill>
        <p:spPr bwMode="auto">
          <a:xfrm>
            <a:off x="2819400" y="4038600"/>
            <a:ext cx="2410392" cy="1447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smtClean="0"/>
              <a:t>SharePoint 2010 UI</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smtClean="0"/>
              <a:t>demo</a:t>
            </a:r>
            <a:endParaRPr lang="en-US" dirty="0"/>
          </a:p>
        </p:txBody>
      </p:sp>
    </p:spTree>
  </p:cSld>
  <p:clrMapOvr>
    <a:masterClrMapping/>
  </p:clrMapOvr>
  <p:transition>
    <p:fade/>
  </p:transition>
</p:sld>
</file>

<file path=ppt/theme/theme1.xml><?xml version="1.0" encoding="utf-8"?>
<a:theme xmlns:a="http://schemas.openxmlformats.org/drawingml/2006/main" name="1_Dk Blue swoosh template Segoe">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solidFill>
          <a:schemeClr val="tx1"/>
        </a:solidFill>
        <a:ln>
          <a:solidFill>
            <a:schemeClr val="bg1"/>
          </a:solidFill>
        </a:ln>
      </a:spPr>
      <a:bodyPr wrap="square" lIns="91440" tIns="91440" bIns="91440" rtlCol="0">
        <a:spAutoFit/>
      </a:bodyPr>
      <a:lstStyle>
        <a:defPPr>
          <a:defRPr dirty="0" smtClean="0">
            <a:solidFill>
              <a:schemeClr val="bg1"/>
            </a:solidFill>
            <a:latin typeface="Lucida Console" pitchFamily="49"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315D76F2FF5E4D943370BF3A43AB42" ma:contentTypeVersion="0" ma:contentTypeDescription="Create a new document." ma:contentTypeScope="" ma:versionID="84aee8fabd400b36da818b3d736f5f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3DE009E-6CB7-4486-9496-78D493A766E1}">
  <ds:schemaRefs>
    <ds:schemaRef ds:uri="http://schemas.microsoft.com/office/2006/metadata/properties"/>
  </ds:schemaRefs>
</ds:datastoreItem>
</file>

<file path=customXml/itemProps2.xml><?xml version="1.0" encoding="utf-8"?>
<ds:datastoreItem xmlns:ds="http://schemas.openxmlformats.org/officeDocument/2006/customXml" ds:itemID="{228C6BFB-EA3A-4FC2-90EB-A4F95FB08B15}">
  <ds:schemaRefs>
    <ds:schemaRef ds:uri="http://schemas.microsoft.com/sharepoint/v3/contenttype/forms"/>
  </ds:schemaRefs>
</ds:datastoreItem>
</file>

<file path=customXml/itemProps3.xml><?xml version="1.0" encoding="utf-8"?>
<ds:datastoreItem xmlns:ds="http://schemas.openxmlformats.org/officeDocument/2006/customXml" ds:itemID="{CEE58F85-6675-4F2E-BD17-620874E21E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17301</TotalTime>
  <Words>2677</Words>
  <Application>Microsoft Office PowerPoint</Application>
  <PresentationFormat>On-screen Show (4:3)</PresentationFormat>
  <Paragraphs>337</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1_Dk Blue swoosh template Segoe</vt:lpstr>
      <vt:lpstr>SharePoint Server 2010 Developer Roadmap</vt:lpstr>
      <vt:lpstr>Outline</vt:lpstr>
      <vt:lpstr>SharePoint 2007</vt:lpstr>
      <vt:lpstr>SharePoint Server 2010 and related technologies</vt:lpstr>
      <vt:lpstr>Microsoft SharePoint 2010 The business collaboration platform for the Enterprise and the Web</vt:lpstr>
      <vt:lpstr>What's New in SharePoint 2010</vt:lpstr>
      <vt:lpstr>SharePoint 2010 Team Site</vt:lpstr>
      <vt:lpstr>Major Shifts in SharePoint UI</vt:lpstr>
      <vt:lpstr>SharePoint 2010 UI</vt:lpstr>
      <vt:lpstr>Outline</vt:lpstr>
      <vt:lpstr>SharePoint Terminology Review</vt:lpstr>
      <vt:lpstr>Remember This Code from WSS v3?</vt:lpstr>
      <vt:lpstr>SharePoint 2010 Developer Dashboard</vt:lpstr>
      <vt:lpstr>Debugging SharePoint 2010 Code</vt:lpstr>
      <vt:lpstr>SharePoint 2010 OM</vt:lpstr>
      <vt:lpstr>Outline</vt:lpstr>
      <vt:lpstr>VS 2010 SharePoint Tools</vt:lpstr>
      <vt:lpstr>SharePoint Designer Improvements</vt:lpstr>
      <vt:lpstr>SharePoint Designer 2010</vt:lpstr>
      <vt:lpstr>Outline</vt:lpstr>
      <vt:lpstr>PowerShell Support</vt:lpstr>
      <vt:lpstr>PowerShell Primer for Beginners</vt:lpstr>
      <vt:lpstr>Getting Started with PowerShell</vt:lpstr>
      <vt:lpstr>Scripts and Execution Policy</vt:lpstr>
      <vt:lpstr>Editing Scripts using PowerShell ISE</vt:lpstr>
      <vt:lpstr>The SharePoint Powershell Snapin</vt:lpstr>
      <vt:lpstr>Examples of SharePoint Scripting</vt:lpstr>
      <vt:lpstr>Creating a Custom Powershell Snap-in</vt:lpstr>
      <vt:lpstr>Developing a Custom PowerShell Snap-in</vt:lpstr>
      <vt:lpstr>Summary</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2010 Developer Roadmap</dc:title>
  <dc:subject>SharePoint14</dc:subject>
  <dc:creator>PStubbs</dc:creator>
  <cp:lastModifiedBy>Ted Pattison</cp:lastModifiedBy>
  <cp:revision>691</cp:revision>
  <dcterms:created xsi:type="dcterms:W3CDTF">2006-12-21T03:33:08Z</dcterms:created>
  <dcterms:modified xsi:type="dcterms:W3CDTF">2010-03-28T03:22:47Z</dcterms:modified>
  <cp:version>2.0</cp:version>
  <dc:description>DeveloperRoadmap
by PStubbspstubbs@microsoft.com
http://blogs.msdn.com/pstubbs
</dc:descript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0x0101006E315D76F2FF5E4D943370BF3A43AB42</vt:lpwstr>
  </property>
  <property fmtid="{D5CDD505-2E9C-101B-9397-08002B2CF9AE}" pid="3" name="Module">
    <vt:lpwstr>1</vt:lpwstr>
  </property>
  <property fmtid="{D5CDD505-2E9C-101B-9397-08002B2CF9AE}" pid="4" name="Order">
    <vt:r8>200</vt:r8>
  </property>
  <property fmtid="{D5CDD505-2E9C-101B-9397-08002B2CF9AE}" pid="5" name="Completed">
    <vt:lpwstr>false</vt:lpwstr>
  </property>
  <property fmtid="{D5CDD505-2E9C-101B-9397-08002B2CF9AE}" pid="6" name="Author0">
    <vt:lpwstr>Ted Pattison</vt:lpwstr>
  </property>
  <property fmtid="{D5CDD505-2E9C-101B-9397-08002B2CF9AE}" pid="7" name="Author\Owner">
    <vt:lpwstr>Ted Pattison</vt:lpwstr>
  </property>
  <property fmtid="{D5CDD505-2E9C-101B-9397-08002B2CF9AE}" pid="8" name="ContentAuthor">
    <vt:lpwstr>4</vt:lpwstr>
  </property>
  <property fmtid="{D5CDD505-2E9C-101B-9397-08002B2CF9AE}" pid="9" name="ContentItemStatus">
    <vt:lpwstr>Completed</vt:lpwstr>
  </property>
</Properties>
</file>