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3" r:id="rId12"/>
    <p:sldId id="264" r:id="rId13"/>
    <p:sldId id="280" r:id="rId14"/>
    <p:sldId id="281" r:id="rId15"/>
    <p:sldId id="265" r:id="rId16"/>
    <p:sldId id="266" r:id="rId17"/>
    <p:sldId id="268" r:id="rId18"/>
    <p:sldId id="270" r:id="rId19"/>
    <p:sldId id="271" r:id="rId20"/>
    <p:sldId id="272" r:id="rId21"/>
    <p:sldId id="273" r:id="rId22"/>
    <p:sldId id="274" r:id="rId23"/>
    <p:sldId id="275" r:id="rId24"/>
    <p:sldId id="276" r:id="rId25"/>
    <p:sldId id="278" r:id="rId26"/>
    <p:sldId id="279"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8F8F8" mc:Ignorable=""/>
    <a:srgbClr xmlns:mc="http://schemas.openxmlformats.org/markup-compatibility/2006" xmlns:a14="http://schemas.microsoft.com/office/drawing/2010/main" val="003399" mc:Ignorable=""/>
    <a:srgbClr xmlns:mc="http://schemas.openxmlformats.org/markup-compatibility/2006" xmlns:a14="http://schemas.microsoft.com/office/drawing/2010/main" val="000066" mc:Ignorable=""/>
    <a:srgbClr xmlns:mc="http://schemas.openxmlformats.org/markup-compatibility/2006" xmlns:a14="http://schemas.microsoft.com/office/drawing/2010/main" val="000099" mc:Ignorable=""/>
    <a:srgbClr xmlns:mc="http://schemas.openxmlformats.org/markup-compatibility/2006" xmlns:a14="http://schemas.microsoft.com/office/drawing/2010/main" val="F2F2F2" mc:Ignorable=""/>
    <a:srgbClr xmlns:mc="http://schemas.openxmlformats.org/markup-compatibility/2006" xmlns:a14="http://schemas.microsoft.com/office/drawing/2010/main" val="EAEAEA"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13" autoAdjust="0"/>
    <p:restoredTop sz="62286" autoAdjust="0"/>
  </p:normalViewPr>
  <p:slideViewPr>
    <p:cSldViewPr>
      <p:cViewPr>
        <p:scale>
          <a:sx n="60" d="100"/>
          <a:sy n="60" d="100"/>
        </p:scale>
        <p:origin x="-164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2796" y="-13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108B08-6D30-4B46-8A75-54185C4E469B}" type="doc">
      <dgm:prSet loTypeId="urn:microsoft.com/office/officeart/2005/8/layout/process2" loCatId="process" qsTypeId="urn:microsoft.com/office/officeart/2005/8/quickstyle/simple1" qsCatId="simple" csTypeId="urn:microsoft.com/office/officeart/2005/8/colors/accent1_2" csCatId="accent1" phldr="1"/>
      <dgm:spPr/>
    </dgm:pt>
    <dgm:pt modelId="{1C37CCB2-3F33-478D-84EC-909707A50661}">
      <dgm:prSet phldrT="[Text]"/>
      <dgm:spPr/>
      <dgm:t>
        <a:bodyPr/>
        <a:lstStyle/>
        <a:p>
          <a:r>
            <a:rPr lang="en-US" dirty="0" smtClean="0"/>
            <a:t>Create Site</a:t>
          </a:r>
          <a:endParaRPr lang="nl-NL" dirty="0"/>
        </a:p>
      </dgm:t>
    </dgm:pt>
    <dgm:pt modelId="{4BC6352F-EA62-46CB-943D-B5BAED7D1CBE}" type="parTrans" cxnId="{27589088-4F35-4A86-AFCC-F89E273B32BD}">
      <dgm:prSet/>
      <dgm:spPr/>
      <dgm:t>
        <a:bodyPr/>
        <a:lstStyle/>
        <a:p>
          <a:endParaRPr lang="nl-NL"/>
        </a:p>
      </dgm:t>
    </dgm:pt>
    <dgm:pt modelId="{694288FC-CCC8-40DA-AF41-DCD751491872}" type="sibTrans" cxnId="{27589088-4F35-4A86-AFCC-F89E273B32BD}">
      <dgm:prSet/>
      <dgm:spPr/>
      <dgm:t>
        <a:bodyPr/>
        <a:lstStyle/>
        <a:p>
          <a:endParaRPr lang="nl-NL"/>
        </a:p>
      </dgm:t>
    </dgm:pt>
    <dgm:pt modelId="{3DCB3CE9-DA0B-4B27-A1FF-E13C046105C1}">
      <dgm:prSet phldrT="[Text]"/>
      <dgm:spPr/>
      <dgm:t>
        <a:bodyPr/>
        <a:lstStyle/>
        <a:p>
          <a:r>
            <a:rPr lang="en-US" dirty="0" smtClean="0"/>
            <a:t>Upgrade to 2010</a:t>
          </a:r>
          <a:endParaRPr lang="nl-NL" dirty="0"/>
        </a:p>
      </dgm:t>
    </dgm:pt>
    <dgm:pt modelId="{7FC0ABB8-578E-4CC1-AF6A-514CAFFEF615}" type="parTrans" cxnId="{C289CA3B-5BDD-477D-B1C4-C3061222B60A}">
      <dgm:prSet/>
      <dgm:spPr/>
      <dgm:t>
        <a:bodyPr/>
        <a:lstStyle/>
        <a:p>
          <a:endParaRPr lang="nl-NL"/>
        </a:p>
      </dgm:t>
    </dgm:pt>
    <dgm:pt modelId="{1F2B61A2-A874-4EE7-8E54-1738A236064A}" type="sibTrans" cxnId="{C289CA3B-5BDD-477D-B1C4-C3061222B60A}">
      <dgm:prSet/>
      <dgm:spPr/>
      <dgm:t>
        <a:bodyPr/>
        <a:lstStyle/>
        <a:p>
          <a:endParaRPr lang="nl-NL"/>
        </a:p>
      </dgm:t>
    </dgm:pt>
    <dgm:pt modelId="{B779B889-1A49-4928-BA79-FE15B638E0AC}">
      <dgm:prSet phldrT="[Text]"/>
      <dgm:spPr/>
      <dgm:t>
        <a:bodyPr/>
        <a:lstStyle/>
        <a:p>
          <a:r>
            <a:rPr lang="en-US" dirty="0" smtClean="0"/>
            <a:t>Resolve issues</a:t>
          </a:r>
          <a:endParaRPr lang="nl-NL" dirty="0"/>
        </a:p>
      </dgm:t>
    </dgm:pt>
    <dgm:pt modelId="{2DE84554-3137-4BC0-9A8C-B5C24F0B8577}" type="parTrans" cxnId="{ED230238-F17D-4F10-B8B9-DEAD67113C35}">
      <dgm:prSet/>
      <dgm:spPr/>
      <dgm:t>
        <a:bodyPr/>
        <a:lstStyle/>
        <a:p>
          <a:endParaRPr lang="nl-NL"/>
        </a:p>
      </dgm:t>
    </dgm:pt>
    <dgm:pt modelId="{F643A210-10FB-478C-914B-941E767A6E5C}" type="sibTrans" cxnId="{ED230238-F17D-4F10-B8B9-DEAD67113C35}">
      <dgm:prSet/>
      <dgm:spPr/>
      <dgm:t>
        <a:bodyPr/>
        <a:lstStyle/>
        <a:p>
          <a:endParaRPr lang="nl-NL"/>
        </a:p>
      </dgm:t>
    </dgm:pt>
    <dgm:pt modelId="{4E18B9A9-342D-40E7-B251-EC7A98E941E2}">
      <dgm:prSet phldrT="[Text]"/>
      <dgm:spPr/>
      <dgm:t>
        <a:bodyPr/>
        <a:lstStyle/>
        <a:p>
          <a:r>
            <a:rPr lang="en-US" dirty="0" smtClean="0"/>
            <a:t>Save as template</a:t>
          </a:r>
          <a:endParaRPr lang="nl-NL" dirty="0"/>
        </a:p>
      </dgm:t>
    </dgm:pt>
    <dgm:pt modelId="{5B751A5F-E3AB-4B2D-AF8F-9F1D09AEE5C7}" type="parTrans" cxnId="{9661E5AE-C367-422D-85ED-B8A35E986320}">
      <dgm:prSet/>
      <dgm:spPr/>
      <dgm:t>
        <a:bodyPr/>
        <a:lstStyle/>
        <a:p>
          <a:endParaRPr lang="nl-NL"/>
        </a:p>
      </dgm:t>
    </dgm:pt>
    <dgm:pt modelId="{0BE7EB57-2C87-4636-B0E9-44E13F4C06E4}" type="sibTrans" cxnId="{9661E5AE-C367-422D-85ED-B8A35E986320}">
      <dgm:prSet/>
      <dgm:spPr/>
      <dgm:t>
        <a:bodyPr/>
        <a:lstStyle/>
        <a:p>
          <a:endParaRPr lang="nl-NL"/>
        </a:p>
      </dgm:t>
    </dgm:pt>
    <dgm:pt modelId="{7A62FED2-07B8-475E-A2B4-0DAB288D6D26}" type="pres">
      <dgm:prSet presAssocID="{70108B08-6D30-4B46-8A75-54185C4E469B}" presName="linearFlow" presStyleCnt="0">
        <dgm:presLayoutVars>
          <dgm:resizeHandles val="exact"/>
        </dgm:presLayoutVars>
      </dgm:prSet>
      <dgm:spPr/>
    </dgm:pt>
    <dgm:pt modelId="{6910E9DC-3B41-49A3-B925-092CB60B8EA3}" type="pres">
      <dgm:prSet presAssocID="{1C37CCB2-3F33-478D-84EC-909707A50661}" presName="node" presStyleLbl="node1" presStyleIdx="0" presStyleCnt="4">
        <dgm:presLayoutVars>
          <dgm:bulletEnabled val="1"/>
        </dgm:presLayoutVars>
      </dgm:prSet>
      <dgm:spPr/>
      <dgm:t>
        <a:bodyPr/>
        <a:lstStyle/>
        <a:p>
          <a:endParaRPr lang="nl-NL"/>
        </a:p>
      </dgm:t>
    </dgm:pt>
    <dgm:pt modelId="{A6C2E93E-36AE-4BD4-BA9D-10DDA211A21F}" type="pres">
      <dgm:prSet presAssocID="{694288FC-CCC8-40DA-AF41-DCD751491872}" presName="sibTrans" presStyleLbl="sibTrans2D1" presStyleIdx="0" presStyleCnt="3"/>
      <dgm:spPr/>
      <dgm:t>
        <a:bodyPr/>
        <a:lstStyle/>
        <a:p>
          <a:endParaRPr lang="nl-NL"/>
        </a:p>
      </dgm:t>
    </dgm:pt>
    <dgm:pt modelId="{4F92824E-23DF-4253-B118-D47193E6CD29}" type="pres">
      <dgm:prSet presAssocID="{694288FC-CCC8-40DA-AF41-DCD751491872}" presName="connectorText" presStyleLbl="sibTrans2D1" presStyleIdx="0" presStyleCnt="3"/>
      <dgm:spPr/>
      <dgm:t>
        <a:bodyPr/>
        <a:lstStyle/>
        <a:p>
          <a:endParaRPr lang="nl-NL"/>
        </a:p>
      </dgm:t>
    </dgm:pt>
    <dgm:pt modelId="{6F07EBDD-A6E1-4AEC-B5EB-16ADEAE0B1C9}" type="pres">
      <dgm:prSet presAssocID="{3DCB3CE9-DA0B-4B27-A1FF-E13C046105C1}" presName="node" presStyleLbl="node1" presStyleIdx="1" presStyleCnt="4">
        <dgm:presLayoutVars>
          <dgm:bulletEnabled val="1"/>
        </dgm:presLayoutVars>
      </dgm:prSet>
      <dgm:spPr/>
      <dgm:t>
        <a:bodyPr/>
        <a:lstStyle/>
        <a:p>
          <a:endParaRPr lang="nl-NL"/>
        </a:p>
      </dgm:t>
    </dgm:pt>
    <dgm:pt modelId="{D917A3AE-BF2B-4F17-92E5-BB8C13FAFC38}" type="pres">
      <dgm:prSet presAssocID="{1F2B61A2-A874-4EE7-8E54-1738A236064A}" presName="sibTrans" presStyleLbl="sibTrans2D1" presStyleIdx="1" presStyleCnt="3"/>
      <dgm:spPr/>
      <dgm:t>
        <a:bodyPr/>
        <a:lstStyle/>
        <a:p>
          <a:endParaRPr lang="nl-NL"/>
        </a:p>
      </dgm:t>
    </dgm:pt>
    <dgm:pt modelId="{15064E7E-A70F-4710-A84A-9C6A7DFFACBE}" type="pres">
      <dgm:prSet presAssocID="{1F2B61A2-A874-4EE7-8E54-1738A236064A}" presName="connectorText" presStyleLbl="sibTrans2D1" presStyleIdx="1" presStyleCnt="3"/>
      <dgm:spPr/>
      <dgm:t>
        <a:bodyPr/>
        <a:lstStyle/>
        <a:p>
          <a:endParaRPr lang="nl-NL"/>
        </a:p>
      </dgm:t>
    </dgm:pt>
    <dgm:pt modelId="{907A4E39-694E-4BBB-BB4A-0A72CF950F83}" type="pres">
      <dgm:prSet presAssocID="{B779B889-1A49-4928-BA79-FE15B638E0AC}" presName="node" presStyleLbl="node1" presStyleIdx="2" presStyleCnt="4">
        <dgm:presLayoutVars>
          <dgm:bulletEnabled val="1"/>
        </dgm:presLayoutVars>
      </dgm:prSet>
      <dgm:spPr/>
      <dgm:t>
        <a:bodyPr/>
        <a:lstStyle/>
        <a:p>
          <a:endParaRPr lang="nl-NL"/>
        </a:p>
      </dgm:t>
    </dgm:pt>
    <dgm:pt modelId="{829675F3-5769-48AC-9807-D3755C23134B}" type="pres">
      <dgm:prSet presAssocID="{F643A210-10FB-478C-914B-941E767A6E5C}" presName="sibTrans" presStyleLbl="sibTrans2D1" presStyleIdx="2" presStyleCnt="3"/>
      <dgm:spPr/>
      <dgm:t>
        <a:bodyPr/>
        <a:lstStyle/>
        <a:p>
          <a:endParaRPr lang="nl-NL"/>
        </a:p>
      </dgm:t>
    </dgm:pt>
    <dgm:pt modelId="{5A9C238D-A403-4395-B09E-07DEA78FA38D}" type="pres">
      <dgm:prSet presAssocID="{F643A210-10FB-478C-914B-941E767A6E5C}" presName="connectorText" presStyleLbl="sibTrans2D1" presStyleIdx="2" presStyleCnt="3"/>
      <dgm:spPr/>
      <dgm:t>
        <a:bodyPr/>
        <a:lstStyle/>
        <a:p>
          <a:endParaRPr lang="nl-NL"/>
        </a:p>
      </dgm:t>
    </dgm:pt>
    <dgm:pt modelId="{CBD7F3F4-53F3-4373-B08C-F16DA9DF5A0A}" type="pres">
      <dgm:prSet presAssocID="{4E18B9A9-342D-40E7-B251-EC7A98E941E2}" presName="node" presStyleLbl="node1" presStyleIdx="3" presStyleCnt="4">
        <dgm:presLayoutVars>
          <dgm:bulletEnabled val="1"/>
        </dgm:presLayoutVars>
      </dgm:prSet>
      <dgm:spPr/>
      <dgm:t>
        <a:bodyPr/>
        <a:lstStyle/>
        <a:p>
          <a:endParaRPr lang="nl-NL"/>
        </a:p>
      </dgm:t>
    </dgm:pt>
  </dgm:ptLst>
  <dgm:cxnLst>
    <dgm:cxn modelId="{CBD2966A-AE90-4E20-BDF6-7BBF721534BF}" type="presOf" srcId="{4E18B9A9-342D-40E7-B251-EC7A98E941E2}" destId="{CBD7F3F4-53F3-4373-B08C-F16DA9DF5A0A}" srcOrd="0" destOrd="0" presId="urn:microsoft.com/office/officeart/2005/8/layout/process2"/>
    <dgm:cxn modelId="{1331AB36-D729-45C5-B6D5-1419841B0EBE}" type="presOf" srcId="{3DCB3CE9-DA0B-4B27-A1FF-E13C046105C1}" destId="{6F07EBDD-A6E1-4AEC-B5EB-16ADEAE0B1C9}" srcOrd="0" destOrd="0" presId="urn:microsoft.com/office/officeart/2005/8/layout/process2"/>
    <dgm:cxn modelId="{ED230238-F17D-4F10-B8B9-DEAD67113C35}" srcId="{70108B08-6D30-4B46-8A75-54185C4E469B}" destId="{B779B889-1A49-4928-BA79-FE15B638E0AC}" srcOrd="2" destOrd="0" parTransId="{2DE84554-3137-4BC0-9A8C-B5C24F0B8577}" sibTransId="{F643A210-10FB-478C-914B-941E767A6E5C}"/>
    <dgm:cxn modelId="{27589088-4F35-4A86-AFCC-F89E273B32BD}" srcId="{70108B08-6D30-4B46-8A75-54185C4E469B}" destId="{1C37CCB2-3F33-478D-84EC-909707A50661}" srcOrd="0" destOrd="0" parTransId="{4BC6352F-EA62-46CB-943D-B5BAED7D1CBE}" sibTransId="{694288FC-CCC8-40DA-AF41-DCD751491872}"/>
    <dgm:cxn modelId="{0B444896-0AC1-457D-9DFD-5A4285562618}" type="presOf" srcId="{1C37CCB2-3F33-478D-84EC-909707A50661}" destId="{6910E9DC-3B41-49A3-B925-092CB60B8EA3}" srcOrd="0" destOrd="0" presId="urn:microsoft.com/office/officeart/2005/8/layout/process2"/>
    <dgm:cxn modelId="{9661E5AE-C367-422D-85ED-B8A35E986320}" srcId="{70108B08-6D30-4B46-8A75-54185C4E469B}" destId="{4E18B9A9-342D-40E7-B251-EC7A98E941E2}" srcOrd="3" destOrd="0" parTransId="{5B751A5F-E3AB-4B2D-AF8F-9F1D09AEE5C7}" sibTransId="{0BE7EB57-2C87-4636-B0E9-44E13F4C06E4}"/>
    <dgm:cxn modelId="{ED72DE3B-6457-4398-B0C3-DFAD48674D46}" type="presOf" srcId="{70108B08-6D30-4B46-8A75-54185C4E469B}" destId="{7A62FED2-07B8-475E-A2B4-0DAB288D6D26}" srcOrd="0" destOrd="0" presId="urn:microsoft.com/office/officeart/2005/8/layout/process2"/>
    <dgm:cxn modelId="{909EEC1C-9D7F-4A11-8432-C30D82A3719A}" type="presOf" srcId="{694288FC-CCC8-40DA-AF41-DCD751491872}" destId="{4F92824E-23DF-4253-B118-D47193E6CD29}" srcOrd="1" destOrd="0" presId="urn:microsoft.com/office/officeart/2005/8/layout/process2"/>
    <dgm:cxn modelId="{C289CA3B-5BDD-477D-B1C4-C3061222B60A}" srcId="{70108B08-6D30-4B46-8A75-54185C4E469B}" destId="{3DCB3CE9-DA0B-4B27-A1FF-E13C046105C1}" srcOrd="1" destOrd="0" parTransId="{7FC0ABB8-578E-4CC1-AF6A-514CAFFEF615}" sibTransId="{1F2B61A2-A874-4EE7-8E54-1738A236064A}"/>
    <dgm:cxn modelId="{7D28030E-3214-4576-9A46-44D60B6CED41}" type="presOf" srcId="{1F2B61A2-A874-4EE7-8E54-1738A236064A}" destId="{15064E7E-A70F-4710-A84A-9C6A7DFFACBE}" srcOrd="1" destOrd="0" presId="urn:microsoft.com/office/officeart/2005/8/layout/process2"/>
    <dgm:cxn modelId="{A3648C5E-6419-45A0-BF85-E9C085DD7A92}" type="presOf" srcId="{1F2B61A2-A874-4EE7-8E54-1738A236064A}" destId="{D917A3AE-BF2B-4F17-92E5-BB8C13FAFC38}" srcOrd="0" destOrd="0" presId="urn:microsoft.com/office/officeart/2005/8/layout/process2"/>
    <dgm:cxn modelId="{020BAE88-0A10-4AA8-82A4-8C96576AB528}" type="presOf" srcId="{F643A210-10FB-478C-914B-941E767A6E5C}" destId="{829675F3-5769-48AC-9807-D3755C23134B}" srcOrd="0" destOrd="0" presId="urn:microsoft.com/office/officeart/2005/8/layout/process2"/>
    <dgm:cxn modelId="{3818F4E6-AB6B-4AD9-A9DF-1DCF8A6D07A9}" type="presOf" srcId="{F643A210-10FB-478C-914B-941E767A6E5C}" destId="{5A9C238D-A403-4395-B09E-07DEA78FA38D}" srcOrd="1" destOrd="0" presId="urn:microsoft.com/office/officeart/2005/8/layout/process2"/>
    <dgm:cxn modelId="{48054B38-C99C-4410-96AE-FC1C57A0B0EA}" type="presOf" srcId="{694288FC-CCC8-40DA-AF41-DCD751491872}" destId="{A6C2E93E-36AE-4BD4-BA9D-10DDA211A21F}" srcOrd="0" destOrd="0" presId="urn:microsoft.com/office/officeart/2005/8/layout/process2"/>
    <dgm:cxn modelId="{012A1387-005F-493A-8BC5-CCD2A9D77AD9}" type="presOf" srcId="{B779B889-1A49-4928-BA79-FE15B638E0AC}" destId="{907A4E39-694E-4BBB-BB4A-0A72CF950F83}" srcOrd="0" destOrd="0" presId="urn:microsoft.com/office/officeart/2005/8/layout/process2"/>
    <dgm:cxn modelId="{8C630C30-9072-4C5D-AEAF-3FCAC87A57C7}" type="presParOf" srcId="{7A62FED2-07B8-475E-A2B4-0DAB288D6D26}" destId="{6910E9DC-3B41-49A3-B925-092CB60B8EA3}" srcOrd="0" destOrd="0" presId="urn:microsoft.com/office/officeart/2005/8/layout/process2"/>
    <dgm:cxn modelId="{2618C0BC-60B5-4280-8F9B-B4ECBEE72E28}" type="presParOf" srcId="{7A62FED2-07B8-475E-A2B4-0DAB288D6D26}" destId="{A6C2E93E-36AE-4BD4-BA9D-10DDA211A21F}" srcOrd="1" destOrd="0" presId="urn:microsoft.com/office/officeart/2005/8/layout/process2"/>
    <dgm:cxn modelId="{7C5A7F44-4B8F-4E8B-80AE-105FAB6166AA}" type="presParOf" srcId="{A6C2E93E-36AE-4BD4-BA9D-10DDA211A21F}" destId="{4F92824E-23DF-4253-B118-D47193E6CD29}" srcOrd="0" destOrd="0" presId="urn:microsoft.com/office/officeart/2005/8/layout/process2"/>
    <dgm:cxn modelId="{BBBAFB28-342A-4784-877C-9314DD69C06E}" type="presParOf" srcId="{7A62FED2-07B8-475E-A2B4-0DAB288D6D26}" destId="{6F07EBDD-A6E1-4AEC-B5EB-16ADEAE0B1C9}" srcOrd="2" destOrd="0" presId="urn:microsoft.com/office/officeart/2005/8/layout/process2"/>
    <dgm:cxn modelId="{E6D2CCA4-3573-4A17-BF1C-768DBA2E546B}" type="presParOf" srcId="{7A62FED2-07B8-475E-A2B4-0DAB288D6D26}" destId="{D917A3AE-BF2B-4F17-92E5-BB8C13FAFC38}" srcOrd="3" destOrd="0" presId="urn:microsoft.com/office/officeart/2005/8/layout/process2"/>
    <dgm:cxn modelId="{5DA216C0-F84A-4E1A-8E74-F3E9F28B08E9}" type="presParOf" srcId="{D917A3AE-BF2B-4F17-92E5-BB8C13FAFC38}" destId="{15064E7E-A70F-4710-A84A-9C6A7DFFACBE}" srcOrd="0" destOrd="0" presId="urn:microsoft.com/office/officeart/2005/8/layout/process2"/>
    <dgm:cxn modelId="{4EA282CD-458A-46EF-9424-8FC7F48DF0E6}" type="presParOf" srcId="{7A62FED2-07B8-475E-A2B4-0DAB288D6D26}" destId="{907A4E39-694E-4BBB-BB4A-0A72CF950F83}" srcOrd="4" destOrd="0" presId="urn:microsoft.com/office/officeart/2005/8/layout/process2"/>
    <dgm:cxn modelId="{191FBB21-567A-4B7C-825B-3256D10EFC3B}" type="presParOf" srcId="{7A62FED2-07B8-475E-A2B4-0DAB288D6D26}" destId="{829675F3-5769-48AC-9807-D3755C23134B}" srcOrd="5" destOrd="0" presId="urn:microsoft.com/office/officeart/2005/8/layout/process2"/>
    <dgm:cxn modelId="{5F57C4A4-E628-4588-B660-A41B32ED3230}" type="presParOf" srcId="{829675F3-5769-48AC-9807-D3755C23134B}" destId="{5A9C238D-A403-4395-B09E-07DEA78FA38D}" srcOrd="0" destOrd="0" presId="urn:microsoft.com/office/officeart/2005/8/layout/process2"/>
    <dgm:cxn modelId="{C76CFB49-C8B0-4174-A284-F64594E4CDAD}" type="presParOf" srcId="{7A62FED2-07B8-475E-A2B4-0DAB288D6D26}" destId="{CBD7F3F4-53F3-4373-B08C-F16DA9DF5A0A}"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0E9DC-3B41-49A3-B925-092CB60B8EA3}">
      <dsp:nvSpPr>
        <dsp:cNvPr id="0" name=""/>
        <dsp:cNvSpPr/>
      </dsp:nvSpPr>
      <dsp:spPr>
        <a:xfrm>
          <a:off x="1266573" y="2511"/>
          <a:ext cx="1681695" cy="93427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Create Site</a:t>
          </a:r>
          <a:endParaRPr lang="nl-NL" sz="2500" kern="1200" dirty="0"/>
        </a:p>
      </dsp:txBody>
      <dsp:txXfrm>
        <a:off x="1293937" y="29875"/>
        <a:ext cx="1626967" cy="879547"/>
      </dsp:txXfrm>
    </dsp:sp>
    <dsp:sp modelId="{A6C2E93E-36AE-4BD4-BA9D-10DDA211A21F}">
      <dsp:nvSpPr>
        <dsp:cNvPr id="0" name=""/>
        <dsp:cNvSpPr/>
      </dsp:nvSpPr>
      <dsp:spPr>
        <a:xfrm rot="5400000">
          <a:off x="1932244" y="960143"/>
          <a:ext cx="350353" cy="4204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nl-NL" sz="1800" kern="1200"/>
        </a:p>
      </dsp:txBody>
      <dsp:txXfrm rot="-5400000">
        <a:off x="1981294" y="995178"/>
        <a:ext cx="252253" cy="245247"/>
      </dsp:txXfrm>
    </dsp:sp>
    <dsp:sp modelId="{6F07EBDD-A6E1-4AEC-B5EB-16ADEAE0B1C9}">
      <dsp:nvSpPr>
        <dsp:cNvPr id="0" name=""/>
        <dsp:cNvSpPr/>
      </dsp:nvSpPr>
      <dsp:spPr>
        <a:xfrm>
          <a:off x="1266573" y="1403924"/>
          <a:ext cx="1681695" cy="93427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Upgrade to 2010</a:t>
          </a:r>
          <a:endParaRPr lang="nl-NL" sz="2500" kern="1200" dirty="0"/>
        </a:p>
      </dsp:txBody>
      <dsp:txXfrm>
        <a:off x="1293937" y="1431288"/>
        <a:ext cx="1626967" cy="879547"/>
      </dsp:txXfrm>
    </dsp:sp>
    <dsp:sp modelId="{D917A3AE-BF2B-4F17-92E5-BB8C13FAFC38}">
      <dsp:nvSpPr>
        <dsp:cNvPr id="0" name=""/>
        <dsp:cNvSpPr/>
      </dsp:nvSpPr>
      <dsp:spPr>
        <a:xfrm rot="5400000">
          <a:off x="1932244" y="2361556"/>
          <a:ext cx="350353" cy="4204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nl-NL" sz="1800" kern="1200"/>
        </a:p>
      </dsp:txBody>
      <dsp:txXfrm rot="-5400000">
        <a:off x="1981294" y="2396591"/>
        <a:ext cx="252253" cy="245247"/>
      </dsp:txXfrm>
    </dsp:sp>
    <dsp:sp modelId="{907A4E39-694E-4BBB-BB4A-0A72CF950F83}">
      <dsp:nvSpPr>
        <dsp:cNvPr id="0" name=""/>
        <dsp:cNvSpPr/>
      </dsp:nvSpPr>
      <dsp:spPr>
        <a:xfrm>
          <a:off x="1266573" y="2805336"/>
          <a:ext cx="1681695" cy="93427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Resolve issues</a:t>
          </a:r>
          <a:endParaRPr lang="nl-NL" sz="2500" kern="1200" dirty="0"/>
        </a:p>
      </dsp:txBody>
      <dsp:txXfrm>
        <a:off x="1293937" y="2832700"/>
        <a:ext cx="1626967" cy="879547"/>
      </dsp:txXfrm>
    </dsp:sp>
    <dsp:sp modelId="{829675F3-5769-48AC-9807-D3755C23134B}">
      <dsp:nvSpPr>
        <dsp:cNvPr id="0" name=""/>
        <dsp:cNvSpPr/>
      </dsp:nvSpPr>
      <dsp:spPr>
        <a:xfrm rot="5400000">
          <a:off x="1932244" y="3762968"/>
          <a:ext cx="350353" cy="4204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nl-NL" sz="1800" kern="1200"/>
        </a:p>
      </dsp:txBody>
      <dsp:txXfrm rot="-5400000">
        <a:off x="1981294" y="3798003"/>
        <a:ext cx="252253" cy="245247"/>
      </dsp:txXfrm>
    </dsp:sp>
    <dsp:sp modelId="{CBD7F3F4-53F3-4373-B08C-F16DA9DF5A0A}">
      <dsp:nvSpPr>
        <dsp:cNvPr id="0" name=""/>
        <dsp:cNvSpPr/>
      </dsp:nvSpPr>
      <dsp:spPr>
        <a:xfrm>
          <a:off x="1266573" y="4206749"/>
          <a:ext cx="1681695" cy="93427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Save as template</a:t>
          </a:r>
          <a:endParaRPr lang="nl-NL" sz="2500" kern="1200" dirty="0"/>
        </a:p>
      </dsp:txBody>
      <dsp:txXfrm>
        <a:off x="1293937" y="4234113"/>
        <a:ext cx="1626967" cy="8795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3/16/09 SharePoint Developer Workshop: MS Confidential</a:t>
            </a:r>
          </a:p>
          <a:p>
            <a:pPr>
              <a:defRPr/>
            </a:pPr>
            <a:endParaRPr lang="en-US" dirty="0"/>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12: Partial Trust Code - </a:t>
            </a:r>
            <a:fld id="{073E6628-0705-4E34-90AA-D61A964D0AFD}" type="slidenum">
              <a:rPr lang="en-US" smtClean="0"/>
              <a:pPr defTabSz="948507"/>
              <a:t>‹#›</a:t>
            </a:fld>
            <a:endParaRPr lang="en-US" dirty="0"/>
          </a:p>
        </p:txBody>
      </p:sp>
      <p:sp>
        <p:nvSpPr>
          <p:cNvPr id="4" name="Footer Placeholder 3"/>
          <p:cNvSpPr>
            <a:spLocks noGrp="1"/>
          </p:cNvSpPr>
          <p:nvPr>
            <p:ph type="ftr" sz="quarter" idx="2"/>
          </p:nvPr>
        </p:nvSpPr>
        <p:spPr>
          <a:xfrm>
            <a:off x="0" y="9120188"/>
            <a:ext cx="5029200" cy="479425"/>
          </a:xfrm>
          <a:prstGeom prst="rect">
            <a:avLst/>
          </a:prstGeom>
        </p:spPr>
        <p:txBody>
          <a:bodyPr vert="horz" lIns="91440" tIns="45720" rIns="91440" bIns="45720" rtlCol="0" anchor="b"/>
          <a:lstStyle>
            <a:lvl1pPr algn="l">
              <a:defRPr sz="1200"/>
            </a:lvl1pPr>
          </a:lstStyle>
          <a:p>
            <a:r>
              <a:rPr lang="en-US" dirty="0" smtClean="0"/>
              <a:t>© 2009 Ted Pattison Group, Inc – All Rights Reserved</a:t>
            </a:r>
          </a:p>
          <a:p>
            <a:r>
              <a:rPr lang="en-US" dirty="0" smtClean="0"/>
              <a:t>© 2009 Microsoft Corporation – All Rights Reserved</a:t>
            </a:r>
            <a:endParaRPr lang="nl-NL" dirty="0" smtClean="0"/>
          </a:p>
        </p:txBody>
      </p:sp>
    </p:spTree>
    <p:extLst>
      <p:ext uri="{BB962C8B-B14F-4D97-AF65-F5344CB8AC3E}">
        <p14:creationId xmlns:p14="http://schemas.microsoft.com/office/powerpoint/2010/main" val="363874834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12/02/08 SharePoint Developer Workshop: MS Confidential</a:t>
            </a:r>
          </a:p>
          <a:p>
            <a:pPr>
              <a:defRPr/>
            </a:pPr>
            <a:endParaRPr lang="en-US" dirty="0"/>
          </a:p>
        </p:txBody>
      </p:sp>
      <p:sp>
        <p:nvSpPr>
          <p:cNvPr id="8" name="Slide Number Placeholder 4"/>
          <p:cNvSpPr>
            <a:spLocks noGrp="1"/>
          </p:cNvSpPr>
          <p:nvPr>
            <p:ph type="sldNum" sz="quarter" idx="5"/>
          </p:nvPr>
        </p:nvSpPr>
        <p:spPr>
          <a:xfrm>
            <a:off x="3975652" y="0"/>
            <a:ext cx="3339548" cy="480060"/>
          </a:xfrm>
          <a:prstGeom prst="rect">
            <a:avLst/>
          </a:prstGeom>
        </p:spPr>
        <p:txBody>
          <a:bodyPr lIns="94851" tIns="47425" rIns="94851" bIns="47425"/>
          <a:lstStyle>
            <a:lvl1pPr algn="r">
              <a:defRPr sz="1000"/>
            </a:lvl1pPr>
          </a:lstStyle>
          <a:p>
            <a:r>
              <a:rPr lang="en-US" dirty="0" smtClean="0"/>
              <a:t>Lecture 11: Partial Trust Code - </a:t>
            </a:r>
            <a:fld id="{073E6628-0705-4E34-90AA-D61A964D0AFD}" type="slidenum">
              <a:rPr lang="en-US" smtClean="0"/>
              <a:pPr/>
              <a:t>‹#›</a:t>
            </a:fld>
            <a:endParaRPr lang="en-US" dirty="0"/>
          </a:p>
        </p:txBody>
      </p:sp>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Tree>
    <p:extLst>
      <p:ext uri="{BB962C8B-B14F-4D97-AF65-F5344CB8AC3E}">
        <p14:creationId xmlns:p14="http://schemas.microsoft.com/office/powerpoint/2010/main" val="212743295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Upgrading 2007 Solutions for SharePoint 2010 </a:t>
            </a:r>
          </a:p>
          <a:p>
            <a:endParaRPr lang="en-US" baseline="0" dirty="0" smtClean="0"/>
          </a:p>
          <a:p>
            <a:r>
              <a:rPr lang="en-US" baseline="0" dirty="0" smtClean="0"/>
              <a:t>This module covers how to upgrade VSeWSS projects to the new SharePoint Tools in Visual Studio 2010. The first part of the deck is specific to </a:t>
            </a:r>
            <a:r>
              <a:rPr lang="en-US" baseline="0" dirty="0" err="1" smtClean="0"/>
              <a:t>VSeSS</a:t>
            </a:r>
            <a:r>
              <a:rPr lang="en-US" baseline="0" dirty="0" smtClean="0"/>
              <a:t>. Other parts provide more general guidance that also applies to upgrading projects created using other tools than VSeWSS. </a:t>
            </a:r>
          </a:p>
          <a:p>
            <a:endParaRPr lang="en-US" baseline="0" dirty="0" smtClean="0"/>
          </a:p>
          <a:p>
            <a:r>
              <a:rPr lang="en-US" baseline="0" dirty="0" smtClean="0"/>
              <a:t>The focus of this module is on the general upgrade process of solutions targeting SharePoint Foundation. </a:t>
            </a:r>
          </a:p>
          <a:p>
            <a:endParaRPr lang="en-US" baseline="0" dirty="0" smtClean="0"/>
          </a:p>
          <a:p>
            <a:r>
              <a:rPr lang="en-US" baseline="0" dirty="0" smtClean="0"/>
              <a:t>Farm upgrades, like how to move 2007 Shared Services to 2010 Service Applications, are not covered.</a:t>
            </a:r>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12/02/08 SharePoint Developer Workshop: MS Confidential</a:t>
            </a:r>
          </a:p>
          <a:p>
            <a:pPr>
              <a:defRPr/>
            </a:pPr>
            <a:endParaRPr lang="en-US" dirty="0"/>
          </a:p>
        </p:txBody>
      </p:sp>
      <p:sp>
        <p:nvSpPr>
          <p:cNvPr id="9"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11: Partial Trust Code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you have existing investment in STP files for site templates the</a:t>
            </a:r>
            <a:r>
              <a:rPr lang="en-US" baseline="0" dirty="0" smtClean="0"/>
              <a:t> approach to upgrade to the 2010 model using WSP files is as follows. First you create a site based on the STP template. You can then convert the UI into the 2010 equivalent (there is more background on UI modes later in this deck). After you have changed the site to your needs, save it as a template again. Now you have a WSP that can be used for SharePoint 2010 and </a:t>
            </a:r>
            <a:r>
              <a:rPr lang="en-US" baseline="0" dirty="0" err="1" smtClean="0"/>
              <a:t>vNext</a:t>
            </a:r>
            <a:r>
              <a:rPr lang="en-US" baseline="0" dirty="0" smtClean="0"/>
              <a:t>. </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provides an</a:t>
            </a:r>
            <a:r>
              <a:rPr lang="en-US" baseline="0" dirty="0" smtClean="0"/>
              <a:t> </a:t>
            </a:r>
            <a:r>
              <a:rPr lang="en-US" dirty="0" smtClean="0"/>
              <a:t>auto-upgrade model for UI artifacts similar</a:t>
            </a:r>
            <a:r>
              <a:rPr lang="en-US" baseline="0" dirty="0" smtClean="0"/>
              <a:t> to what Office 2007 provided when it moved from toolbars to the ribbon</a:t>
            </a:r>
            <a:r>
              <a:rPr lang="en-US" dirty="0" smtClean="0"/>
              <a:t>.</a:t>
            </a:r>
            <a:r>
              <a:rPr lang="en-US" baseline="0" dirty="0" smtClean="0"/>
              <a:t> Custom commands are moved to a separate tab. This ensures that existing SharePoint 2007 applications can continue to run on SharePoint 2010. In order to get the most out of the product UI upgrade is recommended. </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API</a:t>
            </a:r>
            <a:r>
              <a:rPr lang="en-US" baseline="0" dirty="0" smtClean="0"/>
              <a:t> deprecation is a built-in feature of the .NET Framework and allows you to indicate which APIs will no longer be improved. </a:t>
            </a:r>
            <a:r>
              <a:rPr lang="en-US" baseline="0" dirty="0" err="1" smtClean="0"/>
              <a:t>Wwhen</a:t>
            </a:r>
            <a:r>
              <a:rPr lang="en-US" baseline="0" dirty="0" smtClean="0"/>
              <a:t> you recompile your custom application to the new version of SharePoint you might get compiler warnings indicating which APIs should no longer be used. Commonly there is information in the warning directing the developer to new APIs that should be used instead. SharePoint 2007 deprecated </a:t>
            </a:r>
            <a:r>
              <a:rPr lang="en-US" baseline="0" dirty="0" err="1" smtClean="0"/>
              <a:t>SPVirtualServer</a:t>
            </a:r>
            <a:r>
              <a:rPr lang="en-US" baseline="0" dirty="0" smtClean="0"/>
              <a:t> in favor of the </a:t>
            </a:r>
            <a:r>
              <a:rPr lang="en-US" baseline="0" dirty="0" err="1" smtClean="0"/>
              <a:t>SPWebApplication</a:t>
            </a:r>
            <a:r>
              <a:rPr lang="en-US" baseline="0" dirty="0" smtClean="0"/>
              <a:t> and </a:t>
            </a:r>
            <a:r>
              <a:rPr lang="en-US" baseline="0" dirty="0" err="1" smtClean="0"/>
              <a:t>SPIisSettings</a:t>
            </a:r>
            <a:r>
              <a:rPr lang="en-US" baseline="0" dirty="0" smtClean="0"/>
              <a:t> classes. </a:t>
            </a:r>
          </a:p>
          <a:p>
            <a:r>
              <a:rPr lang="en-US" baseline="0" dirty="0" smtClean="0"/>
              <a:t>In SharePoint 2010 there are similar APIs. Shared Service Providers are deprecated in favor of the new Service Application Model. The Business Connectivity Services API is part of the core SharePoint assembly.</a:t>
            </a:r>
          </a:p>
          <a:p>
            <a:endParaRPr lang="en-US" baseline="0" dirty="0" smtClean="0"/>
          </a:p>
          <a:p>
            <a:r>
              <a:rPr lang="en-US" baseline="0" dirty="0" smtClean="0"/>
              <a:t>Not directly related to most of the custom code created for SharePoint are changes to the administrative commands. The STSADM management tool is replaced with a wide variety of SharePoint commands.</a:t>
            </a:r>
          </a:p>
          <a:p>
            <a:r>
              <a:rPr lang="en-US" baseline="0" dirty="0" smtClean="0"/>
              <a:t>In order to show all SharePoint commands you can run the following script inside the SharePoint Management Console.</a:t>
            </a:r>
            <a:br>
              <a:rPr lang="en-US" baseline="0" dirty="0" smtClean="0"/>
            </a:br>
            <a:r>
              <a:rPr lang="en-US" baseline="0" dirty="0" smtClean="0"/>
              <a:t>Get-Command | Where-Object { $_ -like “*-SP*”} | more</a:t>
            </a:r>
          </a:p>
          <a:p>
            <a:endParaRPr lang="en-US" baseline="0" dirty="0" smtClean="0"/>
          </a:p>
          <a:p>
            <a:endParaRPr lang="en-US" baseline="0" dirty="0" smtClean="0"/>
          </a:p>
          <a:p>
            <a:endParaRPr lang="en-US" dirty="0" smtClean="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.NET</a:t>
            </a:r>
            <a:r>
              <a:rPr lang="en-US" baseline="0" dirty="0" smtClean="0"/>
              <a:t> Framework provides binding redirects to redirect assemblies that are compiled against v1 of a referenced component and at runtime execute against a different version of that component. For SharePoint this allows a customization that targeted SharePoint 2003 or SharePoint 2007 to work inside SharePoint 2010 without recompilation (whether there will be unforeseen issues is of course not known and should be tested)</a:t>
            </a:r>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different areas of concerns given the wide variety</a:t>
            </a:r>
            <a:r>
              <a:rPr lang="en-US" baseline="0" dirty="0" smtClean="0"/>
              <a:t> of solutions that people create. Only proper research can give guarantees on your solution running successfully on SharePoint 2010. </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a new version of SharePoint also comes a new installation folder.  Any code referencing the old installation folder should be updated to reference SharePoint 2010. The same goes for registry keys that might be read information about SharePoint installations. Information such as the install location of SharePoint 2010.</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minimize both the administrative and developer impact of</a:t>
            </a:r>
            <a:r>
              <a:rPr lang="en-US" baseline="0" dirty="0" smtClean="0"/>
              <a:t> the new Fluent interface of SharePoint 2010 the WSS 3.0 user interface is still supported. The end-user experience is not as rich as when using the 2010 UI. </a:t>
            </a:r>
          </a:p>
          <a:p>
            <a:r>
              <a:rPr lang="en-US" baseline="0" dirty="0" smtClean="0"/>
              <a:t>For those moving from 2007 to 2010 this will be an important feature. One that was notably missing in the Office 2007 client. However, the SharePoint 2010 timeframe is the time to upgrade your investment in the old WSS 3.0 interface. </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setting has not been updated</a:t>
            </a:r>
          </a:p>
          <a:p>
            <a:pPr marL="228600" indent="-228600">
              <a:buFont typeface="Arial" pitchFamily="34" charset="0"/>
              <a:buChar char="•"/>
            </a:pPr>
            <a:r>
              <a:rPr lang="en-US" dirty="0" smtClean="0"/>
              <a:t>Default</a:t>
            </a:r>
            <a:r>
              <a:rPr lang="en-US" baseline="0" dirty="0" smtClean="0"/>
              <a:t> after upgrade – WSS 3.0</a:t>
            </a:r>
          </a:p>
          <a:p>
            <a:pPr marL="228600" indent="-228600">
              <a:buFont typeface="Arial" pitchFamily="34" charset="0"/>
              <a:buChar char="•"/>
            </a:pPr>
            <a:r>
              <a:rPr lang="en-US" baseline="0" dirty="0" smtClean="0"/>
              <a:t>Preview mode for testing – additional information on the site</a:t>
            </a:r>
          </a:p>
          <a:p>
            <a:pPr marL="228600" indent="-228600">
              <a:buFont typeface="Arial" pitchFamily="34" charset="0"/>
              <a:buChar char="•"/>
            </a:pPr>
            <a:r>
              <a:rPr lang="en-US" baseline="0" dirty="0" smtClean="0"/>
              <a:t>2010 mode – committed – no way from UI to go back – from OM still possible</a:t>
            </a:r>
            <a:endParaRPr lang="en-US"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SharePoint</a:t>
            </a:r>
            <a:r>
              <a:rPr lang="en-US" baseline="0" dirty="0" smtClean="0"/>
              <a:t> object model has support for UI versioning at both the site collection and site level. You can easily toggle the active UI version, including reverting back from 2010 to 3.0 mode. You can also check the same boxes as in the SharePoint settings pages, allowing you to hide the UI version picker controls at the site collection and site level.</a:t>
            </a:r>
            <a:endParaRPr lang="en-US" dirty="0" smtClean="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it comes to upgrading SharePoint solutions to SharePoint 2010 there are three main steps that you need to take. </a:t>
            </a:r>
          </a:p>
          <a:p>
            <a:endParaRPr lang="en-US" baseline="0" dirty="0" smtClean="0"/>
          </a:p>
          <a:p>
            <a:r>
              <a:rPr lang="en-US" baseline="0" dirty="0" smtClean="0"/>
              <a:t>First you import the VSeWSS project into Visual Studio 2010. For VSeWSS there is a special type of import project template that you can use to import the existing VSeWSS project layout and settings. This step only gets you into Visual Studio. Your code files do change, but not in a significant way. So, you cannot just press F5 after doing the import (well, you can of course cross your fingers….)</a:t>
            </a:r>
          </a:p>
          <a:p>
            <a:r>
              <a:rPr lang="en-US" baseline="0" dirty="0" smtClean="0"/>
              <a:t>Next you need to take a look at the features that your solutions uses and whether they are still supported in 2010. Some good examples to mention here are some of the deprecated APIs and the move to the IIS integrated pipeline (resulting in a different way of registering custom http handlers and modules, which are often used in SharePoint publishing sites) </a:t>
            </a:r>
          </a:p>
          <a:p>
            <a:r>
              <a:rPr lang="en-US" baseline="0" dirty="0" smtClean="0"/>
              <a:t>After you have upgraded the code so that it correctly functions on SharePoint, you are still not getting the biggest value out of the product. SharePoint 2010 is chock-full of new features that are waiting to be used. </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a:t>
            </a:r>
            <a:r>
              <a:rPr lang="en-US" baseline="0" dirty="0" smtClean="0"/>
              <a:t> to provide a seamless experience across all current and future UI version you can target specific content for specific version. You can choose to use the </a:t>
            </a:r>
            <a:r>
              <a:rPr lang="en-US" baseline="0" dirty="0" err="1" smtClean="0"/>
              <a:t>VersionedPlaceHolder</a:t>
            </a:r>
            <a:r>
              <a:rPr lang="en-US" baseline="0" dirty="0" smtClean="0"/>
              <a:t>, which, when the version is not equal to the configured version on the place holder does not render its content. The </a:t>
            </a:r>
            <a:r>
              <a:rPr lang="en-US" baseline="0" dirty="0" err="1" smtClean="0"/>
              <a:t>UIVersionedContent</a:t>
            </a:r>
            <a:r>
              <a:rPr lang="en-US" baseline="0" dirty="0" smtClean="0"/>
              <a:t> place holder hides the content earlier in the page lifecycle by not adding the place holder content into the control hierarchy when versions do not match A big difference is that the content of the </a:t>
            </a:r>
            <a:r>
              <a:rPr lang="en-US" baseline="0" dirty="0" err="1" smtClean="0"/>
              <a:t>VersionedPlaceHolder</a:t>
            </a:r>
            <a:r>
              <a:rPr lang="en-US" baseline="0" dirty="0" smtClean="0"/>
              <a:t> takes part in the page lifecycle, scripts can be registered independent of the UI version. </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big areas of improvement</a:t>
            </a:r>
            <a:r>
              <a:rPr lang="en-US" baseline="0" dirty="0" smtClean="0"/>
              <a:t> is the usage of CSS in SharePoint. The CSS has been overhauled to make it easier to work with and change. Other areas of improvement revolve around delivering JavaScript to the client. Script can now be </a:t>
            </a:r>
            <a:r>
              <a:rPr lang="en-US" baseline="0" dirty="0" err="1" smtClean="0"/>
              <a:t>deliverd</a:t>
            </a:r>
            <a:r>
              <a:rPr lang="en-US" baseline="0" dirty="0" smtClean="0"/>
              <a:t> minified, saving on the amount of network communication needed to get the scripts to the client. The final area relating to the markup that SharePoint generates is compliancy with web standards. SharePoint generates XHTML WCAG 2.0 AA compatible markup. </a:t>
            </a:r>
          </a:p>
          <a:p>
            <a:r>
              <a:rPr lang="en-US" dirty="0" smtClean="0"/>
              <a:t>Web Content Accessibility Guidelines (WCAG) 2.0 defines how to make Web content more accessible to people with disabilities. Accessibility involves a wide range of disabilities, including visual, auditory, physical, speech, cognitive, language, learning, and neurological disabilities. Although these guidelines cover a wide range of issues, they are not able to address the needs of people with all types, degrees, and combinations of disability. These guidelines also make Web content more usable by older individuals with changing abilities due to aging and often improve usability for users in general. </a:t>
            </a:r>
          </a:p>
          <a:p>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huge</a:t>
            </a:r>
            <a:r>
              <a:rPr lang="en-US" baseline="0" dirty="0" smtClean="0"/>
              <a:t> improvement for developers is the Developer Dashboard. The dashboard gives insight into what code has executed to render a specific page, including information about the ASP.NET page lifecycle, the number of SQL queries and other details. In earlier versions of SharePoint it was difficult to determine why a page would render slow.</a:t>
            </a:r>
          </a:p>
          <a:p>
            <a:r>
              <a:rPr lang="en-US" baseline="0" dirty="0" smtClean="0"/>
              <a:t>The dashboard can be configured to either not show at all, show when asked using a button in the Ribbon, or to always show. </a:t>
            </a:r>
          </a:p>
          <a:p>
            <a:r>
              <a:rPr lang="en-US" baseline="0" dirty="0" smtClean="0"/>
              <a:t>Developers can make write content to the dashboard using the </a:t>
            </a:r>
            <a:r>
              <a:rPr lang="en-US" baseline="0" dirty="0" err="1" smtClean="0"/>
              <a:t>SPMonitoredScope</a:t>
            </a:r>
            <a:r>
              <a:rPr lang="en-US" baseline="0" dirty="0" smtClean="0"/>
              <a:t> class, which allows a developer to monitor his custom code running inside SharePoint.</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general, there</a:t>
            </a:r>
            <a:r>
              <a:rPr lang="en-US" baseline="0" dirty="0" smtClean="0"/>
              <a:t> are two approaches depending on the project model used to build solution packages in Visual Studio 2005 / 2008. For those using </a:t>
            </a:r>
            <a:r>
              <a:rPr lang="en-US" baseline="0" dirty="0" err="1" smtClean="0"/>
              <a:t>VSeWSS</a:t>
            </a:r>
            <a:r>
              <a:rPr lang="en-US" baseline="0" dirty="0" smtClean="0"/>
              <a:t> there is a clean upgrade story that imports the entire project including code, settings, auxiliary files, etc… </a:t>
            </a:r>
          </a:p>
          <a:p>
            <a:endParaRPr lang="en-US" baseline="0" dirty="0" smtClean="0"/>
          </a:p>
          <a:p>
            <a:r>
              <a:rPr lang="en-US" baseline="0" dirty="0" smtClean="0"/>
              <a:t>The other is a WSP import. Using this approach any project should be able to be moved into Visual Studio. You can mention that WSP Imports are now used through-out SharePoint. For instance to export workflows and to create site templates. The downside of this approach is that anything that is not packed in the WSP is obviously also not imported. </a:t>
            </a:r>
          </a:p>
          <a:p>
            <a:endParaRPr lang="en-US" baseline="0" dirty="0" smtClean="0"/>
          </a:p>
          <a:p>
            <a:r>
              <a:rPr lang="en-US" baseline="0" dirty="0" smtClean="0"/>
              <a:t>After upgrading to Visual Studio 2010, the immediately benefit is to the new system to define WSP packages. One key benefit of moving to Visual Studio 2010 is that the new SharePoint project system allows you to put content into WSPs across projects. So, if you have two SharePoint projects A and B, you can package features and files from project B into the WSP package created with project A. </a:t>
            </a:r>
          </a:p>
          <a:p>
            <a:endParaRPr lang="en-US" baseline="0" dirty="0" smtClean="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Import</a:t>
            </a:r>
            <a:r>
              <a:rPr lang="en-US" baseline="0" dirty="0" smtClean="0"/>
              <a:t> VSeWSS template will ship separately. Currently there are two Visual Studio extensions (VSIX files). One for C# the other for VB.NET. You can install these extensions a per-user basis. </a:t>
            </a:r>
          </a:p>
          <a:p>
            <a:r>
              <a:rPr lang="en-US" baseline="0" dirty="0" smtClean="0"/>
              <a:t>When running the import wizard one of the first major choices to make is whether to deploy as a sandboxed or as a full trust solution. The development is the same for each of these, but the artifacts that you are allowed to deploy to differ. Good examples to mention are User Controls deployed to the CONTROLTEMPLATES folder or files deployed to the LAYOUTS directory. Sandboxed deployment does not allow this type of content (generally, it only allows site and site-collection level artifacts). </a:t>
            </a:r>
          </a:p>
          <a:p>
            <a:r>
              <a:rPr lang="en-US" baseline="0" dirty="0" smtClean="0"/>
              <a:t>When you choose to deploy sandboxed while you also deploy files to a directory such as LAYOUTS, there will be an import error. While this error does not stop the overall import process, you should address the issue. To resolve it you can open the Property window for the SharePoint project and reconfigure the deployment type. </a:t>
            </a:r>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a sample of the WSP view from VSeWSS 1.3 and the Packaging Explorer in Visual Studio 2010. Both serve a similar goal. That is to view and structure the WSP package that is created from the project contents.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VSeWSS the WSP View was also used to provide access to the feature.xml and manifest.xml files. In Visual Studio 2010 this is no longer the case. These SharePoint artifacts are not designable directly from the Solution Explorer together with the other project content. This provides a more seamless experience when editing project content (in VSeWSS, these files were not actually part of the project but maintained separately). </a:t>
            </a:r>
          </a:p>
          <a:p>
            <a:endParaRPr lang="en-US" baseline="0" dirty="0" smtClean="0"/>
          </a:p>
          <a:p>
            <a:r>
              <a:rPr lang="en-US" baseline="0" dirty="0" smtClean="0"/>
              <a:t>Although the project structure remains intact, that does not mean that the content is still the same. Most of the paradigms of VSeWSS no longer apply to Visual Studio 2010. Good examples are Web Part definitions (.</a:t>
            </a:r>
            <a:r>
              <a:rPr lang="en-US" baseline="0" dirty="0" err="1" smtClean="0"/>
              <a:t>webpart</a:t>
            </a:r>
            <a:r>
              <a:rPr lang="en-US" baseline="0" dirty="0" smtClean="0"/>
              <a:t> files). In VSeWSS the class name was replaced at packaging time by matching a GUID in the .</a:t>
            </a:r>
            <a:r>
              <a:rPr lang="en-US" baseline="0" dirty="0" err="1" smtClean="0"/>
              <a:t>webpart</a:t>
            </a:r>
            <a:r>
              <a:rPr lang="en-US" baseline="0" dirty="0" smtClean="0"/>
              <a:t> file with the value of a </a:t>
            </a:r>
            <a:r>
              <a:rPr lang="en-US" baseline="0" dirty="0" err="1" smtClean="0"/>
              <a:t>GuidAttribute</a:t>
            </a:r>
            <a:r>
              <a:rPr lang="en-US" baseline="0" dirty="0" smtClean="0"/>
              <a:t> applied to the Web Part class inside the code file. This allowed the developer to change the Web Part class name which would be automatically translated into the .</a:t>
            </a:r>
            <a:r>
              <a:rPr lang="en-US" baseline="0" dirty="0" err="1" smtClean="0"/>
              <a:t>webpart</a:t>
            </a:r>
            <a:r>
              <a:rPr lang="en-US" baseline="0" dirty="0" smtClean="0"/>
              <a:t> file. (e.g. instead of having to maintain a matched class name in the code file and the .</a:t>
            </a:r>
            <a:r>
              <a:rPr lang="en-US" baseline="0" dirty="0" err="1" smtClean="0"/>
              <a:t>webpart</a:t>
            </a:r>
            <a:r>
              <a:rPr lang="en-US" baseline="0" dirty="0" smtClean="0"/>
              <a:t> file, you need to maintain matching GUIDs. Of course it was easy to accidentally change the value for this GUID in either the .</a:t>
            </a:r>
            <a:r>
              <a:rPr lang="en-US" baseline="0" dirty="0" err="1" smtClean="0"/>
              <a:t>webpart</a:t>
            </a:r>
            <a:r>
              <a:rPr lang="en-US" baseline="0" dirty="0" smtClean="0"/>
              <a:t> or in the .</a:t>
            </a:r>
            <a:r>
              <a:rPr lang="en-US" baseline="0" dirty="0" err="1" smtClean="0"/>
              <a:t>cs</a:t>
            </a:r>
            <a:r>
              <a:rPr lang="en-US" baseline="0" dirty="0" smtClean="0"/>
              <a:t> file, resulting in packaging errors.</a:t>
            </a:r>
          </a:p>
          <a:p>
            <a:endParaRPr lang="en-US" baseline="0" dirty="0" smtClean="0"/>
          </a:p>
          <a:p>
            <a:r>
              <a:rPr lang="en-US" baseline="0" dirty="0" smtClean="0"/>
              <a:t>Visual Studio 2010 uses a different system more in tune with how Visual Studio templates work in general. Instead of a GUID that is matched with a class the system now employs tokens delimited with dollar signs, like $</a:t>
            </a:r>
            <a:r>
              <a:rPr lang="en-US" baseline="0" dirty="0" err="1" smtClean="0"/>
              <a:t>SharePoint.Project.AssemblyFullName</a:t>
            </a:r>
            <a:r>
              <a:rPr lang="en-US" baseline="0" dirty="0" smtClean="0"/>
              <a:t>$ to reference the fully qualified assembly name. There is also deeper integration with Visual Studio, for instance with the refactoring subsystem. This allows the project system to automatically sync the .</a:t>
            </a:r>
            <a:r>
              <a:rPr lang="en-US" baseline="0" dirty="0" err="1" smtClean="0"/>
              <a:t>webpart</a:t>
            </a:r>
            <a:r>
              <a:rPr lang="en-US" baseline="0" dirty="0" smtClean="0"/>
              <a:t> file with the </a:t>
            </a:r>
            <a:r>
              <a:rPr lang="en-US" baseline="0" dirty="0" err="1" smtClean="0"/>
              <a:t>actuall</a:t>
            </a:r>
            <a:r>
              <a:rPr lang="en-US" baseline="0" dirty="0" smtClean="0"/>
              <a:t> class name used in the code file. </a:t>
            </a:r>
          </a:p>
          <a:p>
            <a:endParaRPr lang="en-US" baseline="0" dirty="0" smtClean="0"/>
          </a:p>
          <a:p>
            <a:endParaRPr lang="en-US" baseline="0" dirty="0" smtClean="0"/>
          </a:p>
          <a:p>
            <a:endParaRPr lang="en-US" baseline="0" dirty="0" smtClean="0"/>
          </a:p>
          <a:p>
            <a:endParaRPr lang="nl-NL" dirty="0"/>
          </a:p>
        </p:txBody>
      </p:sp>
      <p:sp>
        <p:nvSpPr>
          <p:cNvPr id="4" name="Slide Number Placeholder 3"/>
          <p:cNvSpPr>
            <a:spLocks noGrp="1"/>
          </p:cNvSpPr>
          <p:nvPr>
            <p:ph type="sldNum" sz="quarter" idx="10"/>
          </p:nvPr>
        </p:nvSpPr>
        <p:spPr/>
        <p:txBody>
          <a:bodyPr/>
          <a:lstStyle/>
          <a:p>
            <a:fld id="{B498558D-9436-4D98-9F86-C53241E2C147}" type="slidenum">
              <a:rPr lang="nl-NL" smtClean="0"/>
              <a:pPr/>
              <a:t>5</a:t>
            </a:fld>
            <a:endParaRPr 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some things notably different between</a:t>
            </a:r>
            <a:r>
              <a:rPr lang="en-US" baseline="0" dirty="0" smtClean="0"/>
              <a:t> how artifacts are structured in VSeWSS and how they should be structured in Visual Studio 2010. The core idea behind the Visual Studio 2010 SharePoint Tools is extensibility. You can create your own project and item templates easily, you can then extend the project system with custom code. The projects and items available out of the box follow this exact model. </a:t>
            </a:r>
          </a:p>
          <a:p>
            <a:r>
              <a:rPr lang="en-US" baseline="0" dirty="0" smtClean="0"/>
              <a:t>The core concept of the SharePoint Tools is the SharePoint Project Item, or SPI. The Add New Item dialog basically allows you to add new SPIs to the SharePoint project. Conceptually can think of an SPI as a single &lt;Module&gt;, &lt;</a:t>
            </a:r>
            <a:r>
              <a:rPr lang="en-US" baseline="0" dirty="0" err="1" smtClean="0"/>
              <a:t>CustomAction</a:t>
            </a:r>
            <a:r>
              <a:rPr lang="en-US" baseline="0" dirty="0" smtClean="0"/>
              <a:t>&gt; or Web Part. An SPI has an associated folder, the folder name being the name of the SPI. Next the SPI has associated meta-data, maintained in a separate file in the SPI folder. This meta-data file is commonly hidden but can be made visible in the Solution Explorer. It is this meta-data that allows the extensibility system to hook custom code up with specific types of project items. A good example to mention is the &lt;Module&gt; item. When you drop new files into the folder, it is automatically added to the files deployed with the module. So, in order to provide extensibility correctly to the items in the projects, it is important that each artifact separated into its own SPI folder. Although combining artifacts does not break anything.</a:t>
            </a:r>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version of VSeWSS hid the feature.xml and manifest.xml files.</a:t>
            </a:r>
            <a:r>
              <a:rPr lang="en-US" baseline="0" dirty="0" smtClean="0"/>
              <a:t> Later versions made these files editable (through the WSP View). These files are now part of the project model and are available through the Solution Explorer. Out of the box there is also a visual designer for both the feature and the package.</a:t>
            </a:r>
          </a:p>
          <a:p>
            <a:r>
              <a:rPr lang="en-US" baseline="0" dirty="0" smtClean="0"/>
              <a:t>The approach to the packaging is different from VSeWSS. There is a separate template file that is used as the basis for generating content at compile time. You can edit the template to combine hard-coded elements with dynamic project content. It is also possible to turn off the designers and instead create the feature.xml and manifest.xml files manually, although it is not expected that you will need to do that for all but the most specific scenarios. </a:t>
            </a:r>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each new version of a product certain features get deprecated</a:t>
            </a:r>
            <a:r>
              <a:rPr lang="en-US" baseline="0" dirty="0" smtClean="0"/>
              <a:t> and replaced with a more advanced alternative. SharePoint 2010 is no different. One key area of customer investment are STP files as the storage container for portable site templates. Although not generally deployed as part of a developed solution it is a hot item. Instead of STP files for packaging site templates the WSP file format is now the common container for storing SharePoint customizations, including site templates. The WSP format is used throughout the Office productivity stack and in Visual Studio as well. The Save Site as Template command saves the site as a WSP file and stores it in the Site Assets library. You can still import STP files into SharePoint 2010. </a:t>
            </a:r>
          </a:p>
          <a:p>
            <a:endParaRPr lang="en-US" baseline="0" dirty="0" smtClean="0"/>
          </a:p>
          <a:p>
            <a:r>
              <a:rPr lang="en-US" baseline="0" dirty="0" smtClean="0"/>
              <a:t>Another big investment area is the Fluent user experience provided in part by the ribbon and common dialogs framework. Many customizations need an area to surface in the user interface and have customized the toolbars provided in WSS 3.0. These investments will mostly work in the SharePoint 2010 UI.</a:t>
            </a:r>
          </a:p>
          <a:p>
            <a:endParaRPr lang="en-US" baseline="0" dirty="0" smtClean="0"/>
          </a:p>
          <a:p>
            <a:r>
              <a:rPr lang="en-US" baseline="0" dirty="0" smtClean="0"/>
              <a:t>The throttling of large list is an important new feature that might cause concern. When there is code operating on large amounts of data you might hit the new throttle limit set by the administrator and get an exception where earlier you would get your data, but slowly and with a high toll on the farm. </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pPr>
              <a:defRPr/>
            </a:pPr>
            <a:r>
              <a:rPr lang="en-US" smtClean="0"/>
              <a:t>12/02/08 SharePoint Developer Workshop: MS Confidential</a:t>
            </a:r>
          </a:p>
          <a:p>
            <a:pPr>
              <a:defRPr/>
            </a:pPr>
            <a:endParaRPr lang="en-US" dirty="0"/>
          </a:p>
        </p:txBody>
      </p:sp>
      <p:sp>
        <p:nvSpPr>
          <p:cNvPr id="5" name="Slide Number Placeholder 4"/>
          <p:cNvSpPr>
            <a:spLocks noGrp="1"/>
          </p:cNvSpPr>
          <p:nvPr>
            <p:ph type="sldNum" sz="quarter" idx="11"/>
          </p:nvPr>
        </p:nvSpPr>
        <p:spPr/>
        <p:txBody>
          <a:bodyPr/>
          <a:lstStyle/>
          <a:p>
            <a:r>
              <a:rPr lang="en-US" smtClean="0"/>
              <a:t>Lecture 11: Partial Trust Code - </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screen"/>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screen"/>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screen"/>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screen"/>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screen"/>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982593E-421C-43AF-9F65-531888AF4F90}" type="datetimeFigureOut">
              <a:rPr lang="nl-NL" smtClean="0"/>
              <a:pPr/>
              <a:t>12-1-2010</a:t>
            </a:fld>
            <a:endParaRPr lang="nl-NL"/>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680969-F297-4121-9FF9-8E331D3ACC48}"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8" cstate="screen">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2" r:id="rId5"/>
    <p:sldLayoutId id="2147483685" r:id="rId6"/>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9"/>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0"/>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0"/>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0"/>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0"/>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Upgrading 2007 Solutions for SharePoint 2010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STP Files</a:t>
            </a:r>
            <a:endParaRPr lang="nl-NL" dirty="0"/>
          </a:p>
        </p:txBody>
      </p:sp>
      <p:sp>
        <p:nvSpPr>
          <p:cNvPr id="4" name="Rounded Rectangle 3"/>
          <p:cNvSpPr/>
          <p:nvPr/>
        </p:nvSpPr>
        <p:spPr bwMode="auto">
          <a:xfrm>
            <a:off x="714348" y="1285860"/>
            <a:ext cx="1714512" cy="785818"/>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STP</a:t>
            </a: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6" name="Rounded Rectangle 5"/>
          <p:cNvSpPr/>
          <p:nvPr/>
        </p:nvSpPr>
        <p:spPr bwMode="auto">
          <a:xfrm>
            <a:off x="6500826" y="5489010"/>
            <a:ext cx="1714512" cy="785818"/>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WSP</a:t>
            </a: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graphicFrame>
        <p:nvGraphicFramePr>
          <p:cNvPr id="7" name="Diagram 6"/>
          <p:cNvGraphicFramePr/>
          <p:nvPr/>
        </p:nvGraphicFramePr>
        <p:xfrm>
          <a:off x="2357422" y="1214422"/>
          <a:ext cx="4214842" cy="514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p:cNvSpPr/>
          <p:nvPr/>
        </p:nvSpPr>
        <p:spPr bwMode="auto">
          <a:xfrm>
            <a:off x="2571736" y="1357298"/>
            <a:ext cx="928694" cy="642942"/>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0" name="Right Arrow 9"/>
          <p:cNvSpPr/>
          <p:nvPr/>
        </p:nvSpPr>
        <p:spPr bwMode="auto">
          <a:xfrm>
            <a:off x="5429256" y="5572140"/>
            <a:ext cx="928694" cy="642942"/>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Toolbar to Ribbon</a:t>
            </a:r>
            <a:endParaRPr lang="nl-NL" dirty="0"/>
          </a:p>
        </p:txBody>
      </p:sp>
      <p:sp>
        <p:nvSpPr>
          <p:cNvPr id="3" name="Content Placeholder 2"/>
          <p:cNvSpPr>
            <a:spLocks noGrp="1"/>
          </p:cNvSpPr>
          <p:nvPr>
            <p:ph idx="1"/>
          </p:nvPr>
        </p:nvSpPr>
        <p:spPr>
          <a:xfrm>
            <a:off x="381000" y="1412875"/>
            <a:ext cx="8382000" cy="2850011"/>
          </a:xfrm>
        </p:spPr>
        <p:txBody>
          <a:bodyPr/>
          <a:lstStyle/>
          <a:p>
            <a:r>
              <a:rPr lang="en-US" dirty="0" smtClean="0"/>
              <a:t>Switch from Toolbar to Ribbon UI </a:t>
            </a:r>
          </a:p>
          <a:p>
            <a:r>
              <a:rPr lang="en-US" dirty="0" smtClean="0"/>
              <a:t>Toolbar actions are moved to Custom Commands tab</a:t>
            </a:r>
          </a:p>
          <a:p>
            <a:pPr lvl="1"/>
            <a:r>
              <a:rPr lang="en-US" dirty="0" smtClean="0"/>
              <a:t>Similar to Office client</a:t>
            </a:r>
          </a:p>
          <a:p>
            <a:pPr lvl="1"/>
            <a:r>
              <a:rPr lang="en-US" dirty="0" smtClean="0"/>
              <a:t>Possible to show toolbar in list forms</a:t>
            </a:r>
          </a:p>
          <a:p>
            <a:pPr lvl="1"/>
            <a:r>
              <a:rPr lang="en-US" dirty="0" smtClean="0"/>
              <a:t>Code-based actions do not migrate </a:t>
            </a:r>
            <a:endParaRPr lang="nl-NL" dirty="0"/>
          </a:p>
        </p:txBody>
      </p:sp>
      <p:pic>
        <p:nvPicPr>
          <p:cNvPr id="5"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r="-4054"/>
          <a:stretch>
            <a:fillRect/>
          </a:stretch>
        </p:blipFill>
        <p:spPr bwMode="auto">
          <a:xfrm>
            <a:off x="1357290" y="4321511"/>
            <a:ext cx="6215106" cy="2179323"/>
          </a:xfrm>
          <a:prstGeom prst="rect">
            <a:avLst/>
          </a:prstGeom>
          <a:noFill/>
          <a:ln w="76200">
            <a:no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Deprecated APIs</a:t>
            </a:r>
            <a:endParaRPr lang="nl-NL" dirty="0"/>
          </a:p>
        </p:txBody>
      </p:sp>
      <p:sp>
        <p:nvSpPr>
          <p:cNvPr id="5" name="Content Placeholder 4"/>
          <p:cNvSpPr>
            <a:spLocks noGrp="1"/>
          </p:cNvSpPr>
          <p:nvPr>
            <p:ph idx="1"/>
          </p:nvPr>
        </p:nvSpPr>
        <p:spPr>
          <a:xfrm>
            <a:off x="381000" y="1412875"/>
            <a:ext cx="8382000" cy="4542782"/>
          </a:xfrm>
        </p:spPr>
        <p:txBody>
          <a:bodyPr/>
          <a:lstStyle/>
          <a:p>
            <a:r>
              <a:rPr lang="en-US" dirty="0" smtClean="0"/>
              <a:t>SharePoint 2010 introduces new APIs and deprecates others</a:t>
            </a:r>
          </a:p>
          <a:p>
            <a:pPr lvl="1"/>
            <a:r>
              <a:rPr lang="en-US" dirty="0" smtClean="0"/>
              <a:t>Deprecated does not always </a:t>
            </a:r>
            <a:r>
              <a:rPr lang="en-US" dirty="0"/>
              <a:t>u</a:t>
            </a:r>
            <a:r>
              <a:rPr lang="en-US" dirty="0" smtClean="0"/>
              <a:t>nsupported</a:t>
            </a:r>
            <a:endParaRPr lang="nl-NL" dirty="0"/>
          </a:p>
          <a:p>
            <a:pPr lvl="1"/>
            <a:r>
              <a:rPr lang="en-US" dirty="0" smtClean="0"/>
              <a:t>Results in compiler warnings (breaks build with Treat Warnings as Error)</a:t>
            </a:r>
          </a:p>
          <a:p>
            <a:pPr lvl="1"/>
            <a:r>
              <a:rPr lang="en-US" dirty="0" smtClean="0"/>
              <a:t>Many APIs deprecated since WSS 3.0 are still available</a:t>
            </a:r>
          </a:p>
          <a:p>
            <a:r>
              <a:rPr lang="en-US" dirty="0" err="1" smtClean="0"/>
              <a:t>PowerShell</a:t>
            </a:r>
            <a:r>
              <a:rPr lang="en-US" dirty="0" smtClean="0"/>
              <a:t> </a:t>
            </a:r>
            <a:r>
              <a:rPr lang="en-US" dirty="0" err="1" smtClean="0"/>
              <a:t>commandlets</a:t>
            </a:r>
            <a:r>
              <a:rPr lang="en-US" dirty="0" smtClean="0"/>
              <a:t> instead of STSADM commands</a:t>
            </a:r>
          </a:p>
          <a:p>
            <a:pPr lvl="1"/>
            <a:endParaRPr lang="nl-NL" dirty="0"/>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Compiled Code</a:t>
            </a:r>
            <a:endParaRPr lang="nl-NL" dirty="0"/>
          </a:p>
        </p:txBody>
      </p:sp>
      <p:sp>
        <p:nvSpPr>
          <p:cNvPr id="5" name="Content Placeholder 4"/>
          <p:cNvSpPr>
            <a:spLocks noGrp="1"/>
          </p:cNvSpPr>
          <p:nvPr>
            <p:ph idx="1"/>
          </p:nvPr>
        </p:nvSpPr>
        <p:spPr>
          <a:xfrm>
            <a:off x="381000" y="1412875"/>
            <a:ext cx="8382000" cy="5299912"/>
          </a:xfrm>
        </p:spPr>
        <p:txBody>
          <a:bodyPr/>
          <a:lstStyle/>
          <a:p>
            <a:r>
              <a:rPr lang="en-US" dirty="0" smtClean="0"/>
              <a:t>IIS</a:t>
            </a:r>
          </a:p>
          <a:p>
            <a:pPr lvl="1"/>
            <a:r>
              <a:rPr lang="en-US" dirty="0" smtClean="0"/>
              <a:t>Binding redirects provided from WSS 3.0 to SharePoint 2010</a:t>
            </a:r>
          </a:p>
          <a:p>
            <a:r>
              <a:rPr lang="en-US" dirty="0" smtClean="0"/>
              <a:t>Timer Service</a:t>
            </a:r>
          </a:p>
          <a:p>
            <a:pPr lvl="1"/>
            <a:r>
              <a:rPr lang="en-US" dirty="0" smtClean="0"/>
              <a:t>No binding redirects, recompile required</a:t>
            </a:r>
          </a:p>
          <a:p>
            <a:r>
              <a:rPr lang="en-US" dirty="0" smtClean="0"/>
              <a:t>Custom Apps</a:t>
            </a:r>
          </a:p>
          <a:p>
            <a:pPr lvl="1"/>
            <a:r>
              <a:rPr lang="en-US" dirty="0" smtClean="0"/>
              <a:t>Provide own binding redirects or </a:t>
            </a:r>
            <a:r>
              <a:rPr lang="en-US" dirty="0" smtClean="0"/>
              <a:t>recompile</a:t>
            </a:r>
            <a:endParaRPr lang="en-US" dirty="0" smtClean="0"/>
          </a:p>
          <a:p>
            <a:r>
              <a:rPr lang="en-US" dirty="0" smtClean="0"/>
              <a:t>Compiling your project:</a:t>
            </a:r>
          </a:p>
          <a:p>
            <a:pPr lvl="1"/>
            <a:r>
              <a:rPr lang="en-US" dirty="0" smtClean="0"/>
              <a:t>Build for the x64 platform</a:t>
            </a:r>
          </a:p>
          <a:p>
            <a:pPr lvl="1"/>
            <a:r>
              <a:rPr lang="en-US" dirty="0" smtClean="0"/>
              <a:t>Target .NET Framework 3.5 SP1</a:t>
            </a:r>
          </a:p>
          <a:p>
            <a:pPr lvl="1"/>
            <a:endParaRPr lang="en-US" dirty="0" smtClean="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Considerations</a:t>
            </a:r>
            <a:endParaRPr lang="nl-NL" dirty="0"/>
          </a:p>
        </p:txBody>
      </p:sp>
      <p:sp>
        <p:nvSpPr>
          <p:cNvPr id="5" name="Content Placeholder 4"/>
          <p:cNvSpPr>
            <a:spLocks noGrp="1"/>
          </p:cNvSpPr>
          <p:nvPr>
            <p:ph idx="1"/>
          </p:nvPr>
        </p:nvSpPr>
        <p:spPr>
          <a:xfrm>
            <a:off x="381000" y="1412875"/>
            <a:ext cx="8382000" cy="3496342"/>
          </a:xfrm>
        </p:spPr>
        <p:txBody>
          <a:bodyPr/>
          <a:lstStyle/>
          <a:p>
            <a:r>
              <a:rPr lang="en-US" dirty="0" smtClean="0"/>
              <a:t>Assembly references</a:t>
            </a:r>
          </a:p>
          <a:p>
            <a:r>
              <a:rPr lang="en-US" dirty="0" smtClean="0"/>
              <a:t>x86 / x64 COM references</a:t>
            </a:r>
          </a:p>
          <a:p>
            <a:r>
              <a:rPr lang="en-US" dirty="0" err="1" smtClean="0"/>
              <a:t>TypeForwardedTo</a:t>
            </a:r>
            <a:r>
              <a:rPr lang="en-US" dirty="0" smtClean="0"/>
              <a:t> attribute moves classes to other assemblies</a:t>
            </a:r>
          </a:p>
          <a:p>
            <a:r>
              <a:rPr lang="en-US" dirty="0" smtClean="0"/>
              <a:t>HTTP Handler / HTTP Module registrations  in IIS7 integrated pipeline</a:t>
            </a:r>
          </a:p>
          <a:p>
            <a:endParaRPr lang="nl-NL"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Update SharePoint </a:t>
            </a:r>
            <a:r>
              <a:rPr lang="en-US" dirty="0"/>
              <a:t>2007 Constants</a:t>
            </a:r>
            <a:endParaRPr lang="nl-NL" dirty="0"/>
          </a:p>
        </p:txBody>
      </p:sp>
      <p:sp>
        <p:nvSpPr>
          <p:cNvPr id="5" name="Content Placeholder 4"/>
          <p:cNvSpPr>
            <a:spLocks noGrp="1"/>
          </p:cNvSpPr>
          <p:nvPr>
            <p:ph idx="1"/>
          </p:nvPr>
        </p:nvSpPr>
        <p:spPr>
          <a:xfrm>
            <a:off x="381000" y="1428736"/>
            <a:ext cx="8763000" cy="2480679"/>
          </a:xfrm>
        </p:spPr>
        <p:txBody>
          <a:bodyPr/>
          <a:lstStyle/>
          <a:p>
            <a:r>
              <a:rPr lang="en-US" dirty="0" smtClean="0"/>
              <a:t>New installation folders</a:t>
            </a:r>
            <a:br>
              <a:rPr lang="en-US" dirty="0" smtClean="0"/>
            </a:br>
            <a:r>
              <a:rPr lang="en-US" sz="1800" b="1" dirty="0" smtClean="0"/>
              <a:t>c:\Program Files\Common Files\Microsoft Shared\Web Server Extensions\14</a:t>
            </a:r>
            <a:br>
              <a:rPr lang="en-US" sz="1800" b="1" dirty="0" smtClean="0"/>
            </a:br>
            <a:r>
              <a:rPr lang="en-US" sz="1800" b="1" dirty="0" smtClean="0"/>
              <a:t>c:\Program Files\Microsoft Office Servers\14.0</a:t>
            </a:r>
            <a:br>
              <a:rPr lang="en-US" sz="1800" b="1" dirty="0" smtClean="0"/>
            </a:br>
            <a:r>
              <a:rPr lang="en-US" sz="1800" b="1" dirty="0" smtClean="0"/>
              <a:t>c:\Program Files\Microsoft Office\Office14</a:t>
            </a:r>
            <a:endParaRPr lang="en-US" b="1" dirty="0" smtClean="0"/>
          </a:p>
          <a:p>
            <a:r>
              <a:rPr lang="en-US" dirty="0" smtClean="0"/>
              <a:t>New registry roots</a:t>
            </a:r>
            <a:r>
              <a:rPr lang="en-US" sz="1800" b="1" dirty="0" smtClean="0"/>
              <a:t/>
            </a:r>
            <a:br>
              <a:rPr lang="en-US" sz="1800" b="1" dirty="0" smtClean="0"/>
            </a:br>
            <a:r>
              <a:rPr lang="en-US" sz="1800" b="1" dirty="0" smtClean="0"/>
              <a:t>HKLM\Software\Microsoft\Shared Tools\Web Server Extensions\14.0</a:t>
            </a:r>
            <a:r>
              <a:rPr lang="en-US" sz="2800" b="1" dirty="0" smtClean="0"/>
              <a:t/>
            </a:r>
            <a:br>
              <a:rPr lang="en-US" sz="2800" b="1" dirty="0" smtClean="0"/>
            </a:br>
            <a:r>
              <a:rPr lang="en-US" sz="1800" b="1" dirty="0" smtClean="0"/>
              <a:t>HKLM\Software\Microsoft\Office Server\14.0</a:t>
            </a:r>
            <a:br>
              <a:rPr lang="en-US" sz="1800" b="1" dirty="0" smtClean="0"/>
            </a:br>
            <a:endParaRPr lang="en-US" sz="1800" b="1" dirty="0" smtClean="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Integrating with SharePoint 2010</a:t>
            </a:r>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Backwards </a:t>
            </a:r>
            <a:r>
              <a:rPr lang="en-US" dirty="0" smtClean="0"/>
              <a:t>Compatible </a:t>
            </a:r>
            <a:r>
              <a:rPr lang="en-US" dirty="0"/>
              <a:t>UI</a:t>
            </a:r>
            <a:endParaRPr lang="nl-NL" dirty="0"/>
          </a:p>
        </p:txBody>
      </p:sp>
      <p:sp>
        <p:nvSpPr>
          <p:cNvPr id="30" name="Text Placeholder 29"/>
          <p:cNvSpPr>
            <a:spLocks noGrp="1"/>
          </p:cNvSpPr>
          <p:nvPr>
            <p:ph type="body" sz="quarter" idx="10"/>
          </p:nvPr>
        </p:nvSpPr>
        <p:spPr>
          <a:xfrm>
            <a:off x="381000" y="1411552"/>
            <a:ext cx="8382000" cy="443198"/>
          </a:xfrm>
        </p:spPr>
        <p:txBody>
          <a:bodyPr/>
          <a:lstStyle/>
          <a:p>
            <a:r>
              <a:rPr lang="en-US" dirty="0" smtClean="0"/>
              <a:t>Per site configuration of UI mode</a:t>
            </a:r>
            <a:endParaRPr lang="nl-NL" dirty="0"/>
          </a:p>
        </p:txBody>
      </p:sp>
      <p:sp>
        <p:nvSpPr>
          <p:cNvPr id="6" name="Right Arrow 5"/>
          <p:cNvSpPr/>
          <p:nvPr/>
        </p:nvSpPr>
        <p:spPr bwMode="auto">
          <a:xfrm>
            <a:off x="1058419" y="2779208"/>
            <a:ext cx="1674091" cy="829529"/>
          </a:xfrm>
          <a:prstGeom prst="rightArrow">
            <a:avLst>
              <a:gd name="adj1" fmla="val 62245"/>
              <a:gd name="adj2" fmla="val 60204"/>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7" name="Rounded Rectangle 6"/>
          <p:cNvSpPr/>
          <p:nvPr/>
        </p:nvSpPr>
        <p:spPr bwMode="auto">
          <a:xfrm>
            <a:off x="1058419" y="2000240"/>
            <a:ext cx="1674090" cy="665539"/>
          </a:xfrm>
          <a:prstGeom prst="roundRect">
            <a:avLst>
              <a:gd name="adj" fmla="val 646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8" name="Rounded Rectangle 7"/>
          <p:cNvSpPr/>
          <p:nvPr/>
        </p:nvSpPr>
        <p:spPr bwMode="auto">
          <a:xfrm>
            <a:off x="3000364" y="2000240"/>
            <a:ext cx="5144655" cy="665539"/>
          </a:xfrm>
          <a:prstGeom prst="roundRect">
            <a:avLst>
              <a:gd name="adj" fmla="val 8674"/>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0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9" name="TextBox 8"/>
          <p:cNvSpPr txBox="1"/>
          <p:nvPr/>
        </p:nvSpPr>
        <p:spPr>
          <a:xfrm>
            <a:off x="1259310" y="3032499"/>
            <a:ext cx="1339273" cy="307777"/>
          </a:xfrm>
          <a:prstGeom prst="rect">
            <a:avLst/>
          </a:prstGeom>
          <a:noFill/>
        </p:spPr>
        <p:txBody>
          <a:bodyPr wrap="square" lIns="0" tIns="0" rIns="0" bIns="0" rtlCol="0">
            <a:spAutoFit/>
          </a:bodyPr>
          <a:lstStyle/>
          <a:p>
            <a:r>
              <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3.0 </a:t>
            </a:r>
            <a:r>
              <a:rPr lang="en-NZ" sz="20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UI</a:t>
            </a:r>
          </a:p>
        </p:txBody>
      </p:sp>
      <p:grpSp>
        <p:nvGrpSpPr>
          <p:cNvPr id="10" name="Group 9"/>
          <p:cNvGrpSpPr/>
          <p:nvPr/>
        </p:nvGrpSpPr>
        <p:grpSpPr>
          <a:xfrm>
            <a:off x="3000364" y="5590311"/>
            <a:ext cx="3163455" cy="829529"/>
            <a:chOff x="2999414" y="2074368"/>
            <a:chExt cx="3163455" cy="829529"/>
          </a:xfrm>
        </p:grpSpPr>
        <p:sp>
          <p:nvSpPr>
            <p:cNvPr id="11" name="Right Arrow 10"/>
            <p:cNvSpPr/>
            <p:nvPr/>
          </p:nvSpPr>
          <p:spPr bwMode="auto">
            <a:xfrm>
              <a:off x="2999414" y="2074368"/>
              <a:ext cx="3163455" cy="829529"/>
            </a:xfrm>
            <a:prstGeom prst="rightArrow">
              <a:avLst>
                <a:gd name="adj1" fmla="val 62245"/>
                <a:gd name="adj2" fmla="val 60204"/>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08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2" name="TextBox 11"/>
            <p:cNvSpPr txBox="1"/>
            <p:nvPr/>
          </p:nvSpPr>
          <p:spPr>
            <a:xfrm>
              <a:off x="3197572" y="2316726"/>
              <a:ext cx="2730800" cy="307777"/>
            </a:xfrm>
            <a:prstGeom prst="rect">
              <a:avLst/>
            </a:prstGeom>
            <a:noFill/>
            <a:ln>
              <a:noFill/>
            </a:ln>
            <a:scene3d>
              <a:camera prst="orthographicFront" fov="0">
                <a:rot lat="0" lon="0" rev="0"/>
              </a:camera>
              <a:lightRig rig="glow" dir="t">
                <a:rot lat="0" lon="0" rev="6360000"/>
              </a:lightRig>
            </a:scene3d>
          </p:spPr>
          <p:style>
            <a:lnRef idx="0">
              <a:schemeClr val="accent4"/>
            </a:lnRef>
            <a:fillRef idx="3">
              <a:schemeClr val="accent4"/>
            </a:fillRef>
            <a:effectRef idx="3">
              <a:schemeClr val="accent4"/>
            </a:effectRef>
            <a:fontRef idx="minor">
              <a:schemeClr val="lt1"/>
            </a:fontRef>
          </p:style>
          <p:txBody>
            <a:bodyPr wrap="square" lIns="0" tIns="0" rIns="0" bIns="0" rtlCol="0">
              <a:spAutoFit/>
            </a:bodyPr>
            <a:lstStyle/>
            <a:p>
              <a:r>
                <a:rPr lang="en-NZ" sz="20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2010 Development</a:t>
              </a:r>
            </a:p>
          </p:txBody>
        </p:sp>
      </p:grpSp>
      <p:sp>
        <p:nvSpPr>
          <p:cNvPr id="13" name="Right Arrow 12"/>
          <p:cNvSpPr/>
          <p:nvPr/>
        </p:nvSpPr>
        <p:spPr bwMode="auto">
          <a:xfrm>
            <a:off x="6468619" y="2779208"/>
            <a:ext cx="1674091" cy="829529"/>
          </a:xfrm>
          <a:prstGeom prst="rightArrow">
            <a:avLst>
              <a:gd name="adj1" fmla="val 62245"/>
              <a:gd name="adj2" fmla="val 60204"/>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 name="TextBox 13"/>
          <p:cNvSpPr txBox="1"/>
          <p:nvPr/>
        </p:nvSpPr>
        <p:spPr>
          <a:xfrm>
            <a:off x="6695476" y="3021566"/>
            <a:ext cx="912891" cy="307777"/>
          </a:xfrm>
          <a:prstGeom prst="rect">
            <a:avLst/>
          </a:prstGeom>
          <a:noFill/>
        </p:spPr>
        <p:txBody>
          <a:bodyPr wrap="square" lIns="0" tIns="0" rIns="0" bIns="0" rtlCol="0">
            <a:spAutoFit/>
          </a:bodyPr>
          <a:lstStyle/>
          <a:p>
            <a:r>
              <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2010 </a:t>
            </a:r>
            <a:r>
              <a:rPr lang="en-NZ" sz="20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UI</a:t>
            </a:r>
          </a:p>
        </p:txBody>
      </p:sp>
      <p:grpSp>
        <p:nvGrpSpPr>
          <p:cNvPr id="15" name="Group 14"/>
          <p:cNvGrpSpPr/>
          <p:nvPr/>
        </p:nvGrpSpPr>
        <p:grpSpPr>
          <a:xfrm>
            <a:off x="3000364" y="2780902"/>
            <a:ext cx="3163455" cy="829529"/>
            <a:chOff x="2999414" y="3015957"/>
            <a:chExt cx="3163455" cy="829529"/>
          </a:xfrm>
        </p:grpSpPr>
        <p:sp>
          <p:nvSpPr>
            <p:cNvPr id="16" name="Right Arrow 15"/>
            <p:cNvSpPr/>
            <p:nvPr/>
          </p:nvSpPr>
          <p:spPr bwMode="auto">
            <a:xfrm>
              <a:off x="2999414" y="3015957"/>
              <a:ext cx="3163455" cy="829529"/>
            </a:xfrm>
            <a:prstGeom prst="rightArrow">
              <a:avLst>
                <a:gd name="adj1" fmla="val 62245"/>
                <a:gd name="adj2" fmla="val 60204"/>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7" name="TextBox 16"/>
            <p:cNvSpPr txBox="1"/>
            <p:nvPr/>
          </p:nvSpPr>
          <p:spPr>
            <a:xfrm>
              <a:off x="3197572" y="3259917"/>
              <a:ext cx="1898497" cy="307777"/>
            </a:xfrm>
            <a:prstGeom prst="rect">
              <a:avLst/>
            </a:prstGeom>
            <a:noFill/>
          </p:spPr>
          <p:txBody>
            <a:bodyPr wrap="square" lIns="0" tIns="0" rIns="0" bIns="0" rtlCol="0">
              <a:spAutoFit/>
            </a:bodyPr>
            <a:lstStyle/>
            <a:p>
              <a:r>
                <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3.0 </a:t>
              </a:r>
              <a:r>
                <a:rPr lang="en-NZ" sz="20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UI Mode</a:t>
              </a:r>
            </a:p>
          </p:txBody>
        </p:sp>
      </p:grpSp>
      <p:grpSp>
        <p:nvGrpSpPr>
          <p:cNvPr id="18" name="Group 17"/>
          <p:cNvGrpSpPr/>
          <p:nvPr/>
        </p:nvGrpSpPr>
        <p:grpSpPr>
          <a:xfrm>
            <a:off x="2997631" y="3729563"/>
            <a:ext cx="3166188" cy="784428"/>
            <a:chOff x="2996681" y="3964618"/>
            <a:chExt cx="3166188" cy="784428"/>
          </a:xfrm>
        </p:grpSpPr>
        <p:sp>
          <p:nvSpPr>
            <p:cNvPr id="19" name="Rounded Rectangle 18"/>
            <p:cNvSpPr/>
            <p:nvPr/>
          </p:nvSpPr>
          <p:spPr bwMode="auto">
            <a:xfrm>
              <a:off x="2996681" y="3964618"/>
              <a:ext cx="3166188" cy="784428"/>
            </a:xfrm>
            <a:prstGeom prst="roundRect">
              <a:avLst>
                <a:gd name="adj" fmla="val 646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20" name="TextBox 19"/>
            <p:cNvSpPr txBox="1"/>
            <p:nvPr/>
          </p:nvSpPr>
          <p:spPr>
            <a:xfrm>
              <a:off x="3733186" y="4016957"/>
              <a:ext cx="1676824" cy="646331"/>
            </a:xfrm>
            <a:prstGeom prst="rect">
              <a:avLst/>
            </a:prstGeom>
            <a:noFill/>
            <a:ln>
              <a:noFill/>
            </a:ln>
          </p:spPr>
          <p:style>
            <a:lnRef idx="0">
              <a:schemeClr val="accent4"/>
            </a:lnRef>
            <a:fillRef idx="3">
              <a:schemeClr val="accent4"/>
            </a:fillRef>
            <a:effectRef idx="3">
              <a:schemeClr val="accent4"/>
            </a:effectRef>
            <a:fontRef idx="minor">
              <a:schemeClr val="lt1"/>
            </a:fontRef>
          </p:style>
          <p:txBody>
            <a:bodyPr wrap="square" lIns="0" tIns="0" rIns="0" bIns="0" rtlCol="0">
              <a:spAutoFit/>
            </a:bodyPr>
            <a:lstStyle/>
            <a:p>
              <a:r>
                <a:rPr lang="en-NZ" sz="14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Toolbars</a:t>
              </a:r>
            </a:p>
            <a:p>
              <a:r>
                <a:rPr lang="en-NZ" sz="14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3.0 CSS</a:t>
              </a:r>
            </a:p>
            <a:p>
              <a:r>
                <a:rPr lang="en-NZ" sz="14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3.0 Themes</a:t>
              </a:r>
            </a:p>
          </p:txBody>
        </p:sp>
        <p:sp>
          <p:nvSpPr>
            <p:cNvPr id="21" name="L-Shape 20"/>
            <p:cNvSpPr/>
            <p:nvPr/>
          </p:nvSpPr>
          <p:spPr bwMode="auto">
            <a:xfrm rot="18900000">
              <a:off x="3216818" y="4213980"/>
              <a:ext cx="346847" cy="190105"/>
            </a:xfrm>
            <a:prstGeom prst="corner">
              <a:avLst>
                <a:gd name="adj1" fmla="val 34322"/>
                <a:gd name="adj2" fmla="val 36116"/>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grpSp>
        <p:nvGrpSpPr>
          <p:cNvPr id="22" name="Group 21"/>
          <p:cNvGrpSpPr/>
          <p:nvPr/>
        </p:nvGrpSpPr>
        <p:grpSpPr>
          <a:xfrm>
            <a:off x="2997631" y="4695517"/>
            <a:ext cx="3166188" cy="784428"/>
            <a:chOff x="2996681" y="4930572"/>
            <a:chExt cx="3166188" cy="784428"/>
          </a:xfrm>
        </p:grpSpPr>
        <p:sp>
          <p:nvSpPr>
            <p:cNvPr id="23" name="Rounded Rectangle 22"/>
            <p:cNvSpPr/>
            <p:nvPr/>
          </p:nvSpPr>
          <p:spPr bwMode="auto">
            <a:xfrm>
              <a:off x="2996681" y="4930572"/>
              <a:ext cx="3166188" cy="784428"/>
            </a:xfrm>
            <a:prstGeom prst="roundRect">
              <a:avLst>
                <a:gd name="adj" fmla="val 646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24" name="TextBox 23"/>
            <p:cNvSpPr txBox="1"/>
            <p:nvPr/>
          </p:nvSpPr>
          <p:spPr>
            <a:xfrm>
              <a:off x="3733186" y="4985452"/>
              <a:ext cx="2267952" cy="646331"/>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lIns="0" tIns="0" rIns="0" bIns="0" rtlCol="0">
              <a:spAutoFit/>
            </a:bodyPr>
            <a:lstStyle/>
            <a:p>
              <a:r>
                <a:rPr lang="en-NZ" sz="14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No Interactive calendars</a:t>
              </a:r>
            </a:p>
            <a:p>
              <a:r>
                <a:rPr lang="en-NZ" sz="14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No In-Place Wiki edits</a:t>
              </a:r>
            </a:p>
            <a:p>
              <a:r>
                <a:rPr lang="en-NZ" sz="14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No Ribbon</a:t>
              </a:r>
            </a:p>
          </p:txBody>
        </p:sp>
        <p:sp>
          <p:nvSpPr>
            <p:cNvPr id="25" name="&quot;No&quot; Symbol 24"/>
            <p:cNvSpPr/>
            <p:nvPr/>
          </p:nvSpPr>
          <p:spPr bwMode="auto">
            <a:xfrm>
              <a:off x="3219774" y="5125778"/>
              <a:ext cx="334818" cy="334818"/>
            </a:xfrm>
            <a:prstGeom prst="noSmoking">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cxnSp>
        <p:nvCxnSpPr>
          <p:cNvPr id="26" name="Straight Connector 25"/>
          <p:cNvCxnSpPr/>
          <p:nvPr/>
        </p:nvCxnSpPr>
        <p:spPr>
          <a:xfrm rot="5400000">
            <a:off x="658687" y="4207992"/>
            <a:ext cx="4415500" cy="0"/>
          </a:xfrm>
          <a:prstGeom prst="line">
            <a:avLst/>
          </a:prstGeom>
          <a:ln w="38100">
            <a:solidFill>
              <a:schemeClr val="tx1"/>
            </a:solidFill>
            <a:prstDash val="sysDot"/>
          </a:ln>
        </p:spPr>
        <p:style>
          <a:lnRef idx="1">
            <a:schemeClr val="accent2"/>
          </a:lnRef>
          <a:fillRef idx="0">
            <a:schemeClr val="accent2"/>
          </a:fillRef>
          <a:effectRef idx="0">
            <a:schemeClr val="accent2"/>
          </a:effectRef>
          <a:fontRef idx="minor">
            <a:schemeClr val="tx1"/>
          </a:fontRef>
        </p:style>
      </p:cxnSp>
      <p:cxnSp>
        <p:nvCxnSpPr>
          <p:cNvPr id="27" name="Straight Connector 26"/>
          <p:cNvCxnSpPr/>
          <p:nvPr/>
        </p:nvCxnSpPr>
        <p:spPr>
          <a:xfrm rot="5400000">
            <a:off x="4565669" y="4665192"/>
            <a:ext cx="3501101" cy="0"/>
          </a:xfrm>
          <a:prstGeom prst="line">
            <a:avLst/>
          </a:prstGeom>
          <a:ln w="38100">
            <a:solidFill>
              <a:schemeClr val="tx1"/>
            </a:solidFill>
            <a:prstDash val="sysDot"/>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a:xfrm>
            <a:off x="1259310" y="2158530"/>
            <a:ext cx="1339273" cy="307777"/>
          </a:xfrm>
          <a:prstGeom prst="rect">
            <a:avLst/>
          </a:prstGeom>
          <a:noFill/>
        </p:spPr>
        <p:txBody>
          <a:bodyPr wrap="square" lIns="0" tIns="0" rIns="0" bIns="0" rtlCol="0">
            <a:spAutoFit/>
          </a:bodyPr>
          <a:lstStyle/>
          <a:p>
            <a:r>
              <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SP2007</a:t>
            </a:r>
            <a:endParaRPr lang="en-NZ" sz="20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29" name="TextBox 28"/>
          <p:cNvSpPr txBox="1"/>
          <p:nvPr/>
        </p:nvSpPr>
        <p:spPr>
          <a:xfrm>
            <a:off x="3184526" y="2158530"/>
            <a:ext cx="1845624" cy="307777"/>
          </a:xfrm>
          <a:prstGeom prst="rect">
            <a:avLst/>
          </a:prstGeom>
          <a:noFill/>
        </p:spPr>
        <p:txBody>
          <a:bodyPr wrap="square" lIns="0" tIns="0" rIns="0" bIns="0" rtlCol="0">
            <a:spAutoFit/>
          </a:bodyPr>
          <a:lstStyle/>
          <a:p>
            <a:r>
              <a:rPr lang="en-NZ" sz="20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SP2010</a:t>
            </a:r>
            <a:endParaRPr lang="en-NZ" sz="20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Administrating User </a:t>
            </a:r>
            <a:r>
              <a:rPr lang="en-US" dirty="0"/>
              <a:t>Experiences</a:t>
            </a:r>
            <a:endParaRPr lang="nl-NL" dirty="0"/>
          </a:p>
        </p:txBody>
      </p:sp>
      <p:sp>
        <p:nvSpPr>
          <p:cNvPr id="5" name="Content Placeholder 4"/>
          <p:cNvSpPr>
            <a:spLocks noGrp="1"/>
          </p:cNvSpPr>
          <p:nvPr>
            <p:ph idx="1"/>
          </p:nvPr>
        </p:nvSpPr>
        <p:spPr>
          <a:xfrm>
            <a:off x="381000" y="1412875"/>
            <a:ext cx="4548190" cy="5860066"/>
          </a:xfrm>
        </p:spPr>
        <p:txBody>
          <a:bodyPr/>
          <a:lstStyle/>
          <a:p>
            <a:r>
              <a:rPr lang="nl-NL" dirty="0" smtClean="0"/>
              <a:t>Site Collection Administration</a:t>
            </a:r>
          </a:p>
          <a:p>
            <a:pPr lvl="1"/>
            <a:r>
              <a:rPr lang="en-US" dirty="0" smtClean="0"/>
              <a:t>Hide Site Administration</a:t>
            </a:r>
          </a:p>
          <a:p>
            <a:pPr lvl="1"/>
            <a:r>
              <a:rPr lang="en-US" dirty="0" smtClean="0"/>
              <a:t>Upgrade all sites to 2010 mode</a:t>
            </a:r>
          </a:p>
          <a:p>
            <a:pPr lvl="2"/>
            <a:r>
              <a:rPr lang="en-US" dirty="0" smtClean="0"/>
              <a:t>No turning back</a:t>
            </a:r>
            <a:endParaRPr lang="nl-NL" dirty="0" smtClean="0"/>
          </a:p>
          <a:p>
            <a:r>
              <a:rPr lang="nl-NL" dirty="0" smtClean="0"/>
              <a:t>Site Administration</a:t>
            </a:r>
          </a:p>
          <a:p>
            <a:pPr lvl="1"/>
            <a:r>
              <a:rPr lang="en-US" dirty="0" smtClean="0"/>
              <a:t>Preview</a:t>
            </a:r>
          </a:p>
          <a:p>
            <a:pPr lvl="1"/>
            <a:r>
              <a:rPr lang="en-US" dirty="0" smtClean="0"/>
              <a:t>Upgrade</a:t>
            </a:r>
          </a:p>
          <a:p>
            <a:pPr lvl="2"/>
            <a:r>
              <a:rPr lang="en-US" dirty="0" smtClean="0"/>
              <a:t>No turning back</a:t>
            </a:r>
            <a:endParaRPr lang="nl-NL" dirty="0" smtClean="0"/>
          </a:p>
          <a:p>
            <a:pPr lvl="2"/>
            <a:endParaRPr lang="nl-NL" dirty="0" smtClean="0"/>
          </a:p>
          <a:p>
            <a:endParaRPr lang="nl-NL" dirty="0"/>
          </a:p>
        </p:txBody>
      </p:sp>
      <p:pic>
        <p:nvPicPr>
          <p:cNvPr id="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00562" y="2214554"/>
            <a:ext cx="4357686" cy="752823"/>
          </a:xfrm>
          <a:prstGeom prst="rect">
            <a:avLst/>
          </a:prstGeom>
          <a:noFill/>
          <a:ln w="76200">
            <a:no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214810" y="1428736"/>
            <a:ext cx="4357686" cy="810732"/>
          </a:xfrm>
          <a:prstGeom prst="rect">
            <a:avLst/>
          </a:prstGeom>
          <a:noFill/>
          <a:ln w="76200">
            <a:no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4429124" y="4572008"/>
            <a:ext cx="4403620" cy="981704"/>
          </a:xfrm>
          <a:prstGeom prst="rect">
            <a:avLst/>
          </a:prstGeom>
          <a:noFill/>
          <a:ln w="76200">
            <a:no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UI Versioning in the SharePoint OM</a:t>
            </a:r>
            <a:endParaRPr lang="nl-NL" dirty="0"/>
          </a:p>
        </p:txBody>
      </p:sp>
      <p:sp>
        <p:nvSpPr>
          <p:cNvPr id="5" name="Content Placeholder 4"/>
          <p:cNvSpPr>
            <a:spLocks noGrp="1"/>
          </p:cNvSpPr>
          <p:nvPr>
            <p:ph idx="1"/>
          </p:nvPr>
        </p:nvSpPr>
        <p:spPr>
          <a:xfrm>
            <a:off x="381000" y="1412875"/>
            <a:ext cx="8382000" cy="3933384"/>
          </a:xfrm>
        </p:spPr>
        <p:txBody>
          <a:bodyPr/>
          <a:lstStyle/>
          <a:p>
            <a:r>
              <a:rPr lang="en-US" dirty="0" smtClean="0"/>
              <a:t>Use code to toggle UI version</a:t>
            </a:r>
            <a:endParaRPr lang="nl-NL" dirty="0" smtClean="0"/>
          </a:p>
          <a:p>
            <a:pPr lvl="1">
              <a:buNone/>
            </a:pPr>
            <a:r>
              <a:rPr lang="en-US" dirty="0" err="1" smtClean="0">
                <a:latin typeface="Consolas" pitchFamily="49" charset="0"/>
              </a:rPr>
              <a:t>SPSite.UIVersionConfigurationEnabeled</a:t>
            </a:r>
            <a:endParaRPr lang="nl-NL" dirty="0" smtClean="0">
              <a:latin typeface="Consolas" pitchFamily="49" charset="0"/>
            </a:endParaRPr>
          </a:p>
          <a:p>
            <a:pPr lvl="1">
              <a:buNone/>
            </a:pPr>
            <a:r>
              <a:rPr lang="en-US" dirty="0" err="1" smtClean="0">
                <a:latin typeface="Consolas" pitchFamily="49" charset="0"/>
              </a:rPr>
              <a:t>SPWeb.UIVersion</a:t>
            </a:r>
            <a:endParaRPr lang="en-US" dirty="0" smtClean="0">
              <a:latin typeface="Consolas" pitchFamily="49" charset="0"/>
            </a:endParaRPr>
          </a:p>
          <a:p>
            <a:pPr lvl="1">
              <a:buNone/>
            </a:pPr>
            <a:r>
              <a:rPr lang="en-US" dirty="0" err="1" smtClean="0">
                <a:latin typeface="Consolas" pitchFamily="49" charset="0"/>
              </a:rPr>
              <a:t>SPWeb.UIVersionConfigurationEnabled</a:t>
            </a:r>
            <a:endParaRPr lang="nl-NL" dirty="0" smtClean="0">
              <a:latin typeface="Consolas" pitchFamily="49" charset="0"/>
            </a:endParaRPr>
          </a:p>
          <a:p>
            <a:endParaRPr lang="en-US" dirty="0" smtClean="0"/>
          </a:p>
          <a:p>
            <a:r>
              <a:rPr lang="en-US" dirty="0" smtClean="0"/>
              <a:t>UI versions 3 and 4 are allowed</a:t>
            </a:r>
          </a:p>
          <a:p>
            <a:r>
              <a:rPr lang="en-US" dirty="0" smtClean="0"/>
              <a:t>For preview mode, UI Version is 4 and configuration is enabled</a:t>
            </a:r>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Agenda</a:t>
            </a:r>
            <a:endParaRPr lang="en-US" dirty="0"/>
          </a:p>
        </p:txBody>
      </p:sp>
      <p:sp>
        <p:nvSpPr>
          <p:cNvPr id="3" name="Text Placeholder 2"/>
          <p:cNvSpPr>
            <a:spLocks noGrp="1"/>
          </p:cNvSpPr>
          <p:nvPr>
            <p:ph type="body" sz="quarter" idx="10"/>
          </p:nvPr>
        </p:nvSpPr>
        <p:spPr>
          <a:xfrm>
            <a:off x="394855" y="1411552"/>
            <a:ext cx="8382000" cy="1526572"/>
          </a:xfrm>
        </p:spPr>
        <p:txBody>
          <a:bodyPr/>
          <a:lstStyle/>
          <a:p>
            <a:r>
              <a:rPr lang="en-US" dirty="0" smtClean="0"/>
              <a:t>Upgrading Projects to Visual Studio 2010</a:t>
            </a:r>
          </a:p>
          <a:p>
            <a:r>
              <a:rPr lang="en-US" dirty="0" smtClean="0"/>
              <a:t>Upgrading Projects to SharePoint 2010</a:t>
            </a:r>
          </a:p>
          <a:p>
            <a:r>
              <a:rPr lang="en-US" dirty="0" smtClean="0"/>
              <a:t>Integrating with SharePoint 2010</a:t>
            </a:r>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Versioned Controls</a:t>
            </a:r>
            <a:endParaRPr lang="nl-NL" dirty="0"/>
          </a:p>
        </p:txBody>
      </p:sp>
      <p:sp>
        <p:nvSpPr>
          <p:cNvPr id="5" name="Content Placeholder 4"/>
          <p:cNvSpPr>
            <a:spLocks noGrp="1"/>
          </p:cNvSpPr>
          <p:nvPr>
            <p:ph idx="1"/>
          </p:nvPr>
        </p:nvSpPr>
        <p:spPr>
          <a:xfrm>
            <a:off x="381000" y="1412875"/>
            <a:ext cx="8382000" cy="3625608"/>
          </a:xfrm>
        </p:spPr>
        <p:txBody>
          <a:bodyPr/>
          <a:lstStyle/>
          <a:p>
            <a:r>
              <a:rPr lang="nl-NL" dirty="0" smtClean="0"/>
              <a:t>VersionedPlaceHolder</a:t>
            </a:r>
          </a:p>
          <a:p>
            <a:pPr lvl="1"/>
            <a:r>
              <a:rPr lang="en-US" dirty="0" smtClean="0"/>
              <a:t>Hidden during Render</a:t>
            </a:r>
            <a:endParaRPr lang="nl-NL" dirty="0" smtClean="0"/>
          </a:p>
          <a:p>
            <a:endParaRPr lang="en-US" dirty="0" smtClean="0"/>
          </a:p>
          <a:p>
            <a:endParaRPr lang="en-US" dirty="0" smtClean="0"/>
          </a:p>
          <a:p>
            <a:r>
              <a:rPr lang="en-US" dirty="0" err="1" smtClean="0"/>
              <a:t>UIVersionedContent</a:t>
            </a:r>
            <a:endParaRPr lang="en-US" dirty="0" smtClean="0"/>
          </a:p>
          <a:p>
            <a:pPr lvl="1"/>
            <a:r>
              <a:rPr lang="en-US" dirty="0" smtClean="0"/>
              <a:t>Hidden during control creation</a:t>
            </a:r>
          </a:p>
          <a:p>
            <a:endParaRPr lang="nl-NL" dirty="0" smtClean="0"/>
          </a:p>
        </p:txBody>
      </p:sp>
      <p:sp>
        <p:nvSpPr>
          <p:cNvPr id="9" name="Rectangle 8"/>
          <p:cNvSpPr/>
          <p:nvPr/>
        </p:nvSpPr>
        <p:spPr>
          <a:xfrm>
            <a:off x="500034" y="2362794"/>
            <a:ext cx="8002800" cy="923330"/>
          </a:xfrm>
          <a:prstGeom prst="rect">
            <a:avLst/>
          </a:prstGeom>
          <a:solidFill>
            <a:schemeClr val="tx1"/>
          </a:solidFill>
          <a:effectLst>
            <a:outerShdw blurRad="50800" dist="38100" dir="18900000" algn="bl" rotWithShape="0">
              <a:prstClr val="black">
                <a:alpha val="40000"/>
              </a:prstClr>
            </a:outerShdw>
          </a:effectLst>
        </p:spPr>
        <p:txBody>
          <a:bodyPr wrap="square">
            <a:spAutoFit/>
          </a:bodyPr>
          <a:lstStyle/>
          <a:p>
            <a:r>
              <a:rPr lang="en-US" dirty="0" smtClean="0">
                <a:solidFill>
                  <a:schemeClr val="bg1"/>
                </a:solidFill>
                <a:latin typeface="Consolas" pitchFamily="49" charset="0"/>
                <a:cs typeface="Consolas" pitchFamily="49" charset="0"/>
              </a:rPr>
              <a:t>&lt;</a:t>
            </a:r>
            <a:r>
              <a:rPr lang="en-US" dirty="0" err="1" smtClean="0">
                <a:solidFill>
                  <a:schemeClr val="bg1"/>
                </a:solidFill>
                <a:latin typeface="Consolas" pitchFamily="49" charset="0"/>
                <a:cs typeface="Consolas" pitchFamily="49" charset="0"/>
              </a:rPr>
              <a:t>SharePoint:VersionedPlaceHolder</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runat</a:t>
            </a:r>
            <a:r>
              <a:rPr lang="en-US" dirty="0" smtClean="0">
                <a:solidFill>
                  <a:schemeClr val="bg1"/>
                </a:solidFill>
                <a:latin typeface="Consolas" pitchFamily="49" charset="0"/>
                <a:cs typeface="Consolas" pitchFamily="49" charset="0"/>
              </a:rPr>
              <a:t>=”server” </a:t>
            </a:r>
            <a:r>
              <a:rPr lang="en-US" dirty="0" err="1" smtClean="0">
                <a:solidFill>
                  <a:schemeClr val="bg1"/>
                </a:solidFill>
                <a:latin typeface="Consolas" pitchFamily="49" charset="0"/>
                <a:cs typeface="Consolas" pitchFamily="49" charset="0"/>
              </a:rPr>
              <a:t>UIVersion</a:t>
            </a:r>
            <a:r>
              <a:rPr lang="en-US" dirty="0" smtClean="0">
                <a:solidFill>
                  <a:schemeClr val="bg1"/>
                </a:solidFill>
                <a:latin typeface="Consolas" pitchFamily="49" charset="0"/>
                <a:cs typeface="Consolas" pitchFamily="49" charset="0"/>
              </a:rPr>
              <a:t>=”4”&gt;</a:t>
            </a:r>
          </a:p>
          <a:p>
            <a:r>
              <a:rPr lang="en-US" dirty="0" smtClean="0">
                <a:solidFill>
                  <a:schemeClr val="bg1"/>
                </a:solidFill>
                <a:latin typeface="Consolas" pitchFamily="49" charset="0"/>
                <a:cs typeface="Consolas" pitchFamily="49" charset="0"/>
              </a:rPr>
              <a:t>     &lt;</a:t>
            </a:r>
            <a:r>
              <a:rPr lang="en-US" dirty="0" err="1" smtClean="0">
                <a:solidFill>
                  <a:schemeClr val="bg1"/>
                </a:solidFill>
                <a:latin typeface="Consolas" pitchFamily="49" charset="0"/>
                <a:cs typeface="Consolas" pitchFamily="49" charset="0"/>
              </a:rPr>
              <a:t>asp:Label</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runat</a:t>
            </a:r>
            <a:r>
              <a:rPr lang="en-US" dirty="0" smtClean="0">
                <a:solidFill>
                  <a:schemeClr val="bg1"/>
                </a:solidFill>
                <a:latin typeface="Consolas" pitchFamily="49" charset="0"/>
                <a:cs typeface="Consolas" pitchFamily="49" charset="0"/>
              </a:rPr>
              <a:t>=”server” Text=”Content” /&gt;</a:t>
            </a:r>
          </a:p>
          <a:p>
            <a:r>
              <a:rPr lang="en-US" dirty="0" smtClean="0">
                <a:solidFill>
                  <a:schemeClr val="bg1"/>
                </a:solidFill>
                <a:latin typeface="Consolas" pitchFamily="49" charset="0"/>
                <a:cs typeface="Consolas" pitchFamily="49" charset="0"/>
              </a:rPr>
              <a:t>&lt;/</a:t>
            </a:r>
            <a:r>
              <a:rPr lang="en-US" dirty="0" err="1" smtClean="0">
                <a:solidFill>
                  <a:schemeClr val="bg1"/>
                </a:solidFill>
                <a:latin typeface="Consolas" pitchFamily="49" charset="0"/>
                <a:cs typeface="Consolas" pitchFamily="49" charset="0"/>
              </a:rPr>
              <a:t>SharePoint:VersionedPlaceHolder</a:t>
            </a:r>
            <a:r>
              <a:rPr lang="en-US" dirty="0" smtClean="0">
                <a:solidFill>
                  <a:schemeClr val="bg1"/>
                </a:solidFill>
                <a:latin typeface="Consolas" pitchFamily="49" charset="0"/>
                <a:cs typeface="Consolas" pitchFamily="49" charset="0"/>
              </a:rPr>
              <a:t>&gt;</a:t>
            </a:r>
          </a:p>
        </p:txBody>
      </p:sp>
      <p:sp>
        <p:nvSpPr>
          <p:cNvPr id="10" name="Rectangle 9"/>
          <p:cNvSpPr/>
          <p:nvPr/>
        </p:nvSpPr>
        <p:spPr>
          <a:xfrm>
            <a:off x="500034" y="4452002"/>
            <a:ext cx="8001056" cy="1477328"/>
          </a:xfrm>
          <a:prstGeom prst="rect">
            <a:avLst/>
          </a:prstGeom>
          <a:solidFill>
            <a:schemeClr val="tx1"/>
          </a:solidFill>
          <a:effectLst>
            <a:outerShdw blurRad="50800" dist="38100" dir="18900000" algn="bl" rotWithShape="0">
              <a:prstClr val="black">
                <a:alpha val="40000"/>
              </a:prstClr>
            </a:outerShdw>
          </a:effectLst>
        </p:spPr>
        <p:txBody>
          <a:bodyPr wrap="square">
            <a:spAutoFit/>
          </a:bodyPr>
          <a:lstStyle/>
          <a:p>
            <a:r>
              <a:rPr lang="en-US" dirty="0" smtClean="0">
                <a:solidFill>
                  <a:schemeClr val="bg1"/>
                </a:solidFill>
                <a:latin typeface="Consolas" pitchFamily="49" charset="0"/>
                <a:cs typeface="Consolas" pitchFamily="49" charset="0"/>
              </a:rPr>
              <a:t>&lt;</a:t>
            </a:r>
            <a:r>
              <a:rPr lang="en-US" dirty="0" err="1" smtClean="0">
                <a:solidFill>
                  <a:schemeClr val="bg1"/>
                </a:solidFill>
                <a:latin typeface="Consolas" pitchFamily="49" charset="0"/>
                <a:cs typeface="Consolas" pitchFamily="49" charset="0"/>
              </a:rPr>
              <a:t>SharePoint:UIVersionedContent</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runat</a:t>
            </a:r>
            <a:r>
              <a:rPr lang="en-US" dirty="0" smtClean="0">
                <a:solidFill>
                  <a:schemeClr val="bg1"/>
                </a:solidFill>
                <a:latin typeface="Consolas" pitchFamily="49" charset="0"/>
                <a:cs typeface="Consolas" pitchFamily="49" charset="0"/>
              </a:rPr>
              <a:t>=”server” </a:t>
            </a:r>
            <a:r>
              <a:rPr lang="en-US" dirty="0" err="1" smtClean="0">
                <a:solidFill>
                  <a:schemeClr val="bg1"/>
                </a:solidFill>
                <a:latin typeface="Consolas" pitchFamily="49" charset="0"/>
                <a:cs typeface="Consolas" pitchFamily="49" charset="0"/>
              </a:rPr>
              <a:t>UIVersion</a:t>
            </a:r>
            <a:r>
              <a:rPr lang="en-US" dirty="0" smtClean="0">
                <a:solidFill>
                  <a:schemeClr val="bg1"/>
                </a:solidFill>
                <a:latin typeface="Consolas" pitchFamily="49" charset="0"/>
                <a:cs typeface="Consolas" pitchFamily="49" charset="0"/>
              </a:rPr>
              <a:t>=”4”&gt;</a:t>
            </a:r>
          </a:p>
          <a:p>
            <a:r>
              <a:rPr lang="en-US" dirty="0" smtClean="0">
                <a:solidFill>
                  <a:schemeClr val="bg1"/>
                </a:solidFill>
                <a:latin typeface="Consolas" pitchFamily="49" charset="0"/>
                <a:cs typeface="Consolas" pitchFamily="49" charset="0"/>
              </a:rPr>
              <a:t>     &lt;</a:t>
            </a:r>
            <a:r>
              <a:rPr lang="en-US" dirty="0" err="1" smtClean="0">
                <a:solidFill>
                  <a:schemeClr val="bg1"/>
                </a:solidFill>
                <a:latin typeface="Consolas" pitchFamily="49" charset="0"/>
                <a:cs typeface="Consolas" pitchFamily="49" charset="0"/>
              </a:rPr>
              <a:t>ContentTemplate</a:t>
            </a:r>
            <a:r>
              <a:rPr lang="en-US" dirty="0" smtClean="0">
                <a:solidFill>
                  <a:schemeClr val="bg1"/>
                </a:solidFill>
                <a:latin typeface="Consolas" pitchFamily="49" charset="0"/>
                <a:cs typeface="Consolas" pitchFamily="49" charset="0"/>
              </a:rPr>
              <a:t>&gt;</a:t>
            </a:r>
          </a:p>
          <a:p>
            <a:r>
              <a:rPr lang="en-US" dirty="0" smtClean="0">
                <a:solidFill>
                  <a:schemeClr val="bg1"/>
                </a:solidFill>
                <a:latin typeface="Consolas" pitchFamily="49" charset="0"/>
                <a:cs typeface="Consolas" pitchFamily="49" charset="0"/>
              </a:rPr>
              <a:t>           &lt;</a:t>
            </a:r>
            <a:r>
              <a:rPr lang="en-US" dirty="0" err="1" smtClean="0">
                <a:solidFill>
                  <a:schemeClr val="bg1"/>
                </a:solidFill>
                <a:latin typeface="Consolas" pitchFamily="49" charset="0"/>
                <a:cs typeface="Consolas" pitchFamily="49" charset="0"/>
              </a:rPr>
              <a:t>asp:Label</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runat</a:t>
            </a:r>
            <a:r>
              <a:rPr lang="en-US" dirty="0" smtClean="0">
                <a:solidFill>
                  <a:schemeClr val="bg1"/>
                </a:solidFill>
                <a:latin typeface="Consolas" pitchFamily="49" charset="0"/>
                <a:cs typeface="Consolas" pitchFamily="49" charset="0"/>
              </a:rPr>
              <a:t>=”server” Text=”Content” /&gt;</a:t>
            </a:r>
          </a:p>
          <a:p>
            <a:r>
              <a:rPr lang="en-US" dirty="0" smtClean="0">
                <a:solidFill>
                  <a:schemeClr val="bg1"/>
                </a:solidFill>
                <a:latin typeface="Consolas" pitchFamily="49" charset="0"/>
                <a:cs typeface="Consolas" pitchFamily="49" charset="0"/>
              </a:rPr>
              <a:t>     &lt;/</a:t>
            </a:r>
            <a:r>
              <a:rPr lang="en-US" dirty="0" err="1" smtClean="0">
                <a:solidFill>
                  <a:schemeClr val="bg1"/>
                </a:solidFill>
                <a:latin typeface="Consolas" pitchFamily="49" charset="0"/>
                <a:cs typeface="Consolas" pitchFamily="49" charset="0"/>
              </a:rPr>
              <a:t>ContentTemplate</a:t>
            </a:r>
            <a:r>
              <a:rPr lang="en-US" dirty="0" smtClean="0">
                <a:solidFill>
                  <a:schemeClr val="bg1"/>
                </a:solidFill>
                <a:latin typeface="Consolas" pitchFamily="49" charset="0"/>
                <a:cs typeface="Consolas" pitchFamily="49" charset="0"/>
              </a:rPr>
              <a:t>&gt;</a:t>
            </a:r>
          </a:p>
          <a:p>
            <a:r>
              <a:rPr lang="en-US" dirty="0" smtClean="0">
                <a:solidFill>
                  <a:schemeClr val="bg1"/>
                </a:solidFill>
                <a:latin typeface="Consolas" pitchFamily="49" charset="0"/>
                <a:cs typeface="Consolas" pitchFamily="49" charset="0"/>
              </a:rPr>
              <a:t>&lt;/</a:t>
            </a:r>
            <a:r>
              <a:rPr lang="en-US" dirty="0" err="1" smtClean="0">
                <a:solidFill>
                  <a:schemeClr val="bg1"/>
                </a:solidFill>
                <a:latin typeface="Consolas" pitchFamily="49" charset="0"/>
                <a:cs typeface="Consolas" pitchFamily="49" charset="0"/>
              </a:rPr>
              <a:t>SharePoint:UIVersionedContent</a:t>
            </a:r>
            <a:r>
              <a:rPr lang="en-US" dirty="0" smtClean="0">
                <a:solidFill>
                  <a:schemeClr val="bg1"/>
                </a:solidFill>
                <a:latin typeface="Consolas" pitchFamily="49" charset="0"/>
                <a:cs typeface="Consolas" pitchFamily="49" charset="0"/>
              </a:rPr>
              <a:t>&gt;</a:t>
            </a:r>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Markup Overhaul</a:t>
            </a:r>
            <a:endParaRPr lang="nl-NL" dirty="0"/>
          </a:p>
        </p:txBody>
      </p:sp>
      <p:sp>
        <p:nvSpPr>
          <p:cNvPr id="5" name="Content Placeholder 4"/>
          <p:cNvSpPr>
            <a:spLocks noGrp="1"/>
          </p:cNvSpPr>
          <p:nvPr>
            <p:ph idx="1"/>
          </p:nvPr>
        </p:nvSpPr>
        <p:spPr>
          <a:xfrm>
            <a:off x="381000" y="1412875"/>
            <a:ext cx="8382000" cy="3896451"/>
          </a:xfrm>
        </p:spPr>
        <p:txBody>
          <a:bodyPr/>
          <a:lstStyle/>
          <a:p>
            <a:r>
              <a:rPr lang="nl-NL" dirty="0" smtClean="0"/>
              <a:t>Stylesheet Changes</a:t>
            </a:r>
          </a:p>
          <a:p>
            <a:pPr lvl="1"/>
            <a:r>
              <a:rPr lang="en-US" dirty="0" smtClean="0"/>
              <a:t>CSS structure totally rebuilt </a:t>
            </a:r>
          </a:p>
          <a:p>
            <a:pPr lvl="1"/>
            <a:r>
              <a:rPr lang="en-US" dirty="0" smtClean="0"/>
              <a:t>WSS 3.0 CSS  used for v3 UI Mode</a:t>
            </a:r>
          </a:p>
          <a:p>
            <a:r>
              <a:rPr lang="en-US" dirty="0" smtClean="0"/>
              <a:t>Script Changes</a:t>
            </a:r>
          </a:p>
          <a:p>
            <a:pPr lvl="1"/>
            <a:r>
              <a:rPr lang="en-US" dirty="0" smtClean="0"/>
              <a:t>JavaScript </a:t>
            </a:r>
            <a:r>
              <a:rPr lang="en-US" dirty="0" err="1" smtClean="0"/>
              <a:t>minification</a:t>
            </a:r>
            <a:endParaRPr lang="nl-NL" dirty="0" smtClean="0"/>
          </a:p>
          <a:p>
            <a:r>
              <a:rPr lang="nl-NL" dirty="0" smtClean="0"/>
              <a:t>Markup Compliancy</a:t>
            </a:r>
          </a:p>
          <a:p>
            <a:pPr lvl="1"/>
            <a:r>
              <a:rPr lang="en-US" dirty="0" smtClean="0"/>
              <a:t>XHTML</a:t>
            </a:r>
          </a:p>
          <a:p>
            <a:pPr lvl="1"/>
            <a:r>
              <a:rPr lang="en-US" dirty="0" smtClean="0"/>
              <a:t>WCAG 2.0 AA</a:t>
            </a:r>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Dashboard</a:t>
            </a:r>
            <a:endParaRPr lang="nl-NL" dirty="0"/>
          </a:p>
        </p:txBody>
      </p:sp>
      <p:sp>
        <p:nvSpPr>
          <p:cNvPr id="5" name="Content Placeholder 4"/>
          <p:cNvSpPr>
            <a:spLocks noGrp="1"/>
          </p:cNvSpPr>
          <p:nvPr>
            <p:ph idx="1"/>
          </p:nvPr>
        </p:nvSpPr>
        <p:spPr>
          <a:xfrm>
            <a:off x="381000" y="1412875"/>
            <a:ext cx="4619628" cy="2210862"/>
          </a:xfrm>
        </p:spPr>
        <p:txBody>
          <a:bodyPr>
            <a:normAutofit lnSpcReduction="10000"/>
          </a:bodyPr>
          <a:lstStyle/>
          <a:p>
            <a:pPr marL="342900" lvl="2" indent="-342900"/>
            <a:r>
              <a:rPr lang="en-US" sz="3200" dirty="0" smtClean="0"/>
              <a:t>Displays developer information about page rendering</a:t>
            </a:r>
          </a:p>
          <a:p>
            <a:pPr marL="342900" lvl="2" indent="-342900"/>
            <a:r>
              <a:rPr lang="en-US" sz="3200" dirty="0" smtClean="0"/>
              <a:t>Programmable through </a:t>
            </a:r>
            <a:r>
              <a:rPr lang="en-US" sz="3200" dirty="0" err="1" smtClean="0"/>
              <a:t>SPMonitoredScope</a:t>
            </a:r>
            <a:endParaRPr lang="nl-NL" sz="3200" dirty="0"/>
          </a:p>
        </p:txBody>
      </p:sp>
      <p:pic>
        <p:nvPicPr>
          <p:cNvPr id="4098" name="Picture 2" descr="http://codebanking.com/articles/2010/SharePoint2010DeveloperDashboard2.jpg"/>
          <p:cNvPicPr>
            <a:picLocks noChangeAspect="1" noChangeArrowheads="1"/>
          </p:cNvPicPr>
          <p:nvPr/>
        </p:nvPicPr>
        <p:blipFill>
          <a:blip r:embed="rId3" cstate="screen"/>
          <a:srcRect/>
          <a:stretch>
            <a:fillRect/>
          </a:stretch>
        </p:blipFill>
        <p:spPr bwMode="auto">
          <a:xfrm>
            <a:off x="5429256" y="1428736"/>
            <a:ext cx="3500462" cy="4643470"/>
          </a:xfrm>
          <a:prstGeom prst="rect">
            <a:avLst/>
          </a:prstGeom>
          <a:noFill/>
        </p:spPr>
      </p:pic>
      <p:sp>
        <p:nvSpPr>
          <p:cNvPr id="6" name="Rectangle 5"/>
          <p:cNvSpPr/>
          <p:nvPr/>
        </p:nvSpPr>
        <p:spPr bwMode="auto">
          <a:xfrm>
            <a:off x="500034" y="4214818"/>
            <a:ext cx="4786346" cy="1857388"/>
          </a:xfrm>
          <a:prstGeom prst="rect">
            <a:avLst/>
          </a:prstGeom>
          <a:solidFill>
            <a:schemeClr val="tx1"/>
          </a:solidFill>
          <a:ln>
            <a:solidFill>
              <a:schemeClr val="bg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using(</a:t>
            </a:r>
            <a:r>
              <a:rPr lang="en-US" dirty="0" err="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SPMonitoredScope</a:t>
            </a: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 scope = </a:t>
            </a:r>
            <a:b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b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  new </a:t>
            </a:r>
            <a:r>
              <a:rPr lang="en-US" dirty="0" err="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SPMonitoredScope</a:t>
            </a: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(“Message”))</a:t>
            </a:r>
            <a:b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b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a:t>
            </a:r>
            <a:b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b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  // code goes here</a:t>
            </a:r>
            <a:b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br>
            <a:r>
              <a:rPr lang="en-US"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rPr>
              <a:t>}</a:t>
            </a:r>
            <a:endParaRPr lang="nl-NL"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nsolas" pitchFamily="49" charset="0"/>
            </a:endParaRPr>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nl-NL" dirty="0"/>
          </a:p>
        </p:txBody>
      </p:sp>
      <p:sp>
        <p:nvSpPr>
          <p:cNvPr id="3" name="Content Placeholder 2"/>
          <p:cNvSpPr>
            <a:spLocks noGrp="1"/>
          </p:cNvSpPr>
          <p:nvPr>
            <p:ph idx="1"/>
          </p:nvPr>
        </p:nvSpPr>
        <p:spPr>
          <a:xfrm>
            <a:off x="381000" y="1412875"/>
            <a:ext cx="8382000" cy="1526572"/>
          </a:xfrm>
        </p:spPr>
        <p:txBody>
          <a:bodyPr/>
          <a:lstStyle/>
          <a:p>
            <a:r>
              <a:rPr lang="en-US" dirty="0" smtClean="0"/>
              <a:t>Upgrading Projects to Visual Studio 2010</a:t>
            </a:r>
          </a:p>
          <a:p>
            <a:r>
              <a:rPr lang="en-US" dirty="0" smtClean="0"/>
              <a:t>Upgrading Projects to SharePoint 2010</a:t>
            </a:r>
          </a:p>
          <a:p>
            <a:r>
              <a:rPr lang="en-US" dirty="0" smtClean="0"/>
              <a:t>Integrating with SharePoint 2010</a:t>
            </a:r>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Upgrade Process</a:t>
            </a:r>
            <a:endParaRPr lang="nl-NL" dirty="0"/>
          </a:p>
        </p:txBody>
      </p:sp>
      <p:sp>
        <p:nvSpPr>
          <p:cNvPr id="3" name="Content Placeholder 2"/>
          <p:cNvSpPr>
            <a:spLocks noGrp="1"/>
          </p:cNvSpPr>
          <p:nvPr>
            <p:ph idx="1"/>
          </p:nvPr>
        </p:nvSpPr>
        <p:spPr>
          <a:xfrm>
            <a:off x="381000" y="1412875"/>
            <a:ext cx="8382000" cy="5115246"/>
          </a:xfrm>
        </p:spPr>
        <p:txBody>
          <a:bodyPr/>
          <a:lstStyle/>
          <a:p>
            <a:r>
              <a:rPr lang="en-US" dirty="0" smtClean="0"/>
              <a:t>Two approaches to upgrading</a:t>
            </a:r>
          </a:p>
          <a:p>
            <a:pPr lvl="1"/>
            <a:r>
              <a:rPr lang="en-US" dirty="0" err="1" smtClean="0"/>
              <a:t>VSeWSS</a:t>
            </a:r>
            <a:r>
              <a:rPr lang="en-US" dirty="0" smtClean="0"/>
              <a:t> through Import Template</a:t>
            </a:r>
          </a:p>
          <a:p>
            <a:pPr lvl="2"/>
            <a:r>
              <a:rPr lang="en-US" dirty="0" smtClean="0"/>
              <a:t>Maintains project layout</a:t>
            </a:r>
          </a:p>
          <a:p>
            <a:pPr lvl="1"/>
            <a:r>
              <a:rPr lang="en-US" dirty="0" smtClean="0"/>
              <a:t>Other project </a:t>
            </a:r>
            <a:r>
              <a:rPr lang="en-US" dirty="0"/>
              <a:t>t</a:t>
            </a:r>
            <a:r>
              <a:rPr lang="en-US" dirty="0" smtClean="0"/>
              <a:t>ypes through WSP Import</a:t>
            </a:r>
          </a:p>
          <a:p>
            <a:pPr lvl="2"/>
            <a:r>
              <a:rPr lang="en-US" dirty="0" smtClean="0"/>
              <a:t>Imports only WSP content</a:t>
            </a:r>
          </a:p>
          <a:p>
            <a:pPr lvl="2"/>
            <a:r>
              <a:rPr lang="en-US" dirty="0" smtClean="0"/>
              <a:t>Import code / settings manually</a:t>
            </a:r>
          </a:p>
          <a:p>
            <a:endParaRPr lang="en-US" dirty="0" smtClean="0"/>
          </a:p>
          <a:p>
            <a:r>
              <a:rPr lang="en-US" dirty="0" smtClean="0"/>
              <a:t>Visual Studio 2010 Packaging</a:t>
            </a:r>
          </a:p>
          <a:p>
            <a:pPr lvl="1"/>
            <a:r>
              <a:rPr lang="en-US" dirty="0" smtClean="0"/>
              <a:t>One package per SharePoint project</a:t>
            </a:r>
          </a:p>
          <a:p>
            <a:pPr lvl="1"/>
            <a:r>
              <a:rPr lang="en-US" dirty="0" smtClean="0"/>
              <a:t>Easy refactoring</a:t>
            </a:r>
          </a:p>
          <a:p>
            <a:pPr lvl="1"/>
            <a:r>
              <a:rPr lang="en-US" dirty="0" smtClean="0"/>
              <a:t>Flexible project layout</a:t>
            </a:r>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VSeWSS</a:t>
            </a:r>
            <a:r>
              <a:rPr lang="en-US" dirty="0"/>
              <a:t> Import </a:t>
            </a:r>
            <a:r>
              <a:rPr lang="en-US" dirty="0" smtClean="0"/>
              <a:t>Project Template</a:t>
            </a:r>
            <a:endParaRPr lang="nl-NL" dirty="0"/>
          </a:p>
        </p:txBody>
      </p:sp>
      <p:sp>
        <p:nvSpPr>
          <p:cNvPr id="3" name="Content Placeholder 2"/>
          <p:cNvSpPr>
            <a:spLocks noGrp="1"/>
          </p:cNvSpPr>
          <p:nvPr>
            <p:ph idx="1"/>
          </p:nvPr>
        </p:nvSpPr>
        <p:spPr>
          <a:xfrm>
            <a:off x="381000" y="1412875"/>
            <a:ext cx="8382000" cy="2609945"/>
          </a:xfrm>
        </p:spPr>
        <p:txBody>
          <a:bodyPr/>
          <a:lstStyle/>
          <a:p>
            <a:r>
              <a:rPr lang="en-US" dirty="0" smtClean="0"/>
              <a:t>Import </a:t>
            </a:r>
            <a:r>
              <a:rPr lang="en-US" dirty="0" err="1" smtClean="0"/>
              <a:t>VSeWSS</a:t>
            </a:r>
            <a:r>
              <a:rPr lang="en-US" dirty="0" smtClean="0"/>
              <a:t> 1.1 and up</a:t>
            </a:r>
          </a:p>
          <a:p>
            <a:r>
              <a:rPr lang="en-US" dirty="0" smtClean="0"/>
              <a:t>Shipped separately from VS2010</a:t>
            </a:r>
          </a:p>
          <a:p>
            <a:r>
              <a:rPr lang="en-US" dirty="0" smtClean="0"/>
              <a:t>VB.NET and C#</a:t>
            </a:r>
          </a:p>
          <a:p>
            <a:r>
              <a:rPr lang="en-US" dirty="0" smtClean="0"/>
              <a:t>Supports Full Trust and Sandboxed projects</a:t>
            </a:r>
          </a:p>
          <a:p>
            <a:endParaRPr lang="nl-NL" dirty="0"/>
          </a:p>
        </p:txBody>
      </p:sp>
      <p:pic>
        <p:nvPicPr>
          <p:cNvPr id="5" name="Picture 3"/>
          <p:cNvPicPr>
            <a:picLocks noChangeAspect="1" noChangeArrowheads="1"/>
          </p:cNvPicPr>
          <p:nvPr/>
        </p:nvPicPr>
        <p:blipFill>
          <a:blip r:embed="rId3" cstate="screen"/>
          <a:srcRect/>
          <a:stretch>
            <a:fillRect/>
          </a:stretch>
        </p:blipFill>
        <p:spPr bwMode="auto">
          <a:xfrm>
            <a:off x="500034" y="3714752"/>
            <a:ext cx="8215370" cy="2961928"/>
          </a:xfrm>
          <a:prstGeom prst="rect">
            <a:avLst/>
          </a:prstGeom>
          <a:ln>
            <a:noFill/>
          </a:ln>
          <a:effectLst>
            <a:softEdge rad="112500"/>
          </a:effectLst>
        </p:spPr>
      </p:pic>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and Finish</a:t>
            </a:r>
            <a:endParaRPr lang="nl-NL" dirty="0"/>
          </a:p>
        </p:txBody>
      </p:sp>
      <p:sp>
        <p:nvSpPr>
          <p:cNvPr id="3" name="Content Placeholder 2"/>
          <p:cNvSpPr>
            <a:spLocks noGrp="1"/>
          </p:cNvSpPr>
          <p:nvPr>
            <p:ph sz="half" idx="1"/>
          </p:nvPr>
        </p:nvSpPr>
        <p:spPr>
          <a:xfrm>
            <a:off x="457200" y="1600200"/>
            <a:ext cx="4038600" cy="3686187"/>
          </a:xfrm>
        </p:spPr>
        <p:txBody>
          <a:bodyPr/>
          <a:lstStyle/>
          <a:p>
            <a:r>
              <a:rPr lang="en-US" dirty="0" smtClean="0"/>
              <a:t>WSP View in </a:t>
            </a:r>
            <a:r>
              <a:rPr lang="en-US" dirty="0" err="1" smtClean="0"/>
              <a:t>VSeWSS</a:t>
            </a:r>
            <a:endParaRPr lang="en-US" dirty="0" smtClean="0"/>
          </a:p>
        </p:txBody>
      </p:sp>
      <p:sp>
        <p:nvSpPr>
          <p:cNvPr id="4" name="Content Placeholder 3"/>
          <p:cNvSpPr>
            <a:spLocks noGrp="1"/>
          </p:cNvSpPr>
          <p:nvPr>
            <p:ph sz="half" idx="2"/>
          </p:nvPr>
        </p:nvSpPr>
        <p:spPr>
          <a:xfrm>
            <a:off x="4648200" y="1600201"/>
            <a:ext cx="4038600" cy="3614750"/>
          </a:xfrm>
        </p:spPr>
        <p:txBody>
          <a:bodyPr/>
          <a:lstStyle/>
          <a:p>
            <a:r>
              <a:rPr lang="en-US" dirty="0" smtClean="0"/>
              <a:t>Packaging Explorer in VS2010</a:t>
            </a:r>
          </a:p>
          <a:p>
            <a:endParaRPr lang="nl-NL" dirty="0"/>
          </a:p>
        </p:txBody>
      </p:sp>
      <p:sp>
        <p:nvSpPr>
          <p:cNvPr id="5" name="Rectangle 4"/>
          <p:cNvSpPr/>
          <p:nvPr/>
        </p:nvSpPr>
        <p:spPr>
          <a:xfrm>
            <a:off x="2071670" y="5715016"/>
            <a:ext cx="5123518" cy="954107"/>
          </a:xfrm>
          <a:prstGeom prst="rect">
            <a:avLst/>
          </a:prstGeom>
        </p:spPr>
        <p:txBody>
          <a:bodyPr wrap="none">
            <a:spAutoFit/>
          </a:bodyPr>
          <a:lstStyle/>
          <a:p>
            <a:r>
              <a:rPr lang="en-US" sz="2800" dirty="0" smtClean="0"/>
              <a:t/>
            </a:r>
            <a:br>
              <a:rPr lang="en-US" sz="2800" dirty="0" smtClean="0"/>
            </a:br>
            <a:r>
              <a:rPr lang="en-US" sz="2800" dirty="0" smtClean="0"/>
              <a:t>Feature layout matches source</a:t>
            </a:r>
            <a:endParaRPr lang="en-US" sz="2800" dirty="0"/>
          </a:p>
        </p:txBody>
      </p:sp>
      <p:pic>
        <p:nvPicPr>
          <p:cNvPr id="10" name="Picture 9"/>
          <p:cNvPicPr/>
          <p:nvPr/>
        </p:nvPicPr>
        <p:blipFill>
          <a:blip r:embed="rId3" cstate="screen"/>
          <a:srcRect/>
          <a:stretch>
            <a:fillRect/>
          </a:stretch>
        </p:blipFill>
        <p:spPr bwMode="auto">
          <a:xfrm>
            <a:off x="714347" y="2357430"/>
            <a:ext cx="4071966" cy="3813069"/>
          </a:xfrm>
          <a:prstGeom prst="rect">
            <a:avLst/>
          </a:prstGeom>
          <a:noFill/>
          <a:ln w="9525">
            <a:noFill/>
            <a:miter lim="800000"/>
            <a:headEnd/>
            <a:tailEnd/>
          </a:ln>
        </p:spPr>
      </p:pic>
      <p:pic>
        <p:nvPicPr>
          <p:cNvPr id="11" name="Picture 10"/>
          <p:cNvPicPr/>
          <p:nvPr/>
        </p:nvPicPr>
        <p:blipFill>
          <a:blip r:embed="rId4" cstate="screen"/>
          <a:srcRect/>
          <a:stretch>
            <a:fillRect/>
          </a:stretch>
        </p:blipFill>
        <p:spPr bwMode="auto">
          <a:xfrm>
            <a:off x="4929190" y="2357430"/>
            <a:ext cx="3357586" cy="2641691"/>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Project Items (SPIs)</a:t>
            </a:r>
            <a:endParaRPr lang="nl-NL" dirty="0"/>
          </a:p>
        </p:txBody>
      </p:sp>
      <p:sp>
        <p:nvSpPr>
          <p:cNvPr id="3" name="Content Placeholder 2"/>
          <p:cNvSpPr>
            <a:spLocks noGrp="1"/>
          </p:cNvSpPr>
          <p:nvPr>
            <p:ph idx="1"/>
          </p:nvPr>
        </p:nvSpPr>
        <p:spPr>
          <a:xfrm>
            <a:off x="381000" y="1412875"/>
            <a:ext cx="8382000" cy="4592026"/>
          </a:xfrm>
        </p:spPr>
        <p:txBody>
          <a:bodyPr/>
          <a:lstStyle/>
          <a:p>
            <a:r>
              <a:rPr lang="en-US" dirty="0" smtClean="0"/>
              <a:t>Visual Studio 2010 provides flexibility to packaging</a:t>
            </a:r>
          </a:p>
          <a:p>
            <a:pPr lvl="1"/>
            <a:r>
              <a:rPr lang="en-US" dirty="0" smtClean="0"/>
              <a:t>Group SPIs conceptually in features</a:t>
            </a:r>
            <a:endParaRPr lang="en-US" dirty="0"/>
          </a:p>
          <a:p>
            <a:r>
              <a:rPr lang="en-US" dirty="0" smtClean="0"/>
              <a:t>A SharePoint SPI:</a:t>
            </a:r>
          </a:p>
          <a:p>
            <a:pPr lvl="1"/>
            <a:r>
              <a:rPr lang="en-US" dirty="0" smtClean="0"/>
              <a:t>Is stored in its own folder</a:t>
            </a:r>
          </a:p>
          <a:p>
            <a:pPr lvl="1"/>
            <a:r>
              <a:rPr lang="en-US" dirty="0" smtClean="0"/>
              <a:t>Defines </a:t>
            </a:r>
            <a:r>
              <a:rPr lang="en-US" i="1" dirty="0" smtClean="0"/>
              <a:t>one </a:t>
            </a:r>
            <a:r>
              <a:rPr lang="en-US" dirty="0" smtClean="0"/>
              <a:t>artifact in the &lt;Elements&gt; file</a:t>
            </a:r>
          </a:p>
          <a:p>
            <a:pPr lvl="2"/>
            <a:r>
              <a:rPr lang="en-US" dirty="0" smtClean="0"/>
              <a:t>The folder has the type identifier as metadata</a:t>
            </a:r>
          </a:p>
          <a:p>
            <a:pPr lvl="1"/>
            <a:r>
              <a:rPr lang="en-US" dirty="0" smtClean="0"/>
              <a:t>Commonly contains the associated code in the same folder</a:t>
            </a:r>
          </a:p>
          <a:p>
            <a:pPr lvl="1"/>
            <a:endParaRPr lang="en-US" dirty="0" smtClean="0"/>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2010 </a:t>
            </a:r>
            <a:r>
              <a:rPr lang="en-US" dirty="0" smtClean="0"/>
              <a:t>Designers</a:t>
            </a:r>
            <a:endParaRPr lang="nl-NL" dirty="0"/>
          </a:p>
        </p:txBody>
      </p:sp>
      <p:sp>
        <p:nvSpPr>
          <p:cNvPr id="3" name="Content Placeholder 2"/>
          <p:cNvSpPr>
            <a:spLocks noGrp="1"/>
          </p:cNvSpPr>
          <p:nvPr>
            <p:ph idx="1"/>
          </p:nvPr>
        </p:nvSpPr>
        <p:spPr>
          <a:xfrm>
            <a:off x="381000" y="1412875"/>
            <a:ext cx="4262438" cy="5152180"/>
          </a:xfrm>
        </p:spPr>
        <p:txBody>
          <a:bodyPr/>
          <a:lstStyle/>
          <a:p>
            <a:r>
              <a:rPr lang="en-US" dirty="0" smtClean="0"/>
              <a:t>Feature Designer</a:t>
            </a:r>
          </a:p>
          <a:p>
            <a:pPr lvl="1"/>
            <a:r>
              <a:rPr lang="en-US" sz="2400" dirty="0" smtClean="0"/>
              <a:t>Combine SharePoint artifacts into a feature </a:t>
            </a:r>
          </a:p>
          <a:p>
            <a:pPr lvl="1"/>
            <a:r>
              <a:rPr lang="en-US" sz="2400" dirty="0" smtClean="0"/>
              <a:t>Zero or more features per project</a:t>
            </a:r>
          </a:p>
          <a:p>
            <a:r>
              <a:rPr lang="en-US" dirty="0" smtClean="0"/>
              <a:t>Packaging Explorer</a:t>
            </a:r>
          </a:p>
          <a:p>
            <a:pPr lvl="1"/>
            <a:r>
              <a:rPr lang="en-US" sz="2400" dirty="0" smtClean="0"/>
              <a:t>Add / remove features from entire solution</a:t>
            </a:r>
          </a:p>
          <a:p>
            <a:pPr lvl="1"/>
            <a:r>
              <a:rPr lang="en-US" sz="2400" dirty="0" smtClean="0"/>
              <a:t>Package custom assemblies</a:t>
            </a:r>
          </a:p>
          <a:p>
            <a:pPr lvl="1"/>
            <a:r>
              <a:rPr lang="en-US" sz="2400" dirty="0" smtClean="0"/>
              <a:t>One package per SharePoint project</a:t>
            </a:r>
          </a:p>
          <a:p>
            <a:pPr lvl="1"/>
            <a:endParaRPr lang="en-US" dirty="0" smtClean="0"/>
          </a:p>
        </p:txBody>
      </p:sp>
      <p:pic>
        <p:nvPicPr>
          <p:cNvPr id="4"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857752" y="2285992"/>
            <a:ext cx="3944650" cy="3000396"/>
          </a:xfrm>
          <a:prstGeom prst="rect">
            <a:avLst/>
          </a:prstGeom>
          <a:noFill/>
          <a:ln w="76200">
            <a:no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Upgrading Projects to SharePoint 2010</a:t>
            </a:r>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Deprecated and New Features</a:t>
            </a:r>
            <a:endParaRPr lang="nl-NL" dirty="0"/>
          </a:p>
        </p:txBody>
      </p:sp>
      <p:sp>
        <p:nvSpPr>
          <p:cNvPr id="5" name="Content Placeholder 4"/>
          <p:cNvSpPr>
            <a:spLocks noGrp="1"/>
          </p:cNvSpPr>
          <p:nvPr>
            <p:ph idx="1"/>
          </p:nvPr>
        </p:nvSpPr>
        <p:spPr>
          <a:xfrm>
            <a:off x="381000" y="1412875"/>
            <a:ext cx="8382000" cy="4302716"/>
          </a:xfrm>
        </p:spPr>
        <p:txBody>
          <a:bodyPr/>
          <a:lstStyle/>
          <a:p>
            <a:r>
              <a:rPr lang="en-US" dirty="0" smtClean="0"/>
              <a:t>Important features that are deprecated</a:t>
            </a:r>
          </a:p>
          <a:p>
            <a:pPr lvl="1"/>
            <a:r>
              <a:rPr lang="en-US" dirty="0" smtClean="0"/>
              <a:t>STP files for sites</a:t>
            </a:r>
          </a:p>
          <a:p>
            <a:pPr lvl="1"/>
            <a:r>
              <a:rPr lang="en-US" dirty="0" smtClean="0"/>
              <a:t>Toolbar User Interface</a:t>
            </a:r>
          </a:p>
          <a:p>
            <a:pPr lvl="1"/>
            <a:endParaRPr lang="en-US" dirty="0"/>
          </a:p>
          <a:p>
            <a:r>
              <a:rPr lang="en-US" dirty="0" smtClean="0"/>
              <a:t>Important features that are added</a:t>
            </a:r>
          </a:p>
          <a:p>
            <a:pPr lvl="1"/>
            <a:r>
              <a:rPr lang="en-US" dirty="0" smtClean="0"/>
              <a:t>Fluent User Interface</a:t>
            </a:r>
          </a:p>
          <a:p>
            <a:pPr lvl="1"/>
            <a:r>
              <a:rPr lang="en-US" dirty="0" smtClean="0"/>
              <a:t>XSLT-based List Rendering</a:t>
            </a:r>
          </a:p>
          <a:p>
            <a:pPr lvl="1"/>
            <a:r>
              <a:rPr lang="en-US" dirty="0" smtClean="0"/>
              <a:t>Large List Throttling</a:t>
            </a:r>
          </a:p>
          <a:p>
            <a:pPr lvl="1"/>
            <a:endParaRPr lang="nl-NL" dirty="0"/>
          </a:p>
        </p:txBody>
      </p:sp>
    </p:spTree>
  </p:cSld>
  <p:clrMapOvr>
    <a:masterClrMapping/>
  </p:clrMapOvr>
  <p:transition xmlns:p14="http://schemas.microsoft.com/office/powerpoint/2010/main">
    <p:fade/>
  </p:transition>
</p:sld>
</file>

<file path=ppt/theme/theme1.xml><?xml version="1.0" encoding="utf-8"?>
<a:theme xmlns:a="http://schemas.openxmlformats.org/drawingml/2006/main" name="Templat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E6C4D103DFD440B501024B3CCCA3BC" ma:contentTypeVersion="0" ma:contentTypeDescription="Create a new document." ma:contentTypeScope="" ma:versionID="546eace741149bbd8bbe2569b237f5e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E0410D-E6C3-4FA0-AFC3-1D408A29225C}"/>
</file>

<file path=customXml/itemProps2.xml><?xml version="1.0" encoding="utf-8"?>
<ds:datastoreItem xmlns:ds="http://schemas.openxmlformats.org/officeDocument/2006/customXml" ds:itemID="{23DE009E-6CB7-4486-9496-78D493A766E1}"/>
</file>

<file path=customXml/itemProps3.xml><?xml version="1.0" encoding="utf-8"?>
<ds:datastoreItem xmlns:ds="http://schemas.openxmlformats.org/officeDocument/2006/customXml" ds:itemID="{228C6BFB-EA3A-4FC2-90EB-A4F95FB08B15}"/>
</file>

<file path=docProps/app.xml><?xml version="1.0" encoding="utf-8"?>
<Properties xmlns="http://schemas.openxmlformats.org/officeDocument/2006/extended-properties" xmlns:vt="http://schemas.openxmlformats.org/officeDocument/2006/docPropsVTypes">
  <Template>Template</Template>
  <TotalTime>807</TotalTime>
  <Words>3673</Words>
  <Application>Microsoft Office PowerPoint</Application>
  <PresentationFormat>On-screen Show (4:3)</PresentationFormat>
  <Paragraphs>258</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Template</vt:lpstr>
      <vt:lpstr>Upgrading 2007 Solutions for SharePoint 2010 </vt:lpstr>
      <vt:lpstr>Agenda</vt:lpstr>
      <vt:lpstr>General Upgrade Process</vt:lpstr>
      <vt:lpstr>VSeWSS Import Project Template</vt:lpstr>
      <vt:lpstr>Start and Finish</vt:lpstr>
      <vt:lpstr>SharePoint Project Items (SPIs)</vt:lpstr>
      <vt:lpstr>Visual Studio 2010 Designers</vt:lpstr>
      <vt:lpstr>Upgrading Projects to SharePoint 2010</vt:lpstr>
      <vt:lpstr>Deprecated and New Features</vt:lpstr>
      <vt:lpstr>Upgrading STP Files</vt:lpstr>
      <vt:lpstr>From Toolbar to Ribbon</vt:lpstr>
      <vt:lpstr>Deprecated APIs</vt:lpstr>
      <vt:lpstr>Working with Compiled Code</vt:lpstr>
      <vt:lpstr>Other Considerations</vt:lpstr>
      <vt:lpstr>Update SharePoint 2007 Constants</vt:lpstr>
      <vt:lpstr>Integrating with SharePoint 2010</vt:lpstr>
      <vt:lpstr>Backwards Compatible UI</vt:lpstr>
      <vt:lpstr>Administrating User Experiences</vt:lpstr>
      <vt:lpstr>UI Versioning in the SharePoint OM</vt:lpstr>
      <vt:lpstr>ASP.NET Versioned Controls</vt:lpstr>
      <vt:lpstr>Markup Overhaul</vt:lpstr>
      <vt:lpstr>Developer Dashboard</vt:lpstr>
      <vt:lpstr>Summary</vt:lpstr>
    </vt:vector>
  </TitlesOfParts>
  <LinksUpToDate>false</LinksUpToDate>
  <SharedDoc>false</SharedDoc>
  <HyperlinksChanged>false</HyperlinksChanged>
  <AppVersion>14.0000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Upgrading 2007 Solutions for SharePoint 2010</dc:title>
  <dc:subject>SharePoint 2010</dc:subject>
  <dc:creator>PStubbs</dc:creator>
  <cp:lastModifiedBy>TedP</cp:lastModifiedBy>
  <cp:revision>19</cp:revision>
  <dcterms:created xsi:type="dcterms:W3CDTF">2009-10-17T14:09:50Z</dcterms:created>
  <dcterms:modified xsi:type="dcterms:W3CDTF">2010-01-12T19:36:55Z</dcterms:modified>
  <cp:version>2.0</cp:version>
  <dc:description>UpgradingVSeWSSSolutions
by PStubbspstubbs@microsoft.com
http://blogs.msdn.com/pstubbs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0x01010028E6C4D103DFD440B501024B3CCCA3BC</vt:lpwstr>
  </property>
  <property fmtid="{D5CDD505-2E9C-101B-9397-08002B2CF9AE}" pid="3" name="Module">
    <vt:lpwstr>1</vt:lpwstr>
  </property>
  <property fmtid="{D5CDD505-2E9C-101B-9397-08002B2CF9AE}" pid="4" name="Order">
    <vt:r8>200</vt:r8>
  </property>
  <property fmtid="{D5CDD505-2E9C-101B-9397-08002B2CF9AE}" pid="5" name="Completed">
    <vt:lpwstr>true</vt:lpwstr>
  </property>
  <property fmtid="{D5CDD505-2E9C-101B-9397-08002B2CF9AE}" pid="6" name="Author0">
    <vt:lpwstr>Wouter van Vugt</vt:lpwstr>
  </property>
  <property fmtid="{D5CDD505-2E9C-101B-9397-08002B2CF9AE}" pid="7" name="ContentAuthor">
    <vt:lpwstr>5</vt:lpwstr>
  </property>
  <property fmtid="{D5CDD505-2E9C-101B-9397-08002B2CF9AE}" pid="8" name="ContentItemStatus">
    <vt:lpwstr>Waiting for SME Reveiw</vt:lpwstr>
  </property>
</Properties>
</file>