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6"/>
    <p:sldMasterId id="2147483675" r:id="rId7"/>
  </p:sldMasterIdLst>
  <p:notesMasterIdLst>
    <p:notesMasterId r:id="rId127"/>
  </p:notesMasterIdLst>
  <p:handoutMasterIdLst>
    <p:handoutMasterId r:id="rId128"/>
  </p:handoutMasterIdLst>
  <p:sldIdLst>
    <p:sldId id="548" r:id="rId8"/>
    <p:sldId id="549" r:id="rId9"/>
    <p:sldId id="542" r:id="rId10"/>
    <p:sldId id="414" r:id="rId11"/>
    <p:sldId id="416" r:id="rId12"/>
    <p:sldId id="544" r:id="rId13"/>
    <p:sldId id="422" r:id="rId14"/>
    <p:sldId id="423" r:id="rId15"/>
    <p:sldId id="424" r:id="rId16"/>
    <p:sldId id="327" r:id="rId17"/>
    <p:sldId id="651" r:id="rId18"/>
    <p:sldId id="427" r:id="rId19"/>
    <p:sldId id="504" r:id="rId20"/>
    <p:sldId id="525" r:id="rId21"/>
    <p:sldId id="526" r:id="rId22"/>
    <p:sldId id="521" r:id="rId23"/>
    <p:sldId id="523" r:id="rId24"/>
    <p:sldId id="524" r:id="rId25"/>
    <p:sldId id="437" r:id="rId26"/>
    <p:sldId id="336" r:id="rId27"/>
    <p:sldId id="507" r:id="rId28"/>
    <p:sldId id="508" r:id="rId29"/>
    <p:sldId id="648" r:id="rId30"/>
    <p:sldId id="509" r:id="rId31"/>
    <p:sldId id="510" r:id="rId32"/>
    <p:sldId id="511" r:id="rId33"/>
    <p:sldId id="438" r:id="rId34"/>
    <p:sldId id="441" r:id="rId35"/>
    <p:sldId id="443" r:id="rId36"/>
    <p:sldId id="527" r:id="rId37"/>
    <p:sldId id="545" r:id="rId38"/>
    <p:sldId id="537" r:id="rId39"/>
    <p:sldId id="529" r:id="rId40"/>
    <p:sldId id="463" r:id="rId41"/>
    <p:sldId id="653" r:id="rId42"/>
    <p:sldId id="343" r:id="rId43"/>
    <p:sldId id="654" r:id="rId44"/>
    <p:sldId id="655" r:id="rId45"/>
    <p:sldId id="513" r:id="rId46"/>
    <p:sldId id="647" r:id="rId47"/>
    <p:sldId id="564" r:id="rId48"/>
    <p:sldId id="565" r:id="rId49"/>
    <p:sldId id="566" r:id="rId50"/>
    <p:sldId id="567" r:id="rId51"/>
    <p:sldId id="568" r:id="rId52"/>
    <p:sldId id="530" r:id="rId53"/>
    <p:sldId id="532" r:id="rId54"/>
    <p:sldId id="531" r:id="rId55"/>
    <p:sldId id="536" r:id="rId56"/>
    <p:sldId id="533" r:id="rId57"/>
    <p:sldId id="534" r:id="rId58"/>
    <p:sldId id="644" r:id="rId59"/>
    <p:sldId id="645" r:id="rId60"/>
    <p:sldId id="659" r:id="rId61"/>
    <p:sldId id="308" r:id="rId62"/>
    <p:sldId id="471" r:id="rId63"/>
    <p:sldId id="466" r:id="rId64"/>
    <p:sldId id="535" r:id="rId65"/>
    <p:sldId id="538" r:id="rId66"/>
    <p:sldId id="539" r:id="rId67"/>
    <p:sldId id="467" r:id="rId68"/>
    <p:sldId id="541" r:id="rId69"/>
    <p:sldId id="469" r:id="rId70"/>
    <p:sldId id="551" r:id="rId71"/>
    <p:sldId id="317" r:id="rId72"/>
    <p:sldId id="477" r:id="rId73"/>
    <p:sldId id="319" r:id="rId74"/>
    <p:sldId id="312" r:id="rId75"/>
    <p:sldId id="322" r:id="rId76"/>
    <p:sldId id="594" r:id="rId77"/>
    <p:sldId id="595" r:id="rId78"/>
    <p:sldId id="596" r:id="rId79"/>
    <p:sldId id="597" r:id="rId80"/>
    <p:sldId id="598" r:id="rId81"/>
    <p:sldId id="599" r:id="rId82"/>
    <p:sldId id="600" r:id="rId83"/>
    <p:sldId id="601" r:id="rId84"/>
    <p:sldId id="602" r:id="rId85"/>
    <p:sldId id="603" r:id="rId86"/>
    <p:sldId id="604" r:id="rId87"/>
    <p:sldId id="605" r:id="rId88"/>
    <p:sldId id="656" r:id="rId89"/>
    <p:sldId id="657" r:id="rId90"/>
    <p:sldId id="606" r:id="rId91"/>
    <p:sldId id="607" r:id="rId92"/>
    <p:sldId id="608" r:id="rId93"/>
    <p:sldId id="609" r:id="rId94"/>
    <p:sldId id="610" r:id="rId95"/>
    <p:sldId id="611" r:id="rId96"/>
    <p:sldId id="614" r:id="rId97"/>
    <p:sldId id="615" r:id="rId98"/>
    <p:sldId id="616" r:id="rId99"/>
    <p:sldId id="617" r:id="rId100"/>
    <p:sldId id="618" r:id="rId101"/>
    <p:sldId id="619" r:id="rId102"/>
    <p:sldId id="620" r:id="rId103"/>
    <p:sldId id="621" r:id="rId104"/>
    <p:sldId id="622" r:id="rId105"/>
    <p:sldId id="623" r:id="rId106"/>
    <p:sldId id="624" r:id="rId107"/>
    <p:sldId id="625" r:id="rId108"/>
    <p:sldId id="626" r:id="rId109"/>
    <p:sldId id="627" r:id="rId110"/>
    <p:sldId id="628" r:id="rId111"/>
    <p:sldId id="629" r:id="rId112"/>
    <p:sldId id="630" r:id="rId113"/>
    <p:sldId id="631" r:id="rId114"/>
    <p:sldId id="632" r:id="rId115"/>
    <p:sldId id="633" r:id="rId116"/>
    <p:sldId id="634" r:id="rId117"/>
    <p:sldId id="635" r:id="rId118"/>
    <p:sldId id="636" r:id="rId119"/>
    <p:sldId id="637" r:id="rId120"/>
    <p:sldId id="638" r:id="rId121"/>
    <p:sldId id="639" r:id="rId122"/>
    <p:sldId id="640" r:id="rId123"/>
    <p:sldId id="641" r:id="rId124"/>
    <p:sldId id="642" r:id="rId125"/>
    <p:sldId id="643"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4E60D0-D791-40AB-88CB-0A5BFBEE8444}">
          <p14:sldIdLst>
            <p14:sldId id="548"/>
            <p14:sldId id="549"/>
            <p14:sldId id="542"/>
          </p14:sldIdLst>
        </p14:section>
        <p14:section name="ULS" id="{2E9A6AAA-C2B7-4E27-8D83-862DE5319CD8}">
          <p14:sldIdLst>
            <p14:sldId id="414"/>
            <p14:sldId id="416"/>
            <p14:sldId id="544"/>
            <p14:sldId id="422"/>
            <p14:sldId id="423"/>
            <p14:sldId id="424"/>
            <p14:sldId id="327"/>
            <p14:sldId id="651"/>
            <p14:sldId id="427"/>
          </p14:sldIdLst>
        </p14:section>
        <p14:section name="Usage Logging" id="{4D15A97D-6E20-4FFF-91A6-394D58BEF0D4}">
          <p14:sldIdLst>
            <p14:sldId id="504"/>
            <p14:sldId id="525"/>
            <p14:sldId id="526"/>
            <p14:sldId id="521"/>
            <p14:sldId id="523"/>
            <p14:sldId id="524"/>
            <p14:sldId id="437"/>
            <p14:sldId id="336"/>
            <p14:sldId id="507"/>
            <p14:sldId id="508"/>
            <p14:sldId id="648"/>
            <p14:sldId id="509"/>
            <p14:sldId id="510"/>
            <p14:sldId id="511"/>
            <p14:sldId id="438"/>
            <p14:sldId id="441"/>
            <p14:sldId id="443"/>
            <p14:sldId id="527"/>
            <p14:sldId id="545"/>
            <p14:sldId id="537"/>
            <p14:sldId id="529"/>
          </p14:sldIdLst>
        </p14:section>
        <p14:section name="Developer Dashboard" id="{CD7D5861-9359-4E87-84A2-DBA19B2DB472}">
          <p14:sldIdLst>
            <p14:sldId id="463"/>
            <p14:sldId id="653"/>
            <p14:sldId id="343"/>
            <p14:sldId id="654"/>
            <p14:sldId id="655"/>
            <p14:sldId id="513"/>
            <p14:sldId id="647"/>
          </p14:sldIdLst>
        </p14:section>
        <p14:section name="Password Management" id="{F9CE20FD-CA37-4A38-9867-CA65B78125FB}">
          <p14:sldIdLst>
            <p14:sldId id="564"/>
            <p14:sldId id="565"/>
            <p14:sldId id="566"/>
            <p14:sldId id="567"/>
            <p14:sldId id="568"/>
          </p14:sldIdLst>
        </p14:section>
        <p14:section name="PowerShell" id="{4C214EA2-2C74-4647-8C85-DF28AB4B369C}">
          <p14:sldIdLst>
            <p14:sldId id="530"/>
            <p14:sldId id="532"/>
            <p14:sldId id="531"/>
            <p14:sldId id="536"/>
            <p14:sldId id="533"/>
            <p14:sldId id="534"/>
          </p14:sldIdLst>
        </p14:section>
        <p14:section name="Conclusion" id="{1D2F2F4E-075E-46A9-9787-E98AD8879B7C}">
          <p14:sldIdLst>
            <p14:sldId id="644"/>
            <p14:sldId id="645"/>
            <p14:sldId id="659"/>
          </p14:sldIdLst>
        </p14:section>
        <p14:section name="Patching" id="{0B1FA921-DDE3-4A8F-AFFE-CA784B512106}">
          <p14:sldIdLst>
            <p14:sldId id="308"/>
            <p14:sldId id="471"/>
            <p14:sldId id="466"/>
            <p14:sldId id="535"/>
            <p14:sldId id="538"/>
            <p14:sldId id="539"/>
            <p14:sldId id="467"/>
            <p14:sldId id="541"/>
            <p14:sldId id="469"/>
            <p14:sldId id="551"/>
            <p14:sldId id="317"/>
            <p14:sldId id="477"/>
            <p14:sldId id="319"/>
            <p14:sldId id="312"/>
            <p14:sldId id="322"/>
          </p14:sldIdLst>
        </p14:section>
        <p14:section name="Appendix" id="{58056CE9-57F8-4974-8200-FB8D5F02EE68}">
          <p14:sldIdLst>
            <p14:sldId id="594"/>
            <p14:sldId id="595"/>
            <p14:sldId id="596"/>
            <p14:sldId id="597"/>
            <p14:sldId id="598"/>
            <p14:sldId id="599"/>
            <p14:sldId id="600"/>
            <p14:sldId id="601"/>
            <p14:sldId id="602"/>
            <p14:sldId id="603"/>
            <p14:sldId id="604"/>
            <p14:sldId id="605"/>
            <p14:sldId id="656"/>
            <p14:sldId id="657"/>
            <p14:sldId id="606"/>
            <p14:sldId id="607"/>
            <p14:sldId id="608"/>
            <p14:sldId id="609"/>
            <p14:sldId id="610"/>
            <p14:sldId id="611"/>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766" autoAdjust="0"/>
    <p:restoredTop sz="82412" autoAdjust="0"/>
  </p:normalViewPr>
  <p:slideViewPr>
    <p:cSldViewPr>
      <p:cViewPr>
        <p:scale>
          <a:sx n="104" d="100"/>
          <a:sy n="104" d="100"/>
        </p:scale>
        <p:origin x="-1788" y="-210"/>
      </p:cViewPr>
      <p:guideLst>
        <p:guide orient="horz" pos="2160"/>
        <p:guide pos="2880"/>
      </p:guideLst>
    </p:cSldViewPr>
  </p:slideViewPr>
  <p:notesTextViewPr>
    <p:cViewPr>
      <p:scale>
        <a:sx n="100" d="100"/>
        <a:sy n="100" d="100"/>
      </p:scale>
      <p:origin x="0" y="0"/>
    </p:cViewPr>
  </p:notesTextViewPr>
  <p:sorterViewPr>
    <p:cViewPr>
      <p:scale>
        <a:sx n="30" d="100"/>
        <a:sy n="30" d="100"/>
      </p:scale>
      <p:origin x="0" y="1260"/>
    </p:cViewPr>
  </p:sorterViewPr>
  <p:notesViewPr>
    <p:cSldViewPr>
      <p:cViewPr varScale="1">
        <p:scale>
          <a:sx n="101" d="100"/>
          <a:sy n="101" d="100"/>
        </p:scale>
        <p:origin x="-35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handoutMaster" Target="handoutMasters/handoutMaster1.xml"/><Relationship Id="rId5" Type="http://schemas.openxmlformats.org/officeDocument/2006/relationships/customXml" Target="../customXml/item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slide" Target="slides/slide111.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slide" Target="slides/slide117.xml"/><Relationship Id="rId129"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A64BB-508E-4014-A47A-36B0FC56D031}" type="doc">
      <dgm:prSet loTypeId="urn:microsoft.com/office/officeart/2005/8/layout/equation2" loCatId="relationship" qsTypeId="urn:microsoft.com/office/officeart/2005/8/quickstyle/simple3" qsCatId="simple" csTypeId="urn:microsoft.com/office/officeart/2005/8/colors/accent1_2" csCatId="accent1" phldr="1"/>
      <dgm:spPr/>
    </dgm:pt>
    <dgm:pt modelId="{3FDEDB84-66BD-49BA-9F91-E0C4D362DA8B}">
      <dgm:prSet phldrT="[Text]"/>
      <dgm:spPr/>
      <dgm:t>
        <a:bodyPr/>
        <a:lstStyle/>
        <a:p>
          <a:pPr algn="ctr"/>
          <a:r>
            <a:rPr lang="en-US" dirty="0" smtClean="0"/>
            <a:t>ULS Logs</a:t>
          </a:r>
          <a:endParaRPr lang="en-US" dirty="0"/>
        </a:p>
      </dgm:t>
    </dgm:pt>
    <dgm:pt modelId="{B25DD20C-5677-460D-AF87-87786BEDCA28}" type="parTrans" cxnId="{070B91A1-2D3D-49B8-BC3A-BC39643AA305}">
      <dgm:prSet/>
      <dgm:spPr/>
      <dgm:t>
        <a:bodyPr/>
        <a:lstStyle/>
        <a:p>
          <a:pPr algn="ctr"/>
          <a:endParaRPr lang="en-US"/>
        </a:p>
      </dgm:t>
    </dgm:pt>
    <dgm:pt modelId="{CD6C2815-AC21-43A5-9377-B345A0A0D971}" type="sibTrans" cxnId="{070B91A1-2D3D-49B8-BC3A-BC39643AA305}">
      <dgm:prSet/>
      <dgm:spPr/>
      <dgm:t>
        <a:bodyPr/>
        <a:lstStyle/>
        <a:p>
          <a:pPr algn="ctr"/>
          <a:endParaRPr lang="en-US"/>
        </a:p>
      </dgm:t>
    </dgm:pt>
    <dgm:pt modelId="{A226FAA3-F87B-4176-BC51-DD5CD69A1671}">
      <dgm:prSet phldrT="[Text]"/>
      <dgm:spPr/>
      <dgm:t>
        <a:bodyPr/>
        <a:lstStyle/>
        <a:p>
          <a:pPr algn="ctr"/>
          <a:r>
            <a:rPr lang="en-US" dirty="0" smtClean="0"/>
            <a:t>Windows Events</a:t>
          </a:r>
          <a:endParaRPr lang="en-US" dirty="0"/>
        </a:p>
      </dgm:t>
    </dgm:pt>
    <dgm:pt modelId="{2793A542-E8BA-404F-8B8E-485CB80F313B}" type="parTrans" cxnId="{95827104-4E88-4F32-842C-E5829E9E629B}">
      <dgm:prSet/>
      <dgm:spPr/>
      <dgm:t>
        <a:bodyPr/>
        <a:lstStyle/>
        <a:p>
          <a:pPr algn="ctr"/>
          <a:endParaRPr lang="en-US"/>
        </a:p>
      </dgm:t>
    </dgm:pt>
    <dgm:pt modelId="{F0BF3F0D-50E3-4347-825B-513183BA05AD}" type="sibTrans" cxnId="{95827104-4E88-4F32-842C-E5829E9E629B}">
      <dgm:prSet/>
      <dgm:spPr/>
      <dgm:t>
        <a:bodyPr/>
        <a:lstStyle/>
        <a:p>
          <a:pPr algn="ctr"/>
          <a:endParaRPr lang="en-US"/>
        </a:p>
      </dgm:t>
    </dgm:pt>
    <dgm:pt modelId="{D6E11197-00E0-4266-8123-53D43A7D143F}">
      <dgm:prSet phldrT="[Text]"/>
      <dgm:spPr/>
      <dgm:t>
        <a:bodyPr/>
        <a:lstStyle/>
        <a:p>
          <a:pPr algn="ctr"/>
          <a:r>
            <a:rPr lang="en-US" dirty="0" smtClean="0"/>
            <a:t>Feature Logging</a:t>
          </a:r>
          <a:endParaRPr lang="en-US" dirty="0"/>
        </a:p>
      </dgm:t>
    </dgm:pt>
    <dgm:pt modelId="{71FCACB2-8BC7-47F5-837D-D17AFA4DCF68}" type="parTrans" cxnId="{C5D867F7-BD3C-4F22-9748-5F40A743EB42}">
      <dgm:prSet/>
      <dgm:spPr/>
      <dgm:t>
        <a:bodyPr/>
        <a:lstStyle/>
        <a:p>
          <a:pPr algn="ctr"/>
          <a:endParaRPr lang="en-US"/>
        </a:p>
      </dgm:t>
    </dgm:pt>
    <dgm:pt modelId="{AC0C70CB-363B-400F-A028-83C546D9E583}" type="sibTrans" cxnId="{C5D867F7-BD3C-4F22-9748-5F40A743EB42}">
      <dgm:prSet/>
      <dgm:spPr/>
      <dgm:t>
        <a:bodyPr/>
        <a:lstStyle/>
        <a:p>
          <a:pPr algn="ctr"/>
          <a:endParaRPr lang="en-US"/>
        </a:p>
      </dgm:t>
    </dgm:pt>
    <dgm:pt modelId="{3B11EACC-AA0D-4A5E-A084-E30198C0AA00}">
      <dgm:prSet phldrT="[Text]"/>
      <dgm:spPr/>
      <dgm:t>
        <a:bodyPr/>
        <a:lstStyle/>
        <a:p>
          <a:pPr algn="ctr"/>
          <a:r>
            <a:rPr lang="en-US" dirty="0" smtClean="0"/>
            <a:t>Logging DB</a:t>
          </a:r>
          <a:endParaRPr lang="en-US" dirty="0"/>
        </a:p>
      </dgm:t>
    </dgm:pt>
    <dgm:pt modelId="{39E5BC40-96FA-4FF3-8D51-D0A611FF276F}" type="parTrans" cxnId="{E3088E78-54EF-47D6-AC15-AC04708486E9}">
      <dgm:prSet/>
      <dgm:spPr/>
      <dgm:t>
        <a:bodyPr/>
        <a:lstStyle/>
        <a:p>
          <a:pPr algn="ctr"/>
          <a:endParaRPr lang="en-US"/>
        </a:p>
      </dgm:t>
    </dgm:pt>
    <dgm:pt modelId="{B9995AA2-5881-450F-8ACD-A97B2A818D30}" type="sibTrans" cxnId="{E3088E78-54EF-47D6-AC15-AC04708486E9}">
      <dgm:prSet/>
      <dgm:spPr/>
      <dgm:t>
        <a:bodyPr/>
        <a:lstStyle/>
        <a:p>
          <a:pPr algn="ctr"/>
          <a:endParaRPr lang="en-US"/>
        </a:p>
      </dgm:t>
    </dgm:pt>
    <dgm:pt modelId="{F06486F1-79D2-42EB-A4DF-E914D1CD2A3C}">
      <dgm:prSet phldrT="[Text]"/>
      <dgm:spPr/>
      <dgm:t>
        <a:bodyPr/>
        <a:lstStyle/>
        <a:p>
          <a:pPr algn="ctr"/>
          <a:r>
            <a:rPr lang="en-US" dirty="0" smtClean="0"/>
            <a:t>Page requests</a:t>
          </a:r>
          <a:endParaRPr lang="en-US" dirty="0"/>
        </a:p>
      </dgm:t>
    </dgm:pt>
    <dgm:pt modelId="{92484217-2BC6-46E2-8944-16613AA58694}" type="parTrans" cxnId="{B569EEA7-1F15-4F61-8FCB-98DD8AF20C36}">
      <dgm:prSet/>
      <dgm:spPr/>
      <dgm:t>
        <a:bodyPr/>
        <a:lstStyle/>
        <a:p>
          <a:pPr algn="ctr"/>
          <a:endParaRPr lang="en-US"/>
        </a:p>
      </dgm:t>
    </dgm:pt>
    <dgm:pt modelId="{B9409A40-69F2-4B58-9E5C-39DC7EFEE226}" type="sibTrans" cxnId="{B569EEA7-1F15-4F61-8FCB-98DD8AF20C36}">
      <dgm:prSet/>
      <dgm:spPr/>
      <dgm:t>
        <a:bodyPr/>
        <a:lstStyle/>
        <a:p>
          <a:pPr algn="ctr"/>
          <a:endParaRPr lang="en-US"/>
        </a:p>
      </dgm:t>
    </dgm:pt>
    <dgm:pt modelId="{273E0D88-BD66-4877-AC4F-66BBF6489C3D}">
      <dgm:prSet phldrT="[Text]"/>
      <dgm:spPr/>
      <dgm:t>
        <a:bodyPr/>
        <a:lstStyle/>
        <a:p>
          <a:pPr algn="ctr"/>
          <a:r>
            <a:rPr lang="en-US" dirty="0" smtClean="0"/>
            <a:t>Health data</a:t>
          </a:r>
          <a:endParaRPr lang="en-US" dirty="0"/>
        </a:p>
      </dgm:t>
    </dgm:pt>
    <dgm:pt modelId="{84EBD42B-2EFD-4C63-96FA-500459B84BEE}" type="parTrans" cxnId="{52192B82-6C77-416A-9171-717A29612136}">
      <dgm:prSet/>
      <dgm:spPr/>
      <dgm:t>
        <a:bodyPr/>
        <a:lstStyle/>
        <a:p>
          <a:endParaRPr lang="en-US"/>
        </a:p>
      </dgm:t>
    </dgm:pt>
    <dgm:pt modelId="{267370F2-BD42-4EF6-B4FF-0AEDFC7C0591}" type="sibTrans" cxnId="{52192B82-6C77-416A-9171-717A29612136}">
      <dgm:prSet/>
      <dgm:spPr/>
      <dgm:t>
        <a:bodyPr/>
        <a:lstStyle/>
        <a:p>
          <a:endParaRPr lang="en-US"/>
        </a:p>
      </dgm:t>
    </dgm:pt>
    <dgm:pt modelId="{55045D78-B0F2-4D17-86BB-D76D529ADF3D}" type="pres">
      <dgm:prSet presAssocID="{0CAA64BB-508E-4014-A47A-36B0FC56D031}" presName="Name0" presStyleCnt="0">
        <dgm:presLayoutVars>
          <dgm:dir/>
          <dgm:resizeHandles val="exact"/>
        </dgm:presLayoutVars>
      </dgm:prSet>
      <dgm:spPr/>
    </dgm:pt>
    <dgm:pt modelId="{E4FFEF6A-018B-4B3F-B71E-9F676BBD8880}" type="pres">
      <dgm:prSet presAssocID="{0CAA64BB-508E-4014-A47A-36B0FC56D031}" presName="vNodes" presStyleCnt="0"/>
      <dgm:spPr/>
    </dgm:pt>
    <dgm:pt modelId="{39ECBC25-A7B1-47D5-88C9-22CC1FA3716E}" type="pres">
      <dgm:prSet presAssocID="{3FDEDB84-66BD-49BA-9F91-E0C4D362DA8B}" presName="node" presStyleLbl="node1" presStyleIdx="0" presStyleCnt="6" custLinFactX="-100000" custLinFactNeighborX="-109565">
        <dgm:presLayoutVars>
          <dgm:bulletEnabled val="1"/>
        </dgm:presLayoutVars>
      </dgm:prSet>
      <dgm:spPr/>
      <dgm:t>
        <a:bodyPr/>
        <a:lstStyle/>
        <a:p>
          <a:endParaRPr lang="en-US"/>
        </a:p>
      </dgm:t>
    </dgm:pt>
    <dgm:pt modelId="{F8FF1694-F804-4817-BC2E-AD267E38B830}" type="pres">
      <dgm:prSet presAssocID="{CD6C2815-AC21-43A5-9377-B345A0A0D971}" presName="spacerT" presStyleCnt="0"/>
      <dgm:spPr/>
    </dgm:pt>
    <dgm:pt modelId="{59AAAF28-B926-49FA-9508-741F7C13761F}" type="pres">
      <dgm:prSet presAssocID="{CD6C2815-AC21-43A5-9377-B345A0A0D971}" presName="sibTrans" presStyleLbl="sibTrans2D1" presStyleIdx="0" presStyleCnt="5" custLinFactX="-100000" custLinFactNeighborX="-105622"/>
      <dgm:spPr/>
      <dgm:t>
        <a:bodyPr/>
        <a:lstStyle/>
        <a:p>
          <a:endParaRPr lang="en-US"/>
        </a:p>
      </dgm:t>
    </dgm:pt>
    <dgm:pt modelId="{D4F5307B-A4A6-4AFE-A117-CE31AF4BC61D}" type="pres">
      <dgm:prSet presAssocID="{CD6C2815-AC21-43A5-9377-B345A0A0D971}" presName="spacerB" presStyleCnt="0"/>
      <dgm:spPr/>
    </dgm:pt>
    <dgm:pt modelId="{16347414-AA0F-4B44-B1F8-2C8C5CF0AA69}" type="pres">
      <dgm:prSet presAssocID="{A226FAA3-F87B-4176-BC51-DD5CD69A1671}" presName="node" presStyleLbl="node1" presStyleIdx="1" presStyleCnt="6" custLinFactNeighborX="-63933">
        <dgm:presLayoutVars>
          <dgm:bulletEnabled val="1"/>
        </dgm:presLayoutVars>
      </dgm:prSet>
      <dgm:spPr/>
      <dgm:t>
        <a:bodyPr/>
        <a:lstStyle/>
        <a:p>
          <a:endParaRPr lang="en-US"/>
        </a:p>
      </dgm:t>
    </dgm:pt>
    <dgm:pt modelId="{E69A474B-B63D-4B81-9426-07CD8F1E435D}" type="pres">
      <dgm:prSet presAssocID="{F0BF3F0D-50E3-4347-825B-513183BA05AD}" presName="spacerT" presStyleCnt="0"/>
      <dgm:spPr/>
    </dgm:pt>
    <dgm:pt modelId="{7E3EC359-11DD-4A66-8D4A-3B02A0760F55}" type="pres">
      <dgm:prSet presAssocID="{F0BF3F0D-50E3-4347-825B-513183BA05AD}" presName="sibTrans" presStyleLbl="sibTrans2D1" presStyleIdx="1" presStyleCnt="5" custLinFactX="-10230" custLinFactNeighborX="-100000"/>
      <dgm:spPr/>
      <dgm:t>
        <a:bodyPr/>
        <a:lstStyle/>
        <a:p>
          <a:endParaRPr lang="en-US"/>
        </a:p>
      </dgm:t>
    </dgm:pt>
    <dgm:pt modelId="{6BDD85AB-EAC5-4A3D-93CC-568884C3FB8D}" type="pres">
      <dgm:prSet presAssocID="{F0BF3F0D-50E3-4347-825B-513183BA05AD}" presName="spacerB" presStyleCnt="0"/>
      <dgm:spPr/>
    </dgm:pt>
    <dgm:pt modelId="{84346471-1CBE-4A67-BF1A-AEEAA3433275}" type="pres">
      <dgm:prSet presAssocID="{F06486F1-79D2-42EB-A4DF-E914D1CD2A3C}" presName="node" presStyleLbl="node1" presStyleIdx="2" presStyleCnt="6" custLinFactNeighborX="-63933">
        <dgm:presLayoutVars>
          <dgm:bulletEnabled val="1"/>
        </dgm:presLayoutVars>
      </dgm:prSet>
      <dgm:spPr/>
      <dgm:t>
        <a:bodyPr/>
        <a:lstStyle/>
        <a:p>
          <a:endParaRPr lang="en-US"/>
        </a:p>
      </dgm:t>
    </dgm:pt>
    <dgm:pt modelId="{EB35CA2A-310F-4982-AC6B-CFC31B47D37D}" type="pres">
      <dgm:prSet presAssocID="{B9409A40-69F2-4B58-9E5C-39DC7EFEE226}" presName="spacerT" presStyleCnt="0"/>
      <dgm:spPr/>
    </dgm:pt>
    <dgm:pt modelId="{7282B170-D62A-40C3-8934-E524D9E23729}" type="pres">
      <dgm:prSet presAssocID="{B9409A40-69F2-4B58-9E5C-39DC7EFEE226}" presName="sibTrans" presStyleLbl="sibTrans2D1" presStyleIdx="2" presStyleCnt="5" custLinFactX="-10230" custLinFactNeighborX="-100000"/>
      <dgm:spPr/>
      <dgm:t>
        <a:bodyPr/>
        <a:lstStyle/>
        <a:p>
          <a:endParaRPr lang="en-US"/>
        </a:p>
      </dgm:t>
    </dgm:pt>
    <dgm:pt modelId="{26248375-7893-4C6C-B80A-568A6AFD6261}" type="pres">
      <dgm:prSet presAssocID="{B9409A40-69F2-4B58-9E5C-39DC7EFEE226}" presName="spacerB" presStyleCnt="0"/>
      <dgm:spPr/>
    </dgm:pt>
    <dgm:pt modelId="{976CD945-1080-4A20-B3F0-59CF78585FD3}" type="pres">
      <dgm:prSet presAssocID="{D6E11197-00E0-4266-8123-53D43A7D143F}" presName="node" presStyleLbl="node1" presStyleIdx="3" presStyleCnt="6" custLinFactNeighborX="-63933">
        <dgm:presLayoutVars>
          <dgm:bulletEnabled val="1"/>
        </dgm:presLayoutVars>
      </dgm:prSet>
      <dgm:spPr/>
      <dgm:t>
        <a:bodyPr/>
        <a:lstStyle/>
        <a:p>
          <a:endParaRPr lang="en-US"/>
        </a:p>
      </dgm:t>
    </dgm:pt>
    <dgm:pt modelId="{5F1DBA40-A433-4D92-AAEF-40D4478FA753}" type="pres">
      <dgm:prSet presAssocID="{AC0C70CB-363B-400F-A028-83C546D9E583}" presName="spacerT" presStyleCnt="0"/>
      <dgm:spPr/>
    </dgm:pt>
    <dgm:pt modelId="{4CD62F61-860F-4F7B-A57D-CE868F0D9B8F}" type="pres">
      <dgm:prSet presAssocID="{AC0C70CB-363B-400F-A028-83C546D9E583}" presName="sibTrans" presStyleLbl="sibTrans2D1" presStyleIdx="3" presStyleCnt="5" custLinFactX="-100000" custLinFactNeighborX="-126945"/>
      <dgm:spPr/>
      <dgm:t>
        <a:bodyPr/>
        <a:lstStyle/>
        <a:p>
          <a:endParaRPr lang="en-US"/>
        </a:p>
      </dgm:t>
    </dgm:pt>
    <dgm:pt modelId="{C5DE8FDF-6DAE-4323-A963-FABC07F0A013}" type="pres">
      <dgm:prSet presAssocID="{AC0C70CB-363B-400F-A028-83C546D9E583}" presName="spacerB" presStyleCnt="0"/>
      <dgm:spPr/>
    </dgm:pt>
    <dgm:pt modelId="{3B7E0689-4642-4BE7-979C-2CE83C24CBCE}" type="pres">
      <dgm:prSet presAssocID="{273E0D88-BD66-4877-AC4F-66BBF6489C3D}" presName="node" presStyleLbl="node1" presStyleIdx="4" presStyleCnt="6" custLinFactX="-100000" custLinFactNeighborX="-121932">
        <dgm:presLayoutVars>
          <dgm:bulletEnabled val="1"/>
        </dgm:presLayoutVars>
      </dgm:prSet>
      <dgm:spPr/>
      <dgm:t>
        <a:bodyPr/>
        <a:lstStyle/>
        <a:p>
          <a:endParaRPr lang="en-US"/>
        </a:p>
      </dgm:t>
    </dgm:pt>
    <dgm:pt modelId="{630CC5AD-81C2-429F-81DE-2DF64E2B760C}" type="pres">
      <dgm:prSet presAssocID="{0CAA64BB-508E-4014-A47A-36B0FC56D031}" presName="sibTransLast" presStyleLbl="sibTrans2D1" presStyleIdx="4" presStyleCnt="5" custScaleX="117160"/>
      <dgm:spPr/>
      <dgm:t>
        <a:bodyPr/>
        <a:lstStyle/>
        <a:p>
          <a:endParaRPr lang="en-US"/>
        </a:p>
      </dgm:t>
    </dgm:pt>
    <dgm:pt modelId="{2372CAFB-0385-412C-92CA-255ED7B57399}" type="pres">
      <dgm:prSet presAssocID="{0CAA64BB-508E-4014-A47A-36B0FC56D031}" presName="connectorText" presStyleLbl="sibTrans2D1" presStyleIdx="4" presStyleCnt="5"/>
      <dgm:spPr/>
      <dgm:t>
        <a:bodyPr/>
        <a:lstStyle/>
        <a:p>
          <a:endParaRPr lang="en-US"/>
        </a:p>
      </dgm:t>
    </dgm:pt>
    <dgm:pt modelId="{4C112342-E4FE-481B-9605-8850294668C2}" type="pres">
      <dgm:prSet presAssocID="{0CAA64BB-508E-4014-A47A-36B0FC56D031}" presName="lastNode" presStyleLbl="node1" presStyleIdx="5" presStyleCnt="6" custLinFactX="-1969" custLinFactNeighborX="-100000">
        <dgm:presLayoutVars>
          <dgm:bulletEnabled val="1"/>
        </dgm:presLayoutVars>
      </dgm:prSet>
      <dgm:spPr/>
      <dgm:t>
        <a:bodyPr/>
        <a:lstStyle/>
        <a:p>
          <a:endParaRPr lang="en-US"/>
        </a:p>
      </dgm:t>
    </dgm:pt>
  </dgm:ptLst>
  <dgm:cxnLst>
    <dgm:cxn modelId="{BC19BFEE-F2DE-43F9-B6E8-54EDF065157C}" type="presOf" srcId="{CD6C2815-AC21-43A5-9377-B345A0A0D971}" destId="{59AAAF28-B926-49FA-9508-741F7C13761F}" srcOrd="0" destOrd="0" presId="urn:microsoft.com/office/officeart/2005/8/layout/equation2"/>
    <dgm:cxn modelId="{FD4C26CD-8A88-4312-8CEC-34A5D2F1B95E}" type="presOf" srcId="{273E0D88-BD66-4877-AC4F-66BBF6489C3D}" destId="{3B7E0689-4642-4BE7-979C-2CE83C24CBCE}" srcOrd="0" destOrd="0" presId="urn:microsoft.com/office/officeart/2005/8/layout/equation2"/>
    <dgm:cxn modelId="{CE8F137F-6BD5-479F-B009-1A9FAF708DEF}" type="presOf" srcId="{267370F2-BD42-4EF6-B4FF-0AEDFC7C0591}" destId="{630CC5AD-81C2-429F-81DE-2DF64E2B760C}" srcOrd="0" destOrd="0" presId="urn:microsoft.com/office/officeart/2005/8/layout/equation2"/>
    <dgm:cxn modelId="{52192B82-6C77-416A-9171-717A29612136}" srcId="{0CAA64BB-508E-4014-A47A-36B0FC56D031}" destId="{273E0D88-BD66-4877-AC4F-66BBF6489C3D}" srcOrd="4" destOrd="0" parTransId="{84EBD42B-2EFD-4C63-96FA-500459B84BEE}" sibTransId="{267370F2-BD42-4EF6-B4FF-0AEDFC7C0591}"/>
    <dgm:cxn modelId="{95827104-4E88-4F32-842C-E5829E9E629B}" srcId="{0CAA64BB-508E-4014-A47A-36B0FC56D031}" destId="{A226FAA3-F87B-4176-BC51-DD5CD69A1671}" srcOrd="1" destOrd="0" parTransId="{2793A542-E8BA-404F-8B8E-485CB80F313B}" sibTransId="{F0BF3F0D-50E3-4347-825B-513183BA05AD}"/>
    <dgm:cxn modelId="{CC50DD88-5C55-465B-B9B7-E2EBAE14FF6E}" type="presOf" srcId="{3B11EACC-AA0D-4A5E-A084-E30198C0AA00}" destId="{4C112342-E4FE-481B-9605-8850294668C2}" srcOrd="0" destOrd="0" presId="urn:microsoft.com/office/officeart/2005/8/layout/equation2"/>
    <dgm:cxn modelId="{0E16F361-16D6-48A1-818D-8E48DDEEE435}" type="presOf" srcId="{F0BF3F0D-50E3-4347-825B-513183BA05AD}" destId="{7E3EC359-11DD-4A66-8D4A-3B02A0760F55}" srcOrd="0" destOrd="0" presId="urn:microsoft.com/office/officeart/2005/8/layout/equation2"/>
    <dgm:cxn modelId="{C5D867F7-BD3C-4F22-9748-5F40A743EB42}" srcId="{0CAA64BB-508E-4014-A47A-36B0FC56D031}" destId="{D6E11197-00E0-4266-8123-53D43A7D143F}" srcOrd="3" destOrd="0" parTransId="{71FCACB2-8BC7-47F5-837D-D17AFA4DCF68}" sibTransId="{AC0C70CB-363B-400F-A028-83C546D9E583}"/>
    <dgm:cxn modelId="{A4F46D15-5572-4684-BE46-9B59403E6E52}" type="presOf" srcId="{F06486F1-79D2-42EB-A4DF-E914D1CD2A3C}" destId="{84346471-1CBE-4A67-BF1A-AEEAA3433275}" srcOrd="0" destOrd="0" presId="urn:microsoft.com/office/officeart/2005/8/layout/equation2"/>
    <dgm:cxn modelId="{8B21163E-B02B-4384-9ECC-E5C548664971}" type="presOf" srcId="{A226FAA3-F87B-4176-BC51-DD5CD69A1671}" destId="{16347414-AA0F-4B44-B1F8-2C8C5CF0AA69}" srcOrd="0" destOrd="0" presId="urn:microsoft.com/office/officeart/2005/8/layout/equation2"/>
    <dgm:cxn modelId="{E3088E78-54EF-47D6-AC15-AC04708486E9}" srcId="{0CAA64BB-508E-4014-A47A-36B0FC56D031}" destId="{3B11EACC-AA0D-4A5E-A084-E30198C0AA00}" srcOrd="5" destOrd="0" parTransId="{39E5BC40-96FA-4FF3-8D51-D0A611FF276F}" sibTransId="{B9995AA2-5881-450F-8ACD-A97B2A818D30}"/>
    <dgm:cxn modelId="{E19F0D66-FCF8-40EA-8548-9A3C07D680D1}" type="presOf" srcId="{3FDEDB84-66BD-49BA-9F91-E0C4D362DA8B}" destId="{39ECBC25-A7B1-47D5-88C9-22CC1FA3716E}" srcOrd="0" destOrd="0" presId="urn:microsoft.com/office/officeart/2005/8/layout/equation2"/>
    <dgm:cxn modelId="{C4F08FED-D709-4373-A505-32706C0BA968}" type="presOf" srcId="{267370F2-BD42-4EF6-B4FF-0AEDFC7C0591}" destId="{2372CAFB-0385-412C-92CA-255ED7B57399}" srcOrd="1" destOrd="0" presId="urn:microsoft.com/office/officeart/2005/8/layout/equation2"/>
    <dgm:cxn modelId="{070B91A1-2D3D-49B8-BC3A-BC39643AA305}" srcId="{0CAA64BB-508E-4014-A47A-36B0FC56D031}" destId="{3FDEDB84-66BD-49BA-9F91-E0C4D362DA8B}" srcOrd="0" destOrd="0" parTransId="{B25DD20C-5677-460D-AF87-87786BEDCA28}" sibTransId="{CD6C2815-AC21-43A5-9377-B345A0A0D971}"/>
    <dgm:cxn modelId="{67BF4DCE-20AB-46EF-9E01-4182ACB6F810}" type="presOf" srcId="{AC0C70CB-363B-400F-A028-83C546D9E583}" destId="{4CD62F61-860F-4F7B-A57D-CE868F0D9B8F}" srcOrd="0" destOrd="0" presId="urn:microsoft.com/office/officeart/2005/8/layout/equation2"/>
    <dgm:cxn modelId="{84BBDA06-B5AC-4E30-B810-F191B2A72CD3}" type="presOf" srcId="{B9409A40-69F2-4B58-9E5C-39DC7EFEE226}" destId="{7282B170-D62A-40C3-8934-E524D9E23729}" srcOrd="0" destOrd="0" presId="urn:microsoft.com/office/officeart/2005/8/layout/equation2"/>
    <dgm:cxn modelId="{48789EEA-3066-46FC-931F-734535AFF0AC}" type="presOf" srcId="{D6E11197-00E0-4266-8123-53D43A7D143F}" destId="{976CD945-1080-4A20-B3F0-59CF78585FD3}" srcOrd="0" destOrd="0" presId="urn:microsoft.com/office/officeart/2005/8/layout/equation2"/>
    <dgm:cxn modelId="{8A2E08F2-EC89-4904-A159-25F621A6F5D6}" type="presOf" srcId="{0CAA64BB-508E-4014-A47A-36B0FC56D031}" destId="{55045D78-B0F2-4D17-86BB-D76D529ADF3D}" srcOrd="0" destOrd="0" presId="urn:microsoft.com/office/officeart/2005/8/layout/equation2"/>
    <dgm:cxn modelId="{B569EEA7-1F15-4F61-8FCB-98DD8AF20C36}" srcId="{0CAA64BB-508E-4014-A47A-36B0FC56D031}" destId="{F06486F1-79D2-42EB-A4DF-E914D1CD2A3C}" srcOrd="2" destOrd="0" parTransId="{92484217-2BC6-46E2-8944-16613AA58694}" sibTransId="{B9409A40-69F2-4B58-9E5C-39DC7EFEE226}"/>
    <dgm:cxn modelId="{64550C09-2CF5-4149-91BC-74970683C192}" type="presParOf" srcId="{55045D78-B0F2-4D17-86BB-D76D529ADF3D}" destId="{E4FFEF6A-018B-4B3F-B71E-9F676BBD8880}" srcOrd="0" destOrd="0" presId="urn:microsoft.com/office/officeart/2005/8/layout/equation2"/>
    <dgm:cxn modelId="{1476BF07-94C8-48F4-AEDD-1983DC9D2B2E}" type="presParOf" srcId="{E4FFEF6A-018B-4B3F-B71E-9F676BBD8880}" destId="{39ECBC25-A7B1-47D5-88C9-22CC1FA3716E}" srcOrd="0" destOrd="0" presId="urn:microsoft.com/office/officeart/2005/8/layout/equation2"/>
    <dgm:cxn modelId="{1081BEC2-6450-4471-958D-987DCE23E8A4}" type="presParOf" srcId="{E4FFEF6A-018B-4B3F-B71E-9F676BBD8880}" destId="{F8FF1694-F804-4817-BC2E-AD267E38B830}" srcOrd="1" destOrd="0" presId="urn:microsoft.com/office/officeart/2005/8/layout/equation2"/>
    <dgm:cxn modelId="{65BA7DA6-24C4-43C0-824A-9A7C3B296480}" type="presParOf" srcId="{E4FFEF6A-018B-4B3F-B71E-9F676BBD8880}" destId="{59AAAF28-B926-49FA-9508-741F7C13761F}" srcOrd="2" destOrd="0" presId="urn:microsoft.com/office/officeart/2005/8/layout/equation2"/>
    <dgm:cxn modelId="{AFF621AB-AB98-4DD8-881C-C08965C5F374}" type="presParOf" srcId="{E4FFEF6A-018B-4B3F-B71E-9F676BBD8880}" destId="{D4F5307B-A4A6-4AFE-A117-CE31AF4BC61D}" srcOrd="3" destOrd="0" presId="urn:microsoft.com/office/officeart/2005/8/layout/equation2"/>
    <dgm:cxn modelId="{CB0700A0-65E2-426F-B831-AA9B658FF50A}" type="presParOf" srcId="{E4FFEF6A-018B-4B3F-B71E-9F676BBD8880}" destId="{16347414-AA0F-4B44-B1F8-2C8C5CF0AA69}" srcOrd="4" destOrd="0" presId="urn:microsoft.com/office/officeart/2005/8/layout/equation2"/>
    <dgm:cxn modelId="{116D94C8-C7A4-4263-8BC1-5D99D673D4C5}" type="presParOf" srcId="{E4FFEF6A-018B-4B3F-B71E-9F676BBD8880}" destId="{E69A474B-B63D-4B81-9426-07CD8F1E435D}" srcOrd="5" destOrd="0" presId="urn:microsoft.com/office/officeart/2005/8/layout/equation2"/>
    <dgm:cxn modelId="{1F2F2039-2963-4FBF-849A-CFEFD972815A}" type="presParOf" srcId="{E4FFEF6A-018B-4B3F-B71E-9F676BBD8880}" destId="{7E3EC359-11DD-4A66-8D4A-3B02A0760F55}" srcOrd="6" destOrd="0" presId="urn:microsoft.com/office/officeart/2005/8/layout/equation2"/>
    <dgm:cxn modelId="{B78DCB12-837E-4690-AE58-538C42FB82B4}" type="presParOf" srcId="{E4FFEF6A-018B-4B3F-B71E-9F676BBD8880}" destId="{6BDD85AB-EAC5-4A3D-93CC-568884C3FB8D}" srcOrd="7" destOrd="0" presId="urn:microsoft.com/office/officeart/2005/8/layout/equation2"/>
    <dgm:cxn modelId="{EDE3DBB0-C71A-479B-9C53-7323868AB19B}" type="presParOf" srcId="{E4FFEF6A-018B-4B3F-B71E-9F676BBD8880}" destId="{84346471-1CBE-4A67-BF1A-AEEAA3433275}" srcOrd="8" destOrd="0" presId="urn:microsoft.com/office/officeart/2005/8/layout/equation2"/>
    <dgm:cxn modelId="{3B684A0B-3286-41C0-BF57-D288F045E8D1}" type="presParOf" srcId="{E4FFEF6A-018B-4B3F-B71E-9F676BBD8880}" destId="{EB35CA2A-310F-4982-AC6B-CFC31B47D37D}" srcOrd="9" destOrd="0" presId="urn:microsoft.com/office/officeart/2005/8/layout/equation2"/>
    <dgm:cxn modelId="{6881F8CB-70EA-414B-8ACD-B2252A6C80BA}" type="presParOf" srcId="{E4FFEF6A-018B-4B3F-B71E-9F676BBD8880}" destId="{7282B170-D62A-40C3-8934-E524D9E23729}" srcOrd="10" destOrd="0" presId="urn:microsoft.com/office/officeart/2005/8/layout/equation2"/>
    <dgm:cxn modelId="{E6C4B046-7277-4897-BCE4-1E666587CD34}" type="presParOf" srcId="{E4FFEF6A-018B-4B3F-B71E-9F676BBD8880}" destId="{26248375-7893-4C6C-B80A-568A6AFD6261}" srcOrd="11" destOrd="0" presId="urn:microsoft.com/office/officeart/2005/8/layout/equation2"/>
    <dgm:cxn modelId="{31D0526C-65D8-4F94-8F18-87EDB43BEB2A}" type="presParOf" srcId="{E4FFEF6A-018B-4B3F-B71E-9F676BBD8880}" destId="{976CD945-1080-4A20-B3F0-59CF78585FD3}" srcOrd="12" destOrd="0" presId="urn:microsoft.com/office/officeart/2005/8/layout/equation2"/>
    <dgm:cxn modelId="{A5E76D83-DE3F-416D-AE23-5F98FDF75683}" type="presParOf" srcId="{E4FFEF6A-018B-4B3F-B71E-9F676BBD8880}" destId="{5F1DBA40-A433-4D92-AAEF-40D4478FA753}" srcOrd="13" destOrd="0" presId="urn:microsoft.com/office/officeart/2005/8/layout/equation2"/>
    <dgm:cxn modelId="{617F9A7C-BB74-44F0-95F7-9A5384D7C3E1}" type="presParOf" srcId="{E4FFEF6A-018B-4B3F-B71E-9F676BBD8880}" destId="{4CD62F61-860F-4F7B-A57D-CE868F0D9B8F}" srcOrd="14" destOrd="0" presId="urn:microsoft.com/office/officeart/2005/8/layout/equation2"/>
    <dgm:cxn modelId="{9C8E7797-C80C-448A-BF96-B2DD18CB870B}" type="presParOf" srcId="{E4FFEF6A-018B-4B3F-B71E-9F676BBD8880}" destId="{C5DE8FDF-6DAE-4323-A963-FABC07F0A013}" srcOrd="15" destOrd="0" presId="urn:microsoft.com/office/officeart/2005/8/layout/equation2"/>
    <dgm:cxn modelId="{60786BF9-9354-481F-9AF0-52911BECD087}" type="presParOf" srcId="{E4FFEF6A-018B-4B3F-B71E-9F676BBD8880}" destId="{3B7E0689-4642-4BE7-979C-2CE83C24CBCE}" srcOrd="16" destOrd="0" presId="urn:microsoft.com/office/officeart/2005/8/layout/equation2"/>
    <dgm:cxn modelId="{4B330E79-F46E-43BD-AD8B-E701FBFAD468}" type="presParOf" srcId="{55045D78-B0F2-4D17-86BB-D76D529ADF3D}" destId="{630CC5AD-81C2-429F-81DE-2DF64E2B760C}" srcOrd="1" destOrd="0" presId="urn:microsoft.com/office/officeart/2005/8/layout/equation2"/>
    <dgm:cxn modelId="{0412F124-D1C2-4F99-88CD-92729AC5DD15}" type="presParOf" srcId="{630CC5AD-81C2-429F-81DE-2DF64E2B760C}" destId="{2372CAFB-0385-412C-92CA-255ED7B57399}" srcOrd="0" destOrd="0" presId="urn:microsoft.com/office/officeart/2005/8/layout/equation2"/>
    <dgm:cxn modelId="{24D03066-37D3-40A2-953B-0EC2667FEE19}" type="presParOf" srcId="{55045D78-B0F2-4D17-86BB-D76D529ADF3D}" destId="{4C112342-E4FE-481B-9605-8850294668C2}"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CBC25-A7B1-47D5-88C9-22CC1FA3716E}">
      <dsp:nvSpPr>
        <dsp:cNvPr id="0" name=""/>
        <dsp:cNvSpPr/>
      </dsp:nvSpPr>
      <dsp:spPr>
        <a:xfrm>
          <a:off x="327293" y="2691"/>
          <a:ext cx="649495" cy="649495"/>
        </a:xfrm>
        <a:prstGeom prst="ellipse">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ULS Logs</a:t>
          </a:r>
          <a:endParaRPr lang="en-US" sz="800" kern="1200" dirty="0"/>
        </a:p>
      </dsp:txBody>
      <dsp:txXfrm>
        <a:off x="422409" y="97807"/>
        <a:ext cx="459263" cy="459263"/>
      </dsp:txXfrm>
    </dsp:sp>
    <dsp:sp modelId="{59AAAF28-B926-49FA-9508-741F7C13761F}">
      <dsp:nvSpPr>
        <dsp:cNvPr id="0" name=""/>
        <dsp:cNvSpPr/>
      </dsp:nvSpPr>
      <dsp:spPr>
        <a:xfrm>
          <a:off x="1050209" y="704925"/>
          <a:ext cx="376707" cy="376707"/>
        </a:xfrm>
        <a:prstGeom prst="mathPlus">
          <a:avLst/>
        </a:prstGeom>
        <a:gradFill rotWithShape="0">
          <a:gsLst>
            <a:gs pos="0">
              <a:schemeClr val="accent1">
                <a:tint val="60000"/>
                <a:hueOff val="0"/>
                <a:satOff val="0"/>
                <a:lumOff val="0"/>
                <a:alphaOff val="0"/>
                <a:tint val="70000"/>
                <a:satMod val="180000"/>
              </a:schemeClr>
            </a:gs>
            <a:gs pos="62000">
              <a:schemeClr val="accent1">
                <a:tint val="60000"/>
                <a:hueOff val="0"/>
                <a:satOff val="0"/>
                <a:lumOff val="0"/>
                <a:alphaOff val="0"/>
                <a:tint val="30000"/>
                <a:satMod val="180000"/>
              </a:schemeClr>
            </a:gs>
            <a:gs pos="100000">
              <a:schemeClr val="accent1">
                <a:tint val="60000"/>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100142" y="848978"/>
        <a:ext cx="276841" cy="88601"/>
      </dsp:txXfrm>
    </dsp:sp>
    <dsp:sp modelId="{16347414-AA0F-4B44-B1F8-2C8C5CF0AA69}">
      <dsp:nvSpPr>
        <dsp:cNvPr id="0" name=""/>
        <dsp:cNvSpPr/>
      </dsp:nvSpPr>
      <dsp:spPr>
        <a:xfrm>
          <a:off x="1273166" y="1134371"/>
          <a:ext cx="649495" cy="649495"/>
        </a:xfrm>
        <a:prstGeom prst="ellipse">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Windows Events</a:t>
          </a:r>
          <a:endParaRPr lang="en-US" sz="800" kern="1200" dirty="0"/>
        </a:p>
      </dsp:txBody>
      <dsp:txXfrm>
        <a:off x="1368282" y="1229487"/>
        <a:ext cx="459263" cy="459263"/>
      </dsp:txXfrm>
    </dsp:sp>
    <dsp:sp modelId="{7E3EC359-11DD-4A66-8D4A-3B02A0760F55}">
      <dsp:nvSpPr>
        <dsp:cNvPr id="0" name=""/>
        <dsp:cNvSpPr/>
      </dsp:nvSpPr>
      <dsp:spPr>
        <a:xfrm>
          <a:off x="1409558" y="1836606"/>
          <a:ext cx="376707" cy="376707"/>
        </a:xfrm>
        <a:prstGeom prst="mathPlus">
          <a:avLst/>
        </a:prstGeom>
        <a:gradFill rotWithShape="0">
          <a:gsLst>
            <a:gs pos="0">
              <a:schemeClr val="accent1">
                <a:tint val="60000"/>
                <a:hueOff val="0"/>
                <a:satOff val="0"/>
                <a:lumOff val="0"/>
                <a:alphaOff val="0"/>
                <a:tint val="70000"/>
                <a:satMod val="180000"/>
              </a:schemeClr>
            </a:gs>
            <a:gs pos="62000">
              <a:schemeClr val="accent1">
                <a:tint val="60000"/>
                <a:hueOff val="0"/>
                <a:satOff val="0"/>
                <a:lumOff val="0"/>
                <a:alphaOff val="0"/>
                <a:tint val="30000"/>
                <a:satMod val="180000"/>
              </a:schemeClr>
            </a:gs>
            <a:gs pos="100000">
              <a:schemeClr val="accent1">
                <a:tint val="60000"/>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459491" y="1980659"/>
        <a:ext cx="276841" cy="88601"/>
      </dsp:txXfrm>
    </dsp:sp>
    <dsp:sp modelId="{84346471-1CBE-4A67-BF1A-AEEAA3433275}">
      <dsp:nvSpPr>
        <dsp:cNvPr id="0" name=""/>
        <dsp:cNvSpPr/>
      </dsp:nvSpPr>
      <dsp:spPr>
        <a:xfrm>
          <a:off x="1273166" y="2266052"/>
          <a:ext cx="649495" cy="649495"/>
        </a:xfrm>
        <a:prstGeom prst="ellipse">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Page requests</a:t>
          </a:r>
          <a:endParaRPr lang="en-US" sz="800" kern="1200" dirty="0"/>
        </a:p>
      </dsp:txBody>
      <dsp:txXfrm>
        <a:off x="1368282" y="2361168"/>
        <a:ext cx="459263" cy="459263"/>
      </dsp:txXfrm>
    </dsp:sp>
    <dsp:sp modelId="{7282B170-D62A-40C3-8934-E524D9E23729}">
      <dsp:nvSpPr>
        <dsp:cNvPr id="0" name=""/>
        <dsp:cNvSpPr/>
      </dsp:nvSpPr>
      <dsp:spPr>
        <a:xfrm>
          <a:off x="1409558" y="2968286"/>
          <a:ext cx="376707" cy="376707"/>
        </a:xfrm>
        <a:prstGeom prst="mathPlus">
          <a:avLst/>
        </a:prstGeom>
        <a:gradFill rotWithShape="0">
          <a:gsLst>
            <a:gs pos="0">
              <a:schemeClr val="accent1">
                <a:tint val="60000"/>
                <a:hueOff val="0"/>
                <a:satOff val="0"/>
                <a:lumOff val="0"/>
                <a:alphaOff val="0"/>
                <a:tint val="70000"/>
                <a:satMod val="180000"/>
              </a:schemeClr>
            </a:gs>
            <a:gs pos="62000">
              <a:schemeClr val="accent1">
                <a:tint val="60000"/>
                <a:hueOff val="0"/>
                <a:satOff val="0"/>
                <a:lumOff val="0"/>
                <a:alphaOff val="0"/>
                <a:tint val="30000"/>
                <a:satMod val="180000"/>
              </a:schemeClr>
            </a:gs>
            <a:gs pos="100000">
              <a:schemeClr val="accent1">
                <a:tint val="60000"/>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459491" y="3112339"/>
        <a:ext cx="276841" cy="88601"/>
      </dsp:txXfrm>
    </dsp:sp>
    <dsp:sp modelId="{976CD945-1080-4A20-B3F0-59CF78585FD3}">
      <dsp:nvSpPr>
        <dsp:cNvPr id="0" name=""/>
        <dsp:cNvSpPr/>
      </dsp:nvSpPr>
      <dsp:spPr>
        <a:xfrm>
          <a:off x="1273166" y="3397732"/>
          <a:ext cx="649495" cy="649495"/>
        </a:xfrm>
        <a:prstGeom prst="ellipse">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Feature Logging</a:t>
          </a:r>
          <a:endParaRPr lang="en-US" sz="800" kern="1200" dirty="0"/>
        </a:p>
      </dsp:txBody>
      <dsp:txXfrm>
        <a:off x="1368282" y="3492848"/>
        <a:ext cx="459263" cy="459263"/>
      </dsp:txXfrm>
    </dsp:sp>
    <dsp:sp modelId="{4CD62F61-860F-4F7B-A57D-CE868F0D9B8F}">
      <dsp:nvSpPr>
        <dsp:cNvPr id="0" name=""/>
        <dsp:cNvSpPr/>
      </dsp:nvSpPr>
      <dsp:spPr>
        <a:xfrm>
          <a:off x="969884" y="4099967"/>
          <a:ext cx="376707" cy="376707"/>
        </a:xfrm>
        <a:prstGeom prst="mathPlus">
          <a:avLst/>
        </a:prstGeom>
        <a:gradFill rotWithShape="0">
          <a:gsLst>
            <a:gs pos="0">
              <a:schemeClr val="accent1">
                <a:tint val="60000"/>
                <a:hueOff val="0"/>
                <a:satOff val="0"/>
                <a:lumOff val="0"/>
                <a:alphaOff val="0"/>
                <a:tint val="70000"/>
                <a:satMod val="180000"/>
              </a:schemeClr>
            </a:gs>
            <a:gs pos="62000">
              <a:schemeClr val="accent1">
                <a:tint val="60000"/>
                <a:hueOff val="0"/>
                <a:satOff val="0"/>
                <a:lumOff val="0"/>
                <a:alphaOff val="0"/>
                <a:tint val="30000"/>
                <a:satMod val="180000"/>
              </a:schemeClr>
            </a:gs>
            <a:gs pos="100000">
              <a:schemeClr val="accent1">
                <a:tint val="60000"/>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019817" y="4244020"/>
        <a:ext cx="276841" cy="88601"/>
      </dsp:txXfrm>
    </dsp:sp>
    <dsp:sp modelId="{3B7E0689-4642-4BE7-979C-2CE83C24CBCE}">
      <dsp:nvSpPr>
        <dsp:cNvPr id="0" name=""/>
        <dsp:cNvSpPr/>
      </dsp:nvSpPr>
      <dsp:spPr>
        <a:xfrm>
          <a:off x="246970" y="4529413"/>
          <a:ext cx="649495" cy="649495"/>
        </a:xfrm>
        <a:prstGeom prst="ellipse">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Health data</a:t>
          </a:r>
          <a:endParaRPr lang="en-US" sz="800" kern="1200" dirty="0"/>
        </a:p>
      </dsp:txBody>
      <dsp:txXfrm>
        <a:off x="342086" y="4624529"/>
        <a:ext cx="459263" cy="459263"/>
      </dsp:txXfrm>
    </dsp:sp>
    <dsp:sp modelId="{630CC5AD-81C2-429F-81DE-2DF64E2B760C}">
      <dsp:nvSpPr>
        <dsp:cNvPr id="0" name=""/>
        <dsp:cNvSpPr/>
      </dsp:nvSpPr>
      <dsp:spPr>
        <a:xfrm>
          <a:off x="2086018" y="2469993"/>
          <a:ext cx="221211" cy="241612"/>
        </a:xfrm>
        <a:prstGeom prst="rightArrow">
          <a:avLst>
            <a:gd name="adj1" fmla="val 60000"/>
            <a:gd name="adj2" fmla="val 50000"/>
          </a:avLst>
        </a:prstGeom>
        <a:gradFill rotWithShape="0">
          <a:gsLst>
            <a:gs pos="0">
              <a:schemeClr val="accent1">
                <a:tint val="60000"/>
                <a:hueOff val="0"/>
                <a:satOff val="0"/>
                <a:lumOff val="0"/>
                <a:alphaOff val="0"/>
                <a:tint val="70000"/>
                <a:satMod val="180000"/>
              </a:schemeClr>
            </a:gs>
            <a:gs pos="62000">
              <a:schemeClr val="accent1">
                <a:tint val="60000"/>
                <a:hueOff val="0"/>
                <a:satOff val="0"/>
                <a:lumOff val="0"/>
                <a:alphaOff val="0"/>
                <a:tint val="30000"/>
                <a:satMod val="180000"/>
              </a:schemeClr>
            </a:gs>
            <a:gs pos="100000">
              <a:schemeClr val="accent1">
                <a:tint val="60000"/>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086018" y="2518315"/>
        <a:ext cx="154848" cy="144968"/>
      </dsp:txXfrm>
    </dsp:sp>
    <dsp:sp modelId="{4C112342-E4FE-481B-9605-8850294668C2}">
      <dsp:nvSpPr>
        <dsp:cNvPr id="0" name=""/>
        <dsp:cNvSpPr/>
      </dsp:nvSpPr>
      <dsp:spPr>
        <a:xfrm>
          <a:off x="2369404" y="1941304"/>
          <a:ext cx="1298990" cy="1298990"/>
        </a:xfrm>
        <a:prstGeom prst="ellipse">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Logging DB</a:t>
          </a:r>
          <a:endParaRPr lang="en-US" sz="1800" kern="1200" dirty="0"/>
        </a:p>
      </dsp:txBody>
      <dsp:txXfrm>
        <a:off x="2559637" y="2131537"/>
        <a:ext cx="918524" cy="91852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D6B4F-5662-4D22-95F8-47CF67822FDF}" type="datetimeFigureOut">
              <a:rPr lang="en-US" smtClean="0"/>
              <a:pPr/>
              <a:t>11/19/2009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90E782-06B0-4346-8149-EEACB6573ADB}" type="slidenum">
              <a:rPr lang="en-US" smtClean="0"/>
              <a:pPr/>
              <a:t>‹#›</a:t>
            </a:fld>
            <a:endParaRPr lang="en-US"/>
          </a:p>
        </p:txBody>
      </p:sp>
    </p:spTree>
    <p:extLst>
      <p:ext uri="{BB962C8B-B14F-4D97-AF65-F5344CB8AC3E}">
        <p14:creationId xmlns:p14="http://schemas.microsoft.com/office/powerpoint/2010/main" val="822896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11/19/2009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2453941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microsoft.com/windowsserver2003/technologies/management/powershell/default.mspx"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www.microsoft.com/technet/scriptcenter/topics/winpsh/manual/start.mspx"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microsoft.com/windowsserver2003/technologies/management/powershell/default.mspx"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www.microsoft.com/technet/scriptcenter/topics/winpsh/manual/start.mspx"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11/19/2009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Powershell</a:t>
            </a:r>
            <a:r>
              <a:rPr lang="en-US" dirty="0" smtClean="0"/>
              <a:t> is the core to managing ULS in Microsoft SharePoint Server 2010 through eight (8) unique</a:t>
            </a:r>
            <a:r>
              <a:rPr lang="en-US" baseline="0" dirty="0" smtClean="0"/>
              <a:t> nouns.  The available </a:t>
            </a:r>
            <a:r>
              <a:rPr lang="en-US" baseline="0" dirty="0" err="1" smtClean="0"/>
              <a:t>Powershell</a:t>
            </a:r>
            <a:r>
              <a:rPr lang="en-US" baseline="0" dirty="0" smtClean="0"/>
              <a:t> nouns expose a number of configuration and management possibilities to both ease administrative burden and logging implementation.</a:t>
            </a:r>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EA01178D-F383-4F87-BD5C-63CC9EFAA699}"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smtClean="0">
                <a:solidFill>
                  <a:schemeClr val="tx1"/>
                </a:solidFill>
                <a:latin typeface="Segoe UI" pitchFamily="34" charset="0"/>
                <a:ea typeface="+mn-ea"/>
                <a:cs typeface="+mn-cs"/>
              </a:rPr>
              <a:t>ULS Logs provide administrators with a great mechanism to diagnose what's wrong with the system when something goes wrong, but there are times when you want a overview of what's happening in your SharePoint deployment when things are going well.</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For this, SharePoint 2010 provides you with the 'Logging Database' which contains all the events that are happening</a:t>
            </a:r>
            <a:r>
              <a:rPr lang="en-US" sz="900" kern="1200" baseline="0" dirty="0" smtClean="0">
                <a:solidFill>
                  <a:schemeClr val="tx1"/>
                </a:solidFill>
                <a:latin typeface="Segoe UI" pitchFamily="34" charset="0"/>
                <a:ea typeface="+mn-ea"/>
                <a:cs typeface="+mn-cs"/>
              </a:rPr>
              <a:t> </a:t>
            </a:r>
            <a:r>
              <a:rPr lang="en-US" sz="900" kern="1200" dirty="0" smtClean="0">
                <a:solidFill>
                  <a:schemeClr val="tx1"/>
                </a:solidFill>
                <a:latin typeface="Segoe UI" pitchFamily="34" charset="0"/>
                <a:ea typeface="+mn-ea"/>
                <a:cs typeface="+mn-cs"/>
              </a:rPr>
              <a:t>in the deployment.  This information is collected by a service, the usage service, which collects system usage information  and periodically imports them into the database.</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Usage Logging is enabled on all deployments by default if you use the farm </a:t>
            </a:r>
            <a:r>
              <a:rPr lang="en-US" sz="900" kern="1200" dirty="0" err="1" smtClean="0">
                <a:solidFill>
                  <a:schemeClr val="tx1"/>
                </a:solidFill>
                <a:latin typeface="Segoe UI" pitchFamily="34" charset="0"/>
                <a:ea typeface="+mn-ea"/>
                <a:cs typeface="+mn-cs"/>
              </a:rPr>
              <a:t>config</a:t>
            </a:r>
            <a:r>
              <a:rPr lang="en-US" sz="900" kern="1200" dirty="0" smtClean="0">
                <a:solidFill>
                  <a:schemeClr val="tx1"/>
                </a:solidFill>
                <a:latin typeface="Segoe UI" pitchFamily="34" charset="0"/>
                <a:ea typeface="+mn-ea"/>
                <a:cs typeface="+mn-cs"/>
              </a:rPr>
              <a:t> wizard, but can be disabled by the admin at anytime, temporarily or permanently. </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By default, in Beta 1, data in the database is retained for 14 days, but can be set by the administration through </a:t>
            </a:r>
            <a:r>
              <a:rPr lang="en-US" sz="900" kern="1200" dirty="0" err="1" smtClean="0">
                <a:solidFill>
                  <a:schemeClr val="tx1"/>
                </a:solidFill>
                <a:latin typeface="Segoe UI" pitchFamily="34" charset="0"/>
                <a:ea typeface="+mn-ea"/>
                <a:cs typeface="+mn-cs"/>
              </a:rPr>
              <a:t>powershell</a:t>
            </a:r>
            <a:endParaRPr lang="en-US" sz="900" kern="1200" dirty="0" smtClean="0">
              <a:solidFill>
                <a:schemeClr val="tx1"/>
              </a:solidFill>
              <a:latin typeface="Segoe UI" pitchFamily="34" charset="0"/>
              <a:ea typeface="+mn-ea"/>
              <a:cs typeface="+mn-cs"/>
            </a:endParaRP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One of the most important feature of the logging database - the schema is public and documented. This means</a:t>
            </a:r>
          </a:p>
          <a:p>
            <a:r>
              <a:rPr lang="en-US" sz="900" kern="1200" dirty="0" smtClean="0">
                <a:solidFill>
                  <a:schemeClr val="tx1"/>
                </a:solidFill>
                <a:latin typeface="Segoe UI" pitchFamily="34" charset="0"/>
                <a:ea typeface="+mn-ea"/>
                <a:cs typeface="+mn-cs"/>
              </a:rPr>
              <a:t> - you can directly query against the tables in the database to obtain information and build reports -  - If you're an ISV and building an application on SharePoint, you can add your own schema to the logging database for any custom logging that you want to do.</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This extensibility also forms the basis for the new Web Analytics features in SharePoint Server</a:t>
            </a:r>
            <a:r>
              <a:rPr lang="en-US" sz="900" kern="1200" baseline="0" dirty="0" smtClean="0">
                <a:solidFill>
                  <a:schemeClr val="tx1"/>
                </a:solidFill>
                <a:latin typeface="Segoe UI" pitchFamily="34" charset="0"/>
                <a:ea typeface="+mn-ea"/>
                <a:cs typeface="+mn-cs"/>
              </a:rPr>
              <a:t> 2010</a:t>
            </a:r>
            <a:r>
              <a:rPr lang="en-US" sz="900" kern="1200" dirty="0" smtClean="0">
                <a:solidFill>
                  <a:schemeClr val="tx1"/>
                </a:solidFill>
                <a:latin typeface="Segoe UI" pitchFamily="34" charset="0"/>
                <a:ea typeface="+mn-ea"/>
                <a:cs typeface="+mn-cs"/>
              </a:rPr>
              <a:t> which archives and analyses this data to provide rich reporting.</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fontAlgn="base">
              <a:spcBef>
                <a:spcPct val="0"/>
              </a:spcBef>
              <a:spcAft>
                <a:spcPct val="0"/>
              </a:spcAft>
              <a:buFont typeface="Arial" pitchFamily="34" charset="0"/>
              <a:buChar char="•"/>
            </a:pPr>
            <a:r>
              <a:rPr lang="en-US" sz="1600" b="1" dirty="0" smtClean="0"/>
              <a:t>NT Event Log</a:t>
            </a:r>
            <a:br>
              <a:rPr lang="en-US" sz="1600" b="1" dirty="0" smtClean="0"/>
            </a:br>
            <a:r>
              <a:rPr lang="en-US" sz="1600" b="1" dirty="0" smtClean="0"/>
              <a:t>   </a:t>
            </a:r>
            <a:r>
              <a:rPr lang="en-US" sz="1200" dirty="0" smtClean="0"/>
              <a:t>Pick up all relevant event log entries on all the farm boxes</a:t>
            </a:r>
            <a:endParaRPr lang="en-US" sz="1600" b="1" dirty="0" smtClean="0"/>
          </a:p>
          <a:p>
            <a:pPr lvl="0" eaLnBrk="0" fontAlgn="base" hangingPunct="0">
              <a:spcBef>
                <a:spcPct val="0"/>
              </a:spcBef>
              <a:spcAft>
                <a:spcPct val="0"/>
              </a:spcAft>
              <a:buFont typeface="Arial" pitchFamily="34" charset="0"/>
              <a:buChar char="•"/>
            </a:pPr>
            <a:r>
              <a:rPr lang="en-US" sz="1600" b="1" dirty="0" smtClean="0"/>
              <a:t> SQL Blocking Queries</a:t>
            </a:r>
          </a:p>
          <a:p>
            <a:pPr lvl="0" eaLnBrk="0" fontAlgn="base" hangingPunct="0">
              <a:spcBef>
                <a:spcPct val="0"/>
              </a:spcBef>
              <a:spcAft>
                <a:spcPct val="0"/>
              </a:spcAft>
            </a:pPr>
            <a:r>
              <a:rPr lang="en-US" sz="1600" b="1" dirty="0" smtClean="0"/>
              <a:t>   </a:t>
            </a:r>
            <a:r>
              <a:rPr lang="en-US" sz="1200" dirty="0" smtClean="0"/>
              <a:t>Pick up all reported SQL blocking queries </a:t>
            </a:r>
          </a:p>
          <a:p>
            <a:pPr lvl="0" eaLnBrk="0" fontAlgn="base" hangingPunct="0">
              <a:spcBef>
                <a:spcPct val="0"/>
              </a:spcBef>
              <a:spcAft>
                <a:spcPct val="0"/>
              </a:spcAft>
              <a:buFont typeface="Arial" pitchFamily="34" charset="0"/>
              <a:buChar char="•"/>
            </a:pPr>
            <a:r>
              <a:rPr lang="en-US" sz="1600" b="1" dirty="0" smtClean="0"/>
              <a:t> SQL IO Intensive Queries </a:t>
            </a:r>
          </a:p>
          <a:p>
            <a:pPr lvl="0" eaLnBrk="0" fontAlgn="base" hangingPunct="0">
              <a:spcBef>
                <a:spcPct val="0"/>
              </a:spcBef>
              <a:spcAft>
                <a:spcPct val="0"/>
              </a:spcAft>
            </a:pPr>
            <a:r>
              <a:rPr lang="en-US" sz="1600" b="1" dirty="0" smtClean="0"/>
              <a:t>   </a:t>
            </a:r>
            <a:r>
              <a:rPr lang="en-US" sz="1200" dirty="0" smtClean="0"/>
              <a:t>Pick up all reported SQL IO intensive queries </a:t>
            </a:r>
          </a:p>
          <a:p>
            <a:pPr lvl="0" eaLnBrk="0" fontAlgn="base" hangingPunct="0">
              <a:spcBef>
                <a:spcPct val="0"/>
              </a:spcBef>
              <a:spcAft>
                <a:spcPct val="0"/>
              </a:spcAft>
              <a:buFont typeface="Arial" pitchFamily="34" charset="0"/>
              <a:buChar char="•"/>
            </a:pPr>
            <a:r>
              <a:rPr lang="en-US" sz="1600" b="1" dirty="0" smtClean="0"/>
              <a:t> SQL CPU intensive Queries </a:t>
            </a:r>
          </a:p>
          <a:p>
            <a:pPr lvl="0" eaLnBrk="0" fontAlgn="base" hangingPunct="0">
              <a:spcBef>
                <a:spcPct val="0"/>
              </a:spcBef>
              <a:spcAft>
                <a:spcPct val="0"/>
              </a:spcAft>
            </a:pPr>
            <a:r>
              <a:rPr lang="en-US" sz="1600" b="1" dirty="0" smtClean="0"/>
              <a:t>   </a:t>
            </a:r>
            <a:r>
              <a:rPr lang="en-US" sz="1200" dirty="0" smtClean="0"/>
              <a:t>Pick up all reported SQL CPU intensive queries </a:t>
            </a:r>
          </a:p>
          <a:p>
            <a:pPr lvl="0" eaLnBrk="0" fontAlgn="base" hangingPunct="0">
              <a:spcBef>
                <a:spcPct val="0"/>
              </a:spcBef>
              <a:spcAft>
                <a:spcPct val="0"/>
              </a:spcAft>
              <a:buFont typeface="Arial" pitchFamily="34" charset="0"/>
              <a:buChar char="•"/>
            </a:pPr>
            <a:r>
              <a:rPr lang="en-US" sz="1600" b="1" dirty="0" smtClean="0"/>
              <a:t> Performance Counters </a:t>
            </a:r>
          </a:p>
          <a:p>
            <a:pPr lvl="0" eaLnBrk="0" fontAlgn="base" hangingPunct="0">
              <a:spcBef>
                <a:spcPct val="0"/>
              </a:spcBef>
              <a:spcAft>
                <a:spcPct val="0"/>
              </a:spcAft>
            </a:pPr>
            <a:r>
              <a:rPr lang="en-US" sz="1600" b="1" dirty="0" smtClean="0"/>
              <a:t>   </a:t>
            </a:r>
            <a:r>
              <a:rPr lang="en-US" sz="1200" dirty="0" smtClean="0"/>
              <a:t>Pick up all relevant System counters on all the farm boxes</a:t>
            </a:r>
          </a:p>
          <a:p>
            <a:pPr lvl="0" eaLnBrk="0" fontAlgn="base" hangingPunct="0">
              <a:spcBef>
                <a:spcPct val="0"/>
              </a:spcBef>
              <a:spcAft>
                <a:spcPct val="0"/>
              </a:spcAft>
              <a:buFont typeface="Arial" pitchFamily="34" charset="0"/>
              <a:buChar char="•"/>
            </a:pPr>
            <a:r>
              <a:rPr lang="en-US" sz="1600" b="1" dirty="0" smtClean="0"/>
              <a:t> Search Crawl and Query statistics</a:t>
            </a:r>
          </a:p>
          <a:p>
            <a:pPr lvl="0" eaLnBrk="0" fontAlgn="base" hangingPunct="0">
              <a:spcBef>
                <a:spcPct val="0"/>
              </a:spcBef>
              <a:spcAft>
                <a:spcPct val="0"/>
              </a:spcAft>
            </a:pPr>
            <a:r>
              <a:rPr lang="en-US" sz="1600" b="1" dirty="0" smtClean="0"/>
              <a:t>   </a:t>
            </a:r>
            <a:r>
              <a:rPr lang="en-US" sz="1200" dirty="0" smtClean="0"/>
              <a:t>Pick up all the relevant Search Crawl events from the ETW (ULS)</a:t>
            </a:r>
          </a:p>
          <a:p>
            <a:pPr eaLnBrk="0" hangingPunct="0">
              <a:buFont typeface="Arial" pitchFamily="34" charset="0"/>
              <a:buChar char="•"/>
              <a:defRPr/>
            </a:pPr>
            <a:r>
              <a:rPr lang="en-US" sz="1600" b="1" dirty="0" smtClean="0"/>
              <a:t> Usage Provider</a:t>
            </a:r>
          </a:p>
          <a:p>
            <a:pPr lvl="1" eaLnBrk="0" hangingPunct="0">
              <a:buFont typeface="Courier New" pitchFamily="49" charset="0"/>
              <a:buChar char="o"/>
              <a:defRPr/>
            </a:pPr>
            <a:r>
              <a:rPr lang="en-US" sz="1200" dirty="0" smtClean="0"/>
              <a:t> </a:t>
            </a:r>
            <a:r>
              <a:rPr lang="en-US" sz="1200" b="1" dirty="0" smtClean="0"/>
              <a:t>Timer Job Usage  - </a:t>
            </a:r>
            <a:r>
              <a:rPr lang="en-US" sz="1200" dirty="0" smtClean="0"/>
              <a:t>Each timer job execution is recorded</a:t>
            </a:r>
          </a:p>
          <a:p>
            <a:pPr lvl="1" eaLnBrk="0" hangingPunct="0">
              <a:buFont typeface="Courier New" pitchFamily="49" charset="0"/>
              <a:buChar char="o"/>
              <a:defRPr/>
            </a:pPr>
            <a:r>
              <a:rPr lang="en-US" sz="1200" dirty="0" smtClean="0"/>
              <a:t> </a:t>
            </a:r>
            <a:r>
              <a:rPr lang="en-US" sz="1200" b="1" dirty="0" smtClean="0"/>
              <a:t>Page Requests Usage – </a:t>
            </a:r>
            <a:r>
              <a:rPr lang="en-US" sz="1200" dirty="0" smtClean="0"/>
              <a:t>Each page requests (using HTTP Request Handlers) is recorded</a:t>
            </a:r>
          </a:p>
          <a:p>
            <a:pPr lvl="1" eaLnBrk="0" hangingPunct="0">
              <a:buFont typeface="Courier New" pitchFamily="49" charset="0"/>
              <a:buChar char="o"/>
              <a:defRPr/>
            </a:pPr>
            <a:r>
              <a:rPr lang="en-US" sz="1200" b="1" dirty="0" smtClean="0"/>
              <a:t> “Feature” Usage - </a:t>
            </a:r>
            <a:r>
              <a:rPr lang="en-US" sz="1200" dirty="0" smtClean="0"/>
              <a:t>Each web part that renders is recorded</a:t>
            </a:r>
          </a:p>
          <a:p>
            <a:pPr lvl="1" eaLnBrk="0" hangingPunct="0">
              <a:buFont typeface="Courier New" pitchFamily="49" charset="0"/>
              <a:buChar char="o"/>
              <a:defRPr/>
            </a:pPr>
            <a:r>
              <a:rPr lang="en-US" sz="1200" dirty="0" smtClean="0"/>
              <a:t> </a:t>
            </a:r>
            <a:r>
              <a:rPr lang="en-US" sz="1200" b="1" dirty="0" smtClean="0"/>
              <a:t>Site Inventory  - </a:t>
            </a:r>
            <a:r>
              <a:rPr lang="en-US" sz="1200" dirty="0" smtClean="0"/>
              <a:t>A daily collection of site statistics gets recorded</a:t>
            </a:r>
          </a:p>
          <a:p>
            <a:pPr lvl="1" eaLnBrk="0" hangingPunct="0">
              <a:defRPr/>
            </a:pPr>
            <a:endParaRPr lang="en-US" sz="1200" b="1" dirty="0" smtClean="0">
              <a:solidFill>
                <a:schemeClr val="bg1">
                  <a:lumMod val="50000"/>
                </a:schemeClr>
              </a:solidFill>
            </a:endParaRPr>
          </a:p>
          <a:p>
            <a:pPr lvl="1" eaLnBrk="0" hangingPunct="0">
              <a:defRPr/>
            </a:pPr>
            <a:r>
              <a:rPr lang="en-US" sz="1200" b="1" dirty="0" smtClean="0">
                <a:solidFill>
                  <a:schemeClr val="bg1">
                    <a:lumMod val="50000"/>
                  </a:schemeClr>
                </a:solidFill>
              </a:rPr>
              <a:t>Additional data gets pushed into the Usage Analytics service DB, including: </a:t>
            </a:r>
          </a:p>
          <a:p>
            <a:pPr lvl="2" eaLnBrk="0" hangingPunct="0">
              <a:buFontTx/>
              <a:buChar char="•"/>
              <a:defRPr/>
            </a:pPr>
            <a:r>
              <a:rPr lang="en-US" sz="1200" dirty="0" smtClean="0">
                <a:solidFill>
                  <a:schemeClr val="bg1">
                    <a:lumMod val="50000"/>
                  </a:schemeClr>
                </a:solidFill>
              </a:rPr>
              <a:t> </a:t>
            </a:r>
            <a:r>
              <a:rPr lang="en-US" sz="1200" b="1" dirty="0" smtClean="0">
                <a:solidFill>
                  <a:schemeClr val="bg1">
                    <a:lumMod val="50000"/>
                  </a:schemeClr>
                </a:solidFill>
              </a:rPr>
              <a:t>Query Usage  </a:t>
            </a:r>
            <a:r>
              <a:rPr lang="en-US" sz="1200" dirty="0" smtClean="0">
                <a:solidFill>
                  <a:schemeClr val="bg1">
                    <a:lumMod val="50000"/>
                  </a:schemeClr>
                </a:solidFill>
              </a:rPr>
              <a:t>- Each search query is recorded</a:t>
            </a:r>
          </a:p>
          <a:p>
            <a:pPr lvl="2" eaLnBrk="0" hangingPunct="0">
              <a:buFontTx/>
              <a:buChar char="•"/>
              <a:defRPr/>
            </a:pPr>
            <a:r>
              <a:rPr lang="en-US" sz="1200" dirty="0" smtClean="0">
                <a:solidFill>
                  <a:schemeClr val="bg1">
                    <a:lumMod val="50000"/>
                  </a:schemeClr>
                </a:solidFill>
              </a:rPr>
              <a:t> </a:t>
            </a:r>
            <a:r>
              <a:rPr lang="en-US" sz="1200" b="1" dirty="0" smtClean="0">
                <a:solidFill>
                  <a:schemeClr val="bg1">
                    <a:lumMod val="50000"/>
                  </a:schemeClr>
                </a:solidFill>
              </a:rPr>
              <a:t>Query Click Through </a:t>
            </a:r>
            <a:r>
              <a:rPr lang="en-US" sz="1200" dirty="0" smtClean="0">
                <a:solidFill>
                  <a:schemeClr val="bg1">
                    <a:lumMod val="50000"/>
                  </a:schemeClr>
                </a:solidFill>
              </a:rPr>
              <a:t>– Each search result clicked is recorded</a:t>
            </a:r>
          </a:p>
          <a:p>
            <a:pPr lvl="2" eaLnBrk="0" hangingPunct="0">
              <a:buFontTx/>
              <a:buChar char="•"/>
              <a:defRPr/>
            </a:pPr>
            <a:r>
              <a:rPr lang="en-US" sz="1200" dirty="0" smtClean="0">
                <a:solidFill>
                  <a:schemeClr val="bg1">
                    <a:lumMod val="50000"/>
                  </a:schemeClr>
                </a:solidFill>
              </a:rPr>
              <a:t> </a:t>
            </a:r>
            <a:r>
              <a:rPr lang="en-US" sz="1200" b="1" dirty="0" smtClean="0">
                <a:solidFill>
                  <a:schemeClr val="bg1">
                    <a:lumMod val="50000"/>
                  </a:schemeClr>
                </a:solidFill>
              </a:rPr>
              <a:t>Query Results  </a:t>
            </a:r>
            <a:r>
              <a:rPr lang="en-US" sz="1200" dirty="0" smtClean="0">
                <a:solidFill>
                  <a:schemeClr val="bg1">
                    <a:lumMod val="50000"/>
                  </a:schemeClr>
                </a:solidFill>
              </a:rPr>
              <a:t>-  Each search query result is recorded</a:t>
            </a:r>
          </a:p>
          <a:p>
            <a:pPr lvl="2" eaLnBrk="0" hangingPunct="0">
              <a:buFontTx/>
              <a:buChar char="•"/>
              <a:defRPr/>
            </a:pPr>
            <a:r>
              <a:rPr lang="en-US" sz="1200" b="1" dirty="0" smtClean="0">
                <a:solidFill>
                  <a:schemeClr val="bg1">
                    <a:lumMod val="50000"/>
                  </a:schemeClr>
                </a:solidFill>
              </a:rPr>
              <a:t> Ratings </a:t>
            </a:r>
            <a:r>
              <a:rPr lang="en-US" sz="1200" dirty="0" smtClean="0">
                <a:solidFill>
                  <a:schemeClr val="bg1">
                    <a:lumMod val="50000"/>
                  </a:schemeClr>
                </a:solidFill>
              </a:rPr>
              <a:t>– end user rating gets recorded</a:t>
            </a:r>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D6B44ED9-4728-4A82-898D-CE2E41A4C49E}"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It</a:t>
            </a:r>
            <a:r>
              <a:rPr lang="en-US" baseline="0" dirty="0" smtClean="0"/>
              <a:t> is important to understand the data storing cycle as the file system of every SharePoint server participates in it.</a:t>
            </a:r>
            <a:endParaRPr lang="en-US" dirty="0"/>
          </a:p>
        </p:txBody>
      </p:sp>
      <p:sp>
        <p:nvSpPr>
          <p:cNvPr id="4" name="Slide Number Placeholder 3"/>
          <p:cNvSpPr>
            <a:spLocks noGrp="1"/>
          </p:cNvSpPr>
          <p:nvPr>
            <p:ph type="sldNum" sz="quarter" idx="10"/>
          </p:nvPr>
        </p:nvSpPr>
        <p:spPr/>
        <p:txBody>
          <a:bodyPr/>
          <a:lstStyle/>
          <a:p>
            <a:fld id="{1DDC87BB-E7C8-43A4-929E-F75CC8D6D7F7}"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Data Storage is 14 days by default but can be adjusted with a script</a:t>
            </a:r>
          </a:p>
          <a:p>
            <a:endParaRPr lang="en-US" dirty="0" smtClean="0"/>
          </a:p>
          <a:p>
            <a:r>
              <a:rPr lang="en-US" sz="1200" kern="1200" dirty="0" smtClean="0">
                <a:solidFill>
                  <a:schemeClr val="tx1"/>
                </a:solidFill>
                <a:latin typeface="Segoe UI" pitchFamily="34" charset="0"/>
                <a:ea typeface="+mn-ea"/>
                <a:cs typeface="+mn-cs"/>
              </a:rPr>
              <a:t>One of the most important feature of the logging database - the schema is public and documented. This means</a:t>
            </a:r>
          </a:p>
          <a:p>
            <a:r>
              <a:rPr lang="en-US" sz="1200" kern="1200" dirty="0" smtClean="0">
                <a:solidFill>
                  <a:schemeClr val="tx1"/>
                </a:solidFill>
                <a:latin typeface="Segoe UI" pitchFamily="34" charset="0"/>
                <a:ea typeface="+mn-ea"/>
                <a:cs typeface="+mn-cs"/>
              </a:rPr>
              <a:t> - you can directly query against the tables in the database to obtain information and build reports -  - If you're an ISV and building an application on SharePoint, you can add your own schema to the logging database for any custom logging that you want to do.</a:t>
            </a:r>
          </a:p>
          <a:p>
            <a:endParaRPr lang="en-US" sz="1200" kern="1200" dirty="0" smtClean="0">
              <a:solidFill>
                <a:schemeClr val="tx1"/>
              </a:solidFill>
              <a:latin typeface="Segoe UI" pitchFamily="34" charset="0"/>
              <a:ea typeface="+mn-ea"/>
              <a:cs typeface="+mn-cs"/>
            </a:endParaRPr>
          </a:p>
          <a:p>
            <a:r>
              <a:rPr lang="en-US" sz="1200" kern="1200" dirty="0" smtClean="0">
                <a:solidFill>
                  <a:schemeClr val="tx1"/>
                </a:solidFill>
                <a:latin typeface="Segoe UI" pitchFamily="34" charset="0"/>
                <a:ea typeface="+mn-ea"/>
                <a:cs typeface="+mn-cs"/>
              </a:rPr>
              <a:t>This extensibility also forms the basis for the new Web Analytics features in SharePoint Server</a:t>
            </a:r>
            <a:r>
              <a:rPr lang="en-US" sz="1200" kern="1200" baseline="0" dirty="0" smtClean="0">
                <a:solidFill>
                  <a:schemeClr val="tx1"/>
                </a:solidFill>
                <a:latin typeface="Segoe UI" pitchFamily="34" charset="0"/>
                <a:ea typeface="+mn-ea"/>
                <a:cs typeface="+mn-cs"/>
              </a:rPr>
              <a:t> 2010</a:t>
            </a:r>
            <a:r>
              <a:rPr lang="en-US" sz="1200" kern="1200" dirty="0" smtClean="0">
                <a:solidFill>
                  <a:schemeClr val="tx1"/>
                </a:solidFill>
                <a:latin typeface="Segoe UI" pitchFamily="34" charset="0"/>
                <a:ea typeface="+mn-ea"/>
                <a:cs typeface="+mn-cs"/>
              </a:rPr>
              <a:t> which archives and analyses this data to provide rich reporting.</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The Logging DB is configured in the Central</a:t>
            </a:r>
            <a:r>
              <a:rPr lang="en-US" baseline="0" dirty="0" smtClean="0"/>
              <a:t> Admin page</a:t>
            </a:r>
            <a:endParaRPr lang="en-US" dirty="0" smtClean="0"/>
          </a:p>
          <a:p>
            <a:endParaRPr lang="en-US" dirty="0" smtClean="0"/>
          </a:p>
          <a:p>
            <a:r>
              <a:rPr lang="en-US" dirty="0" smtClean="0"/>
              <a:t>Here is</a:t>
            </a:r>
            <a:r>
              <a:rPr lang="en-US" baseline="0" dirty="0" smtClean="0"/>
              <a:t> where we configure the Usage Logging parameters.</a:t>
            </a:r>
          </a:p>
          <a:p>
            <a:endParaRPr lang="en-US" dirty="0" smtClean="0"/>
          </a:p>
          <a:p>
            <a:r>
              <a:rPr lang="en-US" dirty="0" smtClean="0"/>
              <a:t>The first section selects those events</a:t>
            </a:r>
            <a:r>
              <a:rPr lang="en-US" baseline="0" dirty="0" smtClean="0"/>
              <a:t> in the ULS logs that will be logged. It is important to select only those for which you will actually need data for since the amount of data generated can be very large.</a:t>
            </a:r>
          </a:p>
          <a:p>
            <a:endParaRPr lang="en-US" baseline="0" dirty="0" smtClean="0"/>
          </a:p>
          <a:p>
            <a:r>
              <a:rPr lang="en-US" baseline="0" dirty="0" smtClean="0"/>
              <a:t>In the second section we determine where the log files will be saved and the maximum size that the files can become.</a:t>
            </a:r>
          </a:p>
          <a:p>
            <a:endParaRPr lang="en-US" baseline="0" dirty="0" smtClean="0"/>
          </a:p>
          <a:p>
            <a:r>
              <a:rPr lang="en-US" dirty="0" smtClean="0"/>
              <a:t>In the third and fourth sections</a:t>
            </a:r>
            <a:r>
              <a:rPr lang="en-US" baseline="0" dirty="0" smtClean="0"/>
              <a:t> we control the timer job schedules which determine the rate at which data is pumped into the system and the reports are created</a:t>
            </a:r>
          </a:p>
          <a:p>
            <a:endParaRPr lang="en-US" baseline="0" dirty="0" smtClean="0"/>
          </a:p>
          <a:p>
            <a:r>
              <a:rPr lang="en-US" baseline="0" dirty="0" smtClean="0"/>
              <a:t>And in the last section we can setup the Logging Database connection parameters.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Segoe UI" pitchFamily="34" charset="0"/>
                <a:ea typeface="+mn-ea"/>
                <a:cs typeface="+mn-cs"/>
              </a:rPr>
              <a:t>Logging is enabled on all deployments by default if you use the farm </a:t>
            </a:r>
            <a:r>
              <a:rPr lang="en-US" sz="1200" kern="1200" dirty="0" err="1" smtClean="0">
                <a:solidFill>
                  <a:schemeClr val="tx1"/>
                </a:solidFill>
                <a:latin typeface="Segoe UI" pitchFamily="34" charset="0"/>
                <a:ea typeface="+mn-ea"/>
                <a:cs typeface="+mn-cs"/>
              </a:rPr>
              <a:t>config</a:t>
            </a:r>
            <a:r>
              <a:rPr lang="en-US" sz="1200" kern="1200" dirty="0" smtClean="0">
                <a:solidFill>
                  <a:schemeClr val="tx1"/>
                </a:solidFill>
                <a:latin typeface="Segoe UI" pitchFamily="34" charset="0"/>
                <a:ea typeface="+mn-ea"/>
                <a:cs typeface="+mn-cs"/>
              </a:rPr>
              <a:t> wizard, but can be disabled by the admin at anytime, temporarily or permanently.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7663" indent="-347663"/>
            <a:r>
              <a:rPr lang="en-US" sz="2000" dirty="0" smtClean="0">
                <a:gradFill>
                  <a:gsLst>
                    <a:gs pos="50000">
                      <a:schemeClr val="accent1"/>
                    </a:gs>
                    <a:gs pos="100000">
                      <a:schemeClr val="accent1"/>
                    </a:gs>
                  </a:gsLst>
                  <a:lin ang="5400000" scaled="0"/>
                </a:gradFill>
              </a:rPr>
              <a:t>Get-</a:t>
            </a:r>
            <a:r>
              <a:rPr lang="en-US" sz="2000" dirty="0" err="1" smtClean="0">
                <a:gradFill>
                  <a:gsLst>
                    <a:gs pos="50000">
                      <a:schemeClr val="accent1"/>
                    </a:gs>
                    <a:gs pos="100000">
                      <a:schemeClr val="accent1"/>
                    </a:gs>
                  </a:gsLst>
                  <a:lin ang="5400000" scaled="0"/>
                </a:gradFill>
              </a:rPr>
              <a:t>SPUsageService</a:t>
            </a:r>
            <a:endParaRPr lang="en-US" sz="2000" dirty="0" smtClean="0">
              <a:gradFill>
                <a:gsLst>
                  <a:gs pos="50000">
                    <a:schemeClr val="accent1"/>
                  </a:gs>
                  <a:gs pos="100000">
                    <a:schemeClr val="accent1"/>
                  </a:gs>
                </a:gsLst>
                <a:lin ang="5400000" scaled="0"/>
              </a:gradFill>
            </a:endParaRPr>
          </a:p>
          <a:p>
            <a:pPr marL="630238" lvl="1" indent="-282575"/>
            <a:r>
              <a:rPr lang="en-US" sz="1800" dirty="0" smtClean="0"/>
              <a:t>Retrieves the usage service local to this farm</a:t>
            </a:r>
          </a:p>
          <a:p>
            <a:pPr marL="630238" lvl="1" indent="-282575"/>
            <a:r>
              <a:rPr lang="en-US" sz="1800" dirty="0" smtClean="0"/>
              <a:t>Example: Get-</a:t>
            </a:r>
            <a:r>
              <a:rPr lang="en-US" sz="1800" dirty="0" err="1" smtClean="0"/>
              <a:t>SPUsageService</a:t>
            </a:r>
            <a:r>
              <a:rPr lang="en-US" sz="1800" dirty="0" smtClean="0"/>
              <a:t> [[-Identity] &lt;</a:t>
            </a:r>
            <a:r>
              <a:rPr lang="en-US" sz="1800" dirty="0" err="1" smtClean="0"/>
              <a:t>SPUsageServicePipeBind</a:t>
            </a:r>
            <a:r>
              <a:rPr lang="en-US" sz="1800" dirty="0" smtClean="0"/>
              <a:t>&gt;] </a:t>
            </a:r>
          </a:p>
          <a:p>
            <a:pPr marL="858838" lvl="2" indent="-228600"/>
            <a:r>
              <a:rPr lang="en-US" sz="1400" dirty="0" smtClean="0"/>
              <a:t>Identity: The identifier of the usage service being fetched. If no identity is given, </a:t>
            </a:r>
            <a:br>
              <a:rPr lang="en-US" sz="1400" dirty="0" smtClean="0"/>
            </a:br>
            <a:r>
              <a:rPr lang="en-US" sz="1400" dirty="0" smtClean="0"/>
              <a:t>the local usage service is returned</a:t>
            </a:r>
          </a:p>
          <a:p>
            <a:pPr marL="858838" lvl="2" indent="-228600"/>
            <a:endParaRPr lang="en-US" sz="1400" dirty="0" smtClean="0"/>
          </a:p>
          <a:p>
            <a:pPr marL="347663" indent="-347663"/>
            <a:r>
              <a:rPr lang="en-US" sz="2000" dirty="0" smtClean="0">
                <a:gradFill>
                  <a:gsLst>
                    <a:gs pos="50000">
                      <a:schemeClr val="accent1"/>
                    </a:gs>
                    <a:gs pos="100000">
                      <a:schemeClr val="accent1"/>
                    </a:gs>
                  </a:gsLst>
                  <a:lin ang="5400000" scaled="0"/>
                </a:gradFill>
              </a:rPr>
              <a:t>Set-</a:t>
            </a:r>
            <a:r>
              <a:rPr lang="en-US" sz="2000" dirty="0" err="1" smtClean="0">
                <a:gradFill>
                  <a:gsLst>
                    <a:gs pos="50000">
                      <a:schemeClr val="accent1"/>
                    </a:gs>
                    <a:gs pos="100000">
                      <a:schemeClr val="accent1"/>
                    </a:gs>
                  </a:gsLst>
                  <a:lin ang="5400000" scaled="0"/>
                </a:gradFill>
              </a:rPr>
              <a:t>SPUsageService</a:t>
            </a:r>
            <a:endParaRPr lang="en-US" sz="2000" dirty="0" smtClean="0">
              <a:gradFill>
                <a:gsLst>
                  <a:gs pos="50000">
                    <a:schemeClr val="accent1"/>
                  </a:gs>
                  <a:gs pos="100000">
                    <a:schemeClr val="accent1"/>
                  </a:gs>
                </a:gsLst>
                <a:lin ang="5400000" scaled="0"/>
              </a:gradFill>
            </a:endParaRPr>
          </a:p>
          <a:p>
            <a:pPr marL="630238" lvl="1" indent="-282575"/>
            <a:r>
              <a:rPr lang="en-US" sz="1800" dirty="0" smtClean="0"/>
              <a:t>Updates settings for the given usage service</a:t>
            </a:r>
          </a:p>
          <a:p>
            <a:pPr marL="630238" lvl="1" indent="-282575"/>
            <a:r>
              <a:rPr lang="en-US" sz="1800" dirty="0" smtClean="0"/>
              <a:t>Example: Set-</a:t>
            </a:r>
            <a:r>
              <a:rPr lang="en-US" sz="1800" dirty="0" err="1" smtClean="0"/>
              <a:t>SPUsageService</a:t>
            </a:r>
            <a:r>
              <a:rPr lang="en-US" sz="1800" dirty="0" smtClean="0"/>
              <a:t> [[-Identity] &lt;</a:t>
            </a:r>
            <a:r>
              <a:rPr lang="en-US" sz="1800" dirty="0" err="1" smtClean="0"/>
              <a:t>SPUsageServicePipeBind</a:t>
            </a:r>
            <a:r>
              <a:rPr lang="en-US" sz="1800" dirty="0" smtClean="0"/>
              <a:t>&gt;] [-</a:t>
            </a:r>
            <a:r>
              <a:rPr lang="en-US" sz="1800" dirty="0" err="1" smtClean="0"/>
              <a:t>UsageLogMaxSpaceMB</a:t>
            </a:r>
            <a:r>
              <a:rPr lang="en-US" sz="1800" dirty="0" smtClean="0"/>
              <a:t> &lt;UInt32&gt;] [-</a:t>
            </a:r>
            <a:r>
              <a:rPr lang="en-US" sz="1800" dirty="0" err="1" smtClean="0"/>
              <a:t>UsageLogLocation</a:t>
            </a:r>
            <a:r>
              <a:rPr lang="en-US" sz="1800" dirty="0" smtClean="0"/>
              <a:t> &lt;String&gt;] [-</a:t>
            </a:r>
            <a:r>
              <a:rPr lang="en-US" sz="1800" dirty="0" err="1" smtClean="0"/>
              <a:t>UsageLogCutTime</a:t>
            </a:r>
            <a:r>
              <a:rPr lang="en-US" sz="1800" dirty="0" smtClean="0"/>
              <a:t> &lt;UInt32&gt;] [-</a:t>
            </a:r>
            <a:r>
              <a:rPr lang="en-US" sz="1800" dirty="0" err="1" smtClean="0"/>
              <a:t>LoggingEnabled</a:t>
            </a:r>
            <a:r>
              <a:rPr lang="en-US" sz="1800" dirty="0" smtClean="0"/>
              <a:t> &lt;</a:t>
            </a:r>
            <a:r>
              <a:rPr lang="en-US" sz="1800" dirty="0" err="1" smtClean="0"/>
              <a:t>bool</a:t>
            </a:r>
            <a:r>
              <a:rPr lang="en-US" sz="1800" dirty="0" smtClean="0"/>
              <a:t>?&gt;] </a:t>
            </a:r>
          </a:p>
          <a:p>
            <a:pPr marL="858838" lvl="2" indent="-228600"/>
            <a:r>
              <a:rPr lang="en-US" sz="1400" dirty="0" smtClean="0"/>
              <a:t>Identity: The identifier of the usage service being updated. If no identity is given, the changes are applied to the local usage service</a:t>
            </a:r>
          </a:p>
          <a:p>
            <a:pPr marL="858838" lvl="2" indent="-228600"/>
            <a:r>
              <a:rPr lang="en-US" sz="1400" dirty="0" err="1" smtClean="0"/>
              <a:t>UsageLogMaxSpaceMB</a:t>
            </a:r>
            <a:r>
              <a:rPr lang="en-US" sz="1400" dirty="0" smtClean="0"/>
              <a:t>: A number that specifies the </a:t>
            </a:r>
            <a:r>
              <a:rPr lang="en-US" sz="1400" dirty="0" err="1" smtClean="0"/>
              <a:t>ammount</a:t>
            </a:r>
            <a:r>
              <a:rPr lang="en-US" sz="1400" dirty="0" smtClean="0"/>
              <a:t> (in MB) of space that can </a:t>
            </a:r>
            <a:br>
              <a:rPr lang="en-US" sz="1400" dirty="0" smtClean="0"/>
            </a:br>
            <a:r>
              <a:rPr lang="en-US" sz="1400" dirty="0" smtClean="0"/>
              <a:t>be used by usage log files. The default is 5,000. The allowed range is 500 to 20,000 MB</a:t>
            </a:r>
          </a:p>
          <a:p>
            <a:pPr marL="858838" lvl="2" indent="-228600"/>
            <a:r>
              <a:rPr lang="en-US" sz="1400" dirty="0" err="1" smtClean="0"/>
              <a:t>UsageLogLocation</a:t>
            </a:r>
            <a:r>
              <a:rPr lang="en-US" sz="1400" dirty="0" smtClean="0"/>
              <a:t>: The path in every machine in the farm where usage log files will be created</a:t>
            </a:r>
          </a:p>
          <a:p>
            <a:pPr marL="858838" lvl="2" indent="-228600"/>
            <a:r>
              <a:rPr lang="en-US" sz="1400" dirty="0" err="1" smtClean="0"/>
              <a:t>UsageLogCutTime</a:t>
            </a:r>
            <a:r>
              <a:rPr lang="en-US" sz="1400" dirty="0" smtClean="0"/>
              <a:t>: A number that specifies the number of minutes of usage data collected per usage log file. The default is 30 minutes. The allowed range is 1 to 1,440 minutes</a:t>
            </a:r>
          </a:p>
          <a:p>
            <a:pPr marL="858838" lvl="2" indent="-228600"/>
            <a:r>
              <a:rPr lang="en-US" sz="1400" dirty="0" err="1" smtClean="0"/>
              <a:t>LoggingEnabled</a:t>
            </a:r>
            <a:r>
              <a:rPr lang="en-US" sz="1400" dirty="0" smtClean="0"/>
              <a:t>: A </a:t>
            </a:r>
            <a:r>
              <a:rPr lang="en-US" sz="1400" dirty="0" err="1" smtClean="0"/>
              <a:t>boolean</a:t>
            </a:r>
            <a:r>
              <a:rPr lang="en-US" sz="1400" dirty="0" smtClean="0"/>
              <a:t> value that specifies if usage data is being logged to usage files</a:t>
            </a:r>
          </a:p>
          <a:p>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CB086880-9F53-46C9-876B-4559C9322366}"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UI" pitchFamily="34" charset="0"/>
                <a:ea typeface="+mn-ea"/>
                <a:cs typeface="+mn-cs"/>
              </a:rPr>
              <a:t>A</a:t>
            </a:r>
            <a:r>
              <a:rPr lang="en-US" sz="900" kern="1200" baseline="0" dirty="0" smtClean="0">
                <a:solidFill>
                  <a:schemeClr val="tx1"/>
                </a:solidFill>
                <a:latin typeface="Segoe UI" pitchFamily="34" charset="0"/>
                <a:ea typeface="+mn-ea"/>
                <a:cs typeface="+mn-cs"/>
              </a:rPr>
              <a:t> benefit of Usage Logging is to bring together diagnostic information from a variety of sources in the Project Server 2010 server farm and</a:t>
            </a:r>
            <a:r>
              <a:rPr lang="en-US" sz="900" kern="1200" dirty="0" smtClean="0">
                <a:solidFill>
                  <a:schemeClr val="tx1"/>
                </a:solidFill>
                <a:latin typeface="Segoe UI" pitchFamily="34" charset="0"/>
                <a:ea typeface="+mn-ea"/>
                <a:cs typeface="+mn-cs"/>
              </a:rPr>
              <a:t> consolidate</a:t>
            </a:r>
            <a:r>
              <a:rPr lang="en-US" sz="900" kern="1200" baseline="0" dirty="0" smtClean="0">
                <a:solidFill>
                  <a:schemeClr val="tx1"/>
                </a:solidFill>
                <a:latin typeface="Segoe UI" pitchFamily="34" charset="0"/>
                <a:ea typeface="+mn-ea"/>
                <a:cs typeface="+mn-cs"/>
              </a:rPr>
              <a:t> it</a:t>
            </a:r>
            <a:r>
              <a:rPr lang="en-US" sz="900" kern="1200" dirty="0" smtClean="0">
                <a:solidFill>
                  <a:schemeClr val="tx1"/>
                </a:solidFill>
                <a:latin typeface="Segoe UI" pitchFamily="34" charset="0"/>
                <a:ea typeface="+mn-ea"/>
                <a:cs typeface="+mn-cs"/>
              </a:rPr>
              <a:t> into a single database that you can query and build reports on - using Excel , SQL</a:t>
            </a:r>
            <a:r>
              <a:rPr lang="en-US" sz="900" kern="1200" baseline="0" dirty="0" smtClean="0">
                <a:solidFill>
                  <a:schemeClr val="tx1"/>
                </a:solidFill>
                <a:latin typeface="Segoe UI" pitchFamily="34" charset="0"/>
                <a:ea typeface="+mn-ea"/>
                <a:cs typeface="+mn-cs"/>
              </a:rPr>
              <a:t> Server or custom</a:t>
            </a:r>
            <a:r>
              <a:rPr lang="en-US" sz="900" kern="1200" dirty="0" smtClean="0">
                <a:solidFill>
                  <a:schemeClr val="tx1"/>
                </a:solidFill>
                <a:latin typeface="Segoe UI" pitchFamily="34" charset="0"/>
                <a:ea typeface="+mn-ea"/>
                <a:cs typeface="+mn-cs"/>
              </a:rPr>
              <a:t> applications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4793B2C5-BA09-4E9E-85D8-810AFCFC8BDE}"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809C58AF-F8FC-4490-A9E1-E81AC6FB0E12}"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11/19/2009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Potential</a:t>
            </a:r>
            <a:r>
              <a:rPr lang="en-US" baseline="0" dirty="0" smtClean="0"/>
              <a:t> Demo Placeholder:</a:t>
            </a:r>
          </a:p>
          <a:p>
            <a:endParaRPr lang="en-US" baseline="0" dirty="0" smtClean="0"/>
          </a:p>
          <a:p>
            <a:r>
              <a:rPr lang="en-US" baseline="0" dirty="0" smtClean="0"/>
              <a:t>Keep focus on that fact that Ignite Demos need to be targeted at people that:</a:t>
            </a:r>
          </a:p>
          <a:p>
            <a:pPr marL="685800" lvl="1" indent="-228600">
              <a:buFont typeface="+mj-lt"/>
              <a:buAutoNum type="arabicPeriod"/>
            </a:pPr>
            <a:r>
              <a:rPr lang="en-US" baseline="0" dirty="0" smtClean="0"/>
              <a:t>Already know Project Server 2007 and have deployed it</a:t>
            </a:r>
          </a:p>
          <a:p>
            <a:pPr marL="685800" lvl="1" indent="-228600">
              <a:buFont typeface="+mj-lt"/>
              <a:buAutoNum type="arabicPeriod"/>
            </a:pPr>
            <a:r>
              <a:rPr lang="en-US" baseline="0" dirty="0" smtClean="0"/>
              <a:t>Want to see the new Project Server 2010 stuff from the ITPro/AdminPro perspective</a:t>
            </a:r>
          </a:p>
          <a:p>
            <a:pPr marL="685800" lvl="1" indent="-228600">
              <a:buFont typeface="+mj-lt"/>
              <a:buAutoNum type="arabicPeriod"/>
            </a:pPr>
            <a:r>
              <a:rPr lang="en-US" baseline="0" dirty="0" smtClean="0"/>
              <a:t>Don’t want to see they same things they are going to see in general functionality oriented Project Server 2010 presentations</a:t>
            </a:r>
          </a:p>
          <a:p>
            <a:pPr marL="685800" lvl="1" indent="-228600">
              <a:buFont typeface="+mj-lt"/>
              <a:buAutoNum type="arabicPeriod"/>
            </a:pPr>
            <a:r>
              <a:rPr lang="en-US" baseline="0" dirty="0" smtClean="0"/>
              <a:t>Want to get the info they need to deploy Project Server 2010 successfully</a:t>
            </a:r>
          </a:p>
        </p:txBody>
      </p:sp>
      <p:sp>
        <p:nvSpPr>
          <p:cNvPr id="4" name="Slide Number Placeholder 3"/>
          <p:cNvSpPr>
            <a:spLocks noGrp="1"/>
          </p:cNvSpPr>
          <p:nvPr>
            <p:ph type="sldNum" sz="quarter" idx="10"/>
          </p:nvPr>
        </p:nvSpPr>
        <p:spPr/>
        <p:txBody>
          <a:bodyPr/>
          <a:lstStyle/>
          <a:p>
            <a:fld id="{7622DBAE-4DF9-425C-962F-4ECF85FB5F3C}"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Microsoft SharePoint Server 2010 ships with Health Reports, Health Reporting is</a:t>
            </a:r>
            <a:r>
              <a:rPr lang="en-US" baseline="0" dirty="0" smtClean="0"/>
              <a:t> a subset of the Usage Logging and collects information about activity in a server farm environment, for example, at the farm level two (2) reports are available that provide insight into slowest pages and most active users, and at the site collection level, site usage, List and document inventory, etc.</a:t>
            </a:r>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B38CA0F8-82F8-4C54-86FB-847B0EF15D98}"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3F999531-489D-4E6D-8A1F-7231902907CF}"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Administration</a:t>
            </a:r>
            <a:r>
              <a:rPr lang="en-US" baseline="0" dirty="0" smtClean="0"/>
              <a:t> Health Report examples illustrating the Crawl Queue and Query Latency Reports.  The Query Latency Report is useful </a:t>
            </a:r>
            <a:r>
              <a:rPr lang="en-US" sz="900" kern="1200" dirty="0" smtClean="0">
                <a:solidFill>
                  <a:schemeClr val="tx1"/>
                </a:solidFill>
                <a:latin typeface="Segoe UI" pitchFamily="34" charset="0"/>
                <a:ea typeface="+mn-ea"/>
                <a:cs typeface="+mn-cs"/>
              </a:rPr>
              <a:t>) in understanding what query load looks like, when is the</a:t>
            </a:r>
            <a:r>
              <a:rPr lang="en-US" sz="900" kern="1200" baseline="0" dirty="0" smtClean="0">
                <a:solidFill>
                  <a:schemeClr val="tx1"/>
                </a:solidFill>
                <a:latin typeface="Segoe UI" pitchFamily="34" charset="0"/>
                <a:ea typeface="+mn-ea"/>
                <a:cs typeface="+mn-cs"/>
              </a:rPr>
              <a:t> </a:t>
            </a:r>
            <a:r>
              <a:rPr lang="en-US" sz="900" kern="1200" dirty="0" smtClean="0">
                <a:solidFill>
                  <a:schemeClr val="tx1"/>
                </a:solidFill>
                <a:latin typeface="Segoe UI" pitchFamily="34" charset="0"/>
                <a:ea typeface="+mn-ea"/>
                <a:cs typeface="+mn-cs"/>
              </a:rPr>
              <a:t>peak, and how long does it last.</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So, the analysis looks like this:</a:t>
            </a:r>
          </a:p>
          <a:p>
            <a:endParaRPr lang="en-US" sz="900" kern="1200" dirty="0" smtClean="0">
              <a:solidFill>
                <a:schemeClr val="tx1"/>
              </a:solidFill>
              <a:latin typeface="Segoe UI" pitchFamily="34" charset="0"/>
              <a:ea typeface="+mn-ea"/>
              <a:cs typeface="+mn-cs"/>
            </a:endParaRPr>
          </a:p>
          <a:p>
            <a:pPr lvl="0"/>
            <a:r>
              <a:rPr lang="en-US" sz="900" kern="1200" dirty="0" smtClean="0">
                <a:solidFill>
                  <a:schemeClr val="tx1"/>
                </a:solidFill>
                <a:latin typeface="Segoe UI" pitchFamily="34" charset="0"/>
                <a:ea typeface="+mn-ea"/>
                <a:cs typeface="+mn-cs"/>
              </a:rPr>
              <a:t>Where is the spike occurring?   Full-Text Query.  This means your query servers are experiencing difficulties</a:t>
            </a:r>
          </a:p>
          <a:p>
            <a:pPr lvl="0"/>
            <a:r>
              <a:rPr lang="en-US" sz="900" kern="1200" dirty="0" smtClean="0">
                <a:solidFill>
                  <a:schemeClr val="tx1"/>
                </a:solidFill>
                <a:latin typeface="Segoe UI" pitchFamily="34" charset="0"/>
                <a:ea typeface="+mn-ea"/>
                <a:cs typeface="+mn-cs"/>
              </a:rPr>
              <a:t>What happened to your query servers at the time of the spike.  Hint – look at the event log and you will see Master Merge events at the exact same time as the spike.</a:t>
            </a:r>
          </a:p>
          <a:p>
            <a:pPr lvl="0"/>
            <a:endParaRPr lang="en-US" sz="900" kern="1200" dirty="0" smtClean="0">
              <a:solidFill>
                <a:schemeClr val="tx1"/>
              </a:solidFill>
              <a:latin typeface="Segoe UI" pitchFamily="34" charset="0"/>
              <a:ea typeface="+mn-ea"/>
              <a:cs typeface="+mn-cs"/>
            </a:endParaRPr>
          </a:p>
          <a:p>
            <a:pPr lvl="0"/>
            <a:r>
              <a:rPr lang="en-US" sz="900" kern="1200" dirty="0" smtClean="0">
                <a:solidFill>
                  <a:schemeClr val="tx1"/>
                </a:solidFill>
                <a:latin typeface="Segoe UI" pitchFamily="34" charset="0"/>
                <a:ea typeface="+mn-ea"/>
                <a:cs typeface="+mn-cs"/>
              </a:rPr>
              <a:t>Why is MM effecting query latency so dramatically?</a:t>
            </a:r>
          </a:p>
          <a:p>
            <a:pPr lvl="1"/>
            <a:r>
              <a:rPr lang="en-US" sz="900" kern="1200" dirty="0" smtClean="0">
                <a:solidFill>
                  <a:schemeClr val="tx1"/>
                </a:solidFill>
                <a:latin typeface="Segoe UI" pitchFamily="34" charset="0"/>
                <a:ea typeface="+mn-ea"/>
                <a:cs typeface="+mn-cs"/>
              </a:rPr>
              <a:t>The drives / memory on the machine is inadequate. </a:t>
            </a:r>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D4E627BA-320E-4B24-8579-5F3AF2BA25D6}"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914E3E9F-8015-4AE5-BE0F-4B970CA51FA2}"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The SharePoint Health Analyzer is new to SharePoint Server 2010</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Proactive management engine to identify and resolve problems in the server farm environment</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Developed on the Best Practices Analyzer engine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Executes under a Timer Job definition</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Reports issues in Central Administration and System Center</a:t>
            </a:r>
            <a:r>
              <a:rPr lang="en-US" sz="1200" baseline="0" dirty="0" smtClean="0"/>
              <a:t> Operations Manager</a:t>
            </a:r>
            <a:r>
              <a:rPr lang="en-US" sz="1200" dirty="0" smtClean="0"/>
              <a:t>(SCOM)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Segoe UI" pitchFamily="34" charset="0"/>
                <a:ea typeface="+mn-ea"/>
                <a:cs typeface="+mn-cs"/>
              </a:rPr>
              <a:t>The SharePoint Maintenance Engine (SPME) is part of the central Admin UI and is used to determine any configuration issues that may cause services to function sub-optimally. The monitoring component consists of code-based or XML-based rules that check against settings to determine the health of the server. These rules are run at a scheduled time, but can also be run at will. When a rule check fails, a warning is surfaced to the administrator, and if the rule provisions for an automatic repair action, the admin can select it, and choose to auto-repair the rule in the future. Farm administrators can additionally write their own rules and modify settings for rules that ship in the box.</a:t>
            </a:r>
          </a:p>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kern="1200" dirty="0" smtClean="0">
              <a:solidFill>
                <a:schemeClr val="tx1"/>
              </a:solidFill>
              <a:latin typeface="Segoe UI"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AAE7CB0D-88C4-43A3-B71F-B20365CF74E5}"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DEED4377-38D3-473D-B02C-B3F47EF04B1C}"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SharePoint Management Engine (SPME) rules into manageability</a:t>
            </a:r>
            <a:r>
              <a:rPr lang="en-US" baseline="0" dirty="0" smtClean="0"/>
              <a:t> planning</a:t>
            </a:r>
            <a:endParaRPr lang="en-US" dirty="0"/>
          </a:p>
        </p:txBody>
      </p:sp>
      <p:sp>
        <p:nvSpPr>
          <p:cNvPr id="4" name="Slide Number Placeholder 3"/>
          <p:cNvSpPr>
            <a:spLocks noGrp="1"/>
          </p:cNvSpPr>
          <p:nvPr>
            <p:ph type="sldNum" sz="quarter" idx="10"/>
          </p:nvPr>
        </p:nvSpPr>
        <p:spPr/>
        <p:txBody>
          <a:bodyPr/>
          <a:lstStyle/>
          <a:p>
            <a:fld id="{B63AEE38-1921-48C0-AC7F-3B6F1CC603AA}"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new feature in SharePoint 2010 is Health Rules. Health Rules work like alerts,</a:t>
            </a:r>
            <a:r>
              <a:rPr lang="en-US" baseline="0" dirty="0" smtClean="0"/>
              <a:t> but they alert you to changes in your SharePoint farm configuration, not your SharePoint content. Health Rules can be delivered either via e-mail or SMS messages. An administrator can also view all of the health reports and click on them for guidance on addressing them.</a:t>
            </a:r>
          </a:p>
          <a:p>
            <a:endParaRPr lang="en-US" baseline="0" dirty="0" smtClean="0"/>
          </a:p>
          <a:p>
            <a:r>
              <a:rPr lang="en-US" baseline="0" dirty="0" smtClean="0"/>
              <a:t>The SharePoint administrator can leverage these health rules to keep track of when patches are available to be installed, as well as when databases should be upgraded. When a patch needs to be installed the administrator will be notified. They can then go into Central Admin to view the health reports and apply the necessary patches to the servers where they are needed. After all of the servers are at the same patches level, the administrator can move on to upgrading their databases.</a:t>
            </a:r>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32</a:t>
            </a:fld>
            <a:endParaRPr lang="en-US"/>
          </a:p>
        </p:txBody>
      </p:sp>
      <p:sp>
        <p:nvSpPr>
          <p:cNvPr id="5" name="Date Placeholder 4"/>
          <p:cNvSpPr>
            <a:spLocks noGrp="1"/>
          </p:cNvSpPr>
          <p:nvPr>
            <p:ph type="dt" idx="11"/>
          </p:nvPr>
        </p:nvSpPr>
        <p:spPr/>
        <p:txBody>
          <a:bodyPr/>
          <a:lstStyle/>
          <a:p>
            <a:fld id="{20406B6A-09C3-4A20-846C-31470B11AE80}"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Header Placeholder 6"/>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Potential</a:t>
            </a:r>
            <a:r>
              <a:rPr lang="en-US" baseline="0" dirty="0" smtClean="0"/>
              <a:t> Demo Placeholder:</a:t>
            </a:r>
          </a:p>
          <a:p>
            <a:endParaRPr lang="en-US" baseline="0" dirty="0" smtClean="0"/>
          </a:p>
          <a:p>
            <a:r>
              <a:rPr lang="en-US" baseline="0" dirty="0" smtClean="0"/>
              <a:t>Keep focus on that fact that Ignite Demos need to be targeted at people that:</a:t>
            </a:r>
          </a:p>
          <a:p>
            <a:pPr marL="685800" lvl="1" indent="-228600">
              <a:buFont typeface="+mj-lt"/>
              <a:buAutoNum type="arabicPeriod"/>
            </a:pPr>
            <a:r>
              <a:rPr lang="en-US" baseline="0" dirty="0" smtClean="0"/>
              <a:t>Already know Project Server 2007 and have deployed it</a:t>
            </a:r>
          </a:p>
          <a:p>
            <a:pPr marL="685800" lvl="1" indent="-228600">
              <a:buFont typeface="+mj-lt"/>
              <a:buAutoNum type="arabicPeriod"/>
            </a:pPr>
            <a:r>
              <a:rPr lang="en-US" baseline="0" dirty="0" smtClean="0"/>
              <a:t>Want to see the new Project Server 2010 stuff from the ITPro/AdminPro perspective</a:t>
            </a:r>
          </a:p>
          <a:p>
            <a:pPr marL="685800" lvl="1" indent="-228600">
              <a:buFont typeface="+mj-lt"/>
              <a:buAutoNum type="arabicPeriod"/>
            </a:pPr>
            <a:r>
              <a:rPr lang="en-US" baseline="0" dirty="0" smtClean="0"/>
              <a:t>Don’t want to see they same things they are going to see in general functionality oriented Project Server 2010 presentations</a:t>
            </a:r>
          </a:p>
          <a:p>
            <a:pPr marL="685800" lvl="1" indent="-228600">
              <a:buFont typeface="+mj-lt"/>
              <a:buAutoNum type="arabicPeriod"/>
            </a:pPr>
            <a:r>
              <a:rPr lang="en-US" baseline="0" dirty="0" smtClean="0"/>
              <a:t>Want to get the info they need to deploy Project Server 2010 successfully</a:t>
            </a:r>
          </a:p>
        </p:txBody>
      </p:sp>
      <p:sp>
        <p:nvSpPr>
          <p:cNvPr id="4" name="Slide Number Placeholder 3"/>
          <p:cNvSpPr>
            <a:spLocks noGrp="1"/>
          </p:cNvSpPr>
          <p:nvPr>
            <p:ph type="sldNum" sz="quarter" idx="10"/>
          </p:nvPr>
        </p:nvSpPr>
        <p:spPr/>
        <p:txBody>
          <a:bodyPr/>
          <a:lstStyle/>
          <a:p>
            <a:fld id="{7622DBAE-4DF9-425C-962F-4ECF85FB5F3C}"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EAF70A6C-1C1B-4B2F-AE52-00FD67AD2854}"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206B93E1-2816-4A55-9C26-5386001998ED}"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The Developer Dashboard provides developers and administrators informative data to facilitate discovery and root cause of page malfunctioning, performance, call stack access and exception information in error messages.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Segoe UI" pitchFamily="34" charset="0"/>
                <a:ea typeface="+mn-ea"/>
                <a:cs typeface="+mn-cs"/>
              </a:rPr>
              <a:t>The</a:t>
            </a:r>
            <a:r>
              <a:rPr lang="en-US" sz="900" kern="1200" baseline="0" dirty="0" smtClean="0">
                <a:solidFill>
                  <a:schemeClr val="tx1"/>
                </a:solidFill>
                <a:latin typeface="Segoe UI" pitchFamily="34" charset="0"/>
                <a:ea typeface="+mn-ea"/>
                <a:cs typeface="+mn-cs"/>
              </a:rPr>
              <a:t> Developer Dashboard </a:t>
            </a:r>
            <a:r>
              <a:rPr lang="en-US" sz="900" kern="1200" dirty="0" smtClean="0">
                <a:solidFill>
                  <a:schemeClr val="tx1"/>
                </a:solidFill>
                <a:latin typeface="Segoe UI" pitchFamily="34" charset="0"/>
                <a:ea typeface="+mn-ea"/>
                <a:cs typeface="+mn-cs"/>
              </a:rPr>
              <a:t>displays detailed diagnostic information on each page that you load it on. It's disabled by default and is enabled by the farm admin through PowerShell. Once it's enabled, any site admin can access it to diagnose their sites.</a:t>
            </a:r>
            <a:endParaRPr lang="en-US" sz="900" dirty="0" smtClean="0"/>
          </a:p>
          <a:p>
            <a:endParaRPr lang="en-US" sz="900" kern="1200" dirty="0" smtClean="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baseline="0" dirty="0" smtClean="0"/>
              <a:t>*Queries displayed are only for that page fetch. If the rendering of the page has more than one, then only latest page fetch info displayed.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baseline="0" dirty="0" smtClean="0"/>
              <a:t>When enabling the Developer Dashboard the following message is presented in the command prompt.</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i="1" kern="1200" dirty="0" smtClean="0">
                <a:solidFill>
                  <a:schemeClr val="tx1"/>
                </a:solidFill>
                <a:latin typeface="Segoe UI" pitchFamily="34" charset="0"/>
                <a:ea typeface="+mn-ea"/>
                <a:cs typeface="+mn-cs"/>
              </a:rPr>
              <a:t>Warning: The developer dashboard is now enabled.  Confidential information about the farm topology may be exposed to users.  This information includes, but is not limited to server and database names.  If this is a production environment and you are concerned about information disclosure, consider disabling the dashboard by executing c:\program files\common files\</a:t>
            </a:r>
            <a:r>
              <a:rPr lang="en-US" sz="900" i="1" kern="1200" dirty="0" err="1" smtClean="0">
                <a:solidFill>
                  <a:schemeClr val="tx1"/>
                </a:solidFill>
                <a:latin typeface="Segoe UI" pitchFamily="34" charset="0"/>
                <a:ea typeface="+mn-ea"/>
                <a:cs typeface="+mn-cs"/>
              </a:rPr>
              <a:t>microsoft</a:t>
            </a:r>
            <a:r>
              <a:rPr lang="en-US" sz="900" i="1" kern="1200" dirty="0" smtClean="0">
                <a:solidFill>
                  <a:schemeClr val="tx1"/>
                </a:solidFill>
                <a:latin typeface="Segoe UI" pitchFamily="34" charset="0"/>
                <a:ea typeface="+mn-ea"/>
                <a:cs typeface="+mn-cs"/>
              </a:rPr>
              <a:t> shared\web server extensions\14\bin\stsadm.exe -o </a:t>
            </a:r>
            <a:r>
              <a:rPr lang="en-US" sz="900" i="1" kern="1200" dirty="0" err="1" smtClean="0">
                <a:solidFill>
                  <a:schemeClr val="tx1"/>
                </a:solidFill>
                <a:latin typeface="Segoe UI" pitchFamily="34" charset="0"/>
                <a:ea typeface="+mn-ea"/>
                <a:cs typeface="+mn-cs"/>
              </a:rPr>
              <a:t>setproperty</a:t>
            </a:r>
            <a:r>
              <a:rPr lang="en-US" sz="900" i="1" kern="1200" dirty="0" smtClean="0">
                <a:solidFill>
                  <a:schemeClr val="tx1"/>
                </a:solidFill>
                <a:latin typeface="Segoe UI" pitchFamily="34" charset="0"/>
                <a:ea typeface="+mn-ea"/>
                <a:cs typeface="+mn-cs"/>
              </a:rPr>
              <a:t> –</a:t>
            </a:r>
            <a:r>
              <a:rPr lang="en-US" sz="900" i="1" kern="1200" dirty="0" err="1" smtClean="0">
                <a:solidFill>
                  <a:schemeClr val="tx1"/>
                </a:solidFill>
                <a:latin typeface="Segoe UI" pitchFamily="34" charset="0"/>
                <a:ea typeface="+mn-ea"/>
                <a:cs typeface="+mn-cs"/>
              </a:rPr>
              <a:t>pn</a:t>
            </a:r>
            <a:r>
              <a:rPr lang="en-US" sz="900" i="1" kern="1200" dirty="0" smtClean="0">
                <a:solidFill>
                  <a:schemeClr val="tx1"/>
                </a:solidFill>
                <a:latin typeface="Segoe UI" pitchFamily="34" charset="0"/>
                <a:ea typeface="+mn-ea"/>
                <a:cs typeface="+mn-cs"/>
              </a:rPr>
              <a:t> developer-dashboard –</a:t>
            </a:r>
            <a:r>
              <a:rPr lang="en-US" sz="900" i="1" kern="1200" dirty="0" err="1" smtClean="0">
                <a:solidFill>
                  <a:schemeClr val="tx1"/>
                </a:solidFill>
                <a:latin typeface="Segoe UI" pitchFamily="34" charset="0"/>
                <a:ea typeface="+mn-ea"/>
                <a:cs typeface="+mn-cs"/>
              </a:rPr>
              <a:t>pv</a:t>
            </a:r>
            <a:r>
              <a:rPr lang="en-US" sz="900" i="1" kern="1200" dirty="0" smtClean="0">
                <a:solidFill>
                  <a:schemeClr val="tx1"/>
                </a:solidFill>
                <a:latin typeface="Segoe UI" pitchFamily="34" charset="0"/>
                <a:ea typeface="+mn-ea"/>
                <a:cs typeface="+mn-cs"/>
              </a:rPr>
              <a:t> off</a:t>
            </a:r>
            <a:endParaRPr lang="en-US" sz="900" i="0" kern="1200" baseline="0" dirty="0" smtClean="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i="0" kern="1200" baseline="0" dirty="0" smtClean="0">
              <a:solidFill>
                <a:schemeClr val="tx1"/>
              </a:solidFill>
              <a:latin typeface="Segoe UI" pitchFamily="34" charset="0"/>
              <a:ea typeface="+mn-ea"/>
              <a:cs typeface="+mn-cs"/>
            </a:endParaRPr>
          </a:p>
          <a:p>
            <a:pPr lvl="0"/>
            <a:r>
              <a:rPr lang="en-US" sz="900" kern="1200" dirty="0" smtClean="0">
                <a:solidFill>
                  <a:schemeClr val="tx1"/>
                </a:solidFill>
                <a:latin typeface="Segoe UI" pitchFamily="34" charset="0"/>
                <a:ea typeface="+mn-ea"/>
                <a:cs typeface="+mn-cs"/>
              </a:rPr>
              <a:t>First Page Request will be trimmed so we do not expose the data related to the .</a:t>
            </a:r>
            <a:r>
              <a:rPr lang="en-US" sz="900" kern="1200" dirty="0" err="1" smtClean="0">
                <a:solidFill>
                  <a:schemeClr val="tx1"/>
                </a:solidFill>
                <a:latin typeface="Segoe UI" pitchFamily="34" charset="0"/>
                <a:ea typeface="+mn-ea"/>
                <a:cs typeface="+mn-cs"/>
              </a:rPr>
              <a:t>aspx</a:t>
            </a:r>
            <a:r>
              <a:rPr lang="en-US" sz="900" kern="1200" dirty="0" smtClean="0">
                <a:solidFill>
                  <a:schemeClr val="tx1"/>
                </a:solidFill>
                <a:latin typeface="Segoe UI" pitchFamily="34" charset="0"/>
                <a:ea typeface="+mn-ea"/>
                <a:cs typeface="+mn-cs"/>
              </a:rPr>
              <a:t> compilation and the queries related to initialization. </a:t>
            </a:r>
          </a:p>
          <a:p>
            <a:pPr lvl="0"/>
            <a:endParaRPr lang="en-US" sz="900" kern="1200" dirty="0" smtClean="0">
              <a:solidFill>
                <a:schemeClr val="tx1"/>
              </a:solidFill>
              <a:latin typeface="Segoe UI" pitchFamily="34" charset="0"/>
              <a:ea typeface="+mn-ea"/>
              <a:cs typeface="+mn-cs"/>
            </a:endParaRPr>
          </a:p>
          <a:p>
            <a:pPr lvl="0"/>
            <a:r>
              <a:rPr lang="en-US" sz="900" kern="1200" dirty="0" smtClean="0">
                <a:solidFill>
                  <a:schemeClr val="tx1"/>
                </a:solidFill>
                <a:latin typeface="Segoe UI" pitchFamily="34" charset="0"/>
                <a:ea typeface="+mn-ea"/>
                <a:cs typeface="+mn-cs"/>
              </a:rPr>
              <a:t>Additionally, enabling</a:t>
            </a:r>
            <a:r>
              <a:rPr lang="en-US" sz="900" kern="1200" baseline="0" dirty="0" smtClean="0">
                <a:solidFill>
                  <a:schemeClr val="tx1"/>
                </a:solidFill>
                <a:latin typeface="Segoe UI" pitchFamily="34" charset="0"/>
                <a:ea typeface="+mn-ea"/>
                <a:cs typeface="+mn-cs"/>
              </a:rPr>
              <a:t> the Developer Dashboard is prevented </a:t>
            </a:r>
            <a:r>
              <a:rPr lang="en-US" sz="900" kern="1200" dirty="0" smtClean="0">
                <a:solidFill>
                  <a:schemeClr val="tx1"/>
                </a:solidFill>
                <a:latin typeface="Segoe UI" pitchFamily="34" charset="0"/>
                <a:ea typeface="+mn-ea"/>
                <a:cs typeface="+mn-cs"/>
              </a:rPr>
              <a:t>if SQL authentication is used</a:t>
            </a:r>
            <a:r>
              <a:rPr lang="en-US" sz="900" kern="1200" baseline="0" dirty="0" smtClean="0">
                <a:solidFill>
                  <a:schemeClr val="tx1"/>
                </a:solidFill>
                <a:latin typeface="Segoe UI" pitchFamily="34" charset="0"/>
                <a:ea typeface="+mn-ea"/>
                <a:cs typeface="+mn-cs"/>
              </a:rPr>
              <a:t> as a security measure.</a:t>
            </a:r>
            <a:endParaRPr lang="en-US" sz="900" i="0" kern="1200" baseline="0" dirty="0" smtClean="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solidFill>
              <a:latin typeface="Segoe UI" pitchFamily="34" charset="0"/>
              <a:ea typeface="+mn-ea"/>
              <a:cs typeface="+mn-cs"/>
            </a:endParaRPr>
          </a:p>
          <a:p>
            <a:pPr marL="401638" indent="-401638"/>
            <a:r>
              <a:rPr lang="en-US" sz="2400" dirty="0" smtClean="0"/>
              <a:t>Enable/disable through STSADM or </a:t>
            </a:r>
            <a:r>
              <a:rPr lang="en-US" sz="2400" dirty="0" err="1" smtClean="0"/>
              <a:t>Powershell</a:t>
            </a:r>
            <a:r>
              <a:rPr lang="en-US" sz="2400" dirty="0" smtClean="0"/>
              <a:t>:</a:t>
            </a:r>
          </a:p>
          <a:p>
            <a:pPr marL="401638" indent="-401638"/>
            <a:endParaRPr lang="en-US" sz="2400" dirty="0" smtClean="0"/>
          </a:p>
          <a:p>
            <a:pPr marL="401638" indent="-401638"/>
            <a:r>
              <a:rPr lang="en-US" sz="2000" dirty="0" smtClean="0"/>
              <a:t>Examples</a:t>
            </a:r>
          </a:p>
          <a:p>
            <a:pPr marL="1033463" lvl="2" indent="-292100"/>
            <a:r>
              <a:rPr lang="en-US" sz="1800" dirty="0" smtClean="0"/>
              <a:t>STSADM</a:t>
            </a:r>
          </a:p>
          <a:p>
            <a:pPr marL="1262063" lvl="3" indent="-228600"/>
            <a:r>
              <a:rPr lang="en-US" sz="1600" dirty="0" smtClean="0">
                <a:solidFill>
                  <a:schemeClr val="accent1"/>
                </a:solidFill>
              </a:rPr>
              <a:t>STSADM -o </a:t>
            </a:r>
            <a:r>
              <a:rPr lang="en-US" sz="1600" dirty="0" err="1" smtClean="0">
                <a:solidFill>
                  <a:schemeClr val="accent1"/>
                </a:solidFill>
              </a:rPr>
              <a:t>setproperty</a:t>
            </a:r>
            <a:r>
              <a:rPr lang="en-US" sz="1600" dirty="0" smtClean="0">
                <a:solidFill>
                  <a:schemeClr val="accent1"/>
                </a:solidFill>
              </a:rPr>
              <a:t> -</a:t>
            </a:r>
            <a:r>
              <a:rPr lang="en-US" sz="1600" dirty="0" err="1" smtClean="0">
                <a:solidFill>
                  <a:schemeClr val="accent1"/>
                </a:solidFill>
              </a:rPr>
              <a:t>pn</a:t>
            </a:r>
            <a:r>
              <a:rPr lang="en-US" sz="1600" dirty="0" smtClean="0">
                <a:solidFill>
                  <a:schemeClr val="accent1"/>
                </a:solidFill>
              </a:rPr>
              <a:t> developer-dashboard -</a:t>
            </a:r>
            <a:r>
              <a:rPr lang="en-US" sz="1600" dirty="0" err="1" smtClean="0">
                <a:solidFill>
                  <a:schemeClr val="accent1"/>
                </a:solidFill>
              </a:rPr>
              <a:t>pv</a:t>
            </a:r>
            <a:r>
              <a:rPr lang="en-US" sz="1600" dirty="0" smtClean="0">
                <a:solidFill>
                  <a:schemeClr val="accent1"/>
                </a:solidFill>
              </a:rPr>
              <a:t> on</a:t>
            </a:r>
          </a:p>
          <a:p>
            <a:pPr marL="1262063" lvl="3" indent="-228600"/>
            <a:r>
              <a:rPr lang="en-US" sz="1600" dirty="0" smtClean="0">
                <a:solidFill>
                  <a:schemeClr val="accent1"/>
                </a:solidFill>
              </a:rPr>
              <a:t>STSADM -o </a:t>
            </a:r>
            <a:r>
              <a:rPr lang="en-US" sz="1600" dirty="0" err="1" smtClean="0">
                <a:solidFill>
                  <a:schemeClr val="accent1"/>
                </a:solidFill>
              </a:rPr>
              <a:t>setproperty</a:t>
            </a:r>
            <a:r>
              <a:rPr lang="en-US" sz="1600" dirty="0" smtClean="0">
                <a:solidFill>
                  <a:schemeClr val="accent1"/>
                </a:solidFill>
              </a:rPr>
              <a:t> -</a:t>
            </a:r>
            <a:r>
              <a:rPr lang="en-US" sz="1600" dirty="0" err="1" smtClean="0">
                <a:solidFill>
                  <a:schemeClr val="accent1"/>
                </a:solidFill>
              </a:rPr>
              <a:t>pn</a:t>
            </a:r>
            <a:r>
              <a:rPr lang="en-US" sz="1600" dirty="0" smtClean="0">
                <a:solidFill>
                  <a:schemeClr val="accent1"/>
                </a:solidFill>
              </a:rPr>
              <a:t> developer-dashboard -</a:t>
            </a:r>
            <a:r>
              <a:rPr lang="en-US" sz="1600" dirty="0" err="1" smtClean="0">
                <a:solidFill>
                  <a:schemeClr val="accent1"/>
                </a:solidFill>
              </a:rPr>
              <a:t>pv</a:t>
            </a:r>
            <a:r>
              <a:rPr lang="en-US" sz="1600" dirty="0" smtClean="0">
                <a:solidFill>
                  <a:schemeClr val="accent1"/>
                </a:solidFill>
              </a:rPr>
              <a:t> off</a:t>
            </a:r>
          </a:p>
          <a:p>
            <a:pPr marL="1262063" lvl="3" indent="-228600"/>
            <a:r>
              <a:rPr lang="en-US" sz="1600" dirty="0" smtClean="0">
                <a:solidFill>
                  <a:schemeClr val="accent1"/>
                </a:solidFill>
              </a:rPr>
              <a:t>STSADM –o </a:t>
            </a:r>
            <a:r>
              <a:rPr lang="en-US" sz="1600" dirty="0" err="1" smtClean="0">
                <a:solidFill>
                  <a:schemeClr val="accent1"/>
                </a:solidFill>
              </a:rPr>
              <a:t>setproperty</a:t>
            </a:r>
            <a:r>
              <a:rPr lang="en-US" sz="1600" dirty="0" smtClean="0">
                <a:solidFill>
                  <a:schemeClr val="accent1"/>
                </a:solidFill>
              </a:rPr>
              <a:t> –</a:t>
            </a:r>
            <a:r>
              <a:rPr lang="en-US" sz="1600" dirty="0" err="1" smtClean="0">
                <a:solidFill>
                  <a:schemeClr val="accent1"/>
                </a:solidFill>
              </a:rPr>
              <a:t>pn</a:t>
            </a:r>
            <a:r>
              <a:rPr lang="en-US" sz="1600" dirty="0" smtClean="0">
                <a:solidFill>
                  <a:schemeClr val="accent1"/>
                </a:solidFill>
              </a:rPr>
              <a:t> developer-dashboard –</a:t>
            </a:r>
            <a:r>
              <a:rPr lang="en-US" sz="1600" dirty="0" err="1" smtClean="0">
                <a:solidFill>
                  <a:schemeClr val="accent1"/>
                </a:solidFill>
              </a:rPr>
              <a:t>pv</a:t>
            </a:r>
            <a:r>
              <a:rPr lang="en-US" sz="1600" dirty="0" smtClean="0">
                <a:solidFill>
                  <a:schemeClr val="accent1"/>
                </a:solidFill>
              </a:rPr>
              <a:t> </a:t>
            </a:r>
            <a:r>
              <a:rPr lang="en-US" sz="1600" dirty="0" err="1" smtClean="0">
                <a:solidFill>
                  <a:schemeClr val="accent1"/>
                </a:solidFill>
              </a:rPr>
              <a:t>OnDemand</a:t>
            </a:r>
            <a:endParaRPr lang="en-US" sz="1600" dirty="0" smtClean="0">
              <a:solidFill>
                <a:schemeClr val="accent1"/>
              </a:solidFill>
            </a:endParaRPr>
          </a:p>
          <a:p>
            <a:pPr marL="1262063" lvl="3" indent="-228600"/>
            <a:endParaRPr lang="en-US" sz="1600" dirty="0" smtClean="0">
              <a:solidFill>
                <a:schemeClr val="accent1"/>
              </a:solidFill>
            </a:endParaRPr>
          </a:p>
          <a:p>
            <a:pPr marL="1033463" lvl="2" indent="-292100"/>
            <a:r>
              <a:rPr lang="en-US" sz="1800" dirty="0" err="1" smtClean="0"/>
              <a:t>Powershell</a:t>
            </a:r>
            <a:endParaRPr lang="en-US" sz="1800" dirty="0" smtClean="0"/>
          </a:p>
          <a:p>
            <a:pPr marL="1262063" lvl="3" indent="-228600"/>
            <a:r>
              <a:rPr lang="en-US" sz="1600" dirty="0" smtClean="0">
                <a:solidFill>
                  <a:schemeClr val="accent1"/>
                </a:solidFill>
              </a:rPr>
              <a:t>Set-</a:t>
            </a:r>
            <a:r>
              <a:rPr lang="en-US" sz="1600" dirty="0" err="1" smtClean="0">
                <a:solidFill>
                  <a:schemeClr val="accent1"/>
                </a:solidFill>
              </a:rPr>
              <a:t>SPFarm</a:t>
            </a:r>
            <a:r>
              <a:rPr lang="en-US" sz="1600" dirty="0" smtClean="0">
                <a:solidFill>
                  <a:schemeClr val="accent1"/>
                </a:solidFill>
              </a:rPr>
              <a:t> –</a:t>
            </a:r>
            <a:r>
              <a:rPr lang="en-US" sz="1600" dirty="0" err="1" smtClean="0">
                <a:solidFill>
                  <a:schemeClr val="accent1"/>
                </a:solidFill>
              </a:rPr>
              <a:t>DeveloperDashboardEnabled</a:t>
            </a:r>
            <a:endParaRPr lang="en-US" sz="1600" dirty="0" smtClean="0">
              <a:solidFill>
                <a:schemeClr val="accent1"/>
              </a:solidFill>
            </a:endParaRPr>
          </a:p>
          <a:p>
            <a:pPr marL="1262063" lvl="3" indent="-228600"/>
            <a:r>
              <a:rPr lang="en-US" sz="1600" dirty="0" smtClean="0">
                <a:solidFill>
                  <a:schemeClr val="accent1"/>
                </a:solidFill>
              </a:rPr>
              <a:t>Set-</a:t>
            </a:r>
            <a:r>
              <a:rPr lang="en-US" sz="1600" dirty="0" err="1" smtClean="0">
                <a:solidFill>
                  <a:schemeClr val="accent1"/>
                </a:solidFill>
              </a:rPr>
              <a:t>SPFarm</a:t>
            </a:r>
            <a:r>
              <a:rPr lang="en-US" sz="1600" dirty="0" smtClean="0">
                <a:solidFill>
                  <a:schemeClr val="accent1"/>
                </a:solidFill>
              </a:rPr>
              <a:t> –</a:t>
            </a:r>
            <a:r>
              <a:rPr lang="en-US" sz="1600" dirty="0" err="1" smtClean="0">
                <a:solidFill>
                  <a:schemeClr val="accent1"/>
                </a:solidFill>
              </a:rPr>
              <a:t>DeveloperDashboardEnabled</a:t>
            </a:r>
            <a:r>
              <a:rPr lang="en-US" sz="1600" dirty="0" smtClean="0">
                <a:solidFill>
                  <a:schemeClr val="accent1"/>
                </a:solidFill>
              </a:rPr>
              <a:t> $false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Here is a detailed</a:t>
            </a:r>
            <a:r>
              <a:rPr lang="en-US" baseline="0" dirty="0" smtClean="0"/>
              <a:t> page</a:t>
            </a:r>
            <a:r>
              <a:rPr lang="en-US" dirty="0" smtClean="0"/>
              <a:t/>
            </a:r>
            <a:br>
              <a:rPr lang="en-US" dirty="0" smtClean="0"/>
            </a:br>
            <a:endParaRPr lang="en-US" dirty="0" smtClean="0"/>
          </a:p>
          <a:p>
            <a:r>
              <a:rPr lang="en-US" dirty="0" smtClean="0"/>
              <a:t>Once the ico</a:t>
            </a:r>
            <a:r>
              <a:rPr lang="en-US" baseline="0" dirty="0" smtClean="0"/>
              <a:t>n is clicked the page is re-executed. Then you can </a:t>
            </a:r>
            <a:r>
              <a:rPr lang="en-US" dirty="0" smtClean="0"/>
              <a:t>scroll down and view the detailed</a:t>
            </a:r>
            <a:r>
              <a:rPr lang="en-US" baseline="0" dirty="0" smtClean="0"/>
              <a:t> debug info that lets you know exactly what happened.  There is a ton of useful data here that can quickly identify a problem.  In this case, it executed in 777 ms, which seems reasonable.  However, our goal is no more than 4 SQL queries per page, and we obviously have many more than that.  We also have two expensive web parts that each cost 200 </a:t>
            </a:r>
            <a:r>
              <a:rPr lang="en-US" baseline="0" dirty="0" err="1" smtClean="0"/>
              <a:t>ms.</a:t>
            </a:r>
            <a:r>
              <a:rPr lang="en-US" baseline="0" dirty="0" smtClean="0"/>
              <a:t>  If we need more data, we again have the correlation ID that we can use to look in the ULS logs and the logging DB to discover any additional info from there.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Potential</a:t>
            </a:r>
            <a:r>
              <a:rPr lang="en-US" baseline="0" dirty="0" smtClean="0"/>
              <a:t> Demo Placeholder:</a:t>
            </a:r>
          </a:p>
          <a:p>
            <a:endParaRPr lang="en-US" baseline="0" dirty="0" smtClean="0"/>
          </a:p>
          <a:p>
            <a:r>
              <a:rPr lang="en-US" baseline="0" dirty="0" smtClean="0"/>
              <a:t>Keep focus on that fact that Ignite Demos need to be targeted at people that:</a:t>
            </a:r>
          </a:p>
          <a:p>
            <a:pPr marL="685800" lvl="1" indent="-228600">
              <a:buFont typeface="+mj-lt"/>
              <a:buAutoNum type="arabicPeriod"/>
            </a:pPr>
            <a:r>
              <a:rPr lang="en-US" baseline="0" dirty="0" smtClean="0"/>
              <a:t>Already know Project Server 2007 and have deployed it</a:t>
            </a:r>
          </a:p>
          <a:p>
            <a:pPr marL="685800" lvl="1" indent="-228600">
              <a:buFont typeface="+mj-lt"/>
              <a:buAutoNum type="arabicPeriod"/>
            </a:pPr>
            <a:r>
              <a:rPr lang="en-US" baseline="0" dirty="0" smtClean="0"/>
              <a:t>Want to see the new Project Server 2010 stuff from the ITPro/AdminPro perspective</a:t>
            </a:r>
          </a:p>
          <a:p>
            <a:pPr marL="685800" lvl="1" indent="-228600">
              <a:buFont typeface="+mj-lt"/>
              <a:buAutoNum type="arabicPeriod"/>
            </a:pPr>
            <a:r>
              <a:rPr lang="en-US" baseline="0" dirty="0" smtClean="0"/>
              <a:t>Don’t want to see they same things they are going to see in general functionality oriented Project Server 2010 presentations</a:t>
            </a:r>
          </a:p>
          <a:p>
            <a:pPr marL="685800" lvl="1" indent="-228600">
              <a:buFont typeface="+mj-lt"/>
              <a:buAutoNum type="arabicPeriod"/>
            </a:pPr>
            <a:r>
              <a:rPr lang="en-US" baseline="0" dirty="0" smtClean="0"/>
              <a:t>Want to get the info they need to deploy Project Server 2010 successfully</a:t>
            </a:r>
          </a:p>
        </p:txBody>
      </p:sp>
      <p:sp>
        <p:nvSpPr>
          <p:cNvPr id="4" name="Slide Number Placeholder 3"/>
          <p:cNvSpPr>
            <a:spLocks noGrp="1"/>
          </p:cNvSpPr>
          <p:nvPr>
            <p:ph type="sldNum" sz="quarter" idx="10"/>
          </p:nvPr>
        </p:nvSpPr>
        <p:spPr/>
        <p:txBody>
          <a:bodyPr/>
          <a:lstStyle/>
          <a:p>
            <a:fld id="{7622DBAE-4DF9-425C-962F-4ECF85FB5F3C}" type="slidenum">
              <a:rPr lang="en-US" smtClean="0"/>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useraccount</a:t>
            </a:r>
            <a:r>
              <a:rPr lang="en-US" dirty="0" smtClean="0"/>
              <a:t> = “domain\username"</a:t>
            </a:r>
          </a:p>
          <a:p>
            <a:r>
              <a:rPr lang="en-US" dirty="0" smtClean="0"/>
              <a:t>$</a:t>
            </a:r>
            <a:r>
              <a:rPr lang="en-US" dirty="0" err="1" smtClean="0"/>
              <a:t>securepassword</a:t>
            </a:r>
            <a:r>
              <a:rPr lang="en-US" baseline="0" dirty="0" smtClean="0"/>
              <a:t> </a:t>
            </a:r>
            <a:r>
              <a:rPr lang="en-US" dirty="0" smtClean="0"/>
              <a:t>= </a:t>
            </a:r>
            <a:r>
              <a:rPr lang="en-US" dirty="0" err="1" smtClean="0"/>
              <a:t>ConvertTo-SecureString</a:t>
            </a:r>
            <a:r>
              <a:rPr lang="en-US" dirty="0" smtClean="0"/>
              <a:t> -string "123`$ABC" -</a:t>
            </a:r>
            <a:r>
              <a:rPr lang="en-US" dirty="0" err="1" smtClean="0"/>
              <a:t>AsPlainText</a:t>
            </a:r>
            <a:r>
              <a:rPr lang="en-US" dirty="0" smtClean="0"/>
              <a:t> -force</a:t>
            </a:r>
          </a:p>
          <a:p>
            <a:r>
              <a:rPr lang="en-US" dirty="0" smtClean="0"/>
              <a:t>$</a:t>
            </a:r>
            <a:r>
              <a:rPr lang="en-US" dirty="0" err="1" smtClean="0"/>
              <a:t>managedappaccount</a:t>
            </a:r>
            <a:r>
              <a:rPr lang="en-US" dirty="0" smtClean="0"/>
              <a:t> = New-</a:t>
            </a:r>
            <a:r>
              <a:rPr lang="en-US" dirty="0" err="1" smtClean="0"/>
              <a:t>SPManagedAccount</a:t>
            </a:r>
            <a:r>
              <a:rPr lang="en-US" dirty="0" smtClean="0"/>
              <a:t> -password $</a:t>
            </a:r>
            <a:r>
              <a:rPr lang="en-US" dirty="0" err="1" smtClean="0"/>
              <a:t>securepassword</a:t>
            </a:r>
            <a:r>
              <a:rPr lang="en-US" dirty="0" smtClean="0"/>
              <a:t> -Username $</a:t>
            </a:r>
            <a:r>
              <a:rPr lang="en-US" dirty="0" err="1" smtClean="0"/>
              <a:t>useraccount</a:t>
            </a:r>
            <a:endParaRPr lang="en-US" dirty="0" smtClean="0"/>
          </a:p>
          <a:p>
            <a:endParaRPr lang="en-US" dirty="0"/>
          </a:p>
        </p:txBody>
      </p:sp>
      <p:sp>
        <p:nvSpPr>
          <p:cNvPr id="4" name="Slide Number Placeholder 3"/>
          <p:cNvSpPr>
            <a:spLocks noGrp="1"/>
          </p:cNvSpPr>
          <p:nvPr>
            <p:ph type="sldNum" sz="quarter" idx="10"/>
          </p:nvPr>
        </p:nvSpPr>
        <p:spPr/>
        <p:txBody>
          <a:bodyPr/>
          <a:lstStyle/>
          <a:p>
            <a:fld id="{C5F4EC08-0D8F-445D-8DA1-663F4B1B46D3}" type="slidenum">
              <a:rPr lang="en-US" smtClean="0"/>
              <a:pPr/>
              <a:t>43</a:t>
            </a:fld>
            <a:endParaRPr lang="en-US"/>
          </a:p>
        </p:txBody>
      </p:sp>
    </p:spTree>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u="sng" kern="1200" dirty="0" smtClean="0">
                <a:solidFill>
                  <a:schemeClr val="tx1"/>
                </a:solidFill>
                <a:latin typeface="+mn-lt"/>
                <a:ea typeface="+mn-ea"/>
                <a:cs typeface="+mn-cs"/>
              </a:rPr>
              <a:t>Windows PowerShell Snap-ins and Commands</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next version of SharePoint Products and Technologies extends the core functionality of Windows PowerShell by providing its own set of PowerShell snap-ins that contains SharePoint providers and SharePoint commands.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PowerShell is a new command-line shell and task-based scripting technology that provides information technology (IT) administrators comprehensive control and automation of system administration tasks, increasing administrator productivity. PowerShell includes numerous system administration utilities, consistent syntax and naming conventions, and improved navigation of common management data such as the registry, certificate store, or Windows Management Instrumentation (WMI). PowerShell also includes an intuitive scripting language specifically designed for IT administration.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more information about PowerShell see the </a:t>
            </a:r>
            <a:r>
              <a:rPr lang="en-US" sz="1200" u="sng" kern="1200" dirty="0" smtClean="0">
                <a:solidFill>
                  <a:schemeClr val="tx1"/>
                </a:solidFill>
                <a:latin typeface="+mn-lt"/>
                <a:ea typeface="+mn-ea"/>
                <a:cs typeface="+mn-cs"/>
                <a:hlinkClick r:id="rId3"/>
              </a:rPr>
              <a:t>Windows PowerShell homepage</a:t>
            </a:r>
            <a:r>
              <a:rPr lang="en-US" sz="1200" kern="1200" dirty="0" smtClean="0">
                <a:solidFill>
                  <a:schemeClr val="tx1"/>
                </a:solidFill>
                <a:latin typeface="+mn-lt"/>
                <a:ea typeface="+mn-ea"/>
                <a:cs typeface="+mn-cs"/>
              </a:rPr>
              <a:t> (http://www.microsoft.com/windowsserver2003/technologies/management/powershell/default.mspx).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PowerShell</a:t>
            </a:r>
            <a:r>
              <a:rPr lang="en-US" sz="1200" baseline="0" dirty="0" smtClean="0"/>
              <a:t> introductory materials </a:t>
            </a:r>
            <a:r>
              <a:rPr lang="en-US" sz="1200" dirty="0" smtClean="0"/>
              <a:t>:  </a:t>
            </a:r>
            <a:r>
              <a:rPr lang="en-US" sz="1200" dirty="0" smtClean="0">
                <a:hlinkClick r:id="rId4"/>
              </a:rPr>
              <a:t>http://www.microsoft.com/technet/scriptcenter/topics/winpsh/manual/start.mspx</a:t>
            </a:r>
            <a:r>
              <a:rPr lang="en-US" sz="1200" dirty="0" smtClean="0"/>
              <a:t> </a:t>
            </a:r>
          </a:p>
          <a:p>
            <a:endParaRPr lang="en-US" sz="1200" kern="1200" dirty="0" smtClean="0">
              <a:solidFill>
                <a:schemeClr val="tx1"/>
              </a:solidFill>
              <a:latin typeface="+mn-lt"/>
              <a:ea typeface="+mn-ea"/>
              <a:cs typeface="+mn-cs"/>
            </a:endParaRPr>
          </a:p>
          <a:p>
            <a:endParaRPr lang="en-US" dirty="0" smtClean="0"/>
          </a:p>
          <a:p>
            <a:endParaRPr lang="en-US" dirty="0"/>
          </a:p>
        </p:txBody>
      </p:sp>
      <p:sp>
        <p:nvSpPr>
          <p:cNvPr id="5" name="Slide Number Placeholder 4"/>
          <p:cNvSpPr>
            <a:spLocks noGrp="1"/>
          </p:cNvSpPr>
          <p:nvPr>
            <p:ph type="sldNum" sz="quarter" idx="11"/>
          </p:nvPr>
        </p:nvSpPr>
        <p:spPr/>
        <p:txBody>
          <a:bodyPr/>
          <a:lstStyle/>
          <a:p>
            <a:r>
              <a:rPr lang="en-US" smtClean="0"/>
              <a:t>Lecture 1: Roadmap - </a:t>
            </a:r>
            <a:fld id="{073E6628-0705-4E34-90AA-D61A964D0AFD}" type="slidenum">
              <a:rPr lang="en-US" smtClean="0"/>
              <a:pPr/>
              <a:t>47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u="sng" kern="1200" dirty="0" smtClean="0">
                <a:solidFill>
                  <a:schemeClr val="tx1"/>
                </a:solidFill>
                <a:latin typeface="+mn-lt"/>
                <a:ea typeface="+mn-ea"/>
                <a:cs typeface="+mn-cs"/>
              </a:rPr>
              <a:t>Windows PowerShell Snap-ins and Commands</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next version of SharePoint Products and Technologies extends the core functionality of Windows PowerShell by providing its own set of PowerShell snap-ins that contains SharePoint providers and SharePoint commands.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PowerShell is a new command-line shell and task-based scripting technology that provides information technology (IT) administrators comprehensive control and automation of system administration tasks, increasing administrator productivity. PowerShell includes numerous system administration utilities, consistent syntax and naming conventions, and improved navigation of common management data such as the registry, certificate store, or Windows Management Instrumentation (WMI). PowerShell also includes an intuitive scripting language specifically designed for IT administration.</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Developers will be able to create custom </a:t>
            </a:r>
            <a:r>
              <a:rPr lang="en-US" dirty="0" err="1" smtClean="0"/>
              <a:t>cmdlets</a:t>
            </a:r>
            <a:r>
              <a:rPr lang="en-US" dirty="0" smtClean="0"/>
              <a:t> with special PowerShell</a:t>
            </a:r>
            <a:r>
              <a:rPr lang="en-US" baseline="0" dirty="0" smtClean="0"/>
              <a:t> </a:t>
            </a:r>
            <a:r>
              <a:rPr lang="en-US" dirty="0" smtClean="0"/>
              <a:t>project template included in Visual Studio 2010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more information about PowerShell see the </a:t>
            </a:r>
            <a:r>
              <a:rPr lang="en-US" sz="1200" u="sng" kern="1200" dirty="0" smtClean="0">
                <a:solidFill>
                  <a:schemeClr val="tx1"/>
                </a:solidFill>
                <a:latin typeface="+mn-lt"/>
                <a:ea typeface="+mn-ea"/>
                <a:cs typeface="+mn-cs"/>
                <a:hlinkClick r:id="rId3"/>
              </a:rPr>
              <a:t>Windows PowerShell homepage</a:t>
            </a:r>
            <a:r>
              <a:rPr lang="en-US" sz="1200" kern="1200" dirty="0" smtClean="0">
                <a:solidFill>
                  <a:schemeClr val="tx1"/>
                </a:solidFill>
                <a:latin typeface="+mn-lt"/>
                <a:ea typeface="+mn-ea"/>
                <a:cs typeface="+mn-cs"/>
              </a:rPr>
              <a:t> (http://www.microsoft.com/windowsserver2003/technologies/management/powershell/default.mspx).</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PowerShell</a:t>
            </a:r>
            <a:r>
              <a:rPr lang="en-US" sz="1200" baseline="0" dirty="0" smtClean="0"/>
              <a:t> introductory materials </a:t>
            </a:r>
            <a:r>
              <a:rPr lang="en-US" sz="1200" dirty="0" smtClean="0"/>
              <a:t>:  </a:t>
            </a:r>
            <a:r>
              <a:rPr lang="en-US" sz="1200" dirty="0" smtClean="0">
                <a:hlinkClick r:id="rId4"/>
              </a:rPr>
              <a:t>http://www.microsoft.com/technet/scriptcenter/topics/winpsh/manual/start.mspx</a:t>
            </a:r>
            <a:r>
              <a:rPr lang="en-US" sz="1200" dirty="0" smtClean="0"/>
              <a:t> </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While you can upgrade your databases in Central Administration, you can also use Upgrade-</a:t>
            </a:r>
            <a:r>
              <a:rPr lang="en-US" baseline="0" dirty="0" err="1" smtClean="0"/>
              <a:t>SPContentDatabase</a:t>
            </a:r>
            <a:r>
              <a:rPr lang="en-US" baseline="0" dirty="0" smtClean="0"/>
              <a:t> in the SharePoint Management Console to do this. If your farm has many content databases or many SharePoint servers you can use PowerShell to more quickly and efficiently upgrade your databases. Using PowerShell you can easily kick off multiple database upgrades on multiple content databases simultaneously. Using PowerShell scripts also has the benefit of a consistent database upgrade experience. This reduces the chances of a problem during upgrade, as your process has been vetted and used many times. The scripts are also portable and can be used to upgrade your test and recovery environments. </a:t>
            </a:r>
            <a:endParaRPr lang="en-US" dirty="0" smtClean="0"/>
          </a:p>
          <a:p>
            <a:endParaRPr lang="en-US" dirty="0" smtClean="0"/>
          </a:p>
          <a:p>
            <a:r>
              <a:rPr lang="en-US" dirty="0" smtClean="0"/>
              <a:t>PowerShell</a:t>
            </a:r>
            <a:r>
              <a:rPr lang="en-US" baseline="0" dirty="0" smtClean="0"/>
              <a:t> also has a </a:t>
            </a:r>
            <a:r>
              <a:rPr lang="en-US" baseline="0" dirty="0" err="1" smtClean="0"/>
              <a:t>cmdlet</a:t>
            </a:r>
            <a:r>
              <a:rPr lang="en-US" baseline="0" dirty="0" smtClean="0"/>
              <a:t> that allows you to interrogate a database and determine whether it requires upgrade. Get-</a:t>
            </a:r>
            <a:r>
              <a:rPr lang="en-US" baseline="0" dirty="0" err="1" smtClean="0"/>
              <a:t>SPContentDatabase</a:t>
            </a:r>
            <a:r>
              <a:rPr lang="en-US" baseline="0" dirty="0" smtClean="0"/>
              <a:t> is a quick way to determine if you should upgrade your databases. </a:t>
            </a:r>
          </a:p>
          <a:p>
            <a:endParaRPr lang="en-US" baseline="0" dirty="0" smtClean="0"/>
          </a:p>
          <a:p>
            <a:r>
              <a:rPr lang="en-US" baseline="0" dirty="0" smtClean="0"/>
              <a:t>Since you can use PowerShell to add content databases to your farm, this is another way it can upgrade databases.</a:t>
            </a:r>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49</a:t>
            </a:fld>
            <a:endParaRPr lang="en-US"/>
          </a:p>
        </p:txBody>
      </p:sp>
      <p:sp>
        <p:nvSpPr>
          <p:cNvPr id="5" name="Date Placeholder 4"/>
          <p:cNvSpPr>
            <a:spLocks noGrp="1"/>
          </p:cNvSpPr>
          <p:nvPr>
            <p:ph type="dt" idx="11"/>
          </p:nvPr>
        </p:nvSpPr>
        <p:spPr/>
        <p:txBody>
          <a:bodyPr/>
          <a:lstStyle/>
          <a:p>
            <a:fld id="{7A201D42-093D-4730-B92C-0E3EBBA79092}"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Header Placeholder 6"/>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PS2010</a:t>
            </a:r>
            <a:r>
              <a:rPr lang="en-US" baseline="0" dirty="0" smtClean="0"/>
              <a:t> = Project Server 2010</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Developers will be able to create custom </a:t>
            </a:r>
            <a:r>
              <a:rPr lang="en-US" dirty="0" err="1" smtClean="0"/>
              <a:t>cmdlets</a:t>
            </a:r>
            <a:r>
              <a:rPr lang="en-US" dirty="0" smtClean="0"/>
              <a:t> with special PowerShell</a:t>
            </a:r>
            <a:r>
              <a:rPr lang="en-US" baseline="0" dirty="0" smtClean="0"/>
              <a:t> </a:t>
            </a:r>
            <a:r>
              <a:rPr lang="en-US" dirty="0" smtClean="0"/>
              <a:t>project template included in Visual Studio 2010. </a:t>
            </a:r>
          </a:p>
          <a:p>
            <a:endParaRPr lang="en-US" dirty="0" smtClean="0"/>
          </a:p>
        </p:txBody>
      </p:sp>
      <p:sp>
        <p:nvSpPr>
          <p:cNvPr id="5" name="Slide Number Placeholder 4"/>
          <p:cNvSpPr>
            <a:spLocks noGrp="1"/>
          </p:cNvSpPr>
          <p:nvPr>
            <p:ph type="sldNum" sz="quarter" idx="11"/>
          </p:nvPr>
        </p:nvSpPr>
        <p:spPr/>
        <p:txBody>
          <a:bodyPr/>
          <a:lstStyle/>
          <a:p>
            <a:r>
              <a:rPr lang="en-US" smtClean="0"/>
              <a:t>Lecture 1: Roadmap - </a:t>
            </a:r>
            <a:fld id="{073E6628-0705-4E34-90AA-D61A964D0AFD}" type="slidenum">
              <a:rPr lang="en-US" smtClean="0"/>
              <a:pPr/>
              <a:t>50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622DBAE-4DF9-425C-962F-4ECF85FB5F3C}" type="slidenum">
              <a:rPr lang="en-US" smtClean="0"/>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BC52BC5D-7B4A-4419-B3FD-62932EC45308}"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11/19/2009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53</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lot of work was put into making</a:t>
            </a:r>
            <a:r>
              <a:rPr lang="en-US" baseline="0" dirty="0" smtClean="0"/>
              <a:t> the patch process more efficient. The more quickly a patch installs, the less downtime your users experience. Reducing the amount of changes made to the databases is one way this is achieved. Modifications are very expensive so reducing them has a very noticeable benefits.</a:t>
            </a:r>
          </a:p>
          <a:p>
            <a:endParaRPr lang="en-US" baseline="0" dirty="0" smtClean="0"/>
          </a:p>
          <a:p>
            <a:r>
              <a:rPr lang="en-US" baseline="0" dirty="0" smtClean="0"/>
              <a:t>One example of this is with the stored procedures in each database. In the past, the upgrade process has dropped all the existing stored procedures, upgraded the database schema, then added the new stored procedures. This was done with no regard to how different the stored procedures where. In SharePoint Server 2010 the patching process does not automatically drop the existing stored procedures. Instead it compares then with the new stored procedures and only makes changes to them as necessary. This is less network traffic and less work for the SQL server. This also removes the chances of you losing all your </a:t>
            </a:r>
            <a:r>
              <a:rPr lang="en-US" baseline="0" dirty="0" err="1" smtClean="0"/>
              <a:t>Procs</a:t>
            </a:r>
            <a:r>
              <a:rPr lang="en-US" baseline="0" dirty="0" smtClean="0"/>
              <a:t> if something interrupts the patching process.</a:t>
            </a:r>
          </a:p>
          <a:p>
            <a:endParaRPr lang="en-US" baseline="0" dirty="0" smtClean="0"/>
          </a:p>
          <a:p>
            <a:r>
              <a:rPr lang="en-US" dirty="0" smtClean="0"/>
              <a:t>More</a:t>
            </a:r>
            <a:r>
              <a:rPr lang="en-US" baseline="0" dirty="0" smtClean="0"/>
              <a:t> performance improvements were made by more efficiently querying the databases. The installer reduces trips to the database by saving locally the information it queries from the databases when it knows it will use that information more than once. This reduces database trips as the same query shouldn’t ever be made more than once. It also resulted in the installer being more efficient in how it accesses the database.</a:t>
            </a:r>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56</a:t>
            </a:fld>
            <a:endParaRPr lang="en-US"/>
          </a:p>
        </p:txBody>
      </p:sp>
      <p:sp>
        <p:nvSpPr>
          <p:cNvPr id="5" name="Date Placeholder 4"/>
          <p:cNvSpPr>
            <a:spLocks noGrp="1"/>
          </p:cNvSpPr>
          <p:nvPr>
            <p:ph type="dt" idx="11"/>
          </p:nvPr>
        </p:nvSpPr>
        <p:spPr/>
        <p:txBody>
          <a:bodyPr/>
          <a:lstStyle/>
          <a:p>
            <a:fld id="{7282256F-E2B9-492D-8830-5A2262467B52}"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Header Placeholder 6"/>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fully understand the patching process, we have to break it down into a few consumable</a:t>
            </a:r>
            <a:r>
              <a:rPr lang="en-US" baseline="0" dirty="0" smtClean="0"/>
              <a:t> steps. To fully install a patch you have to finish the patching process and the upgrade process.</a:t>
            </a:r>
          </a:p>
          <a:p>
            <a:endParaRPr lang="en-US" baseline="0" dirty="0" smtClean="0"/>
          </a:p>
          <a:p>
            <a:r>
              <a:rPr lang="en-US" baseline="0" dirty="0" smtClean="0"/>
              <a:t>The patching process has two steps, the patching step and the deployment step. The patching step comes first. It’s the step that initially writes the new bits to the server. It will temporarily stop any services that are using files it replaces. This is to prevent the need for a full server reboot to replace the in use files. In most cases this will work, but it does not completely remove all instances of server reboots.</a:t>
            </a:r>
          </a:p>
          <a:p>
            <a:endParaRPr lang="en-US" baseline="0" dirty="0" smtClean="0"/>
          </a:p>
          <a:p>
            <a:r>
              <a:rPr lang="en-US" baseline="0" dirty="0" smtClean="0"/>
              <a:t>The second step in the patching process is the deployment step. In this step the installer copies support files to the appropriate places on the SharePoint server. This step ensures all your web applications are running the correct bits and will function correctly. After the deployment step is finished the patching process is complete. </a:t>
            </a:r>
          </a:p>
          <a:p>
            <a:endParaRPr lang="en-US" baseline="0" dirty="0" smtClean="0"/>
          </a:p>
          <a:p>
            <a:r>
              <a:rPr lang="en-US" baseline="0" dirty="0" smtClean="0"/>
              <a:t>To finish the patch installation you will need to initiate the upgrade process. You’re probably familiar with this as the place where you have to run PSConfig when doing patches. The upgrade process is the one that takes the longest and does the most work. It first upgrades all the SharePoint processes that are running. Then it starts walking through your databases and upgrading them. The upgrade process can run on a single server, leaving the other servers in your farm to serve up requests.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57</a:t>
            </a:fld>
            <a:endParaRPr lang="en-US"/>
          </a:p>
        </p:txBody>
      </p:sp>
      <p:sp>
        <p:nvSpPr>
          <p:cNvPr id="5" name="Date Placeholder 4"/>
          <p:cNvSpPr>
            <a:spLocks noGrp="1"/>
          </p:cNvSpPr>
          <p:nvPr>
            <p:ph type="dt" idx="11"/>
          </p:nvPr>
        </p:nvSpPr>
        <p:spPr/>
        <p:txBody>
          <a:bodyPr/>
          <a:lstStyle/>
          <a:p>
            <a:fld id="{CC8D6E76-7D46-4106-87E7-040CF45DF3AC}"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Header Placeholder 6"/>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make patch installation less disruptive for end users, patch binaries may be installed without upgrading the databases. You can patch the binaries on all of your servers during the workday by shuffling them in and out of your load balancer. Your farm can run with binaries that are later than your database schema until you can schedule downtime to upgrade them. Your database can also be upgraded gradually. This gives you the flexibility to upgrade databases when it will least impact the users that use them. </a:t>
            </a:r>
          </a:p>
          <a:p>
            <a:endParaRPr lang="en-US" baseline="0" dirty="0" smtClean="0"/>
          </a:p>
          <a:p>
            <a:r>
              <a:rPr lang="en-US" baseline="0" dirty="0" smtClean="0"/>
              <a:t>When you decide to upgrade your databases you can do it either through Central Admin or with PowerShell.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58</a:t>
            </a:fld>
            <a:endParaRPr lang="en-US"/>
          </a:p>
        </p:txBody>
      </p:sp>
      <p:sp>
        <p:nvSpPr>
          <p:cNvPr id="5" name="Date Placeholder 4"/>
          <p:cNvSpPr>
            <a:spLocks noGrp="1"/>
          </p:cNvSpPr>
          <p:nvPr>
            <p:ph type="dt" idx="11"/>
          </p:nvPr>
        </p:nvSpPr>
        <p:spPr/>
        <p:txBody>
          <a:bodyPr/>
          <a:lstStyle/>
          <a:p>
            <a:fld id="{979BE424-2F56-42CF-ABD8-8344425FEDA6}"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Header Placeholder 6"/>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obvious and deliberate way to install patches on your EPM farm. </a:t>
            </a:r>
            <a:r>
              <a:rPr lang="en-US" baseline="0" dirty="0" smtClean="0"/>
              <a:t>You download the patch, copy it to all of your servers and install it. After it is installed you need to upgrade your databases by initiating the upgrade step. The big change from 2007 is that the upgrade process no longer requires you to run the Config Wizard on your SharePoint servers in a specific order and click OK at specific times. You can fire up Config Wizard on all members of the farm and let them run to completion. The Config Wizards can run simultaneously and will finish without human intervention.  To keep things running smoothly the upgrade process locks the objects it is upgrading, allowing concurrent processes to know where it’s at and wait. </a:t>
            </a:r>
          </a:p>
          <a:p>
            <a:endParaRPr lang="en-US" baseline="0" dirty="0" smtClean="0"/>
          </a:p>
        </p:txBody>
      </p:sp>
      <p:sp>
        <p:nvSpPr>
          <p:cNvPr id="4" name="Slide Number Placeholder 3"/>
          <p:cNvSpPr>
            <a:spLocks noGrp="1"/>
          </p:cNvSpPr>
          <p:nvPr>
            <p:ph type="sldNum" sz="quarter" idx="10"/>
          </p:nvPr>
        </p:nvSpPr>
        <p:spPr/>
        <p:txBody>
          <a:bodyPr/>
          <a:lstStyle/>
          <a:p>
            <a:fld id="{D4749AF3-4291-4E86-958D-4792EA0423BD}" type="slidenum">
              <a:rPr lang="en-US" smtClean="0"/>
              <a:pPr/>
              <a:t>61</a:t>
            </a:fld>
            <a:endParaRPr lang="en-US"/>
          </a:p>
        </p:txBody>
      </p:sp>
      <p:sp>
        <p:nvSpPr>
          <p:cNvPr id="5" name="Date Placeholder 4"/>
          <p:cNvSpPr>
            <a:spLocks noGrp="1"/>
          </p:cNvSpPr>
          <p:nvPr>
            <p:ph type="dt" idx="11"/>
          </p:nvPr>
        </p:nvSpPr>
        <p:spPr/>
        <p:txBody>
          <a:bodyPr/>
          <a:lstStyle/>
          <a:p>
            <a:fld id="{2980CC0F-8524-43D2-8A9B-760A4F785943}"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Header Placeholder 6"/>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could spin up another farm to use solely to upgrade your databases, if you have the SQL</a:t>
            </a:r>
            <a:r>
              <a:rPr lang="en-US" baseline="0" dirty="0" smtClean="0"/>
              <a:t> LUNs and spare hardware.</a:t>
            </a:r>
          </a:p>
          <a:p>
            <a:endParaRPr lang="en-US" baseline="0" dirty="0" smtClean="0"/>
          </a:p>
          <a:p>
            <a:r>
              <a:rPr lang="en-US" baseline="0" dirty="0" smtClean="0"/>
              <a:t>You also have the option of detaching all your databases before you install the patch, then control their upgrade by reattaching them. You have a lot of flexibility to match your company’s needs</a:t>
            </a:r>
          </a:p>
          <a:p>
            <a:endParaRPr lang="en-US" baseline="0" dirty="0" smtClean="0"/>
          </a:p>
          <a:p>
            <a:r>
              <a:rPr lang="en-US" dirty="0" smtClean="0"/>
              <a:t>While attaching</a:t>
            </a:r>
            <a:r>
              <a:rPr lang="en-US" baseline="0" dirty="0" smtClean="0"/>
              <a:t> content databases to your farm *may* upgrade them, you shouldn’t rely on it. In the SharePoint 2007 time frame it was a common practice to remove content databases when installing patches, then adding them back to your freshly patched farm. This gave you some control over when the databases were upgraded, and it gave you some indication as to how far along through the upgrade process you were. That’s no longer necessary.</a:t>
            </a:r>
            <a:endParaRPr lang="en-US" dirty="0" smtClean="0"/>
          </a:p>
          <a:p>
            <a:endParaRPr lang="en-US" dirty="0" smtClean="0"/>
          </a:p>
          <a:p>
            <a:r>
              <a:rPr lang="en-US" dirty="0" smtClean="0"/>
              <a:t>You could spin up another farm to use solely to upgrade your databases, if you have the SQL</a:t>
            </a:r>
            <a:r>
              <a:rPr lang="en-US" baseline="0" dirty="0" smtClean="0"/>
              <a:t> LUNs and spare hardware. </a:t>
            </a:r>
          </a:p>
          <a:p>
            <a:endParaRPr lang="en-US" baseline="0" dirty="0" smtClean="0"/>
          </a:p>
          <a:p>
            <a:r>
              <a:rPr lang="en-US" baseline="0" dirty="0" smtClean="0"/>
              <a:t>Using the Attach method to upgrade databases is not recommended for two reasons:</a:t>
            </a:r>
          </a:p>
          <a:p>
            <a:endParaRPr lang="en-US" baseline="0" dirty="0" smtClean="0"/>
          </a:p>
          <a:p>
            <a:pPr marL="685800" lvl="1" indent="-228600">
              <a:buAutoNum type="arabicParenR"/>
            </a:pPr>
            <a:r>
              <a:rPr lang="en-US" baseline="0" dirty="0" smtClean="0"/>
              <a:t>It may not upgrade the content database if the database is within the compatibility range</a:t>
            </a:r>
          </a:p>
          <a:p>
            <a:pPr marL="685800" lvl="1" indent="-228600">
              <a:buAutoNum type="arabicParenR"/>
            </a:pPr>
            <a:r>
              <a:rPr lang="en-US" baseline="0" dirty="0" smtClean="0"/>
              <a:t>Attaching the database fires up other processes like Site Directory Scan</a:t>
            </a:r>
          </a:p>
          <a:p>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62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Patches will be tested and verified to support database schemas one level back, with Service Packs normally being a backwards compatibility boundary. By extension the bits should work with any previous database versions back to the last service pack. </a:t>
            </a:r>
          </a:p>
          <a:p>
            <a:endParaRPr lang="en-US" baseline="0" dirty="0" smtClean="0"/>
          </a:p>
          <a:p>
            <a:r>
              <a:rPr lang="en-US" baseline="0" dirty="0" smtClean="0"/>
              <a:t>The backward compatibility is per feature. The STS feature may be compatible with one patch back, but another patched process may not be. That will be avoided at all costs though.</a:t>
            </a:r>
          </a:p>
          <a:p>
            <a:endParaRPr lang="en-US" baseline="0" dirty="0" smtClean="0"/>
          </a:p>
          <a:p>
            <a:r>
              <a:rPr lang="en-US" baseline="0" dirty="0" smtClean="0"/>
              <a:t>Your farm shouldn’t be left in this situation for an extended period of time, only for a few days.</a:t>
            </a:r>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63</a:t>
            </a:fld>
            <a:endParaRPr lang="en-US"/>
          </a:p>
        </p:txBody>
      </p:sp>
      <p:sp>
        <p:nvSpPr>
          <p:cNvPr id="5" name="Date Placeholder 4"/>
          <p:cNvSpPr>
            <a:spLocks noGrp="1"/>
          </p:cNvSpPr>
          <p:nvPr>
            <p:ph type="dt" idx="11"/>
          </p:nvPr>
        </p:nvSpPr>
        <p:spPr/>
        <p:txBody>
          <a:bodyPr/>
          <a:lstStyle/>
          <a:p>
            <a:fld id="{99CC8B7A-9F7D-4431-A913-33B084D2C4D2}"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Header Placeholder 6"/>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There’s a tab in</a:t>
            </a:r>
            <a:r>
              <a:rPr lang="en-US" baseline="0" dirty="0" smtClean="0"/>
              <a:t> Central Administration dedicated to Upgrade and Migration. From here administrators can see the patch level your entire farm or individual servers are at. Click “Check product and patch installation status” to see the status of server farm machines. It shows the effective patch level of each of the products installed on each of the members of the farm. If a patch needs to be applied , administrators will be alerted to it there. Great place to go when trying to determine “What build is my farm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Available Patching and Upgrade Status information in Central Administration:</a:t>
            </a:r>
          </a:p>
          <a:p>
            <a:pPr lvl="1"/>
            <a:r>
              <a:rPr lang="en-US" dirty="0" smtClean="0"/>
              <a:t>Upgrade and Patch Management UI</a:t>
            </a:r>
          </a:p>
          <a:p>
            <a:pPr lvl="1"/>
            <a:r>
              <a:rPr lang="en-US" dirty="0" smtClean="0"/>
              <a:t>Manage Patch Status UI</a:t>
            </a:r>
          </a:p>
          <a:p>
            <a:pPr lvl="1"/>
            <a:r>
              <a:rPr lang="en-US" dirty="0" smtClean="0"/>
              <a:t>Manage Database Upgrade Status UI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As an administrator</a:t>
            </a:r>
            <a:r>
              <a:rPr lang="en-US" baseline="0" dirty="0" smtClean="0"/>
              <a:t> you have a couple of options around how to monitor your patch progress. You can use the “Upgrade and Migration” page to watch the status of the running upgrade jobs, and the status of individual pieces, be that binaries or databases.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are scripting your patch installs, you can also </a:t>
            </a:r>
            <a:r>
              <a:rPr lang="en-US" dirty="0" smtClean="0"/>
              <a:t>monitor in PowerShell with Get-</a:t>
            </a:r>
            <a:r>
              <a:rPr lang="en-US" dirty="0" err="1" smtClean="0"/>
              <a:t>SPContentDatabase</a:t>
            </a:r>
            <a:r>
              <a:rPr lang="en-US" dirty="0" smtClean="0"/>
              <a:t> or Get-</a:t>
            </a:r>
            <a:r>
              <a:rPr lang="en-US" dirty="0" err="1" smtClean="0"/>
              <a:t>SPDatabase</a:t>
            </a:r>
            <a:r>
              <a:rPr lang="en-US" dirty="0" smtClean="0"/>
              <a:t>. Validate </a:t>
            </a:r>
            <a:r>
              <a:rPr lang="en-US" dirty="0" err="1" smtClean="0"/>
              <a:t>NeedsUpgrade</a:t>
            </a:r>
            <a:r>
              <a:rPr lang="en-US" dirty="0" smtClean="0"/>
              <a:t> Property</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65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quick guide to the different Statuses you might encounter and what they mean.</a:t>
            </a:r>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C5DF9772-F617-4BB7-9677-A817E39CA71C}"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minimize</a:t>
            </a:r>
            <a:r>
              <a:rPr lang="en-US" baseline="0" dirty="0" smtClean="0"/>
              <a:t> the amount of downtime your farm has during a patch upgrade, each farm member can upgrade databases. When an instance of PSConfig is upgrading content, it puts a lock on it to prevent other instances from trying to upgrade it at the same time. </a:t>
            </a:r>
          </a:p>
          <a:p>
            <a:r>
              <a:rPr lang="en-US" baseline="0" dirty="0" smtClean="0"/>
              <a:t>As PSConfig runs on each member it detects the database level and lock status to determine whether it has been upgraded. </a:t>
            </a:r>
          </a:p>
          <a:p>
            <a:r>
              <a:rPr lang="en-US" baseline="0" dirty="0" smtClean="0"/>
              <a:t>This functionality exists in both the UI version of PSConfig as well as the scriptable one. This means you can run PSConfig immediately after patching the binaries on each server without worrying where the other servers are in the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4749AF3-4291-4E86-958D-4792EA0423BD}" type="slidenum">
              <a:rPr lang="en-US" smtClean="0"/>
              <a:pPr/>
              <a:t>67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 Throttling is new concept to Microsoft Project</a:t>
            </a:r>
            <a:r>
              <a:rPr lang="en-US" baseline="0" dirty="0" smtClean="0"/>
              <a:t> </a:t>
            </a:r>
            <a:r>
              <a:rPr lang="en-US" dirty="0" smtClean="0"/>
              <a:t>Server 2010.  In previous</a:t>
            </a:r>
            <a:r>
              <a:rPr lang="en-US" baseline="0" dirty="0" smtClean="0"/>
              <a:t> versions</a:t>
            </a:r>
            <a:r>
              <a:rPr lang="en-US" dirty="0" smtClean="0"/>
              <a:t> Diagnostic Logging was leveraged by selecting a tracing area and configuring the tracing level (I.e. Medium, Verbose, Critical, etc.).  In Microsoft Project Server2010 the tracing areas have been restructured into categories and within each category a more granular representation of its dependencies, for example Office Server is a category and within Office Server, its individual dependencies.</a:t>
            </a:r>
          </a:p>
          <a:p>
            <a:endParaRPr lang="en-US" dirty="0" smtClean="0"/>
          </a:p>
          <a:p>
            <a:r>
              <a:rPr lang="en-US" dirty="0" smtClean="0"/>
              <a:t>Tracing areas, or categories have additionally been renamed to align more appropriately for the events which they represent.  For example, in Microsoft Office SharePoint Server 2007 General/Administration was a tracing area; however, was largely difficult to understand what was included in this area.  The changes in naming convention enable administrators to quickly and efficiently identify events as they occur and are written to the log.</a:t>
            </a:r>
          </a:p>
          <a:p>
            <a:endParaRPr lang="en-US" dirty="0" smtClean="0"/>
          </a:p>
          <a:p>
            <a:r>
              <a:rPr lang="en-US" dirty="0" smtClean="0"/>
              <a:t>A category when configured outside of its threshold will represent the configuration in bold.  For example, Office Server | Audit is configured out of the box with a default level of Medium, when configured to Verbose, this will be represented in bold font to enable an administrator to quickly identify configurations that deviate from their default values.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minimize the amount of time needed to patch Project Server 2010 server, farm administrators can choose to have their </a:t>
            </a:r>
            <a:r>
              <a:rPr lang="en-US" baseline="0" dirty="0" smtClean="0"/>
              <a:t>services automatically install patches when made available through a variety of automatic patching mechanisms. This includes Windows Server Update Services (WSUS), Microsoft Update and Windows Update.</a:t>
            </a:r>
          </a:p>
          <a:p>
            <a:endParaRPr lang="en-US" baseline="0" dirty="0" smtClean="0"/>
          </a:p>
          <a:p>
            <a:r>
              <a:rPr lang="en-US" baseline="0" dirty="0" smtClean="0"/>
              <a:t>If </a:t>
            </a:r>
            <a:r>
              <a:rPr lang="en-US" baseline="0" dirty="0" err="1" smtClean="0"/>
              <a:t>AutoUpdate</a:t>
            </a:r>
            <a:r>
              <a:rPr lang="en-US" baseline="0" dirty="0" smtClean="0"/>
              <a:t> is enabled your server farm boxes will automatically apply patches when they come down. It will do this under the context of NT Authority\</a:t>
            </a:r>
            <a:r>
              <a:rPr lang="en-US" baseline="0" dirty="0" err="1" smtClean="0"/>
              <a:t>LocalSystem</a:t>
            </a:r>
            <a:r>
              <a:rPr lang="en-US" baseline="0" dirty="0" smtClean="0"/>
              <a:t>. Because that account has no access to your databases, only the Patching step is performed. </a:t>
            </a:r>
          </a:p>
          <a:p>
            <a:endParaRPr lang="en-US" baseline="0" dirty="0" smtClean="0"/>
          </a:p>
          <a:p>
            <a:r>
              <a:rPr lang="en-US" baseline="0" dirty="0" smtClean="0"/>
              <a:t>You must still perform the Upgrade step yourself. The patch bits will be laid down, services will be stopped if necessary and the bits will be copied to your web applications as needed. Then your server goes back to happily serving out pages to your users. </a:t>
            </a:r>
          </a:p>
          <a:p>
            <a:endParaRPr lang="en-US" baseline="0" dirty="0" smtClean="0"/>
          </a:p>
          <a:p>
            <a:r>
              <a:rPr lang="en-US" baseline="0" dirty="0" smtClean="0"/>
              <a:t>The patch install will trigger a health rule which will alert you that a patch has been installed and that your databases need to be upgraded to match the bits that are running. The process is the same if you have a single server in your farm or many. They individually patch themselves as they get the patch but none will upgrade your databases. That will always be a deliberate process.</a:t>
            </a:r>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68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WSS = Windows SharePoint Services</a:t>
            </a:r>
          </a:p>
          <a:p>
            <a:endParaRPr lang="en-US" dirty="0" smtClean="0"/>
          </a:p>
          <a:p>
            <a:r>
              <a:rPr lang="en-US" dirty="0" smtClean="0"/>
              <a:t>With Project Server 2010 you no longer</a:t>
            </a:r>
            <a:r>
              <a:rPr lang="en-US" baseline="0" dirty="0" smtClean="0"/>
              <a:t> need </a:t>
            </a:r>
            <a:r>
              <a:rPr lang="en-US" dirty="0" smtClean="0"/>
              <a:t>to install the Windows SharePoint</a:t>
            </a:r>
            <a:r>
              <a:rPr lang="en-US" baseline="0" dirty="0" smtClean="0"/>
              <a:t> Services </a:t>
            </a:r>
            <a:r>
              <a:rPr lang="en-US" dirty="0" smtClean="0"/>
              <a:t>patches before you could</a:t>
            </a:r>
            <a:r>
              <a:rPr lang="en-US" baseline="0" dirty="0" smtClean="0"/>
              <a:t> install the same patch for SharePoint Server. Starting in SharePoint 2010 patches are stand alone. There will be a single patch for WSS, and there will also be single patches for SharePoint Server and for Project Server. In the past this was necessary because WSS was included as part of Windows Server and code changes for Windows could not be included with other products. SharePoint 2010 is a standalone product now, so this restriction is removed.</a:t>
            </a:r>
            <a:endParaRPr lang="en-US" dirty="0"/>
          </a:p>
        </p:txBody>
      </p:sp>
      <p:sp>
        <p:nvSpPr>
          <p:cNvPr id="4" name="Slide Number Placeholder 3"/>
          <p:cNvSpPr>
            <a:spLocks noGrp="1"/>
          </p:cNvSpPr>
          <p:nvPr>
            <p:ph type="sldNum" sz="quarter" idx="10"/>
          </p:nvPr>
        </p:nvSpPr>
        <p:spPr/>
        <p:txBody>
          <a:bodyPr/>
          <a:lstStyle/>
          <a:p>
            <a:fld id="{D4749AF3-4291-4E86-958D-4792EA0423BD}" type="slidenum">
              <a:rPr lang="en-US" smtClean="0"/>
              <a:pPr/>
              <a:t>69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11/19/2009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70</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Full Support for SQL Server Mirroring</a:t>
            </a:r>
          </a:p>
          <a:p>
            <a:r>
              <a:rPr lang="en-US" sz="1200" kern="1200" dirty="0" smtClean="0">
                <a:solidFill>
                  <a:schemeClr val="tx1"/>
                </a:solidFill>
                <a:latin typeface="+mn-lt"/>
                <a:ea typeface="+mn-ea"/>
                <a:cs typeface="+mn-cs"/>
              </a:rPr>
              <a:t>SharePoin</a:t>
            </a:r>
            <a:r>
              <a:rPr lang="en-US" sz="1200" kern="1200" baseline="0" dirty="0" smtClean="0">
                <a:solidFill>
                  <a:schemeClr val="tx1"/>
                </a:solidFill>
                <a:latin typeface="+mn-lt"/>
                <a:ea typeface="+mn-ea"/>
                <a:cs typeface="+mn-cs"/>
              </a:rPr>
              <a:t>t 2010 </a:t>
            </a:r>
            <a:r>
              <a:rPr lang="en-US" sz="1200" kern="1200" dirty="0" smtClean="0">
                <a:solidFill>
                  <a:schemeClr val="tx1"/>
                </a:solidFill>
                <a:latin typeface="+mn-lt"/>
                <a:ea typeface="+mn-ea"/>
                <a:cs typeface="+mn-cs"/>
              </a:rPr>
              <a:t>will detect when the primary database is no longer up and running and will attempt to connect to the mirror database without need for human intervention. Additionally, a failover database can be specified for each content database using SharePoint Central Administration or PowerShell. When the primary database is unavailable, the failover database will automatically be used.</a:t>
            </a:r>
          </a:p>
          <a:p>
            <a:endParaRPr lang="en-US" sz="1200" b="1" i="1"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Log Shipping </a:t>
            </a:r>
          </a:p>
          <a:p>
            <a:r>
              <a:rPr lang="en-US" sz="1200" kern="1200" dirty="0" smtClean="0">
                <a:solidFill>
                  <a:schemeClr val="tx1"/>
                </a:solidFill>
                <a:latin typeface="+mn-lt"/>
                <a:ea typeface="+mn-ea"/>
                <a:cs typeface="+mn-cs"/>
              </a:rPr>
              <a:t>Log-shipped content databases can be attached to a SharePoint farm and are treated like a read-only content database.</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Backup from SQL Snapshots</a:t>
            </a:r>
          </a:p>
          <a:p>
            <a:r>
              <a:rPr lang="en-US" sz="1200" kern="1200" dirty="0" smtClean="0">
                <a:solidFill>
                  <a:schemeClr val="tx1"/>
                </a:solidFill>
                <a:latin typeface="+mn-lt"/>
                <a:ea typeface="+mn-ea"/>
                <a:cs typeface="+mn-cs"/>
              </a:rPr>
              <a:t>All backup operations can be performed on a SQL snapshot, without worry about corruption from continual changes. Backup from SQL snapshots works with all databases, including unattached databases and read-only databases. This allows you to back up a point-in-time copy of the database without locking site collections or reducing availability. </a:t>
            </a:r>
          </a:p>
          <a:p>
            <a:endParaRPr lang="en-US" sz="1200"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Unattached Database Backup and Export Operations</a:t>
            </a:r>
          </a:p>
          <a:p>
            <a:r>
              <a:rPr lang="en-US" sz="1200" kern="1200" dirty="0" smtClean="0">
                <a:solidFill>
                  <a:schemeClr val="tx1"/>
                </a:solidFill>
                <a:latin typeface="+mn-lt"/>
                <a:ea typeface="+mn-ea"/>
                <a:cs typeface="+mn-cs"/>
              </a:rPr>
              <a:t>You can connect to a database that is not directly attached to a SharePoint farm. Once connected, the content of the database can be browsed, and the site collection, site, or list of choices can be exported to a file. This can be used to connect to an older copy or to a backup of a content database in order to enable a site collection “roll-back” scenario; alternatively, data can be retrieved from a hot backup or a SQL snapshot to facilitate accident recovery.</a:t>
            </a:r>
            <a:endParaRPr lang="en-US" sz="1200" kern="120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DPM = Data Protection</a:t>
            </a:r>
            <a:r>
              <a:rPr lang="en-US" baseline="0" dirty="0" smtClean="0"/>
              <a:t> Manager</a:t>
            </a:r>
          </a:p>
          <a:p>
            <a:endParaRPr lang="en-US" dirty="0" smtClean="0"/>
          </a:p>
          <a:p>
            <a:r>
              <a:rPr lang="en-US" dirty="0" smtClean="0"/>
              <a:t>Provides   DPM-</a:t>
            </a:r>
            <a:r>
              <a:rPr lang="en-US" i="1" dirty="0" smtClean="0"/>
              <a:t>like</a:t>
            </a:r>
            <a:r>
              <a:rPr lang="en-US" dirty="0" smtClean="0"/>
              <a:t> functionality natively:</a:t>
            </a:r>
          </a:p>
          <a:p>
            <a:pPr lvl="1"/>
            <a:r>
              <a:rPr lang="en-US" dirty="0" smtClean="0"/>
              <a:t>Is not a DPM replacement</a:t>
            </a:r>
          </a:p>
          <a:p>
            <a:pPr lvl="1"/>
            <a:r>
              <a:rPr lang="en-US" dirty="0" smtClean="0"/>
              <a:t>Provides limited capabilities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R0sev!lle</a:t>
            </a:r>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EB432C07-DBD1-4765-A3FC-3FA605BD97E3}"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77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UI = User Interface</a:t>
            </a:r>
          </a:p>
          <a:p>
            <a:endParaRPr lang="en-US" dirty="0" smtClean="0"/>
          </a:p>
          <a:p>
            <a:r>
              <a:rPr lang="en-US" dirty="0" smtClean="0"/>
              <a:t>You</a:t>
            </a:r>
            <a:r>
              <a:rPr lang="en-US" baseline="0" dirty="0" smtClean="0"/>
              <a:t> can see that the backup restore section has its own link on the left navigation of the central admin, and the corresponding links mentioned. The next few slides will show a few screen shots of those links</a:t>
            </a:r>
          </a:p>
        </p:txBody>
      </p:sp>
      <p:sp>
        <p:nvSpPr>
          <p:cNvPr id="4" name="Slide Number Placeholder 3"/>
          <p:cNvSpPr>
            <a:spLocks noGrp="1"/>
          </p:cNvSpPr>
          <p:nvPr>
            <p:ph type="sldNum" sz="quarter" idx="10"/>
          </p:nvPr>
        </p:nvSpPr>
        <p:spPr/>
        <p:txBody>
          <a:bodyPr/>
          <a:lstStyle/>
          <a:p>
            <a:fld id="{C5F4EC08-0D8F-445D-8DA1-663F4B1B46D3}" type="slidenum">
              <a:rPr lang="en-US" smtClean="0"/>
              <a:pPr/>
              <a:t>81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Backup entire farm</a:t>
            </a:r>
            <a:r>
              <a:rPr lang="en-US" baseline="0" dirty="0" smtClean="0"/>
              <a:t> (including </a:t>
            </a:r>
            <a:r>
              <a:rPr lang="en-US" baseline="0" dirty="0" err="1" smtClean="0"/>
              <a:t>config</a:t>
            </a:r>
            <a:r>
              <a:rPr lang="en-US" baseline="0" dirty="0" smtClean="0"/>
              <a:t> db)</a:t>
            </a:r>
          </a:p>
          <a:p>
            <a:r>
              <a:rPr lang="en-US" baseline="0" dirty="0" smtClean="0"/>
              <a:t>Backup specific Service Applications</a:t>
            </a:r>
          </a:p>
          <a:p>
            <a:r>
              <a:rPr lang="en-US" baseline="0" dirty="0" smtClean="0"/>
              <a:t>Backup all web applications</a:t>
            </a:r>
          </a:p>
          <a:p>
            <a:r>
              <a:rPr lang="en-US" baseline="0" dirty="0" smtClean="0"/>
              <a:t>Backup specific web applications</a:t>
            </a:r>
          </a:p>
          <a:p>
            <a:r>
              <a:rPr lang="en-US" baseline="0" dirty="0" smtClean="0"/>
              <a:t>Backup Proxy groups</a:t>
            </a:r>
          </a:p>
          <a:p>
            <a:r>
              <a:rPr lang="en-US" baseline="0" dirty="0" smtClean="0"/>
              <a:t>Backup Managed Accounts</a:t>
            </a:r>
          </a:p>
          <a:p>
            <a:endParaRPr lang="en-US" dirty="0" smtClean="0"/>
          </a:p>
        </p:txBody>
      </p:sp>
      <p:sp>
        <p:nvSpPr>
          <p:cNvPr id="4" name="Slide Number Placeholder 3"/>
          <p:cNvSpPr>
            <a:spLocks noGrp="1"/>
          </p:cNvSpPr>
          <p:nvPr>
            <p:ph type="sldNum" sz="quarter" idx="10"/>
          </p:nvPr>
        </p:nvSpPr>
        <p:spPr/>
        <p:txBody>
          <a:bodyPr/>
          <a:lstStyle/>
          <a:p>
            <a:fld id="{C5F4EC08-0D8F-445D-8DA1-663F4B1B46D3}" type="slidenum">
              <a:rPr lang="en-US" smtClean="0"/>
              <a:pPr/>
              <a:t>82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 Logging Flood Protection helps to prevent unmanaged growth of the log by applying logic in that if the same event ID and category are logged 5 times in 2 minutes (the exception itself does not have to be the same), we will prevent that item from being logged until for 2 minutes.</a:t>
            </a:r>
          </a:p>
          <a:p>
            <a:endParaRPr lang="en-US" dirty="0" smtClean="0"/>
          </a:p>
          <a:p>
            <a:r>
              <a:rPr lang="en-US" dirty="0" smtClean="0"/>
              <a:t>In Microsoft SharePoint Server 2010 ULS events of level Exception, Assert, or Critical are inserted</a:t>
            </a:r>
            <a:r>
              <a:rPr lang="en-US" baseline="0" dirty="0" smtClean="0"/>
              <a:t> in the logging database</a:t>
            </a:r>
            <a:r>
              <a:rPr lang="en-US" dirty="0" smtClean="0"/>
              <a:t>.  The logging</a:t>
            </a:r>
            <a:r>
              <a:rPr lang="en-US" baseline="0" dirty="0" smtClean="0"/>
              <a:t> database </a:t>
            </a:r>
            <a:r>
              <a:rPr lang="en-US" dirty="0" smtClean="0"/>
              <a:t>is leveraged by the SCOM Management Pack for ULS data so that it can surface those information within SCOM.</a:t>
            </a:r>
          </a:p>
          <a:p>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81445506-2058-49CB-ABDA-92919B77439B}"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a:t>
            </a:r>
            <a:r>
              <a:rPr lang="en-US" baseline="0" dirty="0" smtClean="0"/>
              <a:t> this screen you can specify </a:t>
            </a:r>
            <a:r>
              <a:rPr lang="en-US" dirty="0" smtClean="0"/>
              <a:t>a backup location, and</a:t>
            </a:r>
            <a:r>
              <a:rPr lang="en-US" baseline="0" dirty="0" smtClean="0"/>
              <a:t> </a:t>
            </a:r>
            <a:r>
              <a:rPr lang="en-US" dirty="0" smtClean="0"/>
              <a:t>hit refresh here to show all the entities that you can restore. If you backed up the entire</a:t>
            </a:r>
            <a:r>
              <a:rPr lang="en-US" baseline="0" dirty="0" smtClean="0"/>
              <a:t> farm, you’d see the same granular controls you saw on the backup page to restore (</a:t>
            </a:r>
            <a:r>
              <a:rPr lang="en-US" baseline="0" dirty="0" err="1" smtClean="0"/>
              <a:t>ie</a:t>
            </a:r>
            <a:r>
              <a:rPr lang="en-US" baseline="0" dirty="0" smtClean="0"/>
              <a:t> restore whole farm, restore all web applications, restore Service Applications, restore Managed accounts, etc.</a:t>
            </a:r>
            <a:endParaRPr lang="en-US" dirty="0"/>
          </a:p>
        </p:txBody>
      </p:sp>
      <p:sp>
        <p:nvSpPr>
          <p:cNvPr id="4" name="Slide Number Placeholder 3"/>
          <p:cNvSpPr>
            <a:spLocks noGrp="1"/>
          </p:cNvSpPr>
          <p:nvPr>
            <p:ph type="sldNum" sz="quarter" idx="10"/>
          </p:nvPr>
        </p:nvSpPr>
        <p:spPr/>
        <p:txBody>
          <a:bodyPr/>
          <a:lstStyle/>
          <a:p>
            <a:fld id="{C5F4EC08-0D8F-445D-8DA1-663F4B1B46D3}" type="slidenum">
              <a:rPr lang="en-US" smtClean="0"/>
              <a:pPr/>
              <a:t>83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number of threads used</a:t>
            </a:r>
            <a:r>
              <a:rPr lang="en-US" baseline="0" dirty="0" smtClean="0"/>
              <a:t> will affect the speed of the backup, but may also affect the performance of the rest of the farm depending on overall load.</a:t>
            </a:r>
          </a:p>
          <a:p>
            <a:endParaRPr lang="en-US" baseline="0" dirty="0" smtClean="0"/>
          </a:p>
          <a:p>
            <a:r>
              <a:rPr lang="en-US" baseline="0" dirty="0" smtClean="0"/>
              <a:t>Saving to a network location is recommended, but make sure that that location is password protected. If someone w/ a lower privileged account can get to it, she or he can spin up a farm and restore that content, making themselves farm and site collection administrator to see if they can find any confidential information or personally identifiable information (PII) , etc.</a:t>
            </a:r>
            <a:endParaRPr lang="en-US" dirty="0"/>
          </a:p>
        </p:txBody>
      </p:sp>
      <p:sp>
        <p:nvSpPr>
          <p:cNvPr id="4" name="Slide Number Placeholder 3"/>
          <p:cNvSpPr>
            <a:spLocks noGrp="1"/>
          </p:cNvSpPr>
          <p:nvPr>
            <p:ph type="sldNum" sz="quarter" idx="10"/>
          </p:nvPr>
        </p:nvSpPr>
        <p:spPr/>
        <p:txBody>
          <a:bodyPr/>
          <a:lstStyle/>
          <a:p>
            <a:fld id="{C5F4EC08-0D8F-445D-8DA1-663F4B1B46D3}" type="slidenum">
              <a:rPr lang="en-US" smtClean="0"/>
              <a:pPr/>
              <a:t>84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a:t>
            </a:r>
            <a:r>
              <a:rPr lang="en-US" sz="900" dirty="0" smtClean="0"/>
              <a:t> Site collection</a:t>
            </a:r>
            <a:r>
              <a:rPr lang="en-US" sz="900" baseline="0" dirty="0" smtClean="0"/>
              <a:t> backup does not require the farm to be </a:t>
            </a:r>
            <a:r>
              <a:rPr lang="en-US" sz="900" baseline="0" dirty="0" err="1" smtClean="0"/>
              <a:t>quiesced</a:t>
            </a:r>
            <a:r>
              <a:rPr lang="en-US" sz="900" baseline="0" dirty="0" smtClean="0"/>
              <a:t>.</a:t>
            </a:r>
            <a:endParaRPr lang="en-US" sz="900" dirty="0" smtClean="0"/>
          </a:p>
          <a:p>
            <a:endParaRPr lang="en-US" sz="900" dirty="0" smtClean="0"/>
          </a:p>
          <a:p>
            <a:pPr marL="228600" indent="-228600"/>
            <a:r>
              <a:rPr lang="en-US" sz="1600" dirty="0" smtClean="0"/>
              <a:t>SharePoint exports the identified site collection by performing </a:t>
            </a:r>
          </a:p>
          <a:p>
            <a:pPr marL="228600" indent="-228600"/>
            <a:r>
              <a:rPr lang="en-US" sz="1600" dirty="0" smtClean="0"/>
              <a:t>one or two SQL SELECT statements to collect backup data, then writing data to file</a:t>
            </a:r>
          </a:p>
          <a:p>
            <a:pPr marL="228600" indent="-228600"/>
            <a:endParaRPr lang="en-US" sz="1800" dirty="0" smtClean="0"/>
          </a:p>
          <a:p>
            <a:pPr marL="457200" lvl="1" indent="-228600"/>
            <a:r>
              <a:rPr lang="en-US" sz="1400" dirty="0" smtClean="0"/>
              <a:t>Optional, but recommended. Use PowerShell to take a SQL Server </a:t>
            </a:r>
          </a:p>
          <a:p>
            <a:pPr marL="457200" lvl="1" indent="-228600"/>
            <a:r>
              <a:rPr lang="en-US" sz="1400" dirty="0" smtClean="0"/>
              <a:t>database snapshot, export the site collection from the snapshot, </a:t>
            </a:r>
          </a:p>
          <a:p>
            <a:pPr marL="457200" lvl="1" indent="-228600"/>
            <a:r>
              <a:rPr lang="en-US" sz="1400" dirty="0" smtClean="0"/>
              <a:t>and then delete the snapshot</a:t>
            </a:r>
          </a:p>
          <a:p>
            <a:pPr marL="457200" lvl="1" indent="-228600"/>
            <a:endParaRPr lang="en-US" sz="1400" dirty="0" smtClean="0"/>
          </a:p>
          <a:p>
            <a:pPr marL="457200" lvl="1" indent="-228600"/>
            <a:r>
              <a:rPr lang="en-US" sz="1400" dirty="0" smtClean="0"/>
              <a:t>A database snapshot provides a read-only, static view of a source database </a:t>
            </a:r>
          </a:p>
          <a:p>
            <a:pPr marL="457200" lvl="1" indent="-228600"/>
            <a:r>
              <a:rPr lang="en-US" sz="1400" dirty="0" smtClean="0"/>
              <a:t>as it existed at snapshot creation, minus any uncommitted transactions</a:t>
            </a:r>
          </a:p>
          <a:p>
            <a:pPr marL="457200" lvl="1" indent="-228600"/>
            <a:endParaRPr lang="en-US" sz="1400" dirty="0" smtClean="0"/>
          </a:p>
          <a:p>
            <a:pPr marL="457200" lvl="1" indent="-228600"/>
            <a:r>
              <a:rPr lang="en-US" sz="1400" dirty="0" smtClean="0"/>
              <a:t>Database snapshots are dependent on the source database. </a:t>
            </a:r>
          </a:p>
          <a:p>
            <a:pPr marL="457200" lvl="1" indent="-228600"/>
            <a:r>
              <a:rPr lang="en-US" sz="1400" dirty="0" smtClean="0"/>
              <a:t>The snapshots of a database must be on the same server instance </a:t>
            </a:r>
          </a:p>
          <a:p>
            <a:pPr marL="457200" lvl="1" indent="-228600"/>
            <a:r>
              <a:rPr lang="en-US" sz="1400" dirty="0" smtClean="0"/>
              <a:t>as the database</a:t>
            </a:r>
          </a:p>
          <a:p>
            <a:pPr marL="457200" lvl="1" indent="-228600"/>
            <a:endParaRPr lang="en-US" sz="1400" dirty="0" smtClean="0"/>
          </a:p>
          <a:p>
            <a:pPr marL="228600" indent="-228600"/>
            <a:r>
              <a:rPr lang="en-US" sz="1600" dirty="0" smtClean="0"/>
              <a:t>NOTE:  Do not keep a snapshot longer than necessary – a snapshot impacts the performance of the live database, as it checks references against it </a:t>
            </a:r>
          </a:p>
          <a:p>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5F4104A3-9F0A-4BEB-A627-3A28007BDAD6}"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85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equivalent</a:t>
            </a:r>
            <a:r>
              <a:rPr lang="en-US" baseline="0" dirty="0" smtClean="0"/>
              <a:t> of “</a:t>
            </a:r>
            <a:r>
              <a:rPr lang="en-US" baseline="0" dirty="0" err="1" smtClean="0"/>
              <a:t>stsadm</a:t>
            </a:r>
            <a:r>
              <a:rPr lang="en-US" baseline="0" dirty="0" smtClean="0"/>
              <a:t> –o export”.</a:t>
            </a:r>
          </a:p>
          <a:p>
            <a:endParaRPr lang="en-US" baseline="0" dirty="0" smtClean="0"/>
          </a:p>
          <a:p>
            <a:r>
              <a:rPr lang="en-US" baseline="0" dirty="0" smtClean="0"/>
              <a:t>Most of the options available using </a:t>
            </a:r>
            <a:r>
              <a:rPr lang="en-US" baseline="0" dirty="0" err="1" smtClean="0"/>
              <a:t>stsadm</a:t>
            </a:r>
            <a:r>
              <a:rPr lang="en-US" baseline="0" dirty="0" smtClean="0"/>
              <a:t> are the available on this page, with the addition of the List export as well. No more trying to export a list as a template w/ content, being limited by 500 MB after first running another </a:t>
            </a:r>
            <a:r>
              <a:rPr lang="en-US" baseline="0" dirty="0" err="1" smtClean="0"/>
              <a:t>stsadm</a:t>
            </a:r>
            <a:r>
              <a:rPr lang="en-US" baseline="0" dirty="0" smtClean="0"/>
              <a:t> command.</a:t>
            </a:r>
            <a:endParaRPr lang="en-US" dirty="0"/>
          </a:p>
        </p:txBody>
      </p:sp>
      <p:sp>
        <p:nvSpPr>
          <p:cNvPr id="4" name="Slide Number Placeholder 3"/>
          <p:cNvSpPr>
            <a:spLocks noGrp="1"/>
          </p:cNvSpPr>
          <p:nvPr>
            <p:ph type="sldNum" sz="quarter" idx="10"/>
          </p:nvPr>
        </p:nvSpPr>
        <p:spPr/>
        <p:txBody>
          <a:bodyPr/>
          <a:lstStyle/>
          <a:p>
            <a:fld id="{C5F4EC08-0D8F-445D-8DA1-663F4B1B46D3}" type="slidenum">
              <a:rPr lang="en-US" smtClean="0"/>
              <a:pPr/>
              <a:t>86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previous</a:t>
            </a:r>
            <a:r>
              <a:rPr lang="en-US" baseline="0" dirty="0" smtClean="0"/>
              <a:t> versions, </a:t>
            </a:r>
            <a:r>
              <a:rPr lang="en-US" dirty="0" smtClean="0"/>
              <a:t>if</a:t>
            </a:r>
            <a:r>
              <a:rPr lang="en-US" baseline="0" dirty="0" smtClean="0"/>
              <a:t> content was deleted, and you’d passed enough time, that the content was purged from the recycle bin, you’d have to:</a:t>
            </a:r>
          </a:p>
          <a:p>
            <a:pPr marL="228600" indent="-228600">
              <a:buAutoNum type="alphaLcParenR"/>
            </a:pPr>
            <a:r>
              <a:rPr lang="en-US" baseline="0" dirty="0" smtClean="0"/>
              <a:t>Fire up another farm with a database backup, and locate that data.</a:t>
            </a:r>
          </a:p>
          <a:p>
            <a:pPr marL="228600" indent="-228600">
              <a:buAutoNum type="alphaLcParenR"/>
            </a:pPr>
            <a:r>
              <a:rPr lang="en-US" baseline="0" dirty="0" smtClean="0"/>
              <a:t>Export the data from that farm to another location</a:t>
            </a:r>
          </a:p>
          <a:p>
            <a:pPr marL="228600" indent="-228600">
              <a:buAutoNum type="alphaLcParenR"/>
            </a:pPr>
            <a:r>
              <a:rPr lang="en-US" baseline="0" dirty="0" smtClean="0"/>
              <a:t>Import from that location to the live/pre-production farm;</a:t>
            </a:r>
          </a:p>
          <a:p>
            <a:pPr marL="228600" indent="-228600">
              <a:buAutoNum type="alphaLcParenR"/>
            </a:pPr>
            <a:r>
              <a:rPr lang="en-US" baseline="0" dirty="0" smtClean="0"/>
              <a:t>Verify that’s the correct data</a:t>
            </a:r>
          </a:p>
          <a:p>
            <a:pPr marL="228600" indent="-228600">
              <a:buAutoNum type="alphaLcParenR"/>
            </a:pPr>
            <a:r>
              <a:rPr lang="en-US" baseline="0" dirty="0" smtClean="0"/>
              <a:t>Repeat to make it go live.</a:t>
            </a:r>
          </a:p>
          <a:p>
            <a:pPr marL="228600" indent="-228600">
              <a:buNone/>
            </a:pPr>
            <a:endParaRPr lang="en-US" baseline="0" dirty="0" smtClean="0"/>
          </a:p>
          <a:p>
            <a:pPr marL="228600" indent="-228600">
              <a:buNone/>
            </a:pPr>
            <a:r>
              <a:rPr lang="en-US" baseline="0" dirty="0" smtClean="0"/>
              <a:t>With Project Server 2010 you can restore that database into SQL but NOT even attach it to any server farm. From this UI you can traverse the content in that database and:</a:t>
            </a:r>
          </a:p>
          <a:p>
            <a:pPr marL="685800" marR="0" lvl="1" indent="-228600" algn="l" defTabSz="914400" rtl="0" eaLnBrk="1" fontAlgn="auto" latinLnBrk="0" hangingPunct="1">
              <a:lnSpc>
                <a:spcPct val="100000"/>
              </a:lnSpc>
              <a:spcBef>
                <a:spcPts val="0"/>
              </a:spcBef>
              <a:spcAft>
                <a:spcPts val="0"/>
              </a:spcAft>
              <a:buClrTx/>
              <a:buSzTx/>
              <a:buFontTx/>
              <a:buAutoNum type="alphaLcParenR"/>
              <a:tabLst/>
              <a:defRPr/>
            </a:pPr>
            <a:r>
              <a:rPr lang="en-US" baseline="0" dirty="0" smtClean="0"/>
              <a:t>Browse the content</a:t>
            </a:r>
          </a:p>
          <a:p>
            <a:pPr marL="685800" lvl="1" indent="-228600">
              <a:buAutoNum type="alphaLcParenR"/>
            </a:pPr>
            <a:r>
              <a:rPr lang="en-US" baseline="0" dirty="0" smtClean="0"/>
              <a:t>Export content</a:t>
            </a:r>
          </a:p>
          <a:p>
            <a:pPr marL="685800" lvl="1" indent="-228600">
              <a:buAutoNum type="alphaLcParenR"/>
            </a:pPr>
            <a:r>
              <a:rPr lang="en-US" baseline="0" dirty="0" smtClean="0"/>
              <a:t>Backup a site collection</a:t>
            </a:r>
          </a:p>
          <a:p>
            <a:pPr marL="685800" lvl="1" indent="-228600">
              <a:buAutoNum type="alphaLcParenR"/>
            </a:pPr>
            <a:endParaRPr lang="en-US" baseline="0" dirty="0" smtClean="0"/>
          </a:p>
        </p:txBody>
      </p:sp>
      <p:sp>
        <p:nvSpPr>
          <p:cNvPr id="4" name="Slide Number Placeholder 3"/>
          <p:cNvSpPr>
            <a:spLocks noGrp="1"/>
          </p:cNvSpPr>
          <p:nvPr>
            <p:ph type="sldNum" sz="quarter" idx="10"/>
          </p:nvPr>
        </p:nvSpPr>
        <p:spPr/>
        <p:txBody>
          <a:bodyPr/>
          <a:lstStyle/>
          <a:p>
            <a:fld id="{C5F4EC08-0D8F-445D-8DA1-663F4B1B46D3}" type="slidenum">
              <a:rPr lang="en-US" smtClean="0"/>
              <a:pPr/>
              <a:t>89</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page should be visited once scheduled backup completes to verify that it succeeded. </a:t>
            </a:r>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90</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Backing Up and Restoring  Farm Configuration Settings</a:t>
            </a:r>
          </a:p>
          <a:p>
            <a:r>
              <a:rPr lang="en-US" sz="1200" kern="1200" dirty="0" smtClean="0">
                <a:solidFill>
                  <a:schemeClr val="tx1"/>
                </a:solidFill>
                <a:latin typeface="+mn-lt"/>
                <a:ea typeface="+mn-ea"/>
                <a:cs typeface="+mn-cs"/>
              </a:rPr>
              <a:t>With</a:t>
            </a:r>
            <a:r>
              <a:rPr lang="en-US" sz="1200" kern="1200" baseline="0" dirty="0" smtClean="0">
                <a:solidFill>
                  <a:schemeClr val="tx1"/>
                </a:solidFill>
                <a:latin typeface="+mn-lt"/>
                <a:ea typeface="+mn-ea"/>
                <a:cs typeface="+mn-cs"/>
              </a:rPr>
              <a:t> Project Server </a:t>
            </a:r>
            <a:r>
              <a:rPr lang="en-US" sz="1200" kern="1200" dirty="0" smtClean="0">
                <a:solidFill>
                  <a:schemeClr val="tx1"/>
                </a:solidFill>
                <a:latin typeface="+mn-lt"/>
                <a:ea typeface="+mn-ea"/>
                <a:cs typeface="+mn-cs"/>
              </a:rPr>
              <a:t>2010 ,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you can perform configuration-only backups on a primary farm and apply these settings to a secondary farm. This eliminates the need for the manual process of keeping the configuration databases on both farms in synch. Periodic configuration-only backups can be applied to keep the configuration settings and solutions in synch between two farms in high-availability deployments.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back up and restore farm configuration data that is not machine-specific. This allows most of the configuration settings on a farm to be restored to a new farm on new hardware or in a different physical location. The configuration data can be restored along with content. Or, the configuration data can be restored alone to create a second farm with the same settings as the original. This information can also be extracted from an existing SQL backup of the configuration database, in order to be compatible with a variety of backup solutions.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91</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a:t>
            </a:r>
            <a:r>
              <a:rPr lang="en-US" sz="1200" dirty="0" smtClean="0"/>
              <a:t> Configuration settings</a:t>
            </a:r>
            <a:r>
              <a:rPr lang="en-US" sz="1200" baseline="0" dirty="0" smtClean="0"/>
              <a:t> backup does not require the farm to be </a:t>
            </a:r>
            <a:r>
              <a:rPr lang="en-US" sz="1200" baseline="0" dirty="0" err="1" smtClean="0"/>
              <a:t>quiesced</a:t>
            </a:r>
            <a:r>
              <a:rPr lang="en-US" sz="1200"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baseline="0"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92</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a:t>
            </a:r>
            <a:r>
              <a:rPr lang="en-US" sz="900" dirty="0" smtClean="0"/>
              <a:t> Farm-level</a:t>
            </a:r>
            <a:r>
              <a:rPr lang="en-US" sz="900" baseline="0" dirty="0" smtClean="0"/>
              <a:t> backup does not require the farm to be </a:t>
            </a:r>
            <a:r>
              <a:rPr lang="en-US" sz="900" baseline="0" dirty="0" err="1" smtClean="0"/>
              <a:t>quieced</a:t>
            </a:r>
            <a:r>
              <a:rPr lang="en-US" sz="900" baseline="0" dirty="0" smtClean="0"/>
              <a:t>.</a:t>
            </a:r>
            <a:endParaRPr lang="en-US" sz="900" dirty="0" smtClean="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C36DE671-5E72-4272-9A41-33F5D10A2775}"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96</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396875" indent="-396875"/>
            <a:r>
              <a:rPr lang="en-US" sz="2800" dirty="0" smtClean="0"/>
              <a:t>Instantiate a new farm with the same topology as the original farm </a:t>
            </a:r>
          </a:p>
          <a:p>
            <a:pPr marL="396875" indent="-396875"/>
            <a:endParaRPr lang="en-US" sz="2800" dirty="0" smtClean="0"/>
          </a:p>
          <a:p>
            <a:pPr marL="396875" indent="-396875"/>
            <a:r>
              <a:rPr lang="en-US" sz="2800" dirty="0" smtClean="0"/>
              <a:t>Execute </a:t>
            </a:r>
            <a:r>
              <a:rPr lang="en-US" sz="2800" dirty="0" err="1" smtClean="0"/>
              <a:t>PSConfig</a:t>
            </a:r>
            <a:r>
              <a:rPr lang="en-US" sz="2800" dirty="0" smtClean="0"/>
              <a:t> and reference the configuration.xml file from the farm you are recovering</a:t>
            </a:r>
          </a:p>
          <a:p>
            <a:pPr marL="396875" indent="-396875"/>
            <a:endParaRPr lang="en-US" sz="2800" dirty="0" smtClean="0"/>
          </a:p>
          <a:p>
            <a:pPr marL="396875" indent="-396875"/>
            <a:r>
              <a:rPr lang="en-US" sz="2800" dirty="0" smtClean="0"/>
              <a:t>Deploy customizations as required</a:t>
            </a:r>
          </a:p>
          <a:p>
            <a:pPr marL="396875" indent="-396875"/>
            <a:endParaRPr lang="en-US" sz="2800" dirty="0" smtClean="0"/>
          </a:p>
          <a:p>
            <a:pPr marL="396875" marR="0" lvl="1" indent="-396875" algn="l" defTabSz="914400" rtl="0" eaLnBrk="1" fontAlgn="auto" latinLnBrk="0" hangingPunct="1">
              <a:lnSpc>
                <a:spcPct val="100000"/>
              </a:lnSpc>
              <a:spcBef>
                <a:spcPts val="0"/>
              </a:spcBef>
              <a:spcAft>
                <a:spcPts val="0"/>
              </a:spcAft>
              <a:buClrTx/>
              <a:buSzTx/>
              <a:buFontTx/>
              <a:buNone/>
              <a:tabLst/>
              <a:defRPr/>
            </a:pPr>
            <a:r>
              <a:rPr lang="en-US" sz="2800" dirty="0" smtClean="0"/>
              <a:t>Once you have started your farm, in Central Administration, </a:t>
            </a:r>
          </a:p>
          <a:p>
            <a:pPr marL="396875" marR="0" lvl="1" indent="-396875" algn="l" defTabSz="914400" rtl="0" eaLnBrk="1" fontAlgn="auto" latinLnBrk="0" hangingPunct="1">
              <a:lnSpc>
                <a:spcPct val="100000"/>
              </a:lnSpc>
              <a:spcBef>
                <a:spcPts val="0"/>
              </a:spcBef>
              <a:spcAft>
                <a:spcPts val="0"/>
              </a:spcAft>
              <a:buClrTx/>
              <a:buSzTx/>
              <a:buFontTx/>
              <a:buNone/>
              <a:tabLst/>
              <a:defRPr/>
            </a:pPr>
            <a:r>
              <a:rPr lang="en-US" sz="2800" dirty="0" smtClean="0"/>
              <a:t>	</a:t>
            </a:r>
            <a:r>
              <a:rPr lang="en-US" sz="2400" dirty="0" smtClean="0"/>
              <a:t>Activate any features, Perform a farm restore</a:t>
            </a:r>
          </a:p>
          <a:p>
            <a:pPr marL="396875" indent="-396875"/>
            <a:endParaRPr lang="en-US" sz="2400"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93EFE089-CCCD-4F0D-97DD-59C379EDDFA0}"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0F1330E8-07D7-40E6-A64A-85BBB5BB7321}"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100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104</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dirty="0" smtClean="0"/>
              <a:t>This</a:t>
            </a:r>
            <a:r>
              <a:rPr lang="en-US" sz="1200" baseline="0" dirty="0" smtClean="0"/>
              <a:t> screenshot shows to set the Database Mirroring failover database server using the Central Administration web site. </a:t>
            </a:r>
          </a:p>
          <a:p>
            <a:endParaRPr lang="en-US" sz="1200" baseline="0" dirty="0" smtClean="0"/>
          </a:p>
          <a:p>
            <a:r>
              <a:rPr lang="en-US" sz="2000" dirty="0" smtClean="0"/>
              <a:t>Central Administration UI entry points:</a:t>
            </a:r>
          </a:p>
          <a:p>
            <a:endParaRPr lang="en-US" sz="2000" dirty="0" smtClean="0"/>
          </a:p>
          <a:p>
            <a:pPr lvl="1"/>
            <a:r>
              <a:rPr lang="en-US" sz="2000" dirty="0" smtClean="0"/>
              <a:t>Web Application Service Content Databases</a:t>
            </a:r>
          </a:p>
          <a:p>
            <a:pPr lvl="1"/>
            <a:r>
              <a:rPr lang="en-US" sz="2000" dirty="0" smtClean="0"/>
              <a:t>Secure Store Service</a:t>
            </a:r>
          </a:p>
          <a:p>
            <a:pPr lvl="1"/>
            <a:r>
              <a:rPr lang="en-US" sz="2000" dirty="0" smtClean="0"/>
              <a:t>Search Service Administration</a:t>
            </a:r>
          </a:p>
          <a:p>
            <a:pPr lvl="1"/>
            <a:r>
              <a:rPr lang="en-US" sz="2000" dirty="0" smtClean="0"/>
              <a:t>Windows SharePoint Services Search (Help Search)</a:t>
            </a:r>
          </a:p>
          <a:p>
            <a:pPr lvl="1"/>
            <a:r>
              <a:rPr lang="en-US" sz="2000" dirty="0" smtClean="0"/>
              <a:t>Business Data Catalog</a:t>
            </a:r>
          </a:p>
          <a:p>
            <a:pPr lvl="1"/>
            <a:r>
              <a:rPr lang="en-US" sz="2000" dirty="0" smtClean="0"/>
              <a:t>Managed Metadata Service</a:t>
            </a:r>
          </a:p>
          <a:p>
            <a:endParaRPr lang="en-US" sz="1200" baseline="0" dirty="0" smtClean="0"/>
          </a:p>
          <a:p>
            <a:endParaRPr lang="en-US" sz="1200" baseline="0" dirty="0" smtClean="0"/>
          </a:p>
          <a:p>
            <a:r>
              <a:rPr lang="en-US" sz="1200" baseline="0" dirty="0" smtClean="0"/>
              <a:t>It is also possible to set this value using either PowerShell or the </a:t>
            </a:r>
            <a:r>
              <a:rPr lang="en-US" sz="1200" baseline="0" dirty="0" err="1" smtClean="0"/>
              <a:t>.Net</a:t>
            </a:r>
            <a:r>
              <a:rPr lang="en-US" sz="1200" baseline="0" dirty="0" smtClean="0"/>
              <a:t> programming model:</a:t>
            </a:r>
          </a:p>
          <a:p>
            <a:endParaRPr lang="en-US" sz="1200" dirty="0" smtClean="0"/>
          </a:p>
          <a:p>
            <a:r>
              <a:rPr lang="en-US" sz="1200" dirty="0" smtClean="0"/>
              <a:t>PowerShell</a:t>
            </a:r>
            <a:r>
              <a:rPr lang="en-US" sz="1200" baseline="0" dirty="0" smtClean="0"/>
              <a:t> Support</a:t>
            </a:r>
            <a:endParaRPr lang="en-US" sz="1200"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Get –</a:t>
            </a:r>
            <a:r>
              <a:rPr lang="en-US" sz="1200" dirty="0" err="1" smtClean="0"/>
              <a:t>SPWebApplication</a:t>
            </a:r>
            <a:r>
              <a:rPr lang="en-US" sz="1200" dirty="0" smtClean="0"/>
              <a:t> | Set </a:t>
            </a:r>
            <a:r>
              <a:rPr lang="en-US" sz="1200" dirty="0" err="1" smtClean="0"/>
              <a:t>SPFailoverDB</a:t>
            </a:r>
            <a:r>
              <a:rPr lang="en-US" sz="1200" dirty="0" smtClean="0"/>
              <a:t> -</a:t>
            </a:r>
            <a:r>
              <a:rPr lang="en-US" sz="1200" dirty="0" err="1" smtClean="0"/>
              <a:t>foo</a:t>
            </a:r>
            <a:endParaRPr lang="en-US" sz="1200" dirty="0" smtClean="0"/>
          </a:p>
          <a:p>
            <a:endParaRPr lang="en-US" sz="1200" dirty="0" smtClean="0"/>
          </a:p>
          <a:p>
            <a:endParaRPr lang="en-US" sz="1200" dirty="0" smtClean="0"/>
          </a:p>
          <a:p>
            <a:r>
              <a:rPr lang="en-US" sz="1200" dirty="0" smtClean="0"/>
              <a:t>----------------------------------------</a:t>
            </a:r>
          </a:p>
          <a:p>
            <a:endParaRPr lang="en-US" sz="1200" dirty="0" smtClean="0"/>
          </a:p>
          <a:p>
            <a:r>
              <a:rPr lang="en-US" dirty="0" smtClean="0"/>
              <a:t>Object Model Support (C#)</a:t>
            </a:r>
            <a:endParaRPr lang="en-US" sz="1200" dirty="0" smtClean="0"/>
          </a:p>
          <a:p>
            <a:endParaRPr lang="en-US" sz="1200" dirty="0" smtClean="0"/>
          </a:p>
          <a:p>
            <a:r>
              <a:rPr lang="en-US" sz="1200" dirty="0" smtClean="0"/>
              <a:t>string </a:t>
            </a:r>
            <a:r>
              <a:rPr lang="en-US" sz="1200" dirty="0" err="1" smtClean="0"/>
              <a:t>failoverServer</a:t>
            </a:r>
            <a:r>
              <a:rPr lang="en-US" sz="1200" dirty="0" smtClean="0"/>
              <a:t> = </a:t>
            </a:r>
            <a:r>
              <a:rPr lang="en-US" sz="1200" b="1" dirty="0" err="1" smtClean="0"/>
              <a:t>ContentDatabaseSection</a:t>
            </a:r>
            <a:r>
              <a:rPr lang="en-US" sz="1200" dirty="0" err="1" smtClean="0"/>
              <a:t>.FailoverDatabaseServer</a:t>
            </a:r>
            <a:r>
              <a:rPr lang="en-US" sz="1200" dirty="0" smtClean="0"/>
              <a:t>;</a:t>
            </a:r>
          </a:p>
          <a:p>
            <a:r>
              <a:rPr lang="en-US" sz="1200" dirty="0" smtClean="0"/>
              <a:t> </a:t>
            </a:r>
          </a:p>
          <a:p>
            <a:r>
              <a:rPr lang="en-US" sz="1200" dirty="0" err="1" smtClean="0"/>
              <a:t>SPDatabase</a:t>
            </a:r>
            <a:r>
              <a:rPr lang="en-US" sz="1200" dirty="0" smtClean="0"/>
              <a:t> db = </a:t>
            </a:r>
            <a:r>
              <a:rPr lang="en-US" sz="1200" dirty="0" err="1" smtClean="0"/>
              <a:t>GetDatabase</a:t>
            </a:r>
            <a:r>
              <a:rPr lang="en-US" sz="1200" dirty="0" smtClean="0"/>
              <a:t>();</a:t>
            </a:r>
          </a:p>
          <a:p>
            <a:r>
              <a:rPr lang="en-US" sz="1200" dirty="0" err="1" smtClean="0"/>
              <a:t>db.</a:t>
            </a:r>
            <a:r>
              <a:rPr lang="en-US" sz="1200" b="1" dirty="0" err="1" smtClean="0"/>
              <a:t>AddFailoverServiceInstance</a:t>
            </a:r>
            <a:r>
              <a:rPr lang="en-US" sz="1200" dirty="0" smtClean="0"/>
              <a:t>(</a:t>
            </a:r>
            <a:r>
              <a:rPr lang="en-US" sz="1200" dirty="0" err="1" smtClean="0"/>
              <a:t>failoverServer</a:t>
            </a:r>
            <a:r>
              <a:rPr lang="en-US" sz="1200" dirty="0" smtClean="0"/>
              <a:t>);</a:t>
            </a:r>
          </a:p>
          <a:p>
            <a:r>
              <a:rPr lang="en-US" sz="1200" dirty="0" err="1" smtClean="0"/>
              <a:t>db.Update</a:t>
            </a:r>
            <a:r>
              <a:rPr lang="en-US" sz="1200" dirty="0" smtClean="0"/>
              <a:t>();</a:t>
            </a:r>
          </a:p>
          <a:p>
            <a:r>
              <a:rPr lang="en-US" sz="1200" dirty="0" smtClean="0"/>
              <a:t> </a:t>
            </a:r>
          </a:p>
          <a:p>
            <a:r>
              <a:rPr lang="en-US" sz="1200" dirty="0" smtClean="0">
                <a:latin typeface="+mn-lt"/>
              </a:rPr>
              <a:t>or</a:t>
            </a:r>
          </a:p>
          <a:p>
            <a:r>
              <a:rPr lang="en-US" sz="1200" dirty="0" smtClean="0"/>
              <a:t> </a:t>
            </a:r>
          </a:p>
          <a:p>
            <a:r>
              <a:rPr lang="en-US" sz="1200" dirty="0" err="1" smtClean="0"/>
              <a:t>SPDatabase</a:t>
            </a:r>
            <a:r>
              <a:rPr lang="en-US" sz="1200" dirty="0" smtClean="0"/>
              <a:t> db = </a:t>
            </a:r>
            <a:r>
              <a:rPr lang="en-US" sz="1200" dirty="0" err="1" smtClean="0"/>
              <a:t>GetDatabase</a:t>
            </a:r>
            <a:r>
              <a:rPr lang="en-US" sz="1200" dirty="0" smtClean="0"/>
              <a:t>();</a:t>
            </a:r>
          </a:p>
          <a:p>
            <a:r>
              <a:rPr lang="en-US" sz="1200" dirty="0" err="1" smtClean="0"/>
              <a:t>db.FailoverServiceInstance</a:t>
            </a:r>
            <a:r>
              <a:rPr lang="en-US" sz="1200" dirty="0" smtClean="0"/>
              <a:t> = </a:t>
            </a:r>
            <a:r>
              <a:rPr lang="en-US" sz="1200" dirty="0" err="1" smtClean="0"/>
              <a:t>GetFailoverDatabaseServiceInstance</a:t>
            </a:r>
            <a:r>
              <a:rPr lang="en-US" sz="1200" dirty="0" smtClean="0"/>
              <a:t>();</a:t>
            </a:r>
          </a:p>
          <a:p>
            <a:r>
              <a:rPr lang="en-US" sz="1200" dirty="0" err="1" smtClean="0"/>
              <a:t>db.Update</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105</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106</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Using SQL Server Transact-SQL to monitor database mirroring state:</a:t>
            </a:r>
          </a:p>
          <a:p>
            <a:endParaRPr lang="en-US" dirty="0" smtClean="0"/>
          </a:p>
          <a:p>
            <a:endParaRPr lang="en-US" dirty="0" smtClean="0"/>
          </a:p>
          <a:p>
            <a:r>
              <a:rPr lang="en-US" sz="1200" dirty="0" smtClean="0"/>
              <a:t>USE master</a:t>
            </a:r>
          </a:p>
          <a:p>
            <a:r>
              <a:rPr lang="en-US" sz="1200" dirty="0" smtClean="0"/>
              <a:t>GO</a:t>
            </a:r>
          </a:p>
          <a:p>
            <a:r>
              <a:rPr lang="en-US" sz="1200" dirty="0" smtClean="0"/>
              <a:t>SELECT sys.databases.name 'Name', 'Status' =</a:t>
            </a:r>
          </a:p>
          <a:p>
            <a:r>
              <a:rPr lang="en-US" sz="1200" dirty="0" smtClean="0"/>
              <a:t>CASE</a:t>
            </a:r>
          </a:p>
          <a:p>
            <a:r>
              <a:rPr lang="en-US" sz="1200" dirty="0" smtClean="0"/>
              <a:t>WHEN </a:t>
            </a:r>
            <a:r>
              <a:rPr lang="en-US" sz="1200" dirty="0" err="1" smtClean="0"/>
              <a:t>sys.database_mirroring.mirroring_role</a:t>
            </a:r>
            <a:r>
              <a:rPr lang="en-US" sz="1200" dirty="0" smtClean="0"/>
              <a:t> = 1 THEN 'Principal'</a:t>
            </a:r>
          </a:p>
          <a:p>
            <a:r>
              <a:rPr lang="en-US" sz="1200" dirty="0" smtClean="0"/>
              <a:t>WHEN </a:t>
            </a:r>
            <a:r>
              <a:rPr lang="en-US" sz="1200" dirty="0" err="1" smtClean="0"/>
              <a:t>sys.database_mirroring.mirroring_role</a:t>
            </a:r>
            <a:r>
              <a:rPr lang="en-US" sz="1200" dirty="0" smtClean="0"/>
              <a:t> = 2 THEN 'Mirror'</a:t>
            </a:r>
          </a:p>
          <a:p>
            <a:r>
              <a:rPr lang="en-US" sz="1200" dirty="0" smtClean="0"/>
              <a:t>ELSE 'Not Mirrored'</a:t>
            </a:r>
          </a:p>
          <a:p>
            <a:r>
              <a:rPr lang="en-US" sz="1200" dirty="0" smtClean="0"/>
              <a:t>END</a:t>
            </a:r>
          </a:p>
          <a:p>
            <a:r>
              <a:rPr lang="en-US" sz="1200" dirty="0" smtClean="0"/>
              <a:t>FROM </a:t>
            </a:r>
            <a:r>
              <a:rPr lang="en-US" sz="1200" dirty="0" err="1" smtClean="0"/>
              <a:t>sys.databases</a:t>
            </a:r>
            <a:r>
              <a:rPr lang="en-US" sz="1200" dirty="0" smtClean="0"/>
              <a:t>, </a:t>
            </a:r>
            <a:r>
              <a:rPr lang="en-US" sz="1200" dirty="0" err="1" smtClean="0"/>
              <a:t>sys.database_mirroring</a:t>
            </a:r>
            <a:endParaRPr lang="en-US" sz="1200" dirty="0" smtClean="0"/>
          </a:p>
          <a:p>
            <a:r>
              <a:rPr lang="en-US" sz="1200" dirty="0" smtClean="0"/>
              <a:t>WHERE </a:t>
            </a:r>
            <a:r>
              <a:rPr lang="en-US" sz="1200" dirty="0" err="1" smtClean="0"/>
              <a:t>sys.databases.database_id</a:t>
            </a:r>
            <a:r>
              <a:rPr lang="en-US" sz="1200" dirty="0" smtClean="0"/>
              <a:t> = </a:t>
            </a:r>
            <a:r>
              <a:rPr lang="en-US" sz="1200" dirty="0" err="1" smtClean="0"/>
              <a:t>sys.database_mirroring.database_id</a:t>
            </a:r>
            <a:endParaRPr lang="en-US" sz="1200" dirty="0" smtClean="0"/>
          </a:p>
          <a:p>
            <a:r>
              <a:rPr lang="en-US" sz="1200" dirty="0" smtClean="0"/>
              <a:t>ORDER BY Status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107</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10/main" val="000000" mc:Ignorable=""/>
                </a:solidFill>
                <a:latin typeface="Segoe UI" pitchFamily="34" charset="0"/>
              </a:rPr>
            </a:br>
            <a:r>
              <a:rPr lang="en-US" sz="500"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108</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smtClean="0"/>
          </a:p>
          <a:p>
            <a:endParaRPr lang="en-US" i="1" dirty="0" smtClean="0"/>
          </a:p>
          <a:p>
            <a:r>
              <a:rPr lang="en-US" i="1" dirty="0" smtClean="0"/>
              <a:t>Available</a:t>
            </a:r>
            <a:r>
              <a:rPr lang="en-US" i="1" baseline="0" dirty="0" smtClean="0"/>
              <a:t> PowerShell command to refresh the list of sites recognized by the configuration DB</a:t>
            </a:r>
          </a:p>
          <a:p>
            <a:endParaRPr lang="en-US" i="1" dirty="0" smtClean="0"/>
          </a:p>
          <a:p>
            <a:r>
              <a:rPr lang="en-US" i="1" dirty="0" smtClean="0"/>
              <a:t>! Use PowerShell:</a:t>
            </a:r>
          </a:p>
          <a:p>
            <a:r>
              <a:rPr lang="en-US" dirty="0" err="1" smtClean="0"/>
              <a:t>SPContentDatabase.RefreshSitesInConfigurationDatabase</a:t>
            </a:r>
            <a:r>
              <a:rPr lang="en-US" dirty="0" smtClean="0"/>
              <a:t>();</a:t>
            </a:r>
            <a:endParaRPr lang="en-US" i="1"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109</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110</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112</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ULS</a:t>
            </a:r>
            <a:r>
              <a:rPr lang="en-US" baseline="0" dirty="0" smtClean="0"/>
              <a:t> logs in Microsoft Office SharePoint Server 2007 could potentially grow at an alarming rate, this was due to difficulty understanding trace areas, the overall number of generated events, quotas, etc.  In Microsoft SharePoint Server 2010 several mechanisms have been introduced to provide more efficient capacity management as related to ULS logs including Event Log Flood Protection, cleanup of noise, in addition to leveraging NTFS compression.  These steps combined have resulted in an approximately 50% reduction in size of the ULS logs.</a:t>
            </a:r>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p:txBody>
          <a:bodyPr/>
          <a:lstStyle/>
          <a:p>
            <a:fld id="{B5933B25-3C13-4B70-8AD7-567778CD8529}" type="datetime1">
              <a:rPr lang="en-US" smtClean="0"/>
              <a:pPr/>
              <a:t>11/19/2009</a:t>
            </a:fld>
            <a:endParaRPr lang="en-US" dirty="0"/>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114</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11/19/2009 12:44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In SharePoint 2010, the correlation ID tracing story is a really compelling one.  From the moment the page request starts, we are logging a correlation ID through every level of the conversation until the page is rendered, error is shown, etc.  </a:t>
            </a:r>
          </a:p>
          <a:p>
            <a:endParaRPr lang="en-US" sz="900" kern="1200" dirty="0" smtClean="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Correlation Id’s provide</a:t>
            </a:r>
            <a:r>
              <a:rPr lang="en-US" sz="900" baseline="0" dirty="0" smtClean="0"/>
              <a:t> a mechanism to follow a conversation from when it was instantiated to when it was completed to include any exceptions raised within that conversation.  Correlation Id’s can be followed across separate machines in the server farm environment.  For example, if the Document Conversions Load Balancer Service is running on a single server and a related event occurs on separate Web front-end server, the correlation Id provides a facilitate to track the conversation and quickly identify the cause of the issue.  Furthermore, SQL Profiler can be used to monitor and follow a conversation.</a:t>
            </a:r>
            <a:endParaRPr lang="en-US" sz="900" dirty="0" smtClean="0"/>
          </a:p>
          <a:p>
            <a:endParaRPr lang="en-US" sz="900" kern="1200" dirty="0" smtClean="0">
              <a:solidFill>
                <a:schemeClr val="tx1"/>
              </a:solidFill>
              <a:effectLst/>
              <a:latin typeface="Segoe UI" pitchFamily="34" charset="0"/>
              <a:ea typeface="+mn-ea"/>
              <a:cs typeface="+mn-cs"/>
            </a:endParaRPr>
          </a:p>
          <a:p>
            <a:endParaRPr lang="en-US" sz="900" kern="1200" dirty="0" smtClean="0">
              <a:solidFill>
                <a:schemeClr val="tx1"/>
              </a:solidFill>
              <a:effectLst/>
              <a:latin typeface="Segoe UI" pitchFamily="34" charset="0"/>
              <a:ea typeface="+mn-ea"/>
              <a:cs typeface="+mn-cs"/>
            </a:endParaRPr>
          </a:p>
          <a:p>
            <a:r>
              <a:rPr lang="en-US" dirty="0" smtClean="0"/>
              <a:t>Enables an administrator to follow a conversation: </a:t>
            </a:r>
          </a:p>
          <a:p>
            <a:pPr lvl="1">
              <a:buFont typeface="Arial" pitchFamily="34" charset="0"/>
              <a:buChar char="•"/>
            </a:pPr>
            <a:r>
              <a:rPr lang="en-US" dirty="0" smtClean="0"/>
              <a:t>Presented as events are raised through the user interface</a:t>
            </a:r>
          </a:p>
          <a:p>
            <a:pPr lvl="1">
              <a:buFont typeface="Arial" pitchFamily="34" charset="0"/>
              <a:buChar char="•"/>
            </a:pPr>
            <a:r>
              <a:rPr lang="en-US" dirty="0" smtClean="0"/>
              <a:t>Exposed through SQL Profiler</a:t>
            </a:r>
          </a:p>
          <a:p>
            <a:endParaRPr lang="en-US" sz="900" kern="1200" dirty="0" smtClean="0">
              <a:solidFill>
                <a:schemeClr val="tx1"/>
              </a:solidFill>
              <a:effectLst/>
              <a:latin typeface="Segoe UI" pitchFamily="34" charset="0"/>
              <a:ea typeface="+mn-ea"/>
              <a:cs typeface="+mn-cs"/>
            </a:endParaRP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Consider a scenario where you have a farm with multiple app servers, maybe Excel is hosted on a different server from the WFE... as that conversation happens across layers, you can experience the whole conversation in ULS by tracing the correlation ID.  You can even see it in SQL Profiler traces if you happen to be running profiler.  You can filter on the ID and see a much more defined view of information about the conversation. </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How do you know the correlation ID?  Well, if it is a failed page, we show it to you on the error page.  If it is a successful page--well, we should wait for the Developer Dashboard to answer that question.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defTabSz="914363" rtl="0" eaLnBrk="1" latinLnBrk="0" hangingPunct="1">
              <a:lnSpc>
                <a:spcPct val="90000"/>
              </a:lnSpc>
              <a:spcBef>
                <a:spcPts val="0"/>
              </a:spcBef>
              <a:buSzPct val="90000"/>
              <a:buFontTx/>
              <a:buNone/>
              <a:defRPr lang="en-US" sz="3200" kern="1200" dirty="0">
                <a:gradFill>
                  <a:gsLst>
                    <a:gs pos="0">
                      <a:schemeClr val="tx1"/>
                    </a:gs>
                    <a:gs pos="86000">
                      <a:schemeClr val="tx1"/>
                    </a:gs>
                  </a:gsLst>
                  <a:lin ang="5400000" scaled="0"/>
                </a:gradFill>
                <a:effectLst>
                  <a:outerShdw blurRad="50800" dist="38100" dir="8100000" algn="tr" rotWithShape="0">
                    <a:prstClr val="black">
                      <a:alpha val="30000"/>
                    </a:prstClr>
                  </a:outerShdw>
                </a:effectLst>
                <a:latin typeface="Segoe UI" pitchFamily="34" charset="0"/>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a:bevelT w="0" h="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chemeClr val="accent3">
                        <a:lumMod val="75000"/>
                        <a:alpha val="44000"/>
                      </a:schemeClr>
                    </a:gs>
                    <a:gs pos="21000">
                      <a:schemeClr val="accent3">
                        <a:lumMod val="75000"/>
                        <a:alpha val="54000"/>
                      </a:schemeClr>
                    </a:gs>
                    <a:gs pos="40000">
                      <a:schemeClr val="accent3">
                        <a:lumMod val="75000"/>
                        <a:alpha val="78000"/>
                      </a:schemeClr>
                    </a:gs>
                    <a:gs pos="88000">
                      <a:schemeClr val="accent3">
                        <a:lumMod val="50000"/>
                        <a:alpha val="76000"/>
                      </a:schemeClr>
                    </a:gs>
                  </a:gsLst>
                  <a:lin ang="5400000"/>
                </a:gradFill>
                <a:effectLst/>
                <a:uLnTx/>
                <a:uFillTx/>
                <a:latin typeface="Segoe UI" pitchFamily="34" charset="0"/>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60" r:id="rId13"/>
    <p:sldLayoutId id="2147483661" r:id="rId14"/>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6" r:id="rId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3.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07.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4.xml"/><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code.msdn.microsoft.com/ULSViewer" TargetMode="Externa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6.png"/><Relationship Id="rId2" Type="http://schemas.openxmlformats.org/officeDocument/2006/relationships/notesSlide" Target="../notesSlides/notesSlide77.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0.xm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images.google.com/imgres?imgurl=http://api.ning.com/files/MSkY5K50pB2mD02AgzOnIUnjFf7Du4hPd30u0JfqdoziCaWWJlO9PKOgVxtZtCdLuGNvfOOTqZzFrLh-mvFYsOKg91gxn0m7/Excel.jpg&amp;imgrefurl=http://datashaping.ning.com/profile/VincentGranville&amp;usg=__sTBSrEUG-RCSVa5bBuRBphZGCTU=&amp;h=321&amp;w=388&amp;sz=13&amp;hl=en&amp;start=2&amp;sig2=AvI5TaaWsHWb7tIz6Kqteg&amp;um=1&amp;tbnid=KNBphhuWmyfA5M:&amp;tbnh=102&amp;tbnw=123&amp;prev=/images?q=excel&amp;hl=en&amp;sa=N&amp;um=1&amp;ei=JBEWSvbOJoTUswOOnNDhCA"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21.wmf"/><Relationship Id="rId5" Type="http://schemas.openxmlformats.org/officeDocument/2006/relationships/diagramQuickStyle" Target="../diagrams/quickStyle1.xml"/><Relationship Id="rId10" Type="http://schemas.openxmlformats.org/officeDocument/2006/relationships/image" Target="../media/image20.png"/><Relationship Id="rId4" Type="http://schemas.openxmlformats.org/officeDocument/2006/relationships/diagramLayout" Target="../diagrams/layout1.xml"/><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blogs.technet.com/blogfiles/wbaer/WindowsLiveWriter/6c136ed6a9c2_73CD/image_6.png" TargetMode="Externa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ULS Correlation IDs</a:t>
            </a:r>
            <a:endParaRPr lang="en-US" dirty="0"/>
          </a:p>
        </p:txBody>
      </p:sp>
      <p:sp>
        <p:nvSpPr>
          <p:cNvPr id="3" name="Content Placeholder 2"/>
          <p:cNvSpPr>
            <a:spLocks noGrp="1"/>
          </p:cNvSpPr>
          <p:nvPr>
            <p:ph idx="1"/>
          </p:nvPr>
        </p:nvSpPr>
        <p:spPr>
          <a:xfrm>
            <a:off x="304800" y="990601"/>
            <a:ext cx="8382000" cy="1905000"/>
          </a:xfrm>
        </p:spPr>
        <p:txBody>
          <a:bodyPr>
            <a:normAutofit fontScale="92500" lnSpcReduction="10000"/>
          </a:bodyPr>
          <a:lstStyle/>
          <a:p>
            <a:pPr>
              <a:lnSpc>
                <a:spcPct val="110000"/>
              </a:lnSpc>
            </a:pPr>
            <a:r>
              <a:rPr lang="en-US" dirty="0" smtClean="0"/>
              <a:t>Correlation ID</a:t>
            </a:r>
          </a:p>
          <a:p>
            <a:pPr lvl="1">
              <a:lnSpc>
                <a:spcPct val="110000"/>
              </a:lnSpc>
            </a:pPr>
            <a:r>
              <a:rPr lang="en-US" dirty="0" smtClean="0"/>
              <a:t>From the moment the page request starts through every layer</a:t>
            </a:r>
          </a:p>
          <a:p>
            <a:pPr lvl="1">
              <a:lnSpc>
                <a:spcPct val="110000"/>
              </a:lnSpc>
            </a:pPr>
            <a:r>
              <a:rPr lang="en-US" dirty="0" smtClean="0"/>
              <a:t>SQL Profiler traces will show the correlation ID</a:t>
            </a:r>
            <a:endParaRPr lang="en-US" dirty="0"/>
          </a:p>
        </p:txBody>
      </p:sp>
      <p:pic>
        <p:nvPicPr>
          <p:cNvPr id="1026" name="Picture 2" descr="C:\Users\umeshu\AppData\Local\Microsoft\Windows\Temporary Internet Files\Content.Outlook\LEDPWN77\correlationid-edi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048000"/>
            <a:ext cx="7391400" cy="288623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p:spPr>
      </p:pic>
      <p:sp>
        <p:nvSpPr>
          <p:cNvPr id="5" name="Slide Number Placeholder 4"/>
          <p:cNvSpPr>
            <a:spLocks noGrp="1"/>
          </p:cNvSpPr>
          <p:nvPr>
            <p:ph type="sldNum" sz="quarter" idx="10"/>
          </p:nvPr>
        </p:nvSpPr>
        <p:spPr/>
        <p:txBody>
          <a:bodyPr/>
          <a:lstStyle/>
          <a:p>
            <a:fld id="{0D7CF977-003B-4382-9C11-15648BFA557C}" type="slidenum">
              <a:rPr lang="en-US" smtClean="0"/>
              <a:pPr/>
              <a:t>10</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Service Application Backup Process</a:t>
            </a:r>
            <a:endParaRPr lang="en-US" sz="4400" dirty="0"/>
          </a:p>
        </p:txBody>
      </p:sp>
      <p:sp>
        <p:nvSpPr>
          <p:cNvPr id="3" name="Text Placeholder 2"/>
          <p:cNvSpPr>
            <a:spLocks noGrp="1"/>
          </p:cNvSpPr>
          <p:nvPr>
            <p:ph type="body" sz="quarter" idx="10"/>
          </p:nvPr>
        </p:nvSpPr>
        <p:spPr>
          <a:xfrm>
            <a:off x="381000" y="1447799"/>
            <a:ext cx="8382000" cy="4953001"/>
          </a:xfrm>
        </p:spPr>
        <p:txBody>
          <a:bodyPr>
            <a:normAutofit/>
          </a:bodyPr>
          <a:lstStyle/>
          <a:p>
            <a:pPr>
              <a:lnSpc>
                <a:spcPct val="100000"/>
              </a:lnSpc>
            </a:pPr>
            <a:r>
              <a:rPr lang="en-US" dirty="0" smtClean="0"/>
              <a:t>Service Applications with associated databases</a:t>
            </a:r>
          </a:p>
          <a:p>
            <a:pPr lvl="1">
              <a:lnSpc>
                <a:spcPct val="100000"/>
              </a:lnSpc>
            </a:pPr>
            <a:r>
              <a:rPr lang="en-US" dirty="0" smtClean="0"/>
              <a:t>SharePoint or SQL Server starts a SQL Server backup of each content database</a:t>
            </a:r>
          </a:p>
          <a:p>
            <a:pPr>
              <a:lnSpc>
                <a:spcPct val="100000"/>
              </a:lnSpc>
            </a:pPr>
            <a:r>
              <a:rPr lang="en-US" dirty="0" smtClean="0"/>
              <a:t>Service Applications without associated databases</a:t>
            </a:r>
          </a:p>
          <a:p>
            <a:pPr lvl="1">
              <a:lnSpc>
                <a:spcPct val="100000"/>
              </a:lnSpc>
            </a:pPr>
            <a:r>
              <a:rPr lang="en-US" dirty="0" smtClean="0"/>
              <a:t>SharePoint starts a backup of the service</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100</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Service Application Restore Process</a:t>
            </a:r>
            <a:endParaRPr lang="en-US" sz="4400" dirty="0"/>
          </a:p>
        </p:txBody>
      </p:sp>
      <p:sp>
        <p:nvSpPr>
          <p:cNvPr id="3" name="Text Placeholder 2"/>
          <p:cNvSpPr>
            <a:spLocks noGrp="1"/>
          </p:cNvSpPr>
          <p:nvPr>
            <p:ph type="body" sz="quarter" idx="10"/>
          </p:nvPr>
        </p:nvSpPr>
        <p:spPr>
          <a:xfrm>
            <a:off x="381000" y="1447799"/>
            <a:ext cx="8382000" cy="4953001"/>
          </a:xfrm>
        </p:spPr>
        <p:txBody>
          <a:bodyPr>
            <a:normAutofit/>
          </a:bodyPr>
          <a:lstStyle/>
          <a:p>
            <a:pPr marL="6350" indent="-407988">
              <a:lnSpc>
                <a:spcPct val="100000"/>
              </a:lnSpc>
            </a:pPr>
            <a:r>
              <a:rPr lang="en-US" dirty="0" smtClean="0"/>
              <a:t>Stop the service</a:t>
            </a:r>
          </a:p>
          <a:p>
            <a:pPr marL="6350" indent="-407988">
              <a:lnSpc>
                <a:spcPct val="100000"/>
              </a:lnSpc>
            </a:pPr>
            <a:endParaRPr lang="en-US" dirty="0" smtClean="0"/>
          </a:p>
          <a:p>
            <a:pPr>
              <a:lnSpc>
                <a:spcPct val="110000"/>
              </a:lnSpc>
            </a:pPr>
            <a:r>
              <a:rPr lang="en-US" dirty="0" smtClean="0"/>
              <a:t>Detach the services database that you want to restore</a:t>
            </a:r>
          </a:p>
          <a:p>
            <a:pPr>
              <a:lnSpc>
                <a:spcPct val="110000"/>
              </a:lnSpc>
            </a:pPr>
            <a:endParaRPr lang="en-US" dirty="0" smtClean="0"/>
          </a:p>
          <a:p>
            <a:pPr marL="6350" indent="-407988">
              <a:lnSpc>
                <a:spcPct val="100000"/>
              </a:lnSpc>
            </a:pPr>
            <a:r>
              <a:rPr lang="en-US" dirty="0" smtClean="0"/>
              <a:t>Restore the services database as overwrite </a:t>
            </a:r>
          </a:p>
        </p:txBody>
      </p:sp>
      <p:sp>
        <p:nvSpPr>
          <p:cNvPr id="4" name="Slide Number Placeholder 3"/>
          <p:cNvSpPr>
            <a:spLocks noGrp="1"/>
          </p:cNvSpPr>
          <p:nvPr>
            <p:ph type="sldNum" sz="quarter" idx="11"/>
          </p:nvPr>
        </p:nvSpPr>
        <p:spPr/>
        <p:txBody>
          <a:bodyPr/>
          <a:lstStyle/>
          <a:p>
            <a:fld id="{1DC70519-3D27-4D5B-A312-0DC52B8ED593}" type="slidenum">
              <a:rPr lang="en-US" smtClean="0"/>
              <a:pPr/>
              <a:t>101</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t>Service Application Backup Solutions</a:t>
            </a:r>
            <a:endParaRPr lang="en-US"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102</a:t>
            </a:fld>
            <a:endParaRPr lang="en-US" dirty="0"/>
          </a:p>
        </p:txBody>
      </p:sp>
      <p:graphicFrame>
        <p:nvGraphicFramePr>
          <p:cNvPr id="6" name="Table 5"/>
          <p:cNvGraphicFramePr>
            <a:graphicFrameLocks noGrp="1"/>
          </p:cNvGraphicFramePr>
          <p:nvPr/>
        </p:nvGraphicFramePr>
        <p:xfrm>
          <a:off x="304800" y="1524000"/>
          <a:ext cx="8382000" cy="4800602"/>
        </p:xfrm>
        <a:graphic>
          <a:graphicData uri="http://schemas.openxmlformats.org/drawingml/2006/table">
            <a:tbl>
              <a:tblPr firstRow="1" bandRow="1">
                <a:tableStyleId>{5C22544A-7EE6-4342-B048-85BDC9FD1C3A}</a:tableStyleId>
              </a:tblPr>
              <a:tblGrid>
                <a:gridCol w="2095500"/>
                <a:gridCol w="2095500"/>
                <a:gridCol w="2095500"/>
                <a:gridCol w="2095500"/>
              </a:tblGrid>
              <a:tr h="818506">
                <a:tc>
                  <a:txBody>
                    <a:bodyPr/>
                    <a:lstStyle/>
                    <a:p>
                      <a:r>
                        <a:rPr lang="en-US" sz="1800" dirty="0" smtClean="0">
                          <a:gradFill>
                            <a:gsLst>
                              <a:gs pos="0">
                                <a:schemeClr val="bg1"/>
                              </a:gs>
                              <a:gs pos="100000">
                                <a:schemeClr val="bg1"/>
                              </a:gs>
                            </a:gsLst>
                            <a:lin ang="5400000" scaled="0"/>
                          </a:gradFill>
                        </a:rPr>
                        <a:t>Method/</a:t>
                      </a:r>
                      <a:br>
                        <a:rPr lang="en-US" sz="1800" dirty="0" smtClean="0">
                          <a:gradFill>
                            <a:gsLst>
                              <a:gs pos="0">
                                <a:schemeClr val="bg1"/>
                              </a:gs>
                              <a:gs pos="100000">
                                <a:schemeClr val="bg1"/>
                              </a:gs>
                            </a:gsLst>
                            <a:lin ang="5400000" scaled="0"/>
                          </a:gradFill>
                        </a:rPr>
                      </a:br>
                      <a:r>
                        <a:rPr lang="en-US" sz="1800" dirty="0" smtClean="0">
                          <a:gradFill>
                            <a:gsLst>
                              <a:gs pos="0">
                                <a:schemeClr val="bg1"/>
                              </a:gs>
                              <a:gs pos="100000">
                                <a:schemeClr val="bg1"/>
                              </a:gs>
                            </a:gsLst>
                            <a:lin ang="5400000" scaled="0"/>
                          </a:gradFill>
                        </a:rPr>
                        <a:t>technology</a:t>
                      </a:r>
                      <a:endParaRPr lang="en-US" sz="1800" dirty="0">
                        <a:gradFill>
                          <a:gsLst>
                            <a:gs pos="0">
                              <a:schemeClr val="bg1"/>
                            </a:gs>
                            <a:gs pos="100000">
                              <a:schemeClr val="bg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1800" dirty="0" smtClean="0">
                          <a:gradFill>
                            <a:gsLst>
                              <a:gs pos="0">
                                <a:schemeClr val="bg1"/>
                              </a:gs>
                              <a:gs pos="100000">
                                <a:schemeClr val="bg1"/>
                              </a:gs>
                            </a:gsLst>
                            <a:lin ang="5400000" scaled="0"/>
                          </a:gradFill>
                        </a:rPr>
                        <a:t>Recoverable</a:t>
                      </a:r>
                      <a:endParaRPr lang="en-US" sz="18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1800" dirty="0" smtClean="0">
                          <a:gradFill>
                            <a:gsLst>
                              <a:gs pos="0">
                                <a:schemeClr val="bg1"/>
                              </a:gs>
                              <a:gs pos="100000">
                                <a:schemeClr val="bg1"/>
                              </a:gs>
                            </a:gsLst>
                            <a:lin ang="5400000" scaled="0"/>
                          </a:gradFill>
                        </a:rPr>
                        <a:t>Backup</a:t>
                      </a:r>
                      <a:r>
                        <a:rPr lang="en-US" sz="1800" baseline="0" dirty="0" smtClean="0">
                          <a:gradFill>
                            <a:gsLst>
                              <a:gs pos="0">
                                <a:schemeClr val="bg1"/>
                              </a:gs>
                              <a:gs pos="100000">
                                <a:schemeClr val="bg1"/>
                              </a:gs>
                            </a:gsLst>
                            <a:lin ang="5400000" scaled="0"/>
                          </a:gradFill>
                        </a:rPr>
                        <a:t> size supported</a:t>
                      </a:r>
                      <a:endParaRPr lang="en-US" sz="18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1800" dirty="0" smtClean="0">
                          <a:gradFill>
                            <a:gsLst>
                              <a:gs pos="0">
                                <a:schemeClr val="bg1"/>
                              </a:gs>
                              <a:gs pos="100000">
                                <a:schemeClr val="bg1"/>
                              </a:gs>
                            </a:gsLst>
                            <a:lin ang="5400000" scaled="0"/>
                          </a:gradFill>
                        </a:rPr>
                        <a:t>Backup</a:t>
                      </a:r>
                      <a:r>
                        <a:rPr lang="en-US" sz="1800" baseline="0" dirty="0" smtClean="0">
                          <a:gradFill>
                            <a:gsLst>
                              <a:gs pos="0">
                                <a:schemeClr val="bg1"/>
                              </a:gs>
                              <a:gs pos="100000">
                                <a:schemeClr val="bg1"/>
                              </a:gs>
                            </a:gsLst>
                            <a:lin ang="5400000" scaled="0"/>
                          </a:gradFill>
                        </a:rPr>
                        <a:t> type(s) supported</a:t>
                      </a:r>
                      <a:endParaRPr lang="en-US" sz="18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r>
              <a:tr h="1169294">
                <a:tc>
                  <a:txBody>
                    <a:bodyPr/>
                    <a:lstStyle/>
                    <a:p>
                      <a:r>
                        <a:rPr lang="en-US" sz="1800" dirty="0" smtClean="0">
                          <a:gradFill>
                            <a:gsLst>
                              <a:gs pos="0">
                                <a:schemeClr val="tx1"/>
                              </a:gs>
                              <a:gs pos="100000">
                                <a:schemeClr val="tx1"/>
                              </a:gs>
                            </a:gsLst>
                            <a:lin ang="5400000" scaled="0"/>
                          </a:gradFill>
                        </a:rPr>
                        <a:t>Systems Center Data</a:t>
                      </a:r>
                      <a:r>
                        <a:rPr lang="en-US" sz="1800" baseline="0" dirty="0" smtClean="0">
                          <a:gradFill>
                            <a:gsLst>
                              <a:gs pos="0">
                                <a:schemeClr val="tx1"/>
                              </a:gs>
                              <a:gs pos="100000">
                                <a:schemeClr val="tx1"/>
                              </a:gs>
                            </a:gsLst>
                            <a:lin ang="5400000" scaled="0"/>
                          </a:gradFill>
                        </a:rPr>
                        <a:t> Protection Manager 2007</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500 GB</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Full, differential, incremental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1169294">
                <a:tc>
                  <a:txBody>
                    <a:bodyPr/>
                    <a:lstStyle/>
                    <a:p>
                      <a:r>
                        <a:rPr lang="en-US" sz="1800" dirty="0" smtClean="0">
                          <a:gradFill>
                            <a:gsLst>
                              <a:gs pos="0">
                                <a:schemeClr val="tx1"/>
                              </a:gs>
                              <a:gs pos="100000">
                                <a:schemeClr val="tx1"/>
                              </a:gs>
                            </a:gsLst>
                            <a:lin ang="5400000" scaled="0"/>
                          </a:gradFill>
                        </a:rPr>
                        <a:t>Microsoft SharePoint </a:t>
                      </a:r>
                      <a:br>
                        <a:rPr lang="en-US" sz="1800" dirty="0" smtClean="0">
                          <a:gradFill>
                            <a:gsLst>
                              <a:gs pos="0">
                                <a:schemeClr val="tx1"/>
                              </a:gs>
                              <a:gs pos="100000">
                                <a:schemeClr val="tx1"/>
                              </a:gs>
                            </a:gsLst>
                            <a:lin ang="5400000" scaled="0"/>
                          </a:gradFill>
                        </a:rPr>
                      </a:br>
                      <a:r>
                        <a:rPr lang="en-US" sz="1800" dirty="0" smtClean="0">
                          <a:gradFill>
                            <a:gsLst>
                              <a:gs pos="0">
                                <a:schemeClr val="tx1"/>
                              </a:gs>
                              <a:gs pos="100000">
                                <a:schemeClr val="tx1"/>
                              </a:gs>
                            </a:gsLst>
                            <a:lin ang="5400000" scaled="0"/>
                          </a:gradFill>
                        </a:rPr>
                        <a:t>Server 2010</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&lt; 200 GB</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Full,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r>
              <a:tr h="1169294">
                <a:tc>
                  <a:txBody>
                    <a:bodyPr/>
                    <a:lstStyle/>
                    <a:p>
                      <a:r>
                        <a:rPr lang="en-US" sz="1800" dirty="0" smtClean="0">
                          <a:gradFill>
                            <a:gsLst>
                              <a:gs pos="0">
                                <a:schemeClr val="tx1"/>
                              </a:gs>
                              <a:gs pos="100000">
                                <a:schemeClr val="tx1"/>
                              </a:gs>
                            </a:gsLst>
                            <a:lin ang="5400000" scaled="0"/>
                          </a:gradFill>
                        </a:rPr>
                        <a:t>VSS Writer</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Limitation</a:t>
                      </a:r>
                      <a:r>
                        <a:rPr lang="en-US" sz="1800" baseline="0" dirty="0" smtClean="0">
                          <a:gradFill>
                            <a:gsLst>
                              <a:gs pos="0">
                                <a:schemeClr val="tx1"/>
                              </a:gs>
                              <a:gs pos="100000">
                                <a:schemeClr val="tx1"/>
                              </a:gs>
                            </a:gsLst>
                            <a:lin ang="5400000" scaled="0"/>
                          </a:gradFill>
                        </a:rPr>
                        <a:t> specific to solution implemented</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Full,</a:t>
                      </a:r>
                      <a:r>
                        <a:rPr lang="en-US" sz="1800" baseline="0" dirty="0" smtClean="0">
                          <a:gradFill>
                            <a:gsLst>
                              <a:gs pos="0">
                                <a:schemeClr val="tx1"/>
                              </a:gs>
                              <a:gs pos="100000">
                                <a:schemeClr val="tx1"/>
                              </a:gs>
                            </a:gsLst>
                            <a:lin ang="5400000" scaled="0"/>
                          </a:gradFill>
                        </a:rPr>
                        <a:t>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474214">
                <a:tc>
                  <a:txBody>
                    <a:bodyPr/>
                    <a:lstStyle/>
                    <a:p>
                      <a:r>
                        <a:rPr lang="en-US" sz="1800" dirty="0" smtClean="0">
                          <a:gradFill>
                            <a:gsLst>
                              <a:gs pos="0">
                                <a:schemeClr val="tx1"/>
                              </a:gs>
                              <a:gs pos="100000">
                                <a:schemeClr val="tx1"/>
                              </a:gs>
                            </a:gsLst>
                            <a:lin ang="5400000" scaled="0"/>
                          </a:gradFill>
                        </a:rPr>
                        <a:t>SQL Server</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pPr algn="ctr"/>
                      <a:r>
                        <a:rPr lang="en-US" sz="1800" dirty="0" smtClean="0">
                          <a:gradFill>
                            <a:gsLst>
                              <a:gs pos="0">
                                <a:schemeClr val="tx1"/>
                              </a:gs>
                              <a:gs pos="100000">
                                <a:schemeClr val="tx1"/>
                              </a:gs>
                            </a:gsLst>
                            <a:lin ang="5400000" scaled="0"/>
                          </a:gradFill>
                        </a:rPr>
                        <a:t>N</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r>
            </a:tbl>
          </a:graphicData>
        </a:graphic>
      </p:graphicFrame>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DataBase</a:t>
            </a:r>
            <a:r>
              <a:rPr lang="en-US" dirty="0" smtClean="0"/>
              <a:t> Mirroring</a:t>
            </a:r>
            <a:endParaRPr lang="en-US" dirty="0"/>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103</a:t>
            </a:fld>
            <a:endParaRPr lang="en-US"/>
          </a:p>
        </p:txBody>
      </p:sp>
    </p:spTree>
    <p:extLst/>
  </p:cSld>
  <p:clrMapOvr>
    <a:masterClrMapping/>
  </p:clrMapOvr>
  <p:transition xmlns:p14="http://schemas.microsoft.com/office/powerpoint/2010/mai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Database Mirroring</a:t>
            </a:r>
            <a:br>
              <a:rPr lang="en-US" dirty="0" smtClean="0"/>
            </a:br>
            <a:r>
              <a:rPr lang="en-US" sz="2800" i="1" dirty="0" smtClean="0">
                <a:solidFill>
                  <a:schemeClr val="tx1"/>
                </a:solidFill>
              </a:rPr>
              <a:t>All databases are now mirroring aware</a:t>
            </a:r>
            <a:endParaRPr lang="en-US" sz="2800" i="1" dirty="0">
              <a:solidFill>
                <a:schemeClr val="tx1"/>
              </a:solidFill>
            </a:endParaRPr>
          </a:p>
        </p:txBody>
      </p:sp>
      <p:sp>
        <p:nvSpPr>
          <p:cNvPr id="3" name="Text Placeholder 2"/>
          <p:cNvSpPr>
            <a:spLocks noGrp="1"/>
          </p:cNvSpPr>
          <p:nvPr>
            <p:ph type="body" sz="quarter" idx="10"/>
          </p:nvPr>
        </p:nvSpPr>
        <p:spPr>
          <a:xfrm>
            <a:off x="381000" y="1752600"/>
            <a:ext cx="8458200" cy="4267200"/>
          </a:xfrm>
        </p:spPr>
        <p:txBody>
          <a:bodyPr>
            <a:normAutofit/>
          </a:bodyPr>
          <a:lstStyle/>
          <a:p>
            <a:r>
              <a:rPr lang="en-US" dirty="0" smtClean="0">
                <a:gradFill>
                  <a:gsLst>
                    <a:gs pos="0">
                      <a:schemeClr val="tx1"/>
                    </a:gs>
                    <a:gs pos="100000">
                      <a:schemeClr val="tx1"/>
                    </a:gs>
                  </a:gsLst>
                  <a:lin ang="5400000" scaled="0"/>
                </a:gradFill>
              </a:rPr>
              <a:t>Native support for SQL Server synchronous mirroring</a:t>
            </a:r>
          </a:p>
          <a:p>
            <a:pPr lvl="1"/>
            <a:r>
              <a:rPr lang="en-US" dirty="0" smtClean="0">
                <a:gradFill>
                  <a:gsLst>
                    <a:gs pos="0">
                      <a:schemeClr val="tx1"/>
                    </a:gs>
                    <a:gs pos="100000">
                      <a:schemeClr val="tx1"/>
                    </a:gs>
                  </a:gsLst>
                  <a:lin ang="5400000" scaled="0"/>
                </a:gradFill>
              </a:rPr>
              <a:t>Requires a principal, mirror, and witness server</a:t>
            </a:r>
          </a:p>
          <a:p>
            <a:pPr lvl="1"/>
            <a:endParaRPr lang="en-US" dirty="0" smtClean="0">
              <a:gradFill>
                <a:gsLst>
                  <a:gs pos="0">
                    <a:schemeClr val="tx1"/>
                  </a:gs>
                  <a:gs pos="100000">
                    <a:schemeClr val="tx1"/>
                  </a:gs>
                </a:gsLst>
                <a:lin ang="5400000" scaled="0"/>
              </a:gradFill>
            </a:endParaRPr>
          </a:p>
          <a:p>
            <a:r>
              <a:rPr lang="en-US" dirty="0" smtClean="0">
                <a:gradFill>
                  <a:gsLst>
                    <a:gs pos="0">
                      <a:schemeClr val="tx1"/>
                    </a:gs>
                    <a:gs pos="100000">
                      <a:schemeClr val="tx1"/>
                    </a:gs>
                  </a:gsLst>
                  <a:lin ang="5400000" scaled="0"/>
                </a:gradFill>
              </a:rPr>
              <a:t>Automatic mirroring failover is transparent to SharePoint and hence Project Server</a:t>
            </a:r>
          </a:p>
          <a:p>
            <a:endParaRPr lang="en-US" dirty="0" smtClean="0">
              <a:gradFill>
                <a:gsLst>
                  <a:gs pos="0">
                    <a:schemeClr val="tx1"/>
                  </a:gs>
                  <a:gs pos="100000">
                    <a:schemeClr val="tx1"/>
                  </a:gs>
                </a:gsLst>
                <a:lin ang="5400000" scaled="0"/>
              </a:gradFill>
            </a:endParaRPr>
          </a:p>
          <a:p>
            <a:r>
              <a:rPr lang="en-US" dirty="0" smtClean="0">
                <a:gradFill>
                  <a:gsLst>
                    <a:gs pos="0">
                      <a:schemeClr val="tx1"/>
                    </a:gs>
                    <a:gs pos="100000">
                      <a:schemeClr val="tx1"/>
                    </a:gs>
                  </a:gsLst>
                  <a:lin ang="5400000" scaled="0"/>
                </a:gradFill>
              </a:rPr>
              <a:t>Supports single database failover</a:t>
            </a:r>
            <a:endPar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104</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Support</a:t>
            </a:r>
            <a:endParaRPr lang="en-US"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105</a:t>
            </a:fld>
            <a:endParaRPr lang="en-US" dirty="0"/>
          </a:p>
        </p:txBody>
      </p:sp>
      <p:pic>
        <p:nvPicPr>
          <p:cNvPr id="6" name="Picture 2"/>
          <p:cNvPicPr>
            <a:picLocks noChangeAspect="1" noChangeArrowheads="1"/>
          </p:cNvPicPr>
          <p:nvPr/>
        </p:nvPicPr>
        <p:blipFill>
          <a:blip r:embed="rId3" cstate="print"/>
          <a:srcRect l="-1051" t="-2688"/>
          <a:stretch>
            <a:fillRect/>
          </a:stretch>
        </p:blipFill>
        <p:spPr bwMode="auto">
          <a:xfrm>
            <a:off x="428568" y="1371600"/>
            <a:ext cx="8409660" cy="4267200"/>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
        <p:nvSpPr>
          <p:cNvPr id="7" name="Left Arrow 6"/>
          <p:cNvSpPr/>
          <p:nvPr/>
        </p:nvSpPr>
        <p:spPr>
          <a:xfrm>
            <a:off x="7315200" y="4495800"/>
            <a:ext cx="1447800" cy="990600"/>
          </a:xfrm>
          <a:prstGeom prst="lef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100" dirty="0" smtClean="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rPr>
              <a:t>Failover Database Server</a:t>
            </a:r>
            <a:endParaRPr lang="en-US" sz="1100" dirty="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ndParaRP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Database Mirroring Mechanics</a:t>
            </a:r>
            <a:endParaRPr lang="en-US" sz="3600" dirty="0">
              <a:solidFill>
                <a:schemeClr val="tx2"/>
              </a:solidFill>
            </a:endParaRPr>
          </a:p>
        </p:txBody>
      </p:sp>
      <p:sp>
        <p:nvSpPr>
          <p:cNvPr id="36" name="Down Arrow 35"/>
          <p:cNvSpPr/>
          <p:nvPr/>
        </p:nvSpPr>
        <p:spPr>
          <a:xfrm>
            <a:off x="2209800" y="2370666"/>
            <a:ext cx="68580" cy="12107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Drawing1.png"/>
          <p:cNvPicPr>
            <a:picLocks noChangeAspect="1"/>
          </p:cNvPicPr>
          <p:nvPr/>
        </p:nvPicPr>
        <p:blipFill>
          <a:blip r:embed="rId3" cstate="print"/>
          <a:stretch>
            <a:fillRect/>
          </a:stretch>
        </p:blipFill>
        <p:spPr>
          <a:xfrm>
            <a:off x="2209800" y="914400"/>
            <a:ext cx="712196" cy="1089660"/>
          </a:xfrm>
          <a:prstGeom prst="rect">
            <a:avLst/>
          </a:prstGeom>
          <a:effectLst>
            <a:reflection blurRad="6350" stA="52000" endA="300" endPos="35000" dir="5400000" sy="-100000" algn="bl" rotWithShape="0"/>
          </a:effectLst>
        </p:spPr>
      </p:pic>
      <p:pic>
        <p:nvPicPr>
          <p:cNvPr id="38" name="Picture 37" descr="Drawing1.png"/>
          <p:cNvPicPr>
            <a:picLocks noChangeAspect="1"/>
          </p:cNvPicPr>
          <p:nvPr/>
        </p:nvPicPr>
        <p:blipFill>
          <a:blip r:embed="rId3" cstate="print"/>
          <a:stretch>
            <a:fillRect/>
          </a:stretch>
        </p:blipFill>
        <p:spPr>
          <a:xfrm>
            <a:off x="2209800" y="3657600"/>
            <a:ext cx="712196" cy="1089660"/>
          </a:xfrm>
          <a:prstGeom prst="rect">
            <a:avLst/>
          </a:prstGeom>
          <a:effectLst>
            <a:reflection blurRad="6350" stA="52000" endA="300" endPos="35000" dir="5400000" sy="-100000" algn="bl" rotWithShape="0"/>
          </a:effectLst>
        </p:spPr>
      </p:pic>
      <p:pic>
        <p:nvPicPr>
          <p:cNvPr id="39" name="Picture 38" descr="Drawing1.png"/>
          <p:cNvPicPr>
            <a:picLocks noChangeAspect="1"/>
          </p:cNvPicPr>
          <p:nvPr/>
        </p:nvPicPr>
        <p:blipFill>
          <a:blip r:embed="rId3" cstate="print"/>
          <a:stretch>
            <a:fillRect/>
          </a:stretch>
        </p:blipFill>
        <p:spPr>
          <a:xfrm>
            <a:off x="6324600" y="3657600"/>
            <a:ext cx="712196" cy="1089660"/>
          </a:xfrm>
          <a:prstGeom prst="rect">
            <a:avLst/>
          </a:prstGeom>
          <a:effectLst>
            <a:reflection blurRad="6350" stA="52000" endA="300" endPos="35000" dir="5400000" sy="-100000" algn="bl" rotWithShape="0"/>
          </a:effectLst>
        </p:spPr>
      </p:pic>
      <p:pic>
        <p:nvPicPr>
          <p:cNvPr id="40" name="Picture 39" descr="Drawing1.png"/>
          <p:cNvPicPr>
            <a:picLocks noChangeAspect="1"/>
          </p:cNvPicPr>
          <p:nvPr/>
        </p:nvPicPr>
        <p:blipFill>
          <a:blip r:embed="rId4" cstate="print"/>
          <a:stretch>
            <a:fillRect/>
          </a:stretch>
        </p:blipFill>
        <p:spPr>
          <a:xfrm>
            <a:off x="2667001" y="5828552"/>
            <a:ext cx="436220" cy="534147"/>
          </a:xfrm>
          <a:prstGeom prst="rect">
            <a:avLst/>
          </a:prstGeom>
          <a:effectLst>
            <a:reflection blurRad="6350" stA="52000" endA="300" endPos="35000" dir="5400000" sy="-100000" algn="bl" rotWithShape="0"/>
          </a:effectLst>
        </p:spPr>
      </p:pic>
      <p:pic>
        <p:nvPicPr>
          <p:cNvPr id="41" name="Picture 40" descr="Drawing1.png"/>
          <p:cNvPicPr>
            <a:picLocks noChangeAspect="1"/>
          </p:cNvPicPr>
          <p:nvPr/>
        </p:nvPicPr>
        <p:blipFill>
          <a:blip r:embed="rId5" cstate="print"/>
          <a:stretch>
            <a:fillRect/>
          </a:stretch>
        </p:blipFill>
        <p:spPr>
          <a:xfrm>
            <a:off x="2057401" y="5828552"/>
            <a:ext cx="436220" cy="534147"/>
          </a:xfrm>
          <a:prstGeom prst="rect">
            <a:avLst/>
          </a:prstGeom>
          <a:effectLst>
            <a:reflection blurRad="6350" stA="52000" endA="300" endPos="35000" dir="5400000" sy="-100000" algn="bl" rotWithShape="0"/>
          </a:effectLst>
        </p:spPr>
      </p:pic>
      <p:pic>
        <p:nvPicPr>
          <p:cNvPr id="42" name="Picture 41" descr="Drawing1.png"/>
          <p:cNvPicPr>
            <a:picLocks noChangeAspect="1"/>
          </p:cNvPicPr>
          <p:nvPr/>
        </p:nvPicPr>
        <p:blipFill>
          <a:blip r:embed="rId6" cstate="print"/>
          <a:stretch>
            <a:fillRect/>
          </a:stretch>
        </p:blipFill>
        <p:spPr>
          <a:xfrm>
            <a:off x="6248401" y="5828552"/>
            <a:ext cx="436220" cy="534147"/>
          </a:xfrm>
          <a:prstGeom prst="rect">
            <a:avLst/>
          </a:prstGeom>
          <a:effectLst>
            <a:reflection blurRad="6350" stA="52000" endA="300" endPos="35000" dir="5400000" sy="-100000" algn="bl" rotWithShape="0"/>
          </a:effectLst>
        </p:spPr>
      </p:pic>
      <p:pic>
        <p:nvPicPr>
          <p:cNvPr id="43" name="Picture 42" descr="Drawing1.png"/>
          <p:cNvPicPr>
            <a:picLocks noChangeAspect="1"/>
          </p:cNvPicPr>
          <p:nvPr/>
        </p:nvPicPr>
        <p:blipFill>
          <a:blip r:embed="rId7" cstate="print"/>
          <a:stretch>
            <a:fillRect/>
          </a:stretch>
        </p:blipFill>
        <p:spPr>
          <a:xfrm>
            <a:off x="6858001" y="5828552"/>
            <a:ext cx="436220" cy="534147"/>
          </a:xfrm>
          <a:prstGeom prst="rect">
            <a:avLst/>
          </a:prstGeom>
          <a:effectLst>
            <a:reflection blurRad="6350" stA="52000" endA="300" endPos="35000" dir="5400000" sy="-100000" algn="bl" rotWithShape="0"/>
          </a:effectLst>
        </p:spPr>
      </p:pic>
      <p:sp>
        <p:nvSpPr>
          <p:cNvPr id="44" name="Down Arrow 43"/>
          <p:cNvSpPr/>
          <p:nvPr/>
        </p:nvSpPr>
        <p:spPr>
          <a:xfrm>
            <a:off x="2209800" y="5074024"/>
            <a:ext cx="68580" cy="640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2819400" y="5074024"/>
            <a:ext cx="68580" cy="640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3200400" y="3891180"/>
            <a:ext cx="2606040" cy="71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6400800" y="5074024"/>
            <a:ext cx="68580" cy="640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7010400" y="5074024"/>
            <a:ext cx="68580" cy="640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rot="10800000">
            <a:off x="3200400" y="4272180"/>
            <a:ext cx="2606040" cy="71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3400" y="1295400"/>
            <a:ext cx="1619005" cy="369332"/>
          </a:xfrm>
          <a:prstGeom prst="rect">
            <a:avLst/>
          </a:prstGeom>
          <a:noFill/>
        </p:spPr>
        <p:txBody>
          <a:bodyPr wrap="square" rtlCol="0">
            <a:spAutoFit/>
          </a:bodyPr>
          <a:lstStyle/>
          <a:p>
            <a:r>
              <a:rPr lang="en-US" b="1" dirty="0" smtClean="0">
                <a:gradFill>
                  <a:gsLst>
                    <a:gs pos="0">
                      <a:schemeClr val="tx1"/>
                    </a:gs>
                    <a:gs pos="86000">
                      <a:schemeClr val="tx1"/>
                    </a:gs>
                  </a:gsLst>
                  <a:lin ang="5400000" scaled="0"/>
                </a:gradFill>
              </a:rPr>
              <a:t>Web Server</a:t>
            </a:r>
            <a:endParaRPr lang="en-US" b="1" dirty="0">
              <a:gradFill>
                <a:gsLst>
                  <a:gs pos="0">
                    <a:schemeClr val="tx1"/>
                  </a:gs>
                  <a:gs pos="86000">
                    <a:schemeClr val="tx1"/>
                  </a:gs>
                </a:gsLst>
                <a:lin ang="5400000" scaled="0"/>
              </a:gradFill>
            </a:endParaRPr>
          </a:p>
        </p:txBody>
      </p:sp>
      <p:sp>
        <p:nvSpPr>
          <p:cNvPr id="51" name="TextBox 50"/>
          <p:cNvSpPr txBox="1"/>
          <p:nvPr/>
        </p:nvSpPr>
        <p:spPr>
          <a:xfrm>
            <a:off x="304800" y="3810000"/>
            <a:ext cx="1699260" cy="677108"/>
          </a:xfrm>
          <a:prstGeom prst="rect">
            <a:avLst/>
          </a:prstGeom>
          <a:noFill/>
        </p:spPr>
        <p:txBody>
          <a:bodyPr wrap="square" rtlCol="0">
            <a:spAutoFit/>
          </a:bodyPr>
          <a:lstStyle/>
          <a:p>
            <a:pPr algn="r"/>
            <a:r>
              <a:rPr lang="en-US" b="1" dirty="0" smtClean="0">
                <a:gradFill>
                  <a:gsLst>
                    <a:gs pos="0">
                      <a:schemeClr val="tx1"/>
                    </a:gs>
                    <a:gs pos="86000">
                      <a:schemeClr val="tx1"/>
                    </a:gs>
                  </a:gsLst>
                  <a:lin ang="5400000" scaled="0"/>
                </a:gradFill>
              </a:rPr>
              <a:t>Principal SQL </a:t>
            </a:r>
            <a:r>
              <a:rPr lang="en-US" sz="2000" b="1" dirty="0" smtClean="0">
                <a:gradFill>
                  <a:gsLst>
                    <a:gs pos="0">
                      <a:schemeClr val="tx1"/>
                    </a:gs>
                    <a:gs pos="86000">
                      <a:schemeClr val="tx1"/>
                    </a:gs>
                  </a:gsLst>
                  <a:lin ang="5400000" scaled="0"/>
                </a:gradFill>
              </a:rPr>
              <a:t>Server</a:t>
            </a:r>
            <a:endParaRPr lang="en-US" b="1" dirty="0">
              <a:gradFill>
                <a:gsLst>
                  <a:gs pos="0">
                    <a:schemeClr val="tx1"/>
                  </a:gs>
                  <a:gs pos="86000">
                    <a:schemeClr val="tx1"/>
                  </a:gs>
                </a:gsLst>
                <a:lin ang="5400000" scaled="0"/>
              </a:gradFill>
            </a:endParaRPr>
          </a:p>
        </p:txBody>
      </p:sp>
      <p:sp>
        <p:nvSpPr>
          <p:cNvPr id="52" name="TextBox 51"/>
          <p:cNvSpPr txBox="1"/>
          <p:nvPr/>
        </p:nvSpPr>
        <p:spPr>
          <a:xfrm>
            <a:off x="7162800" y="3810000"/>
            <a:ext cx="1676400" cy="646331"/>
          </a:xfrm>
          <a:prstGeom prst="rect">
            <a:avLst/>
          </a:prstGeom>
          <a:noFill/>
        </p:spPr>
        <p:txBody>
          <a:bodyPr wrap="square" rtlCol="0">
            <a:spAutoFit/>
          </a:bodyPr>
          <a:lstStyle/>
          <a:p>
            <a:r>
              <a:rPr lang="en-US" b="1" dirty="0" smtClean="0">
                <a:gradFill>
                  <a:gsLst>
                    <a:gs pos="0">
                      <a:schemeClr val="tx1"/>
                    </a:gs>
                    <a:gs pos="86000">
                      <a:schemeClr val="tx1"/>
                    </a:gs>
                  </a:gsLst>
                  <a:lin ang="5400000" scaled="0"/>
                </a:gradFill>
              </a:rPr>
              <a:t>Mirror </a:t>
            </a:r>
            <a:br>
              <a:rPr lang="en-US" b="1" dirty="0" smtClean="0">
                <a:gradFill>
                  <a:gsLst>
                    <a:gs pos="0">
                      <a:schemeClr val="tx1"/>
                    </a:gs>
                    <a:gs pos="86000">
                      <a:schemeClr val="tx1"/>
                    </a:gs>
                  </a:gsLst>
                  <a:lin ang="5400000" scaled="0"/>
                </a:gradFill>
              </a:rPr>
            </a:br>
            <a:r>
              <a:rPr lang="en-US" b="1" dirty="0" smtClean="0">
                <a:gradFill>
                  <a:gsLst>
                    <a:gs pos="0">
                      <a:schemeClr val="tx1"/>
                    </a:gs>
                    <a:gs pos="86000">
                      <a:schemeClr val="tx1"/>
                    </a:gs>
                  </a:gsLst>
                  <a:lin ang="5400000" scaled="0"/>
                </a:gradFill>
              </a:rPr>
              <a:t>SQL Server</a:t>
            </a:r>
            <a:endParaRPr lang="en-US" b="1" dirty="0">
              <a:gradFill>
                <a:gsLst>
                  <a:gs pos="0">
                    <a:schemeClr val="tx1"/>
                  </a:gs>
                  <a:gs pos="86000">
                    <a:schemeClr val="tx1"/>
                  </a:gs>
                </a:gsLst>
                <a:lin ang="5400000" scaled="0"/>
              </a:gradFill>
            </a:endParaRPr>
          </a:p>
        </p:txBody>
      </p:sp>
      <p:sp>
        <p:nvSpPr>
          <p:cNvPr id="53" name="Rounded Rectangular Callout 52"/>
          <p:cNvSpPr/>
          <p:nvPr/>
        </p:nvSpPr>
        <p:spPr>
          <a:xfrm>
            <a:off x="7467600" y="4572000"/>
            <a:ext cx="1188720" cy="783416"/>
          </a:xfrm>
          <a:prstGeom prst="wedgeRoundRectCallout">
            <a:avLst>
              <a:gd name="adj1" fmla="val -76406"/>
              <a:gd name="adj2" fmla="val 40921"/>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Transaction completed on mirror</a:t>
            </a:r>
            <a:endParaRPr lang="en-US" sz="1200" b="1"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54" name="Rounded Rectangular Callout 53"/>
          <p:cNvSpPr/>
          <p:nvPr/>
        </p:nvSpPr>
        <p:spPr>
          <a:xfrm>
            <a:off x="609600" y="4648200"/>
            <a:ext cx="1188720" cy="783416"/>
          </a:xfrm>
          <a:prstGeom prst="wedgeRoundRectCallout">
            <a:avLst>
              <a:gd name="adj1" fmla="val 76184"/>
              <a:gd name="adj2" fmla="val 34927"/>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Write transaction </a:t>
            </a:r>
            <a:b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b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to log</a:t>
            </a:r>
            <a:endParaRPr lang="en-US" sz="1200" b="1"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55" name="Rounded Rectangular Callout 54"/>
          <p:cNvSpPr/>
          <p:nvPr/>
        </p:nvSpPr>
        <p:spPr>
          <a:xfrm>
            <a:off x="4800600" y="3352800"/>
            <a:ext cx="1371600" cy="762000"/>
          </a:xfrm>
          <a:prstGeom prst="wedgeRoundRectCallout">
            <a:avLst>
              <a:gd name="adj1" fmla="val -18949"/>
              <a:gd name="adj2" fmla="val 64897"/>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Acknowledge message sent to principal</a:t>
            </a:r>
            <a:endParaRPr lang="en-US" sz="1200" b="1"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56" name="Rounded Rectangular Callout 55"/>
          <p:cNvSpPr/>
          <p:nvPr/>
        </p:nvSpPr>
        <p:spPr>
          <a:xfrm>
            <a:off x="3352800" y="2950384"/>
            <a:ext cx="1188720" cy="783416"/>
          </a:xfrm>
          <a:prstGeom prst="wedgeRoundRectCallout">
            <a:avLst>
              <a:gd name="adj1" fmla="val -18949"/>
              <a:gd name="adj2" fmla="val 64897"/>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Transaction submitted </a:t>
            </a:r>
            <a:b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b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to mirror</a:t>
            </a:r>
            <a:endParaRPr lang="en-US" sz="1200" b="1"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57" name="Rounded Rectangular Callout 56"/>
          <p:cNvSpPr/>
          <p:nvPr/>
        </p:nvSpPr>
        <p:spPr>
          <a:xfrm>
            <a:off x="3352800" y="1883584"/>
            <a:ext cx="1371600" cy="783416"/>
          </a:xfrm>
          <a:prstGeom prst="wedgeRoundRectCallout">
            <a:avLst>
              <a:gd name="adj1" fmla="val -76406"/>
              <a:gd name="adj2" fmla="val 40921"/>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Confirmation sent to client</a:t>
            </a:r>
            <a:endParaRPr lang="en-US" sz="1200" b="1"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58" name="Down Arrow 57"/>
          <p:cNvSpPr/>
          <p:nvPr/>
        </p:nvSpPr>
        <p:spPr>
          <a:xfrm flipV="1">
            <a:off x="2819400" y="2370666"/>
            <a:ext cx="68580" cy="1210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286000" y="5279928"/>
            <a:ext cx="274320" cy="338554"/>
          </a:xfrm>
          <a:prstGeom prst="rect">
            <a:avLst/>
          </a:prstGeom>
          <a:noFill/>
        </p:spPr>
        <p:txBody>
          <a:bodyPr wrap="square" rtlCol="0">
            <a:spAutoFit/>
          </a:bodyPr>
          <a:lstStyle/>
          <a:p>
            <a:r>
              <a:rPr lang="en-US" sz="1600" dirty="0" smtClean="0">
                <a:gradFill>
                  <a:gsLst>
                    <a:gs pos="0">
                      <a:schemeClr val="tx1"/>
                    </a:gs>
                    <a:gs pos="86000">
                      <a:schemeClr val="tx1"/>
                    </a:gs>
                  </a:gsLst>
                  <a:lin ang="5400000" scaled="0"/>
                </a:gradFill>
              </a:rPr>
              <a:t>1</a:t>
            </a:r>
            <a:endParaRPr lang="en-US" sz="1600" dirty="0">
              <a:gradFill>
                <a:gsLst>
                  <a:gs pos="0">
                    <a:schemeClr val="tx1"/>
                  </a:gs>
                  <a:gs pos="86000">
                    <a:schemeClr val="tx1"/>
                  </a:gs>
                </a:gsLst>
                <a:lin ang="5400000" scaled="0"/>
              </a:gradFill>
            </a:endParaRPr>
          </a:p>
        </p:txBody>
      </p:sp>
      <p:sp>
        <p:nvSpPr>
          <p:cNvPr id="60" name="TextBox 59"/>
          <p:cNvSpPr txBox="1"/>
          <p:nvPr/>
        </p:nvSpPr>
        <p:spPr>
          <a:xfrm>
            <a:off x="4419600" y="3527328"/>
            <a:ext cx="259976" cy="338554"/>
          </a:xfrm>
          <a:prstGeom prst="rect">
            <a:avLst/>
          </a:prstGeom>
          <a:noFill/>
        </p:spPr>
        <p:txBody>
          <a:bodyPr wrap="square" rtlCol="0">
            <a:spAutoFit/>
          </a:bodyPr>
          <a:lstStyle/>
          <a:p>
            <a:r>
              <a:rPr lang="en-US" sz="1600" dirty="0" smtClean="0">
                <a:gradFill>
                  <a:gsLst>
                    <a:gs pos="0">
                      <a:schemeClr val="tx1"/>
                    </a:gs>
                    <a:gs pos="86000">
                      <a:schemeClr val="tx1"/>
                    </a:gs>
                  </a:gsLst>
                  <a:lin ang="5400000" scaled="0"/>
                </a:gradFill>
              </a:rPr>
              <a:t>2</a:t>
            </a:r>
            <a:endParaRPr lang="en-US" sz="1600" dirty="0">
              <a:gradFill>
                <a:gsLst>
                  <a:gs pos="0">
                    <a:schemeClr val="tx1"/>
                  </a:gs>
                  <a:gs pos="86000">
                    <a:schemeClr val="tx1"/>
                  </a:gs>
                </a:gsLst>
                <a:lin ang="5400000" scaled="0"/>
              </a:gradFill>
            </a:endParaRPr>
          </a:p>
        </p:txBody>
      </p:sp>
      <p:sp>
        <p:nvSpPr>
          <p:cNvPr id="61" name="TextBox 60"/>
          <p:cNvSpPr txBox="1"/>
          <p:nvPr/>
        </p:nvSpPr>
        <p:spPr>
          <a:xfrm>
            <a:off x="6477000" y="5279928"/>
            <a:ext cx="259976" cy="338554"/>
          </a:xfrm>
          <a:prstGeom prst="rect">
            <a:avLst/>
          </a:prstGeom>
          <a:noFill/>
        </p:spPr>
        <p:txBody>
          <a:bodyPr wrap="square" rtlCol="0">
            <a:spAutoFit/>
          </a:bodyPr>
          <a:lstStyle/>
          <a:p>
            <a:r>
              <a:rPr lang="en-US" sz="1600" dirty="0" smtClean="0">
                <a:gradFill>
                  <a:gsLst>
                    <a:gs pos="0">
                      <a:schemeClr val="tx1"/>
                    </a:gs>
                    <a:gs pos="86000">
                      <a:schemeClr val="tx1"/>
                    </a:gs>
                  </a:gsLst>
                  <a:lin ang="5400000" scaled="0"/>
                </a:gradFill>
              </a:rPr>
              <a:t>2</a:t>
            </a:r>
            <a:endParaRPr lang="en-US" sz="1600" dirty="0">
              <a:gradFill>
                <a:gsLst>
                  <a:gs pos="0">
                    <a:schemeClr val="tx1"/>
                  </a:gs>
                  <a:gs pos="86000">
                    <a:schemeClr val="tx1"/>
                  </a:gs>
                </a:gsLst>
                <a:lin ang="5400000" scaled="0"/>
              </a:gradFill>
            </a:endParaRPr>
          </a:p>
        </p:txBody>
      </p:sp>
      <p:sp>
        <p:nvSpPr>
          <p:cNvPr id="62" name="TextBox 61"/>
          <p:cNvSpPr txBox="1"/>
          <p:nvPr/>
        </p:nvSpPr>
        <p:spPr>
          <a:xfrm>
            <a:off x="4419600" y="3984528"/>
            <a:ext cx="259976" cy="338554"/>
          </a:xfrm>
          <a:prstGeom prst="rect">
            <a:avLst/>
          </a:prstGeom>
          <a:noFill/>
        </p:spPr>
        <p:txBody>
          <a:bodyPr wrap="square" rtlCol="0">
            <a:spAutoFit/>
          </a:bodyPr>
          <a:lstStyle/>
          <a:p>
            <a:r>
              <a:rPr lang="en-US" sz="1600" dirty="0" smtClean="0">
                <a:gradFill>
                  <a:gsLst>
                    <a:gs pos="0">
                      <a:schemeClr val="tx1"/>
                    </a:gs>
                    <a:gs pos="86000">
                      <a:schemeClr val="tx1"/>
                    </a:gs>
                  </a:gsLst>
                  <a:lin ang="5400000" scaled="0"/>
                </a:gradFill>
              </a:rPr>
              <a:t>3</a:t>
            </a:r>
            <a:endParaRPr lang="en-US" sz="1600" dirty="0">
              <a:gradFill>
                <a:gsLst>
                  <a:gs pos="0">
                    <a:schemeClr val="tx1"/>
                  </a:gs>
                  <a:gs pos="86000">
                    <a:schemeClr val="tx1"/>
                  </a:gs>
                </a:gsLst>
                <a:lin ang="5400000" scaled="0"/>
              </a:gradFill>
            </a:endParaRPr>
          </a:p>
        </p:txBody>
      </p:sp>
      <p:sp>
        <p:nvSpPr>
          <p:cNvPr id="63" name="Rounded Rectangular Callout 62"/>
          <p:cNvSpPr/>
          <p:nvPr/>
        </p:nvSpPr>
        <p:spPr>
          <a:xfrm>
            <a:off x="3276600" y="4648200"/>
            <a:ext cx="1188720" cy="783416"/>
          </a:xfrm>
          <a:prstGeom prst="wedgeRoundRectCallout">
            <a:avLst>
              <a:gd name="adj1" fmla="val -76406"/>
              <a:gd name="adj2" fmla="val 40921"/>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Write transaction </a:t>
            </a:r>
            <a:b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br>
            <a:r>
              <a:rPr lang="en-US" sz="1200" b="1"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to database</a:t>
            </a:r>
            <a:endParaRPr lang="en-US" sz="1200" b="1"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64" name="TextBox 63"/>
          <p:cNvSpPr txBox="1"/>
          <p:nvPr/>
        </p:nvSpPr>
        <p:spPr>
          <a:xfrm>
            <a:off x="2895600" y="5279928"/>
            <a:ext cx="259976" cy="338554"/>
          </a:xfrm>
          <a:prstGeom prst="rect">
            <a:avLst/>
          </a:prstGeom>
          <a:noFill/>
        </p:spPr>
        <p:txBody>
          <a:bodyPr wrap="square" rtlCol="0">
            <a:spAutoFit/>
          </a:bodyPr>
          <a:lstStyle/>
          <a:p>
            <a:r>
              <a:rPr lang="en-US" sz="1600" dirty="0" smtClean="0">
                <a:gradFill>
                  <a:gsLst>
                    <a:gs pos="0">
                      <a:schemeClr val="tx1"/>
                    </a:gs>
                    <a:gs pos="86000">
                      <a:schemeClr val="tx1"/>
                    </a:gs>
                  </a:gsLst>
                  <a:lin ang="5400000" scaled="0"/>
                </a:gradFill>
              </a:rPr>
              <a:t>2</a:t>
            </a:r>
            <a:endParaRPr lang="en-US" sz="1600" dirty="0">
              <a:gradFill>
                <a:gsLst>
                  <a:gs pos="0">
                    <a:schemeClr val="tx1"/>
                  </a:gs>
                  <a:gs pos="86000">
                    <a:schemeClr val="tx1"/>
                  </a:gs>
                </a:gsLst>
                <a:lin ang="5400000" scaled="0"/>
              </a:gradFill>
            </a:endParaRPr>
          </a:p>
        </p:txBody>
      </p:sp>
      <p:sp>
        <p:nvSpPr>
          <p:cNvPr id="65" name="TextBox 64"/>
          <p:cNvSpPr txBox="1"/>
          <p:nvPr/>
        </p:nvSpPr>
        <p:spPr>
          <a:xfrm>
            <a:off x="2895600" y="2689128"/>
            <a:ext cx="259976" cy="338554"/>
          </a:xfrm>
          <a:prstGeom prst="rect">
            <a:avLst/>
          </a:prstGeom>
          <a:noFill/>
        </p:spPr>
        <p:txBody>
          <a:bodyPr wrap="square" rtlCol="0">
            <a:spAutoFit/>
          </a:bodyPr>
          <a:lstStyle/>
          <a:p>
            <a:r>
              <a:rPr lang="en-US" sz="1600" dirty="0" smtClean="0">
                <a:gradFill>
                  <a:gsLst>
                    <a:gs pos="0">
                      <a:schemeClr val="tx1"/>
                    </a:gs>
                    <a:gs pos="86000">
                      <a:schemeClr val="tx1"/>
                    </a:gs>
                  </a:gsLst>
                  <a:lin ang="5400000" scaled="0"/>
                </a:gradFill>
              </a:rPr>
              <a:t>4</a:t>
            </a:r>
            <a:endParaRPr lang="en-US" sz="1600" dirty="0">
              <a:gradFill>
                <a:gsLst>
                  <a:gs pos="0">
                    <a:schemeClr val="tx1"/>
                  </a:gs>
                  <a:gs pos="86000">
                    <a:schemeClr val="tx1"/>
                  </a:gs>
                </a:gsLst>
                <a:lin ang="5400000" scaled="0"/>
              </a:gradFill>
            </a:endParaRP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repeatCount="indefinite" fill="hold" grpId="0" nodeType="clickEffect">
                                  <p:stCondLst>
                                    <p:cond delay="0"/>
                                  </p:stCondLst>
                                  <p:endCondLst>
                                    <p:cond evt="onNext" delay="0">
                                      <p:tgtEl>
                                        <p:sldTgt/>
                                      </p:tgtEl>
                                    </p:cond>
                                  </p:end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repeatCount="indefinite" fill="hold" grpId="0" nodeType="clickEffect">
                                  <p:stCondLst>
                                    <p:cond delay="0"/>
                                  </p:stCondLst>
                                  <p:endCondLst>
                                    <p:cond evt="onNext" delay="0">
                                      <p:tgtEl>
                                        <p:sldTgt/>
                                      </p:tgtEl>
                                    </p:cond>
                                  </p:end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repeatCount="indefinite" fill="hold" grpId="0" nodeType="clickEffect">
                                  <p:stCondLst>
                                    <p:cond delay="0"/>
                                  </p:stCondLst>
                                  <p:endCondLst>
                                    <p:cond evt="onNext" delay="0">
                                      <p:tgtEl>
                                        <p:sldTgt/>
                                      </p:tgtEl>
                                    </p:cond>
                                  </p:endCondLst>
                                  <p:childTnLst>
                                    <p:set>
                                      <p:cBhvr>
                                        <p:cTn id="20" dur="1" fill="hold">
                                          <p:stCondLst>
                                            <p:cond delay="0"/>
                                          </p:stCondLst>
                                        </p:cTn>
                                        <p:tgtEl>
                                          <p:spTgt spid="45"/>
                                        </p:tgtEl>
                                        <p:attrNameLst>
                                          <p:attrName>style.visibility</p:attrName>
                                        </p:attrNameLst>
                                      </p:cBhvr>
                                      <p:to>
                                        <p:strVal val="visible"/>
                                      </p:to>
                                    </p:set>
                                    <p:animEffect transition="in" filter="blinds(horizontal)">
                                      <p:cBhvr>
                                        <p:cTn id="21" dur="500"/>
                                        <p:tgtEl>
                                          <p:spTgt spid="4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childTnLst>
                                </p:cTn>
                              </p:par>
                              <p:par>
                                <p:cTn id="24" presetID="3" presetClass="entr" presetSubtype="5" repeatCount="indefinite" fill="hold" grpId="0" nodeType="withEffect">
                                  <p:stCondLst>
                                    <p:cond delay="0"/>
                                  </p:stCondLst>
                                  <p:endCondLst>
                                    <p:cond evt="onNext" delay="0">
                                      <p:tgtEl>
                                        <p:sldTgt/>
                                      </p:tgtEl>
                                    </p:cond>
                                  </p:endCondLst>
                                  <p:childTnLst>
                                    <p:set>
                                      <p:cBhvr>
                                        <p:cTn id="25" dur="1" fill="hold">
                                          <p:stCondLst>
                                            <p:cond delay="0"/>
                                          </p:stCondLst>
                                        </p:cTn>
                                        <p:tgtEl>
                                          <p:spTgt spid="46"/>
                                        </p:tgtEl>
                                        <p:attrNameLst>
                                          <p:attrName>style.visibility</p:attrName>
                                        </p:attrNameLst>
                                      </p:cBhvr>
                                      <p:to>
                                        <p:strVal val="visible"/>
                                      </p:to>
                                    </p:set>
                                    <p:animEffect transition="in" filter="blinds(vertical)">
                                      <p:cBhvr>
                                        <p:cTn id="26" dur="500"/>
                                        <p:tgtEl>
                                          <p:spTgt spid="46"/>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repeatCount="indefinite" fill="hold" grpId="0" nodeType="clickEffect">
                                  <p:stCondLst>
                                    <p:cond delay="0"/>
                                  </p:stCondLst>
                                  <p:endCondLst>
                                    <p:cond evt="onNext" delay="0">
                                      <p:tgtEl>
                                        <p:sldTgt/>
                                      </p:tgtEl>
                                    </p:cond>
                                  </p:end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par>
                                <p:cTn id="38" presetID="3" presetClass="entr" presetSubtype="10" repeatCount="indefinite" fill="hold" grpId="0" nodeType="withEffect">
                                  <p:stCondLst>
                                    <p:cond delay="0"/>
                                  </p:stCondLst>
                                  <p:endCondLst>
                                    <p:cond evt="onNext" delay="0">
                                      <p:tgtEl>
                                        <p:sldTgt/>
                                      </p:tgtEl>
                                    </p:cond>
                                  </p:endCondLst>
                                  <p:childTnLst>
                                    <p:set>
                                      <p:cBhvr>
                                        <p:cTn id="39" dur="1" fill="hold">
                                          <p:stCondLst>
                                            <p:cond delay="0"/>
                                          </p:stCondLst>
                                        </p:cTn>
                                        <p:tgtEl>
                                          <p:spTgt spid="48"/>
                                        </p:tgtEl>
                                        <p:attrNameLst>
                                          <p:attrName>style.visibility</p:attrName>
                                        </p:attrNameLst>
                                      </p:cBhvr>
                                      <p:to>
                                        <p:strVal val="visible"/>
                                      </p:to>
                                    </p:set>
                                    <p:animEffect transition="in" filter="blinds(horizontal)">
                                      <p:cBhvr>
                                        <p:cTn id="40" dur="500"/>
                                        <p:tgtEl>
                                          <p:spTgt spid="48"/>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5" repeatCount="indefinite" fill="hold" grpId="0" nodeType="clickEffect">
                                  <p:stCondLst>
                                    <p:cond delay="0"/>
                                  </p:stCondLst>
                                  <p:endCondLst>
                                    <p:cond evt="onNext" delay="0">
                                      <p:tgtEl>
                                        <p:sldTgt/>
                                      </p:tgtEl>
                                    </p:cond>
                                  </p:endCondLst>
                                  <p:childTnLst>
                                    <p:set>
                                      <p:cBhvr>
                                        <p:cTn id="48" dur="1" fill="hold">
                                          <p:stCondLst>
                                            <p:cond delay="0"/>
                                          </p:stCondLst>
                                        </p:cTn>
                                        <p:tgtEl>
                                          <p:spTgt spid="49"/>
                                        </p:tgtEl>
                                        <p:attrNameLst>
                                          <p:attrName>style.visibility</p:attrName>
                                        </p:attrNameLst>
                                      </p:cBhvr>
                                      <p:to>
                                        <p:strVal val="visible"/>
                                      </p:to>
                                    </p:set>
                                    <p:animEffect transition="in" filter="blinds(vertical)">
                                      <p:cBhvr>
                                        <p:cTn id="49" dur="500"/>
                                        <p:tgtEl>
                                          <p:spTgt spid="49"/>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repeatCount="indefinite" fill="hold" grpId="0" nodeType="clickEffect">
                                  <p:stCondLst>
                                    <p:cond delay="0"/>
                                  </p:stCondLst>
                                  <p:endCondLst>
                                    <p:cond evt="onNext" delay="0">
                                      <p:tgtEl>
                                        <p:sldTgt/>
                                      </p:tgtEl>
                                    </p:cond>
                                  </p:endCondLst>
                                  <p:childTnLst>
                                    <p:set>
                                      <p:cBhvr>
                                        <p:cTn id="57" dur="1" fill="hold">
                                          <p:stCondLst>
                                            <p:cond delay="0"/>
                                          </p:stCondLst>
                                        </p:cTn>
                                        <p:tgtEl>
                                          <p:spTgt spid="58"/>
                                        </p:tgtEl>
                                        <p:attrNameLst>
                                          <p:attrName>style.visibility</p:attrName>
                                        </p:attrNameLst>
                                      </p:cBhvr>
                                      <p:to>
                                        <p:strVal val="visible"/>
                                      </p:to>
                                    </p:set>
                                    <p:animEffect transition="in" filter="blinds(horizontal)">
                                      <p:cBhvr>
                                        <p:cTn id="58" dur="500"/>
                                        <p:tgtEl>
                                          <p:spTgt spid="58"/>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4" grpId="0" animBg="1"/>
      <p:bldP spid="45" grpId="0" animBg="1"/>
      <p:bldP spid="46" grpId="0" animBg="1"/>
      <p:bldP spid="47" grpId="0" animBg="1"/>
      <p:bldP spid="48" grpId="0" animBg="1"/>
      <p:bldP spid="49"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animBg="1"/>
      <p:bldP spid="64" grpId="0"/>
      <p:bldP spid="6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Database Mirroring</a:t>
            </a:r>
            <a:br>
              <a:rPr lang="en-US" dirty="0" smtClean="0"/>
            </a:br>
            <a:r>
              <a:rPr lang="en-US" sz="2800" i="1" dirty="0" smtClean="0">
                <a:solidFill>
                  <a:schemeClr val="tx1"/>
                </a:solidFill>
              </a:rPr>
              <a:t>Fail-over</a:t>
            </a:r>
            <a:endParaRPr lang="en-US" sz="2800" i="1" dirty="0">
              <a:solidFill>
                <a:schemeClr val="tx1"/>
              </a:solidFill>
            </a:endParaRPr>
          </a:p>
        </p:txBody>
      </p:sp>
      <p:pic>
        <p:nvPicPr>
          <p:cNvPr id="37" name="Picture 36" descr="Drawing1.png"/>
          <p:cNvPicPr>
            <a:picLocks noChangeAspect="1"/>
          </p:cNvPicPr>
          <p:nvPr/>
        </p:nvPicPr>
        <p:blipFill>
          <a:blip r:embed="rId3" cstate="print"/>
          <a:stretch>
            <a:fillRect/>
          </a:stretch>
        </p:blipFill>
        <p:spPr>
          <a:xfrm>
            <a:off x="2209800" y="1333500"/>
            <a:ext cx="762000" cy="1165860"/>
          </a:xfrm>
          <a:prstGeom prst="rect">
            <a:avLst/>
          </a:prstGeom>
        </p:spPr>
      </p:pic>
      <p:pic>
        <p:nvPicPr>
          <p:cNvPr id="38" name="Picture 37" descr="Drawing1.png"/>
          <p:cNvPicPr>
            <a:picLocks noChangeAspect="1"/>
          </p:cNvPicPr>
          <p:nvPr/>
        </p:nvPicPr>
        <p:blipFill>
          <a:blip r:embed="rId3" cstate="print"/>
          <a:stretch>
            <a:fillRect/>
          </a:stretch>
        </p:blipFill>
        <p:spPr>
          <a:xfrm>
            <a:off x="2209800" y="4076700"/>
            <a:ext cx="762000" cy="1165860"/>
          </a:xfrm>
          <a:prstGeom prst="rect">
            <a:avLst/>
          </a:prstGeom>
        </p:spPr>
      </p:pic>
      <p:pic>
        <p:nvPicPr>
          <p:cNvPr id="39" name="Picture 38" descr="Drawing1.png"/>
          <p:cNvPicPr>
            <a:picLocks noChangeAspect="1"/>
          </p:cNvPicPr>
          <p:nvPr/>
        </p:nvPicPr>
        <p:blipFill>
          <a:blip r:embed="rId3" cstate="print"/>
          <a:stretch>
            <a:fillRect/>
          </a:stretch>
        </p:blipFill>
        <p:spPr>
          <a:xfrm>
            <a:off x="6324600" y="4076700"/>
            <a:ext cx="762000" cy="1165860"/>
          </a:xfrm>
          <a:prstGeom prst="rect">
            <a:avLst/>
          </a:prstGeom>
        </p:spPr>
      </p:pic>
      <p:pic>
        <p:nvPicPr>
          <p:cNvPr id="40" name="Picture 39" descr="Drawing1.png"/>
          <p:cNvPicPr>
            <a:picLocks noChangeAspect="1"/>
          </p:cNvPicPr>
          <p:nvPr/>
        </p:nvPicPr>
        <p:blipFill>
          <a:blip r:embed="rId4" cstate="print"/>
          <a:stretch>
            <a:fillRect/>
          </a:stretch>
        </p:blipFill>
        <p:spPr>
          <a:xfrm>
            <a:off x="2667000" y="5943600"/>
            <a:ext cx="466725" cy="571500"/>
          </a:xfrm>
          <a:prstGeom prst="rect">
            <a:avLst/>
          </a:prstGeom>
        </p:spPr>
      </p:pic>
      <p:pic>
        <p:nvPicPr>
          <p:cNvPr id="41" name="Picture 40" descr="Drawing1.png"/>
          <p:cNvPicPr>
            <a:picLocks noChangeAspect="1"/>
          </p:cNvPicPr>
          <p:nvPr/>
        </p:nvPicPr>
        <p:blipFill>
          <a:blip r:embed="rId5" cstate="print"/>
          <a:stretch>
            <a:fillRect/>
          </a:stretch>
        </p:blipFill>
        <p:spPr>
          <a:xfrm>
            <a:off x="2133600" y="5943600"/>
            <a:ext cx="466725" cy="571500"/>
          </a:xfrm>
          <a:prstGeom prst="rect">
            <a:avLst/>
          </a:prstGeom>
        </p:spPr>
      </p:pic>
      <p:pic>
        <p:nvPicPr>
          <p:cNvPr id="42" name="Picture 41" descr="Drawing1.png"/>
          <p:cNvPicPr>
            <a:picLocks noChangeAspect="1"/>
          </p:cNvPicPr>
          <p:nvPr/>
        </p:nvPicPr>
        <p:blipFill>
          <a:blip r:embed="rId6" cstate="print"/>
          <a:stretch>
            <a:fillRect/>
          </a:stretch>
        </p:blipFill>
        <p:spPr>
          <a:xfrm>
            <a:off x="6248400" y="5791200"/>
            <a:ext cx="466725" cy="571500"/>
          </a:xfrm>
          <a:prstGeom prst="rect">
            <a:avLst/>
          </a:prstGeom>
        </p:spPr>
      </p:pic>
      <p:pic>
        <p:nvPicPr>
          <p:cNvPr id="43" name="Picture 42" descr="Drawing1.png"/>
          <p:cNvPicPr>
            <a:picLocks noChangeAspect="1"/>
          </p:cNvPicPr>
          <p:nvPr/>
        </p:nvPicPr>
        <p:blipFill>
          <a:blip r:embed="rId7" cstate="print"/>
          <a:stretch>
            <a:fillRect/>
          </a:stretch>
        </p:blipFill>
        <p:spPr>
          <a:xfrm>
            <a:off x="6858000" y="5791200"/>
            <a:ext cx="466725" cy="571500"/>
          </a:xfrm>
          <a:prstGeom prst="rect">
            <a:avLst/>
          </a:prstGeom>
        </p:spPr>
      </p:pic>
      <p:sp>
        <p:nvSpPr>
          <p:cNvPr id="50" name="TextBox 49"/>
          <p:cNvSpPr txBox="1"/>
          <p:nvPr/>
        </p:nvSpPr>
        <p:spPr>
          <a:xfrm>
            <a:off x="1676400" y="2438400"/>
            <a:ext cx="3165675" cy="338554"/>
          </a:xfrm>
          <a:prstGeom prst="rect">
            <a:avLst/>
          </a:prstGeom>
          <a:noFill/>
        </p:spPr>
        <p:txBody>
          <a:bodyPr wrap="none" rtlCol="0">
            <a:spAutoFit/>
          </a:bodyPr>
          <a:lstStyle/>
          <a:p>
            <a:r>
              <a:rPr lang="en-US" sz="1600" dirty="0" smtClean="0"/>
              <a:t>Web server or Application server</a:t>
            </a:r>
            <a:endParaRPr lang="en-US" sz="1600" dirty="0"/>
          </a:p>
        </p:txBody>
      </p:sp>
      <p:sp>
        <p:nvSpPr>
          <p:cNvPr id="51" name="TextBox 50"/>
          <p:cNvSpPr txBox="1"/>
          <p:nvPr/>
        </p:nvSpPr>
        <p:spPr>
          <a:xfrm>
            <a:off x="1905000" y="5143500"/>
            <a:ext cx="1295400" cy="584775"/>
          </a:xfrm>
          <a:prstGeom prst="rect">
            <a:avLst/>
          </a:prstGeom>
          <a:noFill/>
        </p:spPr>
        <p:txBody>
          <a:bodyPr wrap="square" rtlCol="0">
            <a:spAutoFit/>
          </a:bodyPr>
          <a:lstStyle/>
          <a:p>
            <a:r>
              <a:rPr lang="en-US" sz="1600" dirty="0" smtClean="0"/>
              <a:t>SQL Server</a:t>
            </a:r>
          </a:p>
          <a:p>
            <a:r>
              <a:rPr lang="en-US" sz="1600" dirty="0" smtClean="0"/>
              <a:t>Principal</a:t>
            </a:r>
            <a:endParaRPr lang="en-US" sz="1600" dirty="0"/>
          </a:p>
        </p:txBody>
      </p:sp>
      <p:sp>
        <p:nvSpPr>
          <p:cNvPr id="52" name="TextBox 51"/>
          <p:cNvSpPr txBox="1"/>
          <p:nvPr/>
        </p:nvSpPr>
        <p:spPr>
          <a:xfrm>
            <a:off x="6096000" y="5143500"/>
            <a:ext cx="1295400" cy="584775"/>
          </a:xfrm>
          <a:prstGeom prst="rect">
            <a:avLst/>
          </a:prstGeom>
          <a:noFill/>
        </p:spPr>
        <p:txBody>
          <a:bodyPr wrap="square" rtlCol="0">
            <a:spAutoFit/>
          </a:bodyPr>
          <a:lstStyle/>
          <a:p>
            <a:r>
              <a:rPr lang="en-US" sz="1600" dirty="0" smtClean="0"/>
              <a:t>SQL Server</a:t>
            </a:r>
          </a:p>
          <a:p>
            <a:r>
              <a:rPr lang="en-US" sz="1600" dirty="0" smtClean="0"/>
              <a:t>Mirror</a:t>
            </a:r>
            <a:endParaRPr lang="en-US" sz="1600" dirty="0"/>
          </a:p>
        </p:txBody>
      </p:sp>
      <p:pic>
        <p:nvPicPr>
          <p:cNvPr id="34" name="Picture 33" descr="Drawing1.png"/>
          <p:cNvPicPr>
            <a:picLocks noChangeAspect="1"/>
          </p:cNvPicPr>
          <p:nvPr/>
        </p:nvPicPr>
        <p:blipFill>
          <a:blip r:embed="rId3" cstate="print"/>
          <a:stretch>
            <a:fillRect/>
          </a:stretch>
        </p:blipFill>
        <p:spPr>
          <a:xfrm>
            <a:off x="4267200" y="5029200"/>
            <a:ext cx="762000" cy="1165860"/>
          </a:xfrm>
          <a:prstGeom prst="rect">
            <a:avLst/>
          </a:prstGeom>
        </p:spPr>
      </p:pic>
      <p:sp>
        <p:nvSpPr>
          <p:cNvPr id="35" name="TextBox 34"/>
          <p:cNvSpPr txBox="1"/>
          <p:nvPr/>
        </p:nvSpPr>
        <p:spPr>
          <a:xfrm>
            <a:off x="4038600" y="6096000"/>
            <a:ext cx="1295400" cy="584775"/>
          </a:xfrm>
          <a:prstGeom prst="rect">
            <a:avLst/>
          </a:prstGeom>
          <a:noFill/>
        </p:spPr>
        <p:txBody>
          <a:bodyPr wrap="square" rtlCol="0">
            <a:spAutoFit/>
          </a:bodyPr>
          <a:lstStyle/>
          <a:p>
            <a:r>
              <a:rPr lang="en-US" sz="1600" dirty="0" smtClean="0"/>
              <a:t>SQL Server</a:t>
            </a:r>
          </a:p>
          <a:p>
            <a:r>
              <a:rPr lang="en-US" sz="1600" dirty="0" smtClean="0"/>
              <a:t>Witness</a:t>
            </a:r>
            <a:endParaRPr lang="en-US" sz="1600" dirty="0"/>
          </a:p>
        </p:txBody>
      </p:sp>
      <p:pic>
        <p:nvPicPr>
          <p:cNvPr id="307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2000" y="5562600"/>
            <a:ext cx="361599" cy="225525"/>
          </a:xfrm>
          <a:prstGeom prst="rect">
            <a:avLst/>
          </a:prstGeom>
          <a:extLst/>
        </p:spPr>
      </p:pic>
      <p:cxnSp>
        <p:nvCxnSpPr>
          <p:cNvPr id="4" name="Straight Connector 3"/>
          <p:cNvCxnSpPr>
            <a:endCxn id="38" idx="0"/>
          </p:cNvCxnSpPr>
          <p:nvPr/>
        </p:nvCxnSpPr>
        <p:spPr>
          <a:xfrm rot="5400000">
            <a:off x="1962150" y="3448050"/>
            <a:ext cx="12573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Multiply 5"/>
          <p:cNvSpPr/>
          <p:nvPr/>
        </p:nvSpPr>
        <p:spPr bwMode="auto">
          <a:xfrm>
            <a:off x="1828800" y="3733800"/>
            <a:ext cx="1524000" cy="1752600"/>
          </a:xfrm>
          <a:prstGeom prst="mathMultiply">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cxnSp>
        <p:nvCxnSpPr>
          <p:cNvPr id="66" name="Straight Connector 65"/>
          <p:cNvCxnSpPr/>
          <p:nvPr/>
        </p:nvCxnSpPr>
        <p:spPr>
          <a:xfrm>
            <a:off x="3048000" y="2743200"/>
            <a:ext cx="31242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00400" y="5181600"/>
            <a:ext cx="990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2" idx="1"/>
          </p:cNvCxnSpPr>
          <p:nvPr/>
        </p:nvCxnSpPr>
        <p:spPr>
          <a:xfrm rot="10800000" flipV="1">
            <a:off x="5105400" y="5435887"/>
            <a:ext cx="990600" cy="2791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1"/>
          </p:nvPr>
        </p:nvSpPr>
        <p:spPr/>
        <p:txBody>
          <a:bodyPr/>
          <a:lstStyle/>
          <a:p>
            <a:fld id="{1DC70519-3D27-4D5B-A312-0DC52B8ED593}" type="slidenum">
              <a:rPr lang="en-US" smtClean="0"/>
              <a:pPr/>
              <a:t>107</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nodeType="clickEffect">
                                  <p:stCondLst>
                                    <p:cond delay="0"/>
                                  </p:stCondLst>
                                  <p:childTnLst>
                                    <p:animEffect transition="out" filter="randombar(horizontal)">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par>
                          <p:cTn id="15" fill="hold">
                            <p:stCondLst>
                              <p:cond delay="500"/>
                            </p:stCondLst>
                            <p:childTnLst>
                              <p:par>
                                <p:cTn id="16" presetID="14" presetClass="entr" presetSubtype="10" fill="hold"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randombar(horizontal)">
                                      <p:cBhvr>
                                        <p:cTn id="1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Recovery between farms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108</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Disaster Recovery Farm</a:t>
            </a:r>
            <a:br>
              <a:rPr lang="en-US" dirty="0" smtClean="0"/>
            </a:br>
            <a:r>
              <a:rPr lang="en-US" sz="2800" i="1" dirty="0" smtClean="0">
                <a:solidFill>
                  <a:schemeClr val="tx1"/>
                </a:solidFill>
              </a:rPr>
              <a:t>Improvements in 2010</a:t>
            </a:r>
            <a:endParaRPr lang="en-US" sz="2800" i="1" dirty="0">
              <a:solidFill>
                <a:schemeClr val="tx1"/>
              </a:solidFill>
            </a:endParaRPr>
          </a:p>
        </p:txBody>
      </p:sp>
      <p:sp>
        <p:nvSpPr>
          <p:cNvPr id="3" name="Text Placeholder 2"/>
          <p:cNvSpPr>
            <a:spLocks noGrp="1"/>
          </p:cNvSpPr>
          <p:nvPr>
            <p:ph type="body" sz="quarter" idx="10"/>
          </p:nvPr>
        </p:nvSpPr>
        <p:spPr>
          <a:xfrm>
            <a:off x="381000" y="1676400"/>
            <a:ext cx="8458200" cy="4572000"/>
          </a:xfrm>
        </p:spPr>
        <p:txBody>
          <a:bodyPr>
            <a:normAutofit/>
          </a:bodyPr>
          <a:lstStyle/>
          <a:p>
            <a:r>
              <a:rPr lang="en-US" dirty="0" smtClean="0">
                <a:gradFill>
                  <a:gsLst>
                    <a:gs pos="0">
                      <a:schemeClr val="tx1"/>
                    </a:gs>
                    <a:gs pos="100000">
                      <a:schemeClr val="tx1"/>
                    </a:gs>
                  </a:gsLst>
                  <a:lin ang="5400000" scaled="0"/>
                </a:gradFill>
              </a:rPr>
              <a:t>Better support for log shipping</a:t>
            </a:r>
          </a:p>
          <a:p>
            <a:pPr lvl="1"/>
            <a:r>
              <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No need to detach/attach content databases in order to refresh the list of sites recognized by the configuration database</a:t>
            </a:r>
          </a:p>
          <a:p>
            <a:pPr lvl="1"/>
            <a:endPar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endParaRPr>
          </a:p>
          <a:p>
            <a:pPr lvl="1"/>
            <a:r>
              <a:rPr lang="en-US"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We can log ship to two target databases and have uninterrupted read-only access to the content at all times (we switch between databases during log processing)</a:t>
            </a:r>
          </a:p>
        </p:txBody>
      </p:sp>
      <p:sp>
        <p:nvSpPr>
          <p:cNvPr id="4" name="Slide Number Placeholder 3"/>
          <p:cNvSpPr>
            <a:spLocks noGrp="1"/>
          </p:cNvSpPr>
          <p:nvPr>
            <p:ph type="sldNum" sz="quarter" idx="11"/>
          </p:nvPr>
        </p:nvSpPr>
        <p:spPr/>
        <p:txBody>
          <a:bodyPr/>
          <a:lstStyle/>
          <a:p>
            <a:fld id="{1DC70519-3D27-4D5B-A312-0DC52B8ED593}" type="slidenum">
              <a:rPr lang="en-US" smtClean="0"/>
              <a:pPr/>
              <a:t>109</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en-US" dirty="0"/>
              <a:t>ULS Viewer</a:t>
            </a:r>
          </a:p>
        </p:txBody>
      </p:sp>
      <p:sp>
        <p:nvSpPr>
          <p:cNvPr id="3" name="Content Placeholder 2"/>
          <p:cNvSpPr>
            <a:spLocks noGrp="1"/>
          </p:cNvSpPr>
          <p:nvPr>
            <p:ph idx="1"/>
          </p:nvPr>
        </p:nvSpPr>
        <p:spPr>
          <a:xfrm>
            <a:off x="381000" y="1066800"/>
            <a:ext cx="8382000" cy="5410200"/>
          </a:xfrm>
        </p:spPr>
        <p:txBody>
          <a:bodyPr>
            <a:normAutofit fontScale="62500" lnSpcReduction="20000"/>
          </a:bodyPr>
          <a:lstStyle/>
          <a:p>
            <a:pPr>
              <a:lnSpc>
                <a:spcPct val="120000"/>
              </a:lnSpc>
            </a:pPr>
            <a:r>
              <a:rPr lang="en-US" dirty="0" smtClean="0"/>
              <a:t>Available from: </a:t>
            </a:r>
            <a:r>
              <a:rPr lang="en-US" dirty="0" smtClean="0">
                <a:hlinkClick r:id="rId2"/>
              </a:rPr>
              <a:t>http://code.msdn.microsoft.com/ULSViewer</a:t>
            </a:r>
            <a:endParaRPr lang="en-US" dirty="0" smtClean="0"/>
          </a:p>
          <a:p>
            <a:pPr>
              <a:lnSpc>
                <a:spcPct val="120000"/>
              </a:lnSpc>
            </a:pPr>
            <a:r>
              <a:rPr lang="en-US" dirty="0" err="1" smtClean="0"/>
              <a:t>ULSViewer</a:t>
            </a:r>
            <a:r>
              <a:rPr lang="en-US" dirty="0" smtClean="0"/>
              <a:t> allows users to open a ULS log file and display its contents in a user friendly format. Users can perform advanced functions such as filtering, sorting, highlighting, loading logs, appending logs, etc in order to single out the data that is important to the user.</a:t>
            </a:r>
            <a:endParaRPr lang="en-US" dirty="0"/>
          </a:p>
          <a:p>
            <a:pPr>
              <a:lnSpc>
                <a:spcPct val="120000"/>
              </a:lnSpc>
            </a:pPr>
            <a:r>
              <a:rPr lang="en-US" dirty="0" err="1" smtClean="0"/>
              <a:t>ULSViewer</a:t>
            </a:r>
            <a:r>
              <a:rPr lang="en-US" dirty="0" smtClean="0"/>
              <a:t> allows the user to: </a:t>
            </a:r>
          </a:p>
          <a:p>
            <a:pPr lvl="1">
              <a:lnSpc>
                <a:spcPct val="120000"/>
              </a:lnSpc>
            </a:pPr>
            <a:r>
              <a:rPr lang="en-US" dirty="0" smtClean="0"/>
              <a:t>Highlight data of importance to the user on the fly </a:t>
            </a:r>
          </a:p>
          <a:p>
            <a:pPr lvl="1">
              <a:lnSpc>
                <a:spcPct val="120000"/>
              </a:lnSpc>
            </a:pPr>
            <a:r>
              <a:rPr lang="en-US" dirty="0" smtClean="0"/>
              <a:t>Bookmark log entries </a:t>
            </a:r>
          </a:p>
          <a:p>
            <a:pPr lvl="1">
              <a:lnSpc>
                <a:spcPct val="120000"/>
              </a:lnSpc>
            </a:pPr>
            <a:r>
              <a:rPr lang="en-US" dirty="0" smtClean="0"/>
              <a:t>Append logs to other logs in order to track trends </a:t>
            </a:r>
          </a:p>
          <a:p>
            <a:pPr lvl="1">
              <a:lnSpc>
                <a:spcPct val="120000"/>
              </a:lnSpc>
            </a:pPr>
            <a:r>
              <a:rPr lang="en-US" dirty="0" smtClean="0"/>
              <a:t>Hide unimportant data </a:t>
            </a:r>
          </a:p>
          <a:p>
            <a:pPr lvl="1">
              <a:lnSpc>
                <a:spcPct val="120000"/>
              </a:lnSpc>
            </a:pPr>
            <a:r>
              <a:rPr lang="en-US" dirty="0" smtClean="0"/>
              <a:t>Only view critical log entries by sorting data by severity </a:t>
            </a:r>
          </a:p>
          <a:p>
            <a:pPr lvl="1">
              <a:lnSpc>
                <a:spcPct val="120000"/>
              </a:lnSpc>
            </a:pPr>
            <a:r>
              <a:rPr lang="en-US" dirty="0" smtClean="0"/>
              <a:t>Write rules to prompt the user when certain events occur </a:t>
            </a:r>
          </a:p>
          <a:p>
            <a:pPr lvl="1">
              <a:lnSpc>
                <a:spcPct val="120000"/>
              </a:lnSpc>
            </a:pPr>
            <a:r>
              <a:rPr lang="en-US" dirty="0" smtClean="0"/>
              <a:t>View your data in a spreadsheet instead of the text file ULS generates </a:t>
            </a:r>
          </a:p>
          <a:p>
            <a:pPr lvl="1">
              <a:lnSpc>
                <a:spcPct val="120000"/>
              </a:lnSpc>
            </a:pPr>
            <a:r>
              <a:rPr lang="en-US" dirty="0" smtClean="0"/>
              <a:t>Monitor remote machines logs that are running ULS services </a:t>
            </a:r>
          </a:p>
          <a:p>
            <a:pPr lvl="1">
              <a:lnSpc>
                <a:spcPct val="120000"/>
              </a:lnSpc>
            </a:pPr>
            <a:r>
              <a:rPr lang="en-US" dirty="0" smtClean="0"/>
              <a:t>Open multiple logs at the same time in order to compare log files</a:t>
            </a:r>
          </a:p>
          <a:p>
            <a:pPr lvl="1">
              <a:lnSpc>
                <a:spcPct val="120000"/>
              </a:lnSpc>
            </a:pPr>
            <a:r>
              <a:rPr lang="en-US" dirty="0" smtClean="0"/>
              <a:t>Open logs files from multiple machines at the same time.</a:t>
            </a:r>
          </a:p>
          <a:p>
            <a:pPr>
              <a:lnSpc>
                <a:spcPct val="120000"/>
              </a:lnSpc>
            </a:pP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11</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152400"/>
            <a:ext cx="2631219" cy="830409"/>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SQL Server Log Shipping</a:t>
            </a:r>
            <a:br>
              <a:rPr lang="en-US" dirty="0" smtClean="0"/>
            </a:br>
            <a:r>
              <a:rPr lang="en-US" sz="2800" i="1" dirty="0" smtClean="0">
                <a:solidFill>
                  <a:schemeClr val="tx1"/>
                </a:solidFill>
              </a:rPr>
              <a:t>Mechanics and background</a:t>
            </a:r>
            <a:endParaRPr lang="en-US" sz="2800" i="1" dirty="0">
              <a:solidFill>
                <a:schemeClr val="tx1"/>
              </a:solidFill>
            </a:endParaRPr>
          </a:p>
        </p:txBody>
      </p:sp>
      <p:pic>
        <p:nvPicPr>
          <p:cNvPr id="33" name="Picture 32" descr="Drawing1.png"/>
          <p:cNvPicPr>
            <a:picLocks noChangeAspect="1"/>
          </p:cNvPicPr>
          <p:nvPr/>
        </p:nvPicPr>
        <p:blipFill>
          <a:blip r:embed="rId3" cstate="print"/>
          <a:stretch>
            <a:fillRect/>
          </a:stretch>
        </p:blipFill>
        <p:spPr>
          <a:xfrm>
            <a:off x="1219200" y="1676400"/>
            <a:ext cx="762000" cy="1165860"/>
          </a:xfrm>
          <a:prstGeom prst="rect">
            <a:avLst/>
          </a:prstGeom>
        </p:spPr>
      </p:pic>
      <p:sp>
        <p:nvSpPr>
          <p:cNvPr id="34" name="TextBox 33"/>
          <p:cNvSpPr txBox="1"/>
          <p:nvPr/>
        </p:nvSpPr>
        <p:spPr>
          <a:xfrm>
            <a:off x="76200" y="1905000"/>
            <a:ext cx="1219200" cy="584775"/>
          </a:xfrm>
          <a:prstGeom prst="rect">
            <a:avLst/>
          </a:prstGeom>
          <a:noFill/>
        </p:spPr>
        <p:txBody>
          <a:bodyPr wrap="square" rtlCol="0">
            <a:spAutoFit/>
          </a:bodyPr>
          <a:lstStyle/>
          <a:p>
            <a:pPr algn="r"/>
            <a:r>
              <a:rPr lang="en-US" sz="1600" dirty="0" smtClean="0"/>
              <a:t>Primary </a:t>
            </a:r>
            <a:br>
              <a:rPr lang="en-US" sz="1600" dirty="0" smtClean="0"/>
            </a:br>
            <a:r>
              <a:rPr lang="en-US" sz="1600" dirty="0" smtClean="0"/>
              <a:t>SQL Server</a:t>
            </a:r>
            <a:endParaRPr lang="en-US" sz="1600" dirty="0"/>
          </a:p>
        </p:txBody>
      </p:sp>
      <p:pic>
        <p:nvPicPr>
          <p:cNvPr id="35" name="Picture 34" descr="Drawing1.png"/>
          <p:cNvPicPr>
            <a:picLocks noChangeAspect="1"/>
          </p:cNvPicPr>
          <p:nvPr/>
        </p:nvPicPr>
        <p:blipFill>
          <a:blip r:embed="rId4" cstate="print"/>
          <a:stretch>
            <a:fillRect/>
          </a:stretch>
        </p:blipFill>
        <p:spPr>
          <a:xfrm>
            <a:off x="1066800" y="3962400"/>
            <a:ext cx="466725" cy="571500"/>
          </a:xfrm>
          <a:prstGeom prst="rect">
            <a:avLst/>
          </a:prstGeom>
        </p:spPr>
      </p:pic>
      <p:pic>
        <p:nvPicPr>
          <p:cNvPr id="66" name="Picture 65" descr="Drawing1.png"/>
          <p:cNvPicPr>
            <a:picLocks noChangeAspect="1"/>
          </p:cNvPicPr>
          <p:nvPr/>
        </p:nvPicPr>
        <p:blipFill>
          <a:blip r:embed="rId5" cstate="print"/>
          <a:stretch>
            <a:fillRect/>
          </a:stretch>
        </p:blipFill>
        <p:spPr>
          <a:xfrm>
            <a:off x="6096000" y="3962400"/>
            <a:ext cx="466725" cy="571500"/>
          </a:xfrm>
          <a:prstGeom prst="rect">
            <a:avLst/>
          </a:prstGeom>
        </p:spPr>
      </p:pic>
      <p:pic>
        <p:nvPicPr>
          <p:cNvPr id="68" name="Picture 67" descr="Drawing1.png"/>
          <p:cNvPicPr>
            <a:picLocks noChangeAspect="1"/>
          </p:cNvPicPr>
          <p:nvPr/>
        </p:nvPicPr>
        <p:blipFill>
          <a:blip r:embed="rId3" cstate="print"/>
          <a:stretch>
            <a:fillRect/>
          </a:stretch>
        </p:blipFill>
        <p:spPr>
          <a:xfrm>
            <a:off x="6248400" y="1676400"/>
            <a:ext cx="762000" cy="1165860"/>
          </a:xfrm>
          <a:prstGeom prst="rect">
            <a:avLst/>
          </a:prstGeom>
        </p:spPr>
      </p:pic>
      <p:sp>
        <p:nvSpPr>
          <p:cNvPr id="69" name="TextBox 68"/>
          <p:cNvSpPr txBox="1"/>
          <p:nvPr/>
        </p:nvSpPr>
        <p:spPr>
          <a:xfrm>
            <a:off x="7010400" y="1853625"/>
            <a:ext cx="1295400" cy="584775"/>
          </a:xfrm>
          <a:prstGeom prst="rect">
            <a:avLst/>
          </a:prstGeom>
          <a:noFill/>
        </p:spPr>
        <p:txBody>
          <a:bodyPr wrap="square" rtlCol="0">
            <a:spAutoFit/>
          </a:bodyPr>
          <a:lstStyle/>
          <a:p>
            <a:r>
              <a:rPr lang="en-US" sz="1600" dirty="0" smtClean="0"/>
              <a:t>Secondary SQL Servers</a:t>
            </a:r>
            <a:endParaRPr lang="en-US" sz="1600" dirty="0"/>
          </a:p>
        </p:txBody>
      </p:sp>
      <p:sp>
        <p:nvSpPr>
          <p:cNvPr id="70" name="Down Arrow 69"/>
          <p:cNvSpPr/>
          <p:nvPr/>
        </p:nvSpPr>
        <p:spPr>
          <a:xfrm>
            <a:off x="6248400" y="3200400"/>
            <a:ext cx="76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ular Callout 70"/>
          <p:cNvSpPr/>
          <p:nvPr/>
        </p:nvSpPr>
        <p:spPr>
          <a:xfrm>
            <a:off x="4953000" y="2743200"/>
            <a:ext cx="990600" cy="685800"/>
          </a:xfrm>
          <a:prstGeom prst="wedgeRoundRectCallout">
            <a:avLst>
              <a:gd name="adj1" fmla="val 67819"/>
              <a:gd name="adj2" fmla="val 360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2) Restore database with recovery</a:t>
            </a:r>
            <a:endParaRPr lang="en-US" sz="1100" dirty="0">
              <a:solidFill>
                <a:schemeClr val="bg1"/>
              </a:solidFill>
            </a:endParaRPr>
          </a:p>
        </p:txBody>
      </p:sp>
      <p:pic>
        <p:nvPicPr>
          <p:cNvPr id="72" name="Picture 71" descr="Drawing1.png"/>
          <p:cNvPicPr>
            <a:picLocks noChangeAspect="1"/>
          </p:cNvPicPr>
          <p:nvPr/>
        </p:nvPicPr>
        <p:blipFill>
          <a:blip r:embed="rId6" cstate="print"/>
          <a:stretch>
            <a:fillRect/>
          </a:stretch>
        </p:blipFill>
        <p:spPr>
          <a:xfrm>
            <a:off x="6705600" y="3962400"/>
            <a:ext cx="466725" cy="571500"/>
          </a:xfrm>
          <a:prstGeom prst="rect">
            <a:avLst/>
          </a:prstGeom>
        </p:spPr>
      </p:pic>
      <p:sp>
        <p:nvSpPr>
          <p:cNvPr id="74" name="Down Arrow 73"/>
          <p:cNvSpPr/>
          <p:nvPr/>
        </p:nvSpPr>
        <p:spPr>
          <a:xfrm>
            <a:off x="1828800" y="3200400"/>
            <a:ext cx="76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descr="Drawing1.png"/>
          <p:cNvPicPr>
            <a:picLocks noChangeAspect="1"/>
          </p:cNvPicPr>
          <p:nvPr/>
        </p:nvPicPr>
        <p:blipFill>
          <a:blip r:embed="rId7" cstate="print"/>
          <a:stretch>
            <a:fillRect/>
          </a:stretch>
        </p:blipFill>
        <p:spPr>
          <a:xfrm>
            <a:off x="1676400" y="3962400"/>
            <a:ext cx="466725" cy="571500"/>
          </a:xfrm>
          <a:prstGeom prst="rect">
            <a:avLst/>
          </a:prstGeom>
        </p:spPr>
      </p:pic>
      <p:sp>
        <p:nvSpPr>
          <p:cNvPr id="76" name="Rounded Rectangular Callout 75"/>
          <p:cNvSpPr/>
          <p:nvPr/>
        </p:nvSpPr>
        <p:spPr>
          <a:xfrm>
            <a:off x="2209800" y="2743200"/>
            <a:ext cx="990600" cy="685800"/>
          </a:xfrm>
          <a:prstGeom prst="wedgeRoundRectCallout">
            <a:avLst>
              <a:gd name="adj1" fmla="val -65616"/>
              <a:gd name="adj2" fmla="val 374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3) Back up transaction logs</a:t>
            </a:r>
            <a:endParaRPr lang="en-US" sz="1100" dirty="0">
              <a:solidFill>
                <a:schemeClr val="bg1"/>
              </a:solidFill>
            </a:endParaRPr>
          </a:p>
        </p:txBody>
      </p:sp>
      <p:sp>
        <p:nvSpPr>
          <p:cNvPr id="77" name="Rectangle 76"/>
          <p:cNvSpPr/>
          <p:nvPr/>
        </p:nvSpPr>
        <p:spPr>
          <a:xfrm>
            <a:off x="838200" y="54864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Transaction log backup files</a:t>
            </a:r>
            <a:endParaRPr lang="en-US" sz="1100" dirty="0">
              <a:solidFill>
                <a:schemeClr val="bg1"/>
              </a:solidFill>
            </a:endParaRPr>
          </a:p>
        </p:txBody>
      </p:sp>
      <p:sp>
        <p:nvSpPr>
          <p:cNvPr id="78" name="Down Arrow 77"/>
          <p:cNvSpPr/>
          <p:nvPr/>
        </p:nvSpPr>
        <p:spPr>
          <a:xfrm>
            <a:off x="1828800" y="4648200"/>
            <a:ext cx="76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705600" y="54864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Copied transaction log backup files</a:t>
            </a:r>
            <a:endParaRPr lang="en-US" sz="1000" dirty="0">
              <a:solidFill>
                <a:schemeClr val="bg1"/>
              </a:solidFill>
            </a:endParaRPr>
          </a:p>
        </p:txBody>
      </p:sp>
      <p:sp>
        <p:nvSpPr>
          <p:cNvPr id="80" name="Right Arrow 79"/>
          <p:cNvSpPr/>
          <p:nvPr/>
        </p:nvSpPr>
        <p:spPr>
          <a:xfrm>
            <a:off x="2286000" y="5638800"/>
            <a:ext cx="4267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flipH="1" flipV="1">
            <a:off x="6934200" y="4572000"/>
            <a:ext cx="762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3657600" y="4724400"/>
            <a:ext cx="1981200" cy="685800"/>
          </a:xfrm>
          <a:prstGeom prst="wedgeRoundRectCallout">
            <a:avLst>
              <a:gd name="adj1" fmla="val -31065"/>
              <a:gd name="adj2" fmla="val 777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4) Copy transaction log backup files</a:t>
            </a:r>
          </a:p>
          <a:p>
            <a:pPr algn="ctr"/>
            <a:r>
              <a:rPr lang="en-US" sz="1100" dirty="0" smtClean="0">
                <a:solidFill>
                  <a:schemeClr val="bg1"/>
                </a:solidFill>
              </a:rPr>
              <a:t>SQL Agent (</a:t>
            </a:r>
            <a:r>
              <a:rPr lang="en-US" sz="1100" dirty="0" err="1" smtClean="0">
                <a:solidFill>
                  <a:schemeClr val="bg1"/>
                </a:solidFill>
              </a:rPr>
              <a:t>xp_SqlMaint</a:t>
            </a:r>
            <a:r>
              <a:rPr lang="en-US" sz="1100" dirty="0" smtClean="0">
                <a:solidFill>
                  <a:schemeClr val="bg1"/>
                </a:solidFill>
              </a:rPr>
              <a:t>)</a:t>
            </a:r>
            <a:endParaRPr lang="en-US" sz="1100" dirty="0">
              <a:solidFill>
                <a:schemeClr val="bg1"/>
              </a:solidFill>
            </a:endParaRPr>
          </a:p>
        </p:txBody>
      </p:sp>
      <p:sp>
        <p:nvSpPr>
          <p:cNvPr id="25" name="Rounded Rectangular Callout 24"/>
          <p:cNvSpPr/>
          <p:nvPr/>
        </p:nvSpPr>
        <p:spPr>
          <a:xfrm>
            <a:off x="7239000" y="4495800"/>
            <a:ext cx="990600" cy="685800"/>
          </a:xfrm>
          <a:prstGeom prst="wedgeRoundRectCallout">
            <a:avLst>
              <a:gd name="adj1" fmla="val -65054"/>
              <a:gd name="adj2" fmla="val 270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5) Restore transaction logs</a:t>
            </a:r>
            <a:endParaRPr lang="en-US" sz="1100" dirty="0">
              <a:solidFill>
                <a:schemeClr val="bg1"/>
              </a:solidFill>
            </a:endParaRPr>
          </a:p>
        </p:txBody>
      </p:sp>
      <p:sp>
        <p:nvSpPr>
          <p:cNvPr id="26" name="Rounded Rectangular Callout 25"/>
          <p:cNvSpPr/>
          <p:nvPr/>
        </p:nvSpPr>
        <p:spPr>
          <a:xfrm>
            <a:off x="3352800" y="1600200"/>
            <a:ext cx="1828800" cy="457200"/>
          </a:xfrm>
          <a:prstGeom prst="wedgeRoundRectCallout">
            <a:avLst>
              <a:gd name="adj1" fmla="val -20277"/>
              <a:gd name="adj2" fmla="val 730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1) Initial database backup</a:t>
            </a:r>
            <a:endParaRPr lang="en-US" sz="1100" dirty="0">
              <a:solidFill>
                <a:schemeClr val="bg1"/>
              </a:solidFill>
            </a:endParaRPr>
          </a:p>
        </p:txBody>
      </p:sp>
      <p:sp>
        <p:nvSpPr>
          <p:cNvPr id="27" name="Right Arrow 26"/>
          <p:cNvSpPr/>
          <p:nvPr/>
        </p:nvSpPr>
        <p:spPr>
          <a:xfrm>
            <a:off x="2209800" y="2209800"/>
            <a:ext cx="388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791200" y="1828800"/>
            <a:ext cx="1143000" cy="2857500"/>
            <a:chOff x="5791200" y="1828800"/>
            <a:chExt cx="1143000" cy="2857500"/>
          </a:xfrm>
        </p:grpSpPr>
        <p:pic>
          <p:nvPicPr>
            <p:cNvPr id="28" name="Picture 27" descr="Drawing1.png"/>
            <p:cNvPicPr>
              <a:picLocks noChangeAspect="1"/>
            </p:cNvPicPr>
            <p:nvPr/>
          </p:nvPicPr>
          <p:blipFill>
            <a:blip r:embed="rId3" cstate="print"/>
            <a:stretch>
              <a:fillRect/>
            </a:stretch>
          </p:blipFill>
          <p:spPr>
            <a:xfrm>
              <a:off x="6172200" y="1828800"/>
              <a:ext cx="762000" cy="1165860"/>
            </a:xfrm>
            <a:prstGeom prst="rect">
              <a:avLst/>
            </a:prstGeom>
          </p:spPr>
        </p:pic>
        <p:pic>
          <p:nvPicPr>
            <p:cNvPr id="31" name="Picture 30" descr="Drawing1.png"/>
            <p:cNvPicPr>
              <a:picLocks noChangeAspect="1"/>
            </p:cNvPicPr>
            <p:nvPr/>
          </p:nvPicPr>
          <p:blipFill>
            <a:blip r:embed="rId5" cstate="print"/>
            <a:stretch>
              <a:fillRect/>
            </a:stretch>
          </p:blipFill>
          <p:spPr>
            <a:xfrm>
              <a:off x="5791200" y="4114800"/>
              <a:ext cx="466725" cy="571500"/>
            </a:xfrm>
            <a:prstGeom prst="rect">
              <a:avLst/>
            </a:prstGeom>
          </p:spPr>
        </p:pic>
        <p:pic>
          <p:nvPicPr>
            <p:cNvPr id="32" name="Picture 31" descr="Drawing1.png"/>
            <p:cNvPicPr>
              <a:picLocks noChangeAspect="1"/>
            </p:cNvPicPr>
            <p:nvPr/>
          </p:nvPicPr>
          <p:blipFill>
            <a:blip r:embed="rId6" cstate="print"/>
            <a:stretch>
              <a:fillRect/>
            </a:stretch>
          </p:blipFill>
          <p:spPr>
            <a:xfrm>
              <a:off x="6400800" y="4114800"/>
              <a:ext cx="466725" cy="571500"/>
            </a:xfrm>
            <a:prstGeom prst="rect">
              <a:avLst/>
            </a:prstGeom>
          </p:spPr>
        </p:pic>
      </p:grpSp>
      <p:sp>
        <p:nvSpPr>
          <p:cNvPr id="29" name="Slide Number Placeholder 28"/>
          <p:cNvSpPr>
            <a:spLocks noGrp="1"/>
          </p:cNvSpPr>
          <p:nvPr>
            <p:ph type="sldNum" sz="quarter" idx="11"/>
          </p:nvPr>
        </p:nvSpPr>
        <p:spPr/>
        <p:txBody>
          <a:bodyPr/>
          <a:lstStyle/>
          <a:p>
            <a:fld id="{1DC70519-3D27-4D5B-A312-0DC52B8ED593}" type="slidenum">
              <a:rPr lang="en-US" smtClean="0"/>
              <a:pPr/>
              <a:t>110</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repeatCount="indefinite" fill="hold" grpId="0" nodeType="clickEffect">
                                  <p:stCondLst>
                                    <p:cond delay="0"/>
                                  </p:stCondLst>
                                  <p:endCondLst>
                                    <p:cond evt="onNext" delay="0">
                                      <p:tgtEl>
                                        <p:sldTgt/>
                                      </p:tgtEl>
                                    </p:cond>
                                  </p:endCondLst>
                                  <p:childTnLst>
                                    <p:set>
                                      <p:cBhvr>
                                        <p:cTn id="6" dur="1" fill="hold">
                                          <p:stCondLst>
                                            <p:cond delay="0"/>
                                          </p:stCondLst>
                                        </p:cTn>
                                        <p:tgtEl>
                                          <p:spTgt spid="27"/>
                                        </p:tgtEl>
                                        <p:attrNameLst>
                                          <p:attrName>style.visibility</p:attrName>
                                        </p:attrNameLst>
                                      </p:cBhvr>
                                      <p:to>
                                        <p:strVal val="visible"/>
                                      </p:to>
                                    </p:set>
                                    <p:animEffect transition="in" filter="blinds(vertical)">
                                      <p:cBhvr>
                                        <p:cTn id="7" dur="500"/>
                                        <p:tgtEl>
                                          <p:spTgt spid="2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repeatCount="indefinite" fill="hold" nodeType="clickEffect">
                                  <p:stCondLst>
                                    <p:cond delay="0"/>
                                  </p:stCondLst>
                                  <p:endCondLst>
                                    <p:cond evt="onNext" delay="0">
                                      <p:tgtEl>
                                        <p:sldTgt/>
                                      </p:tgtEl>
                                    </p:cond>
                                  </p:endCondLst>
                                  <p:childTnLst>
                                    <p:set>
                                      <p:cBhvr>
                                        <p:cTn id="13" dur="1" fill="hold">
                                          <p:stCondLst>
                                            <p:cond delay="0"/>
                                          </p:stCondLst>
                                        </p:cTn>
                                        <p:tgtEl>
                                          <p:spTgt spid="70"/>
                                        </p:tgtEl>
                                        <p:attrNameLst>
                                          <p:attrName>style.visibility</p:attrName>
                                        </p:attrNameLst>
                                      </p:cBhvr>
                                      <p:to>
                                        <p:strVal val="visible"/>
                                      </p:to>
                                    </p:set>
                                    <p:animEffect transition="in" filter="blinds(horizontal)">
                                      <p:cBhvr>
                                        <p:cTn id="14" dur="500"/>
                                        <p:tgtEl>
                                          <p:spTgt spid="70"/>
                                        </p:tgtEl>
                                      </p:cBhvr>
                                    </p:animEffec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repeatCount="indefinite" fill="hold" grpId="0" nodeType="clickEffect">
                                  <p:stCondLst>
                                    <p:cond delay="0"/>
                                  </p:stCondLst>
                                  <p:endCondLst>
                                    <p:cond evt="onNext" delay="0">
                                      <p:tgtEl>
                                        <p:sldTgt/>
                                      </p:tgtEl>
                                    </p:cond>
                                  </p:end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3" presetClass="entr" presetSubtype="10" repeatCount="indefinite" fill="hold" grpId="0" nodeType="withEffect">
                                  <p:stCondLst>
                                    <p:cond delay="0"/>
                                  </p:stCondLst>
                                  <p:endCondLst>
                                    <p:cond evt="onNext" delay="0">
                                      <p:tgtEl>
                                        <p:sldTgt/>
                                      </p:tgtEl>
                                    </p:cond>
                                  </p:endCondLst>
                                  <p:childTnLst>
                                    <p:set>
                                      <p:cBhvr>
                                        <p:cTn id="25" dur="1" fill="hold">
                                          <p:stCondLst>
                                            <p:cond delay="0"/>
                                          </p:stCondLst>
                                        </p:cTn>
                                        <p:tgtEl>
                                          <p:spTgt spid="78"/>
                                        </p:tgtEl>
                                        <p:attrNameLst>
                                          <p:attrName>style.visibility</p:attrName>
                                        </p:attrNameLst>
                                      </p:cBhvr>
                                      <p:to>
                                        <p:strVal val="visible"/>
                                      </p:to>
                                    </p:set>
                                    <p:animEffect transition="in" filter="blinds(horizontal)">
                                      <p:cBhvr>
                                        <p:cTn id="26" dur="500"/>
                                        <p:tgtEl>
                                          <p:spTgt spid="78"/>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5" repeatCount="indefinite" fill="hold" grpId="0" nodeType="clickEffect">
                                  <p:stCondLst>
                                    <p:cond delay="0"/>
                                  </p:stCondLst>
                                  <p:endCondLst>
                                    <p:cond evt="onNext" delay="0">
                                      <p:tgtEl>
                                        <p:sldTgt/>
                                      </p:tgtEl>
                                    </p:cond>
                                  </p:endCondLst>
                                  <p:childTnLst>
                                    <p:set>
                                      <p:cBhvr>
                                        <p:cTn id="32" dur="1" fill="hold">
                                          <p:stCondLst>
                                            <p:cond delay="0"/>
                                          </p:stCondLst>
                                        </p:cTn>
                                        <p:tgtEl>
                                          <p:spTgt spid="80"/>
                                        </p:tgtEl>
                                        <p:attrNameLst>
                                          <p:attrName>style.visibility</p:attrName>
                                        </p:attrNameLst>
                                      </p:cBhvr>
                                      <p:to>
                                        <p:strVal val="visible"/>
                                      </p:to>
                                    </p:set>
                                    <p:animEffect transition="in" filter="blinds(vertical)">
                                      <p:cBhvr>
                                        <p:cTn id="33" dur="500"/>
                                        <p:tgtEl>
                                          <p:spTgt spid="80"/>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repeatCount="indefinite" fill="hold" grpId="0" nodeType="clickEffect">
                                  <p:stCondLst>
                                    <p:cond delay="0"/>
                                  </p:stCondLst>
                                  <p:endCondLst>
                                    <p:cond evt="onNext" delay="0">
                                      <p:tgtEl>
                                        <p:sldTgt/>
                                      </p:tgtEl>
                                    </p:cond>
                                  </p:endCondLst>
                                  <p:childTnLst>
                                    <p:set>
                                      <p:cBhvr>
                                        <p:cTn id="41" dur="1" fill="hold">
                                          <p:stCondLst>
                                            <p:cond delay="0"/>
                                          </p:stCondLst>
                                        </p:cTn>
                                        <p:tgtEl>
                                          <p:spTgt spid="81"/>
                                        </p:tgtEl>
                                        <p:attrNameLst>
                                          <p:attrName>style.visibility</p:attrName>
                                        </p:attrNameLst>
                                      </p:cBhvr>
                                      <p:to>
                                        <p:strVal val="visible"/>
                                      </p:to>
                                    </p:set>
                                    <p:animEffect transition="in" filter="blinds(horizontal)">
                                      <p:cBhvr>
                                        <p:cTn id="42" dur="500"/>
                                        <p:tgtEl>
                                          <p:spTgt spid="81"/>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8" grpId="0" animBg="1"/>
      <p:bldP spid="79" grpId="0" animBg="1"/>
      <p:bldP spid="80" grpId="0" animBg="1"/>
      <p:bldP spid="81" grpId="0" animBg="1"/>
      <p:bldP spid="24" grpId="0" animBg="1"/>
      <p:bldP spid="25" grpId="0" animBg="1"/>
      <p:bldP spid="26" grpId="0" animBg="1"/>
      <p:bldP spid="2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a:t>
            </a:r>
            <a:endParaRPr lang="en-US" dirty="0"/>
          </a:p>
        </p:txBody>
      </p:sp>
      <p:sp>
        <p:nvSpPr>
          <p:cNvPr id="3" name="Content Placeholder 2"/>
          <p:cNvSpPr>
            <a:spLocks noGrp="1"/>
          </p:cNvSpPr>
          <p:nvPr>
            <p:ph idx="1"/>
          </p:nvPr>
        </p:nvSpPr>
        <p:spPr>
          <a:xfrm>
            <a:off x="381000" y="1447799"/>
            <a:ext cx="8382000" cy="4419601"/>
          </a:xfrm>
        </p:spPr>
        <p:txBody>
          <a:bodyPr>
            <a:normAutofit fontScale="85000" lnSpcReduction="10000"/>
          </a:bodyPr>
          <a:lstStyle/>
          <a:p>
            <a:pPr lvl="0">
              <a:lnSpc>
                <a:spcPct val="120000"/>
              </a:lnSpc>
            </a:pPr>
            <a:r>
              <a:rPr lang="en-US" dirty="0" smtClean="0"/>
              <a:t>Configure automatic database failover on a per-content database level, without using Microsoft® SQL Server® client aliases</a:t>
            </a:r>
          </a:p>
          <a:p>
            <a:pPr lvl="0">
              <a:lnSpc>
                <a:spcPct val="120000"/>
              </a:lnSpc>
            </a:pPr>
            <a:r>
              <a:rPr lang="en-US" dirty="0" smtClean="0"/>
              <a:t>Attach a read-only log-shipped content database to a secondary farm so that users can browse that location even before a failover has taken place</a:t>
            </a:r>
          </a:p>
          <a:p>
            <a:pPr lvl="0">
              <a:lnSpc>
                <a:spcPct val="120000"/>
              </a:lnSpc>
            </a:pPr>
            <a:r>
              <a:rPr lang="en-US" dirty="0" smtClean="0"/>
              <a:t>Propagate configuration changes to a secondary/failover farm without re-attaching the content database</a:t>
            </a:r>
          </a:p>
          <a:p>
            <a:pPr>
              <a:lnSpc>
                <a:spcPct val="120000"/>
              </a:lnSpc>
            </a:pP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111</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Disaster Recovery Farm</a:t>
            </a:r>
            <a:br>
              <a:rPr lang="en-US" dirty="0" smtClean="0"/>
            </a:br>
            <a:r>
              <a:rPr lang="en-US" sz="2800" i="1" dirty="0" smtClean="0">
                <a:solidFill>
                  <a:schemeClr val="tx1"/>
                </a:solidFill>
              </a:rPr>
              <a:t>Using Log Shipping</a:t>
            </a:r>
            <a:endParaRPr lang="en-US" sz="2800" i="1" dirty="0">
              <a:solidFill>
                <a:schemeClr val="tx1"/>
              </a:solidFill>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752600"/>
            <a:ext cx="4429125" cy="4972050"/>
          </a:xfrm>
          <a:prstGeom prst="rect">
            <a:avLst/>
          </a:prstGeom>
          <a:extLst/>
        </p:spPr>
      </p:pic>
      <p:sp>
        <p:nvSpPr>
          <p:cNvPr id="3" name="Oval Callout 2"/>
          <p:cNvSpPr/>
          <p:nvPr/>
        </p:nvSpPr>
        <p:spPr bwMode="auto">
          <a:xfrm>
            <a:off x="0" y="3657600"/>
            <a:ext cx="2286000" cy="1981200"/>
          </a:xfrm>
          <a:prstGeom prst="wedgeEllipseCallout">
            <a:avLst>
              <a:gd name="adj1" fmla="val 61339"/>
              <a:gd name="adj2" fmla="val 55457"/>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err="1"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Config</a:t>
            </a:r>
            <a: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 Services databases </a:t>
            </a:r>
            <a:b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br>
            <a: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DB 1</a:t>
            </a:r>
          </a:p>
        </p:txBody>
      </p:sp>
      <p:sp>
        <p:nvSpPr>
          <p:cNvPr id="27" name="Oval Callout 26"/>
          <p:cNvSpPr/>
          <p:nvPr/>
        </p:nvSpPr>
        <p:spPr bwMode="auto">
          <a:xfrm>
            <a:off x="6705600" y="3657600"/>
            <a:ext cx="2286000" cy="1981200"/>
          </a:xfrm>
          <a:prstGeom prst="wedgeEllipseCallout">
            <a:avLst>
              <a:gd name="adj1" fmla="val -69753"/>
              <a:gd name="adj2" fmla="val 58172"/>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err="1"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Config</a:t>
            </a:r>
            <a: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 Services databases </a:t>
            </a:r>
            <a:b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br>
            <a: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DB 2</a:t>
            </a:r>
          </a:p>
        </p:txBody>
      </p:sp>
      <p:sp>
        <p:nvSpPr>
          <p:cNvPr id="5" name="Pentagon 4"/>
          <p:cNvSpPr/>
          <p:nvPr/>
        </p:nvSpPr>
        <p:spPr bwMode="auto">
          <a:xfrm>
            <a:off x="3810000" y="5638800"/>
            <a:ext cx="1524000" cy="838200"/>
          </a:xfrm>
          <a:prstGeom prst="homePlate">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Content Log Shipping</a:t>
            </a:r>
          </a:p>
        </p:txBody>
      </p:sp>
      <p:sp>
        <p:nvSpPr>
          <p:cNvPr id="32" name="Oval Callout 31"/>
          <p:cNvSpPr/>
          <p:nvPr/>
        </p:nvSpPr>
        <p:spPr bwMode="auto">
          <a:xfrm>
            <a:off x="304800" y="1524000"/>
            <a:ext cx="1828800" cy="1447800"/>
          </a:xfrm>
          <a:prstGeom prst="wedgeEllipseCallout">
            <a:avLst>
              <a:gd name="adj1" fmla="val 102346"/>
              <a:gd name="adj2" fmla="val 88250"/>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Primary PWA</a:t>
            </a:r>
          </a:p>
        </p:txBody>
      </p:sp>
      <p:sp>
        <p:nvSpPr>
          <p:cNvPr id="36" name="Oval Callout 35"/>
          <p:cNvSpPr/>
          <p:nvPr/>
        </p:nvSpPr>
        <p:spPr bwMode="auto">
          <a:xfrm>
            <a:off x="6934200" y="1371600"/>
            <a:ext cx="1828800" cy="1447800"/>
          </a:xfrm>
          <a:prstGeom prst="wedgeEllipseCallout">
            <a:avLst>
              <a:gd name="adj1" fmla="val -96361"/>
              <a:gd name="adj2" fmla="val 106762"/>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D/R</a:t>
            </a:r>
          </a:p>
          <a:p>
            <a:pPr algn="ctr" defTabSz="914099"/>
            <a:r>
              <a:rPr lang="en-US" sz="2400" dirty="0" smtClean="0">
                <a:solidFill>
                  <a:schemeClr val="bg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rPr>
              <a:t>PWA</a:t>
            </a:r>
          </a:p>
        </p:txBody>
      </p:sp>
      <p:sp>
        <p:nvSpPr>
          <p:cNvPr id="9" name="Slide Number Placeholder 8"/>
          <p:cNvSpPr>
            <a:spLocks noGrp="1"/>
          </p:cNvSpPr>
          <p:nvPr>
            <p:ph type="sldNum" sz="quarter" idx="11"/>
          </p:nvPr>
        </p:nvSpPr>
        <p:spPr/>
        <p:txBody>
          <a:bodyPr/>
          <a:lstStyle/>
          <a:p>
            <a:fld id="{1DC70519-3D27-4D5B-A312-0DC52B8ED593}" type="slidenum">
              <a:rPr lang="en-US" smtClean="0"/>
              <a:pPr/>
              <a:t>112</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circle(in)">
                                      <p:cBhvr>
                                        <p:cTn id="19" dur="10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5" grpId="0" animBg="1"/>
      <p:bldP spid="32" grpId="0" animBg="1"/>
      <p:bldP spid="36"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Disaster Recovery Farm</a:t>
            </a:r>
            <a:br>
              <a:rPr lang="en-US" dirty="0" smtClean="0"/>
            </a:br>
            <a:r>
              <a:rPr lang="en-US" sz="2800" i="1" dirty="0" smtClean="0">
                <a:solidFill>
                  <a:schemeClr val="tx1"/>
                </a:solidFill>
              </a:rPr>
              <a:t>Utilizing Logs Shipping</a:t>
            </a:r>
            <a:endParaRPr lang="en-US" sz="2800" i="1" dirty="0">
              <a:solidFill>
                <a:schemeClr val="tx1"/>
              </a:solidFill>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752600"/>
            <a:ext cx="4429125" cy="4972050"/>
          </a:xfrm>
          <a:prstGeom prst="rect">
            <a:avLst/>
          </a:prstGeom>
          <a:extLst/>
        </p:spPr>
      </p:pic>
      <p:sp>
        <p:nvSpPr>
          <p:cNvPr id="4" name="Multiply 3"/>
          <p:cNvSpPr/>
          <p:nvPr/>
        </p:nvSpPr>
        <p:spPr bwMode="auto">
          <a:xfrm>
            <a:off x="1524000" y="838200"/>
            <a:ext cx="3505200" cy="6705600"/>
          </a:xfrm>
          <a:prstGeom prst="mathMultiply">
            <a:avLst/>
          </a:prstGeom>
          <a:gradFill>
            <a:gsLst>
              <a:gs pos="0">
                <a:srgbClr xmlns:mc="http://schemas.openxmlformats.org/markup-compatibility/2006" xmlns:a14="http://schemas.microsoft.com/office/drawing/2010/main" val="000082" mc:Ignorable=""/>
              </a:gs>
              <a:gs pos="30000">
                <a:srgbClr xmlns:mc="http://schemas.openxmlformats.org/markup-compatibility/2006" xmlns:a14="http://schemas.microsoft.com/office/drawing/2010/main" val="66008F" mc:Ignorable=""/>
              </a:gs>
              <a:gs pos="64999">
                <a:srgbClr xmlns:mc="http://schemas.openxmlformats.org/markup-compatibility/2006" xmlns:a14="http://schemas.microsoft.com/office/drawing/2010/main" val="BA0066" mc:Ignorable=""/>
              </a:gs>
              <a:gs pos="89999">
                <a:srgbClr xmlns:mc="http://schemas.openxmlformats.org/markup-compatibility/2006" xmlns:a14="http://schemas.microsoft.com/office/drawing/2010/main" val="FF0000" mc:Ignorable=""/>
              </a:gs>
              <a:gs pos="100000">
                <a:srgbClr xmlns:mc="http://schemas.openxmlformats.org/markup-compatibility/2006" xmlns:a14="http://schemas.microsoft.com/office/drawing/2010/main" val="FF8200" mc:Ignorable=""/>
              </a:gs>
            </a:gsLst>
            <a:lin ang="16200000" scaled="0"/>
          </a:gradFill>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6" name="Right Arrow 5"/>
          <p:cNvSpPr/>
          <p:nvPr/>
        </p:nvSpPr>
        <p:spPr bwMode="auto">
          <a:xfrm rot="2646297">
            <a:off x="4575306" y="2170422"/>
            <a:ext cx="917075" cy="381000"/>
          </a:xfrm>
          <a:prstGeom prst="rightArrow">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12" name="Right Arrow 11"/>
          <p:cNvSpPr/>
          <p:nvPr/>
        </p:nvSpPr>
        <p:spPr bwMode="auto">
          <a:xfrm rot="8489610">
            <a:off x="3444844" y="2157780"/>
            <a:ext cx="945080" cy="381000"/>
          </a:xfrm>
          <a:prstGeom prst="rightArrow">
            <a:avLst/>
          </a:prstGeom>
          <a:ln>
            <a:headEnd type="none" w="med" len="med"/>
            <a:tailEnd type="none" w="med" len="med"/>
          </a:ln>
          <a:effectLst>
            <a:outerShdw blurRad="50800" dist="254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7" name="Slide Number Placeholder 6"/>
          <p:cNvSpPr>
            <a:spLocks noGrp="1"/>
          </p:cNvSpPr>
          <p:nvPr>
            <p:ph type="sldNum" sz="quarter" idx="11"/>
          </p:nvPr>
        </p:nvSpPr>
        <p:spPr/>
        <p:txBody>
          <a:bodyPr/>
          <a:lstStyle/>
          <a:p>
            <a:fld id="{1DC70519-3D27-4D5B-A312-0DC52B8ED593}" type="slidenum">
              <a:rPr lang="en-US" smtClean="0"/>
              <a:pPr/>
              <a:t>113</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xit" presetSubtype="10" fill="hold" grpId="0" nodeType="afterEffect">
                                  <p:stCondLst>
                                    <p:cond delay="0"/>
                                  </p:stCondLst>
                                  <p:childTnLst>
                                    <p:animEffect transition="out" filter="randombar(horizontal)">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Disaster Recovery Farm</a:t>
            </a:r>
            <a:br>
              <a:rPr lang="en-US" dirty="0" smtClean="0"/>
            </a:br>
            <a:r>
              <a:rPr lang="en-US" sz="2800" i="1" dirty="0" smtClean="0">
                <a:solidFill>
                  <a:schemeClr val="tx1"/>
                </a:solidFill>
              </a:rPr>
              <a:t>What does a user see in a read-only farm?</a:t>
            </a:r>
            <a:endParaRPr lang="en-US" sz="2800" i="1" dirty="0">
              <a:solidFill>
                <a:schemeClr val="tx1"/>
              </a:solidFill>
            </a:endParaRPr>
          </a:p>
        </p:txBody>
      </p:sp>
      <p:pic>
        <p:nvPicPr>
          <p:cNvPr id="7" name="Picture 6"/>
          <p:cNvPicPr/>
          <p:nvPr/>
        </p:nvPicPr>
        <p:blipFill>
          <a:blip r:embed="rId3" cstate="print"/>
          <a:srcRect/>
          <a:stretch>
            <a:fillRect/>
          </a:stretch>
        </p:blipFill>
        <p:spPr bwMode="auto">
          <a:xfrm>
            <a:off x="457200" y="1447800"/>
            <a:ext cx="8229600" cy="914400"/>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533400" y="2438400"/>
            <a:ext cx="8229600" cy="990600"/>
          </a:xfrm>
          <a:prstGeom prst="rect">
            <a:avLst/>
          </a:prstGeom>
          <a:noFill/>
          <a:ln w="9525">
            <a:noFill/>
            <a:miter lim="800000"/>
            <a:headEnd/>
            <a:tailEnd/>
          </a:ln>
        </p:spPr>
      </p:pic>
      <p:pic>
        <p:nvPicPr>
          <p:cNvPr id="1126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3810000"/>
            <a:ext cx="4071937" cy="2159607"/>
          </a:xfrm>
          <a:prstGeom prst="rect">
            <a:avLst/>
          </a:prstGeom>
          <a:extLst/>
        </p:spPr>
      </p:pic>
      <p:pic>
        <p:nvPicPr>
          <p:cNvPr id="112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800" y="4267200"/>
            <a:ext cx="4484687" cy="1197857"/>
          </a:xfrm>
          <a:prstGeom prst="rect">
            <a:avLst/>
          </a:prstGeom>
          <a:extLst/>
        </p:spPr>
      </p:pic>
      <p:sp>
        <p:nvSpPr>
          <p:cNvPr id="9" name="Slide Number Placeholder 8"/>
          <p:cNvSpPr>
            <a:spLocks noGrp="1"/>
          </p:cNvSpPr>
          <p:nvPr>
            <p:ph type="sldNum" sz="quarter" idx="11"/>
          </p:nvPr>
        </p:nvSpPr>
        <p:spPr/>
        <p:txBody>
          <a:bodyPr/>
          <a:lstStyle/>
          <a:p>
            <a:fld id="{1DC70519-3D27-4D5B-A312-0DC52B8ED593}" type="slidenum">
              <a:rPr lang="en-US" smtClean="0"/>
              <a:pPr/>
              <a:t>114</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wipe(up)">
                                      <p:cBhvr>
                                        <p:cTn id="11" dur="500"/>
                                        <p:tgtEl>
                                          <p:spTgt spid="1126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11267"/>
                                        </p:tgtEl>
                                        <p:attrNameLst>
                                          <p:attrName>style.visibility</p:attrName>
                                        </p:attrNameLst>
                                      </p:cBhvr>
                                      <p:to>
                                        <p:strVal val="visible"/>
                                      </p:to>
                                    </p:set>
                                    <p:animEffect transition="in" filter="fade">
                                      <p:cBhvr>
                                        <p:cTn id="22" dur="1000"/>
                                        <p:tgtEl>
                                          <p:spTgt spid="11267"/>
                                        </p:tgtEl>
                                      </p:cBhvr>
                                    </p:animEffect>
                                    <p:anim calcmode="lin" valueType="num">
                                      <p:cBhvr>
                                        <p:cTn id="23" dur="1000" fill="hold"/>
                                        <p:tgtEl>
                                          <p:spTgt spid="11267"/>
                                        </p:tgtEl>
                                        <p:attrNameLst>
                                          <p:attrName>ppt_x</p:attrName>
                                        </p:attrNameLst>
                                      </p:cBhvr>
                                      <p:tavLst>
                                        <p:tav tm="0">
                                          <p:val>
                                            <p:strVal val="#ppt_x"/>
                                          </p:val>
                                        </p:tav>
                                        <p:tav tm="100000">
                                          <p:val>
                                            <p:strVal val="#ppt_x"/>
                                          </p:val>
                                        </p:tav>
                                      </p:tavLst>
                                    </p:anim>
                                    <p:anim calcmode="lin" valueType="num">
                                      <p:cBhvr>
                                        <p:cTn id="24" dur="1000" fill="hold"/>
                                        <p:tgtEl>
                                          <p:spTgt spid="11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Mode</a:t>
            </a:r>
            <a:endParaRPr lang="en-US" dirty="0"/>
          </a:p>
        </p:txBody>
      </p:sp>
      <p:sp>
        <p:nvSpPr>
          <p:cNvPr id="3" name="Text Placeholder 2"/>
          <p:cNvSpPr>
            <a:spLocks noGrp="1"/>
          </p:cNvSpPr>
          <p:nvPr>
            <p:ph type="body" sz="quarter" idx="10"/>
          </p:nvPr>
        </p:nvSpPr>
        <p:spPr>
          <a:xfrm>
            <a:off x="381000" y="990600"/>
            <a:ext cx="8382000" cy="5287400"/>
          </a:xfrm>
        </p:spPr>
        <p:txBody>
          <a:bodyPr>
            <a:normAutofit fontScale="92500"/>
          </a:bodyPr>
          <a:lstStyle/>
          <a:p>
            <a:pPr marL="396875" indent="-396875">
              <a:lnSpc>
                <a:spcPct val="110000"/>
              </a:lnSpc>
            </a:pPr>
            <a:r>
              <a:rPr lang="en-US" dirty="0" smtClean="0"/>
              <a:t>Read-only support provided for</a:t>
            </a:r>
          </a:p>
          <a:p>
            <a:pPr marL="746125" lvl="1" indent="-349250">
              <a:lnSpc>
                <a:spcPct val="110000"/>
              </a:lnSpc>
            </a:pPr>
            <a:r>
              <a:rPr lang="en-US" sz="2400" dirty="0" smtClean="0"/>
              <a:t>Service Applications</a:t>
            </a:r>
          </a:p>
          <a:p>
            <a:pPr marL="746125" lvl="1" indent="-349250">
              <a:lnSpc>
                <a:spcPct val="110000"/>
              </a:lnSpc>
            </a:pPr>
            <a:r>
              <a:rPr lang="en-US" sz="2400" dirty="0" smtClean="0"/>
              <a:t>Content databases</a:t>
            </a:r>
          </a:p>
          <a:p>
            <a:pPr marL="396875" indent="-396875">
              <a:lnSpc>
                <a:spcPct val="110000"/>
              </a:lnSpc>
            </a:pPr>
            <a:r>
              <a:rPr lang="en-US" sz="2800" dirty="0" smtClean="0"/>
              <a:t>Service Applications</a:t>
            </a:r>
          </a:p>
          <a:p>
            <a:pPr marL="746125" lvl="1" indent="-349250">
              <a:lnSpc>
                <a:spcPct val="110000"/>
              </a:lnSpc>
            </a:pPr>
            <a:r>
              <a:rPr lang="en-US" sz="2400" dirty="0" smtClean="0"/>
              <a:t>Implemented through applying a </a:t>
            </a:r>
            <a:r>
              <a:rPr lang="en-US" sz="2400" dirty="0" err="1" smtClean="0"/>
              <a:t>IsReadOnly</a:t>
            </a:r>
            <a:r>
              <a:rPr lang="en-US" sz="2400" dirty="0" smtClean="0"/>
              <a:t> flag on the Shared Service Application Layer</a:t>
            </a:r>
          </a:p>
          <a:p>
            <a:pPr marL="746125" lvl="1" indent="-349250">
              <a:lnSpc>
                <a:spcPct val="110000"/>
              </a:lnSpc>
            </a:pPr>
            <a:r>
              <a:rPr lang="en-US" sz="2400" dirty="0" smtClean="0"/>
              <a:t>Granularity of Read-Only can span a Subscription (Partition) ID to allow for a multi-tenancy hosting environment perform maintenance on groups of users</a:t>
            </a:r>
          </a:p>
          <a:p>
            <a:pPr marL="396875" indent="-396875">
              <a:lnSpc>
                <a:spcPct val="110000"/>
              </a:lnSpc>
            </a:pPr>
            <a:r>
              <a:rPr lang="en-US" sz="2800" dirty="0" smtClean="0"/>
              <a:t>Content databases</a:t>
            </a:r>
          </a:p>
          <a:p>
            <a:pPr marL="746125" lvl="1" indent="-349250">
              <a:lnSpc>
                <a:spcPct val="110000"/>
              </a:lnSpc>
            </a:pPr>
            <a:r>
              <a:rPr lang="en-US" sz="2400" dirty="0" smtClean="0"/>
              <a:t>Implemented through setting the </a:t>
            </a:r>
            <a:r>
              <a:rPr lang="en-US" sz="2400" dirty="0" err="1" smtClean="0"/>
              <a:t>IsReadOnly</a:t>
            </a:r>
            <a:r>
              <a:rPr lang="en-US" sz="2400" dirty="0" smtClean="0"/>
              <a:t> </a:t>
            </a:r>
            <a:r>
              <a:rPr lang="en-US" sz="2400" dirty="0" err="1" smtClean="0"/>
              <a:t>SPDatabase</a:t>
            </a:r>
            <a:r>
              <a:rPr lang="en-US" sz="2400" dirty="0" smtClean="0"/>
              <a:t> </a:t>
            </a:r>
            <a:br>
              <a:rPr lang="en-US" sz="2400" dirty="0" smtClean="0"/>
            </a:br>
            <a:r>
              <a:rPr lang="en-US" sz="2400" dirty="0" smtClean="0"/>
              <a:t>property programmatically</a:t>
            </a:r>
          </a:p>
        </p:txBody>
      </p:sp>
      <p:sp>
        <p:nvSpPr>
          <p:cNvPr id="4" name="Slide Number Placeholder 3"/>
          <p:cNvSpPr>
            <a:spLocks noGrp="1"/>
          </p:cNvSpPr>
          <p:nvPr>
            <p:ph type="sldNum" sz="quarter" idx="11"/>
          </p:nvPr>
        </p:nvSpPr>
        <p:spPr/>
        <p:txBody>
          <a:bodyPr/>
          <a:lstStyle/>
          <a:p>
            <a:fld id="{1DC70519-3D27-4D5B-A312-0DC52B8ED593}" type="slidenum">
              <a:rPr lang="en-US" smtClean="0"/>
              <a:pPr/>
              <a:t>115</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2313" y="4406900"/>
            <a:ext cx="7772400" cy="1107996"/>
          </a:xfrm>
        </p:spPr>
        <p:txBody>
          <a:bodyPr/>
          <a:lstStyle/>
          <a:p>
            <a:r>
              <a:rPr lang="en-US" dirty="0" smtClean="0"/>
              <a:t>Backup and Restore </a:t>
            </a:r>
            <a:br>
              <a:rPr lang="en-US" dirty="0" smtClean="0"/>
            </a:br>
            <a:r>
              <a:rPr lang="en-US" dirty="0" smtClean="0"/>
              <a:t>Recap</a:t>
            </a:r>
            <a:endParaRPr lang="en-US" dirty="0"/>
          </a:p>
        </p:txBody>
      </p:sp>
      <p:sp>
        <p:nvSpPr>
          <p:cNvPr id="8" name="Text Placeholder 7"/>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116</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normAutofit/>
          </a:bodyPr>
          <a:lstStyle/>
          <a:p>
            <a:r>
              <a:rPr lang="en-US" dirty="0" smtClean="0"/>
              <a:t>Backup and Restore Recap</a:t>
            </a:r>
            <a:endParaRPr lang="en-US" dirty="0">
              <a:solidFill>
                <a:schemeClr val="tx2"/>
              </a:solidFill>
            </a:endParaRPr>
          </a:p>
        </p:txBody>
      </p:sp>
      <p:sp>
        <p:nvSpPr>
          <p:cNvPr id="3" name="Text Placeholder 2"/>
          <p:cNvSpPr>
            <a:spLocks noGrp="1"/>
          </p:cNvSpPr>
          <p:nvPr>
            <p:ph type="body" sz="quarter" idx="10"/>
          </p:nvPr>
        </p:nvSpPr>
        <p:spPr>
          <a:xfrm>
            <a:off x="381000" y="1219200"/>
            <a:ext cx="8382000" cy="5029200"/>
          </a:xfrm>
        </p:spPr>
        <p:txBody>
          <a:bodyPr>
            <a:normAutofit fontScale="92500" lnSpcReduction="20000"/>
          </a:bodyPr>
          <a:lstStyle/>
          <a:p>
            <a:pPr>
              <a:lnSpc>
                <a:spcPct val="110000"/>
              </a:lnSpc>
            </a:pPr>
            <a:r>
              <a:rPr lang="en-US" dirty="0" smtClean="0">
                <a:gradFill>
                  <a:gsLst>
                    <a:gs pos="0">
                      <a:schemeClr val="tx1"/>
                    </a:gs>
                    <a:gs pos="100000">
                      <a:schemeClr val="tx1"/>
                    </a:gs>
                  </a:gsLst>
                  <a:lin ang="5400000" scaled="0"/>
                </a:gradFill>
              </a:rPr>
              <a:t>We now support backing up configuration settings only</a:t>
            </a:r>
          </a:p>
          <a:p>
            <a:pPr>
              <a:lnSpc>
                <a:spcPct val="110000"/>
              </a:lnSpc>
            </a:pPr>
            <a:r>
              <a:rPr lang="en-US" dirty="0" smtClean="0">
                <a:gradFill>
                  <a:gsLst>
                    <a:gs pos="0">
                      <a:schemeClr val="tx1"/>
                    </a:gs>
                    <a:gs pos="100000">
                      <a:schemeClr val="tx1"/>
                    </a:gs>
                  </a:gsLst>
                  <a:lin ang="5400000" scaled="0"/>
                </a:gradFill>
              </a:rPr>
              <a:t>Former script-only capabilities now available in UI</a:t>
            </a:r>
          </a:p>
          <a:p>
            <a:pPr lvl="1">
              <a:lnSpc>
                <a:spcPct val="110000"/>
              </a:lnSpc>
            </a:pPr>
            <a:r>
              <a:rPr lang="en-US" sz="2400" dirty="0" smtClean="0">
                <a:gradFill>
                  <a:gsLst>
                    <a:gs pos="0">
                      <a:schemeClr val="tx1"/>
                    </a:gs>
                    <a:gs pos="100000">
                      <a:schemeClr val="tx1"/>
                    </a:gs>
                  </a:gsLst>
                  <a:lin ang="5400000" scaled="0"/>
                </a:gradFill>
              </a:rPr>
              <a:t>Includes exploring a site for backup/export</a:t>
            </a:r>
          </a:p>
          <a:p>
            <a:pPr>
              <a:lnSpc>
                <a:spcPct val="110000"/>
              </a:lnSpc>
            </a:pPr>
            <a:r>
              <a:rPr lang="en-US" dirty="0" smtClean="0">
                <a:gradFill>
                  <a:gsLst>
                    <a:gs pos="0">
                      <a:schemeClr val="tx1"/>
                    </a:gs>
                    <a:gs pos="100000">
                      <a:schemeClr val="tx1"/>
                    </a:gs>
                  </a:gsLst>
                  <a:lin ang="5400000" scaled="0"/>
                </a:gradFill>
              </a:rPr>
              <a:t>Restore from an unattached database allows you to:</a:t>
            </a:r>
          </a:p>
          <a:p>
            <a:pPr lvl="1">
              <a:lnSpc>
                <a:spcPct val="110000"/>
              </a:lnSpc>
            </a:pPr>
            <a:r>
              <a:rPr lang="en-US" sz="2400" dirty="0" smtClean="0">
                <a:gradFill>
                  <a:gsLst>
                    <a:gs pos="0">
                      <a:schemeClr val="tx1"/>
                    </a:gs>
                    <a:gs pos="100000">
                      <a:schemeClr val="tx1"/>
                    </a:gs>
                  </a:gsLst>
                  <a:lin ang="5400000" scaled="0"/>
                </a:gradFill>
              </a:rPr>
              <a:t>Restore from a snapshot</a:t>
            </a:r>
          </a:p>
          <a:p>
            <a:pPr lvl="1">
              <a:lnSpc>
                <a:spcPct val="110000"/>
              </a:lnSpc>
            </a:pPr>
            <a:r>
              <a:rPr lang="en-US" sz="2400" dirty="0" smtClean="0">
                <a:gradFill>
                  <a:gsLst>
                    <a:gs pos="0">
                      <a:schemeClr val="tx1"/>
                    </a:gs>
                    <a:gs pos="100000">
                      <a:schemeClr val="tx1"/>
                    </a:gs>
                  </a:gsLst>
                  <a:lin ang="5400000" scaled="0"/>
                </a:gradFill>
              </a:rPr>
              <a:t>Restore without a dedicated restore farm</a:t>
            </a:r>
          </a:p>
          <a:p>
            <a:pPr lvl="1">
              <a:lnSpc>
                <a:spcPct val="110000"/>
              </a:lnSpc>
            </a:pPr>
            <a:r>
              <a:rPr lang="en-US" sz="2400" dirty="0" smtClean="0">
                <a:gradFill>
                  <a:gsLst>
                    <a:gs pos="0">
                      <a:schemeClr val="tx1"/>
                    </a:gs>
                    <a:gs pos="100000">
                      <a:schemeClr val="tx1"/>
                    </a:gs>
                  </a:gsLst>
                  <a:lin ang="5400000" scaled="0"/>
                </a:gradFill>
              </a:rPr>
              <a:t>Backward compatibility allows restore without database upgrade</a:t>
            </a:r>
          </a:p>
          <a:p>
            <a:pPr lvl="1">
              <a:lnSpc>
                <a:spcPct val="110000"/>
              </a:lnSpc>
            </a:pPr>
            <a:r>
              <a:rPr lang="en-US" sz="2400" dirty="0" smtClean="0">
                <a:gradFill>
                  <a:gsLst>
                    <a:gs pos="0">
                      <a:schemeClr val="tx1"/>
                    </a:gs>
                    <a:gs pos="100000">
                      <a:schemeClr val="tx1"/>
                    </a:gs>
                  </a:gsLst>
                  <a:lin ang="5400000" scaled="0"/>
                </a:gradFill>
              </a:rPr>
              <a:t>Test the integrity of the restore file without actually restoring</a:t>
            </a:r>
            <a:endParaRPr lang="en-US" sz="2400"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117</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Scenarios</a:t>
            </a:r>
            <a:endParaRPr lang="en-US" dirty="0"/>
          </a:p>
        </p:txBody>
      </p:sp>
      <p:sp>
        <p:nvSpPr>
          <p:cNvPr id="3" name="Text Placeholder 2"/>
          <p:cNvSpPr>
            <a:spLocks noGrp="1"/>
          </p:cNvSpPr>
          <p:nvPr>
            <p:ph type="body" sz="quarter" idx="10"/>
          </p:nvPr>
        </p:nvSpPr>
        <p:spPr>
          <a:xfrm>
            <a:off x="304800" y="1066800"/>
            <a:ext cx="8382000" cy="5410200"/>
          </a:xfrm>
        </p:spPr>
        <p:txBody>
          <a:bodyPr>
            <a:normAutofit/>
          </a:bodyPr>
          <a:lstStyle/>
          <a:p>
            <a:pPr marL="396875" indent="-396875"/>
            <a:r>
              <a:rPr lang="en-US" sz="2800" dirty="0" smtClean="0"/>
              <a:t>Backups can be performed to support many recovery scenarios. Common scenarios include:</a:t>
            </a:r>
          </a:p>
          <a:p>
            <a:pPr marL="804863" lvl="1" indent="-407988"/>
            <a:r>
              <a:rPr lang="en-US" sz="2400" dirty="0" smtClean="0"/>
              <a:t>Recreate a farm on new hardware, or in a different location, assuming that no parts of the original farm </a:t>
            </a:r>
            <a:br>
              <a:rPr lang="en-US" sz="2400" dirty="0" smtClean="0"/>
            </a:br>
            <a:r>
              <a:rPr lang="en-US" sz="2400" dirty="0" smtClean="0"/>
              <a:t>are available. (Disaster recovery)</a:t>
            </a:r>
          </a:p>
          <a:p>
            <a:pPr marL="804863" lvl="1" indent="-407988"/>
            <a:r>
              <a:rPr lang="en-US" sz="2400" dirty="0" smtClean="0"/>
              <a:t>Create a new farm based on an existing farm’s configuration and backups</a:t>
            </a:r>
          </a:p>
          <a:p>
            <a:pPr marL="804863" lvl="1" indent="-407988"/>
            <a:r>
              <a:rPr lang="en-US" sz="2400" dirty="0" smtClean="0"/>
              <a:t>Create backups to support highly-available farms</a:t>
            </a:r>
          </a:p>
          <a:p>
            <a:pPr marL="804863" lvl="1" indent="-407988"/>
            <a:r>
              <a:rPr lang="en-US" sz="2400" dirty="0" smtClean="0"/>
              <a:t>Archive versions of a site</a:t>
            </a:r>
          </a:p>
          <a:p>
            <a:pPr marL="804863" lvl="1" indent="-407988"/>
            <a:r>
              <a:rPr lang="en-US" sz="2400" dirty="0" smtClean="0"/>
              <a:t>Use unattached databases to recover site collections, sites or lists (documents possible with OM)</a:t>
            </a:r>
          </a:p>
        </p:txBody>
      </p:sp>
      <p:sp>
        <p:nvSpPr>
          <p:cNvPr id="4" name="Slide Number Placeholder 3"/>
          <p:cNvSpPr>
            <a:spLocks noGrp="1"/>
          </p:cNvSpPr>
          <p:nvPr>
            <p:ph type="sldNum" sz="quarter" idx="11"/>
          </p:nvPr>
        </p:nvSpPr>
        <p:spPr/>
        <p:txBody>
          <a:bodyPr/>
          <a:lstStyle/>
          <a:p>
            <a:fld id="{1DC70519-3D27-4D5B-A312-0DC52B8ED593}" type="slidenum">
              <a:rPr lang="en-US" smtClean="0"/>
              <a:pPr/>
              <a:t>118</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Backup/Recovery Tools</a:t>
            </a:r>
            <a:endParaRPr lang="en-US" dirty="0"/>
          </a:p>
        </p:txBody>
      </p:sp>
      <p:sp>
        <p:nvSpPr>
          <p:cNvPr id="3" name="Content Placeholder 2"/>
          <p:cNvSpPr>
            <a:spLocks noGrp="1"/>
          </p:cNvSpPr>
          <p:nvPr>
            <p:ph idx="1"/>
          </p:nvPr>
        </p:nvSpPr>
        <p:spPr/>
        <p:txBody>
          <a:bodyPr/>
          <a:lstStyle/>
          <a:p>
            <a:pPr lvl="0"/>
            <a:r>
              <a:rPr lang="en-US" dirty="0" smtClean="0"/>
              <a:t>PowerShell</a:t>
            </a:r>
          </a:p>
          <a:p>
            <a:pPr lvl="0"/>
            <a:r>
              <a:rPr lang="en-US" dirty="0" smtClean="0"/>
              <a:t>SharePoint Object Model</a:t>
            </a:r>
          </a:p>
          <a:p>
            <a:pPr lvl="0"/>
            <a:r>
              <a:rPr lang="en-US" dirty="0" smtClean="0"/>
              <a:t>SQL Server® 2005 and SQL Server® 2008</a:t>
            </a:r>
          </a:p>
          <a:p>
            <a:pPr lvl="0"/>
            <a:r>
              <a:rPr lang="en-US" dirty="0" smtClean="0"/>
              <a:t>Microsoft® Visual SourceSafe® backup tools</a:t>
            </a:r>
          </a:p>
          <a:p>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119</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Powershell</a:t>
            </a:r>
            <a:r>
              <a:rPr lang="en-US" dirty="0" smtClean="0"/>
              <a:t> and ULS</a:t>
            </a:r>
            <a:endParaRPr lang="en-US" dirty="0"/>
          </a:p>
        </p:txBody>
      </p:sp>
      <p:sp>
        <p:nvSpPr>
          <p:cNvPr id="7" name="Text Placeholder 6"/>
          <p:cNvSpPr>
            <a:spLocks noGrp="1"/>
          </p:cNvSpPr>
          <p:nvPr>
            <p:ph type="body" sz="quarter" idx="10"/>
          </p:nvPr>
        </p:nvSpPr>
        <p:spPr>
          <a:xfrm>
            <a:off x="381000" y="1219200"/>
            <a:ext cx="8382000" cy="5029200"/>
          </a:xfrm>
        </p:spPr>
        <p:txBody>
          <a:bodyPr>
            <a:normAutofit/>
          </a:bodyPr>
          <a:lstStyle/>
          <a:p>
            <a:pPr marL="284163" indent="-284163">
              <a:lnSpc>
                <a:spcPct val="100000"/>
              </a:lnSpc>
            </a:pPr>
            <a:r>
              <a:rPr lang="en-US" sz="1800" dirty="0" smtClean="0"/>
              <a:t>Commands</a:t>
            </a:r>
          </a:p>
          <a:p>
            <a:pPr marL="512763" lvl="1" indent="-228600">
              <a:lnSpc>
                <a:spcPct val="100000"/>
              </a:lnSpc>
            </a:pPr>
            <a:r>
              <a:rPr lang="en-US" sz="1600" dirty="0" smtClean="0">
                <a:solidFill>
                  <a:schemeClr val="accent1"/>
                </a:solidFill>
              </a:rPr>
              <a:t>Get-</a:t>
            </a:r>
            <a:r>
              <a:rPr lang="en-US" sz="1600" dirty="0" err="1" smtClean="0">
                <a:solidFill>
                  <a:schemeClr val="accent1"/>
                </a:solidFill>
              </a:rPr>
              <a:t>SPDiagnosticConfig</a:t>
            </a:r>
            <a:endParaRPr lang="en-US" sz="1600" dirty="0" smtClean="0">
              <a:solidFill>
                <a:schemeClr val="accent1"/>
              </a:solidFill>
            </a:endParaRPr>
          </a:p>
          <a:p>
            <a:pPr marL="741363" lvl="2" indent="-228600">
              <a:lnSpc>
                <a:spcPct val="100000"/>
              </a:lnSpc>
            </a:pPr>
            <a:r>
              <a:rPr lang="en-US" sz="1400" dirty="0" smtClean="0"/>
              <a:t>Retrieves Diagnostic Configuration values from the farm</a:t>
            </a:r>
          </a:p>
          <a:p>
            <a:pPr marL="512763" lvl="1" indent="-228600">
              <a:lnSpc>
                <a:spcPct val="100000"/>
              </a:lnSpc>
            </a:pPr>
            <a:r>
              <a:rPr lang="en-US" sz="1600" dirty="0" smtClean="0">
                <a:solidFill>
                  <a:schemeClr val="accent1"/>
                </a:solidFill>
              </a:rPr>
              <a:t>Set-</a:t>
            </a:r>
            <a:r>
              <a:rPr lang="en-US" sz="1600" dirty="0" err="1" smtClean="0">
                <a:solidFill>
                  <a:schemeClr val="accent1"/>
                </a:solidFill>
              </a:rPr>
              <a:t>SPDiagnosticConfig</a:t>
            </a:r>
            <a:endParaRPr lang="en-US" sz="1600" dirty="0" smtClean="0">
              <a:solidFill>
                <a:schemeClr val="accent1"/>
              </a:solidFill>
            </a:endParaRPr>
          </a:p>
          <a:p>
            <a:pPr marL="741363" lvl="2" indent="-228600">
              <a:lnSpc>
                <a:spcPct val="100000"/>
              </a:lnSpc>
            </a:pPr>
            <a:r>
              <a:rPr lang="en-US" sz="1400" dirty="0" smtClean="0"/>
              <a:t>Sets Diagnostic Configuration values</a:t>
            </a:r>
          </a:p>
          <a:p>
            <a:pPr marL="512763" lvl="1" indent="-228600">
              <a:lnSpc>
                <a:spcPct val="100000"/>
              </a:lnSpc>
            </a:pPr>
            <a:r>
              <a:rPr lang="en-US" sz="1600" dirty="0" smtClean="0">
                <a:solidFill>
                  <a:schemeClr val="accent1"/>
                </a:solidFill>
              </a:rPr>
              <a:t>Get-</a:t>
            </a:r>
            <a:r>
              <a:rPr lang="en-US" sz="1600" dirty="0" err="1" smtClean="0">
                <a:solidFill>
                  <a:schemeClr val="accent1"/>
                </a:solidFill>
              </a:rPr>
              <a:t>SPLogLevel</a:t>
            </a:r>
            <a:endParaRPr lang="en-US" sz="1600" dirty="0" smtClean="0">
              <a:solidFill>
                <a:schemeClr val="accent1"/>
              </a:solidFill>
            </a:endParaRPr>
          </a:p>
          <a:p>
            <a:pPr marL="741363" lvl="2" indent="-228600">
              <a:lnSpc>
                <a:spcPct val="100000"/>
              </a:lnSpc>
            </a:pPr>
            <a:r>
              <a:rPr lang="en-US" sz="1400" dirty="0" smtClean="0"/>
              <a:t>Retrieves the logging level configured for a particular category</a:t>
            </a:r>
          </a:p>
          <a:p>
            <a:pPr marL="512763" lvl="1" indent="-228600">
              <a:lnSpc>
                <a:spcPct val="100000"/>
              </a:lnSpc>
            </a:pPr>
            <a:r>
              <a:rPr lang="en-US" sz="1600" dirty="0" smtClean="0">
                <a:solidFill>
                  <a:schemeClr val="accent1"/>
                </a:solidFill>
              </a:rPr>
              <a:t>Set-</a:t>
            </a:r>
            <a:r>
              <a:rPr lang="en-US" sz="1600" dirty="0" err="1" smtClean="0">
                <a:solidFill>
                  <a:schemeClr val="accent1"/>
                </a:solidFill>
              </a:rPr>
              <a:t>SPLogLevel</a:t>
            </a:r>
            <a:endParaRPr lang="en-US" sz="1600" dirty="0" smtClean="0">
              <a:solidFill>
                <a:schemeClr val="accent1"/>
              </a:solidFill>
            </a:endParaRPr>
          </a:p>
          <a:p>
            <a:pPr marL="741363" lvl="2" indent="-228600">
              <a:lnSpc>
                <a:spcPct val="100000"/>
              </a:lnSpc>
            </a:pPr>
            <a:r>
              <a:rPr lang="en-US" sz="1400" dirty="0" smtClean="0"/>
              <a:t>Sets the event and trace level for a category</a:t>
            </a:r>
          </a:p>
          <a:p>
            <a:pPr marL="512763" lvl="1" indent="-228600">
              <a:lnSpc>
                <a:spcPct val="100000"/>
              </a:lnSpc>
            </a:pPr>
            <a:r>
              <a:rPr lang="en-US" sz="1600" dirty="0" smtClean="0">
                <a:solidFill>
                  <a:schemeClr val="accent1"/>
                </a:solidFill>
              </a:rPr>
              <a:t>Clear-</a:t>
            </a:r>
            <a:r>
              <a:rPr lang="en-US" sz="1600" dirty="0" err="1" smtClean="0">
                <a:solidFill>
                  <a:schemeClr val="accent1"/>
                </a:solidFill>
              </a:rPr>
              <a:t>SPLogLevel</a:t>
            </a:r>
            <a:endParaRPr lang="en-US" sz="1600" dirty="0" smtClean="0">
              <a:solidFill>
                <a:schemeClr val="accent1"/>
              </a:solidFill>
            </a:endParaRPr>
          </a:p>
          <a:p>
            <a:pPr marL="741363" lvl="2" indent="-228600">
              <a:lnSpc>
                <a:spcPct val="100000"/>
              </a:lnSpc>
            </a:pPr>
            <a:r>
              <a:rPr lang="en-US" sz="1400" dirty="0" smtClean="0"/>
              <a:t>Resets the event and trace levels for a category to their default values</a:t>
            </a:r>
          </a:p>
          <a:p>
            <a:pPr marL="512763" lvl="1" indent="-228600">
              <a:lnSpc>
                <a:spcPct val="100000"/>
              </a:lnSpc>
            </a:pPr>
            <a:r>
              <a:rPr lang="en-US" sz="1600" dirty="0" smtClean="0">
                <a:solidFill>
                  <a:schemeClr val="accent1"/>
                </a:solidFill>
              </a:rPr>
              <a:t>New-</a:t>
            </a:r>
            <a:r>
              <a:rPr lang="en-US" sz="1600" dirty="0" err="1" smtClean="0">
                <a:solidFill>
                  <a:schemeClr val="accent1"/>
                </a:solidFill>
              </a:rPr>
              <a:t>SPLogFile</a:t>
            </a:r>
            <a:endParaRPr lang="en-US" sz="1600" dirty="0" smtClean="0">
              <a:solidFill>
                <a:schemeClr val="accent1"/>
              </a:solidFill>
            </a:endParaRPr>
          </a:p>
          <a:p>
            <a:pPr marL="741363" lvl="2" indent="-228600">
              <a:lnSpc>
                <a:spcPct val="100000"/>
              </a:lnSpc>
            </a:pPr>
            <a:r>
              <a:rPr lang="en-US" sz="1400" dirty="0" smtClean="0"/>
              <a:t>Ends the current log file and starts a new one</a:t>
            </a:r>
          </a:p>
          <a:p>
            <a:pPr marL="512763" lvl="1" indent="-228600">
              <a:lnSpc>
                <a:spcPct val="100000"/>
              </a:lnSpc>
            </a:pPr>
            <a:r>
              <a:rPr lang="en-US" sz="1600" dirty="0" smtClean="0">
                <a:solidFill>
                  <a:schemeClr val="accent1"/>
                </a:solidFill>
              </a:rPr>
              <a:t>Merge-</a:t>
            </a:r>
            <a:r>
              <a:rPr lang="en-US" sz="1600" dirty="0" err="1" smtClean="0">
                <a:solidFill>
                  <a:schemeClr val="accent1"/>
                </a:solidFill>
              </a:rPr>
              <a:t>SPLogFile</a:t>
            </a:r>
            <a:endParaRPr lang="en-US" sz="1600" dirty="0" smtClean="0">
              <a:solidFill>
                <a:schemeClr val="accent1"/>
              </a:solidFill>
            </a:endParaRPr>
          </a:p>
          <a:p>
            <a:pPr marL="741363" lvl="2" indent="-228600">
              <a:lnSpc>
                <a:spcPct val="100000"/>
              </a:lnSpc>
            </a:pPr>
            <a:r>
              <a:rPr lang="en-US" sz="1400" dirty="0" smtClean="0"/>
              <a:t>Combines trace log files from all farm servers into a single file</a:t>
            </a:r>
          </a:p>
          <a:p>
            <a:pPr marL="741363" lvl="2" indent="-228600">
              <a:lnSpc>
                <a:spcPct val="100000"/>
              </a:lnSpc>
            </a:pPr>
            <a:r>
              <a:rPr lang="en-US" sz="1400" dirty="0" smtClean="0"/>
              <a:t>Example: </a:t>
            </a:r>
            <a:r>
              <a:rPr lang="en-US" sz="1400" dirty="0" smtClean="0">
                <a:solidFill>
                  <a:schemeClr val="accent1"/>
                </a:solidFill>
              </a:rPr>
              <a:t>Merge-</a:t>
            </a:r>
            <a:r>
              <a:rPr lang="en-US" sz="1400" dirty="0" err="1" smtClean="0">
                <a:solidFill>
                  <a:schemeClr val="accent1"/>
                </a:solidFill>
              </a:rPr>
              <a:t>SPLogFile</a:t>
            </a:r>
            <a:r>
              <a:rPr lang="en-US" sz="1400" dirty="0" smtClean="0">
                <a:solidFill>
                  <a:schemeClr val="accent1"/>
                </a:solidFill>
              </a:rPr>
              <a:t> –Path “E:\LOGS\TraceLogM.log” -Overwrite</a:t>
            </a:r>
            <a:endParaRPr lang="en-US" sz="1600" dirty="0" smtClean="0">
              <a:solidFill>
                <a:schemeClr val="accent1"/>
              </a:solidFill>
            </a:endParaRPr>
          </a:p>
          <a:p>
            <a:pPr marL="512763" lvl="1" indent="-228600">
              <a:lnSpc>
                <a:spcPct val="100000"/>
              </a:lnSpc>
            </a:pPr>
            <a:r>
              <a:rPr lang="en-US" sz="1600" dirty="0" smtClean="0">
                <a:solidFill>
                  <a:schemeClr val="accent1"/>
                </a:solidFill>
              </a:rPr>
              <a:t>Get-</a:t>
            </a:r>
            <a:r>
              <a:rPr lang="en-US" sz="1600" dirty="0" err="1" smtClean="0">
                <a:solidFill>
                  <a:schemeClr val="accent1"/>
                </a:solidFill>
              </a:rPr>
              <a:t>SPLogEvent</a:t>
            </a:r>
            <a:endParaRPr lang="en-US" sz="1600" dirty="0" smtClean="0">
              <a:solidFill>
                <a:schemeClr val="accent1"/>
              </a:solidFill>
            </a:endParaRPr>
          </a:p>
          <a:p>
            <a:pPr marL="741363" lvl="2" indent="-228600">
              <a:lnSpc>
                <a:spcPct val="100000"/>
              </a:lnSpc>
            </a:pPr>
            <a:r>
              <a:rPr lang="en-US" sz="1400" dirty="0" smtClean="0"/>
              <a:t>Reads/queries ULS trace logs</a:t>
            </a:r>
            <a:endParaRPr lang="en-US" sz="1400"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12</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Usage Logging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Usage Logging</a:t>
            </a:r>
            <a:endParaRPr lang="en-US" dirty="0"/>
          </a:p>
        </p:txBody>
      </p:sp>
      <p:sp>
        <p:nvSpPr>
          <p:cNvPr id="3" name="Content Placeholder 2"/>
          <p:cNvSpPr>
            <a:spLocks noGrp="1"/>
          </p:cNvSpPr>
          <p:nvPr>
            <p:ph idx="1"/>
          </p:nvPr>
        </p:nvSpPr>
        <p:spPr>
          <a:xfrm>
            <a:off x="381000" y="1412874"/>
            <a:ext cx="8382000" cy="4911725"/>
          </a:xfrm>
        </p:spPr>
        <p:txBody>
          <a:bodyPr>
            <a:normAutofit fontScale="85000" lnSpcReduction="10000"/>
          </a:bodyPr>
          <a:lstStyle/>
          <a:p>
            <a:pPr>
              <a:lnSpc>
                <a:spcPct val="120000"/>
              </a:lnSpc>
            </a:pPr>
            <a:r>
              <a:rPr lang="en-US" dirty="0" smtClean="0"/>
              <a:t>SharePoint 2010 logs everything it does into the ‘Logging Database’</a:t>
            </a:r>
          </a:p>
          <a:p>
            <a:pPr>
              <a:lnSpc>
                <a:spcPct val="120000"/>
              </a:lnSpc>
            </a:pPr>
            <a:r>
              <a:rPr lang="en-US" dirty="0" smtClean="0"/>
              <a:t>Enabled by default on all deployments</a:t>
            </a:r>
          </a:p>
          <a:p>
            <a:pPr>
              <a:lnSpc>
                <a:spcPct val="120000"/>
              </a:lnSpc>
            </a:pPr>
            <a:r>
              <a:rPr lang="en-US" dirty="0" smtClean="0"/>
              <a:t>Customizable retention policy</a:t>
            </a:r>
          </a:p>
          <a:p>
            <a:pPr>
              <a:lnSpc>
                <a:spcPct val="120000"/>
              </a:lnSpc>
            </a:pPr>
            <a:r>
              <a:rPr lang="en-US" dirty="0" smtClean="0"/>
              <a:t>Schema is documented</a:t>
            </a:r>
          </a:p>
          <a:p>
            <a:pPr lvl="1">
              <a:lnSpc>
                <a:spcPct val="120000"/>
              </a:lnSpc>
            </a:pPr>
            <a:r>
              <a:rPr lang="en-US" dirty="0" smtClean="0"/>
              <a:t>You can </a:t>
            </a:r>
            <a:r>
              <a:rPr lang="en-US" i="1" dirty="0" smtClean="0"/>
              <a:t>read</a:t>
            </a:r>
            <a:r>
              <a:rPr lang="en-US" dirty="0" smtClean="0"/>
              <a:t>, </a:t>
            </a:r>
            <a:r>
              <a:rPr lang="en-US" i="1" dirty="0" smtClean="0"/>
              <a:t>query </a:t>
            </a:r>
            <a:r>
              <a:rPr lang="en-US" dirty="0" smtClean="0"/>
              <a:t>and </a:t>
            </a:r>
            <a:r>
              <a:rPr lang="en-US" i="1" dirty="0" smtClean="0"/>
              <a:t>build reports </a:t>
            </a:r>
            <a:r>
              <a:rPr lang="en-US" dirty="0" smtClean="0"/>
              <a:t>directly from the Logging DB</a:t>
            </a:r>
          </a:p>
          <a:p>
            <a:pPr lvl="1">
              <a:lnSpc>
                <a:spcPct val="120000"/>
              </a:lnSpc>
            </a:pPr>
            <a:r>
              <a:rPr lang="en-US" dirty="0" smtClean="0"/>
              <a:t>3</a:t>
            </a:r>
            <a:r>
              <a:rPr lang="en-US" baseline="30000" dirty="0" smtClean="0"/>
              <a:t>rd</a:t>
            </a:r>
            <a:r>
              <a:rPr lang="en-US" dirty="0" smtClean="0"/>
              <a:t> party apps can write their data to the Logging DB</a:t>
            </a:r>
          </a:p>
          <a:p>
            <a:pPr>
              <a:lnSpc>
                <a:spcPct val="120000"/>
              </a:lnSpc>
            </a:pPr>
            <a:r>
              <a:rPr lang="en-US" dirty="0" smtClean="0"/>
              <a:t>SharePoint Web Analytics processes and use Logging DB data for advanced reports</a:t>
            </a:r>
          </a:p>
        </p:txBody>
      </p:sp>
      <p:sp>
        <p:nvSpPr>
          <p:cNvPr id="4" name="Slide Number Placeholder 3"/>
          <p:cNvSpPr>
            <a:spLocks noGrp="1"/>
          </p:cNvSpPr>
          <p:nvPr>
            <p:ph type="sldNum" sz="quarter" idx="10"/>
          </p:nvPr>
        </p:nvSpPr>
        <p:spPr/>
        <p:txBody>
          <a:bodyPr/>
          <a:lstStyle/>
          <a:p>
            <a:fld id="{0D7CF977-003B-4382-9C11-15648BFA557C}" type="slidenum">
              <a:rPr lang="en-US" smtClean="0"/>
              <a:pPr/>
              <a:t>14</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218795"/>
          </a:xfrm>
        </p:spPr>
        <p:txBody>
          <a:bodyPr/>
          <a:lstStyle/>
          <a:p>
            <a:r>
              <a:rPr lang="en-US" sz="4400" dirty="0" smtClean="0"/>
              <a:t>Logging Database and Diagnostic Providers</a:t>
            </a:r>
            <a:endParaRPr lang="en-US" sz="4400" dirty="0"/>
          </a:p>
        </p:txBody>
      </p:sp>
      <p:sp>
        <p:nvSpPr>
          <p:cNvPr id="6" name="Content Placeholder 5"/>
          <p:cNvSpPr>
            <a:spLocks noGrp="1"/>
          </p:cNvSpPr>
          <p:nvPr>
            <p:ph sz="half" idx="1"/>
          </p:nvPr>
        </p:nvSpPr>
        <p:spPr>
          <a:xfrm>
            <a:off x="381000" y="1752600"/>
            <a:ext cx="4114800" cy="4782848"/>
          </a:xfrm>
        </p:spPr>
        <p:txBody>
          <a:bodyPr>
            <a:normAutofit fontScale="92500" lnSpcReduction="20000"/>
          </a:bodyPr>
          <a:lstStyle/>
          <a:p>
            <a:pPr marL="401638" indent="-401638">
              <a:lnSpc>
                <a:spcPct val="110000"/>
              </a:lnSpc>
            </a:pPr>
            <a:r>
              <a:rPr lang="en-US" dirty="0" smtClean="0"/>
              <a:t>Collects</a:t>
            </a:r>
          </a:p>
          <a:p>
            <a:pPr marL="741363" lvl="1" indent="-339725">
              <a:lnSpc>
                <a:spcPct val="110000"/>
              </a:lnSpc>
            </a:pPr>
            <a:r>
              <a:rPr lang="en-US" dirty="0" smtClean="0"/>
              <a:t>Performance counters</a:t>
            </a:r>
          </a:p>
          <a:p>
            <a:pPr marL="741363" lvl="1" indent="-339725">
              <a:lnSpc>
                <a:spcPct val="110000"/>
              </a:lnSpc>
            </a:pPr>
            <a:r>
              <a:rPr lang="en-US" dirty="0" smtClean="0"/>
              <a:t>NT Event Log</a:t>
            </a:r>
          </a:p>
          <a:p>
            <a:pPr marL="741363" lvl="1" indent="-339725">
              <a:lnSpc>
                <a:spcPct val="110000"/>
              </a:lnSpc>
            </a:pPr>
            <a:r>
              <a:rPr lang="en-US" dirty="0" smtClean="0"/>
              <a:t>SQL </a:t>
            </a:r>
          </a:p>
          <a:p>
            <a:pPr marL="1033463" lvl="2" indent="-292100">
              <a:lnSpc>
                <a:spcPct val="110000"/>
              </a:lnSpc>
            </a:pPr>
            <a:r>
              <a:rPr lang="en-US" dirty="0" smtClean="0"/>
              <a:t>Blocking queries</a:t>
            </a:r>
          </a:p>
          <a:p>
            <a:pPr marL="1033463" lvl="2" indent="-292100">
              <a:lnSpc>
                <a:spcPct val="110000"/>
              </a:lnSpc>
            </a:pPr>
            <a:r>
              <a:rPr lang="en-US" dirty="0" smtClean="0"/>
              <a:t>IO/CPU intensive queries</a:t>
            </a:r>
          </a:p>
          <a:p>
            <a:pPr marL="741363" lvl="1" indent="-339725">
              <a:lnSpc>
                <a:spcPct val="110000"/>
              </a:lnSpc>
            </a:pPr>
            <a:r>
              <a:rPr lang="en-US" dirty="0" smtClean="0"/>
              <a:t>Search crawl and </a:t>
            </a:r>
            <a:br>
              <a:rPr lang="en-US" dirty="0" smtClean="0"/>
            </a:br>
            <a:r>
              <a:rPr lang="en-US" dirty="0" smtClean="0"/>
              <a:t>query statistics</a:t>
            </a:r>
          </a:p>
          <a:p>
            <a:pPr marL="741363" lvl="1" indent="-339725">
              <a:lnSpc>
                <a:spcPct val="110000"/>
              </a:lnSpc>
            </a:pPr>
            <a:r>
              <a:rPr lang="en-US" dirty="0" smtClean="0"/>
              <a:t>Usage provider</a:t>
            </a:r>
          </a:p>
          <a:p>
            <a:pPr marL="1033463" lvl="2" indent="-292100">
              <a:lnSpc>
                <a:spcPct val="110000"/>
              </a:lnSpc>
            </a:pPr>
            <a:r>
              <a:rPr lang="en-US" dirty="0" smtClean="0"/>
              <a:t>Page requests</a:t>
            </a:r>
          </a:p>
          <a:p>
            <a:pPr marL="1033463" lvl="2" indent="-292100">
              <a:lnSpc>
                <a:spcPct val="110000"/>
              </a:lnSpc>
            </a:pPr>
            <a:r>
              <a:rPr lang="en-US" dirty="0" smtClean="0"/>
              <a:t>Timer Jobs</a:t>
            </a:r>
          </a:p>
          <a:p>
            <a:pPr marL="1033463" lvl="2" indent="-292100">
              <a:lnSpc>
                <a:spcPct val="110000"/>
              </a:lnSpc>
            </a:pPr>
            <a:r>
              <a:rPr lang="en-US" dirty="0" smtClean="0"/>
              <a:t>Feature Usage</a:t>
            </a:r>
          </a:p>
          <a:p>
            <a:pPr marL="1033463" lvl="2" indent="-292100">
              <a:lnSpc>
                <a:spcPct val="110000"/>
              </a:lnSpc>
            </a:pPr>
            <a:r>
              <a:rPr lang="en-US" dirty="0" smtClean="0"/>
              <a:t>Site Inventory</a:t>
            </a:r>
            <a:endParaRPr lang="en-US" dirty="0"/>
          </a:p>
        </p:txBody>
      </p:sp>
      <p:sp>
        <p:nvSpPr>
          <p:cNvPr id="3" name="Slide Number Placeholder 2"/>
          <p:cNvSpPr>
            <a:spLocks noGrp="1"/>
          </p:cNvSpPr>
          <p:nvPr>
            <p:ph type="sldNum" sz="quarter" idx="10"/>
          </p:nvPr>
        </p:nvSpPr>
        <p:spPr/>
        <p:txBody>
          <a:bodyPr/>
          <a:lstStyle/>
          <a:p>
            <a:fld id="{1DC70519-3D27-4D5B-A312-0DC52B8ED593}" type="slidenum">
              <a:rPr lang="en-US" smtClean="0"/>
              <a:pPr/>
              <a:t>15</a:t>
            </a:fld>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572683" y="2438400"/>
            <a:ext cx="4190317" cy="27432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DB – Storing Data</a:t>
            </a:r>
            <a:endParaRPr lang="en-US" dirty="0"/>
          </a:p>
        </p:txBody>
      </p:sp>
      <p:sp>
        <p:nvSpPr>
          <p:cNvPr id="3" name="Content Placeholder 2"/>
          <p:cNvSpPr>
            <a:spLocks noGrp="1"/>
          </p:cNvSpPr>
          <p:nvPr>
            <p:ph idx="1"/>
          </p:nvPr>
        </p:nvSpPr>
        <p:spPr>
          <a:xfrm>
            <a:off x="142844" y="1500174"/>
            <a:ext cx="4581556" cy="4525963"/>
          </a:xfrm>
        </p:spPr>
        <p:txBody>
          <a:bodyPr>
            <a:normAutofit fontScale="77500" lnSpcReduction="20000"/>
          </a:bodyPr>
          <a:lstStyle/>
          <a:p>
            <a:pPr marL="514350" indent="-514350">
              <a:lnSpc>
                <a:spcPct val="110000"/>
              </a:lnSpc>
              <a:buFont typeface="+mj-lt"/>
              <a:buAutoNum type="arabicPeriod"/>
            </a:pPr>
            <a:r>
              <a:rPr lang="en-US" sz="3000" dirty="0" smtClean="0"/>
              <a:t>Provider writes data to Usage API</a:t>
            </a:r>
          </a:p>
          <a:p>
            <a:pPr marL="514350" indent="-514350">
              <a:lnSpc>
                <a:spcPct val="110000"/>
              </a:lnSpc>
              <a:buFont typeface="+mj-lt"/>
              <a:buAutoNum type="arabicPeriod"/>
            </a:pPr>
            <a:endParaRPr lang="en-US" sz="3000" dirty="0" smtClean="0"/>
          </a:p>
          <a:p>
            <a:pPr marL="514350" indent="-514350">
              <a:lnSpc>
                <a:spcPct val="110000"/>
              </a:lnSpc>
              <a:buFont typeface="+mj-lt"/>
              <a:buAutoNum type="arabicPeriod"/>
            </a:pPr>
            <a:r>
              <a:rPr lang="en-US" sz="3000" dirty="0" smtClean="0"/>
              <a:t>Usage API stores data in log files in file system</a:t>
            </a:r>
          </a:p>
          <a:p>
            <a:pPr marL="514350" indent="-514350">
              <a:lnSpc>
                <a:spcPct val="110000"/>
              </a:lnSpc>
              <a:buFont typeface="+mj-lt"/>
              <a:buAutoNum type="arabicPeriod"/>
            </a:pPr>
            <a:endParaRPr lang="en-US" sz="3000" dirty="0" smtClean="0"/>
          </a:p>
          <a:p>
            <a:pPr marL="514350" indent="-514350">
              <a:lnSpc>
                <a:spcPct val="110000"/>
              </a:lnSpc>
              <a:buFont typeface="+mj-lt"/>
              <a:buAutoNum type="arabicPeriod"/>
            </a:pPr>
            <a:r>
              <a:rPr lang="en-US" sz="3000" dirty="0" smtClean="0"/>
              <a:t>Timer Job imports data from files </a:t>
            </a:r>
          </a:p>
          <a:p>
            <a:pPr marL="514350" indent="-514350">
              <a:lnSpc>
                <a:spcPct val="110000"/>
              </a:lnSpc>
              <a:buFont typeface="+mj-lt"/>
              <a:buAutoNum type="arabicPeriod"/>
            </a:pPr>
            <a:endParaRPr lang="en-US" sz="3000" dirty="0" smtClean="0"/>
          </a:p>
          <a:p>
            <a:pPr marL="514350" indent="-514350">
              <a:lnSpc>
                <a:spcPct val="110000"/>
              </a:lnSpc>
              <a:buFont typeface="+mj-lt"/>
              <a:buAutoNum type="arabicPeriod"/>
            </a:pPr>
            <a:r>
              <a:rPr lang="en-US" sz="3000" dirty="0" smtClean="0"/>
              <a:t>Sproc called with new Data</a:t>
            </a:r>
          </a:p>
          <a:p>
            <a:pPr marL="514350" indent="-514350">
              <a:lnSpc>
                <a:spcPct val="110000"/>
              </a:lnSpc>
              <a:buFont typeface="+mj-lt"/>
              <a:buAutoNum type="arabicPeriod"/>
            </a:pPr>
            <a:endParaRPr lang="en-US" sz="3000" dirty="0" smtClean="0"/>
          </a:p>
          <a:p>
            <a:pPr marL="514350" indent="-514350">
              <a:lnSpc>
                <a:spcPct val="110000"/>
              </a:lnSpc>
              <a:buFont typeface="+mj-lt"/>
              <a:buAutoNum type="arabicPeriod"/>
            </a:pPr>
            <a:r>
              <a:rPr lang="en-US" sz="3000" dirty="0" smtClean="0"/>
              <a:t>That is </a:t>
            </a:r>
            <a:r>
              <a:rPr lang="en-US" sz="2600" dirty="0" smtClean="0"/>
              <a:t>added</a:t>
            </a:r>
            <a:r>
              <a:rPr lang="en-US" sz="3000" dirty="0" smtClean="0"/>
              <a:t> to Logging DB</a:t>
            </a:r>
          </a:p>
          <a:p>
            <a:pPr marL="514350" indent="-514350">
              <a:lnSpc>
                <a:spcPct val="110000"/>
              </a:lnSpc>
              <a:buFont typeface="+mj-lt"/>
              <a:buAutoNum type="arabicPeriod"/>
            </a:pPr>
            <a:endParaRPr lang="en-US" dirty="0" smtClean="0"/>
          </a:p>
          <a:p>
            <a:pPr marL="514350" indent="-514350">
              <a:lnSpc>
                <a:spcPct val="110000"/>
              </a:lnSpc>
              <a:buFont typeface="+mj-lt"/>
              <a:buAutoNum type="arabicPeriod"/>
            </a:pP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4648200" y="1600200"/>
            <a:ext cx="4122946" cy="3083897"/>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0"/>
          </p:nvPr>
        </p:nvSpPr>
        <p:spPr/>
        <p:txBody>
          <a:bodyPr/>
          <a:lstStyle/>
          <a:p>
            <a:fld id="{0D7CF977-003B-4382-9C11-15648BFA557C}" type="slidenum">
              <a:rPr lang="en-US" smtClean="0"/>
              <a:pPr/>
              <a:t>16</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DB - Data Storage</a:t>
            </a:r>
            <a:endParaRPr lang="en-US" dirty="0"/>
          </a:p>
        </p:txBody>
      </p:sp>
      <p:sp>
        <p:nvSpPr>
          <p:cNvPr id="3" name="Content Placeholder 2"/>
          <p:cNvSpPr>
            <a:spLocks noGrp="1"/>
          </p:cNvSpPr>
          <p:nvPr>
            <p:ph idx="1"/>
          </p:nvPr>
        </p:nvSpPr>
        <p:spPr>
          <a:xfrm>
            <a:off x="381000" y="1172305"/>
            <a:ext cx="8382000" cy="4695095"/>
          </a:xfrm>
        </p:spPr>
        <p:txBody>
          <a:bodyPr>
            <a:normAutofit fontScale="92500" lnSpcReduction="20000"/>
          </a:bodyPr>
          <a:lstStyle/>
          <a:p>
            <a:pPr>
              <a:lnSpc>
                <a:spcPct val="120000"/>
              </a:lnSpc>
            </a:pPr>
            <a:r>
              <a:rPr lang="en-US" dirty="0" smtClean="0"/>
              <a:t>Entire process optimized for write speed</a:t>
            </a:r>
          </a:p>
          <a:p>
            <a:pPr>
              <a:lnSpc>
                <a:spcPct val="120000"/>
              </a:lnSpc>
            </a:pPr>
            <a:r>
              <a:rPr lang="en-US" dirty="0" smtClean="0"/>
              <a:t>Data stored in partitioned tables rolled over to avoid deleting data</a:t>
            </a:r>
          </a:p>
          <a:p>
            <a:pPr>
              <a:lnSpc>
                <a:spcPct val="120000"/>
              </a:lnSpc>
            </a:pPr>
            <a:r>
              <a:rPr lang="en-US" dirty="0" smtClean="0"/>
              <a:t>Retention period (14 days default) can be configured to up to 31 days at setup and run time (</a:t>
            </a:r>
            <a:r>
              <a:rPr lang="en-US" dirty="0" err="1" smtClean="0"/>
              <a:t>Powershell</a:t>
            </a:r>
            <a:r>
              <a:rPr lang="en-US" dirty="0" smtClean="0"/>
              <a:t>)</a:t>
            </a:r>
          </a:p>
          <a:p>
            <a:pPr>
              <a:lnSpc>
                <a:spcPct val="120000"/>
              </a:lnSpc>
            </a:pPr>
            <a:r>
              <a:rPr lang="en-US" dirty="0" smtClean="0"/>
              <a:t>Changing Retention Period requires dropping and recreating tables</a:t>
            </a:r>
            <a:br>
              <a:rPr lang="en-US" dirty="0" smtClean="0"/>
            </a:br>
            <a:endParaRPr lang="en-US" dirty="0" smtClean="0"/>
          </a:p>
          <a:p>
            <a:pPr>
              <a:lnSpc>
                <a:spcPct val="120000"/>
              </a:lnSpc>
            </a:pP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17</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Usage Logging Configuration</a:t>
            </a:r>
            <a:endParaRPr lang="en-US" dirty="0">
              <a:solidFill>
                <a:srgbClr xmlns:mc="http://schemas.openxmlformats.org/markup-compatibility/2006" xmlns:a14="http://schemas.microsoft.com/office/drawing/2010/main" val="FF0000" mc:Ignorable=""/>
              </a:solidFill>
            </a:endParaRPr>
          </a:p>
        </p:txBody>
      </p:sp>
      <p:sp>
        <p:nvSpPr>
          <p:cNvPr id="3" name="Text Placeholder 2"/>
          <p:cNvSpPr>
            <a:spLocks noGrp="1"/>
          </p:cNvSpPr>
          <p:nvPr>
            <p:ph type="body" sz="quarter" idx="10"/>
          </p:nvPr>
        </p:nvSpPr>
        <p:spPr>
          <a:xfrm>
            <a:off x="381000" y="1447799"/>
            <a:ext cx="8382000" cy="886397"/>
          </a:xfrm>
        </p:spPr>
        <p:txBody>
          <a:bodyPr/>
          <a:lstStyle/>
          <a:p>
            <a:r>
              <a:rPr lang="en-US" dirty="0" smtClean="0"/>
              <a:t>Central Administration -&gt; Monitoring -&gt; Reporting -&gt; Configure diagnostic logging</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18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14600"/>
            <a:ext cx="4481513" cy="3730986"/>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Powershell and Usage Logging</a:t>
            </a:r>
            <a:endParaRPr lang="en-US" dirty="0"/>
          </a:p>
        </p:txBody>
      </p:sp>
      <p:sp>
        <p:nvSpPr>
          <p:cNvPr id="3" name="Content Placeholder 2"/>
          <p:cNvSpPr>
            <a:spLocks noGrp="1"/>
          </p:cNvSpPr>
          <p:nvPr>
            <p:ph idx="1"/>
          </p:nvPr>
        </p:nvSpPr>
        <p:spPr>
          <a:xfrm>
            <a:off x="381000" y="1143000"/>
            <a:ext cx="8382000" cy="5312223"/>
          </a:xfrm>
        </p:spPr>
        <p:txBody>
          <a:bodyPr>
            <a:normAutofit fontScale="92500" lnSpcReduction="10000"/>
          </a:bodyPr>
          <a:lstStyle/>
          <a:p>
            <a:pPr marL="401638" indent="-401638">
              <a:lnSpc>
                <a:spcPct val="120000"/>
              </a:lnSpc>
            </a:pPr>
            <a:r>
              <a:rPr lang="en-US" sz="2800" dirty="0" smtClean="0">
                <a:solidFill>
                  <a:schemeClr val="tx1"/>
                </a:solidFill>
              </a:rPr>
              <a:t>Get-</a:t>
            </a:r>
            <a:r>
              <a:rPr lang="en-US" sz="2800" dirty="0" err="1" smtClean="0">
                <a:solidFill>
                  <a:schemeClr val="tx1"/>
                </a:solidFill>
              </a:rPr>
              <a:t>SPUsageApplication</a:t>
            </a:r>
            <a:endParaRPr lang="en-US" sz="2800" dirty="0" smtClean="0">
              <a:solidFill>
                <a:schemeClr val="tx1"/>
              </a:solidFill>
            </a:endParaRPr>
          </a:p>
          <a:p>
            <a:pPr marL="741363" lvl="1" indent="-339725">
              <a:lnSpc>
                <a:spcPct val="120000"/>
              </a:lnSpc>
            </a:pPr>
            <a:r>
              <a:rPr lang="en-US" sz="2400" dirty="0" smtClean="0"/>
              <a:t>Retrieves usage applications from the local farm</a:t>
            </a:r>
          </a:p>
          <a:p>
            <a:pPr marL="401638" indent="-401638">
              <a:lnSpc>
                <a:spcPct val="120000"/>
              </a:lnSpc>
            </a:pPr>
            <a:r>
              <a:rPr lang="en-US" sz="2800" dirty="0" smtClean="0">
                <a:solidFill>
                  <a:schemeClr val="tx1"/>
                </a:solidFill>
              </a:rPr>
              <a:t>New-</a:t>
            </a:r>
            <a:r>
              <a:rPr lang="en-US" sz="2800" dirty="0" err="1" smtClean="0">
                <a:solidFill>
                  <a:schemeClr val="tx1"/>
                </a:solidFill>
              </a:rPr>
              <a:t>SPUsageApplication</a:t>
            </a:r>
            <a:endParaRPr lang="en-US" sz="2800" dirty="0" smtClean="0">
              <a:solidFill>
                <a:schemeClr val="tx1"/>
              </a:solidFill>
            </a:endParaRPr>
          </a:p>
          <a:p>
            <a:pPr marL="741363" lvl="1" indent="-339725">
              <a:lnSpc>
                <a:spcPct val="120000"/>
              </a:lnSpc>
            </a:pPr>
            <a:r>
              <a:rPr lang="en-US" sz="2400" dirty="0" smtClean="0"/>
              <a:t>Creates a new usage application in the local farm</a:t>
            </a:r>
          </a:p>
          <a:p>
            <a:pPr marL="401638" indent="-401638">
              <a:lnSpc>
                <a:spcPct val="120000"/>
              </a:lnSpc>
            </a:pPr>
            <a:r>
              <a:rPr lang="en-US" sz="2800" dirty="0" smtClean="0">
                <a:solidFill>
                  <a:schemeClr val="tx1"/>
                </a:solidFill>
              </a:rPr>
              <a:t>Set-</a:t>
            </a:r>
            <a:r>
              <a:rPr lang="en-US" sz="2800" dirty="0" err="1" smtClean="0">
                <a:solidFill>
                  <a:schemeClr val="tx1"/>
                </a:solidFill>
              </a:rPr>
              <a:t>SPUsageApplication</a:t>
            </a:r>
            <a:endParaRPr lang="en-US" sz="2800" dirty="0" smtClean="0">
              <a:solidFill>
                <a:schemeClr val="tx1"/>
              </a:solidFill>
            </a:endParaRPr>
          </a:p>
          <a:p>
            <a:pPr marL="741363" lvl="1" indent="-339725">
              <a:lnSpc>
                <a:spcPct val="120000"/>
              </a:lnSpc>
            </a:pPr>
            <a:r>
              <a:rPr lang="en-US" sz="2400" dirty="0" smtClean="0"/>
              <a:t>Updates settings for a given usage application</a:t>
            </a:r>
          </a:p>
          <a:p>
            <a:pPr marL="401638" indent="-401638">
              <a:lnSpc>
                <a:spcPct val="120000"/>
              </a:lnSpc>
            </a:pPr>
            <a:r>
              <a:rPr lang="en-US" sz="2800" dirty="0" smtClean="0">
                <a:solidFill>
                  <a:schemeClr val="tx1"/>
                </a:solidFill>
              </a:rPr>
              <a:t>Remove-</a:t>
            </a:r>
            <a:r>
              <a:rPr lang="en-US" sz="2800" dirty="0" err="1" smtClean="0">
                <a:solidFill>
                  <a:schemeClr val="tx1"/>
                </a:solidFill>
              </a:rPr>
              <a:t>SPUsageApplication</a:t>
            </a:r>
            <a:endParaRPr lang="en-US" sz="2800" dirty="0" smtClean="0">
              <a:solidFill>
                <a:schemeClr val="tx1"/>
              </a:solidFill>
            </a:endParaRPr>
          </a:p>
          <a:p>
            <a:pPr marL="741363" lvl="1" indent="-339725">
              <a:lnSpc>
                <a:spcPct val="120000"/>
              </a:lnSpc>
            </a:pPr>
            <a:r>
              <a:rPr lang="en-US" sz="2400" dirty="0" smtClean="0"/>
              <a:t>Removes the given usage application from the local farm</a:t>
            </a:r>
          </a:p>
          <a:p>
            <a:pPr marL="401638" indent="-401638">
              <a:lnSpc>
                <a:spcPct val="120000"/>
              </a:lnSpc>
            </a:pPr>
            <a:r>
              <a:rPr lang="en-US" sz="2800" dirty="0" smtClean="0">
                <a:solidFill>
                  <a:schemeClr val="tx1"/>
                </a:solidFill>
              </a:rPr>
              <a:t>New-</a:t>
            </a:r>
            <a:r>
              <a:rPr lang="en-US" sz="2800" dirty="0" err="1" smtClean="0">
                <a:solidFill>
                  <a:schemeClr val="tx1"/>
                </a:solidFill>
              </a:rPr>
              <a:t>SPUsageLogFile</a:t>
            </a:r>
            <a:endParaRPr lang="en-US" sz="2800" dirty="0" smtClean="0">
              <a:solidFill>
                <a:schemeClr val="tx1"/>
              </a:solidFill>
            </a:endParaRPr>
          </a:p>
          <a:p>
            <a:pPr marL="741363" lvl="1" indent="-339725">
              <a:lnSpc>
                <a:spcPct val="120000"/>
              </a:lnSpc>
            </a:pPr>
            <a:r>
              <a:rPr lang="en-US" sz="2400" dirty="0" smtClean="0"/>
              <a:t>Flushes usage data to current usage log file, and starts a new file in the current machine</a:t>
            </a:r>
            <a:endParaRPr lang="en-US" sz="2400"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19</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Overview</a:t>
            </a:r>
            <a:endParaRPr lang="en-US" dirty="0"/>
          </a:p>
        </p:txBody>
      </p:sp>
      <p:sp>
        <p:nvSpPr>
          <p:cNvPr id="3" name="Subtitle 2"/>
          <p:cNvSpPr>
            <a:spLocks noGrp="1"/>
          </p:cNvSpPr>
          <p:nvPr>
            <p:ph type="subTitle" idx="1"/>
          </p:nvPr>
        </p:nvSpPr>
        <p:spPr>
          <a:xfrm>
            <a:off x="730249" y="5195602"/>
            <a:ext cx="7681914" cy="886397"/>
          </a:xfrm>
        </p:spPr>
        <p:txBody>
          <a:bodyPr/>
          <a:lstStyle/>
          <a:p>
            <a:r>
              <a:rPr lang="en-US" dirty="0" smtClean="0">
                <a:gradFill>
                  <a:gsLst>
                    <a:gs pos="0">
                      <a:schemeClr val="tx1"/>
                    </a:gs>
                    <a:gs pos="100000">
                      <a:schemeClr val="tx1"/>
                    </a:gs>
                  </a:gsLst>
                  <a:lin ang="5400000" scaled="0"/>
                </a:gradFill>
              </a:rPr>
              <a:t>Ignite World Wide Tour</a:t>
            </a:r>
          </a:p>
          <a:p>
            <a:r>
              <a:rPr lang="en-US" dirty="0" smtClean="0">
                <a:gradFill>
                  <a:gsLst>
                    <a:gs pos="0">
                      <a:schemeClr val="tx1"/>
                    </a:gs>
                    <a:gs pos="100000">
                      <a:schemeClr val="tx1"/>
                    </a:gs>
                  </a:gsLst>
                  <a:lin ang="5400000" scaled="0"/>
                </a:gradFill>
              </a:rPr>
              <a:t>Microsoft Corporation</a:t>
            </a:r>
            <a:endParaRPr lang="en-US" dirty="0">
              <a:gradFill>
                <a:gsLst>
                  <a:gs pos="0">
                    <a:schemeClr val="tx1"/>
                  </a:gs>
                  <a:gs pos="100000">
                    <a:schemeClr val="tx1"/>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Logging - Reporting</a:t>
            </a:r>
            <a:endParaRPr lang="en-US" dirty="0"/>
          </a:p>
        </p:txBody>
      </p:sp>
      <p:graphicFrame>
        <p:nvGraphicFramePr>
          <p:cNvPr id="4" name="Content Placeholder 3"/>
          <p:cNvGraphicFramePr>
            <a:graphicFrameLocks noGrp="1"/>
          </p:cNvGraphicFramePr>
          <p:nvPr>
            <p:ph idx="1"/>
          </p:nvPr>
        </p:nvGraphicFramePr>
        <p:xfrm>
          <a:off x="381000" y="1143001"/>
          <a:ext cx="5715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ight Arrow 4"/>
          <p:cNvSpPr/>
          <p:nvPr/>
        </p:nvSpPr>
        <p:spPr bwMode="auto">
          <a:xfrm rot="19773774">
            <a:off x="4007439" y="3014416"/>
            <a:ext cx="2284241" cy="228600"/>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6" name="Right Arrow 5"/>
          <p:cNvSpPr/>
          <p:nvPr/>
        </p:nvSpPr>
        <p:spPr bwMode="auto">
          <a:xfrm>
            <a:off x="4267200" y="3733800"/>
            <a:ext cx="2057400" cy="228600"/>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7" name="Right Arrow 6"/>
          <p:cNvSpPr/>
          <p:nvPr/>
        </p:nvSpPr>
        <p:spPr bwMode="auto">
          <a:xfrm rot="1367746">
            <a:off x="4038600" y="4343400"/>
            <a:ext cx="2362200" cy="228600"/>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pic>
        <p:nvPicPr>
          <p:cNvPr id="1026" name="Picture 2" descr="http://tbn1.google.com/images?q=tbn:KNBphhuWmyfA5M:http://api.ning.com/files/MSkY5K50pB2mD02AgzOnIUnjFf7Du4hPd30u0JfqdoziCaWWJlO9PKOgVxtZtCdLuGNvfOOTqZzFrLh-mvFYsOKg91gxn0m7/Excel.jpg">
            <a:hlinkClick r:id="rId8"/>
          </p:cNvPr>
          <p:cNvPicPr>
            <a:picLocks noChangeAspect="1" noChangeArrowheads="1"/>
          </p:cNvPicPr>
          <p:nvPr/>
        </p:nvPicPr>
        <p:blipFill>
          <a:blip r:embed="rId9" cstate="print"/>
          <a:srcRect/>
          <a:stretch>
            <a:fillRect/>
          </a:stretch>
        </p:blipFill>
        <p:spPr bwMode="auto">
          <a:xfrm>
            <a:off x="6400800" y="2133600"/>
            <a:ext cx="735105" cy="609600"/>
          </a:xfrm>
          <a:prstGeom prst="rect">
            <a:avLst/>
          </a:prstGeom>
          <a:noFill/>
        </p:spPr>
      </p:pic>
      <p:pic>
        <p:nvPicPr>
          <p:cNvPr id="1027" name="Picture 3"/>
          <p:cNvPicPr>
            <a:picLocks noChangeAspect="1" noChangeArrowheads="1"/>
          </p:cNvPicPr>
          <p:nvPr/>
        </p:nvPicPr>
        <p:blipFill>
          <a:blip r:embed="rId10" cstate="print"/>
          <a:srcRect/>
          <a:stretch>
            <a:fillRect/>
          </a:stretch>
        </p:blipFill>
        <p:spPr bwMode="auto">
          <a:xfrm>
            <a:off x="6400800" y="3581400"/>
            <a:ext cx="685800" cy="762000"/>
          </a:xfrm>
          <a:prstGeom prst="rect">
            <a:avLst/>
          </a:prstGeom>
          <a:noFill/>
          <a:ln w="9525">
            <a:noFill/>
            <a:miter lim="800000"/>
            <a:headEnd/>
            <a:tailEnd/>
          </a:ln>
        </p:spPr>
      </p:pic>
      <p:pic>
        <p:nvPicPr>
          <p:cNvPr id="1028" name="Picture 4" descr="F:\temp\Temporary Internet Files\Content.IE5\BT4S0LNK\MCBD09292_0000[1].wmf"/>
          <p:cNvPicPr>
            <a:picLocks noChangeAspect="1" noChangeArrowheads="1"/>
          </p:cNvPicPr>
          <p:nvPr/>
        </p:nvPicPr>
        <p:blipFill>
          <a:blip r:embed="rId11" cstate="print"/>
          <a:srcRect/>
          <a:stretch>
            <a:fillRect/>
          </a:stretch>
        </p:blipFill>
        <p:spPr bwMode="auto">
          <a:xfrm>
            <a:off x="6400800" y="4648200"/>
            <a:ext cx="850900" cy="850147"/>
          </a:xfrm>
          <a:prstGeom prst="rect">
            <a:avLst/>
          </a:prstGeom>
          <a:noFill/>
        </p:spPr>
      </p:pic>
      <p:sp>
        <p:nvSpPr>
          <p:cNvPr id="10" name="Slide Number Placeholder 9"/>
          <p:cNvSpPr>
            <a:spLocks noGrp="1"/>
          </p:cNvSpPr>
          <p:nvPr>
            <p:ph type="sldNum" sz="quarter" idx="10"/>
          </p:nvPr>
        </p:nvSpPr>
        <p:spPr/>
        <p:txBody>
          <a:bodyPr/>
          <a:lstStyle/>
          <a:p>
            <a:fld id="{0D7CF977-003B-4382-9C11-15648BFA557C}" type="slidenum">
              <a:rPr lang="en-US" smtClean="0"/>
              <a:pPr/>
              <a:t>20</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7772400" cy="553998"/>
          </a:xfrm>
        </p:spPr>
        <p:txBody>
          <a:bodyPr vert="horz" wrap="square" lIns="0" tIns="0" rIns="0" bIns="0" rtlCol="0" anchor="t">
            <a:spAutoFit/>
          </a:bodyPr>
          <a:lstStyle/>
          <a:p>
            <a:r>
              <a:rPr lang="en-US" dirty="0" smtClean="0"/>
              <a:t>Health Reports</a:t>
            </a:r>
            <a:endParaRPr lang="en-US" dirty="0"/>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21</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Reports</a:t>
            </a:r>
            <a:endParaRPr lang="en-US" dirty="0"/>
          </a:p>
        </p:txBody>
      </p:sp>
      <p:sp>
        <p:nvSpPr>
          <p:cNvPr id="3" name="Content Placeholder 2"/>
          <p:cNvSpPr>
            <a:spLocks noGrp="1"/>
          </p:cNvSpPr>
          <p:nvPr>
            <p:ph idx="1"/>
          </p:nvPr>
        </p:nvSpPr>
        <p:spPr>
          <a:xfrm>
            <a:off x="381000" y="1219200"/>
            <a:ext cx="8382000" cy="5029200"/>
          </a:xfrm>
        </p:spPr>
        <p:txBody>
          <a:bodyPr>
            <a:normAutofit/>
          </a:bodyPr>
          <a:lstStyle/>
          <a:p>
            <a:pPr>
              <a:lnSpc>
                <a:spcPct val="100000"/>
              </a:lnSpc>
              <a:buNone/>
            </a:pPr>
            <a:r>
              <a:rPr lang="en-US" dirty="0" smtClean="0">
                <a:solidFill>
                  <a:schemeClr val="accent1"/>
                </a:solidFill>
              </a:rPr>
              <a:t>New to Microsoft SharePoint Server 2010</a:t>
            </a:r>
          </a:p>
          <a:p>
            <a:pPr marL="401638" indent="-401638">
              <a:lnSpc>
                <a:spcPct val="100000"/>
              </a:lnSpc>
            </a:pPr>
            <a:r>
              <a:rPr lang="en-US" sz="2800" dirty="0" smtClean="0"/>
              <a:t>Aggregates reports across server </a:t>
            </a:r>
            <a:br>
              <a:rPr lang="en-US" sz="2800" dirty="0" smtClean="0"/>
            </a:br>
            <a:r>
              <a:rPr lang="en-US" sz="2800" dirty="0" smtClean="0"/>
              <a:t>farm environment</a:t>
            </a:r>
          </a:p>
          <a:p>
            <a:pPr marL="401638" indent="-401638">
              <a:lnSpc>
                <a:spcPct val="100000"/>
              </a:lnSpc>
            </a:pPr>
            <a:r>
              <a:rPr lang="en-US" sz="2800" dirty="0" smtClean="0"/>
              <a:t>Provides insight into overall farm performance as perceived by end users</a:t>
            </a:r>
          </a:p>
          <a:p>
            <a:pPr marL="804863" lvl="1" indent="-403225">
              <a:lnSpc>
                <a:spcPct val="100000"/>
              </a:lnSpc>
            </a:pPr>
            <a:r>
              <a:rPr lang="en-US" sz="2400" dirty="0" smtClean="0"/>
              <a:t>Provides in addition site level usage reports</a:t>
            </a:r>
          </a:p>
          <a:p>
            <a:pPr marL="401638" indent="-401638">
              <a:lnSpc>
                <a:spcPct val="100000"/>
              </a:lnSpc>
            </a:pPr>
            <a:r>
              <a:rPr lang="en-US" sz="2800" dirty="0" smtClean="0"/>
              <a:t>Can be used to facilitate troubleshooting efforts by proactively identifying problematic sites, pages, etc.</a:t>
            </a:r>
          </a:p>
          <a:p>
            <a:pPr marL="401638" indent="-401638">
              <a:lnSpc>
                <a:spcPct val="100000"/>
              </a:lnSpc>
            </a:pPr>
            <a:r>
              <a:rPr lang="en-US" sz="2800" dirty="0" smtClean="0"/>
              <a:t>Leverages Usage Logging Infrastructure</a:t>
            </a:r>
          </a:p>
        </p:txBody>
      </p:sp>
      <p:sp>
        <p:nvSpPr>
          <p:cNvPr id="4" name="Slide Number Placeholder 3"/>
          <p:cNvSpPr>
            <a:spLocks noGrp="1"/>
          </p:cNvSpPr>
          <p:nvPr>
            <p:ph type="sldNum" sz="quarter" idx="10"/>
          </p:nvPr>
        </p:nvSpPr>
        <p:spPr/>
        <p:txBody>
          <a:bodyPr/>
          <a:lstStyle/>
          <a:p>
            <a:fld id="{1DC70519-3D27-4D5B-A312-0DC52B8ED593}" type="slidenum">
              <a:rPr lang="en-US" smtClean="0"/>
              <a:pPr/>
              <a:t>22</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dirty="0" smtClean="0">
                <a:solidFill>
                  <a:schemeClr val="accent1"/>
                </a:solidFill>
              </a:rPr>
              <a:t>Demo</a:t>
            </a:r>
            <a:r>
              <a:rPr lang="en-US" sz="3200" dirty="0" smtClean="0">
                <a:solidFill>
                  <a:schemeClr val="tx1"/>
                </a:solidFill>
              </a:rPr>
              <a:t> - ULS and Usage  and Health Data Collection</a:t>
            </a:r>
            <a:endParaRPr lang="en-US" sz="3200" dirty="0">
              <a:solidFill>
                <a:schemeClr val="tx1"/>
              </a:solidFill>
            </a:endParaRPr>
          </a:p>
        </p:txBody>
      </p:sp>
      <p:sp>
        <p:nvSpPr>
          <p:cNvPr id="7" name="Content Placeholder 6"/>
          <p:cNvSpPr>
            <a:spLocks noGrp="1"/>
          </p:cNvSpPr>
          <p:nvPr>
            <p:ph type="body" sz="quarter" idx="10"/>
          </p:nvPr>
        </p:nvSpPr>
        <p:spPr/>
        <p:txBody>
          <a:bodyPr>
            <a:normAutofit/>
          </a:bodyPr>
          <a:lstStyle/>
          <a:p>
            <a:r>
              <a:rPr lang="en-US" dirty="0" smtClean="0">
                <a:solidFill>
                  <a:schemeClr val="tx1"/>
                </a:solidFill>
              </a:rPr>
              <a:t>Walk through ULS Logging UI</a:t>
            </a:r>
          </a:p>
          <a:p>
            <a:r>
              <a:rPr lang="en-US" dirty="0" smtClean="0">
                <a:solidFill>
                  <a:schemeClr val="tx1"/>
                </a:solidFill>
              </a:rPr>
              <a:t>Walk through Usage  and Health Data Collection UI</a:t>
            </a:r>
          </a:p>
        </p:txBody>
      </p:sp>
      <p:sp>
        <p:nvSpPr>
          <p:cNvPr id="5" name="Slide Number Placeholder 4"/>
          <p:cNvSpPr>
            <a:spLocks noGrp="1"/>
          </p:cNvSpPr>
          <p:nvPr>
            <p:ph type="sldNum" sz="quarter" idx="11"/>
          </p:nvPr>
        </p:nvSpPr>
        <p:spPr/>
        <p:txBody>
          <a:bodyPr/>
          <a:lstStyle/>
          <a:p>
            <a:fld id="{0D7CF977-003B-4382-9C11-15648BFA557C}" type="slidenum">
              <a:rPr lang="en-US" smtClean="0"/>
              <a:pPr/>
              <a:t>23</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General</a:t>
            </a:r>
            <a:endParaRPr lang="en-US"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24</a:t>
            </a:fld>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066800" y="2133600"/>
            <a:ext cx="7040880" cy="3165239"/>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Administrative, Search</a:t>
            </a:r>
            <a:endParaRPr lang="en-US" dirty="0"/>
          </a:p>
        </p:txBody>
      </p:sp>
      <p:sp>
        <p:nvSpPr>
          <p:cNvPr id="3" name="Content Placeholder 2"/>
          <p:cNvSpPr>
            <a:spLocks noGrp="1"/>
          </p:cNvSpPr>
          <p:nvPr>
            <p:ph sz="half" idx="1"/>
          </p:nvPr>
        </p:nvSpPr>
        <p:spPr>
          <a:xfrm>
            <a:off x="381000" y="1524000"/>
            <a:ext cx="4800600" cy="4648201"/>
          </a:xfrm>
        </p:spPr>
        <p:txBody>
          <a:bodyPr/>
          <a:lstStyle/>
          <a:p>
            <a:pPr>
              <a:buNone/>
            </a:pPr>
            <a:r>
              <a:rPr lang="en-US" sz="2400" dirty="0" smtClean="0"/>
              <a:t>Query Latency Report</a:t>
            </a:r>
          </a:p>
          <a:p>
            <a:r>
              <a:rPr lang="en-US" sz="2000" dirty="0" smtClean="0"/>
              <a:t>Provides an administrator an immediate view of recent </a:t>
            </a:r>
            <a:br>
              <a:rPr lang="en-US" sz="2000" dirty="0" smtClean="0"/>
            </a:br>
            <a:r>
              <a:rPr lang="en-US" sz="2000" dirty="0" smtClean="0"/>
              <a:t>query activity</a:t>
            </a:r>
          </a:p>
          <a:p>
            <a:pPr marL="630238" lvl="1" indent="-280988"/>
            <a:r>
              <a:rPr lang="en-US" sz="1800" dirty="0" smtClean="0"/>
              <a:t>Average query count per minute is represented by a light purple line (using the right axis) which will likely fluctuate throughout the day</a:t>
            </a:r>
          </a:p>
          <a:p>
            <a:pPr marL="630238" lvl="1" indent="-280988"/>
            <a:r>
              <a:rPr lang="en-US" sz="1800" dirty="0" smtClean="0"/>
              <a:t>Average overall query latency per minute is represented by </a:t>
            </a:r>
            <a:br>
              <a:rPr lang="en-US" sz="1800" dirty="0" smtClean="0"/>
            </a:br>
            <a:r>
              <a:rPr lang="en-US" sz="1800" dirty="0" smtClean="0"/>
              <a:t>the second</a:t>
            </a:r>
          </a:p>
          <a:p>
            <a:pPr marL="630238" lvl="1" indent="-280988"/>
            <a:r>
              <a:rPr lang="en-US" sz="1800" dirty="0" smtClean="0"/>
              <a:t>Latencies per segment of the </a:t>
            </a:r>
            <a:br>
              <a:rPr lang="en-US" sz="1800" dirty="0" smtClean="0"/>
            </a:br>
            <a:r>
              <a:rPr lang="en-US" sz="1800" dirty="0" smtClean="0"/>
              <a:t>query pipeline</a:t>
            </a:r>
            <a:endParaRPr lang="en-US" sz="1800"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25</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562600" y="1905000"/>
            <a:ext cx="3373548" cy="2514600"/>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Administration, Search</a:t>
            </a:r>
            <a:endParaRPr lang="en-US" dirty="0"/>
          </a:p>
        </p:txBody>
      </p:sp>
      <p:pic>
        <p:nvPicPr>
          <p:cNvPr id="9" name="Content Placeholder 8" descr="CrawlQueue.png"/>
          <p:cNvPicPr>
            <a:picLocks noGrp="1" noChangeAspect="1"/>
          </p:cNvPicPr>
          <p:nvPr>
            <p:ph idx="1"/>
          </p:nvPr>
        </p:nvPicPr>
        <p:blipFill>
          <a:blip r:embed="rId3" cstate="print"/>
          <a:stretch>
            <a:fillRect/>
          </a:stretch>
        </p:blipFill>
        <p:spPr>
          <a:xfrm>
            <a:off x="457200" y="1600200"/>
            <a:ext cx="5013899" cy="3278898"/>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
        <p:nvSpPr>
          <p:cNvPr id="5" name="Slide Number Placeholder 4"/>
          <p:cNvSpPr>
            <a:spLocks noGrp="1"/>
          </p:cNvSpPr>
          <p:nvPr>
            <p:ph type="sldNum" sz="quarter" idx="10"/>
          </p:nvPr>
        </p:nvSpPr>
        <p:spPr/>
        <p:txBody>
          <a:bodyPr/>
          <a:lstStyle/>
          <a:p>
            <a:fld id="{1DC70519-3D27-4D5B-A312-0DC52B8ED593}" type="slidenum">
              <a:rPr lang="en-US" smtClean="0"/>
              <a:pPr/>
              <a:t>26</a:t>
            </a:fld>
            <a:endParaRPr lang="en-US" dirty="0"/>
          </a:p>
        </p:txBody>
      </p:sp>
      <p:sp>
        <p:nvSpPr>
          <p:cNvPr id="10" name="TextBox 9"/>
          <p:cNvSpPr txBox="1"/>
          <p:nvPr/>
        </p:nvSpPr>
        <p:spPr>
          <a:xfrm>
            <a:off x="457200" y="1143000"/>
            <a:ext cx="3196709" cy="387798"/>
          </a:xfrm>
          <a:prstGeom prst="rect">
            <a:avLst/>
          </a:prstGeom>
          <a:noFill/>
        </p:spPr>
        <p:txBody>
          <a:bodyPr wrap="none" lIns="0" tIns="0" rIns="0" bIns="0" rtlCol="0">
            <a:spAutoFit/>
          </a:bodyPr>
          <a:lstStyle/>
          <a:p>
            <a:pPr>
              <a:lnSpc>
                <a:spcPct val="90000"/>
              </a:lnSpc>
            </a:pPr>
            <a:r>
              <a:rPr lang="en-US" sz="2800" dirty="0" smtClean="0">
                <a:gradFill>
                  <a:gsLst>
                    <a:gs pos="0">
                      <a:schemeClr val="tx1"/>
                    </a:gs>
                    <a:gs pos="86000">
                      <a:schemeClr val="tx1"/>
                    </a:gs>
                  </a:gsLst>
                  <a:lin ang="5400000" scaled="0"/>
                </a:gradFill>
              </a:rPr>
              <a:t>Crawl Queue Report</a:t>
            </a:r>
          </a:p>
        </p:txBody>
      </p:sp>
      <p:pic>
        <p:nvPicPr>
          <p:cNvPr id="11" name="Picture 10" descr="QueryLatency-Last4Days.png"/>
          <p:cNvPicPr>
            <a:picLocks noChangeAspect="1"/>
          </p:cNvPicPr>
          <p:nvPr/>
        </p:nvPicPr>
        <p:blipFill>
          <a:blip r:embed="rId4" cstate="print"/>
          <a:stretch>
            <a:fillRect/>
          </a:stretch>
        </p:blipFill>
        <p:spPr>
          <a:xfrm>
            <a:off x="1905000" y="2057400"/>
            <a:ext cx="6553200" cy="4195091"/>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
        <p:nvSpPr>
          <p:cNvPr id="12" name="TextBox 11"/>
          <p:cNvSpPr txBox="1"/>
          <p:nvPr/>
        </p:nvSpPr>
        <p:spPr>
          <a:xfrm>
            <a:off x="1905000" y="1524000"/>
            <a:ext cx="3440685" cy="387798"/>
          </a:xfrm>
          <a:prstGeom prst="rect">
            <a:avLst/>
          </a:prstGeom>
          <a:noFill/>
        </p:spPr>
        <p:txBody>
          <a:bodyPr wrap="none" lIns="0" tIns="0" rIns="0" bIns="0" rtlCol="0">
            <a:spAutoFit/>
          </a:bodyPr>
          <a:lstStyle/>
          <a:p>
            <a:pPr>
              <a:lnSpc>
                <a:spcPct val="90000"/>
              </a:lnSpc>
            </a:pPr>
            <a:r>
              <a:rPr lang="en-US" sz="2800" dirty="0" smtClean="0">
                <a:gradFill>
                  <a:gsLst>
                    <a:gs pos="0">
                      <a:schemeClr val="tx1"/>
                    </a:gs>
                    <a:gs pos="86000">
                      <a:schemeClr val="tx1"/>
                    </a:gs>
                  </a:gsLst>
                  <a:lin ang="5400000" scaled="0"/>
                </a:gradFill>
              </a:rPr>
              <a:t>Query Latency Report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10"/>
                                        </p:tgtEl>
                                        <p:attrNameLst>
                                          <p:attrName>ppt_x</p:attrName>
                                        </p:attrNameLst>
                                      </p:cBhvr>
                                      <p:tavLst>
                                        <p:tav tm="0">
                                          <p:val>
                                            <p:strVal val="ppt_x"/>
                                          </p:val>
                                        </p:tav>
                                        <p:tav tm="100000">
                                          <p:val>
                                            <p:strVal val="ppt_x"/>
                                          </p:val>
                                        </p:tav>
                                      </p:tavLst>
                                    </p:anim>
                                    <p:anim calcmode="lin" valueType="num">
                                      <p:cBhvr additive="base">
                                        <p:cTn id="15" dur="500"/>
                                        <p:tgtEl>
                                          <p:spTgt spid="10"/>
                                        </p:tgtEl>
                                        <p:attrNameLst>
                                          <p:attrName>ppt_y</p:attrName>
                                        </p:attrNameLst>
                                      </p:cBhvr>
                                      <p:tavLst>
                                        <p:tav tm="0">
                                          <p:val>
                                            <p:strVal val="ppt_y"/>
                                          </p:val>
                                        </p:tav>
                                        <p:tav tm="100000">
                                          <p:val>
                                            <p:strVal val="1+ppt_h/2"/>
                                          </p:val>
                                        </p:tav>
                                      </p:tavLst>
                                    </p:anim>
                                    <p:set>
                                      <p:cBhvr>
                                        <p:cTn id="16" dur="1" fill="hold">
                                          <p:stCondLst>
                                            <p:cond delay="499"/>
                                          </p:stCondLst>
                                        </p:cTn>
                                        <p:tgtEl>
                                          <p:spTgt spid="10"/>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7772400" cy="553998"/>
          </a:xfrm>
        </p:spPr>
        <p:txBody>
          <a:bodyPr vert="horz" wrap="square" lIns="0" tIns="0" rIns="0" bIns="0" rtlCol="0" anchor="t">
            <a:spAutoFit/>
          </a:bodyPr>
          <a:lstStyle/>
          <a:p>
            <a:r>
              <a:rPr lang="en-US" dirty="0" smtClean="0"/>
              <a:t>SharePoint Health Analyzer</a:t>
            </a:r>
            <a:endParaRPr lang="en-US" dirty="0"/>
          </a:p>
        </p:txBody>
      </p:sp>
      <p:sp>
        <p:nvSpPr>
          <p:cNvPr id="7" name="Text Placeholder 6"/>
          <p:cNvSpPr>
            <a:spLocks noGrp="1"/>
          </p:cNvSpPr>
          <p:nvPr>
            <p:ph type="body" idx="1"/>
          </p:nvPr>
        </p:nvSpPr>
        <p:spPr>
          <a:xfrm>
            <a:off x="722313" y="4129901"/>
            <a:ext cx="7772400" cy="276999"/>
          </a:xfrm>
        </p:spPr>
        <p:txBody>
          <a:bodyPr/>
          <a:lstStyle/>
          <a:p>
            <a:endParaRPr lang="en-US" dirty="0">
              <a:gradFill>
                <a:gsLst>
                  <a:gs pos="50000">
                    <a:schemeClr val="tx1"/>
                  </a:gs>
                  <a:gs pos="100000">
                    <a:schemeClr val="tx1"/>
                  </a:gs>
                </a:gsLst>
                <a:lin ang="5400000" scaled="0"/>
              </a:gradFill>
            </a:endParaRPr>
          </a:p>
        </p:txBody>
      </p:sp>
      <p:sp>
        <p:nvSpPr>
          <p:cNvPr id="4" name="Slide Number Placeholder 3"/>
          <p:cNvSpPr>
            <a:spLocks noGrp="1"/>
          </p:cNvSpPr>
          <p:nvPr>
            <p:ph type="sldNum" sz="quarter" idx="12"/>
          </p:nvPr>
        </p:nvSpPr>
        <p:spPr/>
        <p:txBody>
          <a:bodyPr/>
          <a:lstStyle/>
          <a:p>
            <a:fld id="{1DC70519-3D27-4D5B-A312-0DC52B8ED593}" type="slidenum">
              <a:rPr lang="en-US" smtClean="0"/>
              <a:pPr/>
              <a:t>27</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a:t>SharePoint Health </a:t>
            </a:r>
            <a:r>
              <a:rPr lang="en-US" dirty="0" smtClean="0"/>
              <a:t>Analyzer</a:t>
            </a:r>
            <a:endParaRPr lang="en-US" dirty="0"/>
          </a:p>
        </p:txBody>
      </p:sp>
      <p:sp>
        <p:nvSpPr>
          <p:cNvPr id="3" name="Content Placeholder 2"/>
          <p:cNvSpPr>
            <a:spLocks noGrp="1"/>
          </p:cNvSpPr>
          <p:nvPr>
            <p:ph idx="1"/>
          </p:nvPr>
        </p:nvSpPr>
        <p:spPr>
          <a:xfrm>
            <a:off x="381000" y="990600"/>
            <a:ext cx="8382000" cy="5133713"/>
          </a:xfrm>
        </p:spPr>
        <p:txBody>
          <a:bodyPr>
            <a:normAutofit fontScale="92500" lnSpcReduction="10000"/>
          </a:bodyPr>
          <a:lstStyle/>
          <a:p>
            <a:pPr marL="401638" indent="-401638">
              <a:lnSpc>
                <a:spcPct val="120000"/>
              </a:lnSpc>
            </a:pPr>
            <a:r>
              <a:rPr lang="en-US" sz="2800" dirty="0" smtClean="0"/>
              <a:t>Categorizes and reports on common configuration issues in a server farm environment</a:t>
            </a:r>
          </a:p>
          <a:p>
            <a:pPr marL="401638" indent="-401638">
              <a:lnSpc>
                <a:spcPct val="120000"/>
              </a:lnSpc>
            </a:pPr>
            <a:r>
              <a:rPr lang="en-US" sz="2800" dirty="0" smtClean="0"/>
              <a:t>Implements the Best Practices Analyzer engine (Windows SharePoint Services 3.0)</a:t>
            </a:r>
          </a:p>
          <a:p>
            <a:pPr marL="401638" indent="-401638">
              <a:lnSpc>
                <a:spcPct val="120000"/>
              </a:lnSpc>
            </a:pPr>
            <a:r>
              <a:rPr lang="en-US" sz="2800" dirty="0" smtClean="0"/>
              <a:t>Provides definitions on four unique categories</a:t>
            </a:r>
          </a:p>
          <a:p>
            <a:pPr marL="804863" lvl="1" indent="-403225">
              <a:lnSpc>
                <a:spcPct val="120000"/>
              </a:lnSpc>
            </a:pPr>
            <a:r>
              <a:rPr lang="en-US" sz="2400" dirty="0" smtClean="0"/>
              <a:t>Security</a:t>
            </a:r>
          </a:p>
          <a:p>
            <a:pPr marL="804863" lvl="1" indent="-403225">
              <a:lnSpc>
                <a:spcPct val="120000"/>
              </a:lnSpc>
            </a:pPr>
            <a:r>
              <a:rPr lang="en-US" sz="2400" dirty="0" smtClean="0"/>
              <a:t>Performance</a:t>
            </a:r>
          </a:p>
          <a:p>
            <a:pPr marL="804863" lvl="1" indent="-403225">
              <a:lnSpc>
                <a:spcPct val="120000"/>
              </a:lnSpc>
            </a:pPr>
            <a:r>
              <a:rPr lang="en-US" sz="2400" dirty="0" smtClean="0"/>
              <a:t>Configuration</a:t>
            </a:r>
          </a:p>
          <a:p>
            <a:pPr marL="804863" lvl="1" indent="-403225">
              <a:lnSpc>
                <a:spcPct val="120000"/>
              </a:lnSpc>
            </a:pPr>
            <a:r>
              <a:rPr lang="en-US" sz="2400" dirty="0" smtClean="0"/>
              <a:t>Availability</a:t>
            </a:r>
          </a:p>
          <a:p>
            <a:pPr marL="401638" indent="-401638">
              <a:lnSpc>
                <a:spcPct val="120000"/>
              </a:lnSpc>
            </a:pPr>
            <a:r>
              <a:rPr lang="en-US" sz="2800" dirty="0" smtClean="0"/>
              <a:t>Farm-level, cannot be partitioned</a:t>
            </a:r>
          </a:p>
          <a:p>
            <a:pPr marL="401638" indent="-401638">
              <a:lnSpc>
                <a:spcPct val="120000"/>
              </a:lnSpc>
            </a:pPr>
            <a:r>
              <a:rPr lang="en-US" sz="2800" dirty="0" smtClean="0"/>
              <a:t>NOTE: Rule definitions are extensible</a:t>
            </a:r>
          </a:p>
        </p:txBody>
      </p:sp>
      <p:sp>
        <p:nvSpPr>
          <p:cNvPr id="4" name="Slide Number Placeholder 3"/>
          <p:cNvSpPr>
            <a:spLocks noGrp="1"/>
          </p:cNvSpPr>
          <p:nvPr>
            <p:ph type="sldNum" sz="quarter" idx="10"/>
          </p:nvPr>
        </p:nvSpPr>
        <p:spPr/>
        <p:txBody>
          <a:bodyPr/>
          <a:lstStyle/>
          <a:p>
            <a:fld id="{1DC70519-3D27-4D5B-A312-0DC52B8ED593}" type="slidenum">
              <a:rPr lang="en-US" smtClean="0"/>
              <a:pPr/>
              <a:t>28</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5" name="Text Placeholder 4"/>
          <p:cNvSpPr>
            <a:spLocks noGrp="1"/>
          </p:cNvSpPr>
          <p:nvPr>
            <p:ph type="body" sz="quarter" idx="10"/>
          </p:nvPr>
        </p:nvSpPr>
        <p:spPr>
          <a:xfrm>
            <a:off x="304800" y="1066801"/>
            <a:ext cx="8382000" cy="5105400"/>
          </a:xfrm>
        </p:spPr>
        <p:txBody>
          <a:bodyPr>
            <a:normAutofit fontScale="92500"/>
          </a:bodyPr>
          <a:lstStyle/>
          <a:p>
            <a:pPr marL="401638" indent="-401638">
              <a:lnSpc>
                <a:spcPct val="100000"/>
              </a:lnSpc>
            </a:pPr>
            <a:r>
              <a:rPr lang="en-US" dirty="0" smtClean="0"/>
              <a:t>Rules are mapped to services</a:t>
            </a:r>
          </a:p>
          <a:p>
            <a:pPr marL="804863" lvl="1" indent="-403225">
              <a:lnSpc>
                <a:spcPct val="100000"/>
              </a:lnSpc>
            </a:pPr>
            <a:r>
              <a:rPr lang="en-US" dirty="0" smtClean="0"/>
              <a:t>Run on one or all instances of that service</a:t>
            </a:r>
          </a:p>
          <a:p>
            <a:pPr marL="401638" indent="-401638">
              <a:lnSpc>
                <a:spcPct val="100000"/>
              </a:lnSpc>
            </a:pPr>
            <a:r>
              <a:rPr lang="en-US" dirty="0" smtClean="0"/>
              <a:t>Rule exceptions provide additional context where available (i.e., pointer to published guidance)</a:t>
            </a:r>
          </a:p>
          <a:p>
            <a:pPr marL="401638" indent="-401638">
              <a:lnSpc>
                <a:spcPct val="100000"/>
              </a:lnSpc>
            </a:pPr>
            <a:r>
              <a:rPr lang="en-US" dirty="0" smtClean="0"/>
              <a:t>Will periodically check the download center for new rule packages</a:t>
            </a:r>
          </a:p>
          <a:p>
            <a:pPr marL="401638" indent="-401638">
              <a:lnSpc>
                <a:spcPct val="100000"/>
              </a:lnSpc>
            </a:pPr>
            <a:r>
              <a:rPr lang="en-US" dirty="0" smtClean="0"/>
              <a:t>The rules will execute using our timer service account credentials, which should have full permission to SharePoint and it’s databases</a:t>
            </a:r>
            <a:endParaRPr lang="en-US" dirty="0"/>
          </a:p>
        </p:txBody>
      </p:sp>
      <p:sp>
        <p:nvSpPr>
          <p:cNvPr id="3" name="Slide Number Placeholder 2"/>
          <p:cNvSpPr>
            <a:spLocks noGrp="1"/>
          </p:cNvSpPr>
          <p:nvPr>
            <p:ph type="sldNum" sz="quarter" idx="11"/>
          </p:nvPr>
        </p:nvSpPr>
        <p:spPr/>
        <p:txBody>
          <a:bodyPr/>
          <a:lstStyle/>
          <a:p>
            <a:fld id="{1DC70519-3D27-4D5B-A312-0DC52B8ED593}" type="slidenum">
              <a:rPr lang="en-US" smtClean="0"/>
              <a:pPr/>
              <a:t>29</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a:xfrm>
            <a:off x="381000" y="1295400"/>
            <a:ext cx="8382000" cy="5181600"/>
          </a:xfrm>
        </p:spPr>
        <p:txBody>
          <a:bodyPr>
            <a:normAutofit/>
          </a:bodyPr>
          <a:lstStyle/>
          <a:p>
            <a:r>
              <a:rPr lang="en-US" dirty="0" smtClean="0"/>
              <a:t>Unified </a:t>
            </a:r>
            <a:r>
              <a:rPr lang="en-US" dirty="0"/>
              <a:t>Logging </a:t>
            </a:r>
            <a:r>
              <a:rPr lang="en-US" dirty="0" smtClean="0"/>
              <a:t>Service (ULS)</a:t>
            </a:r>
          </a:p>
          <a:p>
            <a:r>
              <a:rPr lang="en-US" dirty="0" smtClean="0"/>
              <a:t>Usage Logging</a:t>
            </a:r>
          </a:p>
          <a:p>
            <a:r>
              <a:rPr lang="en-US" dirty="0" smtClean="0"/>
              <a:t>Health Reports</a:t>
            </a:r>
          </a:p>
          <a:p>
            <a:r>
              <a:rPr lang="en-US" dirty="0" smtClean="0"/>
              <a:t>SharePoint Health Analyzer</a:t>
            </a:r>
          </a:p>
          <a:p>
            <a:r>
              <a:rPr lang="en-US" dirty="0" smtClean="0"/>
              <a:t>Developer Dashboard</a:t>
            </a:r>
          </a:p>
          <a:p>
            <a:r>
              <a:rPr lang="en-US" dirty="0" smtClean="0"/>
              <a:t>Password </a:t>
            </a:r>
            <a:r>
              <a:rPr lang="en-US" dirty="0" smtClean="0"/>
              <a:t>Management</a:t>
            </a:r>
          </a:p>
          <a:p>
            <a:r>
              <a:rPr lang="en-US" dirty="0" smtClean="0"/>
              <a:t>PowerShell</a:t>
            </a:r>
          </a:p>
          <a:p>
            <a:r>
              <a:rPr lang="en-US" dirty="0" smtClean="0"/>
              <a:t>Appendix</a:t>
            </a:r>
          </a:p>
          <a:p>
            <a:pPr lvl="1"/>
            <a:r>
              <a:rPr lang="en-US" dirty="0" smtClean="0"/>
              <a:t>Patching</a:t>
            </a:r>
          </a:p>
          <a:p>
            <a:pPr lvl="1"/>
            <a:r>
              <a:rPr lang="en-US" dirty="0"/>
              <a:t>Business Continuity Management</a:t>
            </a:r>
            <a:endParaRPr lang="en-US" dirty="0" smtClean="0"/>
          </a:p>
          <a:p>
            <a:pPr lvl="1"/>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Results and Details</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30</a:t>
            </a:fld>
            <a:endParaRPr lang="en-US"/>
          </a:p>
        </p:txBody>
      </p:sp>
      <p:pic>
        <p:nvPicPr>
          <p:cNvPr id="8" name="Picture 5"/>
          <p:cNvPicPr>
            <a:picLocks noChangeAspect="1" noChangeArrowheads="1"/>
          </p:cNvPicPr>
          <p:nvPr/>
        </p:nvPicPr>
        <p:blipFill>
          <a:blip r:embed="rId3" cstate="print"/>
          <a:srcRect/>
          <a:stretch>
            <a:fillRect/>
          </a:stretch>
        </p:blipFill>
        <p:spPr bwMode="auto">
          <a:xfrm>
            <a:off x="685800" y="1066800"/>
            <a:ext cx="4884821" cy="2032371"/>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13" name="Picture 4"/>
          <p:cNvPicPr>
            <a:picLocks noChangeAspect="1" noChangeArrowheads="1"/>
          </p:cNvPicPr>
          <p:nvPr/>
        </p:nvPicPr>
        <p:blipFill>
          <a:blip r:embed="rId4" cstate="print"/>
          <a:srcRect/>
          <a:stretch>
            <a:fillRect/>
          </a:stretch>
        </p:blipFill>
        <p:spPr bwMode="auto">
          <a:xfrm>
            <a:off x="4267200" y="3352800"/>
            <a:ext cx="4735468" cy="174413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6" name="Picture 6"/>
          <p:cNvPicPr>
            <a:picLocks noChangeAspect="1" noChangeArrowheads="1"/>
          </p:cNvPicPr>
          <p:nvPr/>
        </p:nvPicPr>
        <p:blipFill>
          <a:blip r:embed="rId5" cstate="print"/>
          <a:srcRect/>
          <a:stretch>
            <a:fillRect/>
          </a:stretch>
        </p:blipFill>
        <p:spPr bwMode="auto">
          <a:xfrm>
            <a:off x="762000" y="4572000"/>
            <a:ext cx="3167782" cy="2036796"/>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UI</a:t>
            </a:r>
            <a:endParaRPr lang="en-US" dirty="0"/>
          </a:p>
        </p:txBody>
      </p:sp>
      <p:sp>
        <p:nvSpPr>
          <p:cNvPr id="3" name="Content Placeholder 2"/>
          <p:cNvSpPr>
            <a:spLocks noGrp="1"/>
          </p:cNvSpPr>
          <p:nvPr>
            <p:ph type="body" sz="quarter" idx="10"/>
          </p:nvPr>
        </p:nvSpPr>
        <p:spPr/>
        <p:txBody>
          <a:bodyPr>
            <a:normAutofit/>
          </a:bodyPr>
          <a:lstStyle/>
          <a:p>
            <a:pPr>
              <a:lnSpc>
                <a:spcPct val="100000"/>
              </a:lnSpc>
            </a:pPr>
            <a:r>
              <a:rPr lang="en-US" dirty="0" smtClean="0"/>
              <a:t>Central Administration</a:t>
            </a:r>
          </a:p>
          <a:p>
            <a:pPr lvl="1">
              <a:lnSpc>
                <a:spcPct val="100000"/>
              </a:lnSpc>
            </a:pPr>
            <a:r>
              <a:rPr lang="en-US" dirty="0" smtClean="0"/>
              <a:t>Under “Monitoring” -&gt; “Health Analyzer”</a:t>
            </a:r>
          </a:p>
          <a:p>
            <a:pPr lvl="2">
              <a:lnSpc>
                <a:spcPct val="100000"/>
              </a:lnSpc>
            </a:pPr>
            <a:r>
              <a:rPr lang="en-US" dirty="0" smtClean="0"/>
              <a:t>“Review problems and solutions”</a:t>
            </a:r>
          </a:p>
          <a:p>
            <a:pPr lvl="2">
              <a:lnSpc>
                <a:spcPct val="100000"/>
              </a:lnSpc>
            </a:pPr>
            <a:r>
              <a:rPr lang="en-US" dirty="0" smtClean="0"/>
              <a:t>“Review Rule Definitions”</a:t>
            </a:r>
          </a:p>
        </p:txBody>
      </p:sp>
      <p:sp>
        <p:nvSpPr>
          <p:cNvPr id="4" name="Slide Number Placeholder 3"/>
          <p:cNvSpPr>
            <a:spLocks noGrp="1"/>
          </p:cNvSpPr>
          <p:nvPr>
            <p:ph type="sldNum" sz="quarter" idx="11"/>
          </p:nvPr>
        </p:nvSpPr>
        <p:spPr/>
        <p:txBody>
          <a:bodyPr/>
          <a:lstStyle/>
          <a:p>
            <a:fld id="{0D7CF977-003B-4382-9C11-15648BFA557C}" type="slidenum">
              <a:rPr lang="en-US" smtClean="0"/>
              <a:pPr/>
              <a:t>31</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33400" y="3614013"/>
            <a:ext cx="2590800" cy="819106"/>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7" name="Picture 4"/>
          <p:cNvPicPr>
            <a:picLocks noChangeAspect="1" noChangeArrowheads="1"/>
          </p:cNvPicPr>
          <p:nvPr/>
        </p:nvPicPr>
        <p:blipFill>
          <a:blip r:embed="rId3" cstate="print"/>
          <a:srcRect/>
          <a:stretch>
            <a:fillRect/>
          </a:stretch>
        </p:blipFill>
        <p:spPr bwMode="auto">
          <a:xfrm>
            <a:off x="3810000" y="3614013"/>
            <a:ext cx="4876800" cy="1796187"/>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9" name="Picture 6"/>
          <p:cNvPicPr>
            <a:picLocks noChangeAspect="1" noChangeArrowheads="1"/>
          </p:cNvPicPr>
          <p:nvPr/>
        </p:nvPicPr>
        <p:blipFill>
          <a:blip r:embed="rId4" cstate="print"/>
          <a:srcRect/>
          <a:stretch>
            <a:fillRect/>
          </a:stretch>
        </p:blipFill>
        <p:spPr bwMode="auto">
          <a:xfrm>
            <a:off x="6805612" y="7320740"/>
            <a:ext cx="2338388" cy="1503519"/>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Patch Health Rules</a:t>
            </a:r>
            <a:endParaRPr lang="en-US" dirty="0"/>
          </a:p>
        </p:txBody>
      </p:sp>
      <p:sp>
        <p:nvSpPr>
          <p:cNvPr id="3" name="Content Placeholder 2"/>
          <p:cNvSpPr>
            <a:spLocks noGrp="1"/>
          </p:cNvSpPr>
          <p:nvPr>
            <p:ph type="body" sz="quarter" idx="10"/>
          </p:nvPr>
        </p:nvSpPr>
        <p:spPr>
          <a:xfrm>
            <a:off x="381000" y="1447799"/>
            <a:ext cx="8382000" cy="4610493"/>
          </a:xfrm>
        </p:spPr>
        <p:txBody>
          <a:bodyPr/>
          <a:lstStyle/>
          <a:p>
            <a:r>
              <a:rPr lang="en-US" dirty="0" smtClean="0"/>
              <a:t>New feature in SharePoint 2010</a:t>
            </a:r>
          </a:p>
          <a:p>
            <a:r>
              <a:rPr lang="en-US" dirty="0" smtClean="0"/>
              <a:t>Include several rules that pertain to patching:</a:t>
            </a:r>
          </a:p>
          <a:p>
            <a:pPr lvl="1"/>
            <a:r>
              <a:rPr lang="en-US" dirty="0" smtClean="0"/>
              <a:t>Databases require upgrade</a:t>
            </a:r>
          </a:p>
          <a:p>
            <a:pPr lvl="1"/>
            <a:r>
              <a:rPr lang="en-US" dirty="0" smtClean="0"/>
              <a:t>Databases are running in compatibility range, upgrade recommended</a:t>
            </a:r>
          </a:p>
          <a:p>
            <a:pPr lvl="1"/>
            <a:r>
              <a:rPr lang="en-US" dirty="0" smtClean="0"/>
              <a:t>Product/patch installation or server</a:t>
            </a:r>
            <a:br>
              <a:rPr lang="en-US" dirty="0" smtClean="0"/>
            </a:br>
            <a:r>
              <a:rPr lang="en-US" dirty="0" smtClean="0"/>
              <a:t>upgrade required</a:t>
            </a:r>
          </a:p>
          <a:p>
            <a:r>
              <a:rPr lang="en-US" dirty="0" smtClean="0"/>
              <a:t>Can be used to keep administrators aware of potential problems and address them</a:t>
            </a:r>
            <a:endParaRPr lang="en-US" dirty="0"/>
          </a:p>
        </p:txBody>
      </p:sp>
      <p:sp>
        <p:nvSpPr>
          <p:cNvPr id="10" name="Slide Number Placeholder 9"/>
          <p:cNvSpPr>
            <a:spLocks noGrp="1"/>
          </p:cNvSpPr>
          <p:nvPr>
            <p:ph type="sldNum" sz="quarter" idx="11"/>
          </p:nvPr>
        </p:nvSpPr>
        <p:spPr/>
        <p:txBody>
          <a:bodyPr/>
          <a:lstStyle/>
          <a:p>
            <a:fld id="{1DC70519-3D27-4D5B-A312-0DC52B8ED593}" type="slidenum">
              <a:rPr lang="en-US" smtClean="0"/>
              <a:pPr/>
              <a:t>32</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solidFill>
                  <a:schemeClr val="accent1"/>
                </a:solidFill>
              </a:rPr>
              <a:t>Demo</a:t>
            </a:r>
            <a:r>
              <a:rPr lang="en-US" sz="4000" dirty="0" smtClean="0">
                <a:solidFill>
                  <a:schemeClr val="tx1"/>
                </a:solidFill>
              </a:rPr>
              <a:t> - SharePoint Health Monitoring</a:t>
            </a:r>
            <a:endParaRPr lang="en-US" sz="4000" dirty="0">
              <a:solidFill>
                <a:schemeClr val="tx1"/>
              </a:solidFill>
            </a:endParaRPr>
          </a:p>
        </p:txBody>
      </p:sp>
      <p:sp>
        <p:nvSpPr>
          <p:cNvPr id="7" name="Content Placeholder 6"/>
          <p:cNvSpPr>
            <a:spLocks noGrp="1"/>
          </p:cNvSpPr>
          <p:nvPr>
            <p:ph type="body" sz="quarter" idx="10"/>
          </p:nvPr>
        </p:nvSpPr>
        <p:spPr>
          <a:xfrm>
            <a:off x="381000" y="1447799"/>
            <a:ext cx="8382000" cy="4953001"/>
          </a:xfrm>
        </p:spPr>
        <p:txBody>
          <a:bodyPr>
            <a:normAutofit/>
          </a:bodyPr>
          <a:lstStyle/>
          <a:p>
            <a:pPr>
              <a:lnSpc>
                <a:spcPct val="120000"/>
              </a:lnSpc>
            </a:pPr>
            <a:r>
              <a:rPr lang="en-US" dirty="0" smtClean="0">
                <a:solidFill>
                  <a:schemeClr val="tx1"/>
                </a:solidFill>
              </a:rPr>
              <a:t>Walk through where SharePoint Health Monitoring puts information</a:t>
            </a:r>
          </a:p>
          <a:p>
            <a:pPr lvl="1">
              <a:lnSpc>
                <a:spcPct val="120000"/>
              </a:lnSpc>
            </a:pPr>
            <a:r>
              <a:rPr lang="en-US" dirty="0" smtClean="0">
                <a:solidFill>
                  <a:schemeClr val="tx1"/>
                </a:solidFill>
              </a:rPr>
              <a:t>Highlight things that have been brought into SharePoint via diagnostic providers that used to have to be found in log files individually</a:t>
            </a:r>
          </a:p>
          <a:p>
            <a:pPr lvl="1">
              <a:lnSpc>
                <a:spcPct val="120000"/>
              </a:lnSpc>
            </a:pPr>
            <a:r>
              <a:rPr lang="en-US" dirty="0" smtClean="0">
                <a:solidFill>
                  <a:schemeClr val="tx1"/>
                </a:solidFill>
              </a:rPr>
              <a:t>Highlight any new OOB reporting capabilities that help the ITPro assess farm and EPM health more readily and easily</a:t>
            </a:r>
          </a:p>
        </p:txBody>
      </p:sp>
      <p:sp>
        <p:nvSpPr>
          <p:cNvPr id="5" name="Slide Number Placeholder 4"/>
          <p:cNvSpPr>
            <a:spLocks noGrp="1"/>
          </p:cNvSpPr>
          <p:nvPr>
            <p:ph type="sldNum" sz="quarter" idx="11"/>
          </p:nvPr>
        </p:nvSpPr>
        <p:spPr/>
        <p:txBody>
          <a:bodyPr/>
          <a:lstStyle/>
          <a:p>
            <a:fld id="{0D7CF977-003B-4382-9C11-15648BFA557C}" type="slidenum">
              <a:rPr lang="en-US" smtClean="0"/>
              <a:pPr/>
              <a:t>33</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7772400" cy="553998"/>
          </a:xfrm>
        </p:spPr>
        <p:txBody>
          <a:bodyPr/>
          <a:lstStyle/>
          <a:p>
            <a:r>
              <a:rPr lang="en-US" cap="none" dirty="0" smtClean="0">
                <a:gradFill flip="none" rotWithShape="1">
                  <a:gsLst>
                    <a:gs pos="50000">
                      <a:schemeClr val="tx1"/>
                    </a:gs>
                    <a:gs pos="100000">
                      <a:schemeClr val="tx1"/>
                    </a:gs>
                  </a:gsLst>
                  <a:lin ang="5400000" scaled="0"/>
                  <a:tileRect/>
                </a:gradFill>
              </a:rPr>
              <a:t>DEVELOPER DASHBOARD</a:t>
            </a:r>
            <a:endParaRPr lang="en-US" cap="none" dirty="0">
              <a:gradFill flip="none" rotWithShape="1">
                <a:gsLst>
                  <a:gs pos="50000">
                    <a:schemeClr val="tx1"/>
                  </a:gs>
                  <a:gs pos="100000">
                    <a:schemeClr val="tx1"/>
                  </a:gs>
                </a:gsLst>
                <a:lin ang="5400000" scaled="0"/>
                <a:tileRect/>
              </a:gradFill>
            </a:endParaRPr>
          </a:p>
        </p:txBody>
      </p:sp>
      <p:sp>
        <p:nvSpPr>
          <p:cNvPr id="7" name="Text Placeholder 6"/>
          <p:cNvSpPr>
            <a:spLocks noGrp="1"/>
          </p:cNvSpPr>
          <p:nvPr>
            <p:ph type="body" idx="1"/>
          </p:nvPr>
        </p:nvSpPr>
        <p:spPr>
          <a:xfrm>
            <a:off x="722313" y="4129901"/>
            <a:ext cx="7772400" cy="276999"/>
          </a:xfrm>
        </p:spPr>
        <p:txBody>
          <a:bodyPr/>
          <a:lstStyle/>
          <a:p>
            <a:endParaRPr lang="en-US" dirty="0">
              <a:gradFill>
                <a:gsLst>
                  <a:gs pos="50000">
                    <a:schemeClr val="tx1"/>
                  </a:gs>
                  <a:gs pos="100000">
                    <a:schemeClr val="tx1"/>
                  </a:gs>
                </a:gsLst>
                <a:lin ang="5400000" scaled="0"/>
              </a:gradFill>
            </a:endParaRPr>
          </a:p>
        </p:txBody>
      </p:sp>
      <p:sp>
        <p:nvSpPr>
          <p:cNvPr id="4" name="Slide Number Placeholder 3"/>
          <p:cNvSpPr>
            <a:spLocks noGrp="1"/>
          </p:cNvSpPr>
          <p:nvPr>
            <p:ph type="sldNum" sz="quarter" idx="12"/>
          </p:nvPr>
        </p:nvSpPr>
        <p:spPr/>
        <p:txBody>
          <a:bodyPr/>
          <a:lstStyle/>
          <a:p>
            <a:fld id="{1DC70519-3D27-4D5B-A312-0DC52B8ED593}" type="slidenum">
              <a:rPr lang="en-US" smtClean="0"/>
              <a:pPr/>
              <a:t>34</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Developer Dashboard</a:t>
            </a:r>
            <a:endParaRPr lang="en-US" dirty="0"/>
          </a:p>
        </p:txBody>
      </p:sp>
      <p:sp>
        <p:nvSpPr>
          <p:cNvPr id="6" name="Text Placeholder 5"/>
          <p:cNvSpPr>
            <a:spLocks noGrp="1"/>
          </p:cNvSpPr>
          <p:nvPr>
            <p:ph type="body" sz="quarter" idx="10"/>
          </p:nvPr>
        </p:nvSpPr>
        <p:spPr>
          <a:xfrm>
            <a:off x="381000" y="1447800"/>
            <a:ext cx="8077200" cy="4801314"/>
          </a:xfrm>
        </p:spPr>
        <p:txBody>
          <a:bodyPr>
            <a:normAutofit/>
          </a:bodyPr>
          <a:lstStyle/>
          <a:p>
            <a:pPr>
              <a:lnSpc>
                <a:spcPct val="100000"/>
              </a:lnSpc>
            </a:pPr>
            <a:r>
              <a:rPr lang="en-US" dirty="0"/>
              <a:t>The developer dashboard is a useful component included with </a:t>
            </a:r>
            <a:r>
              <a:rPr lang="en-US" dirty="0" smtClean="0"/>
              <a:t>2010</a:t>
            </a:r>
            <a:endParaRPr lang="en-US" dirty="0"/>
          </a:p>
          <a:p>
            <a:pPr>
              <a:lnSpc>
                <a:spcPct val="100000"/>
              </a:lnSpc>
            </a:pPr>
            <a:r>
              <a:rPr lang="en-US" dirty="0"/>
              <a:t>Can be used to monitor page load and </a:t>
            </a:r>
            <a:r>
              <a:rPr lang="en-US" dirty="0" smtClean="0"/>
              <a:t>performance</a:t>
            </a:r>
            <a:endParaRPr lang="en-US" dirty="0"/>
          </a:p>
          <a:p>
            <a:pPr>
              <a:lnSpc>
                <a:spcPct val="100000"/>
              </a:lnSpc>
            </a:pPr>
            <a:r>
              <a:rPr lang="en-US" dirty="0"/>
              <a:t>It has three </a:t>
            </a:r>
            <a:r>
              <a:rPr lang="en-US" dirty="0" smtClean="0"/>
              <a:t>states</a:t>
            </a:r>
            <a:endParaRPr lang="en-US" dirty="0"/>
          </a:p>
          <a:p>
            <a:pPr lvl="1">
              <a:lnSpc>
                <a:spcPct val="100000"/>
              </a:lnSpc>
            </a:pPr>
            <a:r>
              <a:rPr lang="en-US" dirty="0"/>
              <a:t>On</a:t>
            </a:r>
          </a:p>
          <a:p>
            <a:pPr lvl="1">
              <a:lnSpc>
                <a:spcPct val="100000"/>
              </a:lnSpc>
            </a:pPr>
            <a:r>
              <a:rPr lang="en-US" dirty="0"/>
              <a:t>Off</a:t>
            </a:r>
          </a:p>
          <a:p>
            <a:pPr lvl="1">
              <a:lnSpc>
                <a:spcPct val="100000"/>
              </a:lnSpc>
            </a:pPr>
            <a:r>
              <a:rPr lang="en-US" dirty="0"/>
              <a:t>On demand</a:t>
            </a:r>
          </a:p>
          <a:p>
            <a:pPr>
              <a:lnSpc>
                <a:spcPct val="100000"/>
              </a:lnSpc>
            </a:pPr>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a:t>
            </a:r>
            <a:endParaRPr lang="en-US" dirty="0"/>
          </a:p>
        </p:txBody>
      </p:sp>
      <p:sp>
        <p:nvSpPr>
          <p:cNvPr id="3" name="Content Placeholder 2"/>
          <p:cNvSpPr>
            <a:spLocks noGrp="1"/>
          </p:cNvSpPr>
          <p:nvPr>
            <p:ph idx="1"/>
          </p:nvPr>
        </p:nvSpPr>
        <p:spPr>
          <a:xfrm>
            <a:off x="381000" y="1412875"/>
            <a:ext cx="8382000" cy="4759325"/>
          </a:xfrm>
        </p:spPr>
        <p:txBody>
          <a:bodyPr>
            <a:normAutofit/>
          </a:bodyPr>
          <a:lstStyle/>
          <a:p>
            <a:pPr>
              <a:lnSpc>
                <a:spcPct val="100000"/>
              </a:lnSpc>
            </a:pPr>
            <a:r>
              <a:rPr lang="en-US" dirty="0" smtClean="0"/>
              <a:t>Displays detailed diagnostics for each page load </a:t>
            </a:r>
          </a:p>
          <a:p>
            <a:pPr>
              <a:lnSpc>
                <a:spcPct val="100000"/>
              </a:lnSpc>
            </a:pPr>
            <a:r>
              <a:rPr lang="en-US" dirty="0" smtClean="0"/>
              <a:t>Eases diagnostics of performance issues</a:t>
            </a:r>
          </a:p>
          <a:p>
            <a:pPr>
              <a:lnSpc>
                <a:spcPct val="100000"/>
              </a:lnSpc>
            </a:pPr>
            <a:r>
              <a:rPr lang="en-US" dirty="0" smtClean="0"/>
              <a:t>Disabled by default</a:t>
            </a:r>
          </a:p>
          <a:p>
            <a:pPr>
              <a:lnSpc>
                <a:spcPct val="100000"/>
              </a:lnSpc>
            </a:pPr>
            <a:r>
              <a:rPr lang="en-US" dirty="0" smtClean="0"/>
              <a:t>Enabled through PowerShell or </a:t>
            </a:r>
            <a:r>
              <a:rPr lang="en-US" dirty="0" err="1" smtClean="0"/>
              <a:t>stsadm</a:t>
            </a:r>
            <a:endParaRPr lang="en-US" dirty="0" smtClean="0"/>
          </a:p>
          <a:p>
            <a:pPr>
              <a:lnSpc>
                <a:spcPct val="100000"/>
              </a:lnSpc>
            </a:pPr>
            <a:r>
              <a:rPr lang="en-US" dirty="0" smtClean="0">
                <a:solidFill>
                  <a:schemeClr val="tx1"/>
                </a:solidFill>
                <a:latin typeface="Segoe UI" pitchFamily="34" charset="0"/>
              </a:rPr>
              <a:t>Once it's enabled, any site admin can access it to diagnose their sites</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36</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a:t>
            </a:r>
            <a:endParaRPr lang="en-US" dirty="0"/>
          </a:p>
        </p:txBody>
      </p:sp>
      <p:sp>
        <p:nvSpPr>
          <p:cNvPr id="3" name="Text Placeholder 2"/>
          <p:cNvSpPr>
            <a:spLocks noGrp="1"/>
          </p:cNvSpPr>
          <p:nvPr>
            <p:ph type="body" sz="quarter" idx="10"/>
          </p:nvPr>
        </p:nvSpPr>
        <p:spPr>
          <a:xfrm>
            <a:off x="381000" y="1447799"/>
            <a:ext cx="8229600" cy="4800601"/>
          </a:xfrm>
        </p:spPr>
        <p:txBody>
          <a:bodyPr>
            <a:normAutofit/>
          </a:bodyPr>
          <a:lstStyle/>
          <a:p>
            <a:pPr>
              <a:lnSpc>
                <a:spcPct val="100000"/>
              </a:lnSpc>
            </a:pPr>
            <a:r>
              <a:rPr lang="en-US" dirty="0"/>
              <a:t>Information contained on the dashboard:</a:t>
            </a:r>
          </a:p>
          <a:p>
            <a:pPr lvl="1">
              <a:lnSpc>
                <a:spcPct val="100000"/>
              </a:lnSpc>
            </a:pPr>
            <a:r>
              <a:rPr lang="en-US" dirty="0"/>
              <a:t>Times to render various components on page</a:t>
            </a:r>
          </a:p>
          <a:p>
            <a:pPr lvl="1">
              <a:lnSpc>
                <a:spcPct val="100000"/>
              </a:lnSpc>
            </a:pPr>
            <a:r>
              <a:rPr lang="en-US" dirty="0"/>
              <a:t>Page Checkout level</a:t>
            </a:r>
          </a:p>
          <a:p>
            <a:pPr lvl="1">
              <a:lnSpc>
                <a:spcPct val="100000"/>
              </a:lnSpc>
            </a:pPr>
            <a:r>
              <a:rPr lang="en-US" dirty="0"/>
              <a:t>Database query information</a:t>
            </a:r>
          </a:p>
          <a:p>
            <a:pPr lvl="1">
              <a:lnSpc>
                <a:spcPct val="100000"/>
              </a:lnSpc>
            </a:pPr>
            <a:r>
              <a:rPr lang="en-US" dirty="0"/>
              <a:t>Web part processing time</a:t>
            </a:r>
          </a:p>
          <a:p>
            <a:pPr lvl="1">
              <a:lnSpc>
                <a:spcPct val="100000"/>
              </a:lnSpc>
            </a:pPr>
            <a:r>
              <a:rPr lang="en-US" dirty="0"/>
              <a:t>Any critical events or </a:t>
            </a:r>
            <a:r>
              <a:rPr lang="en-US" dirty="0" smtClean="0"/>
              <a:t>alerts</a:t>
            </a:r>
            <a:endParaRPr lang="en-US" dirty="0"/>
          </a:p>
          <a:p>
            <a:pPr>
              <a:lnSpc>
                <a:spcPct val="100000"/>
              </a:lnSpc>
            </a:pPr>
            <a:r>
              <a:rPr lang="en-US" dirty="0"/>
              <a:t>Good for diagnosing problem web parts on a page or long list load time</a:t>
            </a:r>
          </a:p>
          <a:p>
            <a:pPr>
              <a:lnSpc>
                <a:spcPct val="100000"/>
              </a:lnSpc>
            </a:pPr>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a:t>
            </a:r>
            <a:endParaRPr lang="en-US" dirty="0"/>
          </a:p>
        </p:txBody>
      </p:sp>
      <p:sp>
        <p:nvSpPr>
          <p:cNvPr id="3" name="Text Placeholder 2"/>
          <p:cNvSpPr>
            <a:spLocks noGrp="1"/>
          </p:cNvSpPr>
          <p:nvPr>
            <p:ph type="body" sz="quarter" idx="10"/>
          </p:nvPr>
        </p:nvSpPr>
        <p:spPr>
          <a:xfrm>
            <a:off x="381000" y="1295400"/>
            <a:ext cx="8458200" cy="4524315"/>
          </a:xfrm>
        </p:spPr>
        <p:txBody>
          <a:bodyPr>
            <a:normAutofit lnSpcReduction="10000"/>
          </a:bodyPr>
          <a:lstStyle/>
          <a:p>
            <a:pPr>
              <a:lnSpc>
                <a:spcPct val="100000"/>
              </a:lnSpc>
            </a:pPr>
            <a:r>
              <a:rPr lang="en-US" dirty="0"/>
              <a:t>The Developer Dashboard state can only be toggled with a STSADM command</a:t>
            </a:r>
          </a:p>
          <a:p>
            <a:pPr lvl="1">
              <a:lnSpc>
                <a:spcPct val="100000"/>
              </a:lnSpc>
            </a:pPr>
            <a:r>
              <a:rPr lang="en-US" dirty="0"/>
              <a:t>ON:</a:t>
            </a:r>
          </a:p>
          <a:p>
            <a:pPr lvl="2">
              <a:lnSpc>
                <a:spcPct val="100000"/>
              </a:lnSpc>
            </a:pPr>
            <a:r>
              <a:rPr lang="en-US" dirty="0">
                <a:latin typeface="Courier New" pitchFamily="49" charset="0"/>
                <a:cs typeface="Courier New" pitchFamily="49" charset="0"/>
              </a:rPr>
              <a:t>STSADM –o </a:t>
            </a:r>
            <a:r>
              <a:rPr lang="en-US" dirty="0" err="1">
                <a:latin typeface="Courier New" pitchFamily="49" charset="0"/>
                <a:cs typeface="Courier New" pitchFamily="49" charset="0"/>
              </a:rPr>
              <a:t>setproperty</a:t>
            </a:r>
            <a:r>
              <a:rPr lang="en-US" dirty="0">
                <a:latin typeface="Courier New" pitchFamily="49" charset="0"/>
                <a:cs typeface="Courier New" pitchFamily="49" charset="0"/>
              </a:rPr>
              <a:t> –</a:t>
            </a:r>
            <a:r>
              <a:rPr lang="en-US" dirty="0" err="1">
                <a:latin typeface="Courier New" pitchFamily="49" charset="0"/>
                <a:cs typeface="Courier New" pitchFamily="49" charset="0"/>
              </a:rPr>
              <a:t>pn</a:t>
            </a:r>
            <a:r>
              <a:rPr lang="en-US" dirty="0">
                <a:latin typeface="Courier New" pitchFamily="49" charset="0"/>
                <a:cs typeface="Courier New" pitchFamily="49" charset="0"/>
              </a:rPr>
              <a:t> developer-dashboard </a:t>
            </a:r>
            <a:r>
              <a:rPr lang="en-US" dirty="0" smtClean="0">
                <a:latin typeface="Courier New" pitchFamily="49" charset="0"/>
                <a:cs typeface="Courier New" pitchFamily="49" charset="0"/>
              </a:rPr>
              <a:t>–</a:t>
            </a:r>
            <a:r>
              <a:rPr lang="en-US" dirty="0" err="1">
                <a:latin typeface="Courier New" pitchFamily="49" charset="0"/>
                <a:cs typeface="Courier New" pitchFamily="49" charset="0"/>
              </a:rPr>
              <a:t>pv</a:t>
            </a:r>
            <a:r>
              <a:rPr lang="en-US" dirty="0">
                <a:latin typeface="Courier New" pitchFamily="49" charset="0"/>
                <a:cs typeface="Courier New" pitchFamily="49" charset="0"/>
              </a:rPr>
              <a:t> </a:t>
            </a:r>
            <a:r>
              <a:rPr lang="en-US" dirty="0" smtClean="0">
                <a:latin typeface="Courier New" pitchFamily="49" charset="0"/>
                <a:cs typeface="Courier New" pitchFamily="49" charset="0"/>
              </a:rPr>
              <a:t>on</a:t>
            </a:r>
            <a:endParaRPr lang="en-US" dirty="0">
              <a:latin typeface="Courier New" pitchFamily="49" charset="0"/>
              <a:cs typeface="Courier New" pitchFamily="49" charset="0"/>
            </a:endParaRPr>
          </a:p>
          <a:p>
            <a:pPr lvl="1">
              <a:lnSpc>
                <a:spcPct val="100000"/>
              </a:lnSpc>
            </a:pPr>
            <a:r>
              <a:rPr lang="en-US" dirty="0"/>
              <a:t>OFF:</a:t>
            </a:r>
          </a:p>
          <a:p>
            <a:pPr lvl="2">
              <a:lnSpc>
                <a:spcPct val="100000"/>
              </a:lnSpc>
            </a:pPr>
            <a:r>
              <a:rPr lang="en-US" dirty="0">
                <a:latin typeface="Courier New" pitchFamily="49" charset="0"/>
                <a:cs typeface="Courier New" pitchFamily="49" charset="0"/>
              </a:rPr>
              <a:t>STSADM –o </a:t>
            </a:r>
            <a:r>
              <a:rPr lang="en-US" dirty="0" err="1">
                <a:latin typeface="Courier New" pitchFamily="49" charset="0"/>
                <a:cs typeface="Courier New" pitchFamily="49" charset="0"/>
              </a:rPr>
              <a:t>setproperty</a:t>
            </a:r>
            <a:r>
              <a:rPr lang="en-US" dirty="0">
                <a:latin typeface="Courier New" pitchFamily="49" charset="0"/>
                <a:cs typeface="Courier New" pitchFamily="49" charset="0"/>
              </a:rPr>
              <a:t> –</a:t>
            </a:r>
            <a:r>
              <a:rPr lang="en-US" dirty="0" err="1">
                <a:latin typeface="Courier New" pitchFamily="49" charset="0"/>
                <a:cs typeface="Courier New" pitchFamily="49" charset="0"/>
              </a:rPr>
              <a:t>pn</a:t>
            </a:r>
            <a:r>
              <a:rPr lang="en-US" dirty="0">
                <a:latin typeface="Courier New" pitchFamily="49" charset="0"/>
                <a:cs typeface="Courier New" pitchFamily="49" charset="0"/>
              </a:rPr>
              <a:t> developer-dashboard –</a:t>
            </a:r>
            <a:r>
              <a:rPr lang="en-US" dirty="0" err="1">
                <a:latin typeface="Courier New" pitchFamily="49" charset="0"/>
                <a:cs typeface="Courier New" pitchFamily="49" charset="0"/>
              </a:rPr>
              <a:t>pv</a:t>
            </a:r>
            <a:r>
              <a:rPr lang="en-US" dirty="0">
                <a:latin typeface="Courier New" pitchFamily="49" charset="0"/>
                <a:cs typeface="Courier New" pitchFamily="49" charset="0"/>
              </a:rPr>
              <a:t> </a:t>
            </a:r>
            <a:r>
              <a:rPr lang="en-US" dirty="0" smtClean="0">
                <a:latin typeface="Courier New" pitchFamily="49" charset="0"/>
                <a:cs typeface="Courier New" pitchFamily="49" charset="0"/>
              </a:rPr>
              <a:t>off</a:t>
            </a:r>
            <a:endParaRPr lang="en-US" dirty="0">
              <a:latin typeface="Courier New" pitchFamily="49" charset="0"/>
              <a:cs typeface="Courier New" pitchFamily="49" charset="0"/>
            </a:endParaRPr>
          </a:p>
          <a:p>
            <a:pPr lvl="1">
              <a:lnSpc>
                <a:spcPct val="100000"/>
              </a:lnSpc>
            </a:pPr>
            <a:r>
              <a:rPr lang="en-US" dirty="0"/>
              <a:t>ON DEMAND:</a:t>
            </a:r>
          </a:p>
          <a:p>
            <a:pPr lvl="2">
              <a:lnSpc>
                <a:spcPct val="100000"/>
              </a:lnSpc>
            </a:pPr>
            <a:r>
              <a:rPr lang="en-US" dirty="0">
                <a:latin typeface="Courier New" pitchFamily="49" charset="0"/>
                <a:cs typeface="Courier New" pitchFamily="49" charset="0"/>
              </a:rPr>
              <a:t>STSADM –o </a:t>
            </a:r>
            <a:r>
              <a:rPr lang="en-US" dirty="0" err="1">
                <a:latin typeface="Courier New" pitchFamily="49" charset="0"/>
                <a:cs typeface="Courier New" pitchFamily="49" charset="0"/>
              </a:rPr>
              <a:t>setproperty</a:t>
            </a:r>
            <a:r>
              <a:rPr lang="en-US" dirty="0">
                <a:latin typeface="Courier New" pitchFamily="49" charset="0"/>
                <a:cs typeface="Courier New" pitchFamily="49" charset="0"/>
              </a:rPr>
              <a:t> –</a:t>
            </a:r>
            <a:r>
              <a:rPr lang="en-US" dirty="0" err="1">
                <a:latin typeface="Courier New" pitchFamily="49" charset="0"/>
                <a:cs typeface="Courier New" pitchFamily="49" charset="0"/>
              </a:rPr>
              <a:t>pn</a:t>
            </a:r>
            <a:r>
              <a:rPr lang="en-US" dirty="0">
                <a:latin typeface="Courier New" pitchFamily="49" charset="0"/>
                <a:cs typeface="Courier New" pitchFamily="49" charset="0"/>
              </a:rPr>
              <a:t> developer-dashboard –</a:t>
            </a:r>
            <a:r>
              <a:rPr lang="en-US" dirty="0" err="1">
                <a:latin typeface="Courier New" pitchFamily="49" charset="0"/>
                <a:cs typeface="Courier New" pitchFamily="49" charset="0"/>
              </a:rPr>
              <a:t>pv</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ondemand</a:t>
            </a:r>
            <a:endParaRPr lang="en-US" dirty="0">
              <a:latin typeface="Courier New" pitchFamily="49" charset="0"/>
              <a:cs typeface="Courier New" pitchFamily="49" charset="0"/>
            </a:endParaRP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664797"/>
          </a:xfrm>
        </p:spPr>
        <p:txBody>
          <a:bodyPr>
            <a:normAutofit/>
          </a:bodyPr>
          <a:lstStyle/>
          <a:p>
            <a:r>
              <a:rPr lang="en-US" dirty="0" smtClean="0"/>
              <a:t>Dev Dashboard – Debug Info</a:t>
            </a:r>
            <a:endParaRPr lang="en-US" dirty="0"/>
          </a:p>
        </p:txBody>
      </p:sp>
      <p:pic>
        <p:nvPicPr>
          <p:cNvPr id="9218" name="Picture 2"/>
          <p:cNvPicPr>
            <a:picLocks noGrp="1" noChangeAspect="1" noChangeArrowheads="1"/>
          </p:cNvPicPr>
          <p:nvPr>
            <p:ph idx="1"/>
          </p:nvPr>
        </p:nvPicPr>
        <p:blipFill>
          <a:blip r:embed="rId3" cstate="print"/>
          <a:srcRect/>
          <a:stretch>
            <a:fillRect/>
          </a:stretch>
        </p:blipFill>
        <p:spPr bwMode="auto">
          <a:xfrm>
            <a:off x="214282" y="1000107"/>
            <a:ext cx="8715436" cy="5447147"/>
          </a:xfrm>
          <a:prstGeom prst="rect">
            <a:avLst/>
          </a:prstGeom>
          <a:noFill/>
          <a:ln w="9525">
            <a:noFill/>
            <a:miter lim="800000"/>
            <a:headEnd/>
            <a:tailEnd/>
          </a:ln>
        </p:spPr>
      </p:pic>
      <p:sp>
        <p:nvSpPr>
          <p:cNvPr id="7" name="Left Arrow 6"/>
          <p:cNvSpPr/>
          <p:nvPr/>
        </p:nvSpPr>
        <p:spPr bwMode="auto">
          <a:xfrm>
            <a:off x="4714876" y="5572140"/>
            <a:ext cx="785818" cy="214314"/>
          </a:xfrm>
          <a:prstGeom prst="lef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accent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8" name="TextBox 7"/>
          <p:cNvSpPr txBox="1"/>
          <p:nvPr/>
        </p:nvSpPr>
        <p:spPr>
          <a:xfrm>
            <a:off x="5643570" y="5500702"/>
            <a:ext cx="2000264" cy="276999"/>
          </a:xfrm>
          <a:prstGeom prst="rect">
            <a:avLst/>
          </a:prstGeom>
          <a:noFill/>
        </p:spPr>
        <p:txBody>
          <a:bodyPr wrap="square" lIns="0" tIns="0" rIns="0" bIns="0" rtlCol="0">
            <a:spAutoFit/>
          </a:bodyPr>
          <a:lstStyle/>
          <a:p>
            <a:r>
              <a:rPr lang="en-US" dirty="0" smtClean="0">
                <a:solidFill>
                  <a:srgbClr xmlns:mc="http://schemas.openxmlformats.org/markup-compatibility/2006" xmlns:a14="http://schemas.microsoft.com/office/drawing/2010/main" val="FF0000" mc:Ignorable=""/>
                </a:solidFill>
              </a:rPr>
              <a:t>Cost per web part</a:t>
            </a:r>
          </a:p>
        </p:txBody>
      </p:sp>
      <p:sp>
        <p:nvSpPr>
          <p:cNvPr id="9" name="Left Arrow 8"/>
          <p:cNvSpPr/>
          <p:nvPr/>
        </p:nvSpPr>
        <p:spPr bwMode="auto">
          <a:xfrm>
            <a:off x="4714876" y="3786190"/>
            <a:ext cx="785818" cy="214314"/>
          </a:xfrm>
          <a:prstGeom prst="lef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accent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10" name="TextBox 9"/>
          <p:cNvSpPr txBox="1"/>
          <p:nvPr/>
        </p:nvSpPr>
        <p:spPr>
          <a:xfrm>
            <a:off x="5643570" y="3714752"/>
            <a:ext cx="2000264" cy="830997"/>
          </a:xfrm>
          <a:prstGeom prst="rect">
            <a:avLst/>
          </a:prstGeom>
          <a:noFill/>
        </p:spPr>
        <p:txBody>
          <a:bodyPr wrap="square" lIns="0" tIns="0" rIns="0" bIns="0" rtlCol="0">
            <a:spAutoFit/>
          </a:bodyPr>
          <a:lstStyle/>
          <a:p>
            <a:r>
              <a:rPr lang="en-US" dirty="0" smtClean="0">
                <a:solidFill>
                  <a:srgbClr xmlns:mc="http://schemas.openxmlformats.org/markup-compatibility/2006" xmlns:a14="http://schemas.microsoft.com/office/drawing/2010/main" val="FF0000" mc:Ignorable=""/>
                </a:solidFill>
              </a:rPr>
              <a:t>SQL queries invoked by page request</a:t>
            </a:r>
          </a:p>
        </p:txBody>
      </p:sp>
      <p:sp>
        <p:nvSpPr>
          <p:cNvPr id="11" name="Left Arrow 10"/>
          <p:cNvSpPr/>
          <p:nvPr/>
        </p:nvSpPr>
        <p:spPr bwMode="auto">
          <a:xfrm>
            <a:off x="5072066" y="2428868"/>
            <a:ext cx="785818" cy="214314"/>
          </a:xfrm>
          <a:prstGeom prst="lef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accent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12" name="TextBox 11"/>
          <p:cNvSpPr txBox="1"/>
          <p:nvPr/>
        </p:nvSpPr>
        <p:spPr>
          <a:xfrm>
            <a:off x="6000760" y="2357430"/>
            <a:ext cx="2000264" cy="830997"/>
          </a:xfrm>
          <a:prstGeom prst="rect">
            <a:avLst/>
          </a:prstGeom>
          <a:noFill/>
        </p:spPr>
        <p:txBody>
          <a:bodyPr wrap="square" lIns="0" tIns="0" rIns="0" bIns="0" rtlCol="0">
            <a:spAutoFit/>
          </a:bodyPr>
          <a:lstStyle/>
          <a:p>
            <a:r>
              <a:rPr lang="en-US" dirty="0" smtClean="0">
                <a:solidFill>
                  <a:srgbClr xmlns:mc="http://schemas.openxmlformats.org/markup-compatibility/2006" xmlns:a14="http://schemas.microsoft.com/office/drawing/2010/main" val="FF0000" mc:Ignorable=""/>
                </a:solidFill>
              </a:rPr>
              <a:t>Request info: server-side latency, correlation data</a:t>
            </a:r>
          </a:p>
        </p:txBody>
      </p:sp>
      <p:sp>
        <p:nvSpPr>
          <p:cNvPr id="13" name="Up Arrow 12"/>
          <p:cNvSpPr/>
          <p:nvPr/>
        </p:nvSpPr>
        <p:spPr bwMode="auto">
          <a:xfrm>
            <a:off x="1000100" y="4643446"/>
            <a:ext cx="214314" cy="500066"/>
          </a:xfrm>
          <a:prstGeom prst="up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accent1"/>
              </a:soli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14" name="TextBox 13"/>
          <p:cNvSpPr txBox="1"/>
          <p:nvPr/>
        </p:nvSpPr>
        <p:spPr>
          <a:xfrm>
            <a:off x="500034" y="5214950"/>
            <a:ext cx="2000264" cy="553998"/>
          </a:xfrm>
          <a:prstGeom prst="rect">
            <a:avLst/>
          </a:prstGeom>
          <a:noFill/>
        </p:spPr>
        <p:txBody>
          <a:bodyPr wrap="square" lIns="0" tIns="0" rIns="0" bIns="0" rtlCol="0">
            <a:spAutoFit/>
          </a:bodyPr>
          <a:lstStyle/>
          <a:p>
            <a:r>
              <a:rPr lang="en-US" dirty="0" smtClean="0">
                <a:solidFill>
                  <a:srgbClr xmlns:mc="http://schemas.openxmlformats.org/markup-compatibility/2006" xmlns:a14="http://schemas.microsoft.com/office/drawing/2010/main" val="FF0000" mc:Ignorable=""/>
                </a:solidFill>
              </a:rPr>
              <a:t>Cost per function call</a:t>
            </a:r>
          </a:p>
        </p:txBody>
      </p:sp>
      <p:sp>
        <p:nvSpPr>
          <p:cNvPr id="15" name="Slide Number Placeholder 14"/>
          <p:cNvSpPr>
            <a:spLocks noGrp="1"/>
          </p:cNvSpPr>
          <p:nvPr>
            <p:ph type="sldNum" sz="quarter" idx="10"/>
          </p:nvPr>
        </p:nvSpPr>
        <p:spPr/>
        <p:txBody>
          <a:bodyPr/>
          <a:lstStyle/>
          <a:p>
            <a:fld id="{0D7CF977-003B-4382-9C11-15648BFA557C}" type="slidenum">
              <a:rPr lang="en-US" smtClean="0"/>
              <a:pPr/>
              <a:t>39</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7772400" cy="553998"/>
          </a:xfrm>
        </p:spPr>
        <p:txBody>
          <a:bodyPr vert="horz" wrap="square" lIns="0" tIns="0" rIns="0" bIns="0" rtlCol="0" anchor="t">
            <a:spAutoFit/>
          </a:bodyPr>
          <a:lstStyle/>
          <a:p>
            <a:r>
              <a:rPr lang="en-US" dirty="0" smtClean="0"/>
              <a:t>Unified Logging Service</a:t>
            </a:r>
            <a:endParaRPr lang="en-US" dirty="0"/>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4</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solidFill>
                  <a:schemeClr val="accent1"/>
                </a:solidFill>
              </a:rPr>
              <a:t>Demo</a:t>
            </a:r>
            <a:r>
              <a:rPr lang="en-US" dirty="0" smtClean="0">
                <a:solidFill>
                  <a:schemeClr val="tx1"/>
                </a:solidFill>
              </a:rPr>
              <a:t> - Developer Dashboard</a:t>
            </a:r>
            <a:endParaRPr lang="en-US" dirty="0">
              <a:solidFill>
                <a:schemeClr val="tx1"/>
              </a:solidFill>
            </a:endParaRPr>
          </a:p>
        </p:txBody>
      </p:sp>
      <p:sp>
        <p:nvSpPr>
          <p:cNvPr id="7" name="Content Placeholder 6"/>
          <p:cNvSpPr>
            <a:spLocks noGrp="1"/>
          </p:cNvSpPr>
          <p:nvPr>
            <p:ph idx="1"/>
          </p:nvPr>
        </p:nvSpPr>
        <p:spPr>
          <a:xfrm>
            <a:off x="381000" y="1600200"/>
            <a:ext cx="8382000" cy="4419600"/>
          </a:xfrm>
        </p:spPr>
        <p:txBody>
          <a:bodyPr>
            <a:normAutofit/>
          </a:bodyPr>
          <a:lstStyle/>
          <a:p>
            <a:r>
              <a:rPr lang="en-US" dirty="0" smtClean="0">
                <a:solidFill>
                  <a:schemeClr val="tx1"/>
                </a:solidFill>
              </a:rPr>
              <a:t>Walk through a Developer Dashboard</a:t>
            </a:r>
          </a:p>
        </p:txBody>
      </p:sp>
      <p:sp>
        <p:nvSpPr>
          <p:cNvPr id="5" name="Slide Number Placeholder 4"/>
          <p:cNvSpPr>
            <a:spLocks noGrp="1"/>
          </p:cNvSpPr>
          <p:nvPr>
            <p:ph type="sldNum" sz="quarter" idx="10"/>
          </p:nvPr>
        </p:nvSpPr>
        <p:spPr/>
        <p:txBody>
          <a:bodyPr/>
          <a:lstStyle/>
          <a:p>
            <a:fld id="{0D7CF977-003B-4382-9C11-15648BFA557C}" type="slidenum">
              <a:rPr lang="en-US" smtClean="0"/>
              <a:pPr/>
              <a:t>40</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Password Management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41</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Password Management</a:t>
            </a:r>
            <a:endParaRPr lang="en-GB" dirty="0"/>
          </a:p>
        </p:txBody>
      </p:sp>
      <p:sp>
        <p:nvSpPr>
          <p:cNvPr id="3" name="Text Placeholder 2"/>
          <p:cNvSpPr>
            <a:spLocks noGrp="1"/>
          </p:cNvSpPr>
          <p:nvPr>
            <p:ph type="body" sz="quarter" idx="10"/>
          </p:nvPr>
        </p:nvSpPr>
        <p:spPr>
          <a:xfrm>
            <a:off x="381000" y="1447799"/>
            <a:ext cx="8382000" cy="5029201"/>
          </a:xfrm>
        </p:spPr>
        <p:txBody>
          <a:bodyPr>
            <a:normAutofit fontScale="92500" lnSpcReduction="10000"/>
          </a:bodyPr>
          <a:lstStyle/>
          <a:p>
            <a:pPr>
              <a:lnSpc>
                <a:spcPct val="100000"/>
              </a:lnSpc>
            </a:pPr>
            <a:r>
              <a:rPr lang="en-GB" sz="2800" dirty="0" smtClean="0"/>
              <a:t>Managed Accounts enable Password Management</a:t>
            </a:r>
          </a:p>
          <a:p>
            <a:pPr lvl="1">
              <a:lnSpc>
                <a:spcPct val="100000"/>
              </a:lnSpc>
            </a:pPr>
            <a:r>
              <a:rPr lang="en-GB" sz="2400" dirty="0" smtClean="0"/>
              <a:t>a.k.a. “Password Roll” (still broken in Beta1 for some Services)</a:t>
            </a:r>
          </a:p>
          <a:p>
            <a:pPr>
              <a:lnSpc>
                <a:spcPct val="100000"/>
              </a:lnSpc>
            </a:pPr>
            <a:r>
              <a:rPr lang="en-GB" sz="2800" dirty="0" smtClean="0"/>
              <a:t>Can Detect Account Policies</a:t>
            </a:r>
          </a:p>
          <a:p>
            <a:pPr lvl="1">
              <a:lnSpc>
                <a:spcPct val="100000"/>
              </a:lnSpc>
            </a:pPr>
            <a:r>
              <a:rPr lang="en-GB" sz="2400" dirty="0" smtClean="0"/>
              <a:t>Password changed X days before expiry</a:t>
            </a:r>
          </a:p>
          <a:p>
            <a:pPr>
              <a:lnSpc>
                <a:spcPct val="100000"/>
              </a:lnSpc>
            </a:pPr>
            <a:r>
              <a:rPr lang="en-GB" sz="2800" dirty="0" smtClean="0"/>
              <a:t>Email Notification</a:t>
            </a:r>
          </a:p>
          <a:p>
            <a:pPr>
              <a:lnSpc>
                <a:spcPct val="100000"/>
              </a:lnSpc>
            </a:pPr>
            <a:r>
              <a:rPr lang="en-GB" sz="2800" dirty="0" smtClean="0"/>
              <a:t>Automatic Change Schedule</a:t>
            </a:r>
          </a:p>
          <a:p>
            <a:pPr>
              <a:lnSpc>
                <a:spcPct val="100000"/>
              </a:lnSpc>
            </a:pPr>
            <a:r>
              <a:rPr lang="en-GB" sz="2800" dirty="0" smtClean="0"/>
              <a:t>Implemented as Timer Job</a:t>
            </a:r>
          </a:p>
          <a:p>
            <a:pPr lvl="1">
              <a:lnSpc>
                <a:spcPct val="100000"/>
              </a:lnSpc>
            </a:pPr>
            <a:r>
              <a:rPr lang="en-GB" sz="2400" dirty="0" smtClean="0"/>
              <a:t>Wait time notifies services of impending change</a:t>
            </a:r>
          </a:p>
          <a:p>
            <a:pPr>
              <a:lnSpc>
                <a:spcPct val="100000"/>
              </a:lnSpc>
            </a:pPr>
            <a:r>
              <a:rPr lang="en-GB" sz="2800" dirty="0" smtClean="0"/>
              <a:t>Pass Phrase (</a:t>
            </a:r>
            <a:r>
              <a:rPr lang="en-GB" sz="2800" dirty="0" err="1" smtClean="0"/>
              <a:t>PSConfig</a:t>
            </a:r>
            <a:r>
              <a:rPr lang="en-GB" sz="2800" dirty="0" smtClean="0"/>
              <a:t>)</a:t>
            </a:r>
          </a:p>
          <a:p>
            <a:pPr lvl="1">
              <a:lnSpc>
                <a:spcPct val="100000"/>
              </a:lnSpc>
            </a:pPr>
            <a:r>
              <a:rPr lang="en-GB" sz="2400" dirty="0" smtClean="0"/>
              <a:t>Allows credentials to be retrieved</a:t>
            </a:r>
          </a:p>
          <a:p>
            <a:pPr>
              <a:lnSpc>
                <a:spcPct val="100000"/>
              </a:lnSpc>
            </a:pPr>
            <a:r>
              <a:rPr lang="en-GB" sz="2800" dirty="0" smtClean="0"/>
              <a:t>Password Retrieval via custom code no longer possible!</a:t>
            </a:r>
          </a:p>
        </p:txBody>
      </p:sp>
      <p:sp>
        <p:nvSpPr>
          <p:cNvPr id="4" name="Slide Number Placeholder 3"/>
          <p:cNvSpPr>
            <a:spLocks noGrp="1"/>
          </p:cNvSpPr>
          <p:nvPr>
            <p:ph type="sldNum" sz="quarter" idx="11"/>
          </p:nvPr>
        </p:nvSpPr>
        <p:spPr/>
        <p:txBody>
          <a:bodyPr/>
          <a:lstStyle/>
          <a:p>
            <a:fld id="{1DC70519-3D27-4D5B-A312-0DC52B8ED593}" type="slidenum">
              <a:rPr lang="en-US" smtClean="0"/>
              <a:pPr/>
              <a:t>42</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Managed Accounts</a:t>
            </a:r>
            <a:endParaRPr lang="en-GB"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43</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285852" y="1285860"/>
            <a:ext cx="6257939" cy="493828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505200"/>
            <a:ext cx="8515350" cy="2314575"/>
          </a:xfrm>
          <a:prstGeom prst="rect">
            <a:avLst/>
          </a:prstGeom>
          <a:noFill/>
          <a:ln>
            <a:noFill/>
          </a:ln>
          <a:effectLst/>
          <a:ex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Password Rollover</a:t>
            </a:r>
            <a:endParaRPr lang="en-US" dirty="0"/>
          </a:p>
        </p:txBody>
      </p:sp>
      <p:sp>
        <p:nvSpPr>
          <p:cNvPr id="3" name="Content Placeholder 2"/>
          <p:cNvSpPr>
            <a:spLocks noGrp="1"/>
          </p:cNvSpPr>
          <p:nvPr>
            <p:ph type="body" sz="quarter" idx="10"/>
          </p:nvPr>
        </p:nvSpPr>
        <p:spPr>
          <a:xfrm>
            <a:off x="381000" y="990601"/>
            <a:ext cx="8382000" cy="2430760"/>
          </a:xfrm>
        </p:spPr>
        <p:txBody>
          <a:bodyPr>
            <a:noAutofit/>
          </a:bodyPr>
          <a:lstStyle/>
          <a:p>
            <a:r>
              <a:rPr lang="en-US" dirty="0" smtClean="0"/>
              <a:t>Create a Managed Account with service account</a:t>
            </a:r>
          </a:p>
          <a:p>
            <a:r>
              <a:rPr lang="en-US" dirty="0" smtClean="0"/>
              <a:t>Configure auto password rollover</a:t>
            </a:r>
            <a:endParaRPr lang="en-US" dirty="0"/>
          </a:p>
        </p:txBody>
      </p:sp>
      <p:sp>
        <p:nvSpPr>
          <p:cNvPr id="5" name="Slide Number Placeholder 4"/>
          <p:cNvSpPr>
            <a:spLocks noGrp="1"/>
          </p:cNvSpPr>
          <p:nvPr>
            <p:ph type="sldNum" sz="quarter" idx="11"/>
          </p:nvPr>
        </p:nvSpPr>
        <p:spPr/>
        <p:txBody>
          <a:bodyPr/>
          <a:lstStyle/>
          <a:p>
            <a:fld id="{0D7CF977-003B-4382-9C11-15648BFA557C}" type="slidenum">
              <a:rPr lang="en-US" smtClean="0"/>
              <a:pPr/>
              <a:t>44</a:t>
            </a:fld>
            <a:endParaRPr lang="en-US"/>
          </a:p>
        </p:txBody>
      </p:sp>
      <p:pic>
        <p:nvPicPr>
          <p:cNvPr id="8" name="Picture 7" descr="CA password rollover 2.png"/>
          <p:cNvPicPr>
            <a:picLocks noChangeAspect="1"/>
          </p:cNvPicPr>
          <p:nvPr/>
        </p:nvPicPr>
        <p:blipFill>
          <a:blip r:embed="rId2" cstate="print"/>
          <a:stretch>
            <a:fillRect/>
          </a:stretch>
        </p:blipFill>
        <p:spPr>
          <a:xfrm>
            <a:off x="609600" y="2362200"/>
            <a:ext cx="7848600" cy="4065802"/>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
        <p:nvSpPr>
          <p:cNvPr id="9" name="Rectangle 8"/>
          <p:cNvSpPr/>
          <p:nvPr/>
        </p:nvSpPr>
        <p:spPr>
          <a:xfrm>
            <a:off x="2590800" y="4267200"/>
            <a:ext cx="5486400" cy="228600"/>
          </a:xfrm>
          <a:prstGeom prst="rect">
            <a:avLst/>
          </a:prstGeom>
          <a:noFill/>
          <a:ln>
            <a:solidFill>
              <a:srgbClr xmlns:mc="http://schemas.openxmlformats.org/markup-compatibility/2006" xmlns:a14="http://schemas.microsoft.com/office/drawing/2010/main" val="00B050" mc:Ignorabl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715962"/>
          </a:xfrm>
        </p:spPr>
        <p:txBody>
          <a:bodyPr>
            <a:normAutofit/>
          </a:bodyPr>
          <a:lstStyle/>
          <a:p>
            <a:r>
              <a:rPr lang="en-US" dirty="0" smtClean="0"/>
              <a:t>Password Rollover</a:t>
            </a:r>
            <a:endParaRPr lang="en-US" dirty="0"/>
          </a:p>
        </p:txBody>
      </p:sp>
      <p:sp>
        <p:nvSpPr>
          <p:cNvPr id="3" name="Content Placeholder 2"/>
          <p:cNvSpPr>
            <a:spLocks noGrp="1"/>
          </p:cNvSpPr>
          <p:nvPr>
            <p:ph idx="1"/>
          </p:nvPr>
        </p:nvSpPr>
        <p:spPr>
          <a:xfrm>
            <a:off x="381000" y="838200"/>
            <a:ext cx="8229600" cy="914400"/>
          </a:xfrm>
        </p:spPr>
        <p:txBody>
          <a:bodyPr>
            <a:normAutofit lnSpcReduction="10000"/>
          </a:bodyPr>
          <a:lstStyle/>
          <a:p>
            <a:r>
              <a:rPr lang="en-US" dirty="0" smtClean="0"/>
              <a:t>Auto-password generation/change</a:t>
            </a:r>
          </a:p>
          <a:p>
            <a:r>
              <a:rPr lang="en-US" dirty="0" smtClean="0"/>
              <a:t>Prevents service account lockout</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45</a:t>
            </a:fld>
            <a:endParaRPr lang="en-US"/>
          </a:p>
        </p:txBody>
      </p:sp>
      <p:pic>
        <p:nvPicPr>
          <p:cNvPr id="6" name="Picture 5" descr="CA password rollover 1.png"/>
          <p:cNvPicPr>
            <a:picLocks noChangeAspect="1"/>
          </p:cNvPicPr>
          <p:nvPr/>
        </p:nvPicPr>
        <p:blipFill>
          <a:blip r:embed="rId2" cstate="print"/>
          <a:stretch>
            <a:fillRect/>
          </a:stretch>
        </p:blipFill>
        <p:spPr>
          <a:xfrm>
            <a:off x="304800" y="1905000"/>
            <a:ext cx="8497037" cy="4427604"/>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err="1" smtClean="0"/>
              <a:t>Powershell</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PowerShell Introduction</a:t>
            </a:r>
            <a:endParaRPr lang="en-US" dirty="0"/>
          </a:p>
        </p:txBody>
      </p:sp>
      <p:sp>
        <p:nvSpPr>
          <p:cNvPr id="3" name="Text Placeholder 2"/>
          <p:cNvSpPr>
            <a:spLocks noGrp="1"/>
          </p:cNvSpPr>
          <p:nvPr>
            <p:ph type="body" sz="quarter" idx="10"/>
          </p:nvPr>
        </p:nvSpPr>
        <p:spPr>
          <a:xfrm>
            <a:off x="457200" y="1121045"/>
            <a:ext cx="8382000" cy="5736955"/>
          </a:xfrm>
        </p:spPr>
        <p:txBody>
          <a:bodyPr>
            <a:normAutofit fontScale="92500" lnSpcReduction="10000"/>
          </a:bodyPr>
          <a:lstStyle/>
          <a:p>
            <a:r>
              <a:rPr lang="en-US" dirty="0" smtClean="0"/>
              <a:t>What is PowerShell?</a:t>
            </a:r>
          </a:p>
          <a:p>
            <a:pPr lvl="1"/>
            <a:r>
              <a:rPr lang="en-US" dirty="0" smtClean="0"/>
              <a:t>A modern replacement for the CMD (command) shell</a:t>
            </a:r>
          </a:p>
          <a:p>
            <a:pPr lvl="1"/>
            <a:r>
              <a:rPr lang="en-US" dirty="0" smtClean="0"/>
              <a:t>A powerful scripting environment for administration</a:t>
            </a:r>
          </a:p>
          <a:p>
            <a:pPr lvl="1"/>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r>
              <a:rPr lang="en-US" dirty="0" smtClean="0"/>
              <a:t>PowerShell fundamentals</a:t>
            </a:r>
          </a:p>
          <a:p>
            <a:pPr lvl="1"/>
            <a:r>
              <a:rPr lang="en-US" dirty="0" smtClean="0"/>
              <a:t>Cmdlets </a:t>
            </a:r>
            <a:r>
              <a:rPr lang="en-US" sz="1400" dirty="0" smtClean="0"/>
              <a:t>(e.g. </a:t>
            </a:r>
            <a:r>
              <a:rPr lang="en-US" sz="1400" b="1" dirty="0" smtClean="0">
                <a:solidFill>
                  <a:schemeClr val="tx2">
                    <a:lumMod val="90000"/>
                  </a:schemeClr>
                </a:solidFill>
              </a:rPr>
              <a:t>Get-Process</a:t>
            </a:r>
            <a:r>
              <a:rPr lang="en-US" sz="1400" dirty="0" smtClean="0"/>
              <a:t> and </a:t>
            </a:r>
            <a:r>
              <a:rPr lang="en-US" sz="1400" b="1" dirty="0" smtClean="0">
                <a:solidFill>
                  <a:schemeClr val="tx2">
                    <a:lumMod val="90000"/>
                  </a:schemeClr>
                </a:solidFill>
              </a:rPr>
              <a:t>Stop-Process</a:t>
            </a:r>
            <a:r>
              <a:rPr lang="en-US" sz="1400" dirty="0" smtClean="0"/>
              <a:t>)</a:t>
            </a:r>
            <a:endParaRPr lang="en-US" dirty="0" smtClean="0"/>
          </a:p>
          <a:p>
            <a:pPr lvl="1"/>
            <a:r>
              <a:rPr lang="en-US" dirty="0" smtClean="0"/>
              <a:t>Pipelining and formatting features</a:t>
            </a:r>
          </a:p>
          <a:p>
            <a:pPr lvl="1"/>
            <a:r>
              <a:rPr lang="en-US" dirty="0" smtClean="0"/>
              <a:t>Provider-based model for accessing resources</a:t>
            </a:r>
          </a:p>
          <a:p>
            <a:pPr lvl="1"/>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371600" y="3048000"/>
            <a:ext cx="7010400" cy="192289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1"/>
          </p:nvPr>
        </p:nvSpPr>
        <p:spPr/>
        <p:txBody>
          <a:bodyPr/>
          <a:lstStyle/>
          <a:p>
            <a:fld id="{1DC70519-3D27-4D5B-A312-0DC52B8ED593}" type="slidenum">
              <a:rPr lang="en-US" smtClean="0"/>
              <a:pPr/>
              <a:t>47</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PowerShell and Project Server 2010</a:t>
            </a:r>
            <a:endParaRPr lang="en-US" sz="4400" dirty="0"/>
          </a:p>
        </p:txBody>
      </p:sp>
      <p:sp>
        <p:nvSpPr>
          <p:cNvPr id="3" name="Text Placeholder 2"/>
          <p:cNvSpPr>
            <a:spLocks noGrp="1"/>
          </p:cNvSpPr>
          <p:nvPr>
            <p:ph type="body" sz="quarter" idx="10"/>
          </p:nvPr>
        </p:nvSpPr>
        <p:spPr/>
        <p:txBody>
          <a:bodyPr>
            <a:normAutofit fontScale="70000" lnSpcReduction="20000"/>
          </a:bodyPr>
          <a:lstStyle/>
          <a:p>
            <a:pPr>
              <a:lnSpc>
                <a:spcPct val="100000"/>
              </a:lnSpc>
              <a:spcBef>
                <a:spcPts val="1200"/>
              </a:spcBef>
            </a:pPr>
            <a:r>
              <a:rPr lang="en-US" dirty="0" smtClean="0"/>
              <a:t>Transition of STSADM to PowerShell in 2010</a:t>
            </a:r>
          </a:p>
          <a:p>
            <a:pPr>
              <a:lnSpc>
                <a:spcPct val="100000"/>
              </a:lnSpc>
              <a:spcBef>
                <a:spcPts val="1200"/>
              </a:spcBef>
            </a:pPr>
            <a:r>
              <a:rPr lang="en-US" dirty="0" smtClean="0"/>
              <a:t>Project Server 2010 has 7 PowerShell commands, mainly around provisioning</a:t>
            </a:r>
          </a:p>
          <a:p>
            <a:pPr>
              <a:lnSpc>
                <a:spcPct val="100000"/>
              </a:lnSpc>
              <a:spcBef>
                <a:spcPts val="1200"/>
              </a:spcBef>
            </a:pPr>
            <a:r>
              <a:rPr lang="en-US" dirty="0" smtClean="0"/>
              <a:t>Not all commands have migrated for 2010</a:t>
            </a:r>
          </a:p>
          <a:p>
            <a:pPr>
              <a:lnSpc>
                <a:spcPct val="100000"/>
              </a:lnSpc>
              <a:spcBef>
                <a:spcPts val="1200"/>
              </a:spcBef>
            </a:pPr>
            <a:r>
              <a:rPr lang="en-US" dirty="0" smtClean="0"/>
              <a:t>Use the SharePoint PowerShell  command environment</a:t>
            </a:r>
          </a:p>
        </p:txBody>
      </p:sp>
      <p:sp>
        <p:nvSpPr>
          <p:cNvPr id="4" name="Slide Number Placeholder 3"/>
          <p:cNvSpPr>
            <a:spLocks noGrp="1"/>
          </p:cNvSpPr>
          <p:nvPr>
            <p:ph type="sldNum" sz="quarter" idx="11"/>
          </p:nvPr>
        </p:nvSpPr>
        <p:spPr/>
        <p:txBody>
          <a:bodyPr/>
          <a:lstStyle/>
          <a:p>
            <a:fld id="{1DC70519-3D27-4D5B-A312-0DC52B8ED593}" type="slidenum">
              <a:rPr lang="en-US" smtClean="0"/>
              <a:pPr/>
              <a:t>48</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76600"/>
            <a:ext cx="4814888" cy="347385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PowerShell</a:t>
            </a:r>
            <a:r>
              <a:rPr lang="en-US" dirty="0" smtClean="0"/>
              <a:t> for Patching</a:t>
            </a:r>
            <a:endParaRPr lang="en-US" dirty="0"/>
          </a:p>
        </p:txBody>
      </p:sp>
      <p:sp>
        <p:nvSpPr>
          <p:cNvPr id="3" name="Content Placeholder 2"/>
          <p:cNvSpPr>
            <a:spLocks noGrp="1"/>
          </p:cNvSpPr>
          <p:nvPr>
            <p:ph type="body" sz="quarter" idx="10"/>
          </p:nvPr>
        </p:nvSpPr>
        <p:spPr>
          <a:xfrm>
            <a:off x="381000" y="1219200"/>
            <a:ext cx="8382000" cy="5181599"/>
          </a:xfrm>
        </p:spPr>
        <p:txBody>
          <a:bodyPr/>
          <a:lstStyle/>
          <a:p>
            <a:pPr marL="398463" indent="-398463"/>
            <a:r>
              <a:rPr lang="en-US" sz="2800" dirty="0" smtClean="0"/>
              <a:t>Central Administration is not the only option for upgrading databases</a:t>
            </a:r>
          </a:p>
          <a:p>
            <a:pPr marL="398463" indent="-398463"/>
            <a:r>
              <a:rPr lang="en-US" sz="2800" dirty="0" err="1" smtClean="0"/>
              <a:t>PowerShell</a:t>
            </a:r>
            <a:r>
              <a:rPr lang="en-US" sz="2800" dirty="0" smtClean="0"/>
              <a:t> can be used to determine database patch level</a:t>
            </a:r>
          </a:p>
          <a:p>
            <a:pPr marL="796925" lvl="1" indent="-398463"/>
            <a:r>
              <a:rPr lang="en-US" sz="2400" dirty="0" smtClean="0"/>
              <a:t>Use </a:t>
            </a:r>
            <a:r>
              <a:rPr lang="en-US" sz="2400" dirty="0" smtClean="0">
                <a:latin typeface="Courier New" pitchFamily="49" charset="0"/>
                <a:cs typeface="Courier New" pitchFamily="49" charset="0"/>
              </a:rPr>
              <a:t>Get-</a:t>
            </a:r>
            <a:r>
              <a:rPr lang="en-US" sz="2400" dirty="0" err="1" smtClean="0">
                <a:latin typeface="Courier New" pitchFamily="49" charset="0"/>
                <a:cs typeface="Courier New" pitchFamily="49" charset="0"/>
              </a:rPr>
              <a:t>SPContentDatabase</a:t>
            </a:r>
            <a:endParaRPr lang="en-US" sz="2400" dirty="0" smtClean="0">
              <a:latin typeface="Courier New" pitchFamily="49" charset="0"/>
              <a:cs typeface="Courier New" pitchFamily="49" charset="0"/>
            </a:endParaRPr>
          </a:p>
          <a:p>
            <a:pPr marL="398463" indent="-398463"/>
            <a:r>
              <a:rPr lang="en-US" sz="2800" dirty="0" err="1" smtClean="0"/>
              <a:t>PowerShell</a:t>
            </a:r>
            <a:r>
              <a:rPr lang="en-US" sz="2800" dirty="0" smtClean="0"/>
              <a:t> can also be used to upgrade database</a:t>
            </a:r>
          </a:p>
          <a:p>
            <a:pPr marL="796925" lvl="1" indent="-398463"/>
            <a:r>
              <a:rPr lang="en-US" sz="2400" dirty="0" smtClean="0"/>
              <a:t>Use </a:t>
            </a:r>
            <a:r>
              <a:rPr lang="en-US" sz="2400" dirty="0">
                <a:latin typeface="Courier New" pitchFamily="49" charset="0"/>
                <a:cs typeface="Courier New" pitchFamily="49" charset="0"/>
              </a:rPr>
              <a:t>Upgrade-</a:t>
            </a:r>
            <a:r>
              <a:rPr lang="en-US" sz="2400" dirty="0" err="1">
                <a:latin typeface="Courier New" pitchFamily="49" charset="0"/>
                <a:cs typeface="Courier New" pitchFamily="49" charset="0"/>
              </a:rPr>
              <a:t>SPContentDatabase</a:t>
            </a:r>
            <a:endParaRPr lang="en-US" sz="2400" dirty="0">
              <a:latin typeface="Courier New" pitchFamily="49" charset="0"/>
              <a:cs typeface="Courier New" pitchFamily="49" charset="0"/>
            </a:endParaRPr>
          </a:p>
          <a:p>
            <a:pPr marL="398463" indent="-398463"/>
            <a:r>
              <a:rPr lang="en-US" sz="2800" dirty="0" smtClean="0"/>
              <a:t>Using </a:t>
            </a:r>
            <a:r>
              <a:rPr lang="en-US" sz="2800" dirty="0" err="1" smtClean="0"/>
              <a:t>PowerShell</a:t>
            </a:r>
            <a:r>
              <a:rPr lang="en-US" sz="2800" dirty="0" smtClean="0"/>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SPContentDatabase</a:t>
            </a:r>
            <a:r>
              <a:rPr lang="en-US" sz="2800" dirty="0" smtClean="0"/>
              <a:t> may also upgrade it</a:t>
            </a:r>
          </a:p>
          <a:p>
            <a:pPr marL="398463" indent="-398463"/>
            <a:r>
              <a:rPr lang="en-US" sz="2800" dirty="0" smtClean="0"/>
              <a:t>Can be used to upgrade databases with multiple Project Server 2010 servers</a:t>
            </a:r>
            <a:endParaRPr lang="en-US" sz="2800" dirty="0"/>
          </a:p>
        </p:txBody>
      </p:sp>
      <p:sp>
        <p:nvSpPr>
          <p:cNvPr id="6" name="Slide Number Placeholder 5"/>
          <p:cNvSpPr>
            <a:spLocks noGrp="1"/>
          </p:cNvSpPr>
          <p:nvPr>
            <p:ph type="sldNum" sz="quarter" idx="11"/>
          </p:nvPr>
        </p:nvSpPr>
        <p:spPr/>
        <p:txBody>
          <a:bodyPr/>
          <a:lstStyle/>
          <a:p>
            <a:fld id="{1DC70519-3D27-4D5B-A312-0DC52B8ED593}" type="slidenum">
              <a:rPr lang="en-US" smtClean="0"/>
              <a:pPr/>
              <a:t>49</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81000" y="1219201"/>
            <a:ext cx="8382000" cy="4648200"/>
          </a:xfrm>
        </p:spPr>
        <p:txBody>
          <a:bodyPr>
            <a:normAutofit fontScale="92500" lnSpcReduction="20000"/>
          </a:bodyPr>
          <a:lstStyle/>
          <a:p>
            <a:pPr>
              <a:lnSpc>
                <a:spcPct val="120000"/>
              </a:lnSpc>
            </a:pPr>
            <a:r>
              <a:rPr lang="en-US" dirty="0" smtClean="0"/>
              <a:t>Trace logging allows you to log to a text file on the server</a:t>
            </a:r>
          </a:p>
          <a:p>
            <a:pPr>
              <a:lnSpc>
                <a:spcPct val="120000"/>
              </a:lnSpc>
            </a:pPr>
            <a:r>
              <a:rPr lang="en-US" dirty="0" smtClean="0"/>
              <a:t>Trace logs include more detailed debugging information that isn’t needed by operations</a:t>
            </a:r>
          </a:p>
          <a:p>
            <a:pPr>
              <a:lnSpc>
                <a:spcPct val="120000"/>
              </a:lnSpc>
            </a:pPr>
            <a:r>
              <a:rPr lang="en-US" dirty="0" smtClean="0"/>
              <a:t>ULS Monitor monitors trace output and fires events when configured thresholds are exceeded</a:t>
            </a:r>
          </a:p>
          <a:p>
            <a:pPr lvl="1">
              <a:lnSpc>
                <a:spcPct val="120000"/>
              </a:lnSpc>
            </a:pPr>
            <a:r>
              <a:rPr lang="en-US" dirty="0" smtClean="0"/>
              <a:t>Adjust throttling on a per-category basis to get more detail when troubleshooting an issue</a:t>
            </a:r>
          </a:p>
        </p:txBody>
      </p:sp>
      <p:sp>
        <p:nvSpPr>
          <p:cNvPr id="4" name="Slide Number Placeholder 3"/>
          <p:cNvSpPr>
            <a:spLocks noGrp="1"/>
          </p:cNvSpPr>
          <p:nvPr>
            <p:ph type="sldNum" sz="quarter" idx="10"/>
          </p:nvPr>
        </p:nvSpPr>
        <p:spPr/>
        <p:txBody>
          <a:bodyPr/>
          <a:lstStyle/>
          <a:p>
            <a:fld id="{1DC70519-3D27-4D5B-A312-0DC52B8ED593}" type="slidenum">
              <a:rPr lang="en-US" smtClean="0"/>
              <a:pPr/>
              <a:t>5</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smtClean="0"/>
              <a:t>Powershell</a:t>
            </a:r>
            <a:r>
              <a:rPr dirty="0" smtClean="0"/>
              <a:t> Extensibility</a:t>
            </a:r>
            <a:endParaRPr lang="en-US" dirty="0"/>
          </a:p>
        </p:txBody>
      </p:sp>
      <p:sp>
        <p:nvSpPr>
          <p:cNvPr id="3" name="Text Placeholder 2"/>
          <p:cNvSpPr>
            <a:spLocks noGrp="1"/>
          </p:cNvSpPr>
          <p:nvPr>
            <p:ph type="body" sz="quarter" idx="10"/>
          </p:nvPr>
        </p:nvSpPr>
        <p:spPr>
          <a:xfrm>
            <a:off x="381000" y="1066800"/>
            <a:ext cx="8382000" cy="1447800"/>
          </a:xfrm>
        </p:spPr>
        <p:txBody>
          <a:bodyPr>
            <a:normAutofit fontScale="92500" lnSpcReduction="20000"/>
          </a:bodyPr>
          <a:lstStyle/>
          <a:p>
            <a:r>
              <a:rPr lang="en-US" dirty="0" smtClean="0"/>
              <a:t>PowerShell was created with extensibility in mind</a:t>
            </a:r>
          </a:p>
          <a:p>
            <a:pPr lvl="1"/>
            <a:r>
              <a:rPr lang="en-US" dirty="0" smtClean="0"/>
              <a:t>PSI developers can create new PS2010 </a:t>
            </a:r>
            <a:r>
              <a:rPr lang="en-US" dirty="0" err="1" smtClean="0"/>
              <a:t>cmdlets</a:t>
            </a:r>
            <a:endParaRPr lang="en-US" dirty="0" smtClean="0"/>
          </a:p>
          <a:p>
            <a:pPr lvl="1"/>
            <a:r>
              <a:rPr lang="en-US" dirty="0" smtClean="0"/>
              <a:t>STSADM extensions now considered deprecated</a:t>
            </a:r>
          </a:p>
          <a:p>
            <a:pPr lvl="1"/>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76200" y="4648200"/>
            <a:ext cx="3763766" cy="2133600"/>
          </a:xfrm>
          <a:prstGeom prst="rect">
            <a:avLst/>
          </a:prstGeom>
          <a:noFill/>
          <a:ln w="9525">
            <a:solidFill>
              <a:schemeClr val="bg1"/>
            </a:solid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914400" y="2438400"/>
            <a:ext cx="2403695" cy="20574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3924963" y="3352800"/>
            <a:ext cx="5142837" cy="3438525"/>
          </a:xfrm>
          <a:prstGeom prst="rect">
            <a:avLst/>
          </a:prstGeom>
          <a:noFill/>
          <a:ln w="9525">
            <a:solidFill>
              <a:schemeClr val="bg1"/>
            </a:solidFill>
            <a:miter lim="800000"/>
            <a:headEnd/>
            <a:tailEnd/>
          </a:ln>
          <a:effectLst/>
        </p:spPr>
      </p:pic>
      <p:sp>
        <p:nvSpPr>
          <p:cNvPr id="7" name="Slide Number Placeholder 6"/>
          <p:cNvSpPr>
            <a:spLocks noGrp="1"/>
          </p:cNvSpPr>
          <p:nvPr>
            <p:ph type="sldNum" sz="quarter" idx="11"/>
          </p:nvPr>
        </p:nvSpPr>
        <p:spPr/>
        <p:txBody>
          <a:bodyPr/>
          <a:lstStyle/>
          <a:p>
            <a:fld id="{1DC70519-3D27-4D5B-A312-0DC52B8ED593}" type="slidenum">
              <a:rPr lang="en-US" smtClean="0"/>
              <a:pPr/>
              <a:t>50</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solidFill>
                  <a:schemeClr val="accent1"/>
                </a:solidFill>
              </a:rPr>
              <a:t>Demo</a:t>
            </a:r>
            <a:r>
              <a:rPr lang="en-US" dirty="0" smtClean="0">
                <a:solidFill>
                  <a:schemeClr val="tx1"/>
                </a:solidFill>
              </a:rPr>
              <a:t> – PowerShell</a:t>
            </a:r>
            <a:endParaRPr lang="en-US" dirty="0">
              <a:solidFill>
                <a:schemeClr val="tx1"/>
              </a:solidFill>
            </a:endParaRPr>
          </a:p>
        </p:txBody>
      </p:sp>
      <p:sp>
        <p:nvSpPr>
          <p:cNvPr id="7" name="Content Placeholder 6"/>
          <p:cNvSpPr>
            <a:spLocks noGrp="1"/>
          </p:cNvSpPr>
          <p:nvPr>
            <p:ph idx="1"/>
          </p:nvPr>
        </p:nvSpPr>
        <p:spPr>
          <a:xfrm>
            <a:off x="381000" y="1295400"/>
            <a:ext cx="8382000" cy="5029200"/>
          </a:xfrm>
        </p:spPr>
        <p:txBody>
          <a:bodyPr>
            <a:normAutofit/>
          </a:bodyPr>
          <a:lstStyle/>
          <a:p>
            <a:pPr>
              <a:lnSpc>
                <a:spcPct val="120000"/>
              </a:lnSpc>
            </a:pPr>
            <a:r>
              <a:rPr lang="en-US" dirty="0" smtClean="0">
                <a:solidFill>
                  <a:schemeClr val="tx1"/>
                </a:solidFill>
              </a:rPr>
              <a:t>Walk through a PowerShell script</a:t>
            </a:r>
          </a:p>
        </p:txBody>
      </p:sp>
      <p:sp>
        <p:nvSpPr>
          <p:cNvPr id="5" name="Slide Number Placeholder 4"/>
          <p:cNvSpPr>
            <a:spLocks noGrp="1"/>
          </p:cNvSpPr>
          <p:nvPr>
            <p:ph type="sldNum" sz="quarter" idx="10"/>
          </p:nvPr>
        </p:nvSpPr>
        <p:spPr/>
        <p:txBody>
          <a:bodyPr/>
          <a:lstStyle/>
          <a:p>
            <a:fld id="{0D7CF977-003B-4382-9C11-15648BFA557C}" type="slidenum">
              <a:rPr lang="en-US" smtClean="0"/>
              <a:pPr/>
              <a:t>51</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Questions?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52</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553998"/>
          </a:xfrm>
        </p:spPr>
        <p:txBody>
          <a:bodyPr/>
          <a:lstStyle/>
          <a:p>
            <a:r>
              <a:rPr lang="en-US" dirty="0" smtClean="0"/>
              <a:t>APPENDIX</a:t>
            </a:r>
            <a:endParaRPr lang="en-US" dirty="0"/>
          </a:p>
        </p:txBody>
      </p:sp>
      <p:sp>
        <p:nvSpPr>
          <p:cNvPr id="5" name="Text Placeholder 4"/>
          <p:cNvSpPr>
            <a:spLocks noGrp="1"/>
          </p:cNvSpPr>
          <p:nvPr>
            <p:ph type="body" idx="1"/>
          </p:nvPr>
        </p:nvSpPr>
        <p:spPr>
          <a:xfrm>
            <a:off x="722313" y="4129901"/>
            <a:ext cx="7772400" cy="276999"/>
          </a:xfrm>
        </p:spPr>
        <p:txBody>
          <a:bodyPr/>
          <a:lstStyle/>
          <a:p>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54</a:t>
            </a:fld>
            <a:endParaRPr lang="en-US"/>
          </a:p>
        </p:txBody>
      </p:sp>
    </p:spTree>
    <p:extLst>
      <p:ext uri="{BB962C8B-B14F-4D97-AF65-F5344CB8AC3E}">
        <p14:creationId xmlns:p14="http://schemas.microsoft.com/office/powerpoint/2010/main" val="18121735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Patching</a:t>
            </a:r>
            <a:endParaRPr lang="en-US" dirty="0"/>
          </a:p>
        </p:txBody>
      </p:sp>
      <p:sp>
        <p:nvSpPr>
          <p:cNvPr id="5" name="Text Placeholder 4"/>
          <p:cNvSpPr>
            <a:spLocks noGrp="1"/>
          </p:cNvSpPr>
          <p:nvPr>
            <p:ph type="body" idx="1"/>
          </p:nvPr>
        </p:nvSpPr>
        <p:spPr>
          <a:xfrm>
            <a:off x="722313" y="4129901"/>
            <a:ext cx="7772400" cy="276999"/>
          </a:xfrm>
        </p:spPr>
        <p:txBody>
          <a:bodyPr/>
          <a:lstStyle/>
          <a:p>
            <a:endParaRPr lang="en-US" dirty="0"/>
          </a:p>
        </p:txBody>
      </p:sp>
      <p:sp>
        <p:nvSpPr>
          <p:cNvPr id="6" name="Slide Number Placeholder 5"/>
          <p:cNvSpPr>
            <a:spLocks noGrp="1"/>
          </p:cNvSpPr>
          <p:nvPr>
            <p:ph type="sldNum" sz="quarter" idx="12"/>
          </p:nvPr>
        </p:nvSpPr>
        <p:spPr/>
        <p:txBody>
          <a:bodyPr/>
          <a:lstStyle/>
          <a:p>
            <a:fld id="{0D7CF977-003B-4382-9C11-15648BFA557C}" type="slidenum">
              <a:rPr lang="en-US" smtClean="0"/>
              <a:pPr/>
              <a:t>55</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Patching/Upgrade Processing Improvements</a:t>
            </a:r>
          </a:p>
        </p:txBody>
      </p:sp>
      <p:sp>
        <p:nvSpPr>
          <p:cNvPr id="3" name="Content Placeholder 2"/>
          <p:cNvSpPr>
            <a:spLocks noGrp="1"/>
          </p:cNvSpPr>
          <p:nvPr>
            <p:ph type="body" sz="quarter" idx="10"/>
          </p:nvPr>
        </p:nvSpPr>
        <p:spPr>
          <a:xfrm>
            <a:off x="381000" y="1447799"/>
            <a:ext cx="8382000" cy="1428083"/>
          </a:xfrm>
        </p:spPr>
        <p:txBody>
          <a:bodyPr/>
          <a:lstStyle/>
          <a:p>
            <a:r>
              <a:rPr lang="en-US" dirty="0" smtClean="0"/>
              <a:t>Fewer schema alteration actions</a:t>
            </a:r>
          </a:p>
          <a:p>
            <a:r>
              <a:rPr lang="en-US" dirty="0" smtClean="0"/>
              <a:t>Database Upgrade State indication</a:t>
            </a:r>
            <a:br>
              <a:rPr lang="en-US" dirty="0" smtClean="0"/>
            </a:br>
            <a:r>
              <a:rPr lang="en-US" dirty="0" smtClean="0"/>
              <a:t>(avoid round trips)</a:t>
            </a:r>
          </a:p>
        </p:txBody>
      </p:sp>
      <p:sp>
        <p:nvSpPr>
          <p:cNvPr id="12" name="Slide Number Placeholder 11"/>
          <p:cNvSpPr>
            <a:spLocks noGrp="1"/>
          </p:cNvSpPr>
          <p:nvPr>
            <p:ph type="sldNum" sz="quarter" idx="11"/>
          </p:nvPr>
        </p:nvSpPr>
        <p:spPr/>
        <p:txBody>
          <a:bodyPr/>
          <a:lstStyle/>
          <a:p>
            <a:fld id="{1DC70519-3D27-4D5B-A312-0DC52B8ED593}" type="slidenum">
              <a:rPr lang="en-US" smtClean="0"/>
              <a:pPr/>
              <a:t>56</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Patching Process Versus Upgrade Process</a:t>
            </a:r>
          </a:p>
        </p:txBody>
      </p:sp>
      <p:sp>
        <p:nvSpPr>
          <p:cNvPr id="3" name="Content Placeholder 2"/>
          <p:cNvSpPr>
            <a:spLocks noGrp="1"/>
          </p:cNvSpPr>
          <p:nvPr>
            <p:ph type="body" sz="quarter" idx="10"/>
          </p:nvPr>
        </p:nvSpPr>
        <p:spPr>
          <a:xfrm>
            <a:off x="381000" y="1447799"/>
            <a:ext cx="8382000" cy="4953001"/>
          </a:xfrm>
        </p:spPr>
        <p:txBody>
          <a:bodyPr>
            <a:normAutofit fontScale="77500" lnSpcReduction="20000"/>
          </a:bodyPr>
          <a:lstStyle/>
          <a:p>
            <a:pPr>
              <a:lnSpc>
                <a:spcPct val="120000"/>
              </a:lnSpc>
            </a:pPr>
            <a:r>
              <a:rPr lang="en-US" dirty="0" smtClean="0"/>
              <a:t>Installing patches has two distinct parts</a:t>
            </a:r>
          </a:p>
          <a:p>
            <a:pPr lvl="1">
              <a:lnSpc>
                <a:spcPct val="120000"/>
              </a:lnSpc>
            </a:pPr>
            <a:r>
              <a:rPr lang="en-US" dirty="0" smtClean="0"/>
              <a:t>Patching</a:t>
            </a:r>
          </a:p>
          <a:p>
            <a:pPr lvl="2">
              <a:lnSpc>
                <a:spcPct val="120000"/>
              </a:lnSpc>
            </a:pPr>
            <a:r>
              <a:rPr lang="en-US" dirty="0" smtClean="0"/>
              <a:t>Laying down bits</a:t>
            </a:r>
          </a:p>
          <a:p>
            <a:pPr lvl="2">
              <a:lnSpc>
                <a:spcPct val="120000"/>
              </a:lnSpc>
            </a:pPr>
            <a:r>
              <a:rPr lang="en-US" dirty="0" smtClean="0"/>
              <a:t>Stopping services to replace in use files</a:t>
            </a:r>
          </a:p>
          <a:p>
            <a:pPr lvl="1">
              <a:lnSpc>
                <a:spcPct val="120000"/>
              </a:lnSpc>
            </a:pPr>
            <a:r>
              <a:rPr lang="en-US" dirty="0" smtClean="0"/>
              <a:t>Deployment</a:t>
            </a:r>
          </a:p>
          <a:p>
            <a:pPr lvl="2">
              <a:lnSpc>
                <a:spcPct val="120000"/>
              </a:lnSpc>
            </a:pPr>
            <a:r>
              <a:rPr lang="en-US" dirty="0" smtClean="0"/>
              <a:t>Installer copies support files to the appropriate places on the SharePoint server</a:t>
            </a:r>
          </a:p>
          <a:p>
            <a:pPr>
              <a:lnSpc>
                <a:spcPct val="120000"/>
              </a:lnSpc>
            </a:pPr>
            <a:r>
              <a:rPr lang="en-US" dirty="0" smtClean="0"/>
              <a:t>Upgrade</a:t>
            </a:r>
          </a:p>
          <a:p>
            <a:pPr lvl="1">
              <a:lnSpc>
                <a:spcPct val="120000"/>
              </a:lnSpc>
            </a:pPr>
            <a:r>
              <a:rPr lang="en-US" dirty="0" smtClean="0"/>
              <a:t>Moves moving parts up to new version</a:t>
            </a:r>
          </a:p>
          <a:p>
            <a:pPr lvl="2">
              <a:lnSpc>
                <a:spcPct val="120000"/>
              </a:lnSpc>
            </a:pPr>
            <a:r>
              <a:rPr lang="en-US" dirty="0" smtClean="0"/>
              <a:t>Services</a:t>
            </a:r>
          </a:p>
          <a:p>
            <a:pPr lvl="2">
              <a:lnSpc>
                <a:spcPct val="120000"/>
              </a:lnSpc>
            </a:pPr>
            <a:r>
              <a:rPr lang="en-US" dirty="0" smtClean="0"/>
              <a:t>Databases</a:t>
            </a:r>
          </a:p>
          <a:p>
            <a:pPr lvl="1">
              <a:lnSpc>
                <a:spcPct val="120000"/>
              </a:lnSpc>
            </a:pPr>
            <a:r>
              <a:rPr lang="en-US" dirty="0" smtClean="0"/>
              <a:t>The upgrade process is the one that takes the longest and does the most work</a:t>
            </a:r>
          </a:p>
          <a:p>
            <a:pPr>
              <a:lnSpc>
                <a:spcPct val="120000"/>
              </a:lnSpc>
            </a:pPr>
            <a:endParaRPr lang="en-US" dirty="0"/>
          </a:p>
        </p:txBody>
      </p:sp>
      <p:sp>
        <p:nvSpPr>
          <p:cNvPr id="10" name="Slide Number Placeholder 9"/>
          <p:cNvSpPr>
            <a:spLocks noGrp="1"/>
          </p:cNvSpPr>
          <p:nvPr>
            <p:ph type="sldNum" sz="quarter" idx="11"/>
          </p:nvPr>
        </p:nvSpPr>
        <p:spPr/>
        <p:txBody>
          <a:bodyPr/>
          <a:lstStyle/>
          <a:p>
            <a:fld id="{1DC70519-3D27-4D5B-A312-0DC52B8ED593}" type="slidenum">
              <a:rPr lang="en-US" smtClean="0"/>
              <a:pPr/>
              <a:t>57</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Allowing Bits Upgrade Separate from Database Upgrade</a:t>
            </a:r>
            <a:endParaRPr lang="en-US" dirty="0"/>
          </a:p>
        </p:txBody>
      </p:sp>
      <p:sp>
        <p:nvSpPr>
          <p:cNvPr id="3" name="Content Placeholder 2"/>
          <p:cNvSpPr>
            <a:spLocks noGrp="1"/>
          </p:cNvSpPr>
          <p:nvPr>
            <p:ph type="body" sz="quarter" idx="10"/>
          </p:nvPr>
        </p:nvSpPr>
        <p:spPr>
          <a:xfrm>
            <a:off x="381000" y="1905001"/>
            <a:ext cx="8382000" cy="4114800"/>
          </a:xfrm>
        </p:spPr>
        <p:txBody>
          <a:bodyPr>
            <a:normAutofit fontScale="85000" lnSpcReduction="20000"/>
          </a:bodyPr>
          <a:lstStyle/>
          <a:p>
            <a:pPr>
              <a:lnSpc>
                <a:spcPct val="120000"/>
              </a:lnSpc>
            </a:pPr>
            <a:r>
              <a:rPr lang="en-US" dirty="0" smtClean="0"/>
              <a:t>Patches can be installed on servers without immediately incurring downtime</a:t>
            </a:r>
          </a:p>
          <a:p>
            <a:pPr>
              <a:lnSpc>
                <a:spcPct val="120000"/>
              </a:lnSpc>
            </a:pPr>
            <a:r>
              <a:rPr lang="en-US" dirty="0" smtClean="0"/>
              <a:t>Bits can be installed gradually</a:t>
            </a:r>
          </a:p>
          <a:p>
            <a:pPr lvl="1">
              <a:lnSpc>
                <a:spcPct val="120000"/>
              </a:lnSpc>
            </a:pPr>
            <a:r>
              <a:rPr lang="en-US" dirty="0" smtClean="0"/>
              <a:t>Roll a WFE out of rotation</a:t>
            </a:r>
          </a:p>
          <a:p>
            <a:pPr lvl="1">
              <a:lnSpc>
                <a:spcPct val="120000"/>
              </a:lnSpc>
            </a:pPr>
            <a:r>
              <a:rPr lang="en-US" dirty="0" smtClean="0"/>
              <a:t>Apply patches</a:t>
            </a:r>
          </a:p>
          <a:p>
            <a:pPr lvl="1">
              <a:lnSpc>
                <a:spcPct val="120000"/>
              </a:lnSpc>
            </a:pPr>
            <a:r>
              <a:rPr lang="en-US" dirty="0"/>
              <a:t>R</a:t>
            </a:r>
            <a:r>
              <a:rPr lang="en-US" dirty="0" smtClean="0"/>
              <a:t>oll WFE back in rotation</a:t>
            </a:r>
          </a:p>
          <a:p>
            <a:pPr lvl="1">
              <a:lnSpc>
                <a:spcPct val="120000"/>
              </a:lnSpc>
            </a:pPr>
            <a:r>
              <a:rPr lang="en-US" dirty="0" smtClean="0"/>
              <a:t>Repeat</a:t>
            </a:r>
          </a:p>
          <a:p>
            <a:pPr>
              <a:lnSpc>
                <a:spcPct val="120000"/>
              </a:lnSpc>
            </a:pPr>
            <a:r>
              <a:rPr lang="en-US" dirty="0" smtClean="0"/>
              <a:t>Database upgrades can be done at a convenient time</a:t>
            </a:r>
          </a:p>
          <a:p>
            <a:pPr>
              <a:lnSpc>
                <a:spcPct val="120000"/>
              </a:lnSpc>
            </a:pPr>
            <a:endParaRPr lang="en-US" dirty="0"/>
          </a:p>
        </p:txBody>
      </p:sp>
      <p:sp>
        <p:nvSpPr>
          <p:cNvPr id="10" name="Slide Number Placeholder 9"/>
          <p:cNvSpPr>
            <a:spLocks noGrp="1"/>
          </p:cNvSpPr>
          <p:nvPr>
            <p:ph type="sldNum" sz="quarter" idx="11"/>
          </p:nvPr>
        </p:nvSpPr>
        <p:spPr/>
        <p:txBody>
          <a:bodyPr/>
          <a:lstStyle/>
          <a:p>
            <a:fld id="{1DC70519-3D27-4D5B-A312-0DC52B8ED593}" type="slidenum">
              <a:rPr lang="en-US" smtClean="0"/>
              <a:pPr/>
              <a:t>58</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a:t>Patching </a:t>
            </a:r>
            <a:r>
              <a:rPr lang="en-US" dirty="0" smtClean="0"/>
              <a:t>Process </a:t>
            </a:r>
            <a:r>
              <a:rPr lang="en-US" dirty="0"/>
              <a:t>versus </a:t>
            </a:r>
            <a:r>
              <a:rPr lang="en-US" dirty="0" smtClean="0"/>
              <a:t>Upgrade </a:t>
            </a:r>
            <a:r>
              <a:rPr lang="en-US" dirty="0"/>
              <a:t>Process continued</a:t>
            </a:r>
          </a:p>
        </p:txBody>
      </p:sp>
      <p:sp>
        <p:nvSpPr>
          <p:cNvPr id="3" name="Content Placeholder 2"/>
          <p:cNvSpPr>
            <a:spLocks noGrp="1"/>
          </p:cNvSpPr>
          <p:nvPr>
            <p:ph idx="1"/>
          </p:nvPr>
        </p:nvSpPr>
        <p:spPr>
          <a:xfrm>
            <a:off x="381000" y="1828800"/>
            <a:ext cx="8382000" cy="3804118"/>
          </a:xfrm>
        </p:spPr>
        <p:txBody>
          <a:bodyPr>
            <a:normAutofit lnSpcReduction="10000"/>
          </a:bodyPr>
          <a:lstStyle/>
          <a:p>
            <a:pPr>
              <a:lnSpc>
                <a:spcPct val="100000"/>
              </a:lnSpc>
            </a:pPr>
            <a:r>
              <a:rPr lang="en-US" dirty="0" smtClean="0"/>
              <a:t>Service Applications</a:t>
            </a:r>
          </a:p>
          <a:p>
            <a:pPr lvl="1">
              <a:lnSpc>
                <a:spcPct val="100000"/>
              </a:lnSpc>
            </a:pPr>
            <a:r>
              <a:rPr lang="en-US" dirty="0" smtClean="0"/>
              <a:t>Downtime of those services can be mitigated by having multiple machines running the service</a:t>
            </a:r>
          </a:p>
          <a:p>
            <a:pPr lvl="1">
              <a:lnSpc>
                <a:spcPct val="100000"/>
              </a:lnSpc>
            </a:pPr>
            <a:endParaRPr lang="en-US" dirty="0" smtClean="0"/>
          </a:p>
          <a:p>
            <a:pPr lvl="1">
              <a:lnSpc>
                <a:spcPct val="100000"/>
              </a:lnSpc>
            </a:pPr>
            <a:r>
              <a:rPr lang="en-US" dirty="0" smtClean="0"/>
              <a:t>To make sure that the service doesn’t get confused (during round robin), you’d remove the machine from the farm, patch, and then add it back in</a:t>
            </a: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Throttling</a:t>
            </a:r>
            <a:endParaRPr lang="en-US" dirty="0"/>
          </a:p>
        </p:txBody>
      </p:sp>
      <p:sp>
        <p:nvSpPr>
          <p:cNvPr id="3" name="Content Placeholder 2"/>
          <p:cNvSpPr>
            <a:spLocks noGrp="1"/>
          </p:cNvSpPr>
          <p:nvPr>
            <p:ph idx="1"/>
          </p:nvPr>
        </p:nvSpPr>
        <p:spPr>
          <a:xfrm>
            <a:off x="381000" y="1219200"/>
            <a:ext cx="8382000" cy="2314480"/>
          </a:xfrm>
        </p:spPr>
        <p:txBody>
          <a:bodyPr>
            <a:normAutofit fontScale="92500" lnSpcReduction="20000"/>
          </a:bodyPr>
          <a:lstStyle/>
          <a:p>
            <a:pPr>
              <a:lnSpc>
                <a:spcPct val="110000"/>
              </a:lnSpc>
            </a:pPr>
            <a:r>
              <a:rPr lang="en-US" dirty="0" smtClean="0"/>
              <a:t>Re-organized tracing areas or categories for diagnostic trace logging</a:t>
            </a:r>
          </a:p>
          <a:p>
            <a:pPr>
              <a:lnSpc>
                <a:spcPct val="110000"/>
              </a:lnSpc>
            </a:pPr>
            <a:endParaRPr lang="en-US" dirty="0" smtClean="0"/>
          </a:p>
          <a:p>
            <a:pPr>
              <a:lnSpc>
                <a:spcPct val="110000"/>
              </a:lnSpc>
            </a:pPr>
            <a:r>
              <a:rPr lang="en-US" dirty="0" smtClean="0"/>
              <a:t>Non-default configurations will be highlighted in bold to help ITPro notice them</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6</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733800"/>
            <a:ext cx="6572250" cy="176212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a:t>Patching process versus upgrade </a:t>
            </a:r>
            <a:r>
              <a:rPr lang="en-US" dirty="0" smtClean="0"/>
              <a:t>process continued</a:t>
            </a:r>
            <a:endParaRPr lang="en-US" dirty="0"/>
          </a:p>
        </p:txBody>
      </p:sp>
      <p:sp>
        <p:nvSpPr>
          <p:cNvPr id="3" name="Content Placeholder 2"/>
          <p:cNvSpPr>
            <a:spLocks noGrp="1"/>
          </p:cNvSpPr>
          <p:nvPr>
            <p:ph idx="1"/>
          </p:nvPr>
        </p:nvSpPr>
        <p:spPr>
          <a:xfrm>
            <a:off x="381000" y="1981200"/>
            <a:ext cx="8382000" cy="3502497"/>
          </a:xfrm>
        </p:spPr>
        <p:txBody>
          <a:bodyPr>
            <a:normAutofit/>
          </a:bodyPr>
          <a:lstStyle/>
          <a:p>
            <a:pPr>
              <a:lnSpc>
                <a:spcPct val="100000"/>
              </a:lnSpc>
            </a:pPr>
            <a:r>
              <a:rPr lang="en-US" dirty="0" smtClean="0"/>
              <a:t>Upgrade</a:t>
            </a:r>
          </a:p>
          <a:p>
            <a:pPr lvl="1">
              <a:lnSpc>
                <a:spcPct val="100000"/>
              </a:lnSpc>
            </a:pPr>
            <a:r>
              <a:rPr lang="en-US" dirty="0" err="1" smtClean="0"/>
              <a:t>Powershell</a:t>
            </a:r>
            <a:r>
              <a:rPr lang="en-US" dirty="0" smtClean="0"/>
              <a:t> now allows you to kick off multiple upgrades at the same time</a:t>
            </a:r>
          </a:p>
          <a:p>
            <a:pPr lvl="1">
              <a:lnSpc>
                <a:spcPct val="100000"/>
              </a:lnSpc>
            </a:pPr>
            <a:endParaRPr lang="en-US" dirty="0" smtClean="0"/>
          </a:p>
          <a:p>
            <a:pPr lvl="1">
              <a:lnSpc>
                <a:spcPct val="100000"/>
              </a:lnSpc>
            </a:pPr>
            <a:r>
              <a:rPr lang="en-US" dirty="0" smtClean="0"/>
              <a:t>Ideally use multiple SQL servers in parallel, and then use the </a:t>
            </a:r>
            <a:r>
              <a:rPr lang="en-US" dirty="0" err="1" smtClean="0"/>
              <a:t>stsadm</a:t>
            </a:r>
            <a:r>
              <a:rPr lang="en-US" dirty="0" smtClean="0"/>
              <a:t> –o </a:t>
            </a:r>
            <a:r>
              <a:rPr lang="en-US" dirty="0" err="1" smtClean="0"/>
              <a:t>preparetomove</a:t>
            </a:r>
            <a:r>
              <a:rPr lang="en-US" dirty="0" smtClean="0"/>
              <a:t> command to move the databases</a:t>
            </a:r>
          </a:p>
          <a:p>
            <a:pPr lvl="1">
              <a:lnSpc>
                <a:spcPct val="100000"/>
              </a:lnSpc>
            </a:pPr>
            <a:endParaRPr lang="en-US" dirty="0" smtClean="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 Method – In-Place</a:t>
            </a:r>
            <a:endParaRPr lang="en-US" dirty="0" smtClean="0"/>
          </a:p>
        </p:txBody>
      </p:sp>
      <p:sp>
        <p:nvSpPr>
          <p:cNvPr id="3" name="Content Placeholder 2"/>
          <p:cNvSpPr>
            <a:spLocks noGrp="1"/>
          </p:cNvSpPr>
          <p:nvPr>
            <p:ph type="body" sz="quarter" idx="10"/>
          </p:nvPr>
        </p:nvSpPr>
        <p:spPr>
          <a:xfrm>
            <a:off x="381000" y="1905000"/>
            <a:ext cx="8382000" cy="3397853"/>
          </a:xfrm>
        </p:spPr>
        <p:txBody>
          <a:bodyPr>
            <a:normAutofit lnSpcReduction="10000"/>
          </a:bodyPr>
          <a:lstStyle/>
          <a:p>
            <a:pPr>
              <a:lnSpc>
                <a:spcPct val="100000"/>
              </a:lnSpc>
            </a:pPr>
            <a:r>
              <a:rPr lang="en-US" dirty="0" smtClean="0"/>
              <a:t>Databases to be upgraded are already attached to the farm</a:t>
            </a:r>
          </a:p>
          <a:p>
            <a:pPr>
              <a:lnSpc>
                <a:spcPct val="100000"/>
              </a:lnSpc>
            </a:pPr>
            <a:r>
              <a:rPr lang="en-US" dirty="0" smtClean="0"/>
              <a:t>Patch is installed via EXE (preferred) or MSP</a:t>
            </a:r>
          </a:p>
          <a:p>
            <a:pPr>
              <a:lnSpc>
                <a:spcPct val="100000"/>
              </a:lnSpc>
            </a:pPr>
            <a:r>
              <a:rPr lang="en-US" dirty="0" smtClean="0"/>
              <a:t>Patch and upgrade is separated into two steps</a:t>
            </a:r>
          </a:p>
          <a:p>
            <a:pPr>
              <a:lnSpc>
                <a:spcPct val="100000"/>
              </a:lnSpc>
            </a:pPr>
            <a:r>
              <a:rPr lang="en-US" dirty="0" err="1" smtClean="0"/>
              <a:t>PSConfigUI</a:t>
            </a:r>
            <a:r>
              <a:rPr lang="en-US" dirty="0" smtClean="0"/>
              <a:t> manages locks to manage multiple instances</a:t>
            </a:r>
            <a:endParaRPr lang="en-US" dirty="0"/>
          </a:p>
        </p:txBody>
      </p:sp>
      <p:sp>
        <p:nvSpPr>
          <p:cNvPr id="6" name="Slide Number Placeholder 5"/>
          <p:cNvSpPr>
            <a:spLocks noGrp="1"/>
          </p:cNvSpPr>
          <p:nvPr>
            <p:ph type="sldNum" sz="quarter" idx="11"/>
          </p:nvPr>
        </p:nvSpPr>
        <p:spPr/>
        <p:txBody>
          <a:bodyPr/>
          <a:lstStyle/>
          <a:p>
            <a:fld id="{1DC70519-3D27-4D5B-A312-0DC52B8ED593}" type="slidenum">
              <a:rPr lang="en-US" smtClean="0"/>
              <a:pPr/>
              <a:t>61</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dirty="0" smtClean="0">
                <a:solidFill>
                  <a:schemeClr val="tx1"/>
                </a:solidFill>
                <a:effectLst/>
                <a:latin typeface="+mj-lt"/>
                <a:ea typeface="+mj-ea"/>
                <a:cs typeface="+mj-cs"/>
              </a:rPr>
              <a:t>Upgrade Method –</a:t>
            </a:r>
            <a:r>
              <a:rPr lang="en-US" sz="4400" kern="1200" baseline="0" dirty="0" smtClean="0">
                <a:solidFill>
                  <a:schemeClr val="tx1"/>
                </a:solidFill>
                <a:effectLst/>
                <a:latin typeface="+mj-lt"/>
                <a:ea typeface="+mj-ea"/>
                <a:cs typeface="+mj-cs"/>
              </a:rPr>
              <a:t> DB Attach</a:t>
            </a:r>
            <a:endParaRPr lang="en-US" dirty="0"/>
          </a:p>
        </p:txBody>
      </p:sp>
      <p:sp>
        <p:nvSpPr>
          <p:cNvPr id="3" name="Content Placeholder 2"/>
          <p:cNvSpPr>
            <a:spLocks noGrp="1"/>
          </p:cNvSpPr>
          <p:nvPr>
            <p:ph idx="1"/>
          </p:nvPr>
        </p:nvSpPr>
        <p:spPr>
          <a:xfrm>
            <a:off x="304800" y="1524000"/>
            <a:ext cx="8382000" cy="3962401"/>
          </a:xfrm>
        </p:spPr>
        <p:txBody>
          <a:bodyPr>
            <a:normAutofit fontScale="85000" lnSpcReduction="20000"/>
          </a:bodyPr>
          <a:lstStyle/>
          <a:p>
            <a:pPr>
              <a:lnSpc>
                <a:spcPct val="110000"/>
              </a:lnSpc>
            </a:pPr>
            <a:r>
              <a:rPr lang="en-US" dirty="0" smtClean="0"/>
              <a:t>Databases can be upgraded by attaching them to farm at a later patch level</a:t>
            </a:r>
          </a:p>
          <a:p>
            <a:pPr>
              <a:lnSpc>
                <a:spcPct val="110000"/>
              </a:lnSpc>
            </a:pPr>
            <a:r>
              <a:rPr lang="en-US" dirty="0" smtClean="0"/>
              <a:t>This can be their original farm, or an “Upgrade Only” farm</a:t>
            </a:r>
          </a:p>
          <a:p>
            <a:pPr>
              <a:lnSpc>
                <a:spcPct val="110000"/>
              </a:lnSpc>
            </a:pPr>
            <a:r>
              <a:rPr lang="en-US" dirty="0" smtClean="0"/>
              <a:t>Use Mount-</a:t>
            </a:r>
            <a:r>
              <a:rPr lang="en-US" dirty="0" err="1" smtClean="0"/>
              <a:t>SPContentDatabase</a:t>
            </a:r>
            <a:r>
              <a:rPr lang="en-US" dirty="0" smtClean="0"/>
              <a:t> in PowerShell to attach the database and upgrade it</a:t>
            </a:r>
          </a:p>
          <a:p>
            <a:pPr>
              <a:lnSpc>
                <a:spcPct val="110000"/>
              </a:lnSpc>
            </a:pPr>
            <a:r>
              <a:rPr lang="en-US" dirty="0" smtClean="0"/>
              <a:t>Can also be mounted without upgrade</a:t>
            </a:r>
          </a:p>
          <a:p>
            <a:pPr>
              <a:lnSpc>
                <a:spcPct val="110000"/>
              </a:lnSpc>
            </a:pPr>
            <a:r>
              <a:rPr lang="en-US" dirty="0" smtClean="0"/>
              <a:t>Used to control downtime and maximum upgrade speed</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62</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Backwards Compatibility</a:t>
            </a:r>
            <a:endParaRPr lang="en-US" dirty="0"/>
          </a:p>
        </p:txBody>
      </p:sp>
      <p:sp>
        <p:nvSpPr>
          <p:cNvPr id="3" name="Content Placeholder 2"/>
          <p:cNvSpPr>
            <a:spLocks noGrp="1"/>
          </p:cNvSpPr>
          <p:nvPr>
            <p:ph type="body" sz="quarter" idx="10"/>
          </p:nvPr>
        </p:nvSpPr>
        <p:spPr>
          <a:xfrm>
            <a:off x="381000" y="1447799"/>
            <a:ext cx="8382000" cy="4267201"/>
          </a:xfrm>
        </p:spPr>
        <p:txBody>
          <a:bodyPr>
            <a:normAutofit/>
          </a:bodyPr>
          <a:lstStyle/>
          <a:p>
            <a:pPr>
              <a:lnSpc>
                <a:spcPct val="100000"/>
              </a:lnSpc>
            </a:pPr>
            <a:r>
              <a:rPr lang="en-US" dirty="0" smtClean="0"/>
              <a:t>Patches are built to be compatible with databases at previous patch level</a:t>
            </a:r>
          </a:p>
          <a:p>
            <a:pPr>
              <a:lnSpc>
                <a:spcPct val="100000"/>
              </a:lnSpc>
            </a:pPr>
            <a:r>
              <a:rPr lang="en-US" dirty="0" smtClean="0"/>
              <a:t>This gives some flexibility on when</a:t>
            </a:r>
            <a:br>
              <a:rPr lang="en-US" dirty="0" smtClean="0"/>
            </a:br>
            <a:r>
              <a:rPr lang="en-US" dirty="0" smtClean="0"/>
              <a:t>patches are installed, and when databases are upgraded</a:t>
            </a:r>
          </a:p>
          <a:p>
            <a:pPr>
              <a:lnSpc>
                <a:spcPct val="100000"/>
              </a:lnSpc>
            </a:pPr>
            <a:r>
              <a:rPr lang="en-US" dirty="0" smtClean="0"/>
              <a:t>Don’t leave in this state too long, it can cause some inconsistent behavior</a:t>
            </a:r>
            <a:endParaRPr lang="en-US" dirty="0"/>
          </a:p>
        </p:txBody>
      </p:sp>
      <p:sp>
        <p:nvSpPr>
          <p:cNvPr id="10" name="Slide Number Placeholder 9"/>
          <p:cNvSpPr>
            <a:spLocks noGrp="1"/>
          </p:cNvSpPr>
          <p:nvPr>
            <p:ph type="sldNum" sz="quarter" idx="11"/>
          </p:nvPr>
        </p:nvSpPr>
        <p:spPr/>
        <p:txBody>
          <a:bodyPr/>
          <a:lstStyle/>
          <a:p>
            <a:fld id="{1DC70519-3D27-4D5B-A312-0DC52B8ED593}" type="slidenum">
              <a:rPr lang="en-US" smtClean="0"/>
              <a:pPr/>
              <a:t>63</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Limit Project Versions Connecting</a:t>
            </a:r>
            <a:endParaRPr lang="en-US" dirty="0"/>
          </a:p>
        </p:txBody>
      </p:sp>
      <p:sp>
        <p:nvSpPr>
          <p:cNvPr id="3" name="Text Placeholder 2"/>
          <p:cNvSpPr>
            <a:spLocks noGrp="1"/>
          </p:cNvSpPr>
          <p:nvPr>
            <p:ph type="body" sz="quarter" idx="10"/>
          </p:nvPr>
        </p:nvSpPr>
        <p:spPr>
          <a:xfrm>
            <a:off x="381000" y="1066801"/>
            <a:ext cx="8382000" cy="2025170"/>
          </a:xfrm>
        </p:spPr>
        <p:txBody>
          <a:bodyPr>
            <a:normAutofit fontScale="92500" lnSpcReduction="20000"/>
          </a:bodyPr>
          <a:lstStyle/>
          <a:p>
            <a:pPr>
              <a:lnSpc>
                <a:spcPct val="110000"/>
              </a:lnSpc>
            </a:pPr>
            <a:r>
              <a:rPr lang="en-US" sz="2800" dirty="0" smtClean="0"/>
              <a:t>PWA -&gt; Server Settings -&gt;Operational Policies -&gt; Additional Server Settings</a:t>
            </a:r>
          </a:p>
          <a:p>
            <a:pPr>
              <a:lnSpc>
                <a:spcPct val="110000"/>
              </a:lnSpc>
            </a:pPr>
            <a:r>
              <a:rPr lang="en-US" sz="2800" dirty="0" smtClean="0"/>
              <a:t>Now possible for administrators to control the versions of Project Professional allowed to connect to PWA instance</a:t>
            </a:r>
            <a:endParaRPr lang="en-US" sz="2800"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64</a:t>
            </a:fld>
            <a:endParaRPr lang="en-US" dirty="0"/>
          </a:p>
        </p:txBody>
      </p:sp>
      <p:pic>
        <p:nvPicPr>
          <p:cNvPr id="5" name="Picture 4" descr="Project Pro Versions 1.png"/>
          <p:cNvPicPr>
            <a:picLocks noChangeAspect="1"/>
          </p:cNvPicPr>
          <p:nvPr/>
        </p:nvPicPr>
        <p:blipFill>
          <a:blip r:embed="rId2" cstate="print"/>
          <a:stretch>
            <a:fillRect/>
          </a:stretch>
        </p:blipFill>
        <p:spPr>
          <a:xfrm>
            <a:off x="2209800" y="3304034"/>
            <a:ext cx="5109527" cy="301467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eaLnBrk="1" latinLnBrk="0" hangingPunct="1"/>
            <a:r>
              <a:rPr lang="en-US" kern="1200" dirty="0" smtClean="0">
                <a:solidFill>
                  <a:schemeClr val="tx1"/>
                </a:solidFill>
                <a:effectLst/>
                <a:latin typeface="+mj-lt"/>
                <a:ea typeface="+mj-ea"/>
                <a:cs typeface="+mj-cs"/>
              </a:rPr>
              <a:t>Central Admin UI showing farm status (including upgrade)</a:t>
            </a:r>
            <a:endParaRPr lang="en-US" dirty="0"/>
          </a:p>
        </p:txBody>
      </p:sp>
      <p:sp>
        <p:nvSpPr>
          <p:cNvPr id="3" name="Content Placeholder 2"/>
          <p:cNvSpPr>
            <a:spLocks noGrp="1"/>
          </p:cNvSpPr>
          <p:nvPr>
            <p:ph idx="1"/>
          </p:nvPr>
        </p:nvSpPr>
        <p:spPr>
          <a:xfrm>
            <a:off x="381000" y="1752600"/>
            <a:ext cx="8382000" cy="2514600"/>
          </a:xfrm>
        </p:spPr>
        <p:txBody>
          <a:bodyPr>
            <a:normAutofit fontScale="77500" lnSpcReduction="20000"/>
          </a:bodyPr>
          <a:lstStyle/>
          <a:p>
            <a:pPr>
              <a:lnSpc>
                <a:spcPct val="120000"/>
              </a:lnSpc>
            </a:pPr>
            <a:r>
              <a:rPr lang="en-US" dirty="0" smtClean="0"/>
              <a:t>One location to see the patch status for all the members of your farm</a:t>
            </a:r>
          </a:p>
          <a:p>
            <a:pPr>
              <a:lnSpc>
                <a:spcPct val="120000"/>
              </a:lnSpc>
            </a:pPr>
            <a:r>
              <a:rPr lang="en-US" dirty="0" smtClean="0"/>
              <a:t>Can show entire farm or individual members</a:t>
            </a:r>
          </a:p>
          <a:p>
            <a:pPr>
              <a:lnSpc>
                <a:spcPct val="120000"/>
              </a:lnSpc>
            </a:pPr>
            <a:r>
              <a:rPr lang="en-US" dirty="0" smtClean="0"/>
              <a:t>Can tell if a server has a patch that needs to be installed</a:t>
            </a:r>
          </a:p>
          <a:p>
            <a:pPr>
              <a:lnSpc>
                <a:spcPct val="120000"/>
              </a:lnSpc>
            </a:pPr>
            <a:r>
              <a:rPr lang="en-US" dirty="0" smtClean="0"/>
              <a:t>Also shows status of databases as well as their type</a:t>
            </a:r>
          </a:p>
          <a:p>
            <a:pPr>
              <a:lnSpc>
                <a:spcPct val="120000"/>
              </a:lnSpc>
            </a:pP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65</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Patch Management</a:t>
            </a:r>
            <a:endParaRPr lang="en-GB" dirty="0"/>
          </a:p>
        </p:txBody>
      </p:sp>
      <p:sp>
        <p:nvSpPr>
          <p:cNvPr id="3" name="Text Placeholder 2"/>
          <p:cNvSpPr>
            <a:spLocks noGrp="1"/>
          </p:cNvSpPr>
          <p:nvPr>
            <p:ph type="body" sz="quarter" idx="10"/>
          </p:nvPr>
        </p:nvSpPr>
        <p:spPr>
          <a:xfrm>
            <a:off x="304800" y="1142999"/>
            <a:ext cx="8610600" cy="533401"/>
          </a:xfrm>
        </p:spPr>
        <p:txBody>
          <a:bodyPr>
            <a:noAutofit/>
          </a:bodyPr>
          <a:lstStyle/>
          <a:p>
            <a:pPr>
              <a:lnSpc>
                <a:spcPct val="100000"/>
              </a:lnSpc>
              <a:spcBef>
                <a:spcPts val="0"/>
              </a:spcBef>
            </a:pPr>
            <a:r>
              <a:rPr lang="en-GB" sz="1800" dirty="0" smtClean="0"/>
              <a:t>Farm Status UI (CA-&gt; Upgrade and Migration - &gt;Check product and patch installation status)</a:t>
            </a:r>
            <a:endParaRPr lang="en-GB" sz="1800" dirty="0"/>
          </a:p>
        </p:txBody>
      </p:sp>
      <p:graphicFrame>
        <p:nvGraphicFramePr>
          <p:cNvPr id="6" name="Table 5"/>
          <p:cNvGraphicFramePr>
            <a:graphicFrameLocks noGrp="1"/>
          </p:cNvGraphicFramePr>
          <p:nvPr>
            <p:extLst>
              <p:ext uri="{D42A27DB-BD31-4B8C-83A1-F6EECF244321}">
                <p14:modId xmlns:p14="http://schemas.microsoft.com/office/powerpoint/2010/main" val="434450716"/>
              </p:ext>
            </p:extLst>
          </p:nvPr>
        </p:nvGraphicFramePr>
        <p:xfrm>
          <a:off x="685800" y="1676400"/>
          <a:ext cx="7696200" cy="3346704"/>
        </p:xfrm>
        <a:graphic>
          <a:graphicData uri="http://schemas.openxmlformats.org/drawingml/2006/table">
            <a:tbl>
              <a:tblPr>
                <a:tableStyleId>{2D5ABB26-0587-4C30-8999-92F81FD0307C}</a:tableStyleId>
              </a:tblPr>
              <a:tblGrid>
                <a:gridCol w="1509916"/>
                <a:gridCol w="4453808"/>
                <a:gridCol w="1732476"/>
              </a:tblGrid>
              <a:tr h="0">
                <a:tc>
                  <a:txBody>
                    <a:bodyPr/>
                    <a:lstStyle/>
                    <a:p>
                      <a:pPr>
                        <a:lnSpc>
                          <a:spcPct val="90000"/>
                        </a:lnSpc>
                        <a:spcAft>
                          <a:spcPts val="0"/>
                        </a:spcAft>
                      </a:pPr>
                      <a:r>
                        <a:rPr lang="en-US" sz="1200" b="1" dirty="0">
                          <a:gradFill>
                            <a:gsLst>
                              <a:gs pos="0">
                                <a:schemeClr val="tx1"/>
                              </a:gs>
                              <a:gs pos="90000">
                                <a:schemeClr val="tx1"/>
                              </a:gs>
                            </a:gsLst>
                            <a:lin ang="5400000" scaled="0"/>
                          </a:gradFill>
                        </a:rPr>
                        <a:t>Status Value</a:t>
                      </a:r>
                      <a:endParaRPr lang="en-GB" sz="1200" b="1"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bg2">
                        <a:alpha val="50000"/>
                      </a:schemeClr>
                    </a:solidFill>
                  </a:tcPr>
                </a:tc>
                <a:tc>
                  <a:txBody>
                    <a:bodyPr/>
                    <a:lstStyle/>
                    <a:p>
                      <a:pPr>
                        <a:lnSpc>
                          <a:spcPct val="90000"/>
                        </a:lnSpc>
                        <a:spcAft>
                          <a:spcPts val="0"/>
                        </a:spcAft>
                      </a:pPr>
                      <a:r>
                        <a:rPr lang="en-US" sz="1200" b="1" dirty="0">
                          <a:gradFill>
                            <a:gsLst>
                              <a:gs pos="0">
                                <a:schemeClr val="tx1"/>
                              </a:gs>
                              <a:gs pos="90000">
                                <a:schemeClr val="tx1"/>
                              </a:gs>
                            </a:gsLst>
                            <a:lin ang="5400000" scaled="0"/>
                          </a:gradFill>
                        </a:rPr>
                        <a:t>Description</a:t>
                      </a:r>
                      <a:endParaRPr lang="en-GB" sz="1200" b="1"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bg2">
                        <a:alpha val="50000"/>
                      </a:schemeClr>
                    </a:solidFill>
                  </a:tcPr>
                </a:tc>
                <a:tc>
                  <a:txBody>
                    <a:bodyPr/>
                    <a:lstStyle/>
                    <a:p>
                      <a:pPr>
                        <a:lnSpc>
                          <a:spcPct val="90000"/>
                        </a:lnSpc>
                        <a:spcAft>
                          <a:spcPts val="0"/>
                        </a:spcAft>
                      </a:pPr>
                      <a:r>
                        <a:rPr lang="en-US" sz="1200" b="1" dirty="0">
                          <a:gradFill>
                            <a:gsLst>
                              <a:gs pos="0">
                                <a:schemeClr val="tx1"/>
                              </a:gs>
                              <a:gs pos="90000">
                                <a:schemeClr val="tx1"/>
                              </a:gs>
                            </a:gsLst>
                            <a:lin ang="5400000" scaled="0"/>
                          </a:gradFill>
                        </a:rPr>
                        <a:t>Hyperlink</a:t>
                      </a:r>
                      <a:endParaRPr lang="en-GB" sz="1200" b="1"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bg2">
                        <a:alpha val="50000"/>
                      </a:schemeClr>
                    </a:solidFill>
                  </a:tcPr>
                </a:tc>
              </a:tr>
              <a:tr h="266152">
                <a:tc>
                  <a:txBody>
                    <a:bodyPr/>
                    <a:lstStyle/>
                    <a:p>
                      <a:pPr>
                        <a:lnSpc>
                          <a:spcPct val="90000"/>
                        </a:lnSpc>
                        <a:spcAft>
                          <a:spcPts val="0"/>
                        </a:spcAft>
                      </a:pPr>
                      <a:r>
                        <a:rPr lang="en-US" sz="1200" dirty="0">
                          <a:gradFill>
                            <a:gsLst>
                              <a:gs pos="0">
                                <a:schemeClr val="tx1"/>
                              </a:gs>
                              <a:gs pos="90000">
                                <a:schemeClr val="tx1"/>
                              </a:gs>
                            </a:gsLst>
                            <a:lin ang="5400000" scaled="0"/>
                          </a:gradFill>
                        </a:rPr>
                        <a:t>No Action Required</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Farm server does not currently require any action to be taken </a:t>
                      </a:r>
                      <a:r>
                        <a:rPr lang="en-US" sz="1200" dirty="0" smtClean="0">
                          <a:gradFill>
                            <a:gsLst>
                              <a:gs pos="0">
                                <a:schemeClr val="tx1"/>
                              </a:gs>
                              <a:gs pos="90000">
                                <a:schemeClr val="tx1"/>
                              </a:gs>
                            </a:gsLst>
                            <a:lin ang="5400000" scaled="0"/>
                          </a:gradFill>
                        </a:rPr>
                        <a:t>by</a:t>
                      </a:r>
                      <a:br>
                        <a:rPr lang="en-US" sz="1200" dirty="0" smtClean="0">
                          <a:gradFill>
                            <a:gsLst>
                              <a:gs pos="0">
                                <a:schemeClr val="tx1"/>
                              </a:gs>
                              <a:gs pos="90000">
                                <a:schemeClr val="tx1"/>
                              </a:gs>
                            </a:gsLst>
                            <a:lin ang="5400000" scaled="0"/>
                          </a:gradFill>
                        </a:rPr>
                      </a:br>
                      <a:r>
                        <a:rPr lang="en-US" sz="1200" dirty="0" smtClean="0">
                          <a:gradFill>
                            <a:gsLst>
                              <a:gs pos="0">
                                <a:schemeClr val="tx1"/>
                              </a:gs>
                              <a:gs pos="90000">
                                <a:schemeClr val="tx1"/>
                              </a:gs>
                            </a:gsLst>
                            <a:lin ang="5400000" scaled="0"/>
                          </a:gradFill>
                        </a:rPr>
                        <a:t>the </a:t>
                      </a:r>
                      <a:r>
                        <a:rPr lang="en-US" sz="1200" dirty="0">
                          <a:gradFill>
                            <a:gsLst>
                              <a:gs pos="0">
                                <a:schemeClr val="tx1"/>
                              </a:gs>
                              <a:gs pos="90000">
                                <a:schemeClr val="tx1"/>
                              </a:gs>
                            </a:gsLst>
                            <a:lin ang="5400000" scaled="0"/>
                          </a:gradFill>
                        </a:rPr>
                        <a:t>administrator. </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Not a hyperlink.</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r>
              <a:tr h="378755">
                <a:tc>
                  <a:txBody>
                    <a:bodyPr/>
                    <a:lstStyle/>
                    <a:p>
                      <a:pPr>
                        <a:lnSpc>
                          <a:spcPct val="90000"/>
                        </a:lnSpc>
                        <a:spcAft>
                          <a:spcPts val="0"/>
                        </a:spcAft>
                      </a:pPr>
                      <a:r>
                        <a:rPr lang="en-US" sz="1200" dirty="0">
                          <a:gradFill>
                            <a:gsLst>
                              <a:gs pos="0">
                                <a:schemeClr val="tx1"/>
                              </a:gs>
                              <a:gs pos="90000">
                                <a:schemeClr val="tx1"/>
                              </a:gs>
                            </a:gsLst>
                            <a:lin ang="5400000" scaled="0"/>
                          </a:gradFill>
                        </a:rPr>
                        <a:t>Installation Required</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Farm server is missing an MSI that is set to mandatory for all farm servers or has an MSI patch level below the individual MSI Farm Wide Effective Patch Version.</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Hyperlink to the Patch Deployment State page.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r>
              <a:tr h="266152">
                <a:tc>
                  <a:txBody>
                    <a:bodyPr/>
                    <a:lstStyle/>
                    <a:p>
                      <a:pPr>
                        <a:lnSpc>
                          <a:spcPct val="90000"/>
                        </a:lnSpc>
                        <a:spcAft>
                          <a:spcPts val="0"/>
                        </a:spcAft>
                      </a:pPr>
                      <a:r>
                        <a:rPr lang="en-US" sz="1200" dirty="0">
                          <a:gradFill>
                            <a:gsLst>
                              <a:gs pos="0">
                                <a:schemeClr val="tx1"/>
                              </a:gs>
                              <a:gs pos="90000">
                                <a:schemeClr val="tx1"/>
                              </a:gs>
                            </a:gsLst>
                            <a:lin ang="5400000" scaled="0"/>
                          </a:gradFill>
                        </a:rPr>
                        <a:t>Upgrade in Progress</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Farm server is currently undergoing an upgrade </a:t>
                      </a:r>
                      <a:r>
                        <a:rPr lang="en-US" sz="1200" dirty="0" smtClean="0">
                          <a:gradFill>
                            <a:gsLst>
                              <a:gs pos="0">
                                <a:schemeClr val="tx1"/>
                              </a:gs>
                              <a:gs pos="90000">
                                <a:schemeClr val="tx1"/>
                              </a:gs>
                            </a:gsLst>
                            <a:lin ang="5400000" scaled="0"/>
                          </a:gradFill>
                        </a:rPr>
                        <a:t>operation.</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Hyperlink to the Upgrade Status page.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r>
              <a:tr h="266152">
                <a:tc>
                  <a:txBody>
                    <a:bodyPr/>
                    <a:lstStyle/>
                    <a:p>
                      <a:pPr>
                        <a:lnSpc>
                          <a:spcPct val="90000"/>
                        </a:lnSpc>
                        <a:spcAft>
                          <a:spcPts val="0"/>
                        </a:spcAft>
                      </a:pPr>
                      <a:r>
                        <a:rPr lang="en-US" sz="1200" dirty="0">
                          <a:gradFill>
                            <a:gsLst>
                              <a:gs pos="0">
                                <a:schemeClr val="tx1"/>
                              </a:gs>
                              <a:gs pos="90000">
                                <a:schemeClr val="tx1"/>
                              </a:gs>
                            </a:gsLst>
                            <a:lin ang="5400000" scaled="0"/>
                          </a:gradFill>
                        </a:rPr>
                        <a:t>Upgrade Available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Farm server is running in backwards </a:t>
                      </a:r>
                      <a:r>
                        <a:rPr lang="en-US" sz="1200" dirty="0" smtClean="0">
                          <a:gradFill>
                            <a:gsLst>
                              <a:gs pos="0">
                                <a:schemeClr val="tx1"/>
                              </a:gs>
                              <a:gs pos="90000">
                                <a:schemeClr val="tx1"/>
                              </a:gs>
                            </a:gsLst>
                            <a:lin ang="5400000" scaled="0"/>
                          </a:gradFill>
                        </a:rPr>
                        <a:t>compatibility </a:t>
                      </a:r>
                      <a:r>
                        <a:rPr lang="en-US" sz="1200" dirty="0">
                          <a:gradFill>
                            <a:gsLst>
                              <a:gs pos="0">
                                <a:schemeClr val="tx1"/>
                              </a:gs>
                              <a:gs pos="90000">
                                <a:schemeClr val="tx1"/>
                              </a:gs>
                            </a:gsLst>
                            <a:lin ang="5400000" scaled="0"/>
                          </a:gradFill>
                        </a:rPr>
                        <a:t>mode.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Hyperlink to the Upgrade and Migration page.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r>
              <a:tr h="266152">
                <a:tc>
                  <a:txBody>
                    <a:bodyPr/>
                    <a:lstStyle/>
                    <a:p>
                      <a:pPr>
                        <a:lnSpc>
                          <a:spcPct val="90000"/>
                        </a:lnSpc>
                        <a:spcAft>
                          <a:spcPts val="0"/>
                        </a:spcAft>
                      </a:pPr>
                      <a:r>
                        <a:rPr lang="en-US" sz="1200">
                          <a:gradFill>
                            <a:gsLst>
                              <a:gs pos="0">
                                <a:schemeClr val="tx1"/>
                              </a:gs>
                              <a:gs pos="90000">
                                <a:schemeClr val="tx1"/>
                              </a:gs>
                            </a:gsLst>
                            <a:lin ang="5400000" scaled="0"/>
                          </a:gradFill>
                        </a:rPr>
                        <a:t>Upgrade Required</a:t>
                      </a:r>
                      <a:endParaRPr lang="en-GB" sz="120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Farm server is outside of the backwards </a:t>
                      </a:r>
                      <a:r>
                        <a:rPr lang="en-US" sz="1200" dirty="0" smtClean="0">
                          <a:gradFill>
                            <a:gsLst>
                              <a:gs pos="0">
                                <a:schemeClr val="tx1"/>
                              </a:gs>
                              <a:gs pos="90000">
                                <a:schemeClr val="tx1"/>
                              </a:gs>
                            </a:gsLst>
                            <a:lin ang="5400000" scaled="0"/>
                          </a:gradFill>
                        </a:rPr>
                        <a:t>compatibility </a:t>
                      </a:r>
                      <a:r>
                        <a:rPr lang="en-US" sz="1200" dirty="0">
                          <a:gradFill>
                            <a:gsLst>
                              <a:gs pos="0">
                                <a:schemeClr val="tx1"/>
                              </a:gs>
                              <a:gs pos="90000">
                                <a:schemeClr val="tx1"/>
                              </a:gs>
                            </a:gsLst>
                            <a:lin ang="5400000" scaled="0"/>
                          </a:gradFill>
                        </a:rPr>
                        <a:t>mode range with one or more databases.</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Hyperlink to the Upgrade and Migration page.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15000"/>
                      </a:schemeClr>
                    </a:solidFill>
                  </a:tcPr>
                </a:tc>
              </a:tr>
              <a:tr h="378755">
                <a:tc>
                  <a:txBody>
                    <a:bodyPr/>
                    <a:lstStyle/>
                    <a:p>
                      <a:pPr>
                        <a:lnSpc>
                          <a:spcPct val="90000"/>
                        </a:lnSpc>
                        <a:spcAft>
                          <a:spcPts val="0"/>
                        </a:spcAft>
                      </a:pPr>
                      <a:r>
                        <a:rPr lang="en-US" sz="1200" dirty="0">
                          <a:gradFill>
                            <a:gsLst>
                              <a:gs pos="0">
                                <a:schemeClr val="tx1"/>
                              </a:gs>
                              <a:gs pos="90000">
                                <a:schemeClr val="tx1"/>
                              </a:gs>
                            </a:gsLst>
                            <a:lin ang="5400000" scaled="0"/>
                          </a:gradFill>
                        </a:rPr>
                        <a:t>Upgrade Blocked</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If an upgrade is available and any farm server requires installation then the remaining servers that do not require installation will be set to this status unless they are currently undergoing an upgrade.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c>
                  <a:txBody>
                    <a:bodyPr/>
                    <a:lstStyle/>
                    <a:p>
                      <a:pPr>
                        <a:lnSpc>
                          <a:spcPct val="90000"/>
                        </a:lnSpc>
                        <a:spcAft>
                          <a:spcPts val="0"/>
                        </a:spcAft>
                      </a:pPr>
                      <a:r>
                        <a:rPr lang="en-US" sz="1200" dirty="0">
                          <a:gradFill>
                            <a:gsLst>
                              <a:gs pos="0">
                                <a:schemeClr val="tx1"/>
                              </a:gs>
                              <a:gs pos="90000">
                                <a:schemeClr val="tx1"/>
                              </a:gs>
                            </a:gsLst>
                            <a:lin ang="5400000" scaled="0"/>
                          </a:gradFill>
                        </a:rPr>
                        <a:t>Hyperlink to the Patch Deployment State page.</a:t>
                      </a:r>
                      <a:endParaRPr lang="en-GB" sz="1200" dirty="0">
                        <a:gradFill>
                          <a:gsLst>
                            <a:gs pos="0">
                              <a:schemeClr val="tx1"/>
                            </a:gs>
                            <a:gs pos="90000">
                              <a:schemeClr val="tx1"/>
                            </a:gs>
                          </a:gsLst>
                          <a:lin ang="5400000" scaled="0"/>
                        </a:gradFill>
                        <a:latin typeface="Calibri"/>
                        <a:ea typeface="Calibri"/>
                        <a:cs typeface="Times New Roman"/>
                      </a:endParaRPr>
                    </a:p>
                  </a:txBody>
                  <a:tcPr marL="45720" marR="45720" marT="27432" marB="27432">
                    <a:solidFill>
                      <a:schemeClr val="accent2">
                        <a:lumMod val="50000"/>
                        <a:alpha val="5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19024180"/>
              </p:ext>
            </p:extLst>
          </p:nvPr>
        </p:nvGraphicFramePr>
        <p:xfrm>
          <a:off x="685800" y="5105400"/>
          <a:ext cx="7620000" cy="1261872"/>
        </p:xfrm>
        <a:graphic>
          <a:graphicData uri="http://schemas.openxmlformats.org/drawingml/2006/table">
            <a:tbl>
              <a:tblPr>
                <a:tableStyleId>{2D5ABB26-0587-4C30-8999-92F81FD0307C}</a:tableStyleId>
              </a:tblPr>
              <a:tblGrid>
                <a:gridCol w="1499957"/>
                <a:gridCol w="6120043"/>
              </a:tblGrid>
              <a:tr h="179159">
                <a:tc>
                  <a:txBody>
                    <a:bodyPr/>
                    <a:lstStyle/>
                    <a:p>
                      <a:pPr marL="0" algn="l" defTabSz="914363" rtl="0" eaLnBrk="1" latinLnBrk="0" hangingPunct="1">
                        <a:lnSpc>
                          <a:spcPct val="90000"/>
                        </a:lnSpc>
                        <a:spcAft>
                          <a:spcPts val="0"/>
                        </a:spcAft>
                      </a:pPr>
                      <a:r>
                        <a:rPr lang="en-US" sz="1200" b="1" kern="1200" dirty="0">
                          <a:gradFill>
                            <a:gsLst>
                              <a:gs pos="0">
                                <a:schemeClr val="tx1"/>
                              </a:gs>
                              <a:gs pos="90000">
                                <a:schemeClr val="tx1"/>
                              </a:gs>
                            </a:gsLst>
                            <a:lin ang="5400000" scaled="0"/>
                          </a:gradFill>
                          <a:latin typeface="+mn-lt"/>
                          <a:ea typeface="+mn-ea"/>
                          <a:cs typeface="+mn-cs"/>
                        </a:rPr>
                        <a:t>Status Value</a:t>
                      </a:r>
                      <a:endParaRPr lang="en-GB" sz="1200" b="1"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bg2">
                        <a:alpha val="50000"/>
                      </a:schemeClr>
                    </a:solidFill>
                  </a:tcPr>
                </a:tc>
                <a:tc>
                  <a:txBody>
                    <a:bodyPr/>
                    <a:lstStyle/>
                    <a:p>
                      <a:pPr marL="0" algn="l" defTabSz="914363" rtl="0" eaLnBrk="1" latinLnBrk="0" hangingPunct="1">
                        <a:lnSpc>
                          <a:spcPct val="90000"/>
                        </a:lnSpc>
                        <a:spcAft>
                          <a:spcPts val="0"/>
                        </a:spcAft>
                      </a:pPr>
                      <a:r>
                        <a:rPr lang="en-US" sz="1200" b="1" kern="1200" dirty="0">
                          <a:gradFill>
                            <a:gsLst>
                              <a:gs pos="0">
                                <a:schemeClr val="tx1"/>
                              </a:gs>
                              <a:gs pos="90000">
                                <a:schemeClr val="tx1"/>
                              </a:gs>
                            </a:gsLst>
                            <a:lin ang="5400000" scaled="0"/>
                          </a:gradFill>
                          <a:latin typeface="+mn-lt"/>
                          <a:ea typeface="+mn-ea"/>
                          <a:cs typeface="+mn-cs"/>
                        </a:rPr>
                        <a:t>Description</a:t>
                      </a:r>
                      <a:endParaRPr lang="en-GB" sz="1200" b="1"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bg2">
                        <a:alpha val="50000"/>
                      </a:schemeClr>
                    </a:solidFill>
                  </a:tcPr>
                </a:tc>
              </a:tr>
              <a:tr h="179159">
                <a:tc>
                  <a:txBody>
                    <a:bodyPr/>
                    <a:lstStyle/>
                    <a:p>
                      <a:pPr marL="0" algn="l" defTabSz="914363" rtl="0" eaLnBrk="1" latinLnBrk="0" hangingPunct="1">
                        <a:lnSpc>
                          <a:spcPct val="90000"/>
                        </a:lnSpc>
                        <a:spcAft>
                          <a:spcPts val="0"/>
                        </a:spcAft>
                      </a:pPr>
                      <a:r>
                        <a:rPr lang="en-US" sz="1200" kern="1200" dirty="0">
                          <a:gradFill>
                            <a:gsLst>
                              <a:gs pos="0">
                                <a:schemeClr val="tx1"/>
                              </a:gs>
                              <a:gs pos="90000">
                                <a:schemeClr val="tx1"/>
                              </a:gs>
                            </a:gsLst>
                            <a:lin ang="5400000" scaled="0"/>
                          </a:gradFill>
                          <a:latin typeface="+mn-lt"/>
                          <a:ea typeface="+mn-ea"/>
                          <a:cs typeface="+mn-cs"/>
                        </a:rPr>
                        <a:t>Installed</a:t>
                      </a:r>
                      <a:endParaRPr lang="en-GB" sz="1200"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15000"/>
                      </a:schemeClr>
                    </a:solidFill>
                  </a:tcPr>
                </a:tc>
                <a:tc>
                  <a:txBody>
                    <a:bodyPr/>
                    <a:lstStyle/>
                    <a:p>
                      <a:pPr marL="0" algn="l" defTabSz="914363" rtl="0" eaLnBrk="1" latinLnBrk="0" hangingPunct="1">
                        <a:lnSpc>
                          <a:spcPct val="90000"/>
                        </a:lnSpc>
                        <a:spcAft>
                          <a:spcPts val="0"/>
                        </a:spcAft>
                      </a:pPr>
                      <a:r>
                        <a:rPr lang="en-US" sz="1200" kern="1200" dirty="0">
                          <a:gradFill>
                            <a:gsLst>
                              <a:gs pos="0">
                                <a:schemeClr val="tx1"/>
                              </a:gs>
                              <a:gs pos="90000">
                                <a:schemeClr val="tx1"/>
                              </a:gs>
                            </a:gsLst>
                            <a:lin ang="5400000" scaled="0"/>
                          </a:gradFill>
                          <a:latin typeface="+mn-lt"/>
                          <a:ea typeface="+mn-ea"/>
                          <a:cs typeface="+mn-cs"/>
                        </a:rPr>
                        <a:t>Shown to indicate that no action is required.</a:t>
                      </a:r>
                      <a:endParaRPr lang="en-GB" sz="1200"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15000"/>
                      </a:schemeClr>
                    </a:solidFill>
                  </a:tcPr>
                </a:tc>
              </a:tr>
              <a:tr h="310542">
                <a:tc>
                  <a:txBody>
                    <a:bodyPr/>
                    <a:lstStyle/>
                    <a:p>
                      <a:pPr marL="0" algn="l" defTabSz="914363" rtl="0" eaLnBrk="1" latinLnBrk="0" hangingPunct="1">
                        <a:lnSpc>
                          <a:spcPct val="90000"/>
                        </a:lnSpc>
                        <a:spcAft>
                          <a:spcPts val="0"/>
                        </a:spcAft>
                      </a:pPr>
                      <a:r>
                        <a:rPr lang="en-US" sz="1200" kern="1200" dirty="0">
                          <a:gradFill>
                            <a:gsLst>
                              <a:gs pos="0">
                                <a:schemeClr val="tx1"/>
                              </a:gs>
                              <a:gs pos="90000">
                                <a:schemeClr val="tx1"/>
                              </a:gs>
                            </a:gsLst>
                            <a:lin ang="5400000" scaled="0"/>
                          </a:gradFill>
                          <a:latin typeface="+mn-lt"/>
                          <a:ea typeface="+mn-ea"/>
                          <a:cs typeface="+mn-cs"/>
                        </a:rPr>
                        <a:t>Missing/Required</a:t>
                      </a:r>
                      <a:endParaRPr lang="en-GB" sz="1200"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50000"/>
                      </a:schemeClr>
                    </a:solidFill>
                  </a:tcPr>
                </a:tc>
                <a:tc>
                  <a:txBody>
                    <a:bodyPr/>
                    <a:lstStyle/>
                    <a:p>
                      <a:pPr marL="0" algn="l" defTabSz="914363" rtl="0" eaLnBrk="1" latinLnBrk="0" hangingPunct="1">
                        <a:lnSpc>
                          <a:spcPct val="90000"/>
                        </a:lnSpc>
                        <a:spcAft>
                          <a:spcPts val="0"/>
                        </a:spcAft>
                      </a:pPr>
                      <a:r>
                        <a:rPr lang="en-US" sz="1200" kern="1200" dirty="0">
                          <a:gradFill>
                            <a:gsLst>
                              <a:gs pos="0">
                                <a:schemeClr val="tx1"/>
                              </a:gs>
                              <a:gs pos="90000">
                                <a:schemeClr val="tx1"/>
                              </a:gs>
                            </a:gsLst>
                            <a:lin ang="5400000" scaled="0"/>
                          </a:gradFill>
                          <a:latin typeface="+mn-lt"/>
                          <a:ea typeface="+mn-ea"/>
                          <a:cs typeface="+mn-cs"/>
                        </a:rPr>
                        <a:t>Shown if a product is required on each server or if a patch for a given MSI is on one server but not the one this status is shown for.</a:t>
                      </a:r>
                      <a:endParaRPr lang="en-GB" sz="1200"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50000"/>
                      </a:schemeClr>
                    </a:solidFill>
                  </a:tcPr>
                </a:tc>
              </a:tr>
              <a:tr h="179159">
                <a:tc>
                  <a:txBody>
                    <a:bodyPr/>
                    <a:lstStyle/>
                    <a:p>
                      <a:pPr marL="0" algn="l" defTabSz="914363" rtl="0" eaLnBrk="1" latinLnBrk="0" hangingPunct="1">
                        <a:lnSpc>
                          <a:spcPct val="90000"/>
                        </a:lnSpc>
                        <a:spcAft>
                          <a:spcPts val="0"/>
                        </a:spcAft>
                      </a:pPr>
                      <a:r>
                        <a:rPr lang="en-US" sz="1200" kern="1200">
                          <a:gradFill>
                            <a:gsLst>
                              <a:gs pos="0">
                                <a:schemeClr val="tx1"/>
                              </a:gs>
                              <a:gs pos="90000">
                                <a:schemeClr val="tx1"/>
                              </a:gs>
                            </a:gsLst>
                            <a:lin ang="5400000" scaled="0"/>
                          </a:gradFill>
                          <a:latin typeface="+mn-lt"/>
                          <a:ea typeface="+mn-ea"/>
                          <a:cs typeface="+mn-cs"/>
                        </a:rPr>
                        <a:t>Missing/Optional</a:t>
                      </a:r>
                      <a:endParaRPr lang="en-GB" sz="1200" kern="120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15000"/>
                      </a:schemeClr>
                    </a:solidFill>
                  </a:tcPr>
                </a:tc>
                <a:tc>
                  <a:txBody>
                    <a:bodyPr/>
                    <a:lstStyle/>
                    <a:p>
                      <a:pPr marL="0" algn="l" defTabSz="914363" rtl="0" eaLnBrk="1" latinLnBrk="0" hangingPunct="1">
                        <a:lnSpc>
                          <a:spcPct val="90000"/>
                        </a:lnSpc>
                        <a:spcAft>
                          <a:spcPts val="0"/>
                        </a:spcAft>
                      </a:pPr>
                      <a:r>
                        <a:rPr lang="en-US" sz="1200" kern="1200" dirty="0">
                          <a:gradFill>
                            <a:gsLst>
                              <a:gs pos="0">
                                <a:schemeClr val="tx1"/>
                              </a:gs>
                              <a:gs pos="90000">
                                <a:schemeClr val="tx1"/>
                              </a:gs>
                            </a:gsLst>
                            <a:lin ang="5400000" scaled="0"/>
                          </a:gradFill>
                          <a:latin typeface="+mn-lt"/>
                          <a:ea typeface="+mn-ea"/>
                          <a:cs typeface="+mn-cs"/>
                        </a:rPr>
                        <a:t>Shown if a product is not required on each server.</a:t>
                      </a:r>
                      <a:endParaRPr lang="en-GB" sz="1200"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15000"/>
                      </a:schemeClr>
                    </a:solidFill>
                  </a:tcPr>
                </a:tc>
              </a:tr>
              <a:tr h="179159">
                <a:tc>
                  <a:txBody>
                    <a:bodyPr/>
                    <a:lstStyle/>
                    <a:p>
                      <a:pPr marL="0" algn="l" defTabSz="914363" rtl="0" eaLnBrk="1" latinLnBrk="0" hangingPunct="1">
                        <a:lnSpc>
                          <a:spcPct val="90000"/>
                        </a:lnSpc>
                        <a:spcAft>
                          <a:spcPts val="0"/>
                        </a:spcAft>
                      </a:pPr>
                      <a:r>
                        <a:rPr lang="en-US" sz="1200" kern="1200">
                          <a:gradFill>
                            <a:gsLst>
                              <a:gs pos="0">
                                <a:schemeClr val="tx1"/>
                              </a:gs>
                              <a:gs pos="90000">
                                <a:schemeClr val="tx1"/>
                              </a:gs>
                            </a:gsLst>
                            <a:lin ang="5400000" scaled="0"/>
                          </a:gradFill>
                          <a:latin typeface="+mn-lt"/>
                          <a:ea typeface="+mn-ea"/>
                          <a:cs typeface="+mn-cs"/>
                        </a:rPr>
                        <a:t>Superseded</a:t>
                      </a:r>
                      <a:endParaRPr lang="en-GB" sz="1200" kern="120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50000"/>
                      </a:schemeClr>
                    </a:solidFill>
                  </a:tcPr>
                </a:tc>
                <a:tc>
                  <a:txBody>
                    <a:bodyPr/>
                    <a:lstStyle/>
                    <a:p>
                      <a:pPr marL="0" algn="l" defTabSz="914363" rtl="0" eaLnBrk="1" latinLnBrk="0" hangingPunct="1">
                        <a:lnSpc>
                          <a:spcPct val="90000"/>
                        </a:lnSpc>
                        <a:spcAft>
                          <a:spcPts val="0"/>
                        </a:spcAft>
                      </a:pPr>
                      <a:r>
                        <a:rPr lang="en-US" sz="1200" kern="1200" dirty="0">
                          <a:gradFill>
                            <a:gsLst>
                              <a:gs pos="0">
                                <a:schemeClr val="tx1"/>
                              </a:gs>
                              <a:gs pos="90000">
                                <a:schemeClr val="tx1"/>
                              </a:gs>
                            </a:gsLst>
                            <a:lin ang="5400000" scaled="0"/>
                          </a:gradFill>
                          <a:latin typeface="+mn-lt"/>
                          <a:ea typeface="+mn-ea"/>
                          <a:cs typeface="+mn-cs"/>
                        </a:rPr>
                        <a:t>Shown if a patch is no longer required on a server because a newer patch supersedes it.</a:t>
                      </a:r>
                      <a:endParaRPr lang="en-GB" sz="1200" kern="1200" dirty="0">
                        <a:gradFill>
                          <a:gsLst>
                            <a:gs pos="0">
                              <a:schemeClr val="tx1"/>
                            </a:gs>
                            <a:gs pos="90000">
                              <a:schemeClr val="tx1"/>
                            </a:gs>
                          </a:gsLst>
                          <a:lin ang="5400000" scaled="0"/>
                        </a:gradFill>
                        <a:latin typeface="+mn-lt"/>
                        <a:ea typeface="+mn-ea"/>
                        <a:cs typeface="+mn-cs"/>
                      </a:endParaRPr>
                    </a:p>
                  </a:txBody>
                  <a:tcPr marL="45720" marR="45720" marT="27432" marB="27432">
                    <a:solidFill>
                      <a:schemeClr val="accent2">
                        <a:lumMod val="50000"/>
                        <a:alpha val="50000"/>
                      </a:schemeClr>
                    </a:solidFill>
                  </a:tcPr>
                </a:tc>
              </a:tr>
            </a:tbl>
          </a:graphicData>
        </a:graphic>
      </p:graphicFrame>
      <p:sp>
        <p:nvSpPr>
          <p:cNvPr id="10" name="Slide Number Placeholder 9"/>
          <p:cNvSpPr>
            <a:spLocks noGrp="1"/>
          </p:cNvSpPr>
          <p:nvPr>
            <p:ph type="sldNum" sz="quarter" idx="11"/>
          </p:nvPr>
        </p:nvSpPr>
        <p:spPr/>
        <p:txBody>
          <a:bodyPr/>
          <a:lstStyle/>
          <a:p>
            <a:fld id="{1DC70519-3D27-4D5B-A312-0DC52B8ED593}" type="slidenum">
              <a:rPr lang="en-US" smtClean="0"/>
              <a:pPr/>
              <a:t>66</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eaLnBrk="1" latinLnBrk="0" hangingPunct="1"/>
            <a:r>
              <a:rPr lang="en-US" sz="4000" kern="1200" dirty="0" err="1" smtClean="0">
                <a:solidFill>
                  <a:schemeClr val="tx1"/>
                </a:solidFill>
                <a:effectLst/>
                <a:ea typeface="+mj-ea"/>
                <a:cs typeface="+mj-cs"/>
              </a:rPr>
              <a:t>PSConfig</a:t>
            </a:r>
            <a:r>
              <a:rPr lang="en-US" sz="4000" kern="1200" dirty="0" smtClean="0">
                <a:solidFill>
                  <a:schemeClr val="tx1"/>
                </a:solidFill>
                <a:effectLst/>
                <a:ea typeface="+mj-ea"/>
                <a:cs typeface="+mj-cs"/>
              </a:rPr>
              <a:t>/</a:t>
            </a:r>
            <a:r>
              <a:rPr lang="en-US" sz="4000" kern="1200" dirty="0" err="1" smtClean="0">
                <a:solidFill>
                  <a:schemeClr val="tx1"/>
                </a:solidFill>
                <a:effectLst/>
                <a:ea typeface="+mj-ea"/>
                <a:cs typeface="+mj-cs"/>
              </a:rPr>
              <a:t>PSConfigUI</a:t>
            </a:r>
            <a:r>
              <a:rPr lang="en-US" sz="4000" kern="1200" dirty="0" smtClean="0">
                <a:solidFill>
                  <a:schemeClr val="tx1"/>
                </a:solidFill>
                <a:effectLst/>
                <a:ea typeface="+mj-ea"/>
                <a:cs typeface="+mj-cs"/>
              </a:rPr>
              <a:t> Patch </a:t>
            </a:r>
            <a:r>
              <a:rPr lang="en-US" sz="4000" dirty="0">
                <a:solidFill>
                  <a:schemeClr val="tx1"/>
                </a:solidFill>
                <a:ea typeface="+mj-ea"/>
                <a:cs typeface="+mj-cs"/>
              </a:rPr>
              <a:t>D</a:t>
            </a:r>
            <a:r>
              <a:rPr lang="en-US" sz="4000" kern="1200" dirty="0" smtClean="0">
                <a:solidFill>
                  <a:schemeClr val="tx1"/>
                </a:solidFill>
                <a:effectLst/>
                <a:ea typeface="+mj-ea"/>
                <a:cs typeface="+mj-cs"/>
              </a:rPr>
              <a:t>etection</a:t>
            </a:r>
            <a:endParaRPr lang="en-US" sz="4000" dirty="0"/>
          </a:p>
        </p:txBody>
      </p:sp>
      <p:sp>
        <p:nvSpPr>
          <p:cNvPr id="3" name="Content Placeholder 2"/>
          <p:cNvSpPr>
            <a:spLocks noGrp="1"/>
          </p:cNvSpPr>
          <p:nvPr>
            <p:ph type="body" sz="quarter" idx="10"/>
          </p:nvPr>
        </p:nvSpPr>
        <p:spPr>
          <a:xfrm>
            <a:off x="381000" y="1447799"/>
            <a:ext cx="8382000" cy="4953001"/>
          </a:xfrm>
        </p:spPr>
        <p:txBody>
          <a:bodyPr>
            <a:normAutofit fontScale="92500" lnSpcReduction="20000"/>
          </a:bodyPr>
          <a:lstStyle/>
          <a:p>
            <a:pPr>
              <a:lnSpc>
                <a:spcPct val="120000"/>
              </a:lnSpc>
            </a:pPr>
            <a:r>
              <a:rPr lang="en-US" dirty="0" smtClean="0"/>
              <a:t>PSConfig can be run on multiple boxes concurrently</a:t>
            </a:r>
          </a:p>
          <a:p>
            <a:pPr>
              <a:lnSpc>
                <a:spcPct val="120000"/>
              </a:lnSpc>
            </a:pPr>
            <a:r>
              <a:rPr lang="en-US" dirty="0" smtClean="0"/>
              <a:t>Databases can be upgraded simultaneously</a:t>
            </a:r>
          </a:p>
          <a:p>
            <a:pPr>
              <a:lnSpc>
                <a:spcPct val="120000"/>
              </a:lnSpc>
            </a:pPr>
            <a:r>
              <a:rPr lang="en-US" dirty="0" smtClean="0"/>
              <a:t>PSConfig will put a lock on any content it is upgrading</a:t>
            </a:r>
          </a:p>
          <a:p>
            <a:pPr>
              <a:lnSpc>
                <a:spcPct val="120000"/>
              </a:lnSpc>
            </a:pPr>
            <a:r>
              <a:rPr lang="en-US" dirty="0" smtClean="0"/>
              <a:t>Each instance of PSConfig looks for a lock or the upgrade status</a:t>
            </a:r>
          </a:p>
          <a:p>
            <a:pPr>
              <a:lnSpc>
                <a:spcPct val="120000"/>
              </a:lnSpc>
            </a:pPr>
            <a:r>
              <a:rPr lang="en-US" dirty="0" smtClean="0"/>
              <a:t>Upon new server install, </a:t>
            </a:r>
            <a:r>
              <a:rPr lang="en-US" dirty="0" err="1" smtClean="0"/>
              <a:t>PSConfig</a:t>
            </a:r>
            <a:r>
              <a:rPr lang="en-US" dirty="0" smtClean="0"/>
              <a:t> will query the farm for patch levels and alert you if patches are needed</a:t>
            </a:r>
          </a:p>
          <a:p>
            <a:pPr>
              <a:lnSpc>
                <a:spcPct val="120000"/>
              </a:lnSpc>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67</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eaLnBrk="1" latinLnBrk="0" hangingPunct="1"/>
            <a:r>
              <a:rPr lang="en-US" sz="4400" kern="1200" dirty="0" smtClean="0">
                <a:solidFill>
                  <a:schemeClr val="tx1"/>
                </a:solidFill>
                <a:effectLst/>
                <a:ea typeface="+mj-ea"/>
                <a:cs typeface="+mj-cs"/>
              </a:rPr>
              <a:t>Automatic Deployment </a:t>
            </a:r>
            <a:r>
              <a:rPr lang="en-US" sz="4400" dirty="0">
                <a:solidFill>
                  <a:schemeClr val="tx1"/>
                </a:solidFill>
                <a:ea typeface="+mj-ea"/>
                <a:cs typeface="+mj-cs"/>
              </a:rPr>
              <a:t>M</a:t>
            </a:r>
            <a:r>
              <a:rPr lang="en-US" sz="4400" kern="1200" dirty="0" smtClean="0">
                <a:solidFill>
                  <a:schemeClr val="tx1"/>
                </a:solidFill>
                <a:effectLst/>
                <a:ea typeface="+mj-ea"/>
                <a:cs typeface="+mj-cs"/>
              </a:rPr>
              <a:t>echanism</a:t>
            </a:r>
            <a:endParaRPr lang="en-US" sz="4400" dirty="0" smtClean="0">
              <a:effectLst/>
            </a:endParaRPr>
          </a:p>
        </p:txBody>
      </p:sp>
      <p:sp>
        <p:nvSpPr>
          <p:cNvPr id="3" name="Content Placeholder 2"/>
          <p:cNvSpPr>
            <a:spLocks noGrp="1"/>
          </p:cNvSpPr>
          <p:nvPr>
            <p:ph type="body" sz="quarter" idx="10"/>
          </p:nvPr>
        </p:nvSpPr>
        <p:spPr>
          <a:xfrm>
            <a:off x="381000" y="1447799"/>
            <a:ext cx="8382000" cy="4953001"/>
          </a:xfrm>
        </p:spPr>
        <p:txBody>
          <a:bodyPr>
            <a:normAutofit/>
          </a:bodyPr>
          <a:lstStyle/>
          <a:p>
            <a:pPr>
              <a:lnSpc>
                <a:spcPct val="100000"/>
              </a:lnSpc>
            </a:pPr>
            <a:r>
              <a:rPr lang="en-US" dirty="0" smtClean="0"/>
              <a:t>Supports major update methods</a:t>
            </a:r>
          </a:p>
          <a:p>
            <a:pPr lvl="1">
              <a:lnSpc>
                <a:spcPct val="100000"/>
              </a:lnSpc>
            </a:pPr>
            <a:r>
              <a:rPr lang="en-US" dirty="0" smtClean="0"/>
              <a:t>WSUS</a:t>
            </a:r>
          </a:p>
          <a:p>
            <a:pPr lvl="1">
              <a:lnSpc>
                <a:spcPct val="100000"/>
              </a:lnSpc>
            </a:pPr>
            <a:r>
              <a:rPr lang="en-US" dirty="0" smtClean="0"/>
              <a:t>Windows Update</a:t>
            </a:r>
          </a:p>
          <a:p>
            <a:pPr lvl="1">
              <a:lnSpc>
                <a:spcPct val="100000"/>
              </a:lnSpc>
            </a:pPr>
            <a:r>
              <a:rPr lang="en-US" dirty="0" smtClean="0"/>
              <a:t>Microsoft Update</a:t>
            </a:r>
          </a:p>
          <a:p>
            <a:pPr lvl="1">
              <a:lnSpc>
                <a:spcPct val="100000"/>
              </a:lnSpc>
            </a:pPr>
            <a:endParaRPr lang="en-US" dirty="0" smtClean="0"/>
          </a:p>
          <a:p>
            <a:pPr>
              <a:lnSpc>
                <a:spcPct val="100000"/>
              </a:lnSpc>
            </a:pPr>
            <a:r>
              <a:rPr lang="en-US" dirty="0" smtClean="0"/>
              <a:t>Updates binaries only, not content</a:t>
            </a:r>
          </a:p>
          <a:p>
            <a:pPr>
              <a:lnSpc>
                <a:spcPct val="100000"/>
              </a:lnSpc>
            </a:pPr>
            <a:endParaRPr lang="en-US" dirty="0" smtClean="0"/>
          </a:p>
          <a:p>
            <a:pPr>
              <a:lnSpc>
                <a:spcPct val="100000"/>
              </a:lnSpc>
            </a:pPr>
            <a:r>
              <a:rPr lang="en-US" dirty="0" smtClean="0"/>
              <a:t>Health monitoring rule alerts Administrators</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68</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eaLnBrk="1" latinLnBrk="0" hangingPunct="1"/>
            <a:r>
              <a:rPr lang="en-US" kern="1200" dirty="0" smtClean="0">
                <a:solidFill>
                  <a:schemeClr val="tx1"/>
                </a:solidFill>
                <a:effectLst/>
                <a:latin typeface="+mj-lt"/>
                <a:ea typeface="+mj-ea"/>
                <a:cs typeface="+mj-cs"/>
              </a:rPr>
              <a:t>No Separate SharePoint Patches</a:t>
            </a:r>
            <a:endParaRPr lang="en-US" dirty="0"/>
          </a:p>
        </p:txBody>
      </p:sp>
      <p:sp>
        <p:nvSpPr>
          <p:cNvPr id="3" name="Content Placeholder 2"/>
          <p:cNvSpPr>
            <a:spLocks noGrp="1"/>
          </p:cNvSpPr>
          <p:nvPr>
            <p:ph type="body" sz="quarter" idx="10"/>
          </p:nvPr>
        </p:nvSpPr>
        <p:spPr>
          <a:xfrm>
            <a:off x="381000" y="1447799"/>
            <a:ext cx="8382000" cy="4953001"/>
          </a:xfrm>
        </p:spPr>
        <p:txBody>
          <a:bodyPr>
            <a:normAutofit/>
          </a:bodyPr>
          <a:lstStyle/>
          <a:p>
            <a:pPr>
              <a:lnSpc>
                <a:spcPct val="120000"/>
              </a:lnSpc>
            </a:pPr>
            <a:r>
              <a:rPr lang="en-US" dirty="0" smtClean="0"/>
              <a:t>Only one patch install required for either version of SharePoint 2010</a:t>
            </a:r>
          </a:p>
          <a:p>
            <a:pPr>
              <a:lnSpc>
                <a:spcPct val="120000"/>
              </a:lnSpc>
            </a:pPr>
            <a:r>
              <a:rPr lang="en-US" dirty="0" smtClean="0"/>
              <a:t>Windows SharePoint Services patch install no longer needed for SharePoint 2010 patch install</a:t>
            </a:r>
          </a:p>
          <a:p>
            <a:pPr>
              <a:lnSpc>
                <a:spcPct val="120000"/>
              </a:lnSpc>
            </a:pPr>
            <a:r>
              <a:rPr lang="en-US" dirty="0" smtClean="0"/>
              <a:t>Less time needed to patch servers</a:t>
            </a:r>
          </a:p>
          <a:p>
            <a:pPr>
              <a:lnSpc>
                <a:spcPct val="120000"/>
              </a:lnSpc>
            </a:pPr>
            <a:r>
              <a:rPr lang="en-US" dirty="0" smtClean="0"/>
              <a:t>Less confusion and room for error</a:t>
            </a:r>
          </a:p>
          <a:p>
            <a:pPr>
              <a:lnSpc>
                <a:spcPct val="120000"/>
              </a:lnSpc>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69</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Log Flood Protection</a:t>
            </a:r>
            <a:endParaRPr lang="en-US" dirty="0"/>
          </a:p>
        </p:txBody>
      </p:sp>
      <p:sp>
        <p:nvSpPr>
          <p:cNvPr id="3" name="Content Placeholder 2"/>
          <p:cNvSpPr>
            <a:spLocks noGrp="1"/>
          </p:cNvSpPr>
          <p:nvPr>
            <p:ph idx="1"/>
          </p:nvPr>
        </p:nvSpPr>
        <p:spPr>
          <a:xfrm>
            <a:off x="381000" y="1447799"/>
            <a:ext cx="8382000" cy="1600201"/>
          </a:xfrm>
        </p:spPr>
        <p:txBody>
          <a:bodyPr>
            <a:normAutofit fontScale="85000" lnSpcReduction="20000"/>
          </a:bodyPr>
          <a:lstStyle/>
          <a:p>
            <a:pPr>
              <a:lnSpc>
                <a:spcPct val="110000"/>
              </a:lnSpc>
            </a:pPr>
            <a:r>
              <a:rPr lang="en-US" dirty="0" smtClean="0"/>
              <a:t>Prevents unmanaged growth of the log</a:t>
            </a:r>
          </a:p>
          <a:p>
            <a:pPr lvl="1">
              <a:lnSpc>
                <a:spcPct val="110000"/>
              </a:lnSpc>
            </a:pPr>
            <a:r>
              <a:rPr lang="en-US" dirty="0" smtClean="0"/>
              <a:t>Implements locking to prevent “spam”</a:t>
            </a:r>
          </a:p>
          <a:p>
            <a:pPr lvl="1">
              <a:lnSpc>
                <a:spcPct val="110000"/>
              </a:lnSpc>
            </a:pPr>
            <a:r>
              <a:rPr lang="en-US" dirty="0" smtClean="0"/>
              <a:t>If Event x occurs 5x in 120 seconds, </a:t>
            </a:r>
            <a:br>
              <a:rPr lang="en-US" dirty="0" smtClean="0"/>
            </a:br>
            <a:r>
              <a:rPr lang="en-US" dirty="0" smtClean="0"/>
              <a:t>prevent Event logging</a:t>
            </a:r>
          </a:p>
        </p:txBody>
      </p:sp>
      <p:sp>
        <p:nvSpPr>
          <p:cNvPr id="4" name="Slide Number Placeholder 3"/>
          <p:cNvSpPr>
            <a:spLocks noGrp="1"/>
          </p:cNvSpPr>
          <p:nvPr>
            <p:ph type="sldNum" sz="quarter" idx="10"/>
          </p:nvPr>
        </p:nvSpPr>
        <p:spPr/>
        <p:txBody>
          <a:bodyPr/>
          <a:lstStyle/>
          <a:p>
            <a:fld id="{1DC70519-3D27-4D5B-A312-0DC52B8ED593}" type="slidenum">
              <a:rPr lang="en-US" smtClean="0"/>
              <a:pPr/>
              <a:t>7</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505200"/>
            <a:ext cx="6626968" cy="11430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Continuity Management</a:t>
            </a:r>
            <a:endParaRPr lang="en-US" dirty="0"/>
          </a:p>
        </p:txBody>
      </p:sp>
      <p:sp>
        <p:nvSpPr>
          <p:cNvPr id="3" name="Subtitle 2"/>
          <p:cNvSpPr>
            <a:spLocks noGrp="1"/>
          </p:cNvSpPr>
          <p:nvPr>
            <p:ph type="subTitle" idx="1"/>
          </p:nvPr>
        </p:nvSpPr>
        <p:spPr>
          <a:xfrm>
            <a:off x="730249" y="5195601"/>
            <a:ext cx="7681914" cy="886397"/>
          </a:xfrm>
        </p:spPr>
        <p:txBody>
          <a:bodyPr/>
          <a:lstStyle/>
          <a:p>
            <a:r>
              <a:rPr lang="en-US" dirty="0">
                <a:gradFill>
                  <a:gsLst>
                    <a:gs pos="0">
                      <a:schemeClr val="tx1"/>
                    </a:gs>
                    <a:gs pos="100000">
                      <a:schemeClr val="tx1"/>
                    </a:gs>
                  </a:gsLst>
                  <a:lin ang="5400000" scaled="0"/>
                </a:gradFill>
              </a:rPr>
              <a:t>Ignite World Wide Tour</a:t>
            </a:r>
          </a:p>
          <a:p>
            <a:r>
              <a:rPr lang="en-US" dirty="0">
                <a:gradFill>
                  <a:gsLst>
                    <a:gs pos="0">
                      <a:schemeClr val="tx1"/>
                    </a:gs>
                    <a:gs pos="100000">
                      <a:schemeClr val="tx1"/>
                    </a:gs>
                  </a:gsLst>
                  <a:lin ang="5400000" scaled="0"/>
                </a:gradFill>
              </a:rPr>
              <a:t>Microsoft Corporation</a:t>
            </a: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4235006"/>
          </a:xfrm>
        </p:spPr>
        <p:txBody>
          <a:bodyPr/>
          <a:lstStyle/>
          <a:p>
            <a:r>
              <a:rPr lang="en-US" dirty="0" smtClean="0"/>
              <a:t>High Availability Features</a:t>
            </a:r>
          </a:p>
          <a:p>
            <a:r>
              <a:rPr lang="en-US" dirty="0" smtClean="0"/>
              <a:t>Backup and Restore Capabilities</a:t>
            </a:r>
          </a:p>
          <a:p>
            <a:r>
              <a:rPr lang="en-US" dirty="0" smtClean="0"/>
              <a:t>Database Mirroring</a:t>
            </a:r>
          </a:p>
          <a:p>
            <a:r>
              <a:rPr lang="en-US" dirty="0" smtClean="0"/>
              <a:t>Disaster Recovery Between Farms</a:t>
            </a:r>
          </a:p>
          <a:p>
            <a:r>
              <a:rPr lang="en-US" dirty="0" smtClean="0"/>
              <a:t>Backup and Restore Recap</a:t>
            </a:r>
          </a:p>
          <a:p>
            <a:endParaRPr lang="en-US" dirty="0" smtClean="0"/>
          </a:p>
          <a:p>
            <a:endParaRPr lang="en-US" dirty="0" smtClean="0"/>
          </a:p>
          <a:p>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High Availability Features</a:t>
            </a:r>
            <a:endParaRPr lang="en-US" dirty="0"/>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72</a:t>
            </a:fld>
            <a:endParaRPr lang="en-US"/>
          </a:p>
        </p:txBody>
      </p:sp>
    </p:spTree>
    <p:extLst/>
  </p:cSld>
  <p:clrMapOvr>
    <a:masterClrMapping/>
  </p:clrMapOvr>
  <p:transition xmlns:p14="http://schemas.microsoft.com/office/powerpoint/2010/mai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Text Placeholder 2"/>
          <p:cNvSpPr>
            <a:spLocks noGrp="1"/>
          </p:cNvSpPr>
          <p:nvPr>
            <p:ph type="body" sz="quarter" idx="10"/>
          </p:nvPr>
        </p:nvSpPr>
        <p:spPr>
          <a:xfrm>
            <a:off x="381000" y="1447800"/>
            <a:ext cx="8382000" cy="3200400"/>
          </a:xfrm>
        </p:spPr>
        <p:txBody>
          <a:bodyPr>
            <a:normAutofit fontScale="92500" lnSpcReduction="20000"/>
          </a:bodyPr>
          <a:lstStyle/>
          <a:p>
            <a:pPr marL="396875" indent="-396875">
              <a:lnSpc>
                <a:spcPct val="100000"/>
              </a:lnSpc>
            </a:pPr>
            <a:r>
              <a:rPr lang="en-US" dirty="0" smtClean="0"/>
              <a:t>Redundancy extends across server roles</a:t>
            </a:r>
          </a:p>
          <a:p>
            <a:pPr marL="804863" lvl="1" indent="-407988">
              <a:lnSpc>
                <a:spcPct val="100000"/>
              </a:lnSpc>
            </a:pPr>
            <a:r>
              <a:rPr lang="en-US" dirty="0" smtClean="0"/>
              <a:t>Configure more than one server for each role</a:t>
            </a:r>
          </a:p>
          <a:p>
            <a:pPr marL="804863" lvl="1" indent="-407988">
              <a:lnSpc>
                <a:spcPct val="100000"/>
              </a:lnSpc>
            </a:pPr>
            <a:endParaRPr lang="en-US" dirty="0" smtClean="0"/>
          </a:p>
          <a:p>
            <a:pPr marL="804863" lvl="1" indent="-407988">
              <a:lnSpc>
                <a:spcPct val="100000"/>
              </a:lnSpc>
            </a:pPr>
            <a:r>
              <a:rPr lang="en-US" dirty="0" smtClean="0"/>
              <a:t>Multiple Project Service Application app servers provide redundancy</a:t>
            </a:r>
          </a:p>
          <a:p>
            <a:pPr marL="804863" lvl="1" indent="-407988">
              <a:lnSpc>
                <a:spcPct val="100000"/>
              </a:lnSpc>
            </a:pPr>
            <a:endParaRPr lang="en-US" dirty="0" smtClean="0"/>
          </a:p>
          <a:p>
            <a:pPr marL="804863" lvl="1" indent="-407988">
              <a:lnSpc>
                <a:spcPct val="100000"/>
              </a:lnSpc>
            </a:pPr>
            <a:r>
              <a:rPr lang="en-US" dirty="0" smtClean="0"/>
              <a:t>Search index now fault tolerant within a farm </a:t>
            </a:r>
            <a:br>
              <a:rPr lang="en-US" dirty="0" smtClean="0"/>
            </a:br>
            <a:r>
              <a:rPr lang="en-US" dirty="0" smtClean="0"/>
              <a:t>(stateless, no longer stores a copy of the index)</a:t>
            </a:r>
          </a:p>
        </p:txBody>
      </p:sp>
      <p:sp>
        <p:nvSpPr>
          <p:cNvPr id="4" name="Slide Number Placeholder 3"/>
          <p:cNvSpPr>
            <a:spLocks noGrp="1"/>
          </p:cNvSpPr>
          <p:nvPr>
            <p:ph type="sldNum" sz="quarter" idx="11"/>
          </p:nvPr>
        </p:nvSpPr>
        <p:spPr/>
        <p:txBody>
          <a:bodyPr/>
          <a:lstStyle/>
          <a:p>
            <a:fld id="{1DC70519-3D27-4D5B-A312-0DC52B8ED593}" type="slidenum">
              <a:rPr lang="en-US" smtClean="0"/>
              <a:pPr/>
              <a:t>73</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High-Availability Improvements</a:t>
            </a:r>
            <a:endParaRPr lang="en-US" dirty="0"/>
          </a:p>
        </p:txBody>
      </p:sp>
      <p:sp>
        <p:nvSpPr>
          <p:cNvPr id="3" name="Content Placeholder 2"/>
          <p:cNvSpPr>
            <a:spLocks noGrp="1"/>
          </p:cNvSpPr>
          <p:nvPr>
            <p:ph idx="1"/>
          </p:nvPr>
        </p:nvSpPr>
        <p:spPr>
          <a:xfrm>
            <a:off x="381000" y="1219200"/>
            <a:ext cx="8382000" cy="4905958"/>
          </a:xfrm>
        </p:spPr>
        <p:txBody>
          <a:bodyPr>
            <a:normAutofit/>
          </a:bodyPr>
          <a:lstStyle/>
          <a:p>
            <a:pPr>
              <a:lnSpc>
                <a:spcPct val="100000"/>
              </a:lnSpc>
            </a:pPr>
            <a:r>
              <a:rPr lang="en-US" dirty="0" smtClean="0"/>
              <a:t>Full Support for SQL Server Mirroring</a:t>
            </a:r>
          </a:p>
          <a:p>
            <a:pPr lvl="1">
              <a:lnSpc>
                <a:spcPct val="100000"/>
              </a:lnSpc>
            </a:pPr>
            <a:r>
              <a:rPr lang="en-US" dirty="0" smtClean="0"/>
              <a:t>Can be specified for each content database</a:t>
            </a:r>
          </a:p>
          <a:p>
            <a:pPr lvl="1">
              <a:lnSpc>
                <a:spcPct val="100000"/>
              </a:lnSpc>
            </a:pPr>
            <a:r>
              <a:rPr lang="en-US" dirty="0" smtClean="0"/>
              <a:t>Can detect when primary database is not longer available and will attempt to connect to the mirror database without human intervention</a:t>
            </a:r>
          </a:p>
          <a:p>
            <a:pPr lvl="1">
              <a:lnSpc>
                <a:spcPct val="100000"/>
              </a:lnSpc>
            </a:pPr>
            <a:endParaRPr lang="en-US" dirty="0" smtClean="0"/>
          </a:p>
          <a:p>
            <a:pPr>
              <a:lnSpc>
                <a:spcPct val="100000"/>
              </a:lnSpc>
            </a:pPr>
            <a:r>
              <a:rPr lang="en-US" dirty="0" smtClean="0"/>
              <a:t>Log Shipping</a:t>
            </a:r>
          </a:p>
          <a:p>
            <a:pPr lvl="1">
              <a:lnSpc>
                <a:spcPct val="100000"/>
              </a:lnSpc>
            </a:pPr>
            <a:r>
              <a:rPr lang="en-US" dirty="0" smtClean="0"/>
              <a:t>Log-shipped content databases can be attached to a SharePoint farm and are treated like a read-only content database</a:t>
            </a:r>
          </a:p>
          <a:p>
            <a:pPr lvl="1">
              <a:lnSpc>
                <a:spcPct val="100000"/>
              </a:lnSpc>
              <a:buNone/>
            </a:pPr>
            <a:endParaRPr lang="en-US" dirty="0" smtClean="0"/>
          </a:p>
        </p:txBody>
      </p:sp>
      <p:sp>
        <p:nvSpPr>
          <p:cNvPr id="5" name="Slide Number Placeholder 4"/>
          <p:cNvSpPr>
            <a:spLocks noGrp="1"/>
          </p:cNvSpPr>
          <p:nvPr>
            <p:ph type="sldNum" sz="quarter" idx="10"/>
          </p:nvPr>
        </p:nvSpPr>
        <p:spPr/>
        <p:txBody>
          <a:bodyPr/>
          <a:lstStyle/>
          <a:p>
            <a:fld id="{0D7CF977-003B-4382-9C11-15648BFA557C}" type="slidenum">
              <a:rPr lang="en-US" smtClean="0"/>
              <a:pPr/>
              <a:t>74</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Improvements</a:t>
            </a:r>
            <a:endParaRPr lang="en-US" dirty="0"/>
          </a:p>
        </p:txBody>
      </p:sp>
      <p:sp>
        <p:nvSpPr>
          <p:cNvPr id="3" name="Content Placeholder 2"/>
          <p:cNvSpPr>
            <a:spLocks noGrp="1"/>
          </p:cNvSpPr>
          <p:nvPr>
            <p:ph idx="1"/>
          </p:nvPr>
        </p:nvSpPr>
        <p:spPr>
          <a:xfrm>
            <a:off x="381000" y="1600200"/>
            <a:ext cx="8382000" cy="4099584"/>
          </a:xfrm>
        </p:spPr>
        <p:txBody>
          <a:bodyPr>
            <a:normAutofit/>
          </a:bodyPr>
          <a:lstStyle/>
          <a:p>
            <a:r>
              <a:rPr lang="en-US" dirty="0" smtClean="0"/>
              <a:t>Backups from SQL Snapshots</a:t>
            </a:r>
          </a:p>
          <a:p>
            <a:pPr lvl="1"/>
            <a:r>
              <a:rPr lang="en-US" dirty="0" smtClean="0"/>
              <a:t>Allows point-in-time backup without locking site collections and reducing availability</a:t>
            </a:r>
          </a:p>
          <a:p>
            <a:pPr lvl="1"/>
            <a:endParaRPr lang="en-US" dirty="0" smtClean="0"/>
          </a:p>
          <a:p>
            <a:r>
              <a:rPr lang="en-US" dirty="0" smtClean="0"/>
              <a:t>Unattached Database Backup and Export Operations</a:t>
            </a:r>
          </a:p>
          <a:p>
            <a:pPr lvl="1"/>
            <a:r>
              <a:rPr lang="en-US" dirty="0" smtClean="0"/>
              <a:t>Allows review of content databases without attaching them to the SharePoint farm</a:t>
            </a:r>
          </a:p>
          <a:p>
            <a:pPr lvl="1"/>
            <a:endParaRPr lang="en-US" dirty="0" smtClean="0"/>
          </a:p>
        </p:txBody>
      </p:sp>
      <p:sp>
        <p:nvSpPr>
          <p:cNvPr id="5" name="Slide Number Placeholder 4"/>
          <p:cNvSpPr>
            <a:spLocks noGrp="1"/>
          </p:cNvSpPr>
          <p:nvPr>
            <p:ph type="sldNum" sz="quarter" idx="10"/>
          </p:nvPr>
        </p:nvSpPr>
        <p:spPr/>
        <p:txBody>
          <a:bodyPr/>
          <a:lstStyle/>
          <a:p>
            <a:fld id="{0D7CF977-003B-4382-9C11-15648BFA557C}" type="slidenum">
              <a:rPr lang="en-US" smtClean="0"/>
              <a:pPr/>
              <a:t>75</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Unattached Content Database</a:t>
            </a:r>
            <a:endParaRPr lang="en-US" dirty="0"/>
          </a:p>
        </p:txBody>
      </p:sp>
      <p:sp>
        <p:nvSpPr>
          <p:cNvPr id="3" name="Content Placeholder 2"/>
          <p:cNvSpPr>
            <a:spLocks noGrp="1"/>
          </p:cNvSpPr>
          <p:nvPr>
            <p:ph idx="1"/>
          </p:nvPr>
        </p:nvSpPr>
        <p:spPr>
          <a:xfrm>
            <a:off x="457200" y="1143000"/>
            <a:ext cx="8229600" cy="5105400"/>
          </a:xfrm>
        </p:spPr>
        <p:txBody>
          <a:bodyPr>
            <a:normAutofit fontScale="70000" lnSpcReduction="20000"/>
          </a:bodyPr>
          <a:lstStyle/>
          <a:p>
            <a:pPr>
              <a:lnSpc>
                <a:spcPct val="120000"/>
              </a:lnSpc>
            </a:pPr>
            <a:r>
              <a:rPr lang="en-US" sz="3500" dirty="0" smtClean="0"/>
              <a:t>Granular restore and content browsing of “offline” database</a:t>
            </a:r>
          </a:p>
          <a:p>
            <a:pPr lvl="1">
              <a:lnSpc>
                <a:spcPct val="120000"/>
              </a:lnSpc>
            </a:pPr>
            <a:r>
              <a:rPr lang="en-US" dirty="0" smtClean="0"/>
              <a:t>Browse content</a:t>
            </a:r>
          </a:p>
          <a:p>
            <a:pPr lvl="2">
              <a:lnSpc>
                <a:spcPct val="120000"/>
              </a:lnSpc>
            </a:pPr>
            <a:r>
              <a:rPr lang="en-US" dirty="0" smtClean="0"/>
              <a:t>Explore site collection content</a:t>
            </a:r>
          </a:p>
          <a:p>
            <a:pPr lvl="1">
              <a:lnSpc>
                <a:spcPct val="120000"/>
              </a:lnSpc>
            </a:pPr>
            <a:r>
              <a:rPr lang="en-US" dirty="0" smtClean="0"/>
              <a:t>Backup site collection</a:t>
            </a:r>
          </a:p>
          <a:p>
            <a:pPr lvl="2">
              <a:lnSpc>
                <a:spcPct val="120000"/>
              </a:lnSpc>
            </a:pPr>
            <a:r>
              <a:rPr lang="en-US" dirty="0" smtClean="0"/>
              <a:t>Backs up to File System as .</a:t>
            </a:r>
            <a:r>
              <a:rPr lang="en-US" dirty="0" err="1" smtClean="0"/>
              <a:t>bak</a:t>
            </a:r>
            <a:r>
              <a:rPr lang="en-US" dirty="0" smtClean="0"/>
              <a:t> artifact</a:t>
            </a:r>
          </a:p>
          <a:p>
            <a:pPr lvl="2">
              <a:lnSpc>
                <a:spcPct val="120000"/>
              </a:lnSpc>
            </a:pPr>
            <a:r>
              <a:rPr lang="en-US" dirty="0" smtClean="0"/>
              <a:t>Leverages Timer Service infrastructure</a:t>
            </a:r>
          </a:p>
          <a:p>
            <a:pPr lvl="1">
              <a:lnSpc>
                <a:spcPct val="120000"/>
              </a:lnSpc>
            </a:pPr>
            <a:r>
              <a:rPr lang="en-US" dirty="0" smtClean="0"/>
              <a:t>Export site or list</a:t>
            </a:r>
          </a:p>
          <a:p>
            <a:pPr lvl="2">
              <a:lnSpc>
                <a:spcPct val="120000"/>
              </a:lnSpc>
            </a:pPr>
            <a:r>
              <a:rPr lang="en-US" dirty="0" smtClean="0"/>
              <a:t>Exports to File System as .</a:t>
            </a:r>
            <a:r>
              <a:rPr lang="en-US" dirty="0" err="1" smtClean="0"/>
              <a:t>cmp</a:t>
            </a:r>
            <a:r>
              <a:rPr lang="en-US" dirty="0" smtClean="0"/>
              <a:t> artifact</a:t>
            </a:r>
          </a:p>
          <a:p>
            <a:pPr lvl="2">
              <a:lnSpc>
                <a:spcPct val="120000"/>
              </a:lnSpc>
            </a:pPr>
            <a:r>
              <a:rPr lang="en-US" dirty="0" smtClean="0"/>
              <a:t>Can include Security and Versions</a:t>
            </a:r>
          </a:p>
          <a:p>
            <a:pPr>
              <a:lnSpc>
                <a:spcPct val="120000"/>
              </a:lnSpc>
            </a:pPr>
            <a:r>
              <a:rPr lang="en-US" sz="3500" dirty="0" smtClean="0"/>
              <a:t>Mitigates requirements to support expensive dedicated restore environments</a:t>
            </a:r>
          </a:p>
          <a:p>
            <a:pPr>
              <a:lnSpc>
                <a:spcPct val="120000"/>
              </a:lnSpc>
            </a:pPr>
            <a:r>
              <a:rPr lang="en-US" sz="3500" dirty="0" smtClean="0"/>
              <a:t>Facilitates a mechanism to test and verify backup fidelity</a:t>
            </a:r>
          </a:p>
        </p:txBody>
      </p:sp>
      <p:sp>
        <p:nvSpPr>
          <p:cNvPr id="5" name="Slide Number Placeholder 4"/>
          <p:cNvSpPr>
            <a:spLocks noGrp="1"/>
          </p:cNvSpPr>
          <p:nvPr>
            <p:ph type="sldNum" sz="quarter" idx="10"/>
          </p:nvPr>
        </p:nvSpPr>
        <p:spPr/>
        <p:txBody>
          <a:bodyPr/>
          <a:lstStyle/>
          <a:p>
            <a:fld id="{0D7CF977-003B-4382-9C11-15648BFA557C}" type="slidenum">
              <a:rPr lang="en-US" smtClean="0"/>
              <a:pPr/>
              <a:t>76</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sz="4000" dirty="0" smtClean="0"/>
              <a:t>Unattached Content Database Restore</a:t>
            </a:r>
            <a:endParaRPr lang="en-US" sz="4000" dirty="0"/>
          </a:p>
        </p:txBody>
      </p:sp>
      <p:sp>
        <p:nvSpPr>
          <p:cNvPr id="3" name="Text Placeholder 2"/>
          <p:cNvSpPr>
            <a:spLocks noGrp="1"/>
          </p:cNvSpPr>
          <p:nvPr>
            <p:ph type="body" sz="quarter" idx="10"/>
          </p:nvPr>
        </p:nvSpPr>
        <p:spPr>
          <a:xfrm>
            <a:off x="304800" y="1524000"/>
            <a:ext cx="8382000" cy="4876800"/>
          </a:xfrm>
        </p:spPr>
        <p:txBody>
          <a:bodyPr>
            <a:normAutofit fontScale="92500" lnSpcReduction="10000"/>
          </a:bodyPr>
          <a:lstStyle/>
          <a:p>
            <a:pPr>
              <a:lnSpc>
                <a:spcPct val="100000"/>
              </a:lnSpc>
            </a:pPr>
            <a:r>
              <a:rPr lang="en-US" dirty="0" smtClean="0"/>
              <a:t>User interface to facilitate restore is not available</a:t>
            </a:r>
          </a:p>
          <a:p>
            <a:pPr>
              <a:lnSpc>
                <a:spcPct val="100000"/>
              </a:lnSpc>
            </a:pPr>
            <a:r>
              <a:rPr lang="en-US" dirty="0" smtClean="0"/>
              <a:t>Use PowerShell </a:t>
            </a:r>
          </a:p>
          <a:p>
            <a:pPr lvl="1">
              <a:lnSpc>
                <a:spcPct val="100000"/>
              </a:lnSpc>
            </a:pPr>
            <a:r>
              <a:rPr lang="en-US" dirty="0" smtClean="0"/>
              <a:t>Restore-</a:t>
            </a:r>
            <a:r>
              <a:rPr lang="en-US" dirty="0" err="1" smtClean="0"/>
              <a:t>SPSite</a:t>
            </a:r>
            <a:r>
              <a:rPr lang="en-US" dirty="0" smtClean="0"/>
              <a:t> with export</a:t>
            </a:r>
          </a:p>
          <a:p>
            <a:pPr lvl="2">
              <a:lnSpc>
                <a:spcPct val="100000"/>
              </a:lnSpc>
            </a:pPr>
            <a:r>
              <a:rPr lang="en-US" dirty="0" smtClean="0">
                <a:solidFill>
                  <a:schemeClr val="tx1"/>
                </a:solidFill>
                <a:latin typeface="Courier New" pitchFamily="49" charset="0"/>
                <a:cs typeface="Courier New" pitchFamily="49" charset="0"/>
              </a:rPr>
              <a:t>Restore–</a:t>
            </a:r>
            <a:r>
              <a:rPr lang="en-US" dirty="0" err="1" smtClean="0">
                <a:solidFill>
                  <a:schemeClr val="tx1"/>
                </a:solidFill>
                <a:latin typeface="Courier New" pitchFamily="49" charset="0"/>
                <a:cs typeface="Courier New" pitchFamily="49" charset="0"/>
              </a:rPr>
              <a:t>SPSite</a:t>
            </a:r>
            <a:r>
              <a:rPr lang="en-US" dirty="0" smtClean="0">
                <a:solidFill>
                  <a:schemeClr val="tx1"/>
                </a:solidFill>
                <a:latin typeface="Courier New" pitchFamily="49" charset="0"/>
                <a:cs typeface="Courier New" pitchFamily="49" charset="0"/>
              </a:rPr>
              <a:t> http://&lt;server&gt;/sites/site -path \\&lt;share&gt;\site.bak –overwrite</a:t>
            </a:r>
          </a:p>
          <a:p>
            <a:pPr lvl="2">
              <a:lnSpc>
                <a:spcPct val="100000"/>
              </a:lnSpc>
            </a:pPr>
            <a:endParaRPr lang="en-US" dirty="0" smtClean="0">
              <a:solidFill>
                <a:schemeClr val="tx1"/>
              </a:solidFill>
            </a:endParaRPr>
          </a:p>
          <a:p>
            <a:pPr lvl="1">
              <a:lnSpc>
                <a:spcPct val="100000"/>
              </a:lnSpc>
            </a:pPr>
            <a:r>
              <a:rPr lang="en-US" dirty="0" smtClean="0"/>
              <a:t>Import-</a:t>
            </a:r>
            <a:r>
              <a:rPr lang="en-US" dirty="0" err="1" smtClean="0"/>
              <a:t>SPWeb</a:t>
            </a:r>
            <a:r>
              <a:rPr lang="en-US" dirty="0" smtClean="0"/>
              <a:t> with site or List</a:t>
            </a:r>
          </a:p>
          <a:p>
            <a:pPr lvl="2">
              <a:lnSpc>
                <a:spcPct val="100000"/>
              </a:lnSpc>
            </a:pPr>
            <a:r>
              <a:rPr lang="en-US" dirty="0">
                <a:solidFill>
                  <a:schemeClr val="tx1"/>
                </a:solidFill>
                <a:latin typeface="Courier New" pitchFamily="49" charset="0"/>
                <a:cs typeface="Courier New" pitchFamily="49" charset="0"/>
              </a:rPr>
              <a:t>Import–</a:t>
            </a:r>
            <a:r>
              <a:rPr lang="en-US" dirty="0" err="1">
                <a:solidFill>
                  <a:schemeClr val="tx1"/>
                </a:solidFill>
                <a:latin typeface="Courier New" pitchFamily="49" charset="0"/>
                <a:cs typeface="Courier New" pitchFamily="49" charset="0"/>
              </a:rPr>
              <a:t>SPWeb</a:t>
            </a:r>
            <a:r>
              <a:rPr lang="en-US" dirty="0">
                <a:solidFill>
                  <a:schemeClr val="tx1"/>
                </a:solidFill>
                <a:latin typeface="Courier New" pitchFamily="49" charset="0"/>
                <a:cs typeface="Courier New" pitchFamily="49" charset="0"/>
              </a:rPr>
              <a:t> http://&lt;server&gt;/sites/site/web -path \\&lt;share&gt;\web1.cmp  </a:t>
            </a:r>
            <a:br>
              <a:rPr lang="en-US" dirty="0">
                <a:solidFill>
                  <a:schemeClr val="tx1"/>
                </a:solidFill>
                <a:latin typeface="Courier New" pitchFamily="49" charset="0"/>
                <a:cs typeface="Courier New" pitchFamily="49" charset="0"/>
              </a:rPr>
            </a:b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includeusersecurity</a:t>
            </a:r>
            <a:endParaRPr lang="en-US"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1"/>
          </p:nvPr>
        </p:nvSpPr>
        <p:spPr/>
        <p:txBody>
          <a:bodyPr/>
          <a:lstStyle/>
          <a:p>
            <a:fld id="{1DC70519-3D27-4D5B-A312-0DC52B8ED593}" type="slidenum">
              <a:rPr lang="en-US" smtClean="0"/>
              <a:pPr/>
              <a:t>77</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Autofit/>
          </a:bodyPr>
          <a:lstStyle/>
          <a:p>
            <a:r>
              <a:rPr lang="en-US" dirty="0" smtClean="0"/>
              <a:t>SharePoint Recycle Bin</a:t>
            </a:r>
            <a:endParaRPr lang="en-US" dirty="0"/>
          </a:p>
        </p:txBody>
      </p:sp>
      <p:sp>
        <p:nvSpPr>
          <p:cNvPr id="5" name="Content Placeholder 4"/>
          <p:cNvSpPr>
            <a:spLocks noGrp="1"/>
          </p:cNvSpPr>
          <p:nvPr>
            <p:ph idx="1"/>
          </p:nvPr>
        </p:nvSpPr>
        <p:spPr>
          <a:xfrm>
            <a:off x="457200" y="1066800"/>
            <a:ext cx="8229600" cy="1428083"/>
          </a:xfrm>
        </p:spPr>
        <p:txBody>
          <a:bodyPr/>
          <a:lstStyle/>
          <a:p>
            <a:r>
              <a:rPr lang="en-US" dirty="0" smtClean="0"/>
              <a:t>Relatively unchanged from previous versions</a:t>
            </a:r>
          </a:p>
          <a:p>
            <a:r>
              <a:rPr lang="en-US" dirty="0" smtClean="0"/>
              <a:t>Facilitates self-service content recovery</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78</a:t>
            </a:fld>
            <a:endParaRPr lang="en-US"/>
          </a:p>
        </p:txBody>
      </p:sp>
      <p:pic>
        <p:nvPicPr>
          <p:cNvPr id="1026" name="Picture 2" descr="image">
            <a:hlinkClick r:id="rId2"/>
          </p:cNvPr>
          <p:cNvPicPr>
            <a:picLocks noChangeAspect="1" noChangeArrowheads="1"/>
          </p:cNvPicPr>
          <p:nvPr/>
        </p:nvPicPr>
        <p:blipFill>
          <a:blip r:embed="rId3" cstate="print"/>
          <a:srcRect/>
          <a:stretch>
            <a:fillRect/>
          </a:stretch>
        </p:blipFill>
        <p:spPr bwMode="auto">
          <a:xfrm>
            <a:off x="1600200" y="2438400"/>
            <a:ext cx="6019800" cy="4171330"/>
          </a:xfrm>
          <a:prstGeom prst="rect">
            <a:avLst/>
          </a:prstGeom>
          <a:ln>
            <a:noFill/>
          </a:ln>
          <a:effectLst>
            <a:softEdge rad="11250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 and restore capabilities</a:t>
            </a:r>
            <a:endParaRPr lang="en-US" dirty="0"/>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DC70519-3D27-4D5B-A312-0DC52B8ED593}" type="slidenum">
              <a:rPr lang="en-US" smtClean="0"/>
              <a:pPr/>
              <a:t>79</a:t>
            </a:fld>
            <a:endParaRPr lang="en-US" dirty="0"/>
          </a:p>
        </p:txBody>
      </p:sp>
    </p:spTree>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t>Event Log Flood Protection Configuration</a:t>
            </a:r>
            <a:endParaRPr lang="en-US" dirty="0"/>
          </a:p>
        </p:txBody>
      </p:sp>
      <p:graphicFrame>
        <p:nvGraphicFramePr>
          <p:cNvPr id="6" name="Content Placeholder 5"/>
          <p:cNvGraphicFramePr>
            <a:graphicFrameLocks noGrp="1"/>
          </p:cNvGraphicFramePr>
          <p:nvPr>
            <p:ph idx="1"/>
          </p:nvPr>
        </p:nvGraphicFramePr>
        <p:xfrm>
          <a:off x="381000" y="1600200"/>
          <a:ext cx="8382000" cy="4804571"/>
        </p:xfrm>
        <a:graphic>
          <a:graphicData uri="http://schemas.openxmlformats.org/drawingml/2006/table">
            <a:tbl>
              <a:tblPr firstRow="1" bandRow="1"/>
              <a:tblGrid>
                <a:gridCol w="1676400"/>
                <a:gridCol w="1676400"/>
                <a:gridCol w="1676400"/>
                <a:gridCol w="1676400"/>
                <a:gridCol w="1676400"/>
              </a:tblGrid>
              <a:tr h="485748">
                <a:tc gridSpan="5">
                  <a:txBody>
                    <a:bodyPr/>
                    <a:lstStyle/>
                    <a:p>
                      <a:r>
                        <a:rPr lang="en-US" sz="1600" b="1" dirty="0" smtClean="0">
                          <a:gradFill>
                            <a:gsLst>
                              <a:gs pos="50000">
                                <a:schemeClr val="bg1"/>
                              </a:gs>
                              <a:gs pos="100000">
                                <a:schemeClr val="bg1"/>
                              </a:gs>
                            </a:gsLst>
                            <a:lin ang="5400000" scaled="0"/>
                          </a:gradFill>
                        </a:rPr>
                        <a:t>Configuration Settings</a:t>
                      </a:r>
                      <a:endParaRPr lang="en-US" sz="1600" b="1" dirty="0">
                        <a:gradFill>
                          <a:gsLst>
                            <a:gs pos="5000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sz="2000" b="1" dirty="0">
                        <a:gradFill>
                          <a:gsLst>
                            <a:gs pos="5000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chemeClr val="accent1"/>
                    </a:solidFill>
                  </a:tcPr>
                </a:tc>
                <a:tc hMerge="1">
                  <a:txBody>
                    <a:bodyPr/>
                    <a:lstStyle/>
                    <a:p>
                      <a:endParaRPr lang="en-US" sz="2000" b="1" dirty="0">
                        <a:gradFill>
                          <a:gsLst>
                            <a:gs pos="5000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chemeClr val="accent1"/>
                    </a:solidFill>
                  </a:tcPr>
                </a:tc>
              </a:tr>
              <a:tr h="485748">
                <a:tc>
                  <a:txBody>
                    <a:bodyPr/>
                    <a:lstStyle/>
                    <a:p>
                      <a:r>
                        <a:rPr lang="en-US" sz="1400" b="0" dirty="0" smtClean="0">
                          <a:gradFill>
                            <a:gsLst>
                              <a:gs pos="50000">
                                <a:schemeClr val="bg1"/>
                              </a:gs>
                              <a:gs pos="100000">
                                <a:schemeClr val="bg1"/>
                              </a:gs>
                            </a:gsLst>
                            <a:lin ang="5400000" scaled="0"/>
                          </a:gradFill>
                        </a:rPr>
                        <a:t>Setting</a:t>
                      </a:r>
                      <a:endParaRPr lang="en-US" sz="1400" b="0" dirty="0">
                        <a:gradFill>
                          <a:gsLst>
                            <a:gs pos="5000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solidFill>
                  </a:tcPr>
                </a:tc>
                <a:tc>
                  <a:txBody>
                    <a:bodyPr/>
                    <a:lstStyle/>
                    <a:p>
                      <a:r>
                        <a:rPr lang="en-US" sz="1400" b="0" dirty="0" smtClean="0">
                          <a:gradFill>
                            <a:gsLst>
                              <a:gs pos="50000">
                                <a:schemeClr val="bg1"/>
                              </a:gs>
                              <a:gs pos="100000">
                                <a:schemeClr val="bg1"/>
                              </a:gs>
                            </a:gsLst>
                            <a:lin ang="5400000" scaled="0"/>
                          </a:gradFill>
                        </a:rPr>
                        <a:t>Description</a:t>
                      </a:r>
                      <a:endParaRPr lang="en-US" sz="1400" b="0" dirty="0">
                        <a:gradFill>
                          <a:gsLst>
                            <a:gs pos="50000">
                              <a:schemeClr val="bg1"/>
                            </a:gs>
                            <a:gs pos="100000">
                              <a:schemeClr val="bg1"/>
                            </a:gs>
                          </a:gsLst>
                          <a:lin ang="5400000" scaled="0"/>
                        </a:gra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solidFill>
                  </a:tcPr>
                </a:tc>
                <a:tc>
                  <a:txBody>
                    <a:bodyPr/>
                    <a:lstStyle/>
                    <a:p>
                      <a:r>
                        <a:rPr lang="en-US" sz="1400" b="0" dirty="0" smtClean="0">
                          <a:gradFill>
                            <a:gsLst>
                              <a:gs pos="50000">
                                <a:schemeClr val="bg1"/>
                              </a:gs>
                              <a:gs pos="100000">
                                <a:schemeClr val="bg1"/>
                              </a:gs>
                            </a:gsLst>
                            <a:lin ang="5400000" scaled="0"/>
                          </a:gradFill>
                        </a:rPr>
                        <a:t>Unit</a:t>
                      </a:r>
                      <a:endParaRPr lang="en-US" sz="1400" b="0" dirty="0">
                        <a:gradFill>
                          <a:gsLst>
                            <a:gs pos="50000">
                              <a:schemeClr val="bg1"/>
                            </a:gs>
                            <a:gs pos="100000">
                              <a:schemeClr val="bg1"/>
                            </a:gs>
                          </a:gsLst>
                          <a:lin ang="5400000" scaled="0"/>
                        </a:gra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solidFill>
                  </a:tcPr>
                </a:tc>
                <a:tc>
                  <a:txBody>
                    <a:bodyPr/>
                    <a:lstStyle/>
                    <a:p>
                      <a:r>
                        <a:rPr lang="en-US" sz="1400" b="0" dirty="0" smtClean="0">
                          <a:gradFill>
                            <a:gsLst>
                              <a:gs pos="50000">
                                <a:schemeClr val="bg1"/>
                              </a:gs>
                              <a:gs pos="100000">
                                <a:schemeClr val="bg1"/>
                              </a:gs>
                            </a:gsLst>
                            <a:lin ang="5400000" scaled="0"/>
                          </a:gradFill>
                        </a:rPr>
                        <a:t>Old Default</a:t>
                      </a:r>
                      <a:endParaRPr lang="en-US" sz="1400" b="0" dirty="0">
                        <a:gradFill>
                          <a:gsLst>
                            <a:gs pos="50000">
                              <a:schemeClr val="bg1"/>
                            </a:gs>
                            <a:gs pos="100000">
                              <a:schemeClr val="bg1"/>
                            </a:gs>
                          </a:gsLst>
                          <a:lin ang="5400000" scaled="0"/>
                        </a:gra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solidFill>
                  </a:tcPr>
                </a:tc>
                <a:tc>
                  <a:txBody>
                    <a:bodyPr/>
                    <a:lstStyle/>
                    <a:p>
                      <a:r>
                        <a:rPr lang="en-US" sz="1400" b="0" dirty="0" smtClean="0">
                          <a:gradFill>
                            <a:gsLst>
                              <a:gs pos="50000">
                                <a:schemeClr val="bg1"/>
                              </a:gs>
                              <a:gs pos="100000">
                                <a:schemeClr val="bg1"/>
                              </a:gs>
                            </a:gsLst>
                            <a:lin ang="5400000" scaled="0"/>
                          </a:gradFill>
                        </a:rPr>
                        <a:t>New Default</a:t>
                      </a:r>
                      <a:endParaRPr lang="en-US" sz="1400" b="0" dirty="0">
                        <a:gradFill>
                          <a:gsLst>
                            <a:gs pos="50000">
                              <a:schemeClr val="bg1"/>
                            </a:gs>
                            <a:gs pos="100000">
                              <a:schemeClr val="bg1"/>
                            </a:gs>
                          </a:gsLst>
                          <a:lin ang="5400000" scaled="0"/>
                        </a:gradFill>
                      </a:endParaRP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solidFill>
                  </a:tcPr>
                </a:tc>
              </a:tr>
              <a:tr h="485748">
                <a:tc>
                  <a:txBody>
                    <a:bodyPr/>
                    <a:lstStyle/>
                    <a:p>
                      <a:r>
                        <a:rPr lang="en-US" sz="1200" dirty="0" smtClean="0">
                          <a:gradFill>
                            <a:gsLst>
                              <a:gs pos="50000">
                                <a:schemeClr val="tx1"/>
                              </a:gs>
                              <a:gs pos="100000">
                                <a:schemeClr val="tx1"/>
                              </a:gs>
                            </a:gsLst>
                            <a:lin ang="5400000" scaled="0"/>
                          </a:gradFill>
                        </a:rPr>
                        <a:t>Threshold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r>
                        <a:rPr lang="en-US" sz="1050" dirty="0" smtClean="0">
                          <a:gradFill>
                            <a:gsLst>
                              <a:gs pos="50000">
                                <a:schemeClr val="tx1"/>
                              </a:gs>
                              <a:gs pos="100000">
                                <a:schemeClr val="tx1"/>
                              </a:gs>
                            </a:gsLst>
                            <a:lin ang="5400000" scaled="0"/>
                          </a:gradFill>
                        </a:rPr>
                        <a:t>The number of events allowed in a </a:t>
                      </a:r>
                      <a:br>
                        <a:rPr lang="en-US" sz="1050" dirty="0" smtClean="0">
                          <a:gradFill>
                            <a:gsLst>
                              <a:gs pos="50000">
                                <a:schemeClr val="tx1"/>
                              </a:gs>
                              <a:gs pos="100000">
                                <a:schemeClr val="tx1"/>
                              </a:gs>
                            </a:gsLst>
                            <a:lin ang="5400000" scaled="0"/>
                          </a:gradFill>
                        </a:rPr>
                      </a:br>
                      <a:r>
                        <a:rPr lang="en-US" sz="1050" dirty="0" smtClean="0">
                          <a:gradFill>
                            <a:gsLst>
                              <a:gs pos="50000">
                                <a:schemeClr val="tx1"/>
                              </a:gs>
                              <a:gs pos="100000">
                                <a:schemeClr val="tx1"/>
                              </a:gs>
                            </a:gsLst>
                            <a:lin ang="5400000" scaled="0"/>
                          </a:gradFill>
                        </a:rPr>
                        <a:t>given timeframe (</a:t>
                      </a:r>
                      <a:r>
                        <a:rPr lang="en-US" sz="1050" dirty="0" err="1" smtClean="0">
                          <a:gradFill>
                            <a:gsLst>
                              <a:gs pos="50000">
                                <a:schemeClr val="tx1"/>
                              </a:gs>
                              <a:gs pos="100000">
                                <a:schemeClr val="tx1"/>
                              </a:gs>
                            </a:gsLst>
                            <a:lin ang="5400000" scaled="0"/>
                          </a:gradFill>
                        </a:rPr>
                        <a:t>TriggerPeriod</a:t>
                      </a:r>
                      <a:r>
                        <a:rPr lang="en-US" sz="1050" dirty="0" smtClean="0">
                          <a:gradFill>
                            <a:gsLst>
                              <a:gs pos="50000">
                                <a:schemeClr val="tx1"/>
                              </a:gs>
                              <a:gs pos="100000">
                                <a:schemeClr val="tx1"/>
                              </a:gs>
                            </a:gsLst>
                            <a:lin ang="5400000" scaled="0"/>
                          </a:gradFill>
                        </a:rPr>
                        <a:t>) until this event is considered to be flooding the log.</a:t>
                      </a:r>
                      <a:endParaRPr lang="en-US" sz="105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r>
                        <a:rPr lang="en-US" sz="1200" dirty="0" smtClean="0">
                          <a:gradFill>
                            <a:gsLst>
                              <a:gs pos="50000">
                                <a:schemeClr val="tx1"/>
                              </a:gs>
                              <a:gs pos="100000">
                                <a:schemeClr val="tx1"/>
                              </a:gs>
                            </a:gsLst>
                            <a:lin ang="5400000" scaled="0"/>
                          </a:gradFill>
                        </a:rPr>
                        <a:t>Integer. Value must </a:t>
                      </a:r>
                      <a:br>
                        <a:rPr lang="en-US" sz="1200" dirty="0" smtClean="0">
                          <a:gradFill>
                            <a:gsLst>
                              <a:gs pos="50000">
                                <a:schemeClr val="tx1"/>
                              </a:gs>
                              <a:gs pos="100000">
                                <a:schemeClr val="tx1"/>
                              </a:gs>
                            </a:gsLst>
                            <a:lin ang="5400000" scaled="0"/>
                          </a:gradFill>
                        </a:rPr>
                      </a:br>
                      <a:r>
                        <a:rPr lang="en-US" sz="1200" dirty="0" smtClean="0">
                          <a:gradFill>
                            <a:gsLst>
                              <a:gs pos="50000">
                                <a:schemeClr val="tx1"/>
                              </a:gs>
                              <a:gs pos="100000">
                                <a:schemeClr val="tx1"/>
                              </a:gs>
                            </a:gsLst>
                            <a:lin ang="5400000" scaled="0"/>
                          </a:gradFill>
                        </a:rPr>
                        <a:t>be between 0 (disabled) and 100 </a:t>
                      </a:r>
                      <a:br>
                        <a:rPr lang="en-US" sz="1200" dirty="0" smtClean="0">
                          <a:gradFill>
                            <a:gsLst>
                              <a:gs pos="50000">
                                <a:schemeClr val="tx1"/>
                              </a:gs>
                              <a:gs pos="100000">
                                <a:schemeClr val="tx1"/>
                              </a:gs>
                            </a:gsLst>
                            <a:lin ang="5400000" scaled="0"/>
                          </a:gradFill>
                        </a:rPr>
                      </a:br>
                      <a:r>
                        <a:rPr lang="en-US" sz="1200" dirty="0" smtClean="0">
                          <a:gradFill>
                            <a:gsLst>
                              <a:gs pos="50000">
                                <a:schemeClr val="tx1"/>
                              </a:gs>
                              <a:gs pos="100000">
                                <a:schemeClr val="tx1"/>
                              </a:gs>
                            </a:gsLst>
                            <a:lin ang="5400000" scaled="0"/>
                          </a:gradFill>
                        </a:rPr>
                        <a:t>(maximum threshold)</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r>
                        <a:rPr lang="en-US" sz="1200" dirty="0" smtClean="0">
                          <a:gradFill>
                            <a:gsLst>
                              <a:gs pos="50000">
                                <a:schemeClr val="tx1"/>
                              </a:gs>
                              <a:gs pos="100000">
                                <a:schemeClr val="tx1"/>
                              </a:gs>
                            </a:gsLst>
                            <a:lin ang="5400000" scaled="0"/>
                          </a:gradFill>
                        </a:rPr>
                        <a:t>5</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r>
                        <a:rPr lang="en-US" sz="1200" dirty="0" smtClean="0">
                          <a:gradFill>
                            <a:gsLst>
                              <a:gs pos="50000">
                                <a:schemeClr val="tx1"/>
                              </a:gs>
                              <a:gs pos="100000">
                                <a:schemeClr val="tx1"/>
                              </a:gs>
                            </a:gsLst>
                            <a:lin ang="5400000" scaled="0"/>
                          </a:gradFill>
                        </a:rPr>
                        <a:t>5</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r>
              <a:tr h="838415">
                <a:tc>
                  <a:txBody>
                    <a:bodyPr/>
                    <a:lstStyle/>
                    <a:p>
                      <a:r>
                        <a:rPr lang="en-US" sz="1200" dirty="0" err="1" smtClean="0">
                          <a:gradFill>
                            <a:gsLst>
                              <a:gs pos="50000">
                                <a:schemeClr val="tx1"/>
                              </a:gs>
                              <a:gs pos="100000">
                                <a:schemeClr val="tx1"/>
                              </a:gs>
                            </a:gsLst>
                            <a:lin ang="5400000" scaled="0"/>
                          </a:gradFill>
                        </a:rPr>
                        <a:t>TriggerPeriod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r>
                        <a:rPr lang="en-US" sz="1050" dirty="0" smtClean="0">
                          <a:gradFill>
                            <a:gsLst>
                              <a:gs pos="50000">
                                <a:schemeClr val="tx1"/>
                              </a:gs>
                              <a:gs pos="100000">
                                <a:schemeClr val="tx1"/>
                              </a:gs>
                            </a:gsLst>
                            <a:lin ang="5400000" scaled="0"/>
                          </a:gradFill>
                        </a:rPr>
                        <a:t>The timeframe to monitor for each event that potentially floods the log.</a:t>
                      </a:r>
                      <a:endParaRPr lang="en-US" sz="105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r>
                        <a:rPr lang="en-US" sz="1200" dirty="0" smtClean="0">
                          <a:gradFill>
                            <a:gsLst>
                              <a:gs pos="50000">
                                <a:schemeClr val="tx1"/>
                              </a:gs>
                              <a:gs pos="100000">
                                <a:schemeClr val="tx1"/>
                              </a:gs>
                            </a:gsLst>
                            <a:lin ang="5400000" scaled="0"/>
                          </a:gradFill>
                        </a:rPr>
                        <a:t>Seconds</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r>
                        <a:rPr lang="en-US" sz="1200" dirty="0" smtClean="0">
                          <a:gradFill>
                            <a:gsLst>
                              <a:gs pos="50000">
                                <a:schemeClr val="tx1"/>
                              </a:gs>
                              <a:gs pos="100000">
                                <a:schemeClr val="tx1"/>
                              </a:gs>
                            </a:gsLst>
                            <a:lin ang="5400000" scaled="0"/>
                          </a:gradFill>
                        </a:rPr>
                        <a:t>120</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r>
                        <a:rPr lang="en-US" sz="1200" dirty="0" smtClean="0">
                          <a:gradFill>
                            <a:gsLst>
                              <a:gs pos="50000">
                                <a:schemeClr val="tx1"/>
                              </a:gs>
                              <a:gs pos="100000">
                                <a:schemeClr val="tx1"/>
                              </a:gs>
                            </a:gsLst>
                            <a:lin ang="5400000" scaled="0"/>
                          </a:gradFill>
                        </a:rPr>
                        <a:t>120</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r>
              <a:tr h="485748">
                <a:tc>
                  <a:txBody>
                    <a:bodyPr/>
                    <a:lstStyle/>
                    <a:p>
                      <a:r>
                        <a:rPr lang="en-US" sz="1200" dirty="0" err="1" smtClean="0">
                          <a:gradFill>
                            <a:gsLst>
                              <a:gs pos="50000">
                                <a:schemeClr val="tx1"/>
                              </a:gs>
                              <a:gs pos="100000">
                                <a:schemeClr val="tx1"/>
                              </a:gs>
                            </a:gsLst>
                            <a:lin ang="5400000" scaled="0"/>
                          </a:gradFill>
                        </a:rPr>
                        <a:t>QuietPeriod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050" dirty="0" smtClean="0">
                          <a:gradFill>
                            <a:gsLst>
                              <a:gs pos="50000">
                                <a:schemeClr val="tx1"/>
                              </a:gs>
                              <a:gs pos="100000">
                                <a:schemeClr val="tx1"/>
                              </a:gs>
                            </a:gsLst>
                            <a:lin ang="5400000" scaled="0"/>
                          </a:gradFill>
                        </a:rPr>
                        <a:t>How much time should pass without the event firing to cancel the flooding mode.</a:t>
                      </a:r>
                      <a:endParaRPr lang="en-US" sz="105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r>
                        <a:rPr lang="en-US" sz="1200" dirty="0" smtClean="0">
                          <a:gradFill>
                            <a:gsLst>
                              <a:gs pos="50000">
                                <a:schemeClr val="tx1"/>
                              </a:gs>
                              <a:gs pos="100000">
                                <a:schemeClr val="tx1"/>
                              </a:gs>
                            </a:gsLst>
                            <a:lin ang="5400000" scaled="0"/>
                          </a:gradFill>
                        </a:rPr>
                        <a:t>Seconds</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r>
                        <a:rPr lang="en-US" sz="1200" dirty="0" smtClean="0">
                          <a:gradFill>
                            <a:gsLst>
                              <a:gs pos="50000">
                                <a:schemeClr val="tx1"/>
                              </a:gs>
                              <a:gs pos="100000">
                                <a:schemeClr val="tx1"/>
                              </a:gs>
                            </a:gsLst>
                            <a:lin ang="5400000" scaled="0"/>
                          </a:gradFill>
                        </a:rPr>
                        <a:t>30</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c>
                  <a:txBody>
                    <a:bodyPr/>
                    <a:lstStyle/>
                    <a:p>
                      <a:r>
                        <a:rPr lang="en-US" sz="1200" dirty="0" smtClean="0">
                          <a:gradFill>
                            <a:gsLst>
                              <a:gs pos="50000">
                                <a:schemeClr val="tx1"/>
                              </a:gs>
                              <a:gs pos="100000">
                                <a:schemeClr val="tx1"/>
                              </a:gs>
                            </a:gsLst>
                            <a:lin ang="5400000" scaled="0"/>
                          </a:gradFill>
                        </a:rPr>
                        <a:t>120</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solidFill>
                      <a:srgbClr xmlns:mc="http://schemas.openxmlformats.org/markup-compatibility/2006" xmlns:a14="http://schemas.microsoft.com/office/drawing/2010/main" val="FFC000" mc:Ignorable="">
                        <a:alpha val="40000"/>
                      </a:srgbClr>
                    </a:solidFill>
                  </a:tcPr>
                </a:tc>
              </a:tr>
              <a:tr h="485748">
                <a:tc>
                  <a:txBody>
                    <a:bodyPr/>
                    <a:lstStyle/>
                    <a:p>
                      <a:r>
                        <a:rPr lang="en-US" sz="1200" dirty="0" err="1" smtClean="0">
                          <a:gradFill>
                            <a:gsLst>
                              <a:gs pos="50000">
                                <a:schemeClr val="tx1"/>
                              </a:gs>
                              <a:gs pos="100000">
                                <a:schemeClr val="tx1"/>
                              </a:gs>
                            </a:gsLst>
                            <a:lin ang="5400000" scaled="0"/>
                          </a:gradFill>
                        </a:rPr>
                        <a:t>NotifyPeriod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050" dirty="0" smtClean="0">
                          <a:gradFill>
                            <a:gsLst>
                              <a:gs pos="50000">
                                <a:schemeClr val="tx1"/>
                              </a:gs>
                              <a:gs pos="100000">
                                <a:schemeClr val="tx1"/>
                              </a:gs>
                            </a:gsLst>
                            <a:lin ang="5400000" scaled="0"/>
                          </a:gradFill>
                        </a:rPr>
                        <a:t>If the event is flooding the log for a long time, this setting forces the suppressed notification event to be fired even </a:t>
                      </a:r>
                      <a:br>
                        <a:rPr lang="en-US" sz="1050" dirty="0" smtClean="0">
                          <a:gradFill>
                            <a:gsLst>
                              <a:gs pos="50000">
                                <a:schemeClr val="tx1"/>
                              </a:gs>
                              <a:gs pos="100000">
                                <a:schemeClr val="tx1"/>
                              </a:gs>
                            </a:gsLst>
                            <a:lin ang="5400000" scaled="0"/>
                          </a:gradFill>
                        </a:rPr>
                      </a:br>
                      <a:r>
                        <a:rPr lang="en-US" sz="1050" dirty="0" smtClean="0">
                          <a:gradFill>
                            <a:gsLst>
                              <a:gs pos="50000">
                                <a:schemeClr val="tx1"/>
                              </a:gs>
                              <a:gs pos="100000">
                                <a:schemeClr val="tx1"/>
                              </a:gs>
                            </a:gsLst>
                            <a:lin ang="5400000" scaled="0"/>
                          </a:gradFill>
                        </a:rPr>
                        <a:t>if the </a:t>
                      </a:r>
                      <a:r>
                        <a:rPr lang="en-US" sz="1050" smtClean="0">
                          <a:gradFill>
                            <a:gsLst>
                              <a:gs pos="50000">
                                <a:schemeClr val="tx1"/>
                              </a:gs>
                              <a:gs pos="100000">
                                <a:schemeClr val="tx1"/>
                              </a:gs>
                            </a:gsLst>
                            <a:lin ang="5400000" scaled="0"/>
                          </a:gradFill>
                        </a:rPr>
                        <a:t>flooding is </a:t>
                      </a:r>
                      <a:r>
                        <a:rPr lang="en-US" sz="1050" dirty="0" smtClean="0">
                          <a:gradFill>
                            <a:gsLst>
                              <a:gs pos="50000">
                                <a:schemeClr val="tx1"/>
                              </a:gs>
                              <a:gs pos="100000">
                                <a:schemeClr val="tx1"/>
                              </a:gs>
                            </a:gsLst>
                            <a:lin ang="5400000" scaled="0"/>
                          </a:gradFill>
                        </a:rPr>
                        <a:t>still occurring.</a:t>
                      </a:r>
                      <a:endParaRPr lang="en-US" sz="105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r>
                        <a:rPr lang="en-US" sz="1200" dirty="0" smtClean="0">
                          <a:gradFill>
                            <a:gsLst>
                              <a:gs pos="50000">
                                <a:schemeClr val="tx1"/>
                              </a:gs>
                              <a:gs pos="100000">
                                <a:schemeClr val="tx1"/>
                              </a:gs>
                            </a:gsLst>
                            <a:lin ang="5400000" scaled="0"/>
                          </a:gradFill>
                        </a:rPr>
                        <a:t>Seconds</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r>
                        <a:rPr lang="en-US" sz="1200" dirty="0" smtClean="0">
                          <a:gradFill>
                            <a:gsLst>
                              <a:gs pos="50000">
                                <a:schemeClr val="tx1"/>
                              </a:gs>
                              <a:gs pos="100000">
                                <a:schemeClr val="tx1"/>
                              </a:gs>
                            </a:gsLst>
                            <a:lin ang="5400000" scaled="0"/>
                          </a:gradFill>
                        </a:rPr>
                        <a:t>100</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c>
                  <a:txBody>
                    <a:bodyPr/>
                    <a:lstStyle/>
                    <a:p>
                      <a:r>
                        <a:rPr lang="en-US" sz="1200" dirty="0" smtClean="0">
                          <a:gradFill>
                            <a:gsLst>
                              <a:gs pos="50000">
                                <a:schemeClr val="tx1"/>
                              </a:gs>
                              <a:gs pos="100000">
                                <a:schemeClr val="tx1"/>
                              </a:gs>
                            </a:gsLst>
                            <a:lin ang="5400000" scaled="0"/>
                          </a:gradFill>
                        </a:rPr>
                        <a:t>300</a:t>
                      </a:r>
                      <a:endParaRPr lang="en-US" sz="1200" dirty="0">
                        <a:gradFill>
                          <a:gsLst>
                            <a:gs pos="5000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xmlns:mc="http://schemas.openxmlformats.org/markup-compatibility/2006" xmlns:a14="http://schemas.microsoft.com/office/drawing/2010/main" val="FFC000" mc:Ignorable="">
                        <a:alpha val="20000"/>
                      </a:srgbClr>
                    </a:solidFill>
                  </a:tcPr>
                </a:tc>
              </a:tr>
            </a:tbl>
          </a:graphicData>
        </a:graphic>
      </p:graphicFrame>
      <p:sp>
        <p:nvSpPr>
          <p:cNvPr id="4" name="Slide Number Placeholder 3"/>
          <p:cNvSpPr>
            <a:spLocks noGrp="1"/>
          </p:cNvSpPr>
          <p:nvPr>
            <p:ph type="sldNum" sz="quarter" idx="10"/>
          </p:nvPr>
        </p:nvSpPr>
        <p:spPr/>
        <p:txBody>
          <a:bodyPr/>
          <a:lstStyle/>
          <a:p>
            <a:fld id="{1DC70519-3D27-4D5B-A312-0DC52B8ED593}" type="slidenum">
              <a:rPr lang="en-US" smtClean="0"/>
              <a:pPr/>
              <a:t>8</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&amp; Restore</a:t>
            </a:r>
            <a:endParaRPr lang="en-US" dirty="0"/>
          </a:p>
        </p:txBody>
      </p:sp>
      <p:sp>
        <p:nvSpPr>
          <p:cNvPr id="3" name="Text Placeholder 2"/>
          <p:cNvSpPr>
            <a:spLocks noGrp="1"/>
          </p:cNvSpPr>
          <p:nvPr>
            <p:ph type="body" sz="quarter" idx="10"/>
          </p:nvPr>
        </p:nvSpPr>
        <p:spPr>
          <a:xfrm>
            <a:off x="381000" y="1371599"/>
            <a:ext cx="8382000" cy="4343401"/>
          </a:xfrm>
        </p:spPr>
        <p:txBody>
          <a:bodyPr>
            <a:normAutofit/>
          </a:bodyPr>
          <a:lstStyle/>
          <a:p>
            <a:pPr>
              <a:lnSpc>
                <a:spcPct val="100000"/>
              </a:lnSpc>
              <a:spcBef>
                <a:spcPts val="1200"/>
              </a:spcBef>
            </a:pPr>
            <a:r>
              <a:rPr lang="en-US" b="1" i="1" dirty="0" smtClean="0"/>
              <a:t>New!  </a:t>
            </a:r>
            <a:r>
              <a:rPr lang="en-US" dirty="0" smtClean="0"/>
              <a:t>Site Level Backup and Restore</a:t>
            </a:r>
          </a:p>
          <a:p>
            <a:pPr>
              <a:lnSpc>
                <a:spcPct val="100000"/>
              </a:lnSpc>
              <a:spcBef>
                <a:spcPts val="1200"/>
              </a:spcBef>
            </a:pPr>
            <a:r>
              <a:rPr lang="en-US" b="1" i="1" dirty="0" smtClean="0"/>
              <a:t>New!  </a:t>
            </a:r>
            <a:r>
              <a:rPr lang="en-US" dirty="0" smtClean="0"/>
              <a:t>Workspace Relinking Tool</a:t>
            </a:r>
          </a:p>
          <a:p>
            <a:pPr lvl="1">
              <a:lnSpc>
                <a:spcPct val="100000"/>
              </a:lnSpc>
              <a:spcBef>
                <a:spcPts val="1200"/>
              </a:spcBef>
            </a:pPr>
            <a:r>
              <a:rPr lang="en-US" dirty="0" smtClean="0"/>
              <a:t>Allows you to relink your project workspaces with the projects after restore</a:t>
            </a:r>
          </a:p>
          <a:p>
            <a:pPr>
              <a:lnSpc>
                <a:spcPct val="100000"/>
              </a:lnSpc>
              <a:spcBef>
                <a:spcPts val="1200"/>
              </a:spcBef>
            </a:pPr>
            <a:r>
              <a:rPr lang="en-US" dirty="0" smtClean="0"/>
              <a:t>Command line interface using STSADM</a:t>
            </a:r>
          </a:p>
          <a:p>
            <a:pPr>
              <a:lnSpc>
                <a:spcPct val="100000"/>
              </a:lnSpc>
              <a:spcBef>
                <a:spcPts val="1200"/>
              </a:spcBef>
            </a:pP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80</a:t>
            </a:fld>
            <a:endParaRPr lang="en-US" dirty="0"/>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Backup/Restore UI</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572929" y="1252537"/>
            <a:ext cx="7998143" cy="484346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Backup</a:t>
            </a:r>
            <a:endParaRPr lang="en-US" dirty="0"/>
          </a:p>
        </p:txBody>
      </p:sp>
      <p:pic>
        <p:nvPicPr>
          <p:cNvPr id="2050" name="Picture 2"/>
          <p:cNvPicPr>
            <a:picLocks noGrp="1" noChangeAspect="1" noChangeArrowheads="1"/>
          </p:cNvPicPr>
          <p:nvPr>
            <p:ph idx="1"/>
          </p:nvPr>
        </p:nvPicPr>
        <p:blipFill>
          <a:blip r:embed="rId3" cstate="print"/>
          <a:stretch>
            <a:fillRect/>
          </a:stretch>
        </p:blipFill>
        <p:spPr bwMode="auto">
          <a:xfrm>
            <a:off x="1071563" y="1015365"/>
            <a:ext cx="7000875" cy="530923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Restore</a:t>
            </a:r>
            <a:endParaRPr lang="en-US" dirty="0"/>
          </a:p>
        </p:txBody>
      </p:sp>
      <p:pic>
        <p:nvPicPr>
          <p:cNvPr id="3074" name="Picture 2"/>
          <p:cNvPicPr>
            <a:picLocks noGrp="1" noChangeAspect="1" noChangeArrowheads="1"/>
          </p:cNvPicPr>
          <p:nvPr>
            <p:ph idx="1"/>
          </p:nvPr>
        </p:nvPicPr>
        <p:blipFill>
          <a:blip r:embed="rId3" cstate="print"/>
          <a:stretch>
            <a:fillRect/>
          </a:stretch>
        </p:blipFill>
        <p:spPr bwMode="auto">
          <a:xfrm>
            <a:off x="1071563" y="1066800"/>
            <a:ext cx="7000875" cy="530923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and Restore Settings</a:t>
            </a:r>
            <a:endParaRPr lang="en-US" dirty="0"/>
          </a:p>
        </p:txBody>
      </p:sp>
      <p:pic>
        <p:nvPicPr>
          <p:cNvPr id="4098" name="Picture 2"/>
          <p:cNvPicPr>
            <a:picLocks noGrp="1" noChangeAspect="1" noChangeArrowheads="1"/>
          </p:cNvPicPr>
          <p:nvPr>
            <p:ph idx="1"/>
          </p:nvPr>
        </p:nvPicPr>
        <p:blipFill>
          <a:blip r:embed="rId3" cstate="print"/>
          <a:stretch>
            <a:fillRect/>
          </a:stretch>
        </p:blipFill>
        <p:spPr bwMode="auto">
          <a:xfrm>
            <a:off x="1071563" y="1015365"/>
            <a:ext cx="7000875" cy="530923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52596"/>
          </a:xfrm>
        </p:spPr>
        <p:txBody>
          <a:bodyPr/>
          <a:lstStyle/>
          <a:p>
            <a:r>
              <a:rPr lang="en-US" dirty="0" smtClean="0"/>
              <a:t>Site Collection Backup Process</a:t>
            </a:r>
            <a:br>
              <a:rPr lang="en-US" dirty="0" smtClean="0"/>
            </a:br>
            <a:r>
              <a:rPr lang="en-US" sz="2800" i="1" dirty="0" smtClean="0">
                <a:solidFill>
                  <a:schemeClr val="tx1"/>
                </a:solidFill>
              </a:rPr>
              <a:t>(with Snapshots)</a:t>
            </a:r>
            <a:endParaRPr lang="en-US" sz="2800" i="1" dirty="0">
              <a:solidFill>
                <a:schemeClr val="tx1"/>
              </a:solidFill>
            </a:endParaRPr>
          </a:p>
        </p:txBody>
      </p:sp>
      <p:sp>
        <p:nvSpPr>
          <p:cNvPr id="3" name="Text Placeholder 2"/>
          <p:cNvSpPr>
            <a:spLocks noGrp="1"/>
          </p:cNvSpPr>
          <p:nvPr>
            <p:ph sz="half" idx="1"/>
          </p:nvPr>
        </p:nvSpPr>
        <p:spPr>
          <a:xfrm>
            <a:off x="228600" y="1524000"/>
            <a:ext cx="4495800" cy="4876800"/>
          </a:xfrm>
        </p:spPr>
        <p:txBody>
          <a:bodyPr>
            <a:normAutofit fontScale="92500" lnSpcReduction="20000"/>
          </a:bodyPr>
          <a:lstStyle/>
          <a:p>
            <a:pPr marL="228600" indent="-228600">
              <a:lnSpc>
                <a:spcPct val="110000"/>
              </a:lnSpc>
            </a:pPr>
            <a:r>
              <a:rPr lang="en-US" sz="3200" dirty="0" smtClean="0"/>
              <a:t>Use SharePoint exports with SQL Select’s and writes to backup file</a:t>
            </a:r>
          </a:p>
          <a:p>
            <a:pPr marL="228600" indent="-228600">
              <a:lnSpc>
                <a:spcPct val="110000"/>
              </a:lnSpc>
            </a:pPr>
            <a:endParaRPr lang="en-US" sz="3200" dirty="0" smtClean="0"/>
          </a:p>
          <a:p>
            <a:pPr marL="123838" indent="-228600">
              <a:lnSpc>
                <a:spcPct val="110000"/>
              </a:lnSpc>
            </a:pPr>
            <a:r>
              <a:rPr lang="en-US" sz="3200" dirty="0" smtClean="0"/>
              <a:t>Optional (recommended):</a:t>
            </a:r>
          </a:p>
          <a:p>
            <a:pPr marL="457200" lvl="1" indent="-228600">
              <a:lnSpc>
                <a:spcPct val="110000"/>
              </a:lnSpc>
            </a:pPr>
            <a:r>
              <a:rPr lang="en-US" sz="2800" dirty="0" smtClean="0"/>
              <a:t>PowerShell to take a snapshot</a:t>
            </a:r>
          </a:p>
          <a:p>
            <a:pPr marL="457200" lvl="1" indent="-228600">
              <a:lnSpc>
                <a:spcPct val="110000"/>
              </a:lnSpc>
            </a:pPr>
            <a:r>
              <a:rPr lang="en-US" sz="2800" dirty="0" smtClean="0"/>
              <a:t>Export the site collection from the snapshot, and then delete the snapshot</a:t>
            </a:r>
          </a:p>
        </p:txBody>
      </p:sp>
      <p:sp>
        <p:nvSpPr>
          <p:cNvPr id="4" name="Slide Number Placeholder 3"/>
          <p:cNvSpPr>
            <a:spLocks noGrp="1"/>
          </p:cNvSpPr>
          <p:nvPr>
            <p:ph type="sldNum" sz="quarter" idx="10"/>
          </p:nvPr>
        </p:nvSpPr>
        <p:spPr/>
        <p:txBody>
          <a:bodyPr/>
          <a:lstStyle/>
          <a:p>
            <a:fld id="{1DC70519-3D27-4D5B-A312-0DC52B8ED593}" type="slidenum">
              <a:rPr lang="en-US" smtClean="0"/>
              <a:pPr/>
              <a:t>85</a:t>
            </a:fld>
            <a:endParaRPr lang="en-US" dirty="0"/>
          </a:p>
        </p:txBody>
      </p:sp>
      <p:pic>
        <p:nvPicPr>
          <p:cNvPr id="7" name="Picture 2"/>
          <p:cNvPicPr>
            <a:picLocks noChangeAspect="1" noChangeArrowheads="1"/>
          </p:cNvPicPr>
          <p:nvPr/>
        </p:nvPicPr>
        <p:blipFill>
          <a:blip r:embed="rId3" cstate="print"/>
          <a:srcRect l="-2015" t="-3960" r="-4786" b="-2970"/>
          <a:stretch>
            <a:fillRect/>
          </a:stretch>
        </p:blipFill>
        <p:spPr bwMode="auto">
          <a:xfrm>
            <a:off x="4724400" y="1295400"/>
            <a:ext cx="4038600" cy="4114800"/>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Site Collection</a:t>
            </a:r>
            <a:endParaRPr lang="en-US" dirty="0"/>
          </a:p>
        </p:txBody>
      </p:sp>
      <p:pic>
        <p:nvPicPr>
          <p:cNvPr id="8194" name="Picture 2"/>
          <p:cNvPicPr>
            <a:picLocks noGrp="1" noChangeAspect="1" noChangeArrowheads="1"/>
          </p:cNvPicPr>
          <p:nvPr>
            <p:ph idx="1"/>
          </p:nvPr>
        </p:nvPicPr>
        <p:blipFill>
          <a:blip r:embed="rId3" cstate="print"/>
          <a:stretch>
            <a:fillRect/>
          </a:stretch>
        </p:blipFill>
        <p:spPr bwMode="auto">
          <a:xfrm>
            <a:off x="1474470" y="1080135"/>
            <a:ext cx="6195060" cy="509206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A granular backup 2.png"/>
          <p:cNvPicPr>
            <a:picLocks noChangeAspect="1"/>
          </p:cNvPicPr>
          <p:nvPr/>
        </p:nvPicPr>
        <p:blipFill>
          <a:blip r:embed="rId2" cstate="print"/>
          <a:stretch>
            <a:fillRect/>
          </a:stretch>
        </p:blipFill>
        <p:spPr>
          <a:xfrm>
            <a:off x="609600" y="1752600"/>
            <a:ext cx="8116043" cy="434298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457200" y="274638"/>
            <a:ext cx="8229600" cy="639762"/>
          </a:xfrm>
        </p:spPr>
        <p:txBody>
          <a:bodyPr>
            <a:noAutofit/>
          </a:bodyPr>
          <a:lstStyle/>
          <a:p>
            <a:r>
              <a:rPr lang="en-US" dirty="0" smtClean="0"/>
              <a:t>Granular Backup</a:t>
            </a:r>
            <a:endParaRPr lang="en-US" dirty="0"/>
          </a:p>
        </p:txBody>
      </p:sp>
      <p:sp>
        <p:nvSpPr>
          <p:cNvPr id="3" name="Content Placeholder 2"/>
          <p:cNvSpPr>
            <a:spLocks noGrp="1"/>
          </p:cNvSpPr>
          <p:nvPr>
            <p:ph idx="1"/>
          </p:nvPr>
        </p:nvSpPr>
        <p:spPr>
          <a:xfrm>
            <a:off x="457200" y="990600"/>
            <a:ext cx="8229600" cy="838200"/>
          </a:xfrm>
        </p:spPr>
        <p:txBody>
          <a:bodyPr/>
          <a:lstStyle/>
          <a:p>
            <a:r>
              <a:rPr lang="en-US" dirty="0" smtClean="0"/>
              <a:t>Site Collections, Site(s), List(s)</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87</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52596"/>
          </a:xfrm>
        </p:spPr>
        <p:txBody>
          <a:bodyPr/>
          <a:lstStyle/>
          <a:p>
            <a:r>
              <a:rPr lang="en-US" dirty="0" smtClean="0"/>
              <a:t>Site/List Restore Process</a:t>
            </a:r>
            <a:br>
              <a:rPr lang="en-US" dirty="0" smtClean="0"/>
            </a:br>
            <a:r>
              <a:rPr lang="en-US" sz="2800" i="1" dirty="0" smtClean="0">
                <a:solidFill>
                  <a:schemeClr val="tx1"/>
                </a:solidFill>
              </a:rPr>
              <a:t>(with Snapshots)</a:t>
            </a:r>
            <a:endParaRPr lang="en-US" sz="2800" i="1" dirty="0">
              <a:solidFill>
                <a:schemeClr val="tx1"/>
              </a:solidFill>
            </a:endParaRPr>
          </a:p>
        </p:txBody>
      </p:sp>
      <p:sp>
        <p:nvSpPr>
          <p:cNvPr id="3" name="Text Placeholder 2"/>
          <p:cNvSpPr>
            <a:spLocks noGrp="1"/>
          </p:cNvSpPr>
          <p:nvPr>
            <p:ph sz="half" idx="1"/>
          </p:nvPr>
        </p:nvSpPr>
        <p:spPr>
          <a:xfrm>
            <a:off x="228600" y="1600201"/>
            <a:ext cx="4800600" cy="4495800"/>
          </a:xfrm>
        </p:spPr>
        <p:txBody>
          <a:bodyPr>
            <a:normAutofit fontScale="77500" lnSpcReduction="20000"/>
          </a:bodyPr>
          <a:lstStyle/>
          <a:p>
            <a:pPr>
              <a:lnSpc>
                <a:spcPct val="120000"/>
              </a:lnSpc>
            </a:pPr>
            <a:r>
              <a:rPr lang="en-US" dirty="0" smtClean="0"/>
              <a:t>Select an unattached content database to connect to</a:t>
            </a:r>
          </a:p>
          <a:p>
            <a:pPr>
              <a:lnSpc>
                <a:spcPct val="120000"/>
              </a:lnSpc>
            </a:pPr>
            <a:endParaRPr lang="en-US" dirty="0" smtClean="0"/>
          </a:p>
          <a:p>
            <a:pPr>
              <a:lnSpc>
                <a:spcPct val="120000"/>
              </a:lnSpc>
            </a:pPr>
            <a:r>
              <a:rPr lang="en-US" dirty="0" smtClean="0"/>
              <a:t>In the unattached database, perform a site collection backup, or site or list export</a:t>
            </a:r>
          </a:p>
          <a:p>
            <a:pPr>
              <a:lnSpc>
                <a:spcPct val="120000"/>
              </a:lnSpc>
            </a:pPr>
            <a:endParaRPr lang="en-US" dirty="0" smtClean="0"/>
          </a:p>
          <a:p>
            <a:pPr>
              <a:lnSpc>
                <a:spcPct val="120000"/>
              </a:lnSpc>
            </a:pPr>
            <a:r>
              <a:rPr lang="en-US" dirty="0" smtClean="0"/>
              <a:t>Disconnect from the unattached database</a:t>
            </a:r>
          </a:p>
          <a:p>
            <a:pPr>
              <a:lnSpc>
                <a:spcPct val="120000"/>
              </a:lnSpc>
            </a:pPr>
            <a:endParaRPr lang="en-US" dirty="0" smtClean="0"/>
          </a:p>
          <a:p>
            <a:pPr>
              <a:lnSpc>
                <a:spcPct val="120000"/>
              </a:lnSpc>
            </a:pPr>
            <a:r>
              <a:rPr lang="en-US" dirty="0" smtClean="0"/>
              <a:t>Use </a:t>
            </a:r>
            <a:r>
              <a:rPr lang="en-US" dirty="0" err="1" smtClean="0"/>
              <a:t>PowerShell</a:t>
            </a:r>
            <a:r>
              <a:rPr lang="en-US" dirty="0" smtClean="0"/>
              <a:t> to restore the site collection, or import a site or list</a:t>
            </a:r>
          </a:p>
        </p:txBody>
      </p:sp>
      <p:sp>
        <p:nvSpPr>
          <p:cNvPr id="4" name="Slide Number Placeholder 3"/>
          <p:cNvSpPr>
            <a:spLocks noGrp="1"/>
          </p:cNvSpPr>
          <p:nvPr>
            <p:ph type="sldNum" sz="quarter" idx="10"/>
          </p:nvPr>
        </p:nvSpPr>
        <p:spPr/>
        <p:txBody>
          <a:bodyPr/>
          <a:lstStyle/>
          <a:p>
            <a:fld id="{1DC70519-3D27-4D5B-A312-0DC52B8ED593}" type="slidenum">
              <a:rPr lang="en-US" smtClean="0"/>
              <a:pPr/>
              <a:t>88</a:t>
            </a:fld>
            <a:endParaRPr lang="en-US" dirty="0"/>
          </a:p>
        </p:txBody>
      </p:sp>
      <p:pic>
        <p:nvPicPr>
          <p:cNvPr id="8" name="Picture 2"/>
          <p:cNvPicPr>
            <a:picLocks noChangeAspect="1" noChangeArrowheads="1"/>
          </p:cNvPicPr>
          <p:nvPr/>
        </p:nvPicPr>
        <p:blipFill>
          <a:blip r:embed="rId2" cstate="print"/>
          <a:srcRect l="-2015" t="-1711" r="-2771" b="-1956"/>
          <a:stretch>
            <a:fillRect/>
          </a:stretch>
        </p:blipFill>
        <p:spPr bwMode="auto">
          <a:xfrm>
            <a:off x="5105400" y="1219200"/>
            <a:ext cx="4038600" cy="4419600"/>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Recover from an Unattached Content DB</a:t>
            </a:r>
            <a:endParaRPr lang="en-US" sz="3600" dirty="0"/>
          </a:p>
        </p:txBody>
      </p:sp>
      <p:pic>
        <p:nvPicPr>
          <p:cNvPr id="1026" name="Picture 2"/>
          <p:cNvPicPr>
            <a:picLocks noChangeAspect="1" noChangeArrowheads="1"/>
          </p:cNvPicPr>
          <p:nvPr/>
        </p:nvPicPr>
        <p:blipFill>
          <a:blip r:embed="rId3" cstate="print"/>
          <a:srcRect/>
          <a:stretch>
            <a:fillRect/>
          </a:stretch>
        </p:blipFill>
        <p:spPr bwMode="auto">
          <a:xfrm>
            <a:off x="1752600" y="1981200"/>
            <a:ext cx="5248275" cy="34290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Planning</a:t>
            </a:r>
            <a:endParaRPr lang="en-US" dirty="0"/>
          </a:p>
        </p:txBody>
      </p:sp>
      <p:sp>
        <p:nvSpPr>
          <p:cNvPr id="3" name="Content Placeholder 2"/>
          <p:cNvSpPr>
            <a:spLocks noGrp="1"/>
          </p:cNvSpPr>
          <p:nvPr>
            <p:ph idx="1"/>
          </p:nvPr>
        </p:nvSpPr>
        <p:spPr/>
        <p:txBody>
          <a:bodyPr/>
          <a:lstStyle/>
          <a:p>
            <a:r>
              <a:rPr lang="en-US" dirty="0" smtClean="0"/>
              <a:t>Event Log Flood Protection (see previous)</a:t>
            </a:r>
          </a:p>
          <a:p>
            <a:r>
              <a:rPr lang="en-US" dirty="0" smtClean="0"/>
              <a:t>Cleanup</a:t>
            </a:r>
          </a:p>
          <a:p>
            <a:r>
              <a:rPr lang="en-US" dirty="0" smtClean="0"/>
              <a:t>Compression</a:t>
            </a:r>
          </a:p>
          <a:p>
            <a:r>
              <a:rPr lang="en-US" dirty="0" smtClean="0"/>
              <a:t>Quotas</a:t>
            </a:r>
            <a:endParaRPr lang="en-US"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9</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14400" y="3810000"/>
            <a:ext cx="4381500" cy="914400"/>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pic>
        <p:nvPicPr>
          <p:cNvPr id="3075" name="Picture 3"/>
          <p:cNvPicPr>
            <a:picLocks noChangeAspect="1" noChangeArrowheads="1"/>
          </p:cNvPicPr>
          <p:nvPr/>
        </p:nvPicPr>
        <p:blipFill>
          <a:blip r:embed="rId4" cstate="print"/>
          <a:srcRect/>
          <a:stretch>
            <a:fillRect/>
          </a:stretch>
        </p:blipFill>
        <p:spPr bwMode="auto">
          <a:xfrm>
            <a:off x="3886200" y="4343400"/>
            <a:ext cx="4124325" cy="1495425"/>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History</a:t>
            </a:r>
            <a:endParaRPr lang="en-US" dirty="0"/>
          </a:p>
        </p:txBody>
      </p:sp>
      <p:sp>
        <p:nvSpPr>
          <p:cNvPr id="3" name="Text Placeholder 2"/>
          <p:cNvSpPr>
            <a:spLocks noGrp="1"/>
          </p:cNvSpPr>
          <p:nvPr>
            <p:ph type="body" sz="quarter" idx="10"/>
          </p:nvPr>
        </p:nvSpPr>
        <p:spPr>
          <a:xfrm>
            <a:off x="381000" y="1447799"/>
            <a:ext cx="8382000" cy="886397"/>
          </a:xfrm>
        </p:spPr>
        <p:txBody>
          <a:bodyPr/>
          <a:lstStyle/>
          <a:p>
            <a:r>
              <a:rPr lang="en-US" dirty="0" smtClean="0"/>
              <a:t>Provides execution time, warning </a:t>
            </a:r>
            <a:br>
              <a:rPr lang="en-US" dirty="0" smtClean="0"/>
            </a:br>
            <a:r>
              <a:rPr lang="en-US" dirty="0" smtClean="0"/>
              <a:t>and error counts</a:t>
            </a:r>
          </a:p>
        </p:txBody>
      </p:sp>
      <p:sp>
        <p:nvSpPr>
          <p:cNvPr id="4" name="Slide Number Placeholder 3"/>
          <p:cNvSpPr>
            <a:spLocks noGrp="1"/>
          </p:cNvSpPr>
          <p:nvPr>
            <p:ph type="sldNum" sz="quarter" idx="11"/>
          </p:nvPr>
        </p:nvSpPr>
        <p:spPr/>
        <p:txBody>
          <a:bodyPr/>
          <a:lstStyle/>
          <a:p>
            <a:fld id="{1DC70519-3D27-4D5B-A312-0DC52B8ED593}" type="slidenum">
              <a:rPr lang="en-US" smtClean="0"/>
              <a:pPr/>
              <a:t>90</a:t>
            </a:fld>
            <a:endParaRPr lang="en-US" dirty="0"/>
          </a:p>
        </p:txBody>
      </p:sp>
      <p:pic>
        <p:nvPicPr>
          <p:cNvPr id="1026" name="Picture 2"/>
          <p:cNvPicPr>
            <a:picLocks noChangeAspect="1" noChangeArrowheads="1"/>
          </p:cNvPicPr>
          <p:nvPr/>
        </p:nvPicPr>
        <p:blipFill>
          <a:blip r:embed="rId3" cstate="print"/>
          <a:srcRect l="-1878"/>
          <a:stretch>
            <a:fillRect/>
          </a:stretch>
        </p:blipFill>
        <p:spPr bwMode="auto">
          <a:xfrm>
            <a:off x="438150" y="2733675"/>
            <a:ext cx="8267700" cy="3362325"/>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Settings</a:t>
            </a:r>
            <a:endParaRPr lang="en-US" dirty="0"/>
          </a:p>
        </p:txBody>
      </p:sp>
      <p:sp>
        <p:nvSpPr>
          <p:cNvPr id="3" name="Content Placeholder 2"/>
          <p:cNvSpPr>
            <a:spLocks noGrp="1"/>
          </p:cNvSpPr>
          <p:nvPr>
            <p:ph idx="1"/>
          </p:nvPr>
        </p:nvSpPr>
        <p:spPr>
          <a:xfrm>
            <a:off x="381000" y="1447799"/>
            <a:ext cx="8382000" cy="3274743"/>
          </a:xfrm>
        </p:spPr>
        <p:txBody>
          <a:bodyPr>
            <a:normAutofit/>
          </a:bodyPr>
          <a:lstStyle/>
          <a:p>
            <a:r>
              <a:rPr lang="en-US" dirty="0" smtClean="0"/>
              <a:t>Will be possible to perform configuration-only backups from a farm and restore it to another farm</a:t>
            </a:r>
          </a:p>
          <a:p>
            <a:endParaRPr lang="en-US" dirty="0" smtClean="0"/>
          </a:p>
          <a:p>
            <a:r>
              <a:rPr lang="en-US" dirty="0" smtClean="0"/>
              <a:t>Not restricted to same machine anymore</a:t>
            </a:r>
          </a:p>
          <a:p>
            <a:pPr lvl="1"/>
            <a:r>
              <a:rPr lang="en-US" dirty="0" smtClean="0"/>
              <a:t>Supports restore to new farm and/or new hardware</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91</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a:t>Configuration Settings Backup Process</a:t>
            </a:r>
          </a:p>
        </p:txBody>
      </p:sp>
      <p:sp>
        <p:nvSpPr>
          <p:cNvPr id="3" name="Content Placeholder 2"/>
          <p:cNvSpPr>
            <a:spLocks noGrp="1"/>
          </p:cNvSpPr>
          <p:nvPr>
            <p:ph sz="half" idx="1"/>
          </p:nvPr>
        </p:nvSpPr>
        <p:spPr>
          <a:xfrm>
            <a:off x="381000" y="1676400"/>
            <a:ext cx="4343400" cy="2025170"/>
          </a:xfrm>
        </p:spPr>
        <p:txBody>
          <a:bodyPr>
            <a:normAutofit/>
          </a:bodyPr>
          <a:lstStyle/>
          <a:p>
            <a:pPr>
              <a:lnSpc>
                <a:spcPct val="100000"/>
              </a:lnSpc>
            </a:pPr>
            <a:r>
              <a:rPr lang="en-US" dirty="0" smtClean="0"/>
              <a:t>The configuration settings are written to an xml file, and backed up with file server backup</a:t>
            </a:r>
          </a:p>
          <a:p>
            <a:pPr>
              <a:lnSpc>
                <a:spcPct val="100000"/>
              </a:lnSpc>
            </a:pP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92</a:t>
            </a:fld>
            <a:endParaRPr lang="en-US"/>
          </a:p>
        </p:txBody>
      </p:sp>
      <p:pic>
        <p:nvPicPr>
          <p:cNvPr id="6" name="Picture 3"/>
          <p:cNvPicPr>
            <a:picLocks noChangeAspect="1" noChangeArrowheads="1"/>
          </p:cNvPicPr>
          <p:nvPr/>
        </p:nvPicPr>
        <p:blipFill>
          <a:blip r:embed="rId3" cstate="print"/>
          <a:srcRect l="-943" t="-3795"/>
          <a:stretch>
            <a:fillRect/>
          </a:stretch>
        </p:blipFill>
        <p:spPr bwMode="auto">
          <a:xfrm>
            <a:off x="457200" y="4191000"/>
            <a:ext cx="8153400" cy="2083865"/>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pic>
        <p:nvPicPr>
          <p:cNvPr id="7" name="Picture 2"/>
          <p:cNvPicPr>
            <a:picLocks noChangeAspect="1" noChangeArrowheads="1"/>
          </p:cNvPicPr>
          <p:nvPr/>
        </p:nvPicPr>
        <p:blipFill>
          <a:blip r:embed="rId4" cstate="print"/>
          <a:srcRect l="-3034" t="-3980" r="-2174" b="-3483"/>
          <a:stretch>
            <a:fillRect/>
          </a:stretch>
        </p:blipFill>
        <p:spPr bwMode="auto">
          <a:xfrm>
            <a:off x="4876800" y="1752600"/>
            <a:ext cx="3687763" cy="2057400"/>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Backup Solutions</a:t>
            </a:r>
            <a:endParaRPr lang="en-US"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93</a:t>
            </a:fld>
            <a:endParaRPr lang="en-US" dirty="0"/>
          </a:p>
        </p:txBody>
      </p:sp>
      <p:graphicFrame>
        <p:nvGraphicFramePr>
          <p:cNvPr id="6" name="Table 5"/>
          <p:cNvGraphicFramePr>
            <a:graphicFrameLocks noGrp="1"/>
          </p:cNvGraphicFramePr>
          <p:nvPr/>
        </p:nvGraphicFramePr>
        <p:xfrm>
          <a:off x="381000" y="1447801"/>
          <a:ext cx="8382000" cy="4724399"/>
        </p:xfrm>
        <a:graphic>
          <a:graphicData uri="http://schemas.openxmlformats.org/drawingml/2006/table">
            <a:tbl>
              <a:tblPr firstRow="1" bandRow="1">
                <a:tableStyleId>{5C22544A-7EE6-4342-B048-85BDC9FD1C3A}</a:tableStyleId>
              </a:tblPr>
              <a:tblGrid>
                <a:gridCol w="2095500"/>
                <a:gridCol w="2095500"/>
                <a:gridCol w="2095500"/>
                <a:gridCol w="2095500"/>
              </a:tblGrid>
              <a:tr h="868132">
                <a:tc>
                  <a:txBody>
                    <a:bodyPr/>
                    <a:lstStyle/>
                    <a:p>
                      <a:r>
                        <a:rPr lang="en-US" sz="2000" dirty="0" smtClean="0">
                          <a:gradFill>
                            <a:gsLst>
                              <a:gs pos="0">
                                <a:schemeClr val="bg1"/>
                              </a:gs>
                              <a:gs pos="100000">
                                <a:schemeClr val="bg1"/>
                              </a:gs>
                            </a:gsLst>
                            <a:lin ang="5400000" scaled="0"/>
                          </a:gradFill>
                        </a:rPr>
                        <a:t>Method/</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technology</a:t>
                      </a:r>
                      <a:endParaRPr lang="en-US" sz="2000" dirty="0">
                        <a:gradFill>
                          <a:gsLst>
                            <a:gs pos="0">
                              <a:schemeClr val="bg1"/>
                            </a:gs>
                            <a:gs pos="100000">
                              <a:schemeClr val="bg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2000" dirty="0" smtClean="0">
                          <a:gradFill>
                            <a:gsLst>
                              <a:gs pos="0">
                                <a:schemeClr val="bg1"/>
                              </a:gs>
                              <a:gs pos="100000">
                                <a:schemeClr val="bg1"/>
                              </a:gs>
                            </a:gsLst>
                            <a:lin ang="5400000" scaled="0"/>
                          </a:gradFill>
                        </a:rPr>
                        <a:t>Recoverable</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2000" dirty="0" smtClean="0">
                          <a:gradFill>
                            <a:gsLst>
                              <a:gs pos="0">
                                <a:schemeClr val="bg1"/>
                              </a:gs>
                              <a:gs pos="100000">
                                <a:schemeClr val="bg1"/>
                              </a:gs>
                            </a:gsLst>
                            <a:lin ang="5400000" scaled="0"/>
                          </a:gradFill>
                        </a:rPr>
                        <a:t>Backup</a:t>
                      </a:r>
                      <a:r>
                        <a:rPr lang="en-US" sz="2000" baseline="0" dirty="0" smtClean="0">
                          <a:gradFill>
                            <a:gsLst>
                              <a:gs pos="0">
                                <a:schemeClr val="bg1"/>
                              </a:gs>
                              <a:gs pos="100000">
                                <a:schemeClr val="bg1"/>
                              </a:gs>
                            </a:gsLst>
                            <a:lin ang="5400000" scaled="0"/>
                          </a:gradFill>
                        </a:rPr>
                        <a:t> size supported</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2000" dirty="0" smtClean="0">
                          <a:gradFill>
                            <a:gsLst>
                              <a:gs pos="0">
                                <a:schemeClr val="bg1"/>
                              </a:gs>
                              <a:gs pos="100000">
                                <a:schemeClr val="bg1"/>
                              </a:gs>
                            </a:gsLst>
                            <a:lin ang="5400000" scaled="0"/>
                          </a:gradFill>
                        </a:rPr>
                        <a:t>Backup</a:t>
                      </a:r>
                      <a:r>
                        <a:rPr lang="en-US" sz="2000" baseline="0" dirty="0" smtClean="0">
                          <a:gradFill>
                            <a:gsLst>
                              <a:gs pos="0">
                                <a:schemeClr val="bg1"/>
                              </a:gs>
                              <a:gs pos="100000">
                                <a:schemeClr val="bg1"/>
                              </a:gs>
                            </a:gsLst>
                            <a:lin ang="5400000" scaled="0"/>
                          </a:gradFill>
                        </a:rPr>
                        <a:t> type(s) supported</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r>
              <a:tr h="1132346">
                <a:tc>
                  <a:txBody>
                    <a:bodyPr/>
                    <a:lstStyle/>
                    <a:p>
                      <a:r>
                        <a:rPr lang="en-US" sz="1800" dirty="0" smtClean="0">
                          <a:gradFill>
                            <a:gsLst>
                              <a:gs pos="0">
                                <a:schemeClr val="tx1"/>
                              </a:gs>
                              <a:gs pos="100000">
                                <a:schemeClr val="tx1"/>
                              </a:gs>
                            </a:gsLst>
                            <a:lin ang="5400000" scaled="0"/>
                          </a:gradFill>
                        </a:rPr>
                        <a:t>Systems Center Data</a:t>
                      </a:r>
                      <a:r>
                        <a:rPr lang="en-US" sz="1800" baseline="0" dirty="0" smtClean="0">
                          <a:gradFill>
                            <a:gsLst>
                              <a:gs pos="0">
                                <a:schemeClr val="tx1"/>
                              </a:gs>
                              <a:gs pos="100000">
                                <a:schemeClr val="tx1"/>
                              </a:gs>
                            </a:gsLst>
                            <a:lin ang="5400000" scaled="0"/>
                          </a:gradFill>
                        </a:rPr>
                        <a:t> Protection Manager 2007</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N</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1132346">
                <a:tc>
                  <a:txBody>
                    <a:bodyPr/>
                    <a:lstStyle/>
                    <a:p>
                      <a:r>
                        <a:rPr lang="en-US" sz="1800" dirty="0" smtClean="0">
                          <a:gradFill>
                            <a:gsLst>
                              <a:gs pos="0">
                                <a:schemeClr val="tx1"/>
                              </a:gs>
                              <a:gs pos="100000">
                                <a:schemeClr val="tx1"/>
                              </a:gs>
                            </a:gsLst>
                            <a:lin ang="5400000" scaled="0"/>
                          </a:gradFill>
                        </a:rPr>
                        <a:t>Microsoft SharePoint </a:t>
                      </a:r>
                      <a:br>
                        <a:rPr lang="en-US" sz="1800" dirty="0" smtClean="0">
                          <a:gradFill>
                            <a:gsLst>
                              <a:gs pos="0">
                                <a:schemeClr val="tx1"/>
                              </a:gs>
                              <a:gs pos="100000">
                                <a:schemeClr val="tx1"/>
                              </a:gs>
                            </a:gsLst>
                            <a:lin ang="5400000" scaled="0"/>
                          </a:gradFill>
                        </a:rPr>
                      </a:br>
                      <a:r>
                        <a:rPr lang="en-US" sz="1800" dirty="0" smtClean="0">
                          <a:gradFill>
                            <a:gsLst>
                              <a:gs pos="0">
                                <a:schemeClr val="tx1"/>
                              </a:gs>
                              <a:gs pos="100000">
                                <a:schemeClr val="tx1"/>
                              </a:gs>
                            </a:gsLst>
                            <a:lin ang="5400000" scaled="0"/>
                          </a:gradFill>
                        </a:rPr>
                        <a:t>Server 2010</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&lt; 200 GB</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Full,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r>
              <a:tr h="1132346">
                <a:tc>
                  <a:txBody>
                    <a:bodyPr/>
                    <a:lstStyle/>
                    <a:p>
                      <a:r>
                        <a:rPr lang="en-US" sz="1800" dirty="0" smtClean="0">
                          <a:gradFill>
                            <a:gsLst>
                              <a:gs pos="0">
                                <a:schemeClr val="tx1"/>
                              </a:gs>
                              <a:gs pos="100000">
                                <a:schemeClr val="tx1"/>
                              </a:gs>
                            </a:gsLst>
                            <a:lin ang="5400000" scaled="0"/>
                          </a:gradFill>
                        </a:rPr>
                        <a:t>VSS Writer</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Limitation</a:t>
                      </a:r>
                      <a:r>
                        <a:rPr lang="en-US" sz="1800" baseline="0" dirty="0" smtClean="0">
                          <a:gradFill>
                            <a:gsLst>
                              <a:gs pos="0">
                                <a:schemeClr val="tx1"/>
                              </a:gs>
                              <a:gs pos="100000">
                                <a:schemeClr val="tx1"/>
                              </a:gs>
                            </a:gsLst>
                            <a:lin ang="5400000" scaled="0"/>
                          </a:gradFill>
                        </a:rPr>
                        <a:t> specific to solution implemented</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Full,</a:t>
                      </a:r>
                      <a:r>
                        <a:rPr lang="en-US" sz="1800" baseline="0" dirty="0" smtClean="0">
                          <a:gradFill>
                            <a:gsLst>
                              <a:gs pos="0">
                                <a:schemeClr val="tx1"/>
                              </a:gs>
                              <a:gs pos="100000">
                                <a:schemeClr val="tx1"/>
                              </a:gs>
                            </a:gsLst>
                            <a:lin ang="5400000" scaled="0"/>
                          </a:gradFill>
                        </a:rPr>
                        <a:t>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459229">
                <a:tc>
                  <a:txBody>
                    <a:bodyPr/>
                    <a:lstStyle/>
                    <a:p>
                      <a:r>
                        <a:rPr lang="en-US" sz="1800" dirty="0" smtClean="0">
                          <a:gradFill>
                            <a:gsLst>
                              <a:gs pos="0">
                                <a:schemeClr val="tx1"/>
                              </a:gs>
                              <a:gs pos="100000">
                                <a:schemeClr val="tx1"/>
                              </a:gs>
                            </a:gsLst>
                            <a:lin ang="5400000" scaled="0"/>
                          </a:gradFill>
                        </a:rPr>
                        <a:t>SQL Server</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pPr algn="ctr"/>
                      <a:r>
                        <a:rPr lang="en-US" sz="1800" dirty="0" smtClean="0">
                          <a:gradFill>
                            <a:gsLst>
                              <a:gs pos="0">
                                <a:schemeClr val="tx1"/>
                              </a:gs>
                              <a:gs pos="100000">
                                <a:schemeClr val="tx1"/>
                              </a:gs>
                            </a:gsLst>
                            <a:lin ang="5400000" scaled="0"/>
                          </a:gradFill>
                        </a:rPr>
                        <a:t>N</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r>
            </a:tbl>
          </a:graphicData>
        </a:graphic>
      </p:graphicFrame>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Recovery</a:t>
            </a:r>
            <a:endParaRPr lang="en-US" dirty="0"/>
          </a:p>
        </p:txBody>
      </p:sp>
      <p:sp>
        <p:nvSpPr>
          <p:cNvPr id="3" name="Content Placeholder 2"/>
          <p:cNvSpPr>
            <a:spLocks noGrp="1"/>
          </p:cNvSpPr>
          <p:nvPr>
            <p:ph idx="1"/>
          </p:nvPr>
        </p:nvSpPr>
        <p:spPr>
          <a:xfrm>
            <a:off x="381000" y="1447799"/>
            <a:ext cx="8382000" cy="2640723"/>
          </a:xfrm>
        </p:spPr>
        <p:txBody>
          <a:bodyPr/>
          <a:lstStyle/>
          <a:p>
            <a:r>
              <a:rPr lang="en-US" dirty="0" smtClean="0"/>
              <a:t>Project Server 2010 can:</a:t>
            </a:r>
          </a:p>
          <a:p>
            <a:pPr lvl="1"/>
            <a:r>
              <a:rPr lang="en-US" dirty="0" smtClean="0"/>
              <a:t>Restore site collection, site or list content to a previous version or point in time</a:t>
            </a:r>
          </a:p>
          <a:p>
            <a:pPr lvl="1"/>
            <a:endParaRPr lang="en-US" dirty="0" smtClean="0"/>
          </a:p>
          <a:p>
            <a:pPr lvl="1"/>
            <a:r>
              <a:rPr lang="en-US" dirty="0" smtClean="0"/>
              <a:t>Recover site collection, site, list content after deletion, without the need for a recovery farm</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94</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Content Databases</a:t>
            </a:r>
            <a:endParaRPr lang="en-US" dirty="0"/>
          </a:p>
        </p:txBody>
      </p:sp>
      <p:sp>
        <p:nvSpPr>
          <p:cNvPr id="3" name="Content Placeholder 2"/>
          <p:cNvSpPr>
            <a:spLocks noGrp="1"/>
          </p:cNvSpPr>
          <p:nvPr>
            <p:ph idx="1"/>
          </p:nvPr>
        </p:nvSpPr>
        <p:spPr>
          <a:xfrm>
            <a:off x="381000" y="1447799"/>
            <a:ext cx="8382000" cy="4185761"/>
          </a:xfrm>
        </p:spPr>
        <p:txBody>
          <a:bodyPr>
            <a:normAutofit lnSpcReduction="10000"/>
          </a:bodyPr>
          <a:lstStyle/>
          <a:p>
            <a:pPr lvl="0">
              <a:lnSpc>
                <a:spcPct val="100000"/>
              </a:lnSpc>
            </a:pPr>
            <a:r>
              <a:rPr lang="en-US" dirty="0" smtClean="0"/>
              <a:t>Attach a read-only content database to a farm, and allow users to view content within site collections</a:t>
            </a:r>
          </a:p>
          <a:p>
            <a:pPr lvl="0">
              <a:lnSpc>
                <a:spcPct val="100000"/>
              </a:lnSpc>
            </a:pPr>
            <a:endParaRPr lang="en-US" dirty="0" smtClean="0"/>
          </a:p>
          <a:p>
            <a:pPr lvl="0">
              <a:lnSpc>
                <a:spcPct val="100000"/>
              </a:lnSpc>
            </a:pPr>
            <a:r>
              <a:rPr lang="en-US" dirty="0" smtClean="0"/>
              <a:t>In high-availability scenarios, attach a log-shipped (read-only) content database to a secondary farm so that users can browse that location even before a failover has taken place</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95</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Backup Process</a:t>
            </a:r>
            <a:endParaRPr lang="en-US" dirty="0"/>
          </a:p>
        </p:txBody>
      </p:sp>
      <p:sp>
        <p:nvSpPr>
          <p:cNvPr id="3" name="Text Placeholder 2"/>
          <p:cNvSpPr>
            <a:spLocks noGrp="1"/>
          </p:cNvSpPr>
          <p:nvPr>
            <p:ph sz="half" idx="1"/>
          </p:nvPr>
        </p:nvSpPr>
        <p:spPr>
          <a:xfrm>
            <a:off x="152400" y="914400"/>
            <a:ext cx="4572000" cy="6783395"/>
          </a:xfrm>
        </p:spPr>
        <p:txBody>
          <a:bodyPr/>
          <a:lstStyle/>
          <a:p>
            <a:pPr marL="228600" indent="-228600"/>
            <a:r>
              <a:rPr lang="en-US" sz="2000" dirty="0" smtClean="0"/>
              <a:t>SharePoint initiates a SQL backup of each service and content database</a:t>
            </a:r>
          </a:p>
          <a:p>
            <a:pPr marL="228600" indent="-228600"/>
            <a:r>
              <a:rPr lang="en-US" sz="2000" dirty="0" smtClean="0"/>
              <a:t>The configuration settings are written </a:t>
            </a:r>
            <a:br>
              <a:rPr lang="en-US" sz="2000" dirty="0" smtClean="0"/>
            </a:br>
            <a:r>
              <a:rPr lang="en-US" sz="2000" dirty="0" smtClean="0"/>
              <a:t>to an xml file, and backed up with file server backup</a:t>
            </a:r>
          </a:p>
          <a:p>
            <a:pPr marL="228600" indent="-228600"/>
            <a:r>
              <a:rPr lang="en-US" sz="2000" dirty="0" smtClean="0"/>
              <a:t>SharePoint initiates a SQL backup of the Search databases</a:t>
            </a:r>
          </a:p>
          <a:p>
            <a:pPr marL="228600" indent="-228600"/>
            <a:r>
              <a:rPr lang="en-US" sz="2000" dirty="0" smtClean="0"/>
              <a:t>Index and partition files are backed up </a:t>
            </a:r>
            <a:br>
              <a:rPr lang="en-US" sz="2000" dirty="0" smtClean="0"/>
            </a:br>
            <a:r>
              <a:rPr lang="en-US" sz="2000" dirty="0" smtClean="0"/>
              <a:t>in parallel</a:t>
            </a:r>
          </a:p>
          <a:p>
            <a:pPr marL="457200" lvl="1" indent="-228600">
              <a:buFont typeface="+mj-lt"/>
              <a:buAutoNum type="arabicPeriod"/>
            </a:pPr>
            <a:r>
              <a:rPr lang="en-US" sz="1800" dirty="0" smtClean="0"/>
              <a:t>Master merge is paused to preserve index</a:t>
            </a:r>
          </a:p>
          <a:p>
            <a:pPr marL="457200" lvl="1" indent="-228600">
              <a:buFont typeface="+mj-lt"/>
              <a:buAutoNum type="arabicPeriod"/>
            </a:pPr>
            <a:r>
              <a:rPr lang="en-US" sz="1800" dirty="0" smtClean="0"/>
              <a:t>Full database back up initiated</a:t>
            </a:r>
          </a:p>
          <a:p>
            <a:pPr marL="457200" lvl="1" indent="-228600">
              <a:buFont typeface="+mj-lt"/>
              <a:buAutoNum type="arabicPeriod"/>
            </a:pPr>
            <a:r>
              <a:rPr lang="en-US" sz="1800" dirty="0" smtClean="0"/>
              <a:t>Full master index backup</a:t>
            </a:r>
          </a:p>
          <a:p>
            <a:pPr marL="457200" lvl="1" indent="-228600">
              <a:buFont typeface="+mj-lt"/>
              <a:buAutoNum type="arabicPeriod"/>
            </a:pPr>
            <a:r>
              <a:rPr lang="en-US" sz="1800" dirty="0" smtClean="0"/>
              <a:t>Crawls are paused</a:t>
            </a:r>
          </a:p>
          <a:p>
            <a:pPr marL="457200" lvl="1" indent="-228600">
              <a:buFont typeface="+mj-lt"/>
              <a:buAutoNum type="arabicPeriod"/>
            </a:pPr>
            <a:r>
              <a:rPr lang="en-US" sz="1800" dirty="0" smtClean="0"/>
              <a:t>Shadow indexes are backed up</a:t>
            </a:r>
          </a:p>
          <a:p>
            <a:pPr marL="457200" lvl="1" indent="-228600">
              <a:buFont typeface="+mj-lt"/>
              <a:buAutoNum type="arabicPeriod"/>
            </a:pPr>
            <a:r>
              <a:rPr lang="en-US" sz="1800" dirty="0" smtClean="0"/>
              <a:t>Incremental database back up initiated</a:t>
            </a:r>
          </a:p>
          <a:p>
            <a:pPr marL="457200" lvl="1" indent="-228600">
              <a:buFont typeface="+mj-lt"/>
              <a:buAutoNum type="arabicPeriod"/>
            </a:pPr>
            <a:r>
              <a:rPr lang="en-US" sz="1800" dirty="0" smtClean="0"/>
              <a:t>Crawls are resumed</a:t>
            </a:r>
          </a:p>
          <a:p>
            <a:pPr marL="457200" lvl="1" indent="-228600">
              <a:buFont typeface="+mj-lt"/>
              <a:buAutoNum type="arabicPeriod"/>
            </a:pPr>
            <a:r>
              <a:rPr lang="en-US" sz="1800" dirty="0" smtClean="0"/>
              <a:t>Master merge is resumed</a:t>
            </a:r>
          </a:p>
          <a:p>
            <a:endParaRPr lang="en-US" sz="2000" dirty="0" smtClean="0"/>
          </a:p>
        </p:txBody>
      </p:sp>
      <p:sp>
        <p:nvSpPr>
          <p:cNvPr id="4" name="Slide Number Placeholder 3"/>
          <p:cNvSpPr>
            <a:spLocks noGrp="1"/>
          </p:cNvSpPr>
          <p:nvPr>
            <p:ph type="sldNum" sz="quarter" idx="10"/>
          </p:nvPr>
        </p:nvSpPr>
        <p:spPr/>
        <p:txBody>
          <a:bodyPr/>
          <a:lstStyle/>
          <a:p>
            <a:fld id="{1DC70519-3D27-4D5B-A312-0DC52B8ED593}" type="slidenum">
              <a:rPr lang="en-US" smtClean="0"/>
              <a:pPr/>
              <a:t>96</a:t>
            </a:fld>
            <a:endParaRPr lang="en-US" dirty="0"/>
          </a:p>
        </p:txBody>
      </p:sp>
      <p:pic>
        <p:nvPicPr>
          <p:cNvPr id="5122" name="Picture 2"/>
          <p:cNvPicPr>
            <a:picLocks noChangeAspect="1" noChangeArrowheads="1"/>
          </p:cNvPicPr>
          <p:nvPr/>
        </p:nvPicPr>
        <p:blipFill>
          <a:blip r:embed="rId3" cstate="print"/>
          <a:srcRect l="-2000" r="-4000" b="-1818"/>
          <a:stretch>
            <a:fillRect/>
          </a:stretch>
        </p:blipFill>
        <p:spPr bwMode="auto">
          <a:xfrm>
            <a:off x="4724400" y="1600200"/>
            <a:ext cx="4038600" cy="3733800"/>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52596"/>
          </a:xfrm>
        </p:spPr>
        <p:txBody>
          <a:bodyPr/>
          <a:lstStyle/>
          <a:p>
            <a:r>
              <a:rPr lang="en-US" dirty="0" smtClean="0"/>
              <a:t>Cross-Farm Backup/Restore</a:t>
            </a:r>
            <a:br>
              <a:rPr lang="en-US" dirty="0" smtClean="0"/>
            </a:br>
            <a:r>
              <a:rPr lang="en-US" sz="2800" i="1" dirty="0" smtClean="0">
                <a:solidFill>
                  <a:schemeClr val="tx1"/>
                </a:solidFill>
              </a:rPr>
              <a:t>(with same </a:t>
            </a:r>
            <a:r>
              <a:rPr lang="en-US" sz="2800" i="1" dirty="0" err="1" smtClean="0">
                <a:solidFill>
                  <a:schemeClr val="tx1"/>
                </a:solidFill>
              </a:rPr>
              <a:t>config</a:t>
            </a:r>
            <a:r>
              <a:rPr lang="en-US" sz="2800" i="1" dirty="0" smtClean="0">
                <a:solidFill>
                  <a:schemeClr val="tx1"/>
                </a:solidFill>
              </a:rPr>
              <a:t> settings)</a:t>
            </a:r>
            <a:endParaRPr lang="en-US" sz="2800" i="1" dirty="0">
              <a:solidFill>
                <a:schemeClr val="tx1"/>
              </a:solidFill>
            </a:endParaRPr>
          </a:p>
        </p:txBody>
      </p:sp>
      <p:sp>
        <p:nvSpPr>
          <p:cNvPr id="3" name="Content Placeholder 2"/>
          <p:cNvSpPr>
            <a:spLocks noGrp="1"/>
          </p:cNvSpPr>
          <p:nvPr>
            <p:ph idx="1"/>
          </p:nvPr>
        </p:nvSpPr>
        <p:spPr>
          <a:xfrm>
            <a:off x="381000" y="1676401"/>
            <a:ext cx="8382000" cy="4495800"/>
          </a:xfrm>
        </p:spPr>
        <p:txBody>
          <a:bodyPr>
            <a:normAutofit fontScale="70000" lnSpcReduction="20000"/>
          </a:bodyPr>
          <a:lstStyle/>
          <a:p>
            <a:pPr lvl="0">
              <a:lnSpc>
                <a:spcPct val="120000"/>
              </a:lnSpc>
            </a:pPr>
            <a:r>
              <a:rPr lang="en-US" dirty="0" smtClean="0"/>
              <a:t>Perform a full farm backup of SharePoint, and restore onto new hardware without losing configuration data</a:t>
            </a:r>
          </a:p>
          <a:p>
            <a:pPr lvl="0">
              <a:lnSpc>
                <a:spcPct val="120000"/>
              </a:lnSpc>
            </a:pPr>
            <a:r>
              <a:rPr lang="en-US" dirty="0" smtClean="0"/>
              <a:t>Restore configuration data onto a new SharePoint farm from an existing SQL backup of a configuration database</a:t>
            </a:r>
          </a:p>
          <a:p>
            <a:pPr lvl="0">
              <a:lnSpc>
                <a:spcPct val="120000"/>
              </a:lnSpc>
            </a:pPr>
            <a:r>
              <a:rPr lang="en-US" dirty="0" smtClean="0"/>
              <a:t>Back up and restore configuration data only, in order to create preproduction or secondary SharePoint farms with common configuration templates</a:t>
            </a:r>
          </a:p>
          <a:p>
            <a:pPr lvl="0">
              <a:lnSpc>
                <a:spcPct val="120000"/>
              </a:lnSpc>
            </a:pPr>
            <a:r>
              <a:rPr lang="en-US" dirty="0" smtClean="0"/>
              <a:t>Perform a point-in-time site collection or full farm backup, without hurting availability</a:t>
            </a:r>
          </a:p>
          <a:p>
            <a:pPr lvl="0">
              <a:lnSpc>
                <a:spcPct val="120000"/>
              </a:lnSpc>
            </a:pPr>
            <a:r>
              <a:rPr lang="en-US" dirty="0" smtClean="0"/>
              <a:t>Preserve database IDs and change log data while backing up, restoring and attaching content databases</a:t>
            </a:r>
          </a:p>
          <a:p>
            <a:pPr>
              <a:lnSpc>
                <a:spcPct val="120000"/>
              </a:lnSpc>
            </a:pP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97</a:t>
            </a:fld>
            <a:endParaRPr lang="en-US"/>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Backup Solutions</a:t>
            </a:r>
            <a:endParaRPr lang="en-US"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98</a:t>
            </a:fld>
            <a:endParaRPr lang="en-US" dirty="0"/>
          </a:p>
        </p:txBody>
      </p:sp>
      <p:graphicFrame>
        <p:nvGraphicFramePr>
          <p:cNvPr id="6" name="Table 5"/>
          <p:cNvGraphicFramePr>
            <a:graphicFrameLocks noGrp="1"/>
          </p:cNvGraphicFramePr>
          <p:nvPr/>
        </p:nvGraphicFramePr>
        <p:xfrm>
          <a:off x="381000" y="1447800"/>
          <a:ext cx="8382000" cy="4751746"/>
        </p:xfrm>
        <a:graphic>
          <a:graphicData uri="http://schemas.openxmlformats.org/drawingml/2006/table">
            <a:tbl>
              <a:tblPr firstRow="1" bandRow="1">
                <a:tableStyleId>{5C22544A-7EE6-4342-B048-85BDC9FD1C3A}</a:tableStyleId>
              </a:tblPr>
              <a:tblGrid>
                <a:gridCol w="2095500"/>
                <a:gridCol w="2095500"/>
                <a:gridCol w="2095500"/>
                <a:gridCol w="2095500"/>
              </a:tblGrid>
              <a:tr h="1006694">
                <a:tc>
                  <a:txBody>
                    <a:bodyPr/>
                    <a:lstStyle/>
                    <a:p>
                      <a:r>
                        <a:rPr lang="en-US" sz="2000" dirty="0" smtClean="0">
                          <a:gradFill>
                            <a:gsLst>
                              <a:gs pos="0">
                                <a:schemeClr val="bg1"/>
                              </a:gs>
                              <a:gs pos="100000">
                                <a:schemeClr val="bg1"/>
                              </a:gs>
                            </a:gsLst>
                            <a:lin ang="5400000" scaled="0"/>
                          </a:gradFill>
                        </a:rPr>
                        <a:t>Method/</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technology</a:t>
                      </a:r>
                      <a:endParaRPr lang="en-US" sz="2000" dirty="0">
                        <a:gradFill>
                          <a:gsLst>
                            <a:gs pos="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gradFill>
                            <a:gsLst>
                              <a:gs pos="0">
                                <a:schemeClr val="bg1"/>
                              </a:gs>
                              <a:gs pos="100000">
                                <a:schemeClr val="bg1"/>
                              </a:gs>
                            </a:gsLst>
                            <a:lin ang="5400000" scaled="0"/>
                          </a:gradFill>
                        </a:rPr>
                        <a:t>Recoverable</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gradFill>
                            <a:gsLst>
                              <a:gs pos="0">
                                <a:schemeClr val="bg1"/>
                              </a:gs>
                              <a:gs pos="100000">
                                <a:schemeClr val="bg1"/>
                              </a:gs>
                            </a:gsLst>
                            <a:lin ang="5400000" scaled="0"/>
                          </a:gradFill>
                        </a:rPr>
                        <a:t>Backup</a:t>
                      </a:r>
                      <a:r>
                        <a:rPr lang="en-US" sz="2000" baseline="0" dirty="0" smtClean="0">
                          <a:gradFill>
                            <a:gsLst>
                              <a:gs pos="0">
                                <a:schemeClr val="bg1"/>
                              </a:gs>
                              <a:gs pos="100000">
                                <a:schemeClr val="bg1"/>
                              </a:gs>
                            </a:gsLst>
                            <a:lin ang="5400000" scaled="0"/>
                          </a:gradFill>
                        </a:rPr>
                        <a:t> size supported</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gradFill>
                            <a:gsLst>
                              <a:gs pos="0">
                                <a:schemeClr val="bg1"/>
                              </a:gs>
                              <a:gs pos="100000">
                                <a:schemeClr val="bg1"/>
                              </a:gs>
                            </a:gsLst>
                            <a:lin ang="5400000" scaled="0"/>
                          </a:gradFill>
                        </a:rPr>
                        <a:t>Backup</a:t>
                      </a:r>
                      <a:r>
                        <a:rPr lang="en-US" sz="2000" baseline="0" dirty="0" smtClean="0">
                          <a:gradFill>
                            <a:gsLst>
                              <a:gs pos="0">
                                <a:schemeClr val="bg1"/>
                              </a:gs>
                              <a:gs pos="100000">
                                <a:schemeClr val="bg1"/>
                              </a:gs>
                            </a:gsLst>
                            <a:lin ang="5400000" scaled="0"/>
                          </a:gradFill>
                        </a:rPr>
                        <a:t> type(s) supported</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tcPr>
                </a:tc>
              </a:tr>
              <a:tr h="1271614">
                <a:tc>
                  <a:txBody>
                    <a:bodyPr/>
                    <a:lstStyle/>
                    <a:p>
                      <a:pPr algn="l"/>
                      <a:r>
                        <a:rPr lang="en-US" sz="1800" dirty="0" smtClean="0">
                          <a:gradFill>
                            <a:gsLst>
                              <a:gs pos="0">
                                <a:schemeClr val="tx1"/>
                              </a:gs>
                              <a:gs pos="100000">
                                <a:schemeClr val="tx1"/>
                              </a:gs>
                            </a:gsLst>
                            <a:lin ang="5400000" scaled="0"/>
                          </a:gradFill>
                        </a:rPr>
                        <a:t>Systems Center Data</a:t>
                      </a:r>
                      <a:r>
                        <a:rPr lang="en-US" sz="1800" baseline="0" dirty="0" smtClean="0">
                          <a:gradFill>
                            <a:gsLst>
                              <a:gs pos="0">
                                <a:schemeClr val="tx1"/>
                              </a:gs>
                              <a:gs pos="100000">
                                <a:schemeClr val="tx1"/>
                              </a:gs>
                            </a:gsLst>
                            <a:lin ang="5400000" scaled="0"/>
                          </a:gradFill>
                        </a:rPr>
                        <a:t> Protection Manager 2007</a:t>
                      </a:r>
                      <a:endParaRPr lang="en-US" sz="1800" dirty="0">
                        <a:gradFill>
                          <a:gsLst>
                            <a:gs pos="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l"/>
                      <a:r>
                        <a:rPr lang="en-US" sz="1800" dirty="0" smtClean="0">
                          <a:gradFill>
                            <a:gsLst>
                              <a:gs pos="0">
                                <a:schemeClr val="tx1"/>
                              </a:gs>
                              <a:gs pos="100000">
                                <a:schemeClr val="tx1"/>
                              </a:gs>
                            </a:gsLst>
                            <a:lin ang="5400000" scaled="0"/>
                          </a:gradFill>
                        </a:rPr>
                        <a:t>500 GB</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l"/>
                      <a:r>
                        <a:rPr lang="en-US" sz="1800" dirty="0" smtClean="0">
                          <a:gradFill>
                            <a:gsLst>
                              <a:gs pos="0">
                                <a:schemeClr val="tx1"/>
                              </a:gs>
                              <a:gs pos="100000">
                                <a:schemeClr val="tx1"/>
                              </a:gs>
                            </a:gsLst>
                            <a:lin ang="5400000" scaled="0"/>
                          </a:gradFill>
                        </a:rPr>
                        <a:t>Full, differential, incremental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900727">
                <a:tc>
                  <a:txBody>
                    <a:bodyPr/>
                    <a:lstStyle/>
                    <a:p>
                      <a:pPr algn="l"/>
                      <a:r>
                        <a:rPr lang="en-US" sz="1800" dirty="0" smtClean="0">
                          <a:gradFill>
                            <a:gsLst>
                              <a:gs pos="0">
                                <a:schemeClr val="tx1"/>
                              </a:gs>
                              <a:gs pos="100000">
                                <a:schemeClr val="tx1"/>
                              </a:gs>
                            </a:gsLst>
                            <a:lin ang="5400000" scaled="0"/>
                          </a:gradFill>
                        </a:rPr>
                        <a:t>Microsoft SharePoint </a:t>
                      </a:r>
                      <a:br>
                        <a:rPr lang="en-US" sz="1800" dirty="0" smtClean="0">
                          <a:gradFill>
                            <a:gsLst>
                              <a:gs pos="0">
                                <a:schemeClr val="tx1"/>
                              </a:gs>
                              <a:gs pos="100000">
                                <a:schemeClr val="tx1"/>
                              </a:gs>
                            </a:gsLst>
                            <a:lin ang="5400000" scaled="0"/>
                          </a:gradFill>
                        </a:rPr>
                      </a:br>
                      <a:r>
                        <a:rPr lang="en-US" sz="1800" dirty="0" smtClean="0">
                          <a:gradFill>
                            <a:gsLst>
                              <a:gs pos="0">
                                <a:schemeClr val="tx1"/>
                              </a:gs>
                              <a:gs pos="100000">
                                <a:schemeClr val="tx1"/>
                              </a:gs>
                            </a:gsLst>
                            <a:lin ang="5400000" scaled="0"/>
                          </a:gradFill>
                        </a:rPr>
                        <a:t>Server 2010</a:t>
                      </a:r>
                      <a:endParaRPr lang="en-US" sz="1800" dirty="0">
                        <a:gradFill>
                          <a:gsLst>
                            <a:gs pos="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c>
                  <a:txBody>
                    <a:bodyPr/>
                    <a:lstStyle/>
                    <a:p>
                      <a:pPr algn="l"/>
                      <a:r>
                        <a:rPr lang="en-US" sz="1800" dirty="0" smtClean="0">
                          <a:gradFill>
                            <a:gsLst>
                              <a:gs pos="0">
                                <a:schemeClr val="tx1"/>
                              </a:gs>
                              <a:gs pos="100000">
                                <a:schemeClr val="tx1"/>
                              </a:gs>
                            </a:gsLst>
                            <a:lin ang="5400000" scaled="0"/>
                          </a:gradFill>
                        </a:rPr>
                        <a:t>&lt; 200 GB</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c>
                  <a:txBody>
                    <a:bodyPr/>
                    <a:lstStyle/>
                    <a:p>
                      <a:pPr algn="l"/>
                      <a:r>
                        <a:rPr lang="en-US" sz="1800" dirty="0" smtClean="0">
                          <a:gradFill>
                            <a:gsLst>
                              <a:gs pos="0">
                                <a:schemeClr val="tx1"/>
                              </a:gs>
                              <a:gs pos="100000">
                                <a:schemeClr val="tx1"/>
                              </a:gs>
                            </a:gsLst>
                            <a:lin ang="5400000" scaled="0"/>
                          </a:gradFill>
                        </a:rPr>
                        <a:t>Full,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r>
              <a:tr h="900727">
                <a:tc>
                  <a:txBody>
                    <a:bodyPr/>
                    <a:lstStyle/>
                    <a:p>
                      <a:pPr algn="l"/>
                      <a:r>
                        <a:rPr lang="en-US" sz="1800" dirty="0" smtClean="0">
                          <a:gradFill>
                            <a:gsLst>
                              <a:gs pos="0">
                                <a:schemeClr val="tx1"/>
                              </a:gs>
                              <a:gs pos="100000">
                                <a:schemeClr val="tx1"/>
                              </a:gs>
                            </a:gsLst>
                            <a:lin ang="5400000" scaled="0"/>
                          </a:gradFill>
                        </a:rPr>
                        <a:t>VSS Writer</a:t>
                      </a:r>
                      <a:endParaRPr lang="en-US" sz="1800" dirty="0">
                        <a:gradFill>
                          <a:gsLst>
                            <a:gs pos="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l"/>
                      <a:r>
                        <a:rPr lang="en-US" sz="1800" dirty="0" smtClean="0">
                          <a:gradFill>
                            <a:gsLst>
                              <a:gs pos="0">
                                <a:schemeClr val="tx1"/>
                              </a:gs>
                              <a:gs pos="100000">
                                <a:schemeClr val="tx1"/>
                              </a:gs>
                            </a:gsLst>
                            <a:lin ang="5400000" scaled="0"/>
                          </a:gradFill>
                        </a:rPr>
                        <a:t>Limitation</a:t>
                      </a:r>
                      <a:r>
                        <a:rPr lang="en-US" sz="1800" baseline="0" dirty="0" smtClean="0">
                          <a:gradFill>
                            <a:gsLst>
                              <a:gs pos="0">
                                <a:schemeClr val="tx1"/>
                              </a:gs>
                              <a:gs pos="100000">
                                <a:schemeClr val="tx1"/>
                              </a:gs>
                            </a:gsLst>
                            <a:lin ang="5400000" scaled="0"/>
                          </a:gradFill>
                        </a:rPr>
                        <a:t> specific to solution implemented</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l"/>
                      <a:r>
                        <a:rPr lang="en-US" sz="1800" dirty="0" smtClean="0">
                          <a:gradFill>
                            <a:gsLst>
                              <a:gs pos="0">
                                <a:schemeClr val="tx1"/>
                              </a:gs>
                              <a:gs pos="100000">
                                <a:schemeClr val="tx1"/>
                              </a:gs>
                            </a:gsLst>
                            <a:lin ang="5400000" scaled="0"/>
                          </a:gradFill>
                        </a:rPr>
                        <a:t>Full,</a:t>
                      </a:r>
                      <a:r>
                        <a:rPr lang="en-US" sz="1800" baseline="0" dirty="0" smtClean="0">
                          <a:gradFill>
                            <a:gsLst>
                              <a:gs pos="0">
                                <a:schemeClr val="tx1"/>
                              </a:gs>
                              <a:gs pos="100000">
                                <a:schemeClr val="tx1"/>
                              </a:gs>
                            </a:gsLst>
                            <a:lin ang="5400000" scaled="0"/>
                          </a:gradFill>
                        </a:rPr>
                        <a:t>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644638">
                <a:tc>
                  <a:txBody>
                    <a:bodyPr/>
                    <a:lstStyle/>
                    <a:p>
                      <a:pPr algn="l"/>
                      <a:r>
                        <a:rPr lang="en-US" sz="1800" dirty="0" smtClean="0">
                          <a:gradFill>
                            <a:gsLst>
                              <a:gs pos="0">
                                <a:schemeClr val="tx1"/>
                              </a:gs>
                              <a:gs pos="100000">
                                <a:schemeClr val="tx1"/>
                              </a:gs>
                            </a:gsLst>
                            <a:lin ang="5400000" scaled="0"/>
                          </a:gradFill>
                        </a:rPr>
                        <a:t>SQL Server</a:t>
                      </a:r>
                      <a:endParaRPr lang="en-US" sz="1800" dirty="0">
                        <a:gradFill>
                          <a:gsLst>
                            <a:gs pos="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c>
                  <a:txBody>
                    <a:bodyPr/>
                    <a:lstStyle/>
                    <a:p>
                      <a:pPr algn="ctr"/>
                      <a:r>
                        <a:rPr lang="en-US" sz="1800" dirty="0" smtClean="0">
                          <a:gradFill>
                            <a:gsLst>
                              <a:gs pos="0">
                                <a:schemeClr val="tx1"/>
                              </a:gs>
                              <a:gs pos="100000">
                                <a:schemeClr val="tx1"/>
                              </a:gs>
                            </a:gsLst>
                            <a:lin ang="5400000" scaled="0"/>
                          </a:gradFill>
                        </a:rPr>
                        <a:t>N</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c>
                  <a:txBody>
                    <a:bodyPr/>
                    <a:lstStyle/>
                    <a:p>
                      <a:pPr algn="l"/>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c>
                  <a:txBody>
                    <a:bodyPr/>
                    <a:lstStyle/>
                    <a:p>
                      <a:pPr algn="l"/>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60000"/>
                      </a:srgbClr>
                    </a:solidFill>
                  </a:tcPr>
                </a:tc>
              </a:tr>
            </a:tbl>
          </a:graphicData>
        </a:graphic>
      </p:graphicFrame>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329595"/>
          </a:xfrm>
        </p:spPr>
        <p:txBody>
          <a:bodyPr/>
          <a:lstStyle/>
          <a:p>
            <a:r>
              <a:rPr lang="en-US" dirty="0" smtClean="0"/>
              <a:t>Content Database Backup Solutions</a:t>
            </a:r>
            <a:endParaRPr lang="en-US" dirty="0"/>
          </a:p>
        </p:txBody>
      </p:sp>
      <p:sp>
        <p:nvSpPr>
          <p:cNvPr id="4" name="Slide Number Placeholder 3"/>
          <p:cNvSpPr>
            <a:spLocks noGrp="1"/>
          </p:cNvSpPr>
          <p:nvPr>
            <p:ph type="sldNum" sz="quarter" idx="10"/>
          </p:nvPr>
        </p:nvSpPr>
        <p:spPr/>
        <p:txBody>
          <a:bodyPr/>
          <a:lstStyle/>
          <a:p>
            <a:fld id="{1DC70519-3D27-4D5B-A312-0DC52B8ED593}" type="slidenum">
              <a:rPr lang="en-US" smtClean="0"/>
              <a:pPr/>
              <a:t>99</a:t>
            </a:fld>
            <a:endParaRPr lang="en-US" dirty="0"/>
          </a:p>
        </p:txBody>
      </p:sp>
      <p:graphicFrame>
        <p:nvGraphicFramePr>
          <p:cNvPr id="6" name="Table 5"/>
          <p:cNvGraphicFramePr>
            <a:graphicFrameLocks noGrp="1"/>
          </p:cNvGraphicFramePr>
          <p:nvPr/>
        </p:nvGraphicFramePr>
        <p:xfrm>
          <a:off x="381000" y="1676400"/>
          <a:ext cx="8382000" cy="4632960"/>
        </p:xfrm>
        <a:graphic>
          <a:graphicData uri="http://schemas.openxmlformats.org/drawingml/2006/table">
            <a:tbl>
              <a:tblPr firstRow="1" bandRow="1">
                <a:tableStyleId>{5C22544A-7EE6-4342-B048-85BDC9FD1C3A}</a:tableStyleId>
              </a:tblPr>
              <a:tblGrid>
                <a:gridCol w="2095500"/>
                <a:gridCol w="2095500"/>
                <a:gridCol w="2095500"/>
                <a:gridCol w="2095500"/>
              </a:tblGrid>
              <a:tr h="370840">
                <a:tc>
                  <a:txBody>
                    <a:bodyPr/>
                    <a:lstStyle/>
                    <a:p>
                      <a:r>
                        <a:rPr lang="en-US" sz="2000" dirty="0" smtClean="0">
                          <a:gradFill>
                            <a:gsLst>
                              <a:gs pos="0">
                                <a:schemeClr val="bg1"/>
                              </a:gs>
                              <a:gs pos="100000">
                                <a:schemeClr val="bg1"/>
                              </a:gs>
                            </a:gsLst>
                            <a:lin ang="5400000" scaled="0"/>
                          </a:gradFill>
                        </a:rPr>
                        <a:t>Method/</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technology</a:t>
                      </a:r>
                      <a:endParaRPr lang="en-US" sz="2000" dirty="0">
                        <a:gradFill>
                          <a:gsLst>
                            <a:gs pos="0">
                              <a:schemeClr val="bg1"/>
                            </a:gs>
                            <a:gs pos="100000">
                              <a:schemeClr val="bg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2000" dirty="0" smtClean="0">
                          <a:gradFill>
                            <a:gsLst>
                              <a:gs pos="0">
                                <a:schemeClr val="bg1"/>
                              </a:gs>
                              <a:gs pos="100000">
                                <a:schemeClr val="bg1"/>
                              </a:gs>
                            </a:gsLst>
                            <a:lin ang="5400000" scaled="0"/>
                          </a:gradFill>
                        </a:rPr>
                        <a:t>Recoverable</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2000" dirty="0" smtClean="0">
                          <a:gradFill>
                            <a:gsLst>
                              <a:gs pos="0">
                                <a:schemeClr val="bg1"/>
                              </a:gs>
                              <a:gs pos="100000">
                                <a:schemeClr val="bg1"/>
                              </a:gs>
                            </a:gsLst>
                            <a:lin ang="5400000" scaled="0"/>
                          </a:gradFill>
                        </a:rPr>
                        <a:t>Backup</a:t>
                      </a:r>
                      <a:r>
                        <a:rPr lang="en-US" sz="2000" baseline="0" dirty="0" smtClean="0">
                          <a:gradFill>
                            <a:gsLst>
                              <a:gs pos="0">
                                <a:schemeClr val="bg1"/>
                              </a:gs>
                              <a:gs pos="100000">
                                <a:schemeClr val="bg1"/>
                              </a:gs>
                            </a:gsLst>
                            <a:lin ang="5400000" scaled="0"/>
                          </a:gradFill>
                        </a:rPr>
                        <a:t> size supported</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c>
                  <a:txBody>
                    <a:bodyPr/>
                    <a:lstStyle/>
                    <a:p>
                      <a:r>
                        <a:rPr lang="en-US" sz="2000" dirty="0" smtClean="0">
                          <a:gradFill>
                            <a:gsLst>
                              <a:gs pos="0">
                                <a:schemeClr val="bg1"/>
                              </a:gs>
                              <a:gs pos="100000">
                                <a:schemeClr val="bg1"/>
                              </a:gs>
                            </a:gsLst>
                            <a:lin ang="5400000" scaled="0"/>
                          </a:gradFill>
                        </a:rPr>
                        <a:t>Backup</a:t>
                      </a:r>
                      <a:r>
                        <a:rPr lang="en-US" sz="2000" baseline="0" dirty="0" smtClean="0">
                          <a:gradFill>
                            <a:gsLst>
                              <a:gs pos="0">
                                <a:schemeClr val="bg1"/>
                              </a:gs>
                              <a:gs pos="100000">
                                <a:schemeClr val="bg1"/>
                              </a:gs>
                            </a:gsLst>
                            <a:lin ang="5400000" scaled="0"/>
                          </a:gradFill>
                        </a:rPr>
                        <a:t> type(s) supported</a:t>
                      </a:r>
                      <a:endParaRPr lang="en-US" sz="2000" dirty="0">
                        <a:gradFill>
                          <a:gsLst>
                            <a:gs pos="0">
                              <a:schemeClr val="bg1"/>
                            </a:gs>
                            <a:gs pos="100000">
                              <a:schemeClr val="bg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solidFill>
                  </a:tcPr>
                </a:tc>
              </a:tr>
              <a:tr h="370840">
                <a:tc>
                  <a:txBody>
                    <a:bodyPr/>
                    <a:lstStyle/>
                    <a:p>
                      <a:r>
                        <a:rPr lang="en-US" sz="1800" dirty="0" smtClean="0">
                          <a:gradFill>
                            <a:gsLst>
                              <a:gs pos="0">
                                <a:schemeClr val="tx1"/>
                              </a:gs>
                              <a:gs pos="100000">
                                <a:schemeClr val="tx1"/>
                              </a:gs>
                            </a:gsLst>
                            <a:lin ang="5400000" scaled="0"/>
                          </a:gradFill>
                        </a:rPr>
                        <a:t>Systems Center Data</a:t>
                      </a:r>
                      <a:r>
                        <a:rPr lang="en-US" sz="1800" baseline="0" dirty="0" smtClean="0">
                          <a:gradFill>
                            <a:gsLst>
                              <a:gs pos="0">
                                <a:schemeClr val="tx1"/>
                              </a:gs>
                              <a:gs pos="100000">
                                <a:schemeClr val="tx1"/>
                              </a:gs>
                            </a:gsLst>
                            <a:lin ang="5400000" scaled="0"/>
                          </a:gradFill>
                        </a:rPr>
                        <a:t> Protection Manager 2007</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500 GB</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Full, differential, incremental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370840">
                <a:tc>
                  <a:txBody>
                    <a:bodyPr/>
                    <a:lstStyle/>
                    <a:p>
                      <a:r>
                        <a:rPr lang="en-US" sz="1800" dirty="0" smtClean="0">
                          <a:gradFill>
                            <a:gsLst>
                              <a:gs pos="0">
                                <a:schemeClr val="tx1"/>
                              </a:gs>
                              <a:gs pos="100000">
                                <a:schemeClr val="tx1"/>
                              </a:gs>
                            </a:gsLst>
                            <a:lin ang="5400000" scaled="0"/>
                          </a:gradFill>
                        </a:rPr>
                        <a:t>Microsoft SharePoint </a:t>
                      </a:r>
                      <a:br>
                        <a:rPr lang="en-US" sz="1800" dirty="0" smtClean="0">
                          <a:gradFill>
                            <a:gsLst>
                              <a:gs pos="0">
                                <a:schemeClr val="tx1"/>
                              </a:gs>
                              <a:gs pos="100000">
                                <a:schemeClr val="tx1"/>
                              </a:gs>
                            </a:gsLst>
                            <a:lin ang="5400000" scaled="0"/>
                          </a:gradFill>
                        </a:rPr>
                      </a:br>
                      <a:r>
                        <a:rPr lang="en-US" sz="1800" dirty="0" smtClean="0">
                          <a:gradFill>
                            <a:gsLst>
                              <a:gs pos="0">
                                <a:schemeClr val="tx1"/>
                              </a:gs>
                              <a:gs pos="100000">
                                <a:schemeClr val="tx1"/>
                              </a:gs>
                            </a:gsLst>
                            <a:lin ang="5400000" scaled="0"/>
                          </a:gradFill>
                        </a:rPr>
                        <a:t>Server 2010</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&lt; 200 GB</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Full,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r>
              <a:tr h="370840">
                <a:tc>
                  <a:txBody>
                    <a:bodyPr/>
                    <a:lstStyle/>
                    <a:p>
                      <a:r>
                        <a:rPr lang="en-US" sz="1800" dirty="0" smtClean="0">
                          <a:gradFill>
                            <a:gsLst>
                              <a:gs pos="0">
                                <a:schemeClr val="tx1"/>
                              </a:gs>
                              <a:gs pos="100000">
                                <a:schemeClr val="tx1"/>
                              </a:gs>
                            </a:gsLst>
                            <a:lin ang="5400000" scaled="0"/>
                          </a:gradFill>
                        </a:rPr>
                        <a:t>VSS Writer</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Limitation</a:t>
                      </a:r>
                      <a:r>
                        <a:rPr lang="en-US" sz="1800" baseline="0" dirty="0" smtClean="0">
                          <a:gradFill>
                            <a:gsLst>
                              <a:gs pos="0">
                                <a:schemeClr val="tx1"/>
                              </a:gs>
                              <a:gs pos="100000">
                                <a:schemeClr val="tx1"/>
                              </a:gs>
                            </a:gsLst>
                            <a:lin ang="5400000" scaled="0"/>
                          </a:gradFill>
                        </a:rPr>
                        <a:t> specific to solution implemented</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c>
                  <a:txBody>
                    <a:bodyPr/>
                    <a:lstStyle/>
                    <a:p>
                      <a:r>
                        <a:rPr lang="en-US" sz="1800" dirty="0" smtClean="0">
                          <a:gradFill>
                            <a:gsLst>
                              <a:gs pos="0">
                                <a:schemeClr val="tx1"/>
                              </a:gs>
                              <a:gs pos="100000">
                                <a:schemeClr val="tx1"/>
                              </a:gs>
                            </a:gsLst>
                            <a:lin ang="5400000" scaled="0"/>
                          </a:gradFill>
                        </a:rPr>
                        <a:t>Full,</a:t>
                      </a:r>
                      <a:r>
                        <a:rPr lang="en-US" sz="1800" baseline="0" dirty="0" smtClean="0">
                          <a:gradFill>
                            <a:gsLst>
                              <a:gs pos="0">
                                <a:schemeClr val="tx1"/>
                              </a:gs>
                              <a:gs pos="100000">
                                <a:schemeClr val="tx1"/>
                              </a:gs>
                            </a:gsLst>
                            <a:lin ang="5400000" scaled="0"/>
                          </a:gradFill>
                        </a:rPr>
                        <a:t>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20000"/>
                      </a:srgbClr>
                    </a:solidFill>
                  </a:tcPr>
                </a:tc>
              </a:tr>
              <a:tr h="370840">
                <a:tc>
                  <a:txBody>
                    <a:bodyPr/>
                    <a:lstStyle/>
                    <a:p>
                      <a:r>
                        <a:rPr lang="en-US" sz="1800" dirty="0" smtClean="0">
                          <a:gradFill>
                            <a:gsLst>
                              <a:gs pos="0">
                                <a:schemeClr val="tx1"/>
                              </a:gs>
                              <a:gs pos="100000">
                                <a:schemeClr val="tx1"/>
                              </a:gs>
                            </a:gsLst>
                            <a:lin ang="5400000" scaled="0"/>
                          </a:gradFill>
                        </a:rPr>
                        <a:t>SQL Server</a:t>
                      </a:r>
                      <a:endParaRPr lang="en-US" sz="1800" dirty="0">
                        <a:gradFill>
                          <a:gsLst>
                            <a:gs pos="0">
                              <a:schemeClr val="tx1"/>
                            </a:gs>
                            <a:gs pos="100000">
                              <a:schemeClr val="tx1"/>
                            </a:gs>
                          </a:gsLst>
                          <a:lin ang="5400000" scaled="0"/>
                        </a:gradFill>
                      </a:endParaRPr>
                    </a:p>
                  </a:txBody>
                  <a:tcPr anchor="ctr">
                    <a:lnL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pPr algn="ctr"/>
                      <a:r>
                        <a:rPr lang="en-US" sz="1800" dirty="0" smtClean="0">
                          <a:gradFill>
                            <a:gsLst>
                              <a:gs pos="0">
                                <a:schemeClr val="tx1"/>
                              </a:gs>
                              <a:gs pos="100000">
                                <a:schemeClr val="tx1"/>
                              </a:gs>
                            </a:gsLst>
                            <a:lin ang="5400000" scaled="0"/>
                          </a:gradFill>
                        </a:rPr>
                        <a:t>Y</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Larger</a:t>
                      </a:r>
                      <a:r>
                        <a:rPr lang="en-US" sz="1800" baseline="0" dirty="0" smtClean="0">
                          <a:gradFill>
                            <a:gsLst>
                              <a:gs pos="0">
                                <a:schemeClr val="tx1"/>
                              </a:gs>
                              <a:gs pos="100000">
                                <a:schemeClr val="tx1"/>
                              </a:gs>
                            </a:gsLst>
                            <a:lin ang="5400000" scaled="0"/>
                          </a:gradFill>
                        </a:rPr>
                        <a:t> databases may require additional consideration</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c>
                  <a:txBody>
                    <a:bodyPr/>
                    <a:lstStyle/>
                    <a:p>
                      <a:r>
                        <a:rPr lang="en-US" sz="1800" dirty="0" smtClean="0">
                          <a:gradFill>
                            <a:gsLst>
                              <a:gs pos="0">
                                <a:schemeClr val="tx1"/>
                              </a:gs>
                              <a:gs pos="100000">
                                <a:schemeClr val="tx1"/>
                              </a:gs>
                            </a:gsLst>
                            <a:lin ang="5400000" scaled="0"/>
                          </a:gradFill>
                        </a:rPr>
                        <a:t>Full, differential</a:t>
                      </a:r>
                      <a:endParaRPr lang="en-US" sz="1800" dirty="0">
                        <a:gradFill>
                          <a:gsLst>
                            <a:gs pos="0">
                              <a:schemeClr val="tx1"/>
                            </a:gs>
                            <a:gs pos="100000">
                              <a:schemeClr val="tx1"/>
                            </a:gs>
                          </a:gsLst>
                          <a:lin ang="5400000" scaled="0"/>
                        </a:gradFill>
                      </a:endParaRPr>
                    </a:p>
                  </a:txBody>
                  <a:tcPr anchor="ctr">
                    <a:lnL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L>
                    <a:lnR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R>
                    <a:lnT w="9525" cap="flat" cmpd="sng" algn="ctr">
                      <a:solidFill>
                        <a:srgbClr xmlns:mc="http://schemas.openxmlformats.org/markup-compatibility/2006" xmlns:a14="http://schemas.microsoft.com/office/drawing/2010/main" val="FFFFFF" mc:Ignorable="">
                          <a:alpha val="60000"/>
                        </a:srgbClr>
                      </a:solidFill>
                      <a:prstDash val="solid"/>
                      <a:round/>
                      <a:headEnd type="none" w="med" len="med"/>
                      <a:tailEnd type="none" w="med" len="med"/>
                    </a:lnT>
                    <a:lnB w="28575" cap="flat" cmpd="sng" algn="ctr">
                      <a:solidFill>
                        <a:srgbClr xmlns:mc="http://schemas.openxmlformats.org/markup-compatibility/2006" xmlns:a14="http://schemas.microsoft.com/office/drawing/2010/main" val="FFFFFF" mc:Ignorable=""/>
                      </a:solidFill>
                      <a:prstDash val="solid"/>
                      <a:round/>
                      <a:headEnd type="none" w="med" len="med"/>
                      <a:tailEnd type="none" w="med" len="med"/>
                    </a:lnB>
                    <a:lnTlToBr w="12700" cmpd="sng">
                      <a:noFill/>
                      <a:prstDash val="solid"/>
                    </a:lnTlToBr>
                    <a:lnBlToTr w="12700" cmpd="sng">
                      <a:noFill/>
                      <a:prstDash val="solid"/>
                    </a:lnBlToTr>
                    <a:solidFill>
                      <a:srgbClr xmlns:mc="http://schemas.openxmlformats.org/markup-compatibility/2006" xmlns:a14="http://schemas.microsoft.com/office/drawing/2010/main" val="FFC000" mc:Ignorable="">
                        <a:alpha val="40000"/>
                      </a:srgbClr>
                    </a:solidFill>
                  </a:tcPr>
                </a:tc>
              </a:tr>
            </a:tbl>
          </a:graphicData>
        </a:graphic>
      </p:graphicFrame>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2009-09-10T14:41:03Z</outs:dateTime>
      <outs:isPinned>true</outs:isPinned>
    </outs:relatedDate>
    <outs:relatedDate>
      <outs:type>2</outs:type>
      <outs:displayName>Created</outs:displayName>
      <outs:dateTime>2009-08-19T05:17:50Z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http://office/14/teams/project/feedback/_layouts/DocIdRedir.aspx?ID=CS6VPA66YUCU-275-79</Url>
      <Description>CS6VPA66YUCU-275-79</Description>
    </_dlc_DocIdUrl>
    <_dlc_DocId xmlns="b37bd352-beaf-4c97-8b80-f7f4c01a9729">CS6VPA66YUCU-275-79</_dlc_DocI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BE4D4-77B0-4020-B443-91A82BEF2DCF}">
  <ds:schemaRefs>
    <ds:schemaRef ds:uri="http://schemas.microsoft.com/office/2009/outspace/metadata"/>
  </ds:schemaRefs>
</ds:datastoreItem>
</file>

<file path=customXml/itemProps2.xml><?xml version="1.0" encoding="utf-8"?>
<ds:datastoreItem xmlns:ds="http://schemas.openxmlformats.org/officeDocument/2006/customXml" ds:itemID="{CC92BE6F-F0B1-402E-994B-D2BED72A47FA}">
  <ds:schemaRefs>
    <ds:schemaRef ds:uri="http://purl.org/dc/terms/"/>
    <ds:schemaRef ds:uri="http://www.w3.org/XML/1998/namespace"/>
    <ds:schemaRef ds:uri="http://purl.org/dc/dcmitype/"/>
    <ds:schemaRef ds:uri="http://schemas.microsoft.com/office/2006/metadata/properties"/>
    <ds:schemaRef ds:uri="http://purl.org/dc/elements/1.1/"/>
    <ds:schemaRef ds:uri="http://schemas.microsoft.com/office/2006/documentManagement/types"/>
    <ds:schemaRef ds:uri="b37bd352-beaf-4c97-8b80-f7f4c01a9729"/>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CCA73B0B-7C58-4613-8A81-A6EC43189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6CF8D74-6882-4B0D-8477-4B254C0623AB}">
  <ds:schemaRefs>
    <ds:schemaRef ds:uri="http://schemas.microsoft.com/sharepoint/events"/>
  </ds:schemaRefs>
</ds:datastoreItem>
</file>

<file path=customXml/itemProps5.xml><?xml version="1.0" encoding="utf-8"?>
<ds:datastoreItem xmlns:ds="http://schemas.openxmlformats.org/officeDocument/2006/customXml" ds:itemID="{7C75CEF0-ED64-4C6D-8077-1ECD8A55B1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14035</Words>
  <Application>Microsoft Office PowerPoint</Application>
  <PresentationFormat>On-screen Show (4:3)</PresentationFormat>
  <Paragraphs>1440</Paragraphs>
  <Slides>119</Slides>
  <Notes>81</Notes>
  <HiddenSlides>34</HiddenSlides>
  <MMClips>0</MMClips>
  <ScaleCrop>false</ScaleCrop>
  <HeadingPairs>
    <vt:vector size="4" baseType="variant">
      <vt:variant>
        <vt:lpstr>Theme</vt:lpstr>
      </vt:variant>
      <vt:variant>
        <vt:i4>2</vt:i4>
      </vt:variant>
      <vt:variant>
        <vt:lpstr>Slide Titles</vt:lpstr>
      </vt:variant>
      <vt:variant>
        <vt:i4>119</vt:i4>
      </vt:variant>
    </vt:vector>
  </HeadingPairs>
  <TitlesOfParts>
    <vt:vector size="121" baseType="lpstr">
      <vt:lpstr>Project 2010 Ignite Template</vt:lpstr>
      <vt:lpstr>White with Consolas font for code slides</vt:lpstr>
      <vt:lpstr>PowerPoint Presentation</vt:lpstr>
      <vt:lpstr>Operations Overview</vt:lpstr>
      <vt:lpstr>Agenda</vt:lpstr>
      <vt:lpstr>Unified Logging Service</vt:lpstr>
      <vt:lpstr>Overview</vt:lpstr>
      <vt:lpstr>Event Throttling</vt:lpstr>
      <vt:lpstr>Event Log Flood Protection</vt:lpstr>
      <vt:lpstr>Event Log Flood Protection Configuration</vt:lpstr>
      <vt:lpstr>Capacity Planning</vt:lpstr>
      <vt:lpstr>ULS Correlation IDs</vt:lpstr>
      <vt:lpstr>ULS Viewer</vt:lpstr>
      <vt:lpstr>Powershell and ULS</vt:lpstr>
      <vt:lpstr>Usage Logging</vt:lpstr>
      <vt:lpstr>Usage Logging</vt:lpstr>
      <vt:lpstr>Logging Database and Diagnostic Providers</vt:lpstr>
      <vt:lpstr>Logging DB – Storing Data</vt:lpstr>
      <vt:lpstr>Logging DB - Data Storage</vt:lpstr>
      <vt:lpstr>Usage Logging Configuration</vt:lpstr>
      <vt:lpstr>Powershell and Usage Logging</vt:lpstr>
      <vt:lpstr>Usage Logging - Reporting</vt:lpstr>
      <vt:lpstr>Health Reports</vt:lpstr>
      <vt:lpstr>Health Reports</vt:lpstr>
      <vt:lpstr>Demo - ULS and Usage  and Health Data Collection</vt:lpstr>
      <vt:lpstr>Example, General</vt:lpstr>
      <vt:lpstr>Example, Administrative, Search</vt:lpstr>
      <vt:lpstr>Example, Administration, Search</vt:lpstr>
      <vt:lpstr>SharePoint Health Analyzer</vt:lpstr>
      <vt:lpstr>SharePoint Health Analyzer</vt:lpstr>
      <vt:lpstr>Rules</vt:lpstr>
      <vt:lpstr>Rule Results and Details</vt:lpstr>
      <vt:lpstr>Administrative UI</vt:lpstr>
      <vt:lpstr>Patch Health Rules</vt:lpstr>
      <vt:lpstr>Demo - SharePoint Health Monitoring</vt:lpstr>
      <vt:lpstr>DEVELOPER DASHBOARD</vt:lpstr>
      <vt:lpstr>Developer Dashboard</vt:lpstr>
      <vt:lpstr>Developer Dashboard</vt:lpstr>
      <vt:lpstr>Developer Dashboard</vt:lpstr>
      <vt:lpstr>Developer Dashboard</vt:lpstr>
      <vt:lpstr>Dev Dashboard – Debug Info</vt:lpstr>
      <vt:lpstr>Demo - Developer Dashboard</vt:lpstr>
      <vt:lpstr>Password Management</vt:lpstr>
      <vt:lpstr>Password Management</vt:lpstr>
      <vt:lpstr>Managed Accounts</vt:lpstr>
      <vt:lpstr>Password Rollover</vt:lpstr>
      <vt:lpstr>Password Rollover</vt:lpstr>
      <vt:lpstr>Powershell</vt:lpstr>
      <vt:lpstr>PowerShell Introduction</vt:lpstr>
      <vt:lpstr>PowerShell and Project Server 2010</vt:lpstr>
      <vt:lpstr>PowerShell for Patching</vt:lpstr>
      <vt:lpstr>Powershell Extensibility</vt:lpstr>
      <vt:lpstr>Demo – PowerShell</vt:lpstr>
      <vt:lpstr>Questions?</vt:lpstr>
      <vt:lpstr>PowerPoint Presentation</vt:lpstr>
      <vt:lpstr>APPENDIX</vt:lpstr>
      <vt:lpstr>Patching</vt:lpstr>
      <vt:lpstr>Patching/Upgrade Processing Improvements</vt:lpstr>
      <vt:lpstr>Patching Process Versus Upgrade Process</vt:lpstr>
      <vt:lpstr>Allowing Bits Upgrade Separate from Database Upgrade</vt:lpstr>
      <vt:lpstr>Patching Process versus Upgrade Process continued</vt:lpstr>
      <vt:lpstr>Patching process versus upgrade process continued</vt:lpstr>
      <vt:lpstr>Upgrade Method – In-Place</vt:lpstr>
      <vt:lpstr>Upgrade Method – DB Attach</vt:lpstr>
      <vt:lpstr>Backwards Compatibility</vt:lpstr>
      <vt:lpstr>Limit Project Versions Connecting</vt:lpstr>
      <vt:lpstr>Central Admin UI showing farm status (including upgrade)</vt:lpstr>
      <vt:lpstr>Patch Management</vt:lpstr>
      <vt:lpstr>PSConfig/PSConfigUI Patch Detection</vt:lpstr>
      <vt:lpstr>Automatic Deployment Mechanism</vt:lpstr>
      <vt:lpstr>No Separate SharePoint Patches</vt:lpstr>
      <vt:lpstr>Business Continuity Management</vt:lpstr>
      <vt:lpstr>Agenda</vt:lpstr>
      <vt:lpstr>High Availability Features</vt:lpstr>
      <vt:lpstr>Fault Tolerance</vt:lpstr>
      <vt:lpstr>High-Availability Improvements</vt:lpstr>
      <vt:lpstr>High Availability Improvements</vt:lpstr>
      <vt:lpstr>Unattached Content Database</vt:lpstr>
      <vt:lpstr>Unattached Content Database Restore</vt:lpstr>
      <vt:lpstr>SharePoint Recycle Bin</vt:lpstr>
      <vt:lpstr>Backup and restore capabilities</vt:lpstr>
      <vt:lpstr>Backup &amp; Restore</vt:lpstr>
      <vt:lpstr>Backup/Restore UI</vt:lpstr>
      <vt:lpstr>Farm Backup</vt:lpstr>
      <vt:lpstr>Farm Restore</vt:lpstr>
      <vt:lpstr>Backup and Restore Settings</vt:lpstr>
      <vt:lpstr>Site Collection Backup Process (with Snapshots)</vt:lpstr>
      <vt:lpstr>Export Site Collection</vt:lpstr>
      <vt:lpstr>Granular Backup</vt:lpstr>
      <vt:lpstr>Site/List Restore Process (with Snapshots)</vt:lpstr>
      <vt:lpstr>Recover from an Unattached Content DB</vt:lpstr>
      <vt:lpstr>Backup History</vt:lpstr>
      <vt:lpstr>Configuration Settings</vt:lpstr>
      <vt:lpstr>Configuration Settings Backup Process</vt:lpstr>
      <vt:lpstr>Configuration Backup Solutions</vt:lpstr>
      <vt:lpstr>Content Recovery</vt:lpstr>
      <vt:lpstr>Read-only Content Databases</vt:lpstr>
      <vt:lpstr>Farm Backup Process</vt:lpstr>
      <vt:lpstr>Cross-Farm Backup/Restore (with same config settings)</vt:lpstr>
      <vt:lpstr>Farm Backup Solutions</vt:lpstr>
      <vt:lpstr>Content Database Backup Solutions</vt:lpstr>
      <vt:lpstr>Service Application Backup Process</vt:lpstr>
      <vt:lpstr>Service Application Restore Process</vt:lpstr>
      <vt:lpstr>Service Application Backup Solutions</vt:lpstr>
      <vt:lpstr>DataBase Mirroring</vt:lpstr>
      <vt:lpstr>Database Mirroring All databases are now mirroring aware</vt:lpstr>
      <vt:lpstr>User Interface Support</vt:lpstr>
      <vt:lpstr>Database Mirroring Mechanics</vt:lpstr>
      <vt:lpstr>Database Mirroring Fail-over</vt:lpstr>
      <vt:lpstr>Disaster Recovery between farms</vt:lpstr>
      <vt:lpstr>Disaster Recovery Farm Improvements in 2010</vt:lpstr>
      <vt:lpstr>SQL Server Log Shipping Mechanics and background</vt:lpstr>
      <vt:lpstr>High Availability</vt:lpstr>
      <vt:lpstr>Disaster Recovery Farm Using Log Shipping</vt:lpstr>
      <vt:lpstr>Disaster Recovery Farm Utilizing Logs Shipping</vt:lpstr>
      <vt:lpstr>Disaster Recovery Farm What does a user see in a read-only farm?</vt:lpstr>
      <vt:lpstr>Read-Only Mode</vt:lpstr>
      <vt:lpstr>Backup and Restore  Recap</vt:lpstr>
      <vt:lpstr>Backup and Restore Recap</vt:lpstr>
      <vt:lpstr>Recovery Scenarios</vt:lpstr>
      <vt:lpstr>Backup/Recovery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2010 Ignite - Operations</dc:title>
  <dc:creator/>
  <cp:lastModifiedBy/>
  <cp:revision>1</cp:revision>
  <dcterms:created xsi:type="dcterms:W3CDTF">2009-08-19T05:17:50Z</dcterms:created>
  <dcterms:modified xsi:type="dcterms:W3CDTF">2009-11-19T08:51:37Z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