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3" r:id="rId7"/>
    <p:sldMasterId id="2147483675" r:id="rId8"/>
  </p:sldMasterIdLst>
  <p:notesMasterIdLst>
    <p:notesMasterId r:id="rId105"/>
  </p:notesMasterIdLst>
  <p:sldIdLst>
    <p:sldId id="292" r:id="rId9"/>
    <p:sldId id="293" r:id="rId10"/>
    <p:sldId id="334" r:id="rId11"/>
    <p:sldId id="312" r:id="rId12"/>
    <p:sldId id="419" r:id="rId13"/>
    <p:sldId id="320" r:id="rId14"/>
    <p:sldId id="420" r:id="rId15"/>
    <p:sldId id="313" r:id="rId16"/>
    <p:sldId id="421" r:id="rId17"/>
    <p:sldId id="422" r:id="rId18"/>
    <p:sldId id="318" r:id="rId19"/>
    <p:sldId id="314" r:id="rId20"/>
    <p:sldId id="350" r:id="rId21"/>
    <p:sldId id="349" r:id="rId22"/>
    <p:sldId id="348" r:id="rId23"/>
    <p:sldId id="366" r:id="rId24"/>
    <p:sldId id="317" r:id="rId25"/>
    <p:sldId id="319" r:id="rId26"/>
    <p:sldId id="362" r:id="rId27"/>
    <p:sldId id="363" r:id="rId28"/>
    <p:sldId id="364" r:id="rId29"/>
    <p:sldId id="365" r:id="rId30"/>
    <p:sldId id="368" r:id="rId31"/>
    <p:sldId id="326" r:id="rId32"/>
    <p:sldId id="315" r:id="rId33"/>
    <p:sldId id="417" r:id="rId34"/>
    <p:sldId id="335" r:id="rId35"/>
    <p:sldId id="336" r:id="rId36"/>
    <p:sldId id="342" r:id="rId37"/>
    <p:sldId id="344" r:id="rId38"/>
    <p:sldId id="343" r:id="rId39"/>
    <p:sldId id="427" r:id="rId40"/>
    <p:sldId id="345" r:id="rId41"/>
    <p:sldId id="425" r:id="rId42"/>
    <p:sldId id="428" r:id="rId43"/>
    <p:sldId id="340" r:id="rId44"/>
    <p:sldId id="346" r:id="rId45"/>
    <p:sldId id="347" r:id="rId46"/>
    <p:sldId id="430" r:id="rId47"/>
    <p:sldId id="431" r:id="rId48"/>
    <p:sldId id="316" r:id="rId49"/>
    <p:sldId id="369" r:id="rId50"/>
    <p:sldId id="398" r:id="rId51"/>
    <p:sldId id="399" r:id="rId52"/>
    <p:sldId id="370" r:id="rId53"/>
    <p:sldId id="373" r:id="rId54"/>
    <p:sldId id="330" r:id="rId55"/>
    <p:sldId id="323" r:id="rId56"/>
    <p:sldId id="381" r:id="rId57"/>
    <p:sldId id="380" r:id="rId58"/>
    <p:sldId id="351" r:id="rId59"/>
    <p:sldId id="383" r:id="rId60"/>
    <p:sldId id="432" r:id="rId61"/>
    <p:sldId id="327" r:id="rId62"/>
    <p:sldId id="321" r:id="rId63"/>
    <p:sldId id="395" r:id="rId64"/>
    <p:sldId id="341" r:id="rId65"/>
    <p:sldId id="356" r:id="rId66"/>
    <p:sldId id="358" r:id="rId67"/>
    <p:sldId id="371" r:id="rId68"/>
    <p:sldId id="393" r:id="rId69"/>
    <p:sldId id="376" r:id="rId70"/>
    <p:sldId id="375" r:id="rId71"/>
    <p:sldId id="359" r:id="rId72"/>
    <p:sldId id="390" r:id="rId73"/>
    <p:sldId id="394" r:id="rId74"/>
    <p:sldId id="433" r:id="rId75"/>
    <p:sldId id="328" r:id="rId76"/>
    <p:sldId id="322" r:id="rId77"/>
    <p:sldId id="408" r:id="rId78"/>
    <p:sldId id="409" r:id="rId79"/>
    <p:sldId id="410" r:id="rId80"/>
    <p:sldId id="360" r:id="rId81"/>
    <p:sldId id="406" r:id="rId82"/>
    <p:sldId id="434" r:id="rId83"/>
    <p:sldId id="353" r:id="rId84"/>
    <p:sldId id="354" r:id="rId85"/>
    <p:sldId id="414" r:id="rId86"/>
    <p:sldId id="415" r:id="rId87"/>
    <p:sldId id="355" r:id="rId88"/>
    <p:sldId id="435" r:id="rId89"/>
    <p:sldId id="329" r:id="rId90"/>
    <p:sldId id="325" r:id="rId91"/>
    <p:sldId id="352" r:id="rId92"/>
    <p:sldId id="403" r:id="rId93"/>
    <p:sldId id="400" r:id="rId94"/>
    <p:sldId id="401" r:id="rId95"/>
    <p:sldId id="405" r:id="rId96"/>
    <p:sldId id="397" r:id="rId97"/>
    <p:sldId id="389" r:id="rId98"/>
    <p:sldId id="331" r:id="rId99"/>
    <p:sldId id="324" r:id="rId100"/>
    <p:sldId id="379" r:id="rId101"/>
    <p:sldId id="436" r:id="rId102"/>
    <p:sldId id="294" r:id="rId103"/>
    <p:sldId id="291"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4E30B534-C65E-4BEE-A9C6-B81CE5A58EA6}">
          <p14:sldIdLst>
            <p14:sldId id="292"/>
            <p14:sldId id="293"/>
            <p14:sldId id="334"/>
            <p14:sldId id="312"/>
            <p14:sldId id="419"/>
          </p14:sldIdLst>
        </p14:section>
        <p14:section name="Project Client Development" id="{91A0187F-0CE8-4A79-861C-9267A57D63C3}">
          <p14:sldIdLst>
            <p14:sldId id="320"/>
            <p14:sldId id="420"/>
            <p14:sldId id="313"/>
            <p14:sldId id="421"/>
            <p14:sldId id="422"/>
            <p14:sldId id="318"/>
            <p14:sldId id="314"/>
            <p14:sldId id="350"/>
            <p14:sldId id="349"/>
            <p14:sldId id="348"/>
            <p14:sldId id="366"/>
            <p14:sldId id="317"/>
            <p14:sldId id="319"/>
            <p14:sldId id="362"/>
            <p14:sldId id="363"/>
            <p14:sldId id="364"/>
            <p14:sldId id="365"/>
            <p14:sldId id="368"/>
          </p14:sldIdLst>
        </p14:section>
        <p14:section name="Project Server Developer Overview" id="{CDCCB656-7C1F-428F-B5E1-3591EAC68ACA}">
          <p14:sldIdLst>
            <p14:sldId id="326"/>
            <p14:sldId id="315"/>
            <p14:sldId id="417"/>
            <p14:sldId id="335"/>
            <p14:sldId id="336"/>
            <p14:sldId id="342"/>
            <p14:sldId id="344"/>
            <p14:sldId id="343"/>
            <p14:sldId id="427"/>
            <p14:sldId id="345"/>
            <p14:sldId id="425"/>
            <p14:sldId id="428"/>
            <p14:sldId id="340"/>
            <p14:sldId id="346"/>
            <p14:sldId id="347"/>
            <p14:sldId id="430"/>
            <p14:sldId id="431"/>
            <p14:sldId id="316"/>
            <p14:sldId id="369"/>
            <p14:sldId id="398"/>
            <p14:sldId id="399"/>
            <p14:sldId id="370"/>
            <p14:sldId id="373"/>
          </p14:sldIdLst>
        </p14:section>
        <p14:section name="Backwards Compatibility" id="{35CAF004-D5F3-45A5-AA18-F90371C8460A}">
          <p14:sldIdLst>
            <p14:sldId id="330"/>
            <p14:sldId id="323"/>
            <p14:sldId id="381"/>
            <p14:sldId id="380"/>
            <p14:sldId id="351"/>
            <p14:sldId id="383"/>
            <p14:sldId id="432"/>
          </p14:sldIdLst>
        </p14:section>
        <p14:section name="Customizing the Demand Management Experience" id="{E446DDA5-978F-4760-B1A2-C823AD584760}">
          <p14:sldIdLst>
            <p14:sldId id="327"/>
            <p14:sldId id="321"/>
            <p14:sldId id="395"/>
            <p14:sldId id="341"/>
            <p14:sldId id="356"/>
            <p14:sldId id="358"/>
            <p14:sldId id="371"/>
            <p14:sldId id="393"/>
            <p14:sldId id="376"/>
            <p14:sldId id="375"/>
            <p14:sldId id="359"/>
            <p14:sldId id="390"/>
            <p14:sldId id="394"/>
            <p14:sldId id="433"/>
          </p14:sldIdLst>
        </p14:section>
        <p14:section name="Project Web Access Customization" id="{8772E9EE-8907-456A-A1CF-32CEF48E458C}">
          <p14:sldIdLst>
            <p14:sldId id="328"/>
            <p14:sldId id="322"/>
            <p14:sldId id="408"/>
            <p14:sldId id="409"/>
            <p14:sldId id="410"/>
            <p14:sldId id="360"/>
            <p14:sldId id="406"/>
            <p14:sldId id="434"/>
            <p14:sldId id="353"/>
            <p14:sldId id="354"/>
            <p14:sldId id="414"/>
            <p14:sldId id="415"/>
            <p14:sldId id="355"/>
            <p14:sldId id="435"/>
          </p14:sldIdLst>
        </p14:section>
        <p14:section name="Reporting" id="{2F863E05-7264-48E3-A5DC-C5DD2F81974B}">
          <p14:sldIdLst>
            <p14:sldId id="329"/>
            <p14:sldId id="325"/>
            <p14:sldId id="352"/>
            <p14:sldId id="403"/>
            <p14:sldId id="400"/>
            <p14:sldId id="401"/>
            <p14:sldId id="405"/>
            <p14:sldId id="397"/>
            <p14:sldId id="389"/>
          </p14:sldIdLst>
        </p14:section>
        <p14:section name="SharePoint Integration" id="{16FB5A31-D960-4C60-A160-9DA20EFFDE0F}">
          <p14:sldIdLst>
            <p14:sldId id="331"/>
            <p14:sldId id="324"/>
            <p14:sldId id="379"/>
            <p14:sldId id="436"/>
          </p14:sldIdLst>
        </p14:section>
        <p14:section name="End" id="{1E987202-6BD0-4E56-A960-71A2F35A2F2A}">
          <p14:sldIdLst>
            <p14:sldId id="294"/>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86407" autoAdjust="0"/>
  </p:normalViewPr>
  <p:slideViewPr>
    <p:cSldViewPr>
      <p:cViewPr varScale="1">
        <p:scale>
          <a:sx n="88" d="100"/>
          <a:sy n="88" d="100"/>
        </p:scale>
        <p:origin x="-11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3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07" Type="http://schemas.openxmlformats.org/officeDocument/2006/relationships/viewProps" Target="viewProps.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slide" Target="slides/slide94.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notesMaster" Target="notesMasters/notesMaster1.xml"/><Relationship Id="rId8" Type="http://schemas.openxmlformats.org/officeDocument/2006/relationships/slideMaster" Target="slideMasters/slideMaster3.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slide" Target="slides/slide90.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slide" Target="slides/slide95.xml"/><Relationship Id="rId108"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tableStyles" Target="tableStyles.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7" Type="http://schemas.openxmlformats.org/officeDocument/2006/relationships/slideMaster" Target="slideMasters/slideMaster2.xml"/><Relationship Id="rId71" Type="http://schemas.openxmlformats.org/officeDocument/2006/relationships/slide" Target="slides/slide63.xml"/><Relationship Id="rId92" Type="http://schemas.openxmlformats.org/officeDocument/2006/relationships/slide" Target="slides/slide8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941B4-58C9-4860-934E-C5C33B2D7F2B}" type="doc">
      <dgm:prSet loTypeId="urn:microsoft.com/office/officeart/2005/8/layout/balance1" loCatId="relationship" qsTypeId="urn:microsoft.com/office/officeart/2005/8/quickstyle/3d1" qsCatId="3D" csTypeId="urn:microsoft.com/office/officeart/2005/8/colors/accent0_3" csCatId="mainScheme" phldr="1"/>
      <dgm:spPr/>
      <dgm:t>
        <a:bodyPr/>
        <a:lstStyle/>
        <a:p>
          <a:endParaRPr lang="en-US"/>
        </a:p>
      </dgm:t>
    </dgm:pt>
    <dgm:pt modelId="{BC68F3A2-6F8E-48AB-A774-E230290542E0}">
      <dgm:prSet phldrT="[Text]"/>
      <dgm:spPr/>
      <dgm:t>
        <a:bodyPr/>
        <a:lstStyle/>
        <a:p>
          <a:r>
            <a:rPr lang="en-US" dirty="0" smtClean="0"/>
            <a:t>Benefits</a:t>
          </a:r>
          <a:endParaRPr lang="en-US" dirty="0"/>
        </a:p>
      </dgm:t>
    </dgm:pt>
    <dgm:pt modelId="{4F470374-86F6-4479-9A7F-3DACB151026F}" type="parTrans" cxnId="{2775BC1D-431E-4A57-80E1-DECC98812441}">
      <dgm:prSet/>
      <dgm:spPr/>
      <dgm:t>
        <a:bodyPr/>
        <a:lstStyle/>
        <a:p>
          <a:endParaRPr lang="en-US"/>
        </a:p>
      </dgm:t>
    </dgm:pt>
    <dgm:pt modelId="{8EEF8BAF-CBD5-4FC7-A420-AC09C6FF9188}" type="sibTrans" cxnId="{2775BC1D-431E-4A57-80E1-DECC98812441}">
      <dgm:prSet/>
      <dgm:spPr/>
      <dgm:t>
        <a:bodyPr/>
        <a:lstStyle/>
        <a:p>
          <a:endParaRPr lang="en-US"/>
        </a:p>
      </dgm:t>
    </dgm:pt>
    <dgm:pt modelId="{9B18E029-8A24-4AF4-BFF0-7F9CFA169579}">
      <dgm:prSet phldrT="[Text]"/>
      <dgm:spPr/>
      <dgm:t>
        <a:bodyPr/>
        <a:lstStyle/>
        <a:p>
          <a:r>
            <a:rPr lang="en-US" dirty="0" err="1" smtClean="0"/>
            <a:t>.Net</a:t>
          </a:r>
          <a:r>
            <a:rPr lang="en-US" dirty="0" smtClean="0"/>
            <a:t> Framework</a:t>
          </a:r>
          <a:endParaRPr lang="en-US" dirty="0"/>
        </a:p>
      </dgm:t>
    </dgm:pt>
    <dgm:pt modelId="{A18D1AA3-BE89-4552-9F56-EF5322607073}" type="parTrans" cxnId="{807F99C2-B5A2-4F47-93F3-01CA9E620968}">
      <dgm:prSet/>
      <dgm:spPr/>
      <dgm:t>
        <a:bodyPr/>
        <a:lstStyle/>
        <a:p>
          <a:endParaRPr lang="en-US"/>
        </a:p>
      </dgm:t>
    </dgm:pt>
    <dgm:pt modelId="{39FA4FDD-C49F-4CD8-B6D8-D15BFFB1E32E}" type="sibTrans" cxnId="{807F99C2-B5A2-4F47-93F3-01CA9E620968}">
      <dgm:prSet/>
      <dgm:spPr/>
      <dgm:t>
        <a:bodyPr/>
        <a:lstStyle/>
        <a:p>
          <a:endParaRPr lang="en-US"/>
        </a:p>
      </dgm:t>
    </dgm:pt>
    <dgm:pt modelId="{AB4F69C6-3BCD-4F94-926B-F1E8D98CE262}">
      <dgm:prSet phldrT="[Text]"/>
      <dgm:spPr/>
      <dgm:t>
        <a:bodyPr/>
        <a:lstStyle/>
        <a:p>
          <a:r>
            <a:rPr lang="en-US" dirty="0" smtClean="0"/>
            <a:t>Limitations</a:t>
          </a:r>
          <a:endParaRPr lang="en-US" dirty="0"/>
        </a:p>
      </dgm:t>
    </dgm:pt>
    <dgm:pt modelId="{F0121AFC-FFC1-427A-91B0-6A71CB4199B4}" type="parTrans" cxnId="{3756B9A5-3E30-41E9-B79B-5A84512B0D1B}">
      <dgm:prSet/>
      <dgm:spPr/>
      <dgm:t>
        <a:bodyPr/>
        <a:lstStyle/>
        <a:p>
          <a:endParaRPr lang="en-US"/>
        </a:p>
      </dgm:t>
    </dgm:pt>
    <dgm:pt modelId="{4B5D54F9-4B44-48C1-AFD1-DB546D84207A}" type="sibTrans" cxnId="{3756B9A5-3E30-41E9-B79B-5A84512B0D1B}">
      <dgm:prSet/>
      <dgm:spPr/>
      <dgm:t>
        <a:bodyPr/>
        <a:lstStyle/>
        <a:p>
          <a:endParaRPr lang="en-US"/>
        </a:p>
      </dgm:t>
    </dgm:pt>
    <dgm:pt modelId="{68E41895-61F7-404C-9C53-E69257DDAED9}">
      <dgm:prSet phldrT="[Text]"/>
      <dgm:spPr/>
      <dgm:t>
        <a:bodyPr/>
        <a:lstStyle/>
        <a:p>
          <a:r>
            <a:rPr lang="en-US" dirty="0" smtClean="0"/>
            <a:t>Enterprise Global</a:t>
          </a:r>
          <a:endParaRPr lang="en-US" dirty="0"/>
        </a:p>
      </dgm:t>
    </dgm:pt>
    <dgm:pt modelId="{FBC7C5BC-BA6B-4131-B0FD-7B9503210257}" type="parTrans" cxnId="{5D0EF24B-E8E3-4ACE-8213-94A5DBD4CFAA}">
      <dgm:prSet/>
      <dgm:spPr/>
      <dgm:t>
        <a:bodyPr/>
        <a:lstStyle/>
        <a:p>
          <a:endParaRPr lang="en-US"/>
        </a:p>
      </dgm:t>
    </dgm:pt>
    <dgm:pt modelId="{6AFB67D8-98D1-4A35-90E0-35DBA88E04FE}" type="sibTrans" cxnId="{5D0EF24B-E8E3-4ACE-8213-94A5DBD4CFAA}">
      <dgm:prSet/>
      <dgm:spPr/>
      <dgm:t>
        <a:bodyPr/>
        <a:lstStyle/>
        <a:p>
          <a:endParaRPr lang="en-US"/>
        </a:p>
      </dgm:t>
    </dgm:pt>
    <dgm:pt modelId="{E8025F68-1068-4295-9077-952F269BAA38}">
      <dgm:prSet phldrT="[Text]"/>
      <dgm:spPr/>
      <dgm:t>
        <a:bodyPr/>
        <a:lstStyle/>
        <a:p>
          <a:r>
            <a:rPr lang="en-US" dirty="0" smtClean="0"/>
            <a:t>Develop in Visual Studio</a:t>
          </a:r>
          <a:endParaRPr lang="en-US" dirty="0"/>
        </a:p>
      </dgm:t>
    </dgm:pt>
    <dgm:pt modelId="{6DE4BD43-565F-4B57-9877-DF1A97222FA1}" type="parTrans" cxnId="{6282D822-99DB-4EF4-AA06-1150779120ED}">
      <dgm:prSet/>
      <dgm:spPr/>
      <dgm:t>
        <a:bodyPr/>
        <a:lstStyle/>
        <a:p>
          <a:endParaRPr lang="en-US"/>
        </a:p>
      </dgm:t>
    </dgm:pt>
    <dgm:pt modelId="{ED2BDDDD-9E5C-43E9-B246-4FF6E53F5282}" type="sibTrans" cxnId="{6282D822-99DB-4EF4-AA06-1150779120ED}">
      <dgm:prSet/>
      <dgm:spPr/>
      <dgm:t>
        <a:bodyPr/>
        <a:lstStyle/>
        <a:p>
          <a:endParaRPr lang="en-US"/>
        </a:p>
      </dgm:t>
    </dgm:pt>
    <dgm:pt modelId="{7A461447-57D6-466C-9AE2-E8A8F6B1E3B8}">
      <dgm:prSet phldrT="[Text]"/>
      <dgm:spPr/>
      <dgm:t>
        <a:bodyPr/>
        <a:lstStyle/>
        <a:p>
          <a:r>
            <a:rPr lang="en-US" dirty="0" smtClean="0"/>
            <a:t>Project Server Interface</a:t>
          </a:r>
          <a:endParaRPr lang="en-US" dirty="0"/>
        </a:p>
      </dgm:t>
    </dgm:pt>
    <dgm:pt modelId="{F9B6CACC-8C93-49FE-87FE-A0C7C5D45C0F}" type="parTrans" cxnId="{1960BE85-3A0B-4CC1-AA15-CE464DD784BC}">
      <dgm:prSet/>
      <dgm:spPr/>
      <dgm:t>
        <a:bodyPr/>
        <a:lstStyle/>
        <a:p>
          <a:endParaRPr lang="en-US"/>
        </a:p>
      </dgm:t>
    </dgm:pt>
    <dgm:pt modelId="{2E264AE0-3717-49B8-A384-80B4B76498C2}" type="sibTrans" cxnId="{1960BE85-3A0B-4CC1-AA15-CE464DD784BC}">
      <dgm:prSet/>
      <dgm:spPr/>
      <dgm:t>
        <a:bodyPr/>
        <a:lstStyle/>
        <a:p>
          <a:endParaRPr lang="en-US"/>
        </a:p>
      </dgm:t>
    </dgm:pt>
    <dgm:pt modelId="{A45E2FD4-7829-4576-ABF4-697CF34D6509}">
      <dgm:prSet phldrT="[Text]"/>
      <dgm:spPr/>
      <dgm:t>
        <a:bodyPr/>
        <a:lstStyle/>
        <a:p>
          <a:r>
            <a:rPr lang="en-US" dirty="0" smtClean="0"/>
            <a:t>Development Tools</a:t>
          </a:r>
          <a:endParaRPr lang="en-US" dirty="0"/>
        </a:p>
      </dgm:t>
    </dgm:pt>
    <dgm:pt modelId="{6D73BF51-082B-47CB-9CB4-2034775F1559}" type="parTrans" cxnId="{7A66B2F5-1CF5-4A1F-BA43-30584ACA4ADD}">
      <dgm:prSet/>
      <dgm:spPr/>
      <dgm:t>
        <a:bodyPr/>
        <a:lstStyle/>
        <a:p>
          <a:endParaRPr lang="en-US"/>
        </a:p>
      </dgm:t>
    </dgm:pt>
    <dgm:pt modelId="{4DACC56E-BF57-4224-840A-7631A05E9163}" type="sibTrans" cxnId="{7A66B2F5-1CF5-4A1F-BA43-30584ACA4ADD}">
      <dgm:prSet/>
      <dgm:spPr/>
      <dgm:t>
        <a:bodyPr/>
        <a:lstStyle/>
        <a:p>
          <a:endParaRPr lang="en-US"/>
        </a:p>
      </dgm:t>
    </dgm:pt>
    <dgm:pt modelId="{F2232851-04D4-419F-BABD-587D663D73AD}">
      <dgm:prSet phldrT="[Text]"/>
      <dgm:spPr/>
      <dgm:t>
        <a:bodyPr/>
        <a:lstStyle/>
        <a:p>
          <a:r>
            <a:rPr lang="en-US" dirty="0" smtClean="0"/>
            <a:t>Managed Code</a:t>
          </a:r>
          <a:endParaRPr lang="en-US" dirty="0"/>
        </a:p>
      </dgm:t>
    </dgm:pt>
    <dgm:pt modelId="{77365CAF-0AFD-4BA8-B78B-1D7DD7C06CA4}" type="parTrans" cxnId="{99E09193-1E4E-4B9D-84B9-8C03F5ED3A54}">
      <dgm:prSet/>
      <dgm:spPr/>
      <dgm:t>
        <a:bodyPr/>
        <a:lstStyle/>
        <a:p>
          <a:endParaRPr lang="en-US"/>
        </a:p>
      </dgm:t>
    </dgm:pt>
    <dgm:pt modelId="{0FC84108-AFBD-4F91-89B7-AB1D364301AD}" type="sibTrans" cxnId="{99E09193-1E4E-4B9D-84B9-8C03F5ED3A54}">
      <dgm:prSet/>
      <dgm:spPr/>
      <dgm:t>
        <a:bodyPr/>
        <a:lstStyle/>
        <a:p>
          <a:endParaRPr lang="en-US"/>
        </a:p>
      </dgm:t>
    </dgm:pt>
    <dgm:pt modelId="{7C270225-B344-4109-AC6A-B4CCE5DED3FC}" type="pres">
      <dgm:prSet presAssocID="{F67941B4-58C9-4860-934E-C5C33B2D7F2B}" presName="outerComposite" presStyleCnt="0">
        <dgm:presLayoutVars>
          <dgm:chMax val="2"/>
          <dgm:animLvl val="lvl"/>
          <dgm:resizeHandles val="exact"/>
        </dgm:presLayoutVars>
      </dgm:prSet>
      <dgm:spPr/>
      <dgm:t>
        <a:bodyPr/>
        <a:lstStyle/>
        <a:p>
          <a:endParaRPr lang="en-US"/>
        </a:p>
      </dgm:t>
    </dgm:pt>
    <dgm:pt modelId="{E05DA533-48F6-495C-ABB3-61DDA7A357E4}" type="pres">
      <dgm:prSet presAssocID="{F67941B4-58C9-4860-934E-C5C33B2D7F2B}" presName="dummyMaxCanvas" presStyleCnt="0"/>
      <dgm:spPr/>
    </dgm:pt>
    <dgm:pt modelId="{4903C0B4-B03C-4851-803E-FAB10EC331AC}" type="pres">
      <dgm:prSet presAssocID="{F67941B4-58C9-4860-934E-C5C33B2D7F2B}" presName="parentComposite" presStyleCnt="0"/>
      <dgm:spPr/>
    </dgm:pt>
    <dgm:pt modelId="{70BF8689-13F3-4A73-9DF1-278A58593045}" type="pres">
      <dgm:prSet presAssocID="{F67941B4-58C9-4860-934E-C5C33B2D7F2B}" presName="parent1" presStyleLbl="alignAccFollowNode1" presStyleIdx="0" presStyleCnt="4">
        <dgm:presLayoutVars>
          <dgm:chMax val="4"/>
        </dgm:presLayoutVars>
      </dgm:prSet>
      <dgm:spPr/>
      <dgm:t>
        <a:bodyPr/>
        <a:lstStyle/>
        <a:p>
          <a:endParaRPr lang="en-US"/>
        </a:p>
      </dgm:t>
    </dgm:pt>
    <dgm:pt modelId="{C49D218A-865A-4B81-BC90-17ACE1CD24B9}" type="pres">
      <dgm:prSet presAssocID="{F67941B4-58C9-4860-934E-C5C33B2D7F2B}" presName="parent2" presStyleLbl="alignAccFollowNode1" presStyleIdx="1" presStyleCnt="4">
        <dgm:presLayoutVars>
          <dgm:chMax val="4"/>
        </dgm:presLayoutVars>
      </dgm:prSet>
      <dgm:spPr/>
      <dgm:t>
        <a:bodyPr/>
        <a:lstStyle/>
        <a:p>
          <a:endParaRPr lang="en-US"/>
        </a:p>
      </dgm:t>
    </dgm:pt>
    <dgm:pt modelId="{76BE1BCA-3651-4F05-A674-DF97F66D5F5B}" type="pres">
      <dgm:prSet presAssocID="{F67941B4-58C9-4860-934E-C5C33B2D7F2B}" presName="childrenComposite" presStyleCnt="0"/>
      <dgm:spPr/>
    </dgm:pt>
    <dgm:pt modelId="{D0384F41-CA06-4150-B71F-E966262198DE}" type="pres">
      <dgm:prSet presAssocID="{F67941B4-58C9-4860-934E-C5C33B2D7F2B}" presName="dummyMaxCanvas_ChildArea" presStyleCnt="0"/>
      <dgm:spPr/>
    </dgm:pt>
    <dgm:pt modelId="{8E2C7DED-6722-4E74-A7FE-E1512314478C}" type="pres">
      <dgm:prSet presAssocID="{F67941B4-58C9-4860-934E-C5C33B2D7F2B}" presName="fulcrum" presStyleLbl="alignAccFollowNode1" presStyleIdx="2" presStyleCnt="4"/>
      <dgm:spPr/>
    </dgm:pt>
    <dgm:pt modelId="{D5B50C36-552B-4200-8583-531744E3B0CF}" type="pres">
      <dgm:prSet presAssocID="{F67941B4-58C9-4860-934E-C5C33B2D7F2B}" presName="balance_42" presStyleLbl="alignAccFollowNode1" presStyleIdx="3" presStyleCnt="4">
        <dgm:presLayoutVars>
          <dgm:bulletEnabled val="1"/>
        </dgm:presLayoutVars>
      </dgm:prSet>
      <dgm:spPr/>
    </dgm:pt>
    <dgm:pt modelId="{51AD7D22-0AD6-46D5-8031-B26BD132AC7C}" type="pres">
      <dgm:prSet presAssocID="{F67941B4-58C9-4860-934E-C5C33B2D7F2B}" presName="left_42_1" presStyleLbl="node1" presStyleIdx="0" presStyleCnt="6">
        <dgm:presLayoutVars>
          <dgm:bulletEnabled val="1"/>
        </dgm:presLayoutVars>
      </dgm:prSet>
      <dgm:spPr/>
      <dgm:t>
        <a:bodyPr/>
        <a:lstStyle/>
        <a:p>
          <a:endParaRPr lang="en-US"/>
        </a:p>
      </dgm:t>
    </dgm:pt>
    <dgm:pt modelId="{8775C6DE-FA88-47EC-AAB1-9B0F3B673714}" type="pres">
      <dgm:prSet presAssocID="{F67941B4-58C9-4860-934E-C5C33B2D7F2B}" presName="left_42_2" presStyleLbl="node1" presStyleIdx="1" presStyleCnt="6">
        <dgm:presLayoutVars>
          <dgm:bulletEnabled val="1"/>
        </dgm:presLayoutVars>
      </dgm:prSet>
      <dgm:spPr/>
      <dgm:t>
        <a:bodyPr/>
        <a:lstStyle/>
        <a:p>
          <a:endParaRPr lang="en-US"/>
        </a:p>
      </dgm:t>
    </dgm:pt>
    <dgm:pt modelId="{56827871-9B9D-4534-BF93-257291927764}" type="pres">
      <dgm:prSet presAssocID="{F67941B4-58C9-4860-934E-C5C33B2D7F2B}" presName="left_42_3" presStyleLbl="node1" presStyleIdx="2" presStyleCnt="6">
        <dgm:presLayoutVars>
          <dgm:bulletEnabled val="1"/>
        </dgm:presLayoutVars>
      </dgm:prSet>
      <dgm:spPr/>
      <dgm:t>
        <a:bodyPr/>
        <a:lstStyle/>
        <a:p>
          <a:endParaRPr lang="en-US"/>
        </a:p>
      </dgm:t>
    </dgm:pt>
    <dgm:pt modelId="{02A6BEC5-ED7D-4793-B0CD-2A4DE76263C9}" type="pres">
      <dgm:prSet presAssocID="{F67941B4-58C9-4860-934E-C5C33B2D7F2B}" presName="left_42_4" presStyleLbl="node1" presStyleIdx="3" presStyleCnt="6">
        <dgm:presLayoutVars>
          <dgm:bulletEnabled val="1"/>
        </dgm:presLayoutVars>
      </dgm:prSet>
      <dgm:spPr/>
      <dgm:t>
        <a:bodyPr/>
        <a:lstStyle/>
        <a:p>
          <a:endParaRPr lang="en-US"/>
        </a:p>
      </dgm:t>
    </dgm:pt>
    <dgm:pt modelId="{8C0849BB-45EC-4807-89EA-0413A24AC5CC}" type="pres">
      <dgm:prSet presAssocID="{F67941B4-58C9-4860-934E-C5C33B2D7F2B}" presName="right_42_1" presStyleLbl="node1" presStyleIdx="4" presStyleCnt="6">
        <dgm:presLayoutVars>
          <dgm:bulletEnabled val="1"/>
        </dgm:presLayoutVars>
      </dgm:prSet>
      <dgm:spPr/>
      <dgm:t>
        <a:bodyPr/>
        <a:lstStyle/>
        <a:p>
          <a:endParaRPr lang="en-US"/>
        </a:p>
      </dgm:t>
    </dgm:pt>
    <dgm:pt modelId="{DA707312-7730-4076-A92A-31FC07FB3557}" type="pres">
      <dgm:prSet presAssocID="{F67941B4-58C9-4860-934E-C5C33B2D7F2B}" presName="right_42_2" presStyleLbl="node1" presStyleIdx="5" presStyleCnt="6">
        <dgm:presLayoutVars>
          <dgm:bulletEnabled val="1"/>
        </dgm:presLayoutVars>
      </dgm:prSet>
      <dgm:spPr/>
      <dgm:t>
        <a:bodyPr/>
        <a:lstStyle/>
        <a:p>
          <a:endParaRPr lang="en-US"/>
        </a:p>
      </dgm:t>
    </dgm:pt>
  </dgm:ptLst>
  <dgm:cxnLst>
    <dgm:cxn modelId="{3756B9A5-3E30-41E9-B79B-5A84512B0D1B}" srcId="{F67941B4-58C9-4860-934E-C5C33B2D7F2B}" destId="{AB4F69C6-3BCD-4F94-926B-F1E8D98CE262}" srcOrd="1" destOrd="0" parTransId="{F0121AFC-FFC1-427A-91B0-6A71CB4199B4}" sibTransId="{4B5D54F9-4B44-48C1-AFD1-DB546D84207A}"/>
    <dgm:cxn modelId="{887AF612-411F-4749-B296-9B7990F9AB74}" type="presOf" srcId="{9B18E029-8A24-4AF4-BFF0-7F9CFA169579}" destId="{51AD7D22-0AD6-46D5-8031-B26BD132AC7C}" srcOrd="0" destOrd="0" presId="urn:microsoft.com/office/officeart/2005/8/layout/balance1"/>
    <dgm:cxn modelId="{B922935B-FB7E-43DA-BD4C-35D733206B99}" type="presOf" srcId="{A45E2FD4-7829-4576-ABF4-697CF34D6509}" destId="{56827871-9B9D-4534-BF93-257291927764}" srcOrd="0" destOrd="0" presId="urn:microsoft.com/office/officeart/2005/8/layout/balance1"/>
    <dgm:cxn modelId="{99E09193-1E4E-4B9D-84B9-8C03F5ED3A54}" srcId="{BC68F3A2-6F8E-48AB-A774-E230290542E0}" destId="{F2232851-04D4-419F-BABD-587D663D73AD}" srcOrd="3" destOrd="0" parTransId="{77365CAF-0AFD-4BA8-B78B-1D7DD7C06CA4}" sibTransId="{0FC84108-AFBD-4F91-89B7-AB1D364301AD}"/>
    <dgm:cxn modelId="{C01D8D74-361A-4506-8C65-4D0B8578DAF9}" type="presOf" srcId="{F2232851-04D4-419F-BABD-587D663D73AD}" destId="{02A6BEC5-ED7D-4793-B0CD-2A4DE76263C9}" srcOrd="0" destOrd="0" presId="urn:microsoft.com/office/officeart/2005/8/layout/balance1"/>
    <dgm:cxn modelId="{7DCCD96D-CCD3-4641-AF4F-DFBC9A54A50D}" type="presOf" srcId="{BC68F3A2-6F8E-48AB-A774-E230290542E0}" destId="{70BF8689-13F3-4A73-9DF1-278A58593045}" srcOrd="0" destOrd="0" presId="urn:microsoft.com/office/officeart/2005/8/layout/balance1"/>
    <dgm:cxn modelId="{2AAC31E4-EDA5-4460-8738-AD1303EB6D4E}" type="presOf" srcId="{F67941B4-58C9-4860-934E-C5C33B2D7F2B}" destId="{7C270225-B344-4109-AC6A-B4CCE5DED3FC}" srcOrd="0" destOrd="0" presId="urn:microsoft.com/office/officeart/2005/8/layout/balance1"/>
    <dgm:cxn modelId="{B470FA7D-3AC0-4785-93DB-C5FB287F6FF4}" type="presOf" srcId="{7A461447-57D6-466C-9AE2-E8A8F6B1E3B8}" destId="{8775C6DE-FA88-47EC-AAB1-9B0F3B673714}" srcOrd="0" destOrd="0" presId="urn:microsoft.com/office/officeart/2005/8/layout/balance1"/>
    <dgm:cxn modelId="{7A66B2F5-1CF5-4A1F-BA43-30584ACA4ADD}" srcId="{BC68F3A2-6F8E-48AB-A774-E230290542E0}" destId="{A45E2FD4-7829-4576-ABF4-697CF34D6509}" srcOrd="2" destOrd="0" parTransId="{6D73BF51-082B-47CB-9CB4-2034775F1559}" sibTransId="{4DACC56E-BF57-4224-840A-7631A05E9163}"/>
    <dgm:cxn modelId="{807F99C2-B5A2-4F47-93F3-01CA9E620968}" srcId="{BC68F3A2-6F8E-48AB-A774-E230290542E0}" destId="{9B18E029-8A24-4AF4-BFF0-7F9CFA169579}" srcOrd="0" destOrd="0" parTransId="{A18D1AA3-BE89-4552-9F56-EF5322607073}" sibTransId="{39FA4FDD-C49F-4CD8-B6D8-D15BFFB1E32E}"/>
    <dgm:cxn modelId="{5D0EF24B-E8E3-4ACE-8213-94A5DBD4CFAA}" srcId="{AB4F69C6-3BCD-4F94-926B-F1E8D98CE262}" destId="{68E41895-61F7-404C-9C53-E69257DDAED9}" srcOrd="0" destOrd="0" parTransId="{FBC7C5BC-BA6B-4131-B0FD-7B9503210257}" sibTransId="{6AFB67D8-98D1-4A35-90E0-35DBA88E04FE}"/>
    <dgm:cxn modelId="{1960BE85-3A0B-4CC1-AA15-CE464DD784BC}" srcId="{BC68F3A2-6F8E-48AB-A774-E230290542E0}" destId="{7A461447-57D6-466C-9AE2-E8A8F6B1E3B8}" srcOrd="1" destOrd="0" parTransId="{F9B6CACC-8C93-49FE-87FE-A0C7C5D45C0F}" sibTransId="{2E264AE0-3717-49B8-A384-80B4B76498C2}"/>
    <dgm:cxn modelId="{2775BC1D-431E-4A57-80E1-DECC98812441}" srcId="{F67941B4-58C9-4860-934E-C5C33B2D7F2B}" destId="{BC68F3A2-6F8E-48AB-A774-E230290542E0}" srcOrd="0" destOrd="0" parTransId="{4F470374-86F6-4479-9A7F-3DACB151026F}" sibTransId="{8EEF8BAF-CBD5-4FC7-A420-AC09C6FF9188}"/>
    <dgm:cxn modelId="{6282D822-99DB-4EF4-AA06-1150779120ED}" srcId="{AB4F69C6-3BCD-4F94-926B-F1E8D98CE262}" destId="{E8025F68-1068-4295-9077-952F269BAA38}" srcOrd="1" destOrd="0" parTransId="{6DE4BD43-565F-4B57-9877-DF1A97222FA1}" sibTransId="{ED2BDDDD-9E5C-43E9-B246-4FF6E53F5282}"/>
    <dgm:cxn modelId="{37C8D7BA-685D-4381-9A87-CEE08B97A73A}" type="presOf" srcId="{68E41895-61F7-404C-9C53-E69257DDAED9}" destId="{8C0849BB-45EC-4807-89EA-0413A24AC5CC}" srcOrd="0" destOrd="0" presId="urn:microsoft.com/office/officeart/2005/8/layout/balance1"/>
    <dgm:cxn modelId="{7C02F480-4E34-43A4-9DBA-21CBDC6CB5CE}" type="presOf" srcId="{AB4F69C6-3BCD-4F94-926B-F1E8D98CE262}" destId="{C49D218A-865A-4B81-BC90-17ACE1CD24B9}" srcOrd="0" destOrd="0" presId="urn:microsoft.com/office/officeart/2005/8/layout/balance1"/>
    <dgm:cxn modelId="{69168979-7683-49B9-BC54-EA586CC35273}" type="presOf" srcId="{E8025F68-1068-4295-9077-952F269BAA38}" destId="{DA707312-7730-4076-A92A-31FC07FB3557}" srcOrd="0" destOrd="0" presId="urn:microsoft.com/office/officeart/2005/8/layout/balance1"/>
    <dgm:cxn modelId="{89F15FE6-8CCE-4215-AC88-785ED154DA3D}" type="presParOf" srcId="{7C270225-B344-4109-AC6A-B4CCE5DED3FC}" destId="{E05DA533-48F6-495C-ABB3-61DDA7A357E4}" srcOrd="0" destOrd="0" presId="urn:microsoft.com/office/officeart/2005/8/layout/balance1"/>
    <dgm:cxn modelId="{4EEE80CD-286D-4330-82A9-A1D649271E0D}" type="presParOf" srcId="{7C270225-B344-4109-AC6A-B4CCE5DED3FC}" destId="{4903C0B4-B03C-4851-803E-FAB10EC331AC}" srcOrd="1" destOrd="0" presId="urn:microsoft.com/office/officeart/2005/8/layout/balance1"/>
    <dgm:cxn modelId="{156FB259-6344-4530-82C1-E15D5492A2BD}" type="presParOf" srcId="{4903C0B4-B03C-4851-803E-FAB10EC331AC}" destId="{70BF8689-13F3-4A73-9DF1-278A58593045}" srcOrd="0" destOrd="0" presId="urn:microsoft.com/office/officeart/2005/8/layout/balance1"/>
    <dgm:cxn modelId="{B6E1218E-AFF6-4657-A4A8-C958AC01911E}" type="presParOf" srcId="{4903C0B4-B03C-4851-803E-FAB10EC331AC}" destId="{C49D218A-865A-4B81-BC90-17ACE1CD24B9}" srcOrd="1" destOrd="0" presId="urn:microsoft.com/office/officeart/2005/8/layout/balance1"/>
    <dgm:cxn modelId="{858BA234-B0A6-4AFC-868C-528949E3FF3E}" type="presParOf" srcId="{7C270225-B344-4109-AC6A-B4CCE5DED3FC}" destId="{76BE1BCA-3651-4F05-A674-DF97F66D5F5B}" srcOrd="2" destOrd="0" presId="urn:microsoft.com/office/officeart/2005/8/layout/balance1"/>
    <dgm:cxn modelId="{77CB9B9E-92D7-4B4F-A25F-A8F1CCE7B2CB}" type="presParOf" srcId="{76BE1BCA-3651-4F05-A674-DF97F66D5F5B}" destId="{D0384F41-CA06-4150-B71F-E966262198DE}" srcOrd="0" destOrd="0" presId="urn:microsoft.com/office/officeart/2005/8/layout/balance1"/>
    <dgm:cxn modelId="{C2302CDB-CF1E-4153-9450-5C3C390764EE}" type="presParOf" srcId="{76BE1BCA-3651-4F05-A674-DF97F66D5F5B}" destId="{8E2C7DED-6722-4E74-A7FE-E1512314478C}" srcOrd="1" destOrd="0" presId="urn:microsoft.com/office/officeart/2005/8/layout/balance1"/>
    <dgm:cxn modelId="{468D8891-026B-4DAB-8C88-84F9E6E0F7C8}" type="presParOf" srcId="{76BE1BCA-3651-4F05-A674-DF97F66D5F5B}" destId="{D5B50C36-552B-4200-8583-531744E3B0CF}" srcOrd="2" destOrd="0" presId="urn:microsoft.com/office/officeart/2005/8/layout/balance1"/>
    <dgm:cxn modelId="{35EE4832-38ED-4D93-9E95-5F3F45756D15}" type="presParOf" srcId="{76BE1BCA-3651-4F05-A674-DF97F66D5F5B}" destId="{51AD7D22-0AD6-46D5-8031-B26BD132AC7C}" srcOrd="3" destOrd="0" presId="urn:microsoft.com/office/officeart/2005/8/layout/balance1"/>
    <dgm:cxn modelId="{45278C93-3030-4FEC-BAAE-C2144E5A45E7}" type="presParOf" srcId="{76BE1BCA-3651-4F05-A674-DF97F66D5F5B}" destId="{8775C6DE-FA88-47EC-AAB1-9B0F3B673714}" srcOrd="4" destOrd="0" presId="urn:microsoft.com/office/officeart/2005/8/layout/balance1"/>
    <dgm:cxn modelId="{FADC48B1-A5C0-40A1-885A-515AA21C4ED7}" type="presParOf" srcId="{76BE1BCA-3651-4F05-A674-DF97F66D5F5B}" destId="{56827871-9B9D-4534-BF93-257291927764}" srcOrd="5" destOrd="0" presId="urn:microsoft.com/office/officeart/2005/8/layout/balance1"/>
    <dgm:cxn modelId="{56C04275-C894-4FFA-9113-5D5065F24E93}" type="presParOf" srcId="{76BE1BCA-3651-4F05-A674-DF97F66D5F5B}" destId="{02A6BEC5-ED7D-4793-B0CD-2A4DE76263C9}" srcOrd="6" destOrd="0" presId="urn:microsoft.com/office/officeart/2005/8/layout/balance1"/>
    <dgm:cxn modelId="{91FEE1CB-A5EF-4681-AFA2-E5906A2E0FA5}" type="presParOf" srcId="{76BE1BCA-3651-4F05-A674-DF97F66D5F5B}" destId="{8C0849BB-45EC-4807-89EA-0413A24AC5CC}" srcOrd="7" destOrd="0" presId="urn:microsoft.com/office/officeart/2005/8/layout/balance1"/>
    <dgm:cxn modelId="{F2E48AB9-8464-4C3F-9DAE-9978DD6B86D7}" type="presParOf" srcId="{76BE1BCA-3651-4F05-A674-DF97F66D5F5B}" destId="{DA707312-7730-4076-A92A-31FC07FB3557}"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E57C50-AB64-4A24-8F0D-2935C5CA7BB9}" type="doc">
      <dgm:prSet loTypeId="urn:microsoft.com/office/officeart/2005/8/layout/arrow2" loCatId="process" qsTypeId="urn:microsoft.com/office/officeart/2005/8/quickstyle/simple4" qsCatId="simple" csTypeId="urn:microsoft.com/office/officeart/2005/8/colors/accent4_1" csCatId="accent4" phldr="1"/>
      <dgm:spPr/>
    </dgm:pt>
    <dgm:pt modelId="{3F68ACEC-207A-43C7-A7BD-8CC3B1B08D0F}">
      <dgm:prSet phldrT="[Text]"/>
      <dgm:spPr/>
      <dgm:t>
        <a:bodyPr/>
        <a:lstStyle/>
        <a:p>
          <a:r>
            <a:rPr lang="en-US" b="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2003</a:t>
          </a:r>
          <a:endParaRPr lang="en-US" b="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gm:t>
    </dgm:pt>
    <dgm:pt modelId="{EE0C5806-D700-41BF-8CB2-E513D8C96EA6}" type="parTrans" cxnId="{A54325A1-006A-4A6E-A585-AE55D02D36AF}">
      <dgm:prSet/>
      <dgm:spPr/>
      <dgm:t>
        <a:bodyPr/>
        <a:lstStyle/>
        <a:p>
          <a:endParaRPr lang="en-US"/>
        </a:p>
      </dgm:t>
    </dgm:pt>
    <dgm:pt modelId="{4EE67120-5509-4318-A95F-4AF62A2BCD1B}" type="sibTrans" cxnId="{A54325A1-006A-4A6E-A585-AE55D02D36AF}">
      <dgm:prSet/>
      <dgm:spPr/>
      <dgm:t>
        <a:bodyPr/>
        <a:lstStyle/>
        <a:p>
          <a:endParaRPr lang="en-US"/>
        </a:p>
      </dgm:t>
    </dgm:pt>
    <dgm:pt modelId="{62394DEC-709D-4787-B268-F9BB2851DC46}">
      <dgm:prSet phldrT="[Text]"/>
      <dgm:spPr/>
      <dgm:t>
        <a:bodyPr/>
        <a:lstStyle/>
        <a:p>
          <a:r>
            <a:rPr lang="en-US" b="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2007</a:t>
          </a:r>
          <a:endParaRPr lang="en-US" b="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gm:t>
    </dgm:pt>
    <dgm:pt modelId="{50726BF1-3635-4277-8D2A-5CA89FC99D4B}" type="parTrans" cxnId="{ADAC1870-2912-4145-B4A3-FABBCCE5909F}">
      <dgm:prSet/>
      <dgm:spPr/>
      <dgm:t>
        <a:bodyPr/>
        <a:lstStyle/>
        <a:p>
          <a:endParaRPr lang="en-US"/>
        </a:p>
      </dgm:t>
    </dgm:pt>
    <dgm:pt modelId="{C80852E0-A949-4642-A42D-8065346EEFFE}" type="sibTrans" cxnId="{ADAC1870-2912-4145-B4A3-FABBCCE5909F}">
      <dgm:prSet/>
      <dgm:spPr/>
      <dgm:t>
        <a:bodyPr/>
        <a:lstStyle/>
        <a:p>
          <a:endParaRPr lang="en-US"/>
        </a:p>
      </dgm:t>
    </dgm:pt>
    <dgm:pt modelId="{E033AE58-D2AD-4EFE-93ED-98EA8842B2C5}">
      <dgm:prSet phldrT="[Text]"/>
      <dgm:spPr/>
      <dgm:t>
        <a:bodyPr/>
        <a:lstStyle/>
        <a:p>
          <a:r>
            <a:rPr lang="en-US" b="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2010</a:t>
          </a:r>
          <a:endParaRPr lang="en-US" b="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gm:t>
    </dgm:pt>
    <dgm:pt modelId="{FCB1E76B-005C-4B41-86D4-B503EBB2C76A}" type="parTrans" cxnId="{E256614C-0092-4DA3-B389-5DD6FA394CA6}">
      <dgm:prSet/>
      <dgm:spPr/>
      <dgm:t>
        <a:bodyPr/>
        <a:lstStyle/>
        <a:p>
          <a:endParaRPr lang="en-US"/>
        </a:p>
      </dgm:t>
    </dgm:pt>
    <dgm:pt modelId="{16C77FCF-63C2-49E6-A517-596644ADA403}" type="sibTrans" cxnId="{E256614C-0092-4DA3-B389-5DD6FA394CA6}">
      <dgm:prSet/>
      <dgm:spPr/>
      <dgm:t>
        <a:bodyPr/>
        <a:lstStyle/>
        <a:p>
          <a:endParaRPr lang="en-US"/>
        </a:p>
      </dgm:t>
    </dgm:pt>
    <dgm:pt modelId="{70C69407-87A5-4430-83C0-023F731979C7}" type="pres">
      <dgm:prSet presAssocID="{BDE57C50-AB64-4A24-8F0D-2935C5CA7BB9}" presName="arrowDiagram" presStyleCnt="0">
        <dgm:presLayoutVars>
          <dgm:chMax val="5"/>
          <dgm:dir/>
          <dgm:resizeHandles val="exact"/>
        </dgm:presLayoutVars>
      </dgm:prSet>
      <dgm:spPr/>
    </dgm:pt>
    <dgm:pt modelId="{8F401F6B-8D87-4D1D-B956-A12AC2379CCF}" type="pres">
      <dgm:prSet presAssocID="{BDE57C50-AB64-4A24-8F0D-2935C5CA7BB9}" presName="arrow" presStyleLbl="bgShp" presStyleIdx="0" presStyleCnt="1">
        <dgm:style>
          <a:lnRef idx="0">
            <a:schemeClr val="accent2"/>
          </a:lnRef>
          <a:fillRef idx="3">
            <a:schemeClr val="accent2"/>
          </a:fillRef>
          <a:effectRef idx="3">
            <a:schemeClr val="accent2"/>
          </a:effectRef>
          <a:fontRef idx="minor">
            <a:schemeClr val="lt1"/>
          </a:fontRef>
        </dgm:style>
      </dgm:prSet>
      <dgm:spPr/>
    </dgm:pt>
    <dgm:pt modelId="{AE52F98F-3A20-4081-BFCF-6C2EEE41D1C6}" type="pres">
      <dgm:prSet presAssocID="{BDE57C50-AB64-4A24-8F0D-2935C5CA7BB9}" presName="arrowDiagram3" presStyleCnt="0"/>
      <dgm:spPr/>
    </dgm:pt>
    <dgm:pt modelId="{31CAD04F-176B-40B7-B42E-5B3A92A8B321}" type="pres">
      <dgm:prSet presAssocID="{3F68ACEC-207A-43C7-A7BD-8CC3B1B08D0F}" presName="bullet3a" presStyleLbl="node1" presStyleIdx="0" presStyleCnt="3"/>
      <dgm:spPr/>
    </dgm:pt>
    <dgm:pt modelId="{1CA30115-F592-498A-99CD-CAA71CB5DEA8}" type="pres">
      <dgm:prSet presAssocID="{3F68ACEC-207A-43C7-A7BD-8CC3B1B08D0F}" presName="textBox3a" presStyleLbl="revTx" presStyleIdx="0" presStyleCnt="3" custLinFactNeighborX="9657" custLinFactNeighborY="16955">
        <dgm:presLayoutVars>
          <dgm:bulletEnabled val="1"/>
        </dgm:presLayoutVars>
      </dgm:prSet>
      <dgm:spPr/>
      <dgm:t>
        <a:bodyPr/>
        <a:lstStyle/>
        <a:p>
          <a:endParaRPr lang="en-US"/>
        </a:p>
      </dgm:t>
    </dgm:pt>
    <dgm:pt modelId="{7C01616A-7A7E-4254-A862-D33646B8A074}" type="pres">
      <dgm:prSet presAssocID="{62394DEC-709D-4787-B268-F9BB2851DC46}" presName="bullet3b" presStyleLbl="node1" presStyleIdx="1" presStyleCnt="3"/>
      <dgm:spPr/>
    </dgm:pt>
    <dgm:pt modelId="{FC584A29-E752-4E22-A27E-D0C082886460}" type="pres">
      <dgm:prSet presAssocID="{62394DEC-709D-4787-B268-F9BB2851DC46}" presName="textBox3b" presStyleLbl="revTx" presStyleIdx="1" presStyleCnt="3" custLinFactNeighborY="7353">
        <dgm:presLayoutVars>
          <dgm:bulletEnabled val="1"/>
        </dgm:presLayoutVars>
      </dgm:prSet>
      <dgm:spPr/>
      <dgm:t>
        <a:bodyPr/>
        <a:lstStyle/>
        <a:p>
          <a:endParaRPr lang="en-US"/>
        </a:p>
      </dgm:t>
    </dgm:pt>
    <dgm:pt modelId="{69387414-9D3C-4228-847D-57E6F6083CBA}" type="pres">
      <dgm:prSet presAssocID="{E033AE58-D2AD-4EFE-93ED-98EA8842B2C5}" presName="bullet3c" presStyleLbl="node1" presStyleIdx="2" presStyleCnt="3"/>
      <dgm:spPr/>
    </dgm:pt>
    <dgm:pt modelId="{FCC809DB-3DB6-448F-9534-BB1F5A98E534}" type="pres">
      <dgm:prSet presAssocID="{E033AE58-D2AD-4EFE-93ED-98EA8842B2C5}" presName="textBox3c" presStyleLbl="revTx" presStyleIdx="2" presStyleCnt="3" custLinFactNeighborX="-1042" custLinFactNeighborY="13669">
        <dgm:presLayoutVars>
          <dgm:bulletEnabled val="1"/>
        </dgm:presLayoutVars>
      </dgm:prSet>
      <dgm:spPr/>
      <dgm:t>
        <a:bodyPr/>
        <a:lstStyle/>
        <a:p>
          <a:endParaRPr lang="en-US"/>
        </a:p>
      </dgm:t>
    </dgm:pt>
  </dgm:ptLst>
  <dgm:cxnLst>
    <dgm:cxn modelId="{1939CAF8-F270-4F5F-AFA4-B0EE319160BA}" type="presOf" srcId="{BDE57C50-AB64-4A24-8F0D-2935C5CA7BB9}" destId="{70C69407-87A5-4430-83C0-023F731979C7}" srcOrd="0" destOrd="0" presId="urn:microsoft.com/office/officeart/2005/8/layout/arrow2"/>
    <dgm:cxn modelId="{ADAC1870-2912-4145-B4A3-FABBCCE5909F}" srcId="{BDE57C50-AB64-4A24-8F0D-2935C5CA7BB9}" destId="{62394DEC-709D-4787-B268-F9BB2851DC46}" srcOrd="1" destOrd="0" parTransId="{50726BF1-3635-4277-8D2A-5CA89FC99D4B}" sibTransId="{C80852E0-A949-4642-A42D-8065346EEFFE}"/>
    <dgm:cxn modelId="{68F7AE4F-5E15-4711-84B1-5B6DD7BC3E59}" type="presOf" srcId="{3F68ACEC-207A-43C7-A7BD-8CC3B1B08D0F}" destId="{1CA30115-F592-498A-99CD-CAA71CB5DEA8}" srcOrd="0" destOrd="0" presId="urn:microsoft.com/office/officeart/2005/8/layout/arrow2"/>
    <dgm:cxn modelId="{A54325A1-006A-4A6E-A585-AE55D02D36AF}" srcId="{BDE57C50-AB64-4A24-8F0D-2935C5CA7BB9}" destId="{3F68ACEC-207A-43C7-A7BD-8CC3B1B08D0F}" srcOrd="0" destOrd="0" parTransId="{EE0C5806-D700-41BF-8CB2-E513D8C96EA6}" sibTransId="{4EE67120-5509-4318-A95F-4AF62A2BCD1B}"/>
    <dgm:cxn modelId="{E256614C-0092-4DA3-B389-5DD6FA394CA6}" srcId="{BDE57C50-AB64-4A24-8F0D-2935C5CA7BB9}" destId="{E033AE58-D2AD-4EFE-93ED-98EA8842B2C5}" srcOrd="2" destOrd="0" parTransId="{FCB1E76B-005C-4B41-86D4-B503EBB2C76A}" sibTransId="{16C77FCF-63C2-49E6-A517-596644ADA403}"/>
    <dgm:cxn modelId="{67CAEC2B-60DB-43E6-8D5B-EC0222E57EE5}" type="presOf" srcId="{62394DEC-709D-4787-B268-F9BB2851DC46}" destId="{FC584A29-E752-4E22-A27E-D0C082886460}" srcOrd="0" destOrd="0" presId="urn:microsoft.com/office/officeart/2005/8/layout/arrow2"/>
    <dgm:cxn modelId="{72678E92-F8DC-4EA5-8167-6BE4B48A621D}" type="presOf" srcId="{E033AE58-D2AD-4EFE-93ED-98EA8842B2C5}" destId="{FCC809DB-3DB6-448F-9534-BB1F5A98E534}" srcOrd="0" destOrd="0" presId="urn:microsoft.com/office/officeart/2005/8/layout/arrow2"/>
    <dgm:cxn modelId="{489F06ED-7CA2-4193-B4AD-1601B2CF0084}" type="presParOf" srcId="{70C69407-87A5-4430-83C0-023F731979C7}" destId="{8F401F6B-8D87-4D1D-B956-A12AC2379CCF}" srcOrd="0" destOrd="0" presId="urn:microsoft.com/office/officeart/2005/8/layout/arrow2"/>
    <dgm:cxn modelId="{CF168F88-239B-43B7-AEBF-BD0BA82FA400}" type="presParOf" srcId="{70C69407-87A5-4430-83C0-023F731979C7}" destId="{AE52F98F-3A20-4081-BFCF-6C2EEE41D1C6}" srcOrd="1" destOrd="0" presId="urn:microsoft.com/office/officeart/2005/8/layout/arrow2"/>
    <dgm:cxn modelId="{D3BDBB61-20CC-4403-8A59-58BD3F58AD1B}" type="presParOf" srcId="{AE52F98F-3A20-4081-BFCF-6C2EEE41D1C6}" destId="{31CAD04F-176B-40B7-B42E-5B3A92A8B321}" srcOrd="0" destOrd="0" presId="urn:microsoft.com/office/officeart/2005/8/layout/arrow2"/>
    <dgm:cxn modelId="{AB52B179-8DB0-4DFD-83EC-DFA6A76A5B86}" type="presParOf" srcId="{AE52F98F-3A20-4081-BFCF-6C2EEE41D1C6}" destId="{1CA30115-F592-498A-99CD-CAA71CB5DEA8}" srcOrd="1" destOrd="0" presId="urn:microsoft.com/office/officeart/2005/8/layout/arrow2"/>
    <dgm:cxn modelId="{D458F9E4-D2C3-4628-BEA1-67CB250D7F4B}" type="presParOf" srcId="{AE52F98F-3A20-4081-BFCF-6C2EEE41D1C6}" destId="{7C01616A-7A7E-4254-A862-D33646B8A074}" srcOrd="2" destOrd="0" presId="urn:microsoft.com/office/officeart/2005/8/layout/arrow2"/>
    <dgm:cxn modelId="{770B9CF1-E4A0-4F13-99B1-A17FAD34589F}" type="presParOf" srcId="{AE52F98F-3A20-4081-BFCF-6C2EEE41D1C6}" destId="{FC584A29-E752-4E22-A27E-D0C082886460}" srcOrd="3" destOrd="0" presId="urn:microsoft.com/office/officeart/2005/8/layout/arrow2"/>
    <dgm:cxn modelId="{6B8AABB7-9E66-48DB-88F3-869A1E61B9BD}" type="presParOf" srcId="{AE52F98F-3A20-4081-BFCF-6C2EEE41D1C6}" destId="{69387414-9D3C-4228-847D-57E6F6083CBA}" srcOrd="4" destOrd="0" presId="urn:microsoft.com/office/officeart/2005/8/layout/arrow2"/>
    <dgm:cxn modelId="{292F4AEC-DCD0-4D67-BF0A-068DFD1299D1}" type="presParOf" srcId="{AE52F98F-3A20-4081-BFCF-6C2EEE41D1C6}" destId="{FCC809DB-3DB6-448F-9534-BB1F5A98E53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951EB2-EF24-449C-BEBD-C3B8FB3A704E}"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US"/>
        </a:p>
      </dgm:t>
    </dgm:pt>
    <dgm:pt modelId="{71A7552A-8FFA-4356-BD95-6E6C768824F0}">
      <dgm:prSet phldrT="[Text]"/>
      <dgm:spPr/>
      <dgm:t>
        <a:bodyPr/>
        <a:lstStyle/>
        <a:p>
          <a:r>
            <a:rPr lang="en-US" dirty="0" smtClean="0"/>
            <a:t>Project Server</a:t>
          </a:r>
        </a:p>
      </dgm:t>
    </dgm:pt>
    <dgm:pt modelId="{53C9C1F9-19DC-4F2C-A8FD-A83AF66517B1}" type="parTrans" cxnId="{1FE23666-F262-4D2D-8E56-522FCD8E884A}">
      <dgm:prSet/>
      <dgm:spPr/>
      <dgm:t>
        <a:bodyPr/>
        <a:lstStyle/>
        <a:p>
          <a:endParaRPr lang="en-US"/>
        </a:p>
      </dgm:t>
    </dgm:pt>
    <dgm:pt modelId="{A4123518-D8B2-4ACF-988A-98B394AE8EBF}" type="sibTrans" cxnId="{1FE23666-F262-4D2D-8E56-522FCD8E884A}">
      <dgm:prSet/>
      <dgm:spPr/>
      <dgm:t>
        <a:bodyPr/>
        <a:lstStyle/>
        <a:p>
          <a:endParaRPr lang="en-US"/>
        </a:p>
      </dgm:t>
    </dgm:pt>
    <dgm:pt modelId="{C3C3C4A3-BCA6-4564-8FF8-29D48C49EB44}">
      <dgm:prSet phldrT="[Text]"/>
      <dgm:spPr/>
      <dgm:t>
        <a:bodyPr/>
        <a:lstStyle/>
        <a:p>
          <a:r>
            <a:rPr lang="en-US" dirty="0" smtClean="0"/>
            <a:t>External System</a:t>
          </a:r>
        </a:p>
      </dgm:t>
    </dgm:pt>
    <dgm:pt modelId="{0718B06D-0040-4B95-A6D0-22BD82E99323}" type="parTrans" cxnId="{B8895149-A19B-458E-A20F-0170C0728FB4}">
      <dgm:prSet/>
      <dgm:spPr/>
    </dgm:pt>
    <dgm:pt modelId="{CE125D3E-D51A-434D-8669-BC492A40ABDD}" type="sibTrans" cxnId="{B8895149-A19B-458E-A20F-0170C0728FB4}">
      <dgm:prSet/>
      <dgm:spPr/>
      <dgm:t>
        <a:bodyPr/>
        <a:lstStyle/>
        <a:p>
          <a:endParaRPr lang="en-US"/>
        </a:p>
      </dgm:t>
    </dgm:pt>
    <dgm:pt modelId="{51B9943A-E5D1-45B6-B864-CB175DF76B97}" type="pres">
      <dgm:prSet presAssocID="{EF951EB2-EF24-449C-BEBD-C3B8FB3A704E}" presName="cycle" presStyleCnt="0">
        <dgm:presLayoutVars>
          <dgm:dir/>
          <dgm:resizeHandles val="exact"/>
        </dgm:presLayoutVars>
      </dgm:prSet>
      <dgm:spPr/>
      <dgm:t>
        <a:bodyPr/>
        <a:lstStyle/>
        <a:p>
          <a:endParaRPr lang="en-US"/>
        </a:p>
      </dgm:t>
    </dgm:pt>
    <dgm:pt modelId="{11F551CA-CC76-4BEA-BD2B-5BD86F3A8203}" type="pres">
      <dgm:prSet presAssocID="{C3C3C4A3-BCA6-4564-8FF8-29D48C49EB44}" presName="node" presStyleLbl="node1" presStyleIdx="0" presStyleCnt="2">
        <dgm:presLayoutVars>
          <dgm:bulletEnabled val="1"/>
        </dgm:presLayoutVars>
      </dgm:prSet>
      <dgm:spPr/>
      <dgm:t>
        <a:bodyPr/>
        <a:lstStyle/>
        <a:p>
          <a:endParaRPr lang="en-US"/>
        </a:p>
      </dgm:t>
    </dgm:pt>
    <dgm:pt modelId="{6FE4A5A5-B398-46BF-953C-A2AC4DF1E446}" type="pres">
      <dgm:prSet presAssocID="{CE125D3E-D51A-434D-8669-BC492A40ABDD}" presName="sibTrans" presStyleLbl="sibTrans2D1" presStyleIdx="0" presStyleCnt="2"/>
      <dgm:spPr/>
      <dgm:t>
        <a:bodyPr/>
        <a:lstStyle/>
        <a:p>
          <a:endParaRPr lang="en-US"/>
        </a:p>
      </dgm:t>
    </dgm:pt>
    <dgm:pt modelId="{911D9A35-5415-45B2-BE24-381223A3C4D0}" type="pres">
      <dgm:prSet presAssocID="{CE125D3E-D51A-434D-8669-BC492A40ABDD}" presName="connectorText" presStyleLbl="sibTrans2D1" presStyleIdx="0" presStyleCnt="2"/>
      <dgm:spPr/>
      <dgm:t>
        <a:bodyPr/>
        <a:lstStyle/>
        <a:p>
          <a:endParaRPr lang="en-US"/>
        </a:p>
      </dgm:t>
    </dgm:pt>
    <dgm:pt modelId="{57FBF734-6AFC-4070-9966-34BDEE58FA23}" type="pres">
      <dgm:prSet presAssocID="{71A7552A-8FFA-4356-BD95-6E6C768824F0}" presName="node" presStyleLbl="node1" presStyleIdx="1" presStyleCnt="2">
        <dgm:presLayoutVars>
          <dgm:bulletEnabled val="1"/>
        </dgm:presLayoutVars>
      </dgm:prSet>
      <dgm:spPr/>
      <dgm:t>
        <a:bodyPr/>
        <a:lstStyle/>
        <a:p>
          <a:endParaRPr lang="en-US"/>
        </a:p>
      </dgm:t>
    </dgm:pt>
    <dgm:pt modelId="{7F3F30E5-B967-4276-925A-95FE26221C57}" type="pres">
      <dgm:prSet presAssocID="{A4123518-D8B2-4ACF-988A-98B394AE8EBF}" presName="sibTrans" presStyleLbl="sibTrans2D1" presStyleIdx="1" presStyleCnt="2"/>
      <dgm:spPr/>
      <dgm:t>
        <a:bodyPr/>
        <a:lstStyle/>
        <a:p>
          <a:endParaRPr lang="en-US"/>
        </a:p>
      </dgm:t>
    </dgm:pt>
    <dgm:pt modelId="{03D863B4-863B-4385-8788-03B01140635F}" type="pres">
      <dgm:prSet presAssocID="{A4123518-D8B2-4ACF-988A-98B394AE8EBF}" presName="connectorText" presStyleLbl="sibTrans2D1" presStyleIdx="1" presStyleCnt="2"/>
      <dgm:spPr/>
      <dgm:t>
        <a:bodyPr/>
        <a:lstStyle/>
        <a:p>
          <a:endParaRPr lang="en-US"/>
        </a:p>
      </dgm:t>
    </dgm:pt>
  </dgm:ptLst>
  <dgm:cxnLst>
    <dgm:cxn modelId="{6E7D2DCF-D7CC-45DA-A73A-B8418112C612}" type="presOf" srcId="{71A7552A-8FFA-4356-BD95-6E6C768824F0}" destId="{57FBF734-6AFC-4070-9966-34BDEE58FA23}" srcOrd="0" destOrd="0" presId="urn:microsoft.com/office/officeart/2005/8/layout/cycle2"/>
    <dgm:cxn modelId="{B571D6A4-F477-426F-9186-82A98A7A3FA6}" type="presOf" srcId="{CE125D3E-D51A-434D-8669-BC492A40ABDD}" destId="{911D9A35-5415-45B2-BE24-381223A3C4D0}" srcOrd="1" destOrd="0" presId="urn:microsoft.com/office/officeart/2005/8/layout/cycle2"/>
    <dgm:cxn modelId="{40AF0BE9-33DB-49EF-B21F-9871195541C3}" type="presOf" srcId="{A4123518-D8B2-4ACF-988A-98B394AE8EBF}" destId="{03D863B4-863B-4385-8788-03B01140635F}" srcOrd="1" destOrd="0" presId="urn:microsoft.com/office/officeart/2005/8/layout/cycle2"/>
    <dgm:cxn modelId="{5DEA689A-C10C-49FE-91EE-09D5968DBEAC}" type="presOf" srcId="{A4123518-D8B2-4ACF-988A-98B394AE8EBF}" destId="{7F3F30E5-B967-4276-925A-95FE26221C57}" srcOrd="0" destOrd="0" presId="urn:microsoft.com/office/officeart/2005/8/layout/cycle2"/>
    <dgm:cxn modelId="{1FE23666-F262-4D2D-8E56-522FCD8E884A}" srcId="{EF951EB2-EF24-449C-BEBD-C3B8FB3A704E}" destId="{71A7552A-8FFA-4356-BD95-6E6C768824F0}" srcOrd="1" destOrd="0" parTransId="{53C9C1F9-19DC-4F2C-A8FD-A83AF66517B1}" sibTransId="{A4123518-D8B2-4ACF-988A-98B394AE8EBF}"/>
    <dgm:cxn modelId="{13DB4DA8-7B4A-4646-B881-F3934D12CEF5}" type="presOf" srcId="{EF951EB2-EF24-449C-BEBD-C3B8FB3A704E}" destId="{51B9943A-E5D1-45B6-B864-CB175DF76B97}" srcOrd="0" destOrd="0" presId="urn:microsoft.com/office/officeart/2005/8/layout/cycle2"/>
    <dgm:cxn modelId="{B8895149-A19B-458E-A20F-0170C0728FB4}" srcId="{EF951EB2-EF24-449C-BEBD-C3B8FB3A704E}" destId="{C3C3C4A3-BCA6-4564-8FF8-29D48C49EB44}" srcOrd="0" destOrd="0" parTransId="{0718B06D-0040-4B95-A6D0-22BD82E99323}" sibTransId="{CE125D3E-D51A-434D-8669-BC492A40ABDD}"/>
    <dgm:cxn modelId="{BCA8A08A-788F-4534-BA79-B0138F8A796B}" type="presOf" srcId="{C3C3C4A3-BCA6-4564-8FF8-29D48C49EB44}" destId="{11F551CA-CC76-4BEA-BD2B-5BD86F3A8203}" srcOrd="0" destOrd="0" presId="urn:microsoft.com/office/officeart/2005/8/layout/cycle2"/>
    <dgm:cxn modelId="{D9289B47-A6C9-4C3C-8B88-4138EA7BF2B6}" type="presOf" srcId="{CE125D3E-D51A-434D-8669-BC492A40ABDD}" destId="{6FE4A5A5-B398-46BF-953C-A2AC4DF1E446}" srcOrd="0" destOrd="0" presId="urn:microsoft.com/office/officeart/2005/8/layout/cycle2"/>
    <dgm:cxn modelId="{69C066F7-B8B6-47C5-91EB-CB048133DF2E}" type="presParOf" srcId="{51B9943A-E5D1-45B6-B864-CB175DF76B97}" destId="{11F551CA-CC76-4BEA-BD2B-5BD86F3A8203}" srcOrd="0" destOrd="0" presId="urn:microsoft.com/office/officeart/2005/8/layout/cycle2"/>
    <dgm:cxn modelId="{480710BF-0A8E-4DE4-BB80-7A978B874FFC}" type="presParOf" srcId="{51B9943A-E5D1-45B6-B864-CB175DF76B97}" destId="{6FE4A5A5-B398-46BF-953C-A2AC4DF1E446}" srcOrd="1" destOrd="0" presId="urn:microsoft.com/office/officeart/2005/8/layout/cycle2"/>
    <dgm:cxn modelId="{8E7D3C52-398A-4B07-98E5-DD054CD50A41}" type="presParOf" srcId="{6FE4A5A5-B398-46BF-953C-A2AC4DF1E446}" destId="{911D9A35-5415-45B2-BE24-381223A3C4D0}" srcOrd="0" destOrd="0" presId="urn:microsoft.com/office/officeart/2005/8/layout/cycle2"/>
    <dgm:cxn modelId="{15AAF33B-29E2-4395-B286-FC1EC5B3B14A}" type="presParOf" srcId="{51B9943A-E5D1-45B6-B864-CB175DF76B97}" destId="{57FBF734-6AFC-4070-9966-34BDEE58FA23}" srcOrd="2" destOrd="0" presId="urn:microsoft.com/office/officeart/2005/8/layout/cycle2"/>
    <dgm:cxn modelId="{F998C3B6-798D-4EFF-BD5F-D2419B8DB511}" type="presParOf" srcId="{51B9943A-E5D1-45B6-B864-CB175DF76B97}" destId="{7F3F30E5-B967-4276-925A-95FE26221C57}" srcOrd="3" destOrd="0" presId="urn:microsoft.com/office/officeart/2005/8/layout/cycle2"/>
    <dgm:cxn modelId="{2C69BB1F-CC23-4B35-B1FD-B27EB2CE1629}" type="presParOf" srcId="{7F3F30E5-B967-4276-925A-95FE26221C57}" destId="{03D863B4-863B-4385-8788-03B01140635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282514-065B-4361-AD75-502D20C3A82D}" type="doc">
      <dgm:prSet loTypeId="urn:microsoft.com/office/officeart/2005/8/layout/funnel1" loCatId="relationship" qsTypeId="urn:microsoft.com/office/officeart/2005/8/quickstyle/3d1" qsCatId="3D" csTypeId="urn:microsoft.com/office/officeart/2005/8/colors/accent0_3" csCatId="mainScheme" phldr="1"/>
      <dgm:spPr/>
      <dgm:t>
        <a:bodyPr/>
        <a:lstStyle/>
        <a:p>
          <a:endParaRPr lang="en-US"/>
        </a:p>
      </dgm:t>
    </dgm:pt>
    <dgm:pt modelId="{0259DB41-04C6-4B12-8EAC-F2DC1282DC03}">
      <dgm:prSet phldrT="[Text]"/>
      <dgm:spPr/>
      <dgm:t>
        <a:bodyPr/>
        <a:lstStyle/>
        <a:p>
          <a:r>
            <a:rPr lang="en-US" dirty="0" smtClean="0"/>
            <a:t>Project Plan</a:t>
          </a:r>
          <a:endParaRPr lang="en-US" dirty="0"/>
        </a:p>
      </dgm:t>
    </dgm:pt>
    <dgm:pt modelId="{C140D52D-129B-4AD8-90C2-340E00BC55E6}" type="parTrans" cxnId="{6D1F486D-6903-4D44-A336-72B3068F8EE4}">
      <dgm:prSet/>
      <dgm:spPr/>
      <dgm:t>
        <a:bodyPr/>
        <a:lstStyle/>
        <a:p>
          <a:endParaRPr lang="en-US"/>
        </a:p>
      </dgm:t>
    </dgm:pt>
    <dgm:pt modelId="{3C83B1F5-91AD-4379-A31F-D8629A563422}" type="sibTrans" cxnId="{6D1F486D-6903-4D44-A336-72B3068F8EE4}">
      <dgm:prSet/>
      <dgm:spPr/>
      <dgm:t>
        <a:bodyPr/>
        <a:lstStyle/>
        <a:p>
          <a:endParaRPr lang="en-US"/>
        </a:p>
      </dgm:t>
    </dgm:pt>
    <dgm:pt modelId="{F90C3B4F-A15D-4F58-8B18-3BD291BFF4AE}">
      <dgm:prSet phldrT="[Text]"/>
      <dgm:spPr/>
      <dgm:t>
        <a:bodyPr/>
        <a:lstStyle/>
        <a:p>
          <a:r>
            <a:rPr lang="en-US" dirty="0" smtClean="0"/>
            <a:t>Project Plan</a:t>
          </a:r>
          <a:endParaRPr lang="en-US" dirty="0"/>
        </a:p>
      </dgm:t>
    </dgm:pt>
    <dgm:pt modelId="{23E1E8F0-46FC-4C3A-8046-B719333F93DC}" type="parTrans" cxnId="{70F724C8-88E1-4C1F-B5CA-7DDC83E38A45}">
      <dgm:prSet/>
      <dgm:spPr/>
      <dgm:t>
        <a:bodyPr/>
        <a:lstStyle/>
        <a:p>
          <a:endParaRPr lang="en-US"/>
        </a:p>
      </dgm:t>
    </dgm:pt>
    <dgm:pt modelId="{E8027CA6-8682-4056-8AE9-C012F9F56FA4}" type="sibTrans" cxnId="{70F724C8-88E1-4C1F-B5CA-7DDC83E38A45}">
      <dgm:prSet/>
      <dgm:spPr/>
      <dgm:t>
        <a:bodyPr/>
        <a:lstStyle/>
        <a:p>
          <a:endParaRPr lang="en-US"/>
        </a:p>
      </dgm:t>
    </dgm:pt>
    <dgm:pt modelId="{0E2A58E0-0A6F-4BE6-8529-349C1D112246}">
      <dgm:prSet phldrT="[Text]"/>
      <dgm:spPr/>
      <dgm:t>
        <a:bodyPr/>
        <a:lstStyle/>
        <a:p>
          <a:r>
            <a:rPr lang="en-US" dirty="0" smtClean="0"/>
            <a:t>Project Plan</a:t>
          </a:r>
          <a:endParaRPr lang="en-US" dirty="0"/>
        </a:p>
      </dgm:t>
    </dgm:pt>
    <dgm:pt modelId="{E18A15C6-C4E7-4BEC-85A7-031C84EDB4D2}" type="parTrans" cxnId="{D186F0F0-42D1-41AD-A498-4C35BB1162CC}">
      <dgm:prSet/>
      <dgm:spPr/>
      <dgm:t>
        <a:bodyPr/>
        <a:lstStyle/>
        <a:p>
          <a:endParaRPr lang="en-US"/>
        </a:p>
      </dgm:t>
    </dgm:pt>
    <dgm:pt modelId="{CCDBF7EB-40E3-487B-8E7C-561D2FBFC39B}" type="sibTrans" cxnId="{D186F0F0-42D1-41AD-A498-4C35BB1162CC}">
      <dgm:prSet/>
      <dgm:spPr/>
      <dgm:t>
        <a:bodyPr/>
        <a:lstStyle/>
        <a:p>
          <a:endParaRPr lang="en-US"/>
        </a:p>
      </dgm:t>
    </dgm:pt>
    <dgm:pt modelId="{863C4191-32BA-4774-BD95-D77D38B491A9}">
      <dgm:prSet phldrT="[Text]"/>
      <dgm:spPr/>
      <dgm:t>
        <a:bodyPr/>
        <a:lstStyle/>
        <a:p>
          <a:r>
            <a:rPr lang="en-US" dirty="0" smtClean="0"/>
            <a:t>Selected Project Plans</a:t>
          </a:r>
          <a:endParaRPr lang="en-US" dirty="0"/>
        </a:p>
      </dgm:t>
    </dgm:pt>
    <dgm:pt modelId="{F40A8056-6AFB-4209-A591-E32403AC54F5}" type="parTrans" cxnId="{9E6F710A-F8B6-415B-8AB2-45AC1DC98390}">
      <dgm:prSet/>
      <dgm:spPr/>
      <dgm:t>
        <a:bodyPr/>
        <a:lstStyle/>
        <a:p>
          <a:endParaRPr lang="en-US"/>
        </a:p>
      </dgm:t>
    </dgm:pt>
    <dgm:pt modelId="{7522A0B7-BA06-4192-8E9B-57DD84E0AC48}" type="sibTrans" cxnId="{9E6F710A-F8B6-415B-8AB2-45AC1DC98390}">
      <dgm:prSet/>
      <dgm:spPr/>
      <dgm:t>
        <a:bodyPr/>
        <a:lstStyle/>
        <a:p>
          <a:endParaRPr lang="en-US"/>
        </a:p>
      </dgm:t>
    </dgm:pt>
    <dgm:pt modelId="{189B6C35-2D77-4402-A201-AD422C44C474}" type="pres">
      <dgm:prSet presAssocID="{23282514-065B-4361-AD75-502D20C3A82D}" presName="Name0" presStyleCnt="0">
        <dgm:presLayoutVars>
          <dgm:chMax val="4"/>
          <dgm:resizeHandles val="exact"/>
        </dgm:presLayoutVars>
      </dgm:prSet>
      <dgm:spPr/>
      <dgm:t>
        <a:bodyPr/>
        <a:lstStyle/>
        <a:p>
          <a:endParaRPr lang="en-US"/>
        </a:p>
      </dgm:t>
    </dgm:pt>
    <dgm:pt modelId="{C96606ED-7984-47A0-9F6D-7FB0BD41B463}" type="pres">
      <dgm:prSet presAssocID="{23282514-065B-4361-AD75-502D20C3A82D}" presName="ellipse" presStyleLbl="trBgShp" presStyleIdx="0" presStyleCnt="1"/>
      <dgm:spPr/>
    </dgm:pt>
    <dgm:pt modelId="{117C31B1-DAC8-4B6F-A75D-5AB71133CC21}" type="pres">
      <dgm:prSet presAssocID="{23282514-065B-4361-AD75-502D20C3A82D}" presName="arrow1" presStyleLbl="fgShp" presStyleIdx="0" presStyleCnt="1"/>
      <dgm:spPr/>
    </dgm:pt>
    <dgm:pt modelId="{66E69DC0-667B-4E26-A3FF-CA22AFF652FE}" type="pres">
      <dgm:prSet presAssocID="{23282514-065B-4361-AD75-502D20C3A82D}" presName="rectangle" presStyleLbl="revTx" presStyleIdx="0" presStyleCnt="1">
        <dgm:presLayoutVars>
          <dgm:bulletEnabled val="1"/>
        </dgm:presLayoutVars>
      </dgm:prSet>
      <dgm:spPr/>
      <dgm:t>
        <a:bodyPr/>
        <a:lstStyle/>
        <a:p>
          <a:endParaRPr lang="en-US"/>
        </a:p>
      </dgm:t>
    </dgm:pt>
    <dgm:pt modelId="{BB50E4C7-872F-4E3F-A047-8A2EF8431DFA}" type="pres">
      <dgm:prSet presAssocID="{F90C3B4F-A15D-4F58-8B18-3BD291BFF4AE}" presName="item1" presStyleLbl="node1" presStyleIdx="0" presStyleCnt="3">
        <dgm:presLayoutVars>
          <dgm:bulletEnabled val="1"/>
        </dgm:presLayoutVars>
      </dgm:prSet>
      <dgm:spPr/>
      <dgm:t>
        <a:bodyPr/>
        <a:lstStyle/>
        <a:p>
          <a:endParaRPr lang="en-US"/>
        </a:p>
      </dgm:t>
    </dgm:pt>
    <dgm:pt modelId="{32C7B741-2C5D-4382-AB57-047DCAD0A462}" type="pres">
      <dgm:prSet presAssocID="{0E2A58E0-0A6F-4BE6-8529-349C1D112246}" presName="item2" presStyleLbl="node1" presStyleIdx="1" presStyleCnt="3">
        <dgm:presLayoutVars>
          <dgm:bulletEnabled val="1"/>
        </dgm:presLayoutVars>
      </dgm:prSet>
      <dgm:spPr/>
      <dgm:t>
        <a:bodyPr/>
        <a:lstStyle/>
        <a:p>
          <a:endParaRPr lang="en-US"/>
        </a:p>
      </dgm:t>
    </dgm:pt>
    <dgm:pt modelId="{3B8D5F57-4CAA-4397-BE74-7D221A57D928}" type="pres">
      <dgm:prSet presAssocID="{863C4191-32BA-4774-BD95-D77D38B491A9}" presName="item3" presStyleLbl="node1" presStyleIdx="2" presStyleCnt="3">
        <dgm:presLayoutVars>
          <dgm:bulletEnabled val="1"/>
        </dgm:presLayoutVars>
      </dgm:prSet>
      <dgm:spPr/>
      <dgm:t>
        <a:bodyPr/>
        <a:lstStyle/>
        <a:p>
          <a:endParaRPr lang="en-US"/>
        </a:p>
      </dgm:t>
    </dgm:pt>
    <dgm:pt modelId="{8DEE5FD0-5F03-4729-8751-F2651382253C}" type="pres">
      <dgm:prSet presAssocID="{23282514-065B-4361-AD75-502D20C3A82D}" presName="funnel" presStyleLbl="trAlignAcc1" presStyleIdx="0" presStyleCnt="1"/>
      <dgm:spPr/>
    </dgm:pt>
  </dgm:ptLst>
  <dgm:cxnLst>
    <dgm:cxn modelId="{D186F0F0-42D1-41AD-A498-4C35BB1162CC}" srcId="{23282514-065B-4361-AD75-502D20C3A82D}" destId="{0E2A58E0-0A6F-4BE6-8529-349C1D112246}" srcOrd="2" destOrd="0" parTransId="{E18A15C6-C4E7-4BEC-85A7-031C84EDB4D2}" sibTransId="{CCDBF7EB-40E3-487B-8E7C-561D2FBFC39B}"/>
    <dgm:cxn modelId="{612DD5A4-859A-4632-ACF7-7A66FB66FF8F}" type="presOf" srcId="{F90C3B4F-A15D-4F58-8B18-3BD291BFF4AE}" destId="{32C7B741-2C5D-4382-AB57-047DCAD0A462}" srcOrd="0" destOrd="0" presId="urn:microsoft.com/office/officeart/2005/8/layout/funnel1"/>
    <dgm:cxn modelId="{70F724C8-88E1-4C1F-B5CA-7DDC83E38A45}" srcId="{23282514-065B-4361-AD75-502D20C3A82D}" destId="{F90C3B4F-A15D-4F58-8B18-3BD291BFF4AE}" srcOrd="1" destOrd="0" parTransId="{23E1E8F0-46FC-4C3A-8046-B719333F93DC}" sibTransId="{E8027CA6-8682-4056-8AE9-C012F9F56FA4}"/>
    <dgm:cxn modelId="{8A8CE5BF-0DB2-4BEE-90D1-32565DA80E8E}" type="presOf" srcId="{863C4191-32BA-4774-BD95-D77D38B491A9}" destId="{66E69DC0-667B-4E26-A3FF-CA22AFF652FE}" srcOrd="0" destOrd="0" presId="urn:microsoft.com/office/officeart/2005/8/layout/funnel1"/>
    <dgm:cxn modelId="{F132A964-85CE-411A-BDFC-E9BEA3F0E57E}" type="presOf" srcId="{23282514-065B-4361-AD75-502D20C3A82D}" destId="{189B6C35-2D77-4402-A201-AD422C44C474}" srcOrd="0" destOrd="0" presId="urn:microsoft.com/office/officeart/2005/8/layout/funnel1"/>
    <dgm:cxn modelId="{4DC6AC1B-40FA-4652-B93E-74593341EF50}" type="presOf" srcId="{0259DB41-04C6-4B12-8EAC-F2DC1282DC03}" destId="{3B8D5F57-4CAA-4397-BE74-7D221A57D928}" srcOrd="0" destOrd="0" presId="urn:microsoft.com/office/officeart/2005/8/layout/funnel1"/>
    <dgm:cxn modelId="{6D1F486D-6903-4D44-A336-72B3068F8EE4}" srcId="{23282514-065B-4361-AD75-502D20C3A82D}" destId="{0259DB41-04C6-4B12-8EAC-F2DC1282DC03}" srcOrd="0" destOrd="0" parTransId="{C140D52D-129B-4AD8-90C2-340E00BC55E6}" sibTransId="{3C83B1F5-91AD-4379-A31F-D8629A563422}"/>
    <dgm:cxn modelId="{D9BC14F3-8A1E-470F-9A71-B47A70CCEFCE}" type="presOf" srcId="{0E2A58E0-0A6F-4BE6-8529-349C1D112246}" destId="{BB50E4C7-872F-4E3F-A047-8A2EF8431DFA}" srcOrd="0" destOrd="0" presId="urn:microsoft.com/office/officeart/2005/8/layout/funnel1"/>
    <dgm:cxn modelId="{9E6F710A-F8B6-415B-8AB2-45AC1DC98390}" srcId="{23282514-065B-4361-AD75-502D20C3A82D}" destId="{863C4191-32BA-4774-BD95-D77D38B491A9}" srcOrd="3" destOrd="0" parTransId="{F40A8056-6AFB-4209-A591-E32403AC54F5}" sibTransId="{7522A0B7-BA06-4192-8E9B-57DD84E0AC48}"/>
    <dgm:cxn modelId="{3AC56141-CF72-40AC-A521-732FB71D82B6}" type="presParOf" srcId="{189B6C35-2D77-4402-A201-AD422C44C474}" destId="{C96606ED-7984-47A0-9F6D-7FB0BD41B463}" srcOrd="0" destOrd="0" presId="urn:microsoft.com/office/officeart/2005/8/layout/funnel1"/>
    <dgm:cxn modelId="{415DA1A0-2DE2-4DC4-A559-58DB22504DA4}" type="presParOf" srcId="{189B6C35-2D77-4402-A201-AD422C44C474}" destId="{117C31B1-DAC8-4B6F-A75D-5AB71133CC21}" srcOrd="1" destOrd="0" presId="urn:microsoft.com/office/officeart/2005/8/layout/funnel1"/>
    <dgm:cxn modelId="{2537BADB-6EAC-4959-8E21-9EAD7759EEED}" type="presParOf" srcId="{189B6C35-2D77-4402-A201-AD422C44C474}" destId="{66E69DC0-667B-4E26-A3FF-CA22AFF652FE}" srcOrd="2" destOrd="0" presId="urn:microsoft.com/office/officeart/2005/8/layout/funnel1"/>
    <dgm:cxn modelId="{0F168DBA-B234-4040-92FD-26491912BA8A}" type="presParOf" srcId="{189B6C35-2D77-4402-A201-AD422C44C474}" destId="{BB50E4C7-872F-4E3F-A047-8A2EF8431DFA}" srcOrd="3" destOrd="0" presId="urn:microsoft.com/office/officeart/2005/8/layout/funnel1"/>
    <dgm:cxn modelId="{C905D0F8-1796-425E-8752-1BE8AD8CBB99}" type="presParOf" srcId="{189B6C35-2D77-4402-A201-AD422C44C474}" destId="{32C7B741-2C5D-4382-AB57-047DCAD0A462}" srcOrd="4" destOrd="0" presId="urn:microsoft.com/office/officeart/2005/8/layout/funnel1"/>
    <dgm:cxn modelId="{A748342B-E631-42AC-BEC4-2B4EF3EDF972}" type="presParOf" srcId="{189B6C35-2D77-4402-A201-AD422C44C474}" destId="{3B8D5F57-4CAA-4397-BE74-7D221A57D928}" srcOrd="5" destOrd="0" presId="urn:microsoft.com/office/officeart/2005/8/layout/funnel1"/>
    <dgm:cxn modelId="{6D4D1856-7665-4873-BBCD-0F85C8A2DC6E}" type="presParOf" srcId="{189B6C35-2D77-4402-A201-AD422C44C474}" destId="{8DEE5FD0-5F03-4729-8751-F2651382253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2739DC-99EB-4AB6-8C95-253EA6344B3F}" type="doc">
      <dgm:prSet loTypeId="urn:microsoft.com/office/officeart/2005/8/layout/pyramid2" loCatId="pyramid" qsTypeId="urn:microsoft.com/office/officeart/2005/8/quickstyle/simple4" qsCatId="simple" csTypeId="urn:microsoft.com/office/officeart/2005/8/colors/accent1_2" csCatId="accent1" phldr="1"/>
      <dgm:spPr/>
    </dgm:pt>
    <dgm:pt modelId="{0A684A2C-18B8-4697-8706-30CE61048429}">
      <dgm:prSet phldrT="[Text]"/>
      <dgm:spPr/>
      <dgm:t>
        <a:bodyPr/>
        <a:lstStyle/>
        <a:p>
          <a:r>
            <a:rPr lang="en-US" dirty="0" smtClean="0"/>
            <a:t>Project Workflows</a:t>
          </a:r>
          <a:endParaRPr lang="en-US" dirty="0"/>
        </a:p>
      </dgm:t>
    </dgm:pt>
    <dgm:pt modelId="{28E2632C-283C-4094-A3A1-A32F21DA9669}" type="parTrans" cxnId="{184D25A6-95A2-4E9A-B9D7-89F678E3AD53}">
      <dgm:prSet/>
      <dgm:spPr/>
      <dgm:t>
        <a:bodyPr/>
        <a:lstStyle/>
        <a:p>
          <a:endParaRPr lang="en-US"/>
        </a:p>
      </dgm:t>
    </dgm:pt>
    <dgm:pt modelId="{C98EB7F9-A88D-4840-9DA8-318C35B86DF9}" type="sibTrans" cxnId="{184D25A6-95A2-4E9A-B9D7-89F678E3AD53}">
      <dgm:prSet/>
      <dgm:spPr/>
      <dgm:t>
        <a:bodyPr/>
        <a:lstStyle/>
        <a:p>
          <a:endParaRPr lang="en-US"/>
        </a:p>
      </dgm:t>
    </dgm:pt>
    <dgm:pt modelId="{59AD52BF-90FA-455C-AF76-9CE08EEAB07A}">
      <dgm:prSet phldrT="[Text]"/>
      <dgm:spPr/>
      <dgm:t>
        <a:bodyPr/>
        <a:lstStyle/>
        <a:p>
          <a:r>
            <a:rPr lang="en-US" dirty="0" smtClean="0"/>
            <a:t>Project Server 2010</a:t>
          </a:r>
          <a:endParaRPr lang="en-US" dirty="0"/>
        </a:p>
      </dgm:t>
    </dgm:pt>
    <dgm:pt modelId="{882EF10A-4CDA-4E03-A53E-C54408F16DAC}" type="parTrans" cxnId="{D64CCC2C-CE26-494D-AFE2-4CFA0A0C0055}">
      <dgm:prSet/>
      <dgm:spPr/>
      <dgm:t>
        <a:bodyPr/>
        <a:lstStyle/>
        <a:p>
          <a:endParaRPr lang="en-US"/>
        </a:p>
      </dgm:t>
    </dgm:pt>
    <dgm:pt modelId="{118E4DA5-BBA8-4B93-9AF9-C0126B3E648D}" type="sibTrans" cxnId="{D64CCC2C-CE26-494D-AFE2-4CFA0A0C0055}">
      <dgm:prSet/>
      <dgm:spPr/>
      <dgm:t>
        <a:bodyPr/>
        <a:lstStyle/>
        <a:p>
          <a:endParaRPr lang="en-US"/>
        </a:p>
      </dgm:t>
    </dgm:pt>
    <dgm:pt modelId="{5C8EE30F-FB7B-409D-9E02-BC2FEAC35E4A}">
      <dgm:prSet phldrT="[Text]"/>
      <dgm:spPr/>
      <dgm:t>
        <a:bodyPr/>
        <a:lstStyle/>
        <a:p>
          <a:r>
            <a:rPr lang="en-US" dirty="0" smtClean="0"/>
            <a:t>Windows SharePoint Service</a:t>
          </a:r>
          <a:endParaRPr lang="en-US" dirty="0"/>
        </a:p>
      </dgm:t>
    </dgm:pt>
    <dgm:pt modelId="{00448CA9-497D-4E47-A6A9-692E055DC197}" type="parTrans" cxnId="{FFE9AF6A-23AA-472E-9C0C-056839DDDCB7}">
      <dgm:prSet/>
      <dgm:spPr/>
      <dgm:t>
        <a:bodyPr/>
        <a:lstStyle/>
        <a:p>
          <a:endParaRPr lang="en-US"/>
        </a:p>
      </dgm:t>
    </dgm:pt>
    <dgm:pt modelId="{A69BD6AA-B10C-4207-92C8-A12DE762819B}" type="sibTrans" cxnId="{FFE9AF6A-23AA-472E-9C0C-056839DDDCB7}">
      <dgm:prSet/>
      <dgm:spPr/>
      <dgm:t>
        <a:bodyPr/>
        <a:lstStyle/>
        <a:p>
          <a:endParaRPr lang="en-US"/>
        </a:p>
      </dgm:t>
    </dgm:pt>
    <dgm:pt modelId="{C139679D-57C6-412A-8C0D-EF427208FF77}">
      <dgm:prSet phldrT="[Text]"/>
      <dgm:spPr/>
      <dgm:t>
        <a:bodyPr/>
        <a:lstStyle/>
        <a:p>
          <a:r>
            <a:rPr lang="en-US" dirty="0" smtClean="0"/>
            <a:t>Windows Workflow Foundation</a:t>
          </a:r>
          <a:endParaRPr lang="en-US" dirty="0"/>
        </a:p>
      </dgm:t>
    </dgm:pt>
    <dgm:pt modelId="{AE57DD96-A5A7-4BAB-8B33-9EEDF247326E}" type="parTrans" cxnId="{09375B18-E8B2-427B-A44E-0724D6541BFB}">
      <dgm:prSet/>
      <dgm:spPr/>
      <dgm:t>
        <a:bodyPr/>
        <a:lstStyle/>
        <a:p>
          <a:endParaRPr lang="en-US"/>
        </a:p>
      </dgm:t>
    </dgm:pt>
    <dgm:pt modelId="{4BCFF2BA-40CE-4C7A-A6DA-CD2583048604}" type="sibTrans" cxnId="{09375B18-E8B2-427B-A44E-0724D6541BFB}">
      <dgm:prSet/>
      <dgm:spPr/>
      <dgm:t>
        <a:bodyPr/>
        <a:lstStyle/>
        <a:p>
          <a:endParaRPr lang="en-US"/>
        </a:p>
      </dgm:t>
    </dgm:pt>
    <dgm:pt modelId="{AA33CE3C-642F-4AFA-AA2F-A27909D2F21A}">
      <dgm:prSet phldrT="[Text]"/>
      <dgm:spPr/>
      <dgm:t>
        <a:bodyPr/>
        <a:lstStyle/>
        <a:p>
          <a:r>
            <a:rPr lang="en-US" dirty="0" smtClean="0"/>
            <a:t>.NET Framework 3.5</a:t>
          </a:r>
          <a:endParaRPr lang="en-US" dirty="0"/>
        </a:p>
      </dgm:t>
    </dgm:pt>
    <dgm:pt modelId="{C4F7918B-0514-418A-89D6-832BC36A86FF}" type="parTrans" cxnId="{FFCF9841-5D1D-486D-918F-E689A044DA09}">
      <dgm:prSet/>
      <dgm:spPr/>
      <dgm:t>
        <a:bodyPr/>
        <a:lstStyle/>
        <a:p>
          <a:endParaRPr lang="en-US"/>
        </a:p>
      </dgm:t>
    </dgm:pt>
    <dgm:pt modelId="{27CE2E49-38FE-4B2B-8A9C-25E4EA39E626}" type="sibTrans" cxnId="{FFCF9841-5D1D-486D-918F-E689A044DA09}">
      <dgm:prSet/>
      <dgm:spPr/>
      <dgm:t>
        <a:bodyPr/>
        <a:lstStyle/>
        <a:p>
          <a:endParaRPr lang="en-US"/>
        </a:p>
      </dgm:t>
    </dgm:pt>
    <dgm:pt modelId="{2C29863C-2659-400E-B3EB-EA2E783C70EE}" type="pres">
      <dgm:prSet presAssocID="{D52739DC-99EB-4AB6-8C95-253EA6344B3F}" presName="compositeShape" presStyleCnt="0">
        <dgm:presLayoutVars>
          <dgm:dir/>
          <dgm:resizeHandles/>
        </dgm:presLayoutVars>
      </dgm:prSet>
      <dgm:spPr/>
    </dgm:pt>
    <dgm:pt modelId="{AE38C68B-4FB1-4722-A348-A22A38776A53}" type="pres">
      <dgm:prSet presAssocID="{D52739DC-99EB-4AB6-8C95-253EA6344B3F}" presName="pyramid" presStyleLbl="node1" presStyleIdx="0" presStyleCnt="1"/>
      <dgm:spPr/>
    </dgm:pt>
    <dgm:pt modelId="{C5565311-DA80-4FDA-B04C-8D09EC0A8278}" type="pres">
      <dgm:prSet presAssocID="{D52739DC-99EB-4AB6-8C95-253EA6344B3F}" presName="theList" presStyleCnt="0"/>
      <dgm:spPr/>
    </dgm:pt>
    <dgm:pt modelId="{FE2D6211-4B44-4E03-B470-8361D8EBFBD8}" type="pres">
      <dgm:prSet presAssocID="{0A684A2C-18B8-4697-8706-30CE61048429}" presName="aNode" presStyleLbl="fgAcc1" presStyleIdx="0" presStyleCnt="5">
        <dgm:presLayoutVars>
          <dgm:bulletEnabled val="1"/>
        </dgm:presLayoutVars>
      </dgm:prSet>
      <dgm:spPr/>
      <dgm:t>
        <a:bodyPr/>
        <a:lstStyle/>
        <a:p>
          <a:endParaRPr lang="en-US"/>
        </a:p>
      </dgm:t>
    </dgm:pt>
    <dgm:pt modelId="{9AFD90CD-114C-4349-B11B-8CFB0E061592}" type="pres">
      <dgm:prSet presAssocID="{0A684A2C-18B8-4697-8706-30CE61048429}" presName="aSpace" presStyleCnt="0"/>
      <dgm:spPr/>
    </dgm:pt>
    <dgm:pt modelId="{8E63052E-9863-4320-92DF-26E26782AB3E}" type="pres">
      <dgm:prSet presAssocID="{59AD52BF-90FA-455C-AF76-9CE08EEAB07A}" presName="aNode" presStyleLbl="fgAcc1" presStyleIdx="1" presStyleCnt="5">
        <dgm:presLayoutVars>
          <dgm:bulletEnabled val="1"/>
        </dgm:presLayoutVars>
      </dgm:prSet>
      <dgm:spPr/>
      <dgm:t>
        <a:bodyPr/>
        <a:lstStyle/>
        <a:p>
          <a:endParaRPr lang="en-US"/>
        </a:p>
      </dgm:t>
    </dgm:pt>
    <dgm:pt modelId="{310BF934-A5B0-45A9-81DC-FF18A4BBBC74}" type="pres">
      <dgm:prSet presAssocID="{59AD52BF-90FA-455C-AF76-9CE08EEAB07A}" presName="aSpace" presStyleCnt="0"/>
      <dgm:spPr/>
    </dgm:pt>
    <dgm:pt modelId="{A71F565C-8A1A-4488-B1EB-FED73CB62D1E}" type="pres">
      <dgm:prSet presAssocID="{5C8EE30F-FB7B-409D-9E02-BC2FEAC35E4A}" presName="aNode" presStyleLbl="fgAcc1" presStyleIdx="2" presStyleCnt="5">
        <dgm:presLayoutVars>
          <dgm:bulletEnabled val="1"/>
        </dgm:presLayoutVars>
      </dgm:prSet>
      <dgm:spPr/>
      <dgm:t>
        <a:bodyPr/>
        <a:lstStyle/>
        <a:p>
          <a:endParaRPr lang="en-US"/>
        </a:p>
      </dgm:t>
    </dgm:pt>
    <dgm:pt modelId="{0D84EB29-04E7-4379-8EFD-1046B92D0D13}" type="pres">
      <dgm:prSet presAssocID="{5C8EE30F-FB7B-409D-9E02-BC2FEAC35E4A}" presName="aSpace" presStyleCnt="0"/>
      <dgm:spPr/>
    </dgm:pt>
    <dgm:pt modelId="{190D511A-E5A1-416B-99A4-3990E544B78B}" type="pres">
      <dgm:prSet presAssocID="{C139679D-57C6-412A-8C0D-EF427208FF77}" presName="aNode" presStyleLbl="fgAcc1" presStyleIdx="3" presStyleCnt="5">
        <dgm:presLayoutVars>
          <dgm:bulletEnabled val="1"/>
        </dgm:presLayoutVars>
      </dgm:prSet>
      <dgm:spPr/>
      <dgm:t>
        <a:bodyPr/>
        <a:lstStyle/>
        <a:p>
          <a:endParaRPr lang="en-US"/>
        </a:p>
      </dgm:t>
    </dgm:pt>
    <dgm:pt modelId="{0221A063-E5A1-4D1A-B600-BBA97A8063F8}" type="pres">
      <dgm:prSet presAssocID="{C139679D-57C6-412A-8C0D-EF427208FF77}" presName="aSpace" presStyleCnt="0"/>
      <dgm:spPr/>
    </dgm:pt>
    <dgm:pt modelId="{62BFEC90-879A-4683-83B8-F0CA7E121498}" type="pres">
      <dgm:prSet presAssocID="{AA33CE3C-642F-4AFA-AA2F-A27909D2F21A}" presName="aNode" presStyleLbl="fgAcc1" presStyleIdx="4" presStyleCnt="5">
        <dgm:presLayoutVars>
          <dgm:bulletEnabled val="1"/>
        </dgm:presLayoutVars>
      </dgm:prSet>
      <dgm:spPr/>
      <dgm:t>
        <a:bodyPr/>
        <a:lstStyle/>
        <a:p>
          <a:endParaRPr lang="en-US"/>
        </a:p>
      </dgm:t>
    </dgm:pt>
    <dgm:pt modelId="{BCB9733F-AC73-49A2-A517-658441B388EE}" type="pres">
      <dgm:prSet presAssocID="{AA33CE3C-642F-4AFA-AA2F-A27909D2F21A}" presName="aSpace" presStyleCnt="0"/>
      <dgm:spPr/>
    </dgm:pt>
  </dgm:ptLst>
  <dgm:cxnLst>
    <dgm:cxn modelId="{1B2B0106-364F-4140-B702-B5C821C91EAD}" type="presOf" srcId="{59AD52BF-90FA-455C-AF76-9CE08EEAB07A}" destId="{8E63052E-9863-4320-92DF-26E26782AB3E}" srcOrd="0" destOrd="0" presId="urn:microsoft.com/office/officeart/2005/8/layout/pyramid2"/>
    <dgm:cxn modelId="{FFCF9841-5D1D-486D-918F-E689A044DA09}" srcId="{D52739DC-99EB-4AB6-8C95-253EA6344B3F}" destId="{AA33CE3C-642F-4AFA-AA2F-A27909D2F21A}" srcOrd="4" destOrd="0" parTransId="{C4F7918B-0514-418A-89D6-832BC36A86FF}" sibTransId="{27CE2E49-38FE-4B2B-8A9C-25E4EA39E626}"/>
    <dgm:cxn modelId="{07834FD9-C9DD-400E-AD08-8D1D901C4CC4}" type="presOf" srcId="{0A684A2C-18B8-4697-8706-30CE61048429}" destId="{FE2D6211-4B44-4E03-B470-8361D8EBFBD8}" srcOrd="0" destOrd="0" presId="urn:microsoft.com/office/officeart/2005/8/layout/pyramid2"/>
    <dgm:cxn modelId="{FD318328-5615-4E57-8026-33CB99BA9D81}" type="presOf" srcId="{D52739DC-99EB-4AB6-8C95-253EA6344B3F}" destId="{2C29863C-2659-400E-B3EB-EA2E783C70EE}" srcOrd="0" destOrd="0" presId="urn:microsoft.com/office/officeart/2005/8/layout/pyramid2"/>
    <dgm:cxn modelId="{94B9EB44-C9D9-4CF8-91C7-66B38495CA39}" type="presOf" srcId="{5C8EE30F-FB7B-409D-9E02-BC2FEAC35E4A}" destId="{A71F565C-8A1A-4488-B1EB-FED73CB62D1E}" srcOrd="0" destOrd="0" presId="urn:microsoft.com/office/officeart/2005/8/layout/pyramid2"/>
    <dgm:cxn modelId="{49B5BAF7-A87A-4B92-8298-A2859ECC4D8A}" type="presOf" srcId="{AA33CE3C-642F-4AFA-AA2F-A27909D2F21A}" destId="{62BFEC90-879A-4683-83B8-F0CA7E121498}" srcOrd="0" destOrd="0" presId="urn:microsoft.com/office/officeart/2005/8/layout/pyramid2"/>
    <dgm:cxn modelId="{B2B8DFA4-0AD3-497E-8D9F-CCFB4FA9A512}" type="presOf" srcId="{C139679D-57C6-412A-8C0D-EF427208FF77}" destId="{190D511A-E5A1-416B-99A4-3990E544B78B}" srcOrd="0" destOrd="0" presId="urn:microsoft.com/office/officeart/2005/8/layout/pyramid2"/>
    <dgm:cxn modelId="{FFE9AF6A-23AA-472E-9C0C-056839DDDCB7}" srcId="{D52739DC-99EB-4AB6-8C95-253EA6344B3F}" destId="{5C8EE30F-FB7B-409D-9E02-BC2FEAC35E4A}" srcOrd="2" destOrd="0" parTransId="{00448CA9-497D-4E47-A6A9-692E055DC197}" sibTransId="{A69BD6AA-B10C-4207-92C8-A12DE762819B}"/>
    <dgm:cxn modelId="{09375B18-E8B2-427B-A44E-0724D6541BFB}" srcId="{D52739DC-99EB-4AB6-8C95-253EA6344B3F}" destId="{C139679D-57C6-412A-8C0D-EF427208FF77}" srcOrd="3" destOrd="0" parTransId="{AE57DD96-A5A7-4BAB-8B33-9EEDF247326E}" sibTransId="{4BCFF2BA-40CE-4C7A-A6DA-CD2583048604}"/>
    <dgm:cxn modelId="{D64CCC2C-CE26-494D-AFE2-4CFA0A0C0055}" srcId="{D52739DC-99EB-4AB6-8C95-253EA6344B3F}" destId="{59AD52BF-90FA-455C-AF76-9CE08EEAB07A}" srcOrd="1" destOrd="0" parTransId="{882EF10A-4CDA-4E03-A53E-C54408F16DAC}" sibTransId="{118E4DA5-BBA8-4B93-9AF9-C0126B3E648D}"/>
    <dgm:cxn modelId="{184D25A6-95A2-4E9A-B9D7-89F678E3AD53}" srcId="{D52739DC-99EB-4AB6-8C95-253EA6344B3F}" destId="{0A684A2C-18B8-4697-8706-30CE61048429}" srcOrd="0" destOrd="0" parTransId="{28E2632C-283C-4094-A3A1-A32F21DA9669}" sibTransId="{C98EB7F9-A88D-4840-9DA8-318C35B86DF9}"/>
    <dgm:cxn modelId="{54E04A6A-FB79-4A18-A2AB-473F53CA038C}" type="presParOf" srcId="{2C29863C-2659-400E-B3EB-EA2E783C70EE}" destId="{AE38C68B-4FB1-4722-A348-A22A38776A53}" srcOrd="0" destOrd="0" presId="urn:microsoft.com/office/officeart/2005/8/layout/pyramid2"/>
    <dgm:cxn modelId="{E1167A8A-3BEC-4EEB-A6F1-59A9A642D1D9}" type="presParOf" srcId="{2C29863C-2659-400E-B3EB-EA2E783C70EE}" destId="{C5565311-DA80-4FDA-B04C-8D09EC0A8278}" srcOrd="1" destOrd="0" presId="urn:microsoft.com/office/officeart/2005/8/layout/pyramid2"/>
    <dgm:cxn modelId="{7CEF3E47-8376-4865-BCE4-A15E67F75E83}" type="presParOf" srcId="{C5565311-DA80-4FDA-B04C-8D09EC0A8278}" destId="{FE2D6211-4B44-4E03-B470-8361D8EBFBD8}" srcOrd="0" destOrd="0" presId="urn:microsoft.com/office/officeart/2005/8/layout/pyramid2"/>
    <dgm:cxn modelId="{8D1893FA-A8FC-4785-98B8-B8674B8A60E0}" type="presParOf" srcId="{C5565311-DA80-4FDA-B04C-8D09EC0A8278}" destId="{9AFD90CD-114C-4349-B11B-8CFB0E061592}" srcOrd="1" destOrd="0" presId="urn:microsoft.com/office/officeart/2005/8/layout/pyramid2"/>
    <dgm:cxn modelId="{AE1E73FE-A7F2-4AFD-87B2-30D4D2A324D8}" type="presParOf" srcId="{C5565311-DA80-4FDA-B04C-8D09EC0A8278}" destId="{8E63052E-9863-4320-92DF-26E26782AB3E}" srcOrd="2" destOrd="0" presId="urn:microsoft.com/office/officeart/2005/8/layout/pyramid2"/>
    <dgm:cxn modelId="{928310C3-1BDF-4AB4-9660-CF933F51A38F}" type="presParOf" srcId="{C5565311-DA80-4FDA-B04C-8D09EC0A8278}" destId="{310BF934-A5B0-45A9-81DC-FF18A4BBBC74}" srcOrd="3" destOrd="0" presId="urn:microsoft.com/office/officeart/2005/8/layout/pyramid2"/>
    <dgm:cxn modelId="{7ACD5B36-9FC7-4F5F-8C25-7C85437084BC}" type="presParOf" srcId="{C5565311-DA80-4FDA-B04C-8D09EC0A8278}" destId="{A71F565C-8A1A-4488-B1EB-FED73CB62D1E}" srcOrd="4" destOrd="0" presId="urn:microsoft.com/office/officeart/2005/8/layout/pyramid2"/>
    <dgm:cxn modelId="{60D2322A-8F58-463D-B568-6FC53AF6CA10}" type="presParOf" srcId="{C5565311-DA80-4FDA-B04C-8D09EC0A8278}" destId="{0D84EB29-04E7-4379-8EFD-1046B92D0D13}" srcOrd="5" destOrd="0" presId="urn:microsoft.com/office/officeart/2005/8/layout/pyramid2"/>
    <dgm:cxn modelId="{FFBA0E5F-08F5-4FE0-850C-CFCB8EBCB9F1}" type="presParOf" srcId="{C5565311-DA80-4FDA-B04C-8D09EC0A8278}" destId="{190D511A-E5A1-416B-99A4-3990E544B78B}" srcOrd="6" destOrd="0" presId="urn:microsoft.com/office/officeart/2005/8/layout/pyramid2"/>
    <dgm:cxn modelId="{C3467BD1-1C73-45F9-8D57-10B062A0B52E}" type="presParOf" srcId="{C5565311-DA80-4FDA-B04C-8D09EC0A8278}" destId="{0221A063-E5A1-4D1A-B600-BBA97A8063F8}" srcOrd="7" destOrd="0" presId="urn:microsoft.com/office/officeart/2005/8/layout/pyramid2"/>
    <dgm:cxn modelId="{E0A73010-BDAD-4143-83EE-66B00C2A9735}" type="presParOf" srcId="{C5565311-DA80-4FDA-B04C-8D09EC0A8278}" destId="{62BFEC90-879A-4683-83B8-F0CA7E121498}" srcOrd="8" destOrd="0" presId="urn:microsoft.com/office/officeart/2005/8/layout/pyramid2"/>
    <dgm:cxn modelId="{15C90C3C-3EB9-45DF-B806-1B5DA365BB0B}" type="presParOf" srcId="{C5565311-DA80-4FDA-B04C-8D09EC0A8278}" destId="{BCB9733F-AC73-49A2-A517-658441B388EE}"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285F28-AF61-4680-8BC6-870644A5341E}" type="doc">
      <dgm:prSet loTypeId="urn:microsoft.com/office/officeart/2005/8/layout/process3" loCatId="process" qsTypeId="urn:microsoft.com/office/officeart/2005/8/quickstyle/3d1" qsCatId="3D" csTypeId="urn:microsoft.com/office/officeart/2005/8/colors/accent1_2" csCatId="accent1" phldr="1"/>
      <dgm:spPr/>
      <dgm:t>
        <a:bodyPr/>
        <a:lstStyle/>
        <a:p>
          <a:endParaRPr lang="en-US"/>
        </a:p>
      </dgm:t>
    </dgm:pt>
    <dgm:pt modelId="{32F891C2-62DB-4C5B-BA8F-F7493056CB14}">
      <dgm:prSet phldrT="[Text]"/>
      <dgm:spPr/>
      <dgm:t>
        <a:bodyPr/>
        <a:lstStyle/>
        <a:p>
          <a:r>
            <a:rPr lang="en-US" dirty="0" smtClean="0">
              <a:solidFill>
                <a:schemeClr val="bg1"/>
              </a:solidFill>
            </a:rPr>
            <a:t>Development</a:t>
          </a:r>
          <a:endParaRPr lang="en-US" dirty="0">
            <a:solidFill>
              <a:schemeClr val="bg1"/>
            </a:solidFill>
          </a:endParaRPr>
        </a:p>
      </dgm:t>
    </dgm:pt>
    <dgm:pt modelId="{938CAD29-4553-4AB5-AAD8-B1D8C1A53877}" type="parTrans" cxnId="{E1B3D0FE-FB19-4ED3-AC78-F1E533D070F1}">
      <dgm:prSet/>
      <dgm:spPr/>
      <dgm:t>
        <a:bodyPr/>
        <a:lstStyle/>
        <a:p>
          <a:endParaRPr lang="en-US"/>
        </a:p>
      </dgm:t>
    </dgm:pt>
    <dgm:pt modelId="{2B0C960E-4EFB-40FF-93F1-21C83691916D}" type="sibTrans" cxnId="{E1B3D0FE-FB19-4ED3-AC78-F1E533D070F1}">
      <dgm:prSet/>
      <dgm:spPr/>
      <dgm:t>
        <a:bodyPr/>
        <a:lstStyle/>
        <a:p>
          <a:endParaRPr lang="en-US"/>
        </a:p>
      </dgm:t>
    </dgm:pt>
    <dgm:pt modelId="{9904AFB4-5FCE-47D0-B274-EE40FBE35F2B}">
      <dgm:prSet phldrT="[Text]"/>
      <dgm:spPr/>
      <dgm:t>
        <a:bodyPr/>
        <a:lstStyle/>
        <a:p>
          <a:r>
            <a:rPr lang="en-US" dirty="0" smtClean="0"/>
            <a:t>Create in Visual Studio</a:t>
          </a:r>
          <a:endParaRPr lang="en-US" dirty="0"/>
        </a:p>
      </dgm:t>
    </dgm:pt>
    <dgm:pt modelId="{83A77F7E-F473-40FC-8339-BC876BA97D31}" type="parTrans" cxnId="{50490E9D-FC95-4D50-A203-DCA2F1642597}">
      <dgm:prSet/>
      <dgm:spPr/>
      <dgm:t>
        <a:bodyPr/>
        <a:lstStyle/>
        <a:p>
          <a:endParaRPr lang="en-US"/>
        </a:p>
      </dgm:t>
    </dgm:pt>
    <dgm:pt modelId="{2CBB332E-3154-4D2F-9FE6-BC863DF4EA56}" type="sibTrans" cxnId="{50490E9D-FC95-4D50-A203-DCA2F1642597}">
      <dgm:prSet/>
      <dgm:spPr/>
      <dgm:t>
        <a:bodyPr/>
        <a:lstStyle/>
        <a:p>
          <a:endParaRPr lang="en-US"/>
        </a:p>
      </dgm:t>
    </dgm:pt>
    <dgm:pt modelId="{27B6884E-49FC-482C-AB85-8E299416724C}">
      <dgm:prSet phldrT="[Text]"/>
      <dgm:spPr/>
      <dgm:t>
        <a:bodyPr/>
        <a:lstStyle/>
        <a:p>
          <a:r>
            <a:rPr lang="en-US" dirty="0" smtClean="0">
              <a:solidFill>
                <a:schemeClr val="bg1"/>
              </a:solidFill>
            </a:rPr>
            <a:t>Deployment</a:t>
          </a:r>
          <a:endParaRPr lang="en-US" dirty="0">
            <a:solidFill>
              <a:schemeClr val="bg1"/>
            </a:solidFill>
          </a:endParaRPr>
        </a:p>
      </dgm:t>
    </dgm:pt>
    <dgm:pt modelId="{B077935B-9AFD-4573-88A2-5502628FE060}" type="parTrans" cxnId="{7ED96EFE-EC2C-4FDB-98AB-4B6C615020B8}">
      <dgm:prSet/>
      <dgm:spPr/>
      <dgm:t>
        <a:bodyPr/>
        <a:lstStyle/>
        <a:p>
          <a:endParaRPr lang="en-US"/>
        </a:p>
      </dgm:t>
    </dgm:pt>
    <dgm:pt modelId="{0025384C-F466-46DB-8F00-9C3D4269FFB1}" type="sibTrans" cxnId="{7ED96EFE-EC2C-4FDB-98AB-4B6C615020B8}">
      <dgm:prSet/>
      <dgm:spPr/>
      <dgm:t>
        <a:bodyPr/>
        <a:lstStyle/>
        <a:p>
          <a:endParaRPr lang="en-US"/>
        </a:p>
      </dgm:t>
    </dgm:pt>
    <dgm:pt modelId="{028BAE40-32BD-4770-A921-1D55A1B41631}">
      <dgm:prSet phldrT="[Text]"/>
      <dgm:spPr/>
      <dgm:t>
        <a:bodyPr/>
        <a:lstStyle/>
        <a:p>
          <a:r>
            <a:rPr lang="en-US" dirty="0" smtClean="0"/>
            <a:t>Associate with an Enterprise Project Type</a:t>
          </a:r>
          <a:endParaRPr lang="en-US" dirty="0"/>
        </a:p>
      </dgm:t>
    </dgm:pt>
    <dgm:pt modelId="{B21298EA-7F5C-4EAC-867A-509DF0E143F2}" type="parTrans" cxnId="{0B41B46E-603E-49C0-9347-01EEBBC63973}">
      <dgm:prSet/>
      <dgm:spPr/>
      <dgm:t>
        <a:bodyPr/>
        <a:lstStyle/>
        <a:p>
          <a:endParaRPr lang="en-US"/>
        </a:p>
      </dgm:t>
    </dgm:pt>
    <dgm:pt modelId="{8E90C975-5727-4DB0-8462-B57BCB82637C}" type="sibTrans" cxnId="{0B41B46E-603E-49C0-9347-01EEBBC63973}">
      <dgm:prSet/>
      <dgm:spPr/>
      <dgm:t>
        <a:bodyPr/>
        <a:lstStyle/>
        <a:p>
          <a:endParaRPr lang="en-US"/>
        </a:p>
      </dgm:t>
    </dgm:pt>
    <dgm:pt modelId="{A4641F75-1AF3-4003-B709-47EADFC1240C}">
      <dgm:prSet phldrT="[Text]"/>
      <dgm:spPr/>
      <dgm:t>
        <a:bodyPr/>
        <a:lstStyle/>
        <a:p>
          <a:r>
            <a:rPr lang="en-US" dirty="0" smtClean="0">
              <a:solidFill>
                <a:schemeClr val="bg1"/>
              </a:solidFill>
            </a:rPr>
            <a:t>Debug</a:t>
          </a:r>
          <a:endParaRPr lang="en-US" dirty="0">
            <a:solidFill>
              <a:schemeClr val="bg1"/>
            </a:solidFill>
          </a:endParaRPr>
        </a:p>
      </dgm:t>
    </dgm:pt>
    <dgm:pt modelId="{32E0889B-659E-4676-8DED-8FB22A6492F3}" type="parTrans" cxnId="{5ECED762-28CC-4C8D-8578-A2F6D931C6AB}">
      <dgm:prSet/>
      <dgm:spPr/>
      <dgm:t>
        <a:bodyPr/>
        <a:lstStyle/>
        <a:p>
          <a:endParaRPr lang="en-US"/>
        </a:p>
      </dgm:t>
    </dgm:pt>
    <dgm:pt modelId="{5AED5F13-B192-4835-83C1-507E6DCA62BA}" type="sibTrans" cxnId="{5ECED762-28CC-4C8D-8578-A2F6D931C6AB}">
      <dgm:prSet/>
      <dgm:spPr/>
      <dgm:t>
        <a:bodyPr/>
        <a:lstStyle/>
        <a:p>
          <a:endParaRPr lang="en-US"/>
        </a:p>
      </dgm:t>
    </dgm:pt>
    <dgm:pt modelId="{1F551488-2C0E-4A9C-B092-63E80DAAAC02}">
      <dgm:prSet phldrT="[Text]"/>
      <dgm:spPr/>
      <dgm:t>
        <a:bodyPr/>
        <a:lstStyle/>
        <a:p>
          <a:r>
            <a:rPr lang="en-US" dirty="0" smtClean="0"/>
            <a:t>Create a project by Selecting a Project Type</a:t>
          </a:r>
          <a:endParaRPr lang="en-US" dirty="0"/>
        </a:p>
      </dgm:t>
    </dgm:pt>
    <dgm:pt modelId="{6A6DBB18-BFB9-46DA-923D-1E97CE05C9A9}" type="parTrans" cxnId="{9548EC4F-673E-4083-A1B2-8C1CC9E75D94}">
      <dgm:prSet/>
      <dgm:spPr/>
      <dgm:t>
        <a:bodyPr/>
        <a:lstStyle/>
        <a:p>
          <a:endParaRPr lang="en-US"/>
        </a:p>
      </dgm:t>
    </dgm:pt>
    <dgm:pt modelId="{FA6EAFBE-25BC-4926-9D52-BB22A98C94C0}" type="sibTrans" cxnId="{9548EC4F-673E-4083-A1B2-8C1CC9E75D94}">
      <dgm:prSet/>
      <dgm:spPr/>
      <dgm:t>
        <a:bodyPr/>
        <a:lstStyle/>
        <a:p>
          <a:endParaRPr lang="en-US"/>
        </a:p>
      </dgm:t>
    </dgm:pt>
    <dgm:pt modelId="{B143F505-ECCE-447B-90FB-D92219975C2A}">
      <dgm:prSet phldrT="[Text]"/>
      <dgm:spPr/>
      <dgm:t>
        <a:bodyPr/>
        <a:lstStyle/>
        <a:p>
          <a:r>
            <a:rPr lang="en-US" dirty="0" smtClean="0"/>
            <a:t>Design using Project Related Activities</a:t>
          </a:r>
          <a:endParaRPr lang="en-US" dirty="0"/>
        </a:p>
      </dgm:t>
    </dgm:pt>
    <dgm:pt modelId="{5F9829E0-94C8-47DC-B712-065B00DEE9FC}" type="parTrans" cxnId="{D6F9160A-378C-456A-87B9-0E9C1649C711}">
      <dgm:prSet/>
      <dgm:spPr/>
      <dgm:t>
        <a:bodyPr/>
        <a:lstStyle/>
        <a:p>
          <a:endParaRPr lang="en-US"/>
        </a:p>
      </dgm:t>
    </dgm:pt>
    <dgm:pt modelId="{18D627F0-0EBD-4E29-A169-767C18AFD57B}" type="sibTrans" cxnId="{D6F9160A-378C-456A-87B9-0E9C1649C711}">
      <dgm:prSet/>
      <dgm:spPr/>
      <dgm:t>
        <a:bodyPr/>
        <a:lstStyle/>
        <a:p>
          <a:endParaRPr lang="en-US"/>
        </a:p>
      </dgm:t>
    </dgm:pt>
    <dgm:pt modelId="{338B12B0-5067-4EA9-8745-B438F04DAD76}">
      <dgm:prSet phldrT="[Text]"/>
      <dgm:spPr/>
      <dgm:t>
        <a:bodyPr/>
        <a:lstStyle/>
        <a:p>
          <a:r>
            <a:rPr lang="en-US" dirty="0" smtClean="0"/>
            <a:t>Compile</a:t>
          </a:r>
          <a:endParaRPr lang="en-US" dirty="0"/>
        </a:p>
      </dgm:t>
    </dgm:pt>
    <dgm:pt modelId="{B5D79BEF-3402-447B-A5B3-E3ACCEEAAD8E}" type="parTrans" cxnId="{4EF9A347-6C4C-4338-8696-37FF9E2B1CF4}">
      <dgm:prSet/>
      <dgm:spPr/>
      <dgm:t>
        <a:bodyPr/>
        <a:lstStyle/>
        <a:p>
          <a:endParaRPr lang="en-US"/>
        </a:p>
      </dgm:t>
    </dgm:pt>
    <dgm:pt modelId="{C65055B9-5CE8-4595-B2CF-BD51AAD760E8}" type="sibTrans" cxnId="{4EF9A347-6C4C-4338-8696-37FF9E2B1CF4}">
      <dgm:prSet/>
      <dgm:spPr/>
      <dgm:t>
        <a:bodyPr/>
        <a:lstStyle/>
        <a:p>
          <a:endParaRPr lang="en-US"/>
        </a:p>
      </dgm:t>
    </dgm:pt>
    <dgm:pt modelId="{86F3A285-7391-4733-B544-B0BCE966D0DA}">
      <dgm:prSet phldrT="[Text]"/>
      <dgm:spPr/>
      <dgm:t>
        <a:bodyPr/>
        <a:lstStyle/>
        <a:p>
          <a:endParaRPr lang="en-US" dirty="0"/>
        </a:p>
      </dgm:t>
    </dgm:pt>
    <dgm:pt modelId="{1DA7B2F7-43DF-42E4-9361-ED9C1BABFE4F}" type="parTrans" cxnId="{CD45DDAD-B526-4259-BB64-0D5AA6620A26}">
      <dgm:prSet/>
      <dgm:spPr/>
      <dgm:t>
        <a:bodyPr/>
        <a:lstStyle/>
        <a:p>
          <a:endParaRPr lang="en-US"/>
        </a:p>
      </dgm:t>
    </dgm:pt>
    <dgm:pt modelId="{974BCDEB-83F6-474D-8CEA-00083307E60D}" type="sibTrans" cxnId="{CD45DDAD-B526-4259-BB64-0D5AA6620A26}">
      <dgm:prSet/>
      <dgm:spPr/>
      <dgm:t>
        <a:bodyPr/>
        <a:lstStyle/>
        <a:p>
          <a:endParaRPr lang="en-US"/>
        </a:p>
      </dgm:t>
    </dgm:pt>
    <dgm:pt modelId="{3E94F12F-5FA8-4A4F-B125-A32D7BCFB018}">
      <dgm:prSet phldrT="[Text]"/>
      <dgm:spPr/>
      <dgm:t>
        <a:bodyPr/>
        <a:lstStyle/>
        <a:p>
          <a:r>
            <a:rPr lang="en-US" dirty="0" smtClean="0"/>
            <a:t>Define PDPs, Phases and Stages</a:t>
          </a:r>
          <a:endParaRPr lang="en-US" dirty="0"/>
        </a:p>
      </dgm:t>
    </dgm:pt>
    <dgm:pt modelId="{4EB57F3F-89FC-475C-9DE6-26906A4F2155}" type="parTrans" cxnId="{053D3E48-E37F-48C9-8F79-7858E6720FBA}">
      <dgm:prSet/>
      <dgm:spPr/>
      <dgm:t>
        <a:bodyPr/>
        <a:lstStyle/>
        <a:p>
          <a:endParaRPr lang="en-US"/>
        </a:p>
      </dgm:t>
    </dgm:pt>
    <dgm:pt modelId="{0AB75155-B2FC-46B3-9F1E-38D3608F07F1}" type="sibTrans" cxnId="{053D3E48-E37F-48C9-8F79-7858E6720FBA}">
      <dgm:prSet/>
      <dgm:spPr/>
      <dgm:t>
        <a:bodyPr/>
        <a:lstStyle/>
        <a:p>
          <a:endParaRPr lang="en-US"/>
        </a:p>
      </dgm:t>
    </dgm:pt>
    <dgm:pt modelId="{133BE57B-6FDA-4782-A82B-C6C8FD92688C}">
      <dgm:prSet phldrT="[Text]"/>
      <dgm:spPr/>
      <dgm:t>
        <a:bodyPr/>
        <a:lstStyle/>
        <a:p>
          <a:r>
            <a:rPr lang="en-US" dirty="0" smtClean="0"/>
            <a:t>GAC the DLL</a:t>
          </a:r>
          <a:endParaRPr lang="en-US" dirty="0"/>
        </a:p>
      </dgm:t>
    </dgm:pt>
    <dgm:pt modelId="{C273D594-F71B-452A-806E-E76CA56BD966}" type="parTrans" cxnId="{5A5C4FD2-719C-4656-9BD7-8922C42533D3}">
      <dgm:prSet/>
      <dgm:spPr/>
      <dgm:t>
        <a:bodyPr/>
        <a:lstStyle/>
        <a:p>
          <a:endParaRPr lang="en-US"/>
        </a:p>
      </dgm:t>
    </dgm:pt>
    <dgm:pt modelId="{69110328-E4F7-4DE1-B071-B5BC79018620}" type="sibTrans" cxnId="{5A5C4FD2-719C-4656-9BD7-8922C42533D3}">
      <dgm:prSet/>
      <dgm:spPr/>
      <dgm:t>
        <a:bodyPr/>
        <a:lstStyle/>
        <a:p>
          <a:endParaRPr lang="en-US"/>
        </a:p>
      </dgm:t>
    </dgm:pt>
    <dgm:pt modelId="{100274C3-1DB4-44FD-92B0-42654C722A3B}">
      <dgm:prSet phldrT="[Text]"/>
      <dgm:spPr/>
      <dgm:t>
        <a:bodyPr/>
        <a:lstStyle/>
        <a:p>
          <a:r>
            <a:rPr lang="en-US" dirty="0" smtClean="0"/>
            <a:t>SharePoint workflow starts</a:t>
          </a:r>
          <a:endParaRPr lang="en-US" dirty="0"/>
        </a:p>
      </dgm:t>
    </dgm:pt>
    <dgm:pt modelId="{ED635FA6-6903-42EB-8B80-685C010F665C}" type="parTrans" cxnId="{14BCE423-BC90-49D6-B812-BC1805963A77}">
      <dgm:prSet/>
      <dgm:spPr/>
      <dgm:t>
        <a:bodyPr/>
        <a:lstStyle/>
        <a:p>
          <a:endParaRPr lang="en-US"/>
        </a:p>
      </dgm:t>
    </dgm:pt>
    <dgm:pt modelId="{5CB6339E-3349-4012-8321-7EBB0B2BD4D5}" type="sibTrans" cxnId="{14BCE423-BC90-49D6-B812-BC1805963A77}">
      <dgm:prSet/>
      <dgm:spPr/>
      <dgm:t>
        <a:bodyPr/>
        <a:lstStyle/>
        <a:p>
          <a:endParaRPr lang="en-US"/>
        </a:p>
      </dgm:t>
    </dgm:pt>
    <dgm:pt modelId="{39E7FF8E-AC48-41CD-9E18-E75CE3984F46}">
      <dgm:prSet phldrT="[Text]"/>
      <dgm:spPr/>
      <dgm:t>
        <a:bodyPr/>
        <a:lstStyle/>
        <a:p>
          <a:r>
            <a:rPr lang="en-US" dirty="0" smtClean="0"/>
            <a:t>User adds project information with PWA</a:t>
          </a:r>
          <a:endParaRPr lang="en-US" dirty="0"/>
        </a:p>
      </dgm:t>
    </dgm:pt>
    <dgm:pt modelId="{B2308BFF-AB44-4435-BD96-BC4F32401EA2}" type="parTrans" cxnId="{BDF46C35-CA98-4227-927C-60045660B8B0}">
      <dgm:prSet/>
      <dgm:spPr/>
      <dgm:t>
        <a:bodyPr/>
        <a:lstStyle/>
        <a:p>
          <a:endParaRPr lang="en-US"/>
        </a:p>
      </dgm:t>
    </dgm:pt>
    <dgm:pt modelId="{6EDF5185-50D7-4DEF-8DAC-33E172D197C4}" type="sibTrans" cxnId="{BDF46C35-CA98-4227-927C-60045660B8B0}">
      <dgm:prSet/>
      <dgm:spPr/>
      <dgm:t>
        <a:bodyPr/>
        <a:lstStyle/>
        <a:p>
          <a:endParaRPr lang="en-US"/>
        </a:p>
      </dgm:t>
    </dgm:pt>
    <dgm:pt modelId="{51F734D7-8DB6-4E76-8773-7A49A8FBA499}" type="pres">
      <dgm:prSet presAssocID="{15285F28-AF61-4680-8BC6-870644A5341E}" presName="linearFlow" presStyleCnt="0">
        <dgm:presLayoutVars>
          <dgm:dir/>
          <dgm:animLvl val="lvl"/>
          <dgm:resizeHandles val="exact"/>
        </dgm:presLayoutVars>
      </dgm:prSet>
      <dgm:spPr/>
      <dgm:t>
        <a:bodyPr/>
        <a:lstStyle/>
        <a:p>
          <a:endParaRPr lang="en-US"/>
        </a:p>
      </dgm:t>
    </dgm:pt>
    <dgm:pt modelId="{8535C913-38C1-4F61-B342-04A710BEFF3E}" type="pres">
      <dgm:prSet presAssocID="{32F891C2-62DB-4C5B-BA8F-F7493056CB14}" presName="composite" presStyleCnt="0"/>
      <dgm:spPr/>
    </dgm:pt>
    <dgm:pt modelId="{94F05B32-71D8-4751-AD27-3DD4AC35E6FE}" type="pres">
      <dgm:prSet presAssocID="{32F891C2-62DB-4C5B-BA8F-F7493056CB14}" presName="parTx" presStyleLbl="node1" presStyleIdx="0" presStyleCnt="3">
        <dgm:presLayoutVars>
          <dgm:chMax val="0"/>
          <dgm:chPref val="0"/>
          <dgm:bulletEnabled val="1"/>
        </dgm:presLayoutVars>
      </dgm:prSet>
      <dgm:spPr/>
      <dgm:t>
        <a:bodyPr/>
        <a:lstStyle/>
        <a:p>
          <a:endParaRPr lang="en-US"/>
        </a:p>
      </dgm:t>
    </dgm:pt>
    <dgm:pt modelId="{69D282C2-8126-43B2-B8F3-7E327554782C}" type="pres">
      <dgm:prSet presAssocID="{32F891C2-62DB-4C5B-BA8F-F7493056CB14}" presName="parSh" presStyleLbl="node1" presStyleIdx="0" presStyleCnt="3"/>
      <dgm:spPr/>
      <dgm:t>
        <a:bodyPr/>
        <a:lstStyle/>
        <a:p>
          <a:endParaRPr lang="en-US"/>
        </a:p>
      </dgm:t>
    </dgm:pt>
    <dgm:pt modelId="{E2AE7902-E9F6-49B7-870D-9934253F1E95}" type="pres">
      <dgm:prSet presAssocID="{32F891C2-62DB-4C5B-BA8F-F7493056CB14}" presName="desTx" presStyleLbl="fgAcc1" presStyleIdx="0" presStyleCnt="3">
        <dgm:presLayoutVars>
          <dgm:bulletEnabled val="1"/>
        </dgm:presLayoutVars>
      </dgm:prSet>
      <dgm:spPr/>
      <dgm:t>
        <a:bodyPr/>
        <a:lstStyle/>
        <a:p>
          <a:endParaRPr lang="en-US"/>
        </a:p>
      </dgm:t>
    </dgm:pt>
    <dgm:pt modelId="{E70C4797-9B65-4220-BE3F-F65272F54BCD}" type="pres">
      <dgm:prSet presAssocID="{2B0C960E-4EFB-40FF-93F1-21C83691916D}" presName="sibTrans" presStyleLbl="sibTrans2D1" presStyleIdx="0" presStyleCnt="2"/>
      <dgm:spPr/>
      <dgm:t>
        <a:bodyPr/>
        <a:lstStyle/>
        <a:p>
          <a:endParaRPr lang="en-US"/>
        </a:p>
      </dgm:t>
    </dgm:pt>
    <dgm:pt modelId="{27609E8B-B4C8-464B-996A-B2C7D43B9193}" type="pres">
      <dgm:prSet presAssocID="{2B0C960E-4EFB-40FF-93F1-21C83691916D}" presName="connTx" presStyleLbl="sibTrans2D1" presStyleIdx="0" presStyleCnt="2"/>
      <dgm:spPr/>
      <dgm:t>
        <a:bodyPr/>
        <a:lstStyle/>
        <a:p>
          <a:endParaRPr lang="en-US"/>
        </a:p>
      </dgm:t>
    </dgm:pt>
    <dgm:pt modelId="{777D1835-FF2E-421D-BE70-689EEFE4EA40}" type="pres">
      <dgm:prSet presAssocID="{27B6884E-49FC-482C-AB85-8E299416724C}" presName="composite" presStyleCnt="0"/>
      <dgm:spPr/>
    </dgm:pt>
    <dgm:pt modelId="{E98C82F7-8E1E-46EF-8345-1A5366B15F0D}" type="pres">
      <dgm:prSet presAssocID="{27B6884E-49FC-482C-AB85-8E299416724C}" presName="parTx" presStyleLbl="node1" presStyleIdx="0" presStyleCnt="3">
        <dgm:presLayoutVars>
          <dgm:chMax val="0"/>
          <dgm:chPref val="0"/>
          <dgm:bulletEnabled val="1"/>
        </dgm:presLayoutVars>
      </dgm:prSet>
      <dgm:spPr/>
      <dgm:t>
        <a:bodyPr/>
        <a:lstStyle/>
        <a:p>
          <a:endParaRPr lang="en-US"/>
        </a:p>
      </dgm:t>
    </dgm:pt>
    <dgm:pt modelId="{EB30F9D4-C160-4FD6-B762-93E70842BE1D}" type="pres">
      <dgm:prSet presAssocID="{27B6884E-49FC-482C-AB85-8E299416724C}" presName="parSh" presStyleLbl="node1" presStyleIdx="1" presStyleCnt="3"/>
      <dgm:spPr/>
      <dgm:t>
        <a:bodyPr/>
        <a:lstStyle/>
        <a:p>
          <a:endParaRPr lang="en-US"/>
        </a:p>
      </dgm:t>
    </dgm:pt>
    <dgm:pt modelId="{6350075B-F0D1-4B1D-8CB7-CFD32963D24A}" type="pres">
      <dgm:prSet presAssocID="{27B6884E-49FC-482C-AB85-8E299416724C}" presName="desTx" presStyleLbl="fgAcc1" presStyleIdx="1" presStyleCnt="3" custLinFactNeighborY="-908">
        <dgm:presLayoutVars>
          <dgm:bulletEnabled val="1"/>
        </dgm:presLayoutVars>
      </dgm:prSet>
      <dgm:spPr/>
      <dgm:t>
        <a:bodyPr/>
        <a:lstStyle/>
        <a:p>
          <a:endParaRPr lang="en-US"/>
        </a:p>
      </dgm:t>
    </dgm:pt>
    <dgm:pt modelId="{CD9E851C-4D69-4A22-A25B-7DF9D4718226}" type="pres">
      <dgm:prSet presAssocID="{0025384C-F466-46DB-8F00-9C3D4269FFB1}" presName="sibTrans" presStyleLbl="sibTrans2D1" presStyleIdx="1" presStyleCnt="2"/>
      <dgm:spPr/>
      <dgm:t>
        <a:bodyPr/>
        <a:lstStyle/>
        <a:p>
          <a:endParaRPr lang="en-US"/>
        </a:p>
      </dgm:t>
    </dgm:pt>
    <dgm:pt modelId="{6DFF54EA-9633-48C5-9F23-EE23A088F58F}" type="pres">
      <dgm:prSet presAssocID="{0025384C-F466-46DB-8F00-9C3D4269FFB1}" presName="connTx" presStyleLbl="sibTrans2D1" presStyleIdx="1" presStyleCnt="2"/>
      <dgm:spPr/>
      <dgm:t>
        <a:bodyPr/>
        <a:lstStyle/>
        <a:p>
          <a:endParaRPr lang="en-US"/>
        </a:p>
      </dgm:t>
    </dgm:pt>
    <dgm:pt modelId="{3B6A2D32-736D-432E-9FC3-76E87C374E98}" type="pres">
      <dgm:prSet presAssocID="{A4641F75-1AF3-4003-B709-47EADFC1240C}" presName="composite" presStyleCnt="0"/>
      <dgm:spPr/>
    </dgm:pt>
    <dgm:pt modelId="{FB6A1075-FB9C-4A48-A911-B9C87E37136B}" type="pres">
      <dgm:prSet presAssocID="{A4641F75-1AF3-4003-B709-47EADFC1240C}" presName="parTx" presStyleLbl="node1" presStyleIdx="1" presStyleCnt="3">
        <dgm:presLayoutVars>
          <dgm:chMax val="0"/>
          <dgm:chPref val="0"/>
          <dgm:bulletEnabled val="1"/>
        </dgm:presLayoutVars>
      </dgm:prSet>
      <dgm:spPr/>
      <dgm:t>
        <a:bodyPr/>
        <a:lstStyle/>
        <a:p>
          <a:endParaRPr lang="en-US"/>
        </a:p>
      </dgm:t>
    </dgm:pt>
    <dgm:pt modelId="{AB74EC44-34AA-4360-A242-C4576FE777F1}" type="pres">
      <dgm:prSet presAssocID="{A4641F75-1AF3-4003-B709-47EADFC1240C}" presName="parSh" presStyleLbl="node1" presStyleIdx="2" presStyleCnt="3"/>
      <dgm:spPr/>
      <dgm:t>
        <a:bodyPr/>
        <a:lstStyle/>
        <a:p>
          <a:endParaRPr lang="en-US"/>
        </a:p>
      </dgm:t>
    </dgm:pt>
    <dgm:pt modelId="{360DA445-B193-4F08-A98F-EE2F8EDC2588}" type="pres">
      <dgm:prSet presAssocID="{A4641F75-1AF3-4003-B709-47EADFC1240C}" presName="desTx" presStyleLbl="fgAcc1" presStyleIdx="2" presStyleCnt="3">
        <dgm:presLayoutVars>
          <dgm:bulletEnabled val="1"/>
        </dgm:presLayoutVars>
      </dgm:prSet>
      <dgm:spPr/>
      <dgm:t>
        <a:bodyPr/>
        <a:lstStyle/>
        <a:p>
          <a:endParaRPr lang="en-US"/>
        </a:p>
      </dgm:t>
    </dgm:pt>
  </dgm:ptLst>
  <dgm:cxnLst>
    <dgm:cxn modelId="{11CF515D-AB47-4010-8FDE-AE543DEA0236}" type="presOf" srcId="{100274C3-1DB4-44FD-92B0-42654C722A3B}" destId="{360DA445-B193-4F08-A98F-EE2F8EDC2588}" srcOrd="0" destOrd="1" presId="urn:microsoft.com/office/officeart/2005/8/layout/process3"/>
    <dgm:cxn modelId="{5ECED762-28CC-4C8D-8578-A2F6D931C6AB}" srcId="{15285F28-AF61-4680-8BC6-870644A5341E}" destId="{A4641F75-1AF3-4003-B709-47EADFC1240C}" srcOrd="2" destOrd="0" parTransId="{32E0889B-659E-4676-8DED-8FB22A6492F3}" sibTransId="{5AED5F13-B192-4835-83C1-507E6DCA62BA}"/>
    <dgm:cxn modelId="{65AC437E-F9FE-431C-8186-5B4C46C463E3}" type="presOf" srcId="{3E94F12F-5FA8-4A4F-B125-A32D7BCFB018}" destId="{6350075B-F0D1-4B1D-8CB7-CFD32963D24A}" srcOrd="0" destOrd="2" presId="urn:microsoft.com/office/officeart/2005/8/layout/process3"/>
    <dgm:cxn modelId="{50490E9D-FC95-4D50-A203-DCA2F1642597}" srcId="{32F891C2-62DB-4C5B-BA8F-F7493056CB14}" destId="{9904AFB4-5FCE-47D0-B274-EE40FBE35F2B}" srcOrd="0" destOrd="0" parTransId="{83A77F7E-F473-40FC-8339-BC876BA97D31}" sibTransId="{2CBB332E-3154-4D2F-9FE6-BC863DF4EA56}"/>
    <dgm:cxn modelId="{9B64A1C7-6F65-4D3D-A816-512E8CF2515B}" type="presOf" srcId="{9904AFB4-5FCE-47D0-B274-EE40FBE35F2B}" destId="{E2AE7902-E9F6-49B7-870D-9934253F1E95}" srcOrd="0" destOrd="0" presId="urn:microsoft.com/office/officeart/2005/8/layout/process3"/>
    <dgm:cxn modelId="{5A5C4FD2-719C-4656-9BD7-8922C42533D3}" srcId="{27B6884E-49FC-482C-AB85-8E299416724C}" destId="{133BE57B-6FDA-4782-A82B-C6C8FD92688C}" srcOrd="0" destOrd="0" parTransId="{C273D594-F71B-452A-806E-E76CA56BD966}" sibTransId="{69110328-E4F7-4DE1-B071-B5BC79018620}"/>
    <dgm:cxn modelId="{053D3E48-E37F-48C9-8F79-7858E6720FBA}" srcId="{27B6884E-49FC-482C-AB85-8E299416724C}" destId="{3E94F12F-5FA8-4A4F-B125-A32D7BCFB018}" srcOrd="2" destOrd="0" parTransId="{4EB57F3F-89FC-475C-9DE6-26906A4F2155}" sibTransId="{0AB75155-B2FC-46B3-9F1E-38D3608F07F1}"/>
    <dgm:cxn modelId="{E041DE4A-B05A-4E46-A16B-CECAF28B3164}" type="presOf" srcId="{0025384C-F466-46DB-8F00-9C3D4269FFB1}" destId="{CD9E851C-4D69-4A22-A25B-7DF9D4718226}" srcOrd="0" destOrd="0" presId="urn:microsoft.com/office/officeart/2005/8/layout/process3"/>
    <dgm:cxn modelId="{B46F00B2-C0A9-4587-B32D-B52933CD694C}" type="presOf" srcId="{15285F28-AF61-4680-8BC6-870644A5341E}" destId="{51F734D7-8DB6-4E76-8773-7A49A8FBA499}" srcOrd="0" destOrd="0" presId="urn:microsoft.com/office/officeart/2005/8/layout/process3"/>
    <dgm:cxn modelId="{0B41B46E-603E-49C0-9347-01EEBBC63973}" srcId="{27B6884E-49FC-482C-AB85-8E299416724C}" destId="{028BAE40-32BD-4770-A921-1D55A1B41631}" srcOrd="1" destOrd="0" parTransId="{B21298EA-7F5C-4EAC-867A-509DF0E143F2}" sibTransId="{8E90C975-5727-4DB0-8462-B57BCB82637C}"/>
    <dgm:cxn modelId="{7ED96EFE-EC2C-4FDB-98AB-4B6C615020B8}" srcId="{15285F28-AF61-4680-8BC6-870644A5341E}" destId="{27B6884E-49FC-482C-AB85-8E299416724C}" srcOrd="1" destOrd="0" parTransId="{B077935B-9AFD-4573-88A2-5502628FE060}" sibTransId="{0025384C-F466-46DB-8F00-9C3D4269FFB1}"/>
    <dgm:cxn modelId="{5730009E-4CE0-4A6C-99CB-4F625E970FF0}" type="presOf" srcId="{2B0C960E-4EFB-40FF-93F1-21C83691916D}" destId="{E70C4797-9B65-4220-BE3F-F65272F54BCD}" srcOrd="0" destOrd="0" presId="urn:microsoft.com/office/officeart/2005/8/layout/process3"/>
    <dgm:cxn modelId="{1EEB7B71-EDF4-47E8-98DE-D89A434C7B63}" type="presOf" srcId="{028BAE40-32BD-4770-A921-1D55A1B41631}" destId="{6350075B-F0D1-4B1D-8CB7-CFD32963D24A}" srcOrd="0" destOrd="1" presId="urn:microsoft.com/office/officeart/2005/8/layout/process3"/>
    <dgm:cxn modelId="{445ADE7E-DFD3-4F83-8494-9270F9876F15}" type="presOf" srcId="{133BE57B-6FDA-4782-A82B-C6C8FD92688C}" destId="{6350075B-F0D1-4B1D-8CB7-CFD32963D24A}" srcOrd="0" destOrd="0" presId="urn:microsoft.com/office/officeart/2005/8/layout/process3"/>
    <dgm:cxn modelId="{4A7463A3-5F11-497C-BE78-EAFD4C371C3D}" type="presOf" srcId="{32F891C2-62DB-4C5B-BA8F-F7493056CB14}" destId="{94F05B32-71D8-4751-AD27-3DD4AC35E6FE}" srcOrd="0" destOrd="0" presId="urn:microsoft.com/office/officeart/2005/8/layout/process3"/>
    <dgm:cxn modelId="{EEB9EABE-99A1-4ACD-8CC1-EBDB2D5A1F5C}" type="presOf" srcId="{A4641F75-1AF3-4003-B709-47EADFC1240C}" destId="{FB6A1075-FB9C-4A48-A911-B9C87E37136B}" srcOrd="0" destOrd="0" presId="urn:microsoft.com/office/officeart/2005/8/layout/process3"/>
    <dgm:cxn modelId="{F309D6DF-68F3-496B-9568-46D4F3CB618A}" type="presOf" srcId="{B143F505-ECCE-447B-90FB-D92219975C2A}" destId="{E2AE7902-E9F6-49B7-870D-9934253F1E95}" srcOrd="0" destOrd="1" presId="urn:microsoft.com/office/officeart/2005/8/layout/process3"/>
    <dgm:cxn modelId="{C71873F3-C78F-46CC-840E-FD3E17B2EC3B}" type="presOf" srcId="{A4641F75-1AF3-4003-B709-47EADFC1240C}" destId="{AB74EC44-34AA-4360-A242-C4576FE777F1}" srcOrd="1" destOrd="0" presId="urn:microsoft.com/office/officeart/2005/8/layout/process3"/>
    <dgm:cxn modelId="{CD45DDAD-B526-4259-BB64-0D5AA6620A26}" srcId="{27B6884E-49FC-482C-AB85-8E299416724C}" destId="{86F3A285-7391-4733-B544-B0BCE966D0DA}" srcOrd="3" destOrd="0" parTransId="{1DA7B2F7-43DF-42E4-9361-ED9C1BABFE4F}" sibTransId="{974BCDEB-83F6-474D-8CEA-00083307E60D}"/>
    <dgm:cxn modelId="{5C8932F4-D90C-4A7B-A306-9210F3250B1D}" type="presOf" srcId="{2B0C960E-4EFB-40FF-93F1-21C83691916D}" destId="{27609E8B-B4C8-464B-996A-B2C7D43B9193}" srcOrd="1" destOrd="0" presId="urn:microsoft.com/office/officeart/2005/8/layout/process3"/>
    <dgm:cxn modelId="{922630C9-8569-4B52-8FE8-B9BC1A03C21E}" type="presOf" srcId="{27B6884E-49FC-482C-AB85-8E299416724C}" destId="{E98C82F7-8E1E-46EF-8345-1A5366B15F0D}" srcOrd="0" destOrd="0" presId="urn:microsoft.com/office/officeart/2005/8/layout/process3"/>
    <dgm:cxn modelId="{17CF5081-3D1D-449A-9262-8594B4EB2B11}" type="presOf" srcId="{27B6884E-49FC-482C-AB85-8E299416724C}" destId="{EB30F9D4-C160-4FD6-B762-93E70842BE1D}" srcOrd="1" destOrd="0" presId="urn:microsoft.com/office/officeart/2005/8/layout/process3"/>
    <dgm:cxn modelId="{9548EC4F-673E-4083-A1B2-8C1CC9E75D94}" srcId="{A4641F75-1AF3-4003-B709-47EADFC1240C}" destId="{1F551488-2C0E-4A9C-B092-63E80DAAAC02}" srcOrd="0" destOrd="0" parTransId="{6A6DBB18-BFB9-46DA-923D-1E97CE05C9A9}" sibTransId="{FA6EAFBE-25BC-4926-9D52-BB22A98C94C0}"/>
    <dgm:cxn modelId="{D6F9160A-378C-456A-87B9-0E9C1649C711}" srcId="{32F891C2-62DB-4C5B-BA8F-F7493056CB14}" destId="{B143F505-ECCE-447B-90FB-D92219975C2A}" srcOrd="1" destOrd="0" parTransId="{5F9829E0-94C8-47DC-B712-065B00DEE9FC}" sibTransId="{18D627F0-0EBD-4E29-A169-767C18AFD57B}"/>
    <dgm:cxn modelId="{01333153-852E-4954-9639-909746007638}" type="presOf" srcId="{32F891C2-62DB-4C5B-BA8F-F7493056CB14}" destId="{69D282C2-8126-43B2-B8F3-7E327554782C}" srcOrd="1" destOrd="0" presId="urn:microsoft.com/office/officeart/2005/8/layout/process3"/>
    <dgm:cxn modelId="{93A141FD-7833-42B3-A437-C9C98A4CBB59}" type="presOf" srcId="{39E7FF8E-AC48-41CD-9E18-E75CE3984F46}" destId="{360DA445-B193-4F08-A98F-EE2F8EDC2588}" srcOrd="0" destOrd="2" presId="urn:microsoft.com/office/officeart/2005/8/layout/process3"/>
    <dgm:cxn modelId="{1C3A50DA-C9AF-4038-8C95-21F4AF476D1D}" type="presOf" srcId="{86F3A285-7391-4733-B544-B0BCE966D0DA}" destId="{6350075B-F0D1-4B1D-8CB7-CFD32963D24A}" srcOrd="0" destOrd="3" presId="urn:microsoft.com/office/officeart/2005/8/layout/process3"/>
    <dgm:cxn modelId="{F5E6907F-6CB1-4A5C-91C2-1BE77428C013}" type="presOf" srcId="{0025384C-F466-46DB-8F00-9C3D4269FFB1}" destId="{6DFF54EA-9633-48C5-9F23-EE23A088F58F}" srcOrd="1" destOrd="0" presId="urn:microsoft.com/office/officeart/2005/8/layout/process3"/>
    <dgm:cxn modelId="{14BCE423-BC90-49D6-B812-BC1805963A77}" srcId="{A4641F75-1AF3-4003-B709-47EADFC1240C}" destId="{100274C3-1DB4-44FD-92B0-42654C722A3B}" srcOrd="1" destOrd="0" parTransId="{ED635FA6-6903-42EB-8B80-685C010F665C}" sibTransId="{5CB6339E-3349-4012-8321-7EBB0B2BD4D5}"/>
    <dgm:cxn modelId="{BDF46C35-CA98-4227-927C-60045660B8B0}" srcId="{A4641F75-1AF3-4003-B709-47EADFC1240C}" destId="{39E7FF8E-AC48-41CD-9E18-E75CE3984F46}" srcOrd="2" destOrd="0" parTransId="{B2308BFF-AB44-4435-BD96-BC4F32401EA2}" sibTransId="{6EDF5185-50D7-4DEF-8DAC-33E172D197C4}"/>
    <dgm:cxn modelId="{93E5A81B-7F29-4AB9-B9EF-E10F06827633}" type="presOf" srcId="{1F551488-2C0E-4A9C-B092-63E80DAAAC02}" destId="{360DA445-B193-4F08-A98F-EE2F8EDC2588}" srcOrd="0" destOrd="0" presId="urn:microsoft.com/office/officeart/2005/8/layout/process3"/>
    <dgm:cxn modelId="{E1B3D0FE-FB19-4ED3-AC78-F1E533D070F1}" srcId="{15285F28-AF61-4680-8BC6-870644A5341E}" destId="{32F891C2-62DB-4C5B-BA8F-F7493056CB14}" srcOrd="0" destOrd="0" parTransId="{938CAD29-4553-4AB5-AAD8-B1D8C1A53877}" sibTransId="{2B0C960E-4EFB-40FF-93F1-21C83691916D}"/>
    <dgm:cxn modelId="{4EF9A347-6C4C-4338-8696-37FF9E2B1CF4}" srcId="{32F891C2-62DB-4C5B-BA8F-F7493056CB14}" destId="{338B12B0-5067-4EA9-8745-B438F04DAD76}" srcOrd="2" destOrd="0" parTransId="{B5D79BEF-3402-447B-A5B3-E3ACCEEAAD8E}" sibTransId="{C65055B9-5CE8-4595-B2CF-BD51AAD760E8}"/>
    <dgm:cxn modelId="{608CBA8E-4EFB-4C16-8824-3E164057C980}" type="presOf" srcId="{338B12B0-5067-4EA9-8745-B438F04DAD76}" destId="{E2AE7902-E9F6-49B7-870D-9934253F1E95}" srcOrd="0" destOrd="2" presId="urn:microsoft.com/office/officeart/2005/8/layout/process3"/>
    <dgm:cxn modelId="{DE07E935-6C46-4B2C-9EC3-0544FC51771B}" type="presParOf" srcId="{51F734D7-8DB6-4E76-8773-7A49A8FBA499}" destId="{8535C913-38C1-4F61-B342-04A710BEFF3E}" srcOrd="0" destOrd="0" presId="urn:microsoft.com/office/officeart/2005/8/layout/process3"/>
    <dgm:cxn modelId="{708FD258-9BBC-4ACB-980D-8CAB9CAD1ED7}" type="presParOf" srcId="{8535C913-38C1-4F61-B342-04A710BEFF3E}" destId="{94F05B32-71D8-4751-AD27-3DD4AC35E6FE}" srcOrd="0" destOrd="0" presId="urn:microsoft.com/office/officeart/2005/8/layout/process3"/>
    <dgm:cxn modelId="{99B5F93F-CF36-4C97-AF0C-1379DACA510E}" type="presParOf" srcId="{8535C913-38C1-4F61-B342-04A710BEFF3E}" destId="{69D282C2-8126-43B2-B8F3-7E327554782C}" srcOrd="1" destOrd="0" presId="urn:microsoft.com/office/officeart/2005/8/layout/process3"/>
    <dgm:cxn modelId="{04F296F8-76C0-4F85-9D14-860C58B7C5BD}" type="presParOf" srcId="{8535C913-38C1-4F61-B342-04A710BEFF3E}" destId="{E2AE7902-E9F6-49B7-870D-9934253F1E95}" srcOrd="2" destOrd="0" presId="urn:microsoft.com/office/officeart/2005/8/layout/process3"/>
    <dgm:cxn modelId="{4CB70CF8-CFC2-4349-B79C-BEE1A9370B83}" type="presParOf" srcId="{51F734D7-8DB6-4E76-8773-7A49A8FBA499}" destId="{E70C4797-9B65-4220-BE3F-F65272F54BCD}" srcOrd="1" destOrd="0" presId="urn:microsoft.com/office/officeart/2005/8/layout/process3"/>
    <dgm:cxn modelId="{2324ED20-653A-4967-BAEB-B02193071874}" type="presParOf" srcId="{E70C4797-9B65-4220-BE3F-F65272F54BCD}" destId="{27609E8B-B4C8-464B-996A-B2C7D43B9193}" srcOrd="0" destOrd="0" presId="urn:microsoft.com/office/officeart/2005/8/layout/process3"/>
    <dgm:cxn modelId="{FF5A8AEF-527F-43EA-A57A-4CEE151B0338}" type="presParOf" srcId="{51F734D7-8DB6-4E76-8773-7A49A8FBA499}" destId="{777D1835-FF2E-421D-BE70-689EEFE4EA40}" srcOrd="2" destOrd="0" presId="urn:microsoft.com/office/officeart/2005/8/layout/process3"/>
    <dgm:cxn modelId="{43D749E7-E3ED-411E-AAAB-FD528930D081}" type="presParOf" srcId="{777D1835-FF2E-421D-BE70-689EEFE4EA40}" destId="{E98C82F7-8E1E-46EF-8345-1A5366B15F0D}" srcOrd="0" destOrd="0" presId="urn:microsoft.com/office/officeart/2005/8/layout/process3"/>
    <dgm:cxn modelId="{10C8566B-87ED-41ED-97B7-D550B5F3B2C2}" type="presParOf" srcId="{777D1835-FF2E-421D-BE70-689EEFE4EA40}" destId="{EB30F9D4-C160-4FD6-B762-93E70842BE1D}" srcOrd="1" destOrd="0" presId="urn:microsoft.com/office/officeart/2005/8/layout/process3"/>
    <dgm:cxn modelId="{7F8B7D35-1FF5-43EE-AF47-8320E884CE12}" type="presParOf" srcId="{777D1835-FF2E-421D-BE70-689EEFE4EA40}" destId="{6350075B-F0D1-4B1D-8CB7-CFD32963D24A}" srcOrd="2" destOrd="0" presId="urn:microsoft.com/office/officeart/2005/8/layout/process3"/>
    <dgm:cxn modelId="{47AC97FE-3491-4B9F-9B8A-4802D7120246}" type="presParOf" srcId="{51F734D7-8DB6-4E76-8773-7A49A8FBA499}" destId="{CD9E851C-4D69-4A22-A25B-7DF9D4718226}" srcOrd="3" destOrd="0" presId="urn:microsoft.com/office/officeart/2005/8/layout/process3"/>
    <dgm:cxn modelId="{F893250D-A963-486A-9B73-4184605BB593}" type="presParOf" srcId="{CD9E851C-4D69-4A22-A25B-7DF9D4718226}" destId="{6DFF54EA-9633-48C5-9F23-EE23A088F58F}" srcOrd="0" destOrd="0" presId="urn:microsoft.com/office/officeart/2005/8/layout/process3"/>
    <dgm:cxn modelId="{7A57758C-88C7-437F-B43E-0CAF195B8282}" type="presParOf" srcId="{51F734D7-8DB6-4E76-8773-7A49A8FBA499}" destId="{3B6A2D32-736D-432E-9FC3-76E87C374E98}" srcOrd="4" destOrd="0" presId="urn:microsoft.com/office/officeart/2005/8/layout/process3"/>
    <dgm:cxn modelId="{3C7F6E79-CC76-4594-8EB1-DDEE742AC2B7}" type="presParOf" srcId="{3B6A2D32-736D-432E-9FC3-76E87C374E98}" destId="{FB6A1075-FB9C-4A48-A911-B9C87E37136B}" srcOrd="0" destOrd="0" presId="urn:microsoft.com/office/officeart/2005/8/layout/process3"/>
    <dgm:cxn modelId="{E64CFE73-BAC5-40ED-B36A-4252DCD15659}" type="presParOf" srcId="{3B6A2D32-736D-432E-9FC3-76E87C374E98}" destId="{AB74EC44-34AA-4360-A242-C4576FE777F1}" srcOrd="1" destOrd="0" presId="urn:microsoft.com/office/officeart/2005/8/layout/process3"/>
    <dgm:cxn modelId="{660F7A73-D2D6-4B84-A0F5-0379635AF1A7}" type="presParOf" srcId="{3B6A2D32-736D-432E-9FC3-76E87C374E98}" destId="{360DA445-B193-4F08-A98F-EE2F8EDC258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F8689-13F3-4A73-9DF1-278A58593045}">
      <dsp:nvSpPr>
        <dsp:cNvPr id="0" name=""/>
        <dsp:cNvSpPr/>
      </dsp:nvSpPr>
      <dsp:spPr>
        <a:xfrm>
          <a:off x="1310535" y="0"/>
          <a:ext cx="1764461" cy="980256"/>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Benefits</a:t>
          </a:r>
          <a:endParaRPr lang="en-US" sz="2400" kern="1200" dirty="0"/>
        </a:p>
      </dsp:txBody>
      <dsp:txXfrm>
        <a:off x="1339246" y="28711"/>
        <a:ext cx="1707039" cy="922834"/>
      </dsp:txXfrm>
    </dsp:sp>
    <dsp:sp modelId="{C49D218A-865A-4B81-BC90-17ACE1CD24B9}">
      <dsp:nvSpPr>
        <dsp:cNvPr id="0" name=""/>
        <dsp:cNvSpPr/>
      </dsp:nvSpPr>
      <dsp:spPr>
        <a:xfrm>
          <a:off x="3859202" y="0"/>
          <a:ext cx="1764461" cy="980256"/>
        </a:xfrm>
        <a:prstGeom prst="roundRect">
          <a:avLst>
            <a:gd name="adj" fmla="val 10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Limitations</a:t>
          </a:r>
          <a:endParaRPr lang="en-US" sz="2400" kern="1200" dirty="0"/>
        </a:p>
      </dsp:txBody>
      <dsp:txXfrm>
        <a:off x="3887913" y="28711"/>
        <a:ext cx="1707039" cy="922834"/>
      </dsp:txXfrm>
    </dsp:sp>
    <dsp:sp modelId="{8E2C7DED-6722-4E74-A7FE-E1512314478C}">
      <dsp:nvSpPr>
        <dsp:cNvPr id="0" name=""/>
        <dsp:cNvSpPr/>
      </dsp:nvSpPr>
      <dsp:spPr>
        <a:xfrm>
          <a:off x="3099503" y="4166089"/>
          <a:ext cx="735192" cy="735192"/>
        </a:xfrm>
        <a:prstGeom prst="triangle">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5B50C36-552B-4200-8583-531744E3B0CF}">
      <dsp:nvSpPr>
        <dsp:cNvPr id="0" name=""/>
        <dsp:cNvSpPr/>
      </dsp:nvSpPr>
      <dsp:spPr>
        <a:xfrm rot="21360000">
          <a:off x="1260849" y="3851051"/>
          <a:ext cx="4412500" cy="308552"/>
        </a:xfrm>
        <a:prstGeom prst="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51AD7D22-0AD6-46D5-8031-B26BD132AC7C}">
      <dsp:nvSpPr>
        <dsp:cNvPr id="0" name=""/>
        <dsp:cNvSpPr/>
      </dsp:nvSpPr>
      <dsp:spPr>
        <a:xfrm rot="21360000">
          <a:off x="1268228" y="3295183"/>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.Net</a:t>
          </a:r>
          <a:r>
            <a:rPr lang="en-US" sz="1400" kern="1200" dirty="0" smtClean="0"/>
            <a:t> Framework</a:t>
          </a:r>
          <a:endParaRPr lang="en-US" sz="1400" kern="1200" dirty="0"/>
        </a:p>
      </dsp:txBody>
      <dsp:txXfrm>
        <a:off x="1297748" y="3324703"/>
        <a:ext cx="1692010" cy="545675"/>
      </dsp:txXfrm>
    </dsp:sp>
    <dsp:sp modelId="{8775C6DE-FA88-47EC-AAB1-9B0F3B673714}">
      <dsp:nvSpPr>
        <dsp:cNvPr id="0" name=""/>
        <dsp:cNvSpPr/>
      </dsp:nvSpPr>
      <dsp:spPr>
        <a:xfrm rot="21360000">
          <a:off x="1219215" y="2648213"/>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Project Server Interface</a:t>
          </a:r>
          <a:endParaRPr lang="en-US" sz="1400" kern="1200" dirty="0"/>
        </a:p>
      </dsp:txBody>
      <dsp:txXfrm>
        <a:off x="1248735" y="2677733"/>
        <a:ext cx="1692010" cy="545675"/>
      </dsp:txXfrm>
    </dsp:sp>
    <dsp:sp modelId="{56827871-9B9D-4534-BF93-257291927764}">
      <dsp:nvSpPr>
        <dsp:cNvPr id="0" name=""/>
        <dsp:cNvSpPr/>
      </dsp:nvSpPr>
      <dsp:spPr>
        <a:xfrm rot="21360000">
          <a:off x="1170202" y="2001244"/>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Development Tools</a:t>
          </a:r>
          <a:endParaRPr lang="en-US" sz="1400" kern="1200" dirty="0"/>
        </a:p>
      </dsp:txBody>
      <dsp:txXfrm>
        <a:off x="1199722" y="2030764"/>
        <a:ext cx="1692010" cy="545675"/>
      </dsp:txXfrm>
    </dsp:sp>
    <dsp:sp modelId="{02A6BEC5-ED7D-4793-B0CD-2A4DE76263C9}">
      <dsp:nvSpPr>
        <dsp:cNvPr id="0" name=""/>
        <dsp:cNvSpPr/>
      </dsp:nvSpPr>
      <dsp:spPr>
        <a:xfrm rot="21360000">
          <a:off x="1121190" y="1354275"/>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Managed Code</a:t>
          </a:r>
          <a:endParaRPr lang="en-US" sz="1400" kern="1200" dirty="0"/>
        </a:p>
      </dsp:txBody>
      <dsp:txXfrm>
        <a:off x="1150710" y="1383795"/>
        <a:ext cx="1692010" cy="545675"/>
      </dsp:txXfrm>
    </dsp:sp>
    <dsp:sp modelId="{8C0849BB-45EC-4807-89EA-0413A24AC5CC}">
      <dsp:nvSpPr>
        <dsp:cNvPr id="0" name=""/>
        <dsp:cNvSpPr/>
      </dsp:nvSpPr>
      <dsp:spPr>
        <a:xfrm rot="21360000">
          <a:off x="3816895" y="3118736"/>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Enterprise Global</a:t>
          </a:r>
          <a:endParaRPr lang="en-US" sz="1400" kern="1200" dirty="0"/>
        </a:p>
      </dsp:txBody>
      <dsp:txXfrm>
        <a:off x="3846415" y="3148256"/>
        <a:ext cx="1692010" cy="545675"/>
      </dsp:txXfrm>
    </dsp:sp>
    <dsp:sp modelId="{DA707312-7730-4076-A92A-31FC07FB3557}">
      <dsp:nvSpPr>
        <dsp:cNvPr id="0" name=""/>
        <dsp:cNvSpPr/>
      </dsp:nvSpPr>
      <dsp:spPr>
        <a:xfrm rot="21360000">
          <a:off x="3767882" y="2471767"/>
          <a:ext cx="1751050" cy="604715"/>
        </a:xfrm>
        <a:prstGeom prst="roundRect">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Develop in Visual Studio</a:t>
          </a:r>
          <a:endParaRPr lang="en-US" sz="1400" kern="1200" dirty="0"/>
        </a:p>
      </dsp:txBody>
      <dsp:txXfrm>
        <a:off x="3797402" y="2501287"/>
        <a:ext cx="1692010" cy="545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01F6B-8D87-4D1D-B956-A12AC2379CCF}">
      <dsp:nvSpPr>
        <dsp:cNvPr id="0" name=""/>
        <dsp:cNvSpPr/>
      </dsp:nvSpPr>
      <dsp:spPr>
        <a:xfrm>
          <a:off x="0" y="126999"/>
          <a:ext cx="6096000" cy="3810000"/>
        </a:xfrm>
        <a:prstGeom prst="swooshArrow">
          <a:avLst>
            <a:gd name="adj1" fmla="val 25000"/>
            <a:gd name="adj2" fmla="val 25000"/>
          </a:avLst>
        </a:prstGeom>
        <a:gradFill rotWithShape="1">
          <a:gsLst>
            <a:gs pos="0">
              <a:schemeClr val="accent2">
                <a:shade val="58000"/>
                <a:satMod val="150000"/>
              </a:schemeClr>
            </a:gs>
            <a:gs pos="72000">
              <a:schemeClr val="accent2">
                <a:tint val="90000"/>
                <a:satMod val="135000"/>
              </a:schemeClr>
            </a:gs>
            <a:gs pos="100000">
              <a:schemeClr val="accent2">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hemeClr val="accent2"/>
        </a:lnRef>
        <a:fillRef idx="3">
          <a:schemeClr val="accent2"/>
        </a:fillRef>
        <a:effectRef idx="3">
          <a:schemeClr val="accent2"/>
        </a:effectRef>
        <a:fontRef idx="minor">
          <a:schemeClr val="lt1"/>
        </a:fontRef>
      </dsp:style>
    </dsp:sp>
    <dsp:sp modelId="{31CAD04F-176B-40B7-B42E-5B3A92A8B321}">
      <dsp:nvSpPr>
        <dsp:cNvPr id="0" name=""/>
        <dsp:cNvSpPr/>
      </dsp:nvSpPr>
      <dsp:spPr>
        <a:xfrm>
          <a:off x="774192" y="2756661"/>
          <a:ext cx="158496" cy="158496"/>
        </a:xfrm>
        <a:prstGeom prst="ellipse">
          <a:avLst/>
        </a:prstGeom>
        <a:gradFill rotWithShape="0">
          <a:gsLst>
            <a:gs pos="0">
              <a:schemeClr val="lt1">
                <a:hueOff val="0"/>
                <a:satOff val="0"/>
                <a:lumOff val="0"/>
                <a:alphaOff val="0"/>
                <a:shade val="58000"/>
                <a:satMod val="150000"/>
              </a:schemeClr>
            </a:gs>
            <a:gs pos="72000">
              <a:schemeClr val="lt1">
                <a:hueOff val="0"/>
                <a:satOff val="0"/>
                <a:lumOff val="0"/>
                <a:alphaOff val="0"/>
                <a:tint val="90000"/>
                <a:satMod val="135000"/>
              </a:schemeClr>
            </a:gs>
            <a:gs pos="100000">
              <a:schemeClr val="l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sp>
    <dsp:sp modelId="{1CA30115-F592-498A-99CD-CAA71CB5DEA8}">
      <dsp:nvSpPr>
        <dsp:cNvPr id="0" name=""/>
        <dsp:cNvSpPr/>
      </dsp:nvSpPr>
      <dsp:spPr>
        <a:xfrm>
          <a:off x="990604" y="2962909"/>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1422400">
            <a:lnSpc>
              <a:spcPct val="90000"/>
            </a:lnSpc>
            <a:spcBef>
              <a:spcPct val="0"/>
            </a:spcBef>
            <a:spcAft>
              <a:spcPct val="35000"/>
            </a:spcAft>
          </a:pPr>
          <a:r>
            <a:rPr lang="en-US" sz="3200" b="0" kern="120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2003</a:t>
          </a:r>
          <a:endParaRPr lang="en-US" sz="3200" b="0" kern="120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sp:txBody>
      <dsp:txXfrm>
        <a:off x="990604" y="2962909"/>
        <a:ext cx="1420368" cy="1101090"/>
      </dsp:txXfrm>
    </dsp:sp>
    <dsp:sp modelId="{7C01616A-7A7E-4254-A862-D33646B8A074}">
      <dsp:nvSpPr>
        <dsp:cNvPr id="0" name=""/>
        <dsp:cNvSpPr/>
      </dsp:nvSpPr>
      <dsp:spPr>
        <a:xfrm>
          <a:off x="2173224" y="1721103"/>
          <a:ext cx="286512" cy="286512"/>
        </a:xfrm>
        <a:prstGeom prst="ellipse">
          <a:avLst/>
        </a:prstGeom>
        <a:gradFill rotWithShape="0">
          <a:gsLst>
            <a:gs pos="0">
              <a:schemeClr val="lt1">
                <a:hueOff val="0"/>
                <a:satOff val="0"/>
                <a:lumOff val="0"/>
                <a:alphaOff val="0"/>
                <a:shade val="58000"/>
                <a:satMod val="150000"/>
              </a:schemeClr>
            </a:gs>
            <a:gs pos="72000">
              <a:schemeClr val="lt1">
                <a:hueOff val="0"/>
                <a:satOff val="0"/>
                <a:lumOff val="0"/>
                <a:alphaOff val="0"/>
                <a:tint val="90000"/>
                <a:satMod val="135000"/>
              </a:schemeClr>
            </a:gs>
            <a:gs pos="100000">
              <a:schemeClr val="l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sp>
    <dsp:sp modelId="{FC584A29-E752-4E22-A27E-D0C082886460}">
      <dsp:nvSpPr>
        <dsp:cNvPr id="0" name=""/>
        <dsp:cNvSpPr/>
      </dsp:nvSpPr>
      <dsp:spPr>
        <a:xfrm>
          <a:off x="2316480" y="1991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1422400">
            <a:lnSpc>
              <a:spcPct val="90000"/>
            </a:lnSpc>
            <a:spcBef>
              <a:spcPct val="0"/>
            </a:spcBef>
            <a:spcAft>
              <a:spcPct val="35000"/>
            </a:spcAft>
          </a:pPr>
          <a:r>
            <a:rPr lang="en-US" sz="3200" b="0" kern="120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2007</a:t>
          </a:r>
          <a:endParaRPr lang="en-US" sz="3200" b="0" kern="120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sp:txBody>
      <dsp:txXfrm>
        <a:off x="2316480" y="1991359"/>
        <a:ext cx="1463040" cy="2072640"/>
      </dsp:txXfrm>
    </dsp:sp>
    <dsp:sp modelId="{69387414-9D3C-4228-847D-57E6F6083CBA}">
      <dsp:nvSpPr>
        <dsp:cNvPr id="0" name=""/>
        <dsp:cNvSpPr/>
      </dsp:nvSpPr>
      <dsp:spPr>
        <a:xfrm>
          <a:off x="3855720" y="1090929"/>
          <a:ext cx="396240" cy="396240"/>
        </a:xfrm>
        <a:prstGeom prst="ellipse">
          <a:avLst/>
        </a:prstGeom>
        <a:gradFill rotWithShape="0">
          <a:gsLst>
            <a:gs pos="0">
              <a:schemeClr val="lt1">
                <a:hueOff val="0"/>
                <a:satOff val="0"/>
                <a:lumOff val="0"/>
                <a:alphaOff val="0"/>
                <a:shade val="58000"/>
                <a:satMod val="150000"/>
              </a:schemeClr>
            </a:gs>
            <a:gs pos="72000">
              <a:schemeClr val="lt1">
                <a:hueOff val="0"/>
                <a:satOff val="0"/>
                <a:lumOff val="0"/>
                <a:alphaOff val="0"/>
                <a:tint val="90000"/>
                <a:satMod val="135000"/>
              </a:schemeClr>
            </a:gs>
            <a:gs pos="100000">
              <a:schemeClr val="l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sp>
    <dsp:sp modelId="{FCC809DB-3DB6-448F-9534-BB1F5A98E534}">
      <dsp:nvSpPr>
        <dsp:cNvPr id="0" name=""/>
        <dsp:cNvSpPr/>
      </dsp:nvSpPr>
      <dsp:spPr>
        <a:xfrm>
          <a:off x="4038595" y="1416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1422400">
            <a:lnSpc>
              <a:spcPct val="90000"/>
            </a:lnSpc>
            <a:spcBef>
              <a:spcPct val="0"/>
            </a:spcBef>
            <a:spcAft>
              <a:spcPct val="35000"/>
            </a:spcAft>
          </a:pPr>
          <a:r>
            <a:rPr lang="en-US" sz="3200" b="0" kern="1200" cap="none" spc="0" smtClean="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rPr>
            <a:t>Project 2010</a:t>
          </a:r>
          <a:endParaRPr lang="en-US" sz="3200" b="0" kern="1200" cap="none" spc="0" dirty="0">
            <a:ln w="18415" cmpd="sng">
              <a:prstDash val="solid"/>
            </a:ln>
            <a:effectLst>
              <a:outerShdw blurRad="63500" dir="3600000" algn="tl" rotWithShape="0">
                <a:srgbClr xmlns:mc="http://schemas.openxmlformats.org/markup-compatibility/2006" xmlns:a14="http://schemas.microsoft.com/office/drawing/2010/main" val="000000" mc:Ignorable="">
                  <a:alpha val="70000"/>
                </a:srgbClr>
              </a:outerShdw>
            </a:effectLst>
          </a:endParaRPr>
        </a:p>
      </dsp:txBody>
      <dsp:txXfrm>
        <a:off x="4038595" y="1416049"/>
        <a:ext cx="1463040" cy="2647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51CA-CC76-4BEA-BD2B-5BD86F3A8203}">
      <dsp:nvSpPr>
        <dsp:cNvPr id="0" name=""/>
        <dsp:cNvSpPr/>
      </dsp:nvSpPr>
      <dsp:spPr>
        <a:xfrm>
          <a:off x="1023" y="814585"/>
          <a:ext cx="2434828" cy="2434828"/>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kern="1200" dirty="0" smtClean="0"/>
            <a:t>External System</a:t>
          </a:r>
        </a:p>
      </dsp:txBody>
      <dsp:txXfrm>
        <a:off x="357595" y="1171157"/>
        <a:ext cx="1721684" cy="1721684"/>
      </dsp:txXfrm>
    </dsp:sp>
    <dsp:sp modelId="{6FE4A5A5-B398-46BF-953C-A2AC4DF1E446}">
      <dsp:nvSpPr>
        <dsp:cNvPr id="0" name=""/>
        <dsp:cNvSpPr/>
      </dsp:nvSpPr>
      <dsp:spPr>
        <a:xfrm>
          <a:off x="2246106" y="470469"/>
          <a:ext cx="1517869" cy="821754"/>
        </a:xfrm>
        <a:prstGeom prst="rightArrow">
          <a:avLst>
            <a:gd name="adj1" fmla="val 60000"/>
            <a:gd name="adj2" fmla="val 50000"/>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2246106" y="634820"/>
        <a:ext cx="1271343" cy="493052"/>
      </dsp:txXfrm>
    </dsp:sp>
    <dsp:sp modelId="{57FBF734-6AFC-4070-9966-34BDEE58FA23}">
      <dsp:nvSpPr>
        <dsp:cNvPr id="0" name=""/>
        <dsp:cNvSpPr/>
      </dsp:nvSpPr>
      <dsp:spPr>
        <a:xfrm>
          <a:off x="3660148" y="814585"/>
          <a:ext cx="2434828" cy="2434828"/>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kern="1200" dirty="0" smtClean="0"/>
            <a:t>Project Server</a:t>
          </a:r>
        </a:p>
      </dsp:txBody>
      <dsp:txXfrm>
        <a:off x="4016720" y="1171157"/>
        <a:ext cx="1721684" cy="1721684"/>
      </dsp:txXfrm>
    </dsp:sp>
    <dsp:sp modelId="{7F3F30E5-B967-4276-925A-95FE26221C57}">
      <dsp:nvSpPr>
        <dsp:cNvPr id="0" name=""/>
        <dsp:cNvSpPr/>
      </dsp:nvSpPr>
      <dsp:spPr>
        <a:xfrm rot="10800000">
          <a:off x="2332023" y="2771776"/>
          <a:ext cx="1517869" cy="821754"/>
        </a:xfrm>
        <a:prstGeom prst="rightArrow">
          <a:avLst>
            <a:gd name="adj1" fmla="val 60000"/>
            <a:gd name="adj2" fmla="val 50000"/>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rot="10800000">
        <a:off x="2578549" y="2936127"/>
        <a:ext cx="1271343" cy="493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606ED-7984-47A0-9F6D-7FB0BD41B463}">
      <dsp:nvSpPr>
        <dsp:cNvPr id="0" name=""/>
        <dsp:cNvSpPr/>
      </dsp:nvSpPr>
      <dsp:spPr>
        <a:xfrm>
          <a:off x="1404620" y="165099"/>
          <a:ext cx="3276600" cy="1137920"/>
        </a:xfrm>
        <a:prstGeom prst="ellipse">
          <a:avLst/>
        </a:prstGeom>
        <a:solidFill>
          <a:schemeClr val="dk2">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117C31B1-DAC8-4B6F-A75D-5AB71133CC21}">
      <dsp:nvSpPr>
        <dsp:cNvPr id="0" name=""/>
        <dsp:cNvSpPr/>
      </dsp:nvSpPr>
      <dsp:spPr>
        <a:xfrm>
          <a:off x="2730500" y="2951479"/>
          <a:ext cx="635000" cy="406400"/>
        </a:xfrm>
        <a:prstGeom prst="downArrow">
          <a:avLst/>
        </a:prstGeom>
        <a:solidFill>
          <a:schemeClr val="dk2">
            <a:tint val="60000"/>
            <a:hueOff val="0"/>
            <a:satOff val="0"/>
            <a:lumOff val="0"/>
            <a:alphaOff val="0"/>
          </a:schemeClr>
        </a:soli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66E69DC0-667B-4E26-A3FF-CA22AFF652FE}">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Selected Project Plans</a:t>
          </a:r>
          <a:endParaRPr lang="en-US" sz="2200" kern="1200" dirty="0"/>
        </a:p>
      </dsp:txBody>
      <dsp:txXfrm>
        <a:off x="1524000" y="3276600"/>
        <a:ext cx="3048000" cy="762000"/>
      </dsp:txXfrm>
    </dsp:sp>
    <dsp:sp modelId="{BB50E4C7-872F-4E3F-A047-8A2EF8431DFA}">
      <dsp:nvSpPr>
        <dsp:cNvPr id="0" name=""/>
        <dsp:cNvSpPr/>
      </dsp:nvSpPr>
      <dsp:spPr>
        <a:xfrm>
          <a:off x="2595880" y="1390904"/>
          <a:ext cx="1143000" cy="114300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Project Plan</a:t>
          </a:r>
          <a:endParaRPr lang="en-US" sz="1900" kern="1200" dirty="0"/>
        </a:p>
      </dsp:txBody>
      <dsp:txXfrm>
        <a:off x="2763268" y="1558292"/>
        <a:ext cx="808224" cy="808224"/>
      </dsp:txXfrm>
    </dsp:sp>
    <dsp:sp modelId="{32C7B741-2C5D-4382-AB57-047DCAD0A462}">
      <dsp:nvSpPr>
        <dsp:cNvPr id="0" name=""/>
        <dsp:cNvSpPr/>
      </dsp:nvSpPr>
      <dsp:spPr>
        <a:xfrm>
          <a:off x="1778000" y="533399"/>
          <a:ext cx="1143000" cy="114300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Project Plan</a:t>
          </a:r>
          <a:endParaRPr lang="en-US" sz="1900" kern="1200" dirty="0"/>
        </a:p>
      </dsp:txBody>
      <dsp:txXfrm>
        <a:off x="1945388" y="700787"/>
        <a:ext cx="808224" cy="808224"/>
      </dsp:txXfrm>
    </dsp:sp>
    <dsp:sp modelId="{3B8D5F57-4CAA-4397-BE74-7D221A57D928}">
      <dsp:nvSpPr>
        <dsp:cNvPr id="0" name=""/>
        <dsp:cNvSpPr/>
      </dsp:nvSpPr>
      <dsp:spPr>
        <a:xfrm>
          <a:off x="2946400" y="257047"/>
          <a:ext cx="1143000" cy="1143000"/>
        </a:xfrm>
        <a:prstGeom prst="ellipse">
          <a:avLst/>
        </a:prstGeom>
        <a:gradFill rotWithShape="0">
          <a:gsLst>
            <a:gs pos="0">
              <a:schemeClr val="dk2">
                <a:hueOff val="0"/>
                <a:satOff val="0"/>
                <a:lumOff val="0"/>
                <a:alphaOff val="0"/>
                <a:shade val="58000"/>
                <a:satMod val="150000"/>
              </a:schemeClr>
            </a:gs>
            <a:gs pos="72000">
              <a:schemeClr val="dk2">
                <a:hueOff val="0"/>
                <a:satOff val="0"/>
                <a:lumOff val="0"/>
                <a:alphaOff val="0"/>
                <a:tint val="90000"/>
                <a:satMod val="135000"/>
              </a:schemeClr>
            </a:gs>
            <a:gs pos="100000">
              <a:schemeClr val="dk2">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Project Plan</a:t>
          </a:r>
          <a:endParaRPr lang="en-US" sz="1900" kern="1200" dirty="0"/>
        </a:p>
      </dsp:txBody>
      <dsp:txXfrm>
        <a:off x="3113788" y="424435"/>
        <a:ext cx="808224" cy="808224"/>
      </dsp:txXfrm>
    </dsp:sp>
    <dsp:sp modelId="{8DEE5FD0-5F03-4729-8751-F2651382253C}">
      <dsp:nvSpPr>
        <dsp:cNvPr id="0" name=""/>
        <dsp:cNvSpPr/>
      </dsp:nvSpPr>
      <dsp:spPr>
        <a:xfrm>
          <a:off x="1270000" y="25399"/>
          <a:ext cx="3556000" cy="2844800"/>
        </a:xfrm>
        <a:prstGeom prst="funnel">
          <a:avLst/>
        </a:prstGeom>
        <a:solidFill>
          <a:schemeClr val="lt2">
            <a:alpha val="40000"/>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8C68B-4FB1-4722-A348-A22A38776A53}">
      <dsp:nvSpPr>
        <dsp:cNvPr id="0" name=""/>
        <dsp:cNvSpPr/>
      </dsp:nvSpPr>
      <dsp:spPr>
        <a:xfrm>
          <a:off x="1085214" y="0"/>
          <a:ext cx="5003800" cy="5003800"/>
        </a:xfrm>
        <a:prstGeom prst="triangl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dsp:spPr>
      <dsp:style>
        <a:lnRef idx="0">
          <a:scrgbClr r="0" g="0" b="0"/>
        </a:lnRef>
        <a:fillRef idx="3">
          <a:scrgbClr r="0" g="0" b="0"/>
        </a:fillRef>
        <a:effectRef idx="2">
          <a:scrgbClr r="0" g="0" b="0"/>
        </a:effectRef>
        <a:fontRef idx="minor">
          <a:schemeClr val="lt1"/>
        </a:fontRef>
      </dsp:style>
    </dsp:sp>
    <dsp:sp modelId="{FE2D6211-4B44-4E03-B470-8361D8EBFBD8}">
      <dsp:nvSpPr>
        <dsp:cNvPr id="0" name=""/>
        <dsp:cNvSpPr/>
      </dsp:nvSpPr>
      <dsp:spPr>
        <a:xfrm>
          <a:off x="3587114" y="500868"/>
          <a:ext cx="3252470" cy="71147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Project Workflows</a:t>
          </a:r>
          <a:endParaRPr lang="en-US" sz="1700" kern="1200" dirty="0"/>
        </a:p>
      </dsp:txBody>
      <dsp:txXfrm>
        <a:off x="3621845" y="535599"/>
        <a:ext cx="3183008" cy="642015"/>
      </dsp:txXfrm>
    </dsp:sp>
    <dsp:sp modelId="{8E63052E-9863-4320-92DF-26E26782AB3E}">
      <dsp:nvSpPr>
        <dsp:cNvPr id="0" name=""/>
        <dsp:cNvSpPr/>
      </dsp:nvSpPr>
      <dsp:spPr>
        <a:xfrm>
          <a:off x="3587114" y="1301281"/>
          <a:ext cx="3252470" cy="71147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Project Server 2010</a:t>
          </a:r>
          <a:endParaRPr lang="en-US" sz="1700" kern="1200" dirty="0"/>
        </a:p>
      </dsp:txBody>
      <dsp:txXfrm>
        <a:off x="3621845" y="1336012"/>
        <a:ext cx="3183008" cy="642015"/>
      </dsp:txXfrm>
    </dsp:sp>
    <dsp:sp modelId="{A71F565C-8A1A-4488-B1EB-FED73CB62D1E}">
      <dsp:nvSpPr>
        <dsp:cNvPr id="0" name=""/>
        <dsp:cNvSpPr/>
      </dsp:nvSpPr>
      <dsp:spPr>
        <a:xfrm>
          <a:off x="3587114" y="2101693"/>
          <a:ext cx="3252470" cy="71147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Windows SharePoint Service</a:t>
          </a:r>
          <a:endParaRPr lang="en-US" sz="1700" kern="1200" dirty="0"/>
        </a:p>
      </dsp:txBody>
      <dsp:txXfrm>
        <a:off x="3621845" y="2136424"/>
        <a:ext cx="3183008" cy="642015"/>
      </dsp:txXfrm>
    </dsp:sp>
    <dsp:sp modelId="{190D511A-E5A1-416B-99A4-3990E544B78B}">
      <dsp:nvSpPr>
        <dsp:cNvPr id="0" name=""/>
        <dsp:cNvSpPr/>
      </dsp:nvSpPr>
      <dsp:spPr>
        <a:xfrm>
          <a:off x="3587114" y="2902106"/>
          <a:ext cx="3252470" cy="71147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Windows Workflow Foundation</a:t>
          </a:r>
          <a:endParaRPr lang="en-US" sz="1700" kern="1200" dirty="0"/>
        </a:p>
      </dsp:txBody>
      <dsp:txXfrm>
        <a:off x="3621845" y="2936837"/>
        <a:ext cx="3183008" cy="642015"/>
      </dsp:txXfrm>
    </dsp:sp>
    <dsp:sp modelId="{62BFEC90-879A-4683-83B8-F0CA7E121498}">
      <dsp:nvSpPr>
        <dsp:cNvPr id="0" name=""/>
        <dsp:cNvSpPr/>
      </dsp:nvSpPr>
      <dsp:spPr>
        <a:xfrm>
          <a:off x="3587114" y="3702518"/>
          <a:ext cx="3252470" cy="71147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.NET Framework 3.5</a:t>
          </a:r>
          <a:endParaRPr lang="en-US" sz="1700" kern="1200" dirty="0"/>
        </a:p>
      </dsp:txBody>
      <dsp:txXfrm>
        <a:off x="3621845" y="3737249"/>
        <a:ext cx="3183008" cy="6420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282C2-8126-43B2-B8F3-7E327554782C}">
      <dsp:nvSpPr>
        <dsp:cNvPr id="0" name=""/>
        <dsp:cNvSpPr/>
      </dsp:nvSpPr>
      <dsp:spPr>
        <a:xfrm>
          <a:off x="4017" y="373462"/>
          <a:ext cx="1826598" cy="820800"/>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solidFill>
                <a:schemeClr val="bg1"/>
              </a:solidFill>
            </a:rPr>
            <a:t>Development</a:t>
          </a:r>
          <a:endParaRPr lang="en-US" sz="1900" kern="1200" dirty="0">
            <a:solidFill>
              <a:schemeClr val="bg1"/>
            </a:solidFill>
          </a:endParaRPr>
        </a:p>
      </dsp:txBody>
      <dsp:txXfrm>
        <a:off x="4017" y="373462"/>
        <a:ext cx="1826598" cy="547200"/>
      </dsp:txXfrm>
    </dsp:sp>
    <dsp:sp modelId="{E2AE7902-E9F6-49B7-870D-9934253F1E95}">
      <dsp:nvSpPr>
        <dsp:cNvPr id="0" name=""/>
        <dsp:cNvSpPr/>
      </dsp:nvSpPr>
      <dsp:spPr>
        <a:xfrm>
          <a:off x="378139" y="920662"/>
          <a:ext cx="1826598" cy="40398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Create in Visual Studio</a:t>
          </a:r>
          <a:endParaRPr lang="en-US" sz="1900" kern="1200" dirty="0"/>
        </a:p>
        <a:p>
          <a:pPr marL="171450" lvl="1" indent="-171450" algn="l" defTabSz="844550">
            <a:lnSpc>
              <a:spcPct val="90000"/>
            </a:lnSpc>
            <a:spcBef>
              <a:spcPct val="0"/>
            </a:spcBef>
            <a:spcAft>
              <a:spcPct val="15000"/>
            </a:spcAft>
            <a:buChar char="••"/>
          </a:pPr>
          <a:r>
            <a:rPr lang="en-US" sz="1900" kern="1200" dirty="0" smtClean="0"/>
            <a:t>Design using Project Related Activities</a:t>
          </a:r>
          <a:endParaRPr lang="en-US" sz="1900" kern="1200" dirty="0"/>
        </a:p>
        <a:p>
          <a:pPr marL="171450" lvl="1" indent="-171450" algn="l" defTabSz="844550">
            <a:lnSpc>
              <a:spcPct val="90000"/>
            </a:lnSpc>
            <a:spcBef>
              <a:spcPct val="0"/>
            </a:spcBef>
            <a:spcAft>
              <a:spcPct val="15000"/>
            </a:spcAft>
            <a:buChar char="••"/>
          </a:pPr>
          <a:r>
            <a:rPr lang="en-US" sz="1900" kern="1200" dirty="0" smtClean="0"/>
            <a:t>Compile</a:t>
          </a:r>
          <a:endParaRPr lang="en-US" sz="1900" kern="1200" dirty="0"/>
        </a:p>
      </dsp:txBody>
      <dsp:txXfrm>
        <a:off x="431638" y="974161"/>
        <a:ext cx="1719600" cy="3932876"/>
      </dsp:txXfrm>
    </dsp:sp>
    <dsp:sp modelId="{E70C4797-9B65-4220-BE3F-F65272F54BCD}">
      <dsp:nvSpPr>
        <dsp:cNvPr id="0" name=""/>
        <dsp:cNvSpPr/>
      </dsp:nvSpPr>
      <dsp:spPr>
        <a:xfrm>
          <a:off x="2107521" y="419677"/>
          <a:ext cx="587040" cy="454770"/>
        </a:xfrm>
        <a:prstGeom prst="rightArrow">
          <a:avLst>
            <a:gd name="adj1" fmla="val 60000"/>
            <a:gd name="adj2" fmla="val 50000"/>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107521" y="510631"/>
        <a:ext cx="450609" cy="272862"/>
      </dsp:txXfrm>
    </dsp:sp>
    <dsp:sp modelId="{EB30F9D4-C160-4FD6-B762-93E70842BE1D}">
      <dsp:nvSpPr>
        <dsp:cNvPr id="0" name=""/>
        <dsp:cNvSpPr/>
      </dsp:nvSpPr>
      <dsp:spPr>
        <a:xfrm>
          <a:off x="2938239" y="373462"/>
          <a:ext cx="1826598" cy="820800"/>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solidFill>
                <a:schemeClr val="bg1"/>
              </a:solidFill>
            </a:rPr>
            <a:t>Deployment</a:t>
          </a:r>
          <a:endParaRPr lang="en-US" sz="1900" kern="1200" dirty="0">
            <a:solidFill>
              <a:schemeClr val="bg1"/>
            </a:solidFill>
          </a:endParaRPr>
        </a:p>
      </dsp:txBody>
      <dsp:txXfrm>
        <a:off x="2938239" y="373462"/>
        <a:ext cx="1826598" cy="547200"/>
      </dsp:txXfrm>
    </dsp:sp>
    <dsp:sp modelId="{6350075B-F0D1-4B1D-8CB7-CFD32963D24A}">
      <dsp:nvSpPr>
        <dsp:cNvPr id="0" name=""/>
        <dsp:cNvSpPr/>
      </dsp:nvSpPr>
      <dsp:spPr>
        <a:xfrm>
          <a:off x="3312361" y="883980"/>
          <a:ext cx="1826598" cy="40398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GAC the DLL</a:t>
          </a:r>
          <a:endParaRPr lang="en-US" sz="1900" kern="1200" dirty="0"/>
        </a:p>
        <a:p>
          <a:pPr marL="171450" lvl="1" indent="-171450" algn="l" defTabSz="844550">
            <a:lnSpc>
              <a:spcPct val="90000"/>
            </a:lnSpc>
            <a:spcBef>
              <a:spcPct val="0"/>
            </a:spcBef>
            <a:spcAft>
              <a:spcPct val="15000"/>
            </a:spcAft>
            <a:buChar char="••"/>
          </a:pPr>
          <a:r>
            <a:rPr lang="en-US" sz="1900" kern="1200" dirty="0" smtClean="0"/>
            <a:t>Associate with an Enterprise Project Type</a:t>
          </a:r>
          <a:endParaRPr lang="en-US" sz="1900" kern="1200" dirty="0"/>
        </a:p>
        <a:p>
          <a:pPr marL="171450" lvl="1" indent="-171450" algn="l" defTabSz="844550">
            <a:lnSpc>
              <a:spcPct val="90000"/>
            </a:lnSpc>
            <a:spcBef>
              <a:spcPct val="0"/>
            </a:spcBef>
            <a:spcAft>
              <a:spcPct val="15000"/>
            </a:spcAft>
            <a:buChar char="••"/>
          </a:pPr>
          <a:r>
            <a:rPr lang="en-US" sz="1900" kern="1200" dirty="0" smtClean="0"/>
            <a:t>Define PDPs, Phases and Stages</a:t>
          </a: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3365860" y="937479"/>
        <a:ext cx="1719600" cy="3932876"/>
      </dsp:txXfrm>
    </dsp:sp>
    <dsp:sp modelId="{CD9E851C-4D69-4A22-A25B-7DF9D4718226}">
      <dsp:nvSpPr>
        <dsp:cNvPr id="0" name=""/>
        <dsp:cNvSpPr/>
      </dsp:nvSpPr>
      <dsp:spPr>
        <a:xfrm>
          <a:off x="5041743" y="419677"/>
          <a:ext cx="587040" cy="454770"/>
        </a:xfrm>
        <a:prstGeom prst="rightArrow">
          <a:avLst>
            <a:gd name="adj1" fmla="val 60000"/>
            <a:gd name="adj2" fmla="val 50000"/>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041743" y="510631"/>
        <a:ext cx="450609" cy="272862"/>
      </dsp:txXfrm>
    </dsp:sp>
    <dsp:sp modelId="{AB74EC44-34AA-4360-A242-C4576FE777F1}">
      <dsp:nvSpPr>
        <dsp:cNvPr id="0" name=""/>
        <dsp:cNvSpPr/>
      </dsp:nvSpPr>
      <dsp:spPr>
        <a:xfrm>
          <a:off x="5872461" y="373462"/>
          <a:ext cx="1826598" cy="820800"/>
        </a:xfrm>
        <a:prstGeom prst="roundRect">
          <a:avLst>
            <a:gd name="adj" fmla="val 10000"/>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smtClean="0">
              <a:solidFill>
                <a:schemeClr val="bg1"/>
              </a:solidFill>
            </a:rPr>
            <a:t>Debug</a:t>
          </a:r>
          <a:endParaRPr lang="en-US" sz="1900" kern="1200" dirty="0">
            <a:solidFill>
              <a:schemeClr val="bg1"/>
            </a:solidFill>
          </a:endParaRPr>
        </a:p>
      </dsp:txBody>
      <dsp:txXfrm>
        <a:off x="5872461" y="373462"/>
        <a:ext cx="1826598" cy="547200"/>
      </dsp:txXfrm>
    </dsp:sp>
    <dsp:sp modelId="{360DA445-B193-4F08-A98F-EE2F8EDC2588}">
      <dsp:nvSpPr>
        <dsp:cNvPr id="0" name=""/>
        <dsp:cNvSpPr/>
      </dsp:nvSpPr>
      <dsp:spPr>
        <a:xfrm>
          <a:off x="6246583" y="920662"/>
          <a:ext cx="1826598" cy="403987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Create a project by Selecting a Project Type</a:t>
          </a:r>
          <a:endParaRPr lang="en-US" sz="1900" kern="1200" dirty="0"/>
        </a:p>
        <a:p>
          <a:pPr marL="171450" lvl="1" indent="-171450" algn="l" defTabSz="844550">
            <a:lnSpc>
              <a:spcPct val="90000"/>
            </a:lnSpc>
            <a:spcBef>
              <a:spcPct val="0"/>
            </a:spcBef>
            <a:spcAft>
              <a:spcPct val="15000"/>
            </a:spcAft>
            <a:buChar char="••"/>
          </a:pPr>
          <a:r>
            <a:rPr lang="en-US" sz="1900" kern="1200" dirty="0" smtClean="0"/>
            <a:t>SharePoint workflow starts</a:t>
          </a:r>
          <a:endParaRPr lang="en-US" sz="1900" kern="1200" dirty="0"/>
        </a:p>
        <a:p>
          <a:pPr marL="171450" lvl="1" indent="-171450" algn="l" defTabSz="844550">
            <a:lnSpc>
              <a:spcPct val="90000"/>
            </a:lnSpc>
            <a:spcBef>
              <a:spcPct val="0"/>
            </a:spcBef>
            <a:spcAft>
              <a:spcPct val="15000"/>
            </a:spcAft>
            <a:buChar char="••"/>
          </a:pPr>
          <a:r>
            <a:rPr lang="en-US" sz="1900" kern="1200" dirty="0" smtClean="0"/>
            <a:t>User adds project information with PWA</a:t>
          </a:r>
          <a:endParaRPr lang="en-US" sz="1900" kern="1200" dirty="0"/>
        </a:p>
      </dsp:txBody>
      <dsp:txXfrm>
        <a:off x="6300082" y="974161"/>
        <a:ext cx="1719600" cy="393287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402812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msdn.microsoft.com/en-us/library/ms475601.aspx"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server/Site/Subsite" TargetMode="External"/><Relationship Id="rId5" Type="http://schemas.openxmlformats.org/officeDocument/2006/relationships/hyperlink" Target="http://msdn.microsoft.com/en-us/library/ms460194.aspx" TargetMode="External"/><Relationship Id="rId4" Type="http://schemas.openxmlformats.org/officeDocument/2006/relationships/hyperlink" Target="http://msdn.microsoft.com/en-us/library/ms436075.aspx"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535DBF-0EE8-4D04-8B24-5EB595482E8F}"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rPr>
              <a:t>Familiar User Interface</a:t>
            </a:r>
          </a:p>
          <a:p>
            <a:pPr rtl="0"/>
            <a:r>
              <a:rPr lang="en-US" dirty="0" smtClean="0">
                <a:effectLst/>
              </a:rPr>
              <a:t>Users of applications in the Microsoft Office system are already familiar with using task panes such as the Styles and Formatting task pane in Word. Custom task panes behave like other task panes in the Microsoft Office system. Users can dock custom task panes to different sides of the application window, or they can drag custom task panes to any location in the window. You can create an add-in that displays multiple custom task panes at the same time, and users can control each task pane individually.</a:t>
            </a:r>
          </a:p>
          <a:p>
            <a:pPr rtl="0"/>
            <a:r>
              <a:rPr lang="en-US" b="1" dirty="0" smtClean="0">
                <a:effectLst/>
              </a:rPr>
              <a:t>Windows Forms Support</a:t>
            </a:r>
          </a:p>
          <a:p>
            <a:pPr rtl="0"/>
            <a:r>
              <a:rPr lang="en-US" dirty="0" smtClean="0">
                <a:effectLst/>
              </a:rPr>
              <a:t>The user interface of a custom task pane that you create by using Visual Studio Tools for Office is based on Windows Forms controls. You can use the familiar Windows Forms Designer to design the user interface for a custom task pane. You can also use the data binding support in Windows Forms to bind a data source to controls on the task pane.</a:t>
            </a:r>
          </a:p>
          <a:p>
            <a:endParaRPr lang="en-US" dirty="0"/>
          </a:p>
        </p:txBody>
      </p:sp>
      <p:sp>
        <p:nvSpPr>
          <p:cNvPr id="4" name="Slide Number Placeholder 3"/>
          <p:cNvSpPr>
            <a:spLocks noGrp="1"/>
          </p:cNvSpPr>
          <p:nvPr>
            <p:ph type="sldNum" sz="quarter" idx="10"/>
          </p:nvPr>
        </p:nvSpPr>
        <p:spPr/>
        <p:txBody>
          <a:bodyPr/>
          <a:lstStyle/>
          <a:p>
            <a:fld id="{E7690C42-5E83-4293-AF4A-876D75589944}" type="slidenum">
              <a:rPr lang="en-US" smtClean="0"/>
              <a:pPr/>
              <a:t>16</a:t>
            </a:fld>
            <a:endParaRPr lang="en-US"/>
          </a:p>
        </p:txBody>
      </p:sp>
    </p:spTree>
    <p:extLst>
      <p:ext uri="{BB962C8B-B14F-4D97-AF65-F5344CB8AC3E}">
        <p14:creationId xmlns:p14="http://schemas.microsoft.com/office/powerpoint/2010/main" val="36991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r>
              <a:rPr lang="en-US" dirty="0" smtClean="0"/>
              <a:t>Port to 64-bit required:</a:t>
            </a:r>
          </a:p>
          <a:p>
            <a:pPr lvl="1"/>
            <a:r>
              <a:rPr lang="en-US" dirty="0" smtClean="0"/>
              <a:t>- Source code is in house, recompile for 64-bit</a:t>
            </a:r>
          </a:p>
          <a:p>
            <a:pPr lvl="1"/>
            <a:r>
              <a:rPr lang="en-US" dirty="0" smtClean="0"/>
              <a:t>- Vendor provides a new 64-bit version</a:t>
            </a:r>
          </a:p>
          <a:p>
            <a:pPr lvl="1"/>
            <a:r>
              <a:rPr lang="en-US" dirty="0" smtClean="0"/>
              <a:t>- Switch to an alternative that is available on 64-bit</a:t>
            </a:r>
          </a:p>
          <a:p>
            <a:pPr lvl="1"/>
            <a:endParaRPr lang="en-US" dirty="0" smtClean="0"/>
          </a:p>
          <a:p>
            <a:pPr lvl="1"/>
            <a:r>
              <a:rPr lang="en-US" dirty="0" smtClean="0"/>
              <a:t>Declare Functions will need to be updated:</a:t>
            </a:r>
          </a:p>
          <a:p>
            <a:pPr lvl="1"/>
            <a:endParaRPr lang="en-US" dirty="0" smtClean="0"/>
          </a:p>
          <a:p>
            <a:pPr lvl="1"/>
            <a:r>
              <a:rPr lang="en-US" dirty="0" smtClean="0"/>
              <a:t>- We ship WIN32API.TXT which contains 1,500 Declare statements, translated from </a:t>
            </a:r>
            <a:r>
              <a:rPr lang="en-US" dirty="0" err="1" smtClean="0"/>
              <a:t>windows.h</a:t>
            </a:r>
            <a:endParaRPr lang="en-US" dirty="0" smtClean="0"/>
          </a:p>
          <a:p>
            <a:pPr marL="457200" lvl="1" indent="0">
              <a:buFontTx/>
              <a:buNone/>
            </a:pPr>
            <a:r>
              <a:rPr lang="en-US" dirty="0" smtClean="0"/>
              <a:t>- We will ship a tool to cut and paste the Declare you need into your code</a:t>
            </a:r>
          </a:p>
          <a:p>
            <a:pPr marL="457200" lvl="1" indent="0">
              <a:buFontTx/>
              <a:buNone/>
            </a:pPr>
            <a:r>
              <a:rPr lang="en-US" dirty="0" smtClean="0"/>
              <a:t>- Why: Unpredictable and crashing behavior results if a 64-bit pointer is truncated when placed in a 32-bit Long variable</a:t>
            </a:r>
          </a:p>
          <a:p>
            <a:pPr marL="628650" lvl="1" indent="-171450">
              <a:buFontTx/>
              <a:buChar char="-"/>
            </a:pPr>
            <a:endParaRPr lang="en-US" dirty="0" smtClean="0"/>
          </a:p>
          <a:p>
            <a:pPr marL="457200" lvl="1" indent="0">
              <a:buFontTx/>
              <a:buNone/>
            </a:pPr>
            <a:r>
              <a:rPr lang="en-US" dirty="0" smtClean="0"/>
              <a:t>Compatibility:</a:t>
            </a:r>
          </a:p>
          <a:p>
            <a:pPr marL="628650" lvl="1" indent="-171450">
              <a:buFontTx/>
              <a:buChar char="-"/>
            </a:pPr>
            <a:r>
              <a:rPr lang="en-US" dirty="0" smtClean="0"/>
              <a:t>O12 use “#If VBA7”</a:t>
            </a:r>
          </a:p>
          <a:p>
            <a:pPr marL="628650" lvl="1" indent="-171450">
              <a:buFontTx/>
              <a:buChar char="-"/>
            </a:pPr>
            <a:r>
              <a:rPr lang="en-US" dirty="0" smtClean="0"/>
              <a:t>O11 use else case</a:t>
            </a:r>
          </a:p>
          <a:p>
            <a:pPr marL="457200" lvl="1" indent="0">
              <a:buFontTx/>
              <a:buNone/>
            </a:pPr>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Data Execution Protection (DEP)</a:t>
            </a:r>
          </a:p>
          <a:p>
            <a:pPr lvl="1"/>
            <a:r>
              <a:rPr lang="en-US" dirty="0" smtClean="0"/>
              <a:t>- Prevents code from running in the data portion of process memory</a:t>
            </a:r>
          </a:p>
          <a:p>
            <a:pPr lvl="1"/>
            <a:r>
              <a:rPr lang="en-US" dirty="0" smtClean="0"/>
              <a:t>- Security Feature, prevents viruses from running their own code within a process</a:t>
            </a:r>
          </a:p>
          <a:p>
            <a:pPr lvl="1"/>
            <a:r>
              <a:rPr lang="en-US" dirty="0" smtClean="0"/>
              <a:t>- Somewhat rare, but was sometimes done for performance</a:t>
            </a:r>
          </a:p>
          <a:p>
            <a:pPr lvl="1"/>
            <a:r>
              <a:rPr lang="en-US" dirty="0" smtClean="0"/>
              <a:t>For offending Add-ins, can it be disabled?</a:t>
            </a:r>
          </a:p>
          <a:p>
            <a:pPr lvl="1"/>
            <a:r>
              <a:rPr lang="en-US" dirty="0" smtClean="0"/>
              <a:t>- On by default for 32-bit, but can be turned off</a:t>
            </a:r>
          </a:p>
          <a:p>
            <a:pPr lvl="1"/>
            <a:r>
              <a:rPr lang="en-US" dirty="0" smtClean="0"/>
              <a:t>- On permanently for 64-bit</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18</a:t>
            </a:fld>
            <a:endParaRPr lang="en-US"/>
          </a:p>
        </p:txBody>
      </p:sp>
    </p:spTree>
    <p:extLst>
      <p:ext uri="{BB962C8B-B14F-4D97-AF65-F5344CB8AC3E}">
        <p14:creationId xmlns:p14="http://schemas.microsoft.com/office/powerpoint/2010/main" val="2783078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Code that is managed by the .NET Framework and includes automatic garbage collection</a:t>
            </a:r>
          </a:p>
          <a:p>
            <a:pPr marL="171450" indent="-171450">
              <a:buFont typeface="Arial" pitchFamily="34" charset="0"/>
              <a:buChar char="•"/>
            </a:pPr>
            <a:r>
              <a:rPr lang="en-US" dirty="0" smtClean="0"/>
              <a:t>Access to thousands of classes in the .NET Framework class library</a:t>
            </a:r>
          </a:p>
          <a:p>
            <a:pPr marL="171450" indent="-171450">
              <a:buFont typeface="Arial" pitchFamily="34" charset="0"/>
              <a:buChar char="•"/>
            </a:pPr>
            <a:r>
              <a:rPr lang="en-US" dirty="0" smtClean="0"/>
              <a:t>Simple to connect to the Project Server Interface (PSI)</a:t>
            </a:r>
          </a:p>
          <a:p>
            <a:pPr marL="171450" indent="-171450">
              <a:buFont typeface="Arial" pitchFamily="34" charset="0"/>
              <a:buChar char="•"/>
            </a:pPr>
            <a:r>
              <a:rPr lang="en-US" dirty="0" smtClean="0"/>
              <a:t>Use of an object-oriented programming language</a:t>
            </a:r>
          </a:p>
          <a:p>
            <a:pPr marL="171450" indent="-171450">
              <a:buFont typeface="Arial" pitchFamily="34" charset="0"/>
              <a:buChar char="•"/>
            </a:pPr>
            <a:r>
              <a:rPr lang="en-US" dirty="0" smtClean="0"/>
              <a:t>Improved security model</a:t>
            </a:r>
          </a:p>
          <a:p>
            <a:pPr marL="171450" indent="-171450">
              <a:buFont typeface="Arial" pitchFamily="34" charset="0"/>
              <a:buChar char="•"/>
            </a:pPr>
            <a:r>
              <a:rPr lang="en-US" dirty="0" smtClean="0"/>
              <a:t>More manageable update and rollback model</a:t>
            </a:r>
          </a:p>
          <a:p>
            <a:pPr marL="171450" indent="-171450">
              <a:buFont typeface="Arial" pitchFamily="34" charset="0"/>
              <a:buChar char="•"/>
            </a:pPr>
            <a:r>
              <a:rPr lang="en-US" dirty="0" smtClean="0"/>
              <a:t>Better </a:t>
            </a:r>
            <a:r>
              <a:rPr lang="en-US" sz="1200" dirty="0" smtClean="0"/>
              <a:t>environment</a:t>
            </a:r>
            <a:r>
              <a:rPr lang="en-US" dirty="0" smtClean="0"/>
              <a:t> and debugging tools</a:t>
            </a:r>
          </a:p>
          <a:p>
            <a:pPr marL="171450" indent="-171450">
              <a:buFont typeface="Arial" pitchFamily="34" charset="0"/>
              <a:buChar char="•"/>
            </a:pPr>
            <a:r>
              <a:rPr lang="en-US" dirty="0" smtClean="0"/>
              <a:t>Enhanced object models that enable data binding and expose events on native Office objects</a:t>
            </a:r>
          </a:p>
          <a:p>
            <a:pPr marL="171450" indent="-171450">
              <a:buFont typeface="Arial" pitchFamily="34" charset="0"/>
              <a:buChar char="•"/>
            </a:pPr>
            <a:r>
              <a:rPr lang="en-US" dirty="0" smtClean="0"/>
              <a:t>Stable loading of managed add-ins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20</a:t>
            </a:fld>
            <a:endParaRPr lang="en-US"/>
          </a:p>
        </p:txBody>
      </p:sp>
    </p:spTree>
    <p:extLst>
      <p:ext uri="{BB962C8B-B14F-4D97-AF65-F5344CB8AC3E}">
        <p14:creationId xmlns:p14="http://schemas.microsoft.com/office/powerpoint/2010/main" val="44734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Open VS and create</a:t>
            </a:r>
            <a:r>
              <a:rPr lang="en-US" baseline="0" dirty="0" smtClean="0"/>
              <a:t> new Project 2007 Add-in</a:t>
            </a:r>
          </a:p>
          <a:p>
            <a:pPr marL="228600" indent="-228600">
              <a:buAutoNum type="arabicPeriod"/>
            </a:pPr>
            <a:r>
              <a:rPr lang="en-US" dirty="0" smtClean="0"/>
              <a:t>Point</a:t>
            </a:r>
            <a:r>
              <a:rPr lang="en-US" baseline="0" dirty="0" smtClean="0"/>
              <a:t> to WinProj.exe </a:t>
            </a:r>
          </a:p>
          <a:p>
            <a:pPr marL="685800" lvl="1" indent="-228600">
              <a:buAutoNum type="arabicPeriod"/>
            </a:pPr>
            <a:r>
              <a:rPr lang="en-US" baseline="0" dirty="0" smtClean="0"/>
              <a:t>Project </a:t>
            </a:r>
            <a:r>
              <a:rPr lang="en-US" baseline="0" dirty="0" smtClean="0">
                <a:sym typeface="Wingdings" pitchFamily="2" charset="2"/>
              </a:rPr>
              <a:t> NAME Properties…</a:t>
            </a:r>
          </a:p>
          <a:p>
            <a:pPr marL="685800" lvl="1" indent="-228600">
              <a:buAutoNum type="arabicPeriod"/>
            </a:pPr>
            <a:r>
              <a:rPr lang="en-US" baseline="0" dirty="0" smtClean="0">
                <a:sym typeface="Wingdings" pitchFamily="2" charset="2"/>
              </a:rPr>
              <a:t>Debug</a:t>
            </a:r>
          </a:p>
          <a:p>
            <a:pPr marL="685800" lvl="1" indent="-228600">
              <a:buAutoNum type="arabicPeriod"/>
            </a:pPr>
            <a:r>
              <a:rPr lang="en-US" baseline="0" dirty="0" smtClean="0">
                <a:sym typeface="Wingdings" pitchFamily="2" charset="2"/>
              </a:rPr>
              <a:t>Start external program:</a:t>
            </a:r>
          </a:p>
          <a:p>
            <a:pPr marL="228600" lvl="0" indent="-228600">
              <a:buAutoNum type="arabicPeriod"/>
            </a:pPr>
            <a:r>
              <a:rPr lang="en-US" baseline="0" dirty="0" smtClean="0">
                <a:sym typeface="Wingdings" pitchFamily="2" charset="2"/>
              </a:rPr>
              <a:t>Build Solution</a:t>
            </a:r>
          </a:p>
          <a:p>
            <a:pPr marL="228600" lvl="0" indent="-228600">
              <a:buAutoNum type="arabicPeriod"/>
            </a:pPr>
            <a:r>
              <a:rPr lang="en-US" baseline="0" dirty="0" smtClean="0">
                <a:sym typeface="Wingdings" pitchFamily="2" charset="2"/>
              </a:rPr>
              <a:t>Run the VSTO Installer</a:t>
            </a:r>
          </a:p>
          <a:p>
            <a:pPr marL="228600" lvl="0" indent="-228600">
              <a:buAutoNum type="arabicPeriod"/>
            </a:pPr>
            <a:r>
              <a:rPr lang="en-US" baseline="0" dirty="0" smtClean="0">
                <a:sym typeface="Wingdings" pitchFamily="2" charset="2"/>
              </a:rPr>
              <a:t>“Hello World” example</a:t>
            </a:r>
          </a:p>
          <a:p>
            <a:pPr marL="685800" lvl="1" indent="-228600">
              <a:buAutoNum type="arabicPeriod"/>
            </a:pPr>
            <a:r>
              <a:rPr lang="en-US" dirty="0" smtClean="0"/>
              <a:t>using </a:t>
            </a:r>
            <a:r>
              <a:rPr lang="en-US" dirty="0" err="1" smtClean="0"/>
              <a:t>System.Windows.Forms</a:t>
            </a:r>
            <a:r>
              <a:rPr lang="en-US" dirty="0" smtClean="0"/>
              <a:t>;</a:t>
            </a:r>
          </a:p>
          <a:p>
            <a:pPr marL="685800" lvl="1" indent="-228600">
              <a:buAutoNum type="arabicPeriod"/>
            </a:pPr>
            <a:r>
              <a:rPr lang="en-US" dirty="0" err="1" smtClean="0"/>
              <a:t>MessageBox.Show</a:t>
            </a:r>
            <a:r>
              <a:rPr lang="en-US" dirty="0" smtClean="0"/>
              <a:t>("Hello World");</a:t>
            </a:r>
          </a:p>
          <a:p>
            <a:pPr marL="228600" lvl="0" indent="-228600">
              <a:buAutoNum type="arabicPeriod"/>
            </a:pPr>
            <a:r>
              <a:rPr lang="en-US" dirty="0" smtClean="0"/>
              <a:t>Show how</a:t>
            </a:r>
            <a:r>
              <a:rPr lang="en-US" baseline="0" dirty="0" smtClean="0"/>
              <a:t> to manage the Add-In from the Backstage</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24</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Project 2003</a:t>
            </a:r>
          </a:p>
          <a:p>
            <a:endParaRPr lang="en-US" dirty="0" smtClean="0"/>
          </a:p>
          <a:p>
            <a:pPr marL="457200" indent="-457200">
              <a:buFont typeface="Arial" pitchFamily="34" charset="0"/>
              <a:buChar char="•"/>
            </a:pPr>
            <a:r>
              <a:rPr lang="en-US" sz="2800" dirty="0" smtClean="0"/>
              <a:t>Project Data Service (PDS)</a:t>
            </a:r>
          </a:p>
          <a:p>
            <a:pPr marL="800100" lvl="1" indent="-342900">
              <a:buFont typeface="Arial" pitchFamily="34" charset="0"/>
              <a:buChar char="•"/>
            </a:pPr>
            <a:r>
              <a:rPr lang="en-US" sz="2400" dirty="0" smtClean="0"/>
              <a:t>Server side API </a:t>
            </a:r>
          </a:p>
          <a:p>
            <a:pPr marL="800100" lvl="1" indent="-342900">
              <a:buFont typeface="Arial" pitchFamily="34" charset="0"/>
              <a:buChar char="•"/>
            </a:pPr>
            <a:r>
              <a:rPr lang="en-US" sz="2400" dirty="0" smtClean="0"/>
              <a:t>XML based</a:t>
            </a:r>
          </a:p>
          <a:p>
            <a:pPr marL="800100" lvl="1" indent="-342900">
              <a:buFont typeface="Arial" pitchFamily="34" charset="0"/>
              <a:buChar char="•"/>
            </a:pPr>
            <a:r>
              <a:rPr lang="en-US" sz="2400" dirty="0" smtClean="0"/>
              <a:t>PDS Extensions</a:t>
            </a:r>
          </a:p>
          <a:p>
            <a:pPr marL="457200" indent="-457200">
              <a:buFont typeface="Arial" pitchFamily="34" charset="0"/>
              <a:buChar char="•"/>
            </a:pPr>
            <a:r>
              <a:rPr lang="en-US" sz="2800" dirty="0" smtClean="0"/>
              <a:t>SQL Triggers required to implement business logic extensions</a:t>
            </a:r>
          </a:p>
          <a:p>
            <a:pPr marL="457200" indent="-457200">
              <a:buFont typeface="Arial" pitchFamily="34" charset="0"/>
              <a:buChar char="•"/>
            </a:pPr>
            <a:r>
              <a:rPr lang="en-US" sz="2800" dirty="0" smtClean="0"/>
              <a:t>Project Professional required for scheduling projects</a:t>
            </a:r>
          </a:p>
          <a:p>
            <a:pPr marL="457200" indent="-457200">
              <a:buFont typeface="Arial" pitchFamily="34" charset="0"/>
              <a:buChar char="•"/>
            </a:pPr>
            <a:r>
              <a:rPr lang="en-US" sz="2800" dirty="0" smtClean="0"/>
              <a:t>Project Professional direct database connection</a:t>
            </a:r>
          </a:p>
          <a:p>
            <a:endParaRPr lang="en-US" dirty="0" smtClean="0"/>
          </a:p>
          <a:p>
            <a:r>
              <a:rPr lang="en-US" b="1" dirty="0" smtClean="0"/>
              <a:t>Project 2007</a:t>
            </a:r>
          </a:p>
          <a:p>
            <a:pPr lvl="1"/>
            <a:endParaRPr lang="en-US" dirty="0" smtClean="0"/>
          </a:p>
          <a:p>
            <a:pPr lvl="1"/>
            <a:endParaRPr lang="en-US" dirty="0" smtClean="0"/>
          </a:p>
          <a:p>
            <a:pPr marL="171450" lvl="0" indent="-171450">
              <a:buFont typeface="Arial" pitchFamily="34" charset="0"/>
              <a:buChar char="•"/>
            </a:pPr>
            <a:r>
              <a:rPr lang="en-US" dirty="0" smtClean="0"/>
              <a:t>Great Extensibility / Development platform</a:t>
            </a:r>
          </a:p>
          <a:p>
            <a:pPr marL="171450" lvl="0" indent="-171450">
              <a:buFont typeface="Arial" pitchFamily="34" charset="0"/>
              <a:buChar char="•"/>
            </a:pPr>
            <a:r>
              <a:rPr lang="en-US" dirty="0" smtClean="0"/>
              <a:t>Extensive</a:t>
            </a:r>
          </a:p>
          <a:p>
            <a:pPr marL="628650" lvl="1" indent="-171450">
              <a:buFont typeface="Arial" pitchFamily="34" charset="0"/>
              <a:buChar char="•"/>
            </a:pPr>
            <a:r>
              <a:rPr lang="en-US" dirty="0" smtClean="0"/>
              <a:t>Anything you can do in PWA, you can do through custom code</a:t>
            </a:r>
          </a:p>
          <a:p>
            <a:pPr marL="171450" lvl="0" indent="-171450">
              <a:buFont typeface="Arial" pitchFamily="34" charset="0"/>
              <a:buChar char="•"/>
            </a:pPr>
            <a:r>
              <a:rPr lang="en-US" dirty="0" smtClean="0"/>
              <a:t>Improve developer productivity</a:t>
            </a:r>
          </a:p>
          <a:p>
            <a:pPr marL="628650" lvl="1" indent="-171450">
              <a:buFont typeface="Arial" pitchFamily="34" charset="0"/>
              <a:buChar char="•"/>
            </a:pPr>
            <a:r>
              <a:rPr lang="en-US" dirty="0" err="1" smtClean="0"/>
              <a:t>.Net</a:t>
            </a:r>
            <a:r>
              <a:rPr lang="en-US" dirty="0" smtClean="0"/>
              <a:t> Technology</a:t>
            </a:r>
          </a:p>
          <a:p>
            <a:pPr marL="628650" lvl="1" indent="-171450">
              <a:buFont typeface="Arial" pitchFamily="34" charset="0"/>
              <a:buChar char="•"/>
            </a:pPr>
            <a:r>
              <a:rPr lang="en-US" dirty="0" smtClean="0"/>
              <a:t>Consistency</a:t>
            </a:r>
          </a:p>
          <a:p>
            <a:pPr marL="171450" lvl="0" indent="-171450">
              <a:buFont typeface="Arial" pitchFamily="34" charset="0"/>
              <a:buChar char="•"/>
            </a:pPr>
            <a:r>
              <a:rPr lang="en-US" dirty="0" smtClean="0"/>
              <a:t>Firewall friendly</a:t>
            </a:r>
          </a:p>
          <a:p>
            <a:pPr marL="171450" lvl="0" indent="-171450">
              <a:buFont typeface="Arial" pitchFamily="34" charset="0"/>
              <a:buChar char="•"/>
            </a:pPr>
            <a:r>
              <a:rPr lang="en-US" dirty="0" smtClean="0"/>
              <a:t>Project Server 2010 builds on these Goals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26</a:t>
            </a:fld>
            <a:endParaRPr lang="en-US"/>
          </a:p>
        </p:txBody>
      </p:sp>
    </p:spTree>
    <p:extLst>
      <p:ext uri="{BB962C8B-B14F-4D97-AF65-F5344CB8AC3E}">
        <p14:creationId xmlns:p14="http://schemas.microsoft.com/office/powerpoint/2010/main" val="396490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CD3E04A-C4B2-4D8E-B68D-93F2C367E2AF}" type="datetime8">
              <a:rPr lang="en-US"/>
              <a:pPr/>
              <a:t>12/8/2009 8:11 AM</a:t>
            </a:fld>
            <a:endParaRPr lang="en-US"/>
          </a:p>
        </p:txBody>
      </p:sp>
      <p:sp>
        <p:nvSpPr>
          <p:cNvPr id="5" name="Rectangle 6"/>
          <p:cNvSpPr>
            <a:spLocks noGrp="1" noChangeArrowheads="1"/>
          </p:cNvSpPr>
          <p:nvPr>
            <p:ph type="ftr" sz="quarter" idx="4"/>
          </p:nvPr>
        </p:nvSpPr>
        <p:spPr>
          <a:ln/>
        </p:spPr>
        <p:txBody>
          <a:bodyPr/>
          <a:lstStyle/>
          <a:p>
            <a:pPr eaLnBrk="1" hangingPunct="1"/>
            <a:r>
              <a:rPr lang="en-US" dirty="0"/>
              <a:t>© 2005 Microsoft Corporation. All rights reserved.</a:t>
            </a:r>
          </a:p>
          <a:p>
            <a:r>
              <a:rPr lang="en-US" dirty="0"/>
              <a:t>This presentation is for informational purposes only. Microsoft makes no warranties, express or implied, in this summary.</a:t>
            </a:r>
            <a:endParaRPr lang="en-US" sz="1200" dirty="0">
              <a:latin typeface="Times New Roman" pitchFamily="18" charset="0"/>
            </a:endParaRPr>
          </a:p>
        </p:txBody>
      </p:sp>
      <p:sp>
        <p:nvSpPr>
          <p:cNvPr id="6" name="Rectangle 7"/>
          <p:cNvSpPr>
            <a:spLocks noGrp="1" noChangeArrowheads="1"/>
          </p:cNvSpPr>
          <p:nvPr>
            <p:ph type="sldNum" sz="quarter" idx="5"/>
          </p:nvPr>
        </p:nvSpPr>
        <p:spPr>
          <a:ln/>
        </p:spPr>
        <p:txBody>
          <a:bodyPr/>
          <a:lstStyle/>
          <a:p>
            <a:fld id="{6F0A6227-5580-4E30-8347-9B5C4C640DDB}" type="slidenum">
              <a:rPr lang="en-US"/>
              <a:pPr/>
              <a:t>27</a:t>
            </a:fld>
            <a:endParaRPr lang="en-US"/>
          </a:p>
        </p:txBody>
      </p:sp>
      <p:sp>
        <p:nvSpPr>
          <p:cNvPr id="245762" name="Rectangle 2"/>
          <p:cNvSpPr>
            <a:spLocks noGrp="1" noRot="1" noChangeAspect="1" noChangeArrowheads="1" noTextEdit="1"/>
          </p:cNvSpPr>
          <p:nvPr>
            <p:ph type="sldImg"/>
          </p:nvPr>
        </p:nvSpPr>
        <p:spPr>
          <a:ln/>
        </p:spPr>
      </p:sp>
      <p:sp>
        <p:nvSpPr>
          <p:cNvPr id="2" name="Notes Placeholder 1"/>
          <p:cNvSpPr>
            <a:spLocks noGrp="1"/>
          </p:cNvSpPr>
          <p:nvPr>
            <p:ph type="body" idx="1"/>
          </p:nvPr>
        </p:nvSpPr>
        <p:spPr/>
        <p:txBody>
          <a:bodyPr>
            <a:normAutofit fontScale="92500" lnSpcReduction="10000"/>
          </a:bodyPr>
          <a:lstStyle/>
          <a:p>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E853BA7-07AA-47E3-901F-B5FE899A43D7}" type="datetime8">
              <a:rPr lang="en-US"/>
              <a:pPr/>
              <a:t>12/8/2009 8:11 AM</a:t>
            </a:fld>
            <a:endParaRPr lang="en-US"/>
          </a:p>
        </p:txBody>
      </p:sp>
      <p:sp>
        <p:nvSpPr>
          <p:cNvPr id="5" name="Rectangle 6"/>
          <p:cNvSpPr>
            <a:spLocks noGrp="1" noChangeArrowheads="1"/>
          </p:cNvSpPr>
          <p:nvPr>
            <p:ph type="ftr" sz="quarter" idx="4"/>
          </p:nvPr>
        </p:nvSpPr>
        <p:spPr>
          <a:ln/>
        </p:spPr>
        <p:txBody>
          <a:bodyPr/>
          <a:lstStyle/>
          <a:p>
            <a:pPr eaLnBrk="1" hangingPunct="1"/>
            <a:r>
              <a:rPr lang="en-US" dirty="0"/>
              <a:t>© 2005 Microsoft Corporation. All rights reserved.</a:t>
            </a:r>
          </a:p>
          <a:p>
            <a:r>
              <a:rPr lang="en-US" dirty="0"/>
              <a:t>This presentation is for informational purposes only. Microsoft makes no warranties, express or implied, in this summary.</a:t>
            </a:r>
            <a:endParaRPr lang="en-US" sz="1200" dirty="0">
              <a:latin typeface="Times New Roman" pitchFamily="18" charset="0"/>
            </a:endParaRPr>
          </a:p>
        </p:txBody>
      </p:sp>
      <p:sp>
        <p:nvSpPr>
          <p:cNvPr id="6" name="Rectangle 7"/>
          <p:cNvSpPr>
            <a:spLocks noGrp="1" noChangeArrowheads="1"/>
          </p:cNvSpPr>
          <p:nvPr>
            <p:ph type="sldNum" sz="quarter" idx="5"/>
          </p:nvPr>
        </p:nvSpPr>
        <p:spPr>
          <a:ln/>
        </p:spPr>
        <p:txBody>
          <a:bodyPr/>
          <a:lstStyle/>
          <a:p>
            <a:fld id="{B9BB1171-CB40-40DF-A137-7BF6DAEBB766}" type="slidenum">
              <a:rPr lang="en-US"/>
              <a:pPr/>
              <a:t>28</a:t>
            </a:fld>
            <a:endParaRPr lang="en-US"/>
          </a:p>
        </p:txBody>
      </p:sp>
      <p:sp>
        <p:nvSpPr>
          <p:cNvPr id="196610" name="Rectangle 2"/>
          <p:cNvSpPr>
            <a:spLocks noGrp="1" noRot="1" noChangeAspect="1" noChangeArrowheads="1" noTextEdit="1"/>
          </p:cNvSpPr>
          <p:nvPr>
            <p:ph type="sldImg"/>
          </p:nvPr>
        </p:nvSpPr>
        <p:spPr>
          <a:ln/>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9F30DB9-4BB2-4004-B59C-2F2155E61E23}" type="datetime8">
              <a:rPr lang="en-US"/>
              <a:pPr/>
              <a:t>12/8/2009 8:11 AM</a:t>
            </a:fld>
            <a:endParaRPr lang="en-US"/>
          </a:p>
        </p:txBody>
      </p:sp>
      <p:sp>
        <p:nvSpPr>
          <p:cNvPr id="5" name="Rectangle 6"/>
          <p:cNvSpPr>
            <a:spLocks noGrp="1" noChangeArrowheads="1"/>
          </p:cNvSpPr>
          <p:nvPr>
            <p:ph type="ftr" sz="quarter" idx="4"/>
          </p:nvPr>
        </p:nvSpPr>
        <p:spPr>
          <a:ln/>
        </p:spPr>
        <p:txBody>
          <a:bodyPr/>
          <a:lstStyle/>
          <a:p>
            <a:pPr eaLnBrk="1" hangingPunct="1"/>
            <a:r>
              <a:rPr lang="en-US" dirty="0"/>
              <a:t>© 2006 Microsoft Corporation. All rights reserved.</a:t>
            </a:r>
          </a:p>
          <a:p>
            <a:r>
              <a:rPr lang="en-US" dirty="0"/>
              <a:t>This presentation is for informational purposes only. Microsoft makes no warranties, express or implied, in this summary.</a:t>
            </a:r>
            <a:endParaRPr lang="en-US" sz="1200" dirty="0">
              <a:latin typeface="Times New Roman" pitchFamily="18" charset="0"/>
            </a:endParaRPr>
          </a:p>
        </p:txBody>
      </p:sp>
      <p:sp>
        <p:nvSpPr>
          <p:cNvPr id="6" name="Rectangle 7"/>
          <p:cNvSpPr>
            <a:spLocks noGrp="1" noChangeArrowheads="1"/>
          </p:cNvSpPr>
          <p:nvPr>
            <p:ph type="sldNum" sz="quarter" idx="5"/>
          </p:nvPr>
        </p:nvSpPr>
        <p:spPr>
          <a:ln/>
        </p:spPr>
        <p:txBody>
          <a:bodyPr/>
          <a:lstStyle/>
          <a:p>
            <a:fld id="{DB03B68C-C4A6-4969-B720-4E029E258B47}" type="slidenum">
              <a:rPr lang="en-US"/>
              <a:pPr/>
              <a:t>30</a:t>
            </a:fld>
            <a:endParaRPr lang="en-US"/>
          </a:p>
        </p:txBody>
      </p:sp>
      <p:sp>
        <p:nvSpPr>
          <p:cNvPr id="291842" name="Rectangle 2"/>
          <p:cNvSpPr>
            <a:spLocks noGrp="1" noRot="1" noChangeAspect="1" noChangeArrowheads="1" noTextEdit="1"/>
          </p:cNvSpPr>
          <p:nvPr>
            <p:ph type="sldImg"/>
          </p:nvPr>
        </p:nvSpPr>
        <p:spPr>
          <a:ln/>
        </p:spPr>
      </p:sp>
      <p:sp>
        <p:nvSpPr>
          <p:cNvPr id="7" name="Notes Placeholder 6"/>
          <p:cNvSpPr>
            <a:spLocks noGrp="1"/>
          </p:cNvSpPr>
          <p:nvPr>
            <p:ph type="body" idx="1"/>
          </p:nvPr>
        </p:nvSpPr>
        <p:spPr/>
        <p:txBody>
          <a:bodyPr>
            <a:normAutofit fontScale="92500" lnSpcReduction="20000"/>
          </a:bodyPr>
          <a:lstStyle/>
          <a:p>
            <a:pPr>
              <a:lnSpc>
                <a:spcPct val="85000"/>
              </a:lnSpc>
              <a:spcBef>
                <a:spcPct val="25000"/>
              </a:spcBef>
            </a:pPr>
            <a:r>
              <a:rPr lang="en-US" sz="3600" dirty="0" smtClean="0"/>
              <a:t>Pre events:</a:t>
            </a:r>
          </a:p>
          <a:p>
            <a:pPr lvl="1">
              <a:lnSpc>
                <a:spcPct val="85000"/>
              </a:lnSpc>
              <a:spcBef>
                <a:spcPct val="25000"/>
              </a:spcBef>
            </a:pPr>
            <a:r>
              <a:rPr lang="en-US" sz="3200" dirty="0" smtClean="0"/>
              <a:t>Constraints</a:t>
            </a:r>
          </a:p>
          <a:p>
            <a:pPr lvl="1">
              <a:lnSpc>
                <a:spcPct val="85000"/>
              </a:lnSpc>
              <a:spcBef>
                <a:spcPct val="25000"/>
              </a:spcBef>
            </a:pPr>
            <a:r>
              <a:rPr lang="en-US" sz="3200" dirty="0" smtClean="0"/>
              <a:t>Custom data validation </a:t>
            </a:r>
          </a:p>
          <a:p>
            <a:pPr lvl="1">
              <a:lnSpc>
                <a:spcPct val="85000"/>
              </a:lnSpc>
              <a:spcBef>
                <a:spcPct val="25000"/>
              </a:spcBef>
            </a:pPr>
            <a:r>
              <a:rPr lang="en-US" sz="3200" dirty="0" smtClean="0"/>
              <a:t>Business rule checks</a:t>
            </a:r>
          </a:p>
          <a:p>
            <a:pPr>
              <a:lnSpc>
                <a:spcPct val="85000"/>
              </a:lnSpc>
              <a:spcBef>
                <a:spcPct val="25000"/>
              </a:spcBef>
            </a:pPr>
            <a:r>
              <a:rPr lang="en-US" sz="3600" dirty="0" smtClean="0"/>
              <a:t>Post events:</a:t>
            </a:r>
          </a:p>
          <a:p>
            <a:pPr lvl="1">
              <a:lnSpc>
                <a:spcPct val="85000"/>
              </a:lnSpc>
              <a:spcBef>
                <a:spcPct val="25000"/>
              </a:spcBef>
            </a:pPr>
            <a:r>
              <a:rPr lang="en-US" sz="3200" dirty="0" smtClean="0"/>
              <a:t>LOB integration</a:t>
            </a:r>
          </a:p>
          <a:p>
            <a:pPr lvl="1">
              <a:lnSpc>
                <a:spcPct val="85000"/>
              </a:lnSpc>
              <a:spcBef>
                <a:spcPct val="25000"/>
              </a:spcBef>
            </a:pPr>
            <a:r>
              <a:rPr lang="en-US" sz="3200" dirty="0" smtClean="0"/>
              <a:t>Post save data transformation/synchronization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Implemented as managed code</a:t>
            </a:r>
          </a:p>
          <a:p>
            <a:r>
              <a:rPr lang="en-US" dirty="0" smtClean="0"/>
              <a:t>	-</a:t>
            </a:r>
            <a:r>
              <a:rPr lang="en-US" baseline="0" dirty="0" smtClean="0"/>
              <a:t> .</a:t>
            </a:r>
            <a:r>
              <a:rPr lang="en-US" dirty="0" smtClean="0"/>
              <a:t>NET Framework 2.0</a:t>
            </a:r>
          </a:p>
          <a:p>
            <a:r>
              <a:rPr lang="en-US" dirty="0" smtClean="0"/>
              <a:t>- Need to be deployed to each middle tier machine in the farm</a:t>
            </a:r>
          </a:p>
          <a:p>
            <a:r>
              <a:rPr lang="en-US" dirty="0" smtClean="0"/>
              <a:t>- Must be strongly signed (security requirement)</a:t>
            </a:r>
          </a:p>
          <a:p>
            <a:pPr>
              <a:buFontTx/>
              <a:buChar char="-"/>
            </a:pPr>
            <a:r>
              <a:rPr lang="en-US" dirty="0" smtClean="0"/>
              <a:t>Each event can have multiple event handlers associated with it. </a:t>
            </a:r>
          </a:p>
          <a:p>
            <a:pPr lvl="1">
              <a:buFontTx/>
              <a:buChar char="-"/>
            </a:pPr>
            <a:r>
              <a:rPr lang="en-US" dirty="0" smtClean="0"/>
              <a:t>Specify execution order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rPr>
            </a:br>
            <a:r>
              <a:rPr lang="en-US" smtClean="0">
                <a:solidFill>
                  <a:srgbClr xmlns:mc="http://schemas.openxmlformats.org/markup-compatibility/2006" xmlns:a14="http://schemas.microsoft.com/office/drawing/2010/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718F09-0637-41B4-A7F0-1A88B3FEEA04}"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Create an account with a special permission</a:t>
            </a:r>
          </a:p>
          <a:p>
            <a:pPr>
              <a:buFontTx/>
              <a:buChar char="-"/>
            </a:pPr>
            <a:r>
              <a:rPr lang="en-US" dirty="0" smtClean="0"/>
              <a:t>Available after Beta 2</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Server 2007 </a:t>
            </a:r>
          </a:p>
          <a:p>
            <a:pPr lvl="1"/>
            <a:r>
              <a:rPr lang="en-US" dirty="0" smtClean="0"/>
              <a:t>Impersonation Required for LOB Applications working with </a:t>
            </a:r>
            <a:r>
              <a:rPr lang="en-US" dirty="0" err="1" smtClean="0"/>
              <a:t>Statusing</a:t>
            </a:r>
            <a:r>
              <a:rPr lang="en-US" dirty="0" smtClean="0"/>
              <a:t> </a:t>
            </a:r>
          </a:p>
          <a:p>
            <a:pPr lvl="1"/>
            <a:r>
              <a:rPr lang="en-US" dirty="0" smtClean="0"/>
              <a:t>Huge Performance Cost</a:t>
            </a:r>
          </a:p>
          <a:p>
            <a:r>
              <a:rPr lang="en-US" dirty="0" smtClean="0"/>
              <a:t>Project Server 2010</a:t>
            </a:r>
          </a:p>
          <a:p>
            <a:pPr lvl="1"/>
            <a:r>
              <a:rPr lang="en-US" dirty="0" smtClean="0"/>
              <a:t>Eliminates the need to Impersonate</a:t>
            </a:r>
          </a:p>
          <a:p>
            <a:pPr lvl="1"/>
            <a:r>
              <a:rPr lang="en-US" dirty="0" smtClean="0"/>
              <a:t>Introduces the concept of Status Broker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39</a:t>
            </a:fld>
            <a:endParaRPr lang="en-US"/>
          </a:p>
        </p:txBody>
      </p:sp>
    </p:spTree>
    <p:extLst>
      <p:ext uri="{BB962C8B-B14F-4D97-AF65-F5344CB8AC3E}">
        <p14:creationId xmlns:p14="http://schemas.microsoft.com/office/powerpoint/2010/main" val="411510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Show</a:t>
            </a:r>
            <a:r>
              <a:rPr lang="en-US" baseline="0" dirty="0" smtClean="0"/>
              <a:t> how to setup status Broker</a:t>
            </a:r>
          </a:p>
          <a:p>
            <a:pPr marL="228600" indent="-228600">
              <a:buAutoNum type="arabicPeriod"/>
            </a:pPr>
            <a:r>
              <a:rPr lang="en-US" baseline="0" dirty="0" smtClean="0"/>
              <a:t>Run sample app</a:t>
            </a:r>
          </a:p>
          <a:p>
            <a:pPr marL="228600" indent="-228600">
              <a:buAutoNum type="arabicPeriod"/>
            </a:pPr>
            <a:r>
              <a:rPr lang="en-US" baseline="0" dirty="0" smtClean="0"/>
              <a:t>Log in as user</a:t>
            </a:r>
          </a:p>
          <a:p>
            <a:pPr marL="228600" indent="-228600">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GOALS </a:t>
            </a:r>
          </a:p>
          <a:p>
            <a:r>
              <a:rPr lang="en-US" dirty="0" smtClean="0"/>
              <a:t>* Support Enterprise Custom Fields (Project, Task, and Resource) per department</a:t>
            </a:r>
          </a:p>
          <a:p>
            <a:r>
              <a:rPr lang="en-US" dirty="0" smtClean="0"/>
              <a:t>* Filter out, where appropriate, custom fields which aren’t relevant to a Project or resource</a:t>
            </a:r>
          </a:p>
          <a:p>
            <a:r>
              <a:rPr lang="en-US" dirty="0" smtClean="0"/>
              <a:t>* Prevent users having to Namespace CFs</a:t>
            </a:r>
          </a:p>
          <a:p>
            <a:r>
              <a:rPr lang="en-US" dirty="0" smtClean="0"/>
              <a:t>* Not providing delegation of custom field creation </a:t>
            </a:r>
          </a:p>
          <a:p>
            <a:r>
              <a:rPr lang="en-US" dirty="0" smtClean="0"/>
              <a:t>* Prevent editing of CFs that aren’t in a Project’s department </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8:16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Fields</a:t>
            </a:r>
          </a:p>
          <a:p>
            <a:pPr marL="171450" indent="-171450">
              <a:buFontTx/>
              <a:buChar char="-"/>
            </a:pPr>
            <a:r>
              <a:rPr lang="en-US" dirty="0" smtClean="0"/>
              <a:t>Project Departments</a:t>
            </a:r>
          </a:p>
          <a:p>
            <a:pPr marL="171450" indent="-171450">
              <a:buFontTx/>
              <a:buChar char="-"/>
            </a:pPr>
            <a:r>
              <a:rPr lang="en-US" dirty="0" smtClean="0"/>
              <a:t>Resource Departments</a:t>
            </a:r>
          </a:p>
          <a:p>
            <a:pPr marL="0" indent="0">
              <a:buFontTx/>
              <a:buNone/>
            </a:pPr>
            <a:endParaRPr lang="en-US" dirty="0" smtClean="0"/>
          </a:p>
          <a:p>
            <a:pPr marL="0" indent="0">
              <a:buFontTx/>
              <a:buNone/>
            </a:pPr>
            <a:r>
              <a:rPr lang="en-US" dirty="0" smtClean="0"/>
              <a:t>Lookup</a:t>
            </a:r>
            <a:r>
              <a:rPr lang="en-US" baseline="0" dirty="0" smtClean="0"/>
              <a:t> Table</a:t>
            </a:r>
          </a:p>
          <a:p>
            <a:pPr marL="171450" indent="-171450">
              <a:buFontTx/>
              <a:buChar char="-"/>
            </a:pPr>
            <a:r>
              <a:rPr lang="en-US" baseline="0" dirty="0" smtClean="0"/>
              <a:t>Departments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7622DBAE-4DF9-425C-962F-4ECF85FB5F3C}" type="slidenum">
              <a:rPr lang="en-US" smtClean="0"/>
              <a:pPr/>
              <a:t>43</a:t>
            </a:fld>
            <a:endParaRPr lang="en-US"/>
          </a:p>
        </p:txBody>
      </p:sp>
    </p:spTree>
    <p:extLst>
      <p:ext uri="{BB962C8B-B14F-4D97-AF65-F5344CB8AC3E}">
        <p14:creationId xmlns:p14="http://schemas.microsoft.com/office/powerpoint/2010/main" val="3298946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47</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54</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Original Feature</a:t>
            </a:r>
            <a:r>
              <a:rPr lang="en-US" baseline="0" dirty="0" smtClean="0"/>
              <a:t> List</a:t>
            </a:r>
          </a:p>
          <a:p>
            <a:r>
              <a:rPr lang="en-US" baseline="0" dirty="0" smtClean="0"/>
              <a:t>- DCR Plans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56</a:t>
            </a:fld>
            <a:endParaRPr lang="en-US"/>
          </a:p>
        </p:txBody>
      </p:sp>
    </p:spTree>
    <p:extLst>
      <p:ext uri="{BB962C8B-B14F-4D97-AF65-F5344CB8AC3E}">
        <p14:creationId xmlns:p14="http://schemas.microsoft.com/office/powerpoint/2010/main" val="65950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t" latinLnBrk="0" hangingPunct="1"/>
            <a:r>
              <a:rPr lang="en-US" sz="1200" b="0" i="0" u="none" strike="noStrike" kern="1200" dirty="0" smtClean="0">
                <a:solidFill>
                  <a:schemeClr val="tx1"/>
                </a:solidFill>
                <a:latin typeface="+mn-lt"/>
                <a:ea typeface="+mn-ea"/>
                <a:cs typeface="+mn-cs"/>
              </a:rPr>
              <a:t>- Business Driver PSI will be shown off in my VSTO demo</a:t>
            </a:r>
          </a:p>
          <a:p>
            <a:pPr rtl="0" eaLnBrk="1" fontAlgn="t" latinLnBrk="0" hangingPunct="1"/>
            <a:endParaRPr lang="en-US" sz="1200" b="0" i="0" u="none" strike="noStrike" kern="1200" dirty="0" smtClean="0">
              <a:solidFill>
                <a:schemeClr val="tx1"/>
              </a:solidFill>
              <a:latin typeface="+mn-lt"/>
              <a:ea typeface="+mn-ea"/>
              <a:cs typeface="+mn-cs"/>
            </a:endParaRPr>
          </a:p>
          <a:p>
            <a:pPr rtl="0" eaLnBrk="1" fontAlgn="t" latinLnBrk="0" hangingPunct="1"/>
            <a:endParaRPr lang="en-US" sz="1200" b="0" i="0" u="none" strike="noStrike"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TCM Solution Briefing</a:t>
            </a:r>
            <a:endParaRPr lang="en-US" dirty="0"/>
          </a:p>
        </p:txBody>
      </p:sp>
      <p:sp>
        <p:nvSpPr>
          <p:cNvPr id="5" name="Slide Number Placeholder 4"/>
          <p:cNvSpPr>
            <a:spLocks noGrp="1"/>
          </p:cNvSpPr>
          <p:nvPr>
            <p:ph type="sldNum" sz="quarter" idx="11"/>
          </p:nvPr>
        </p:nvSpPr>
        <p:spPr/>
        <p:txBody>
          <a:bodyPr/>
          <a:lstStyle/>
          <a:p>
            <a:pPr>
              <a:defRPr/>
            </a:pPr>
            <a:fld id="{57EBA920-EFFF-42C1-ABCB-295C0FB72546}" type="slidenum">
              <a:rPr lang="en-US" smtClean="0"/>
              <a:pPr>
                <a:defRPr/>
              </a:pPr>
              <a:t>58</a:t>
            </a:fld>
            <a:endParaRPr lang="en-US" dirty="0"/>
          </a:p>
        </p:txBody>
      </p:sp>
      <p:sp>
        <p:nvSpPr>
          <p:cNvPr id="6" name="Footer Placeholder 5"/>
          <p:cNvSpPr>
            <a:spLocks noGrp="1"/>
          </p:cNvSpPr>
          <p:nvPr>
            <p:ph type="ftr" sz="quarter" idx="12"/>
          </p:nvPr>
        </p:nvSpPr>
        <p:spPr/>
        <p:txBody>
          <a:bodyPr/>
          <a:lstStyle/>
          <a:p>
            <a:pPr>
              <a:defRPr/>
            </a:pPr>
            <a:r>
              <a:rPr lang="en-US" smtClean="0"/>
              <a:t>© 2004 Microsoft Corporation. All rights reserved. This presentation is for informational purposes only. Microsoft makes no warranties, express or implied, in this summary.</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is a big piece, unlike the other web methods</a:t>
            </a:r>
            <a:r>
              <a:rPr lang="en-US" baseline="0" dirty="0" smtClean="0"/>
              <a:t> workflow is running underneath the hood all the time.  Plus your hear for SharePoint so we might as well discuss it</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59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are these different from Project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 </a:t>
            </a:r>
            <a:r>
              <a:rPr lang="en-US" b="1" dirty="0" smtClean="0"/>
              <a:t>Workflow:</a:t>
            </a:r>
            <a:r>
              <a:rPr lang="en-US" b="1" baseline="0" dirty="0" smtClean="0"/>
              <a:t> </a:t>
            </a:r>
            <a:r>
              <a:rPr lang="en-US" b="0" baseline="0" dirty="0" smtClean="0"/>
              <a:t>Single workflow per EPT</a:t>
            </a:r>
            <a:endParaRPr lang="en-US" dirty="0" smtClean="0"/>
          </a:p>
          <a:p>
            <a:r>
              <a:rPr lang="en-US" b="1" dirty="0" smtClean="0"/>
              <a:t>- Phases</a:t>
            </a:r>
            <a:r>
              <a:rPr lang="en-US" dirty="0" smtClean="0"/>
              <a:t> represent a collection of stages grouped together to identify a common set of activities in the project life cycle</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Stage</a:t>
            </a:r>
            <a:r>
              <a:rPr lang="en-US" sz="1200" kern="1200" dirty="0" smtClean="0">
                <a:solidFill>
                  <a:schemeClr val="tx1"/>
                </a:solidFill>
                <a:effectLst/>
                <a:latin typeface="+mn-lt"/>
                <a:ea typeface="+mn-ea"/>
                <a:cs typeface="+mn-cs"/>
              </a:rPr>
              <a:t> represents a single step in the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60</a:t>
            </a:fld>
            <a:endParaRPr lang="en-US"/>
          </a:p>
        </p:txBody>
      </p:sp>
    </p:spTree>
    <p:extLst>
      <p:ext uri="{BB962C8B-B14F-4D97-AF65-F5344CB8AC3E}">
        <p14:creationId xmlns:p14="http://schemas.microsoft.com/office/powerpoint/2010/main" val="3539405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are these different from Project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 Project Detail Page (PDP)</a:t>
            </a:r>
            <a:r>
              <a:rPr lang="en-US" baseline="0" dirty="0" smtClean="0"/>
              <a:t>: A page in PWA with a set of Web Parts. Out of the box, we display custom fields in the web part. We also include the schedule web part on the PDP page</a:t>
            </a:r>
            <a:endParaRPr lang="en-US" dirty="0" smtClean="0"/>
          </a:p>
          <a:p>
            <a:endParaRPr lang="en-US" dirty="0" smtClean="0"/>
          </a:p>
          <a:p>
            <a:endParaRPr lang="en-US" dirty="0" smtClean="0"/>
          </a:p>
          <a:p>
            <a:pPr marL="171450" indent="-171450">
              <a:buFontTx/>
              <a:buChar char="-"/>
            </a:pPr>
            <a:r>
              <a:rPr lang="en-US" baseline="0" dirty="0" smtClean="0"/>
              <a:t>A stage in Project Server is also a stage in Visual Studio</a:t>
            </a:r>
          </a:p>
          <a:p>
            <a:pPr marL="171450" indent="-171450">
              <a:buFontTx/>
              <a:buChar char="-"/>
            </a:pPr>
            <a:r>
              <a:rPr lang="en-US" baseline="0" dirty="0" smtClean="0"/>
              <a:t>Custom Fields are compared in in the workflow</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61</a:t>
            </a:fld>
            <a:endParaRPr lang="en-US"/>
          </a:p>
        </p:txBody>
      </p:sp>
    </p:spTree>
    <p:extLst>
      <p:ext uri="{BB962C8B-B14F-4D97-AF65-F5344CB8AC3E}">
        <p14:creationId xmlns:p14="http://schemas.microsoft.com/office/powerpoint/2010/main" val="353940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 Overview of Project 2010 Developer Investments</a:t>
            </a:r>
          </a:p>
          <a:p>
            <a:r>
              <a:rPr lang="en-US" dirty="0" smtClean="0"/>
              <a:t>Project Client</a:t>
            </a:r>
          </a:p>
          <a:p>
            <a:pPr lvl="1"/>
            <a:r>
              <a:rPr lang="en-US" dirty="0" smtClean="0"/>
              <a:t>Ribbon, Deprecations, 64-bit and VSTO</a:t>
            </a:r>
          </a:p>
          <a:p>
            <a:r>
              <a:rPr lang="en-US" dirty="0" smtClean="0"/>
              <a:t>Project Server </a:t>
            </a:r>
          </a:p>
          <a:p>
            <a:pPr lvl="1"/>
            <a:r>
              <a:rPr lang="en-US" dirty="0" smtClean="0"/>
              <a:t>Project Server Interface (PSI) enhancements</a:t>
            </a:r>
          </a:p>
          <a:p>
            <a:pPr lvl="1"/>
            <a:r>
              <a:rPr lang="en-US" dirty="0" smtClean="0"/>
              <a:t>Workflows</a:t>
            </a:r>
          </a:p>
          <a:p>
            <a:pPr lvl="1"/>
            <a:r>
              <a:rPr lang="en-US" dirty="0" smtClean="0"/>
              <a:t>Backwards Compatibility</a:t>
            </a:r>
          </a:p>
          <a:p>
            <a:pPr lvl="1"/>
            <a:r>
              <a:rPr lang="en-US" dirty="0" smtClean="0"/>
              <a:t>Reporting</a:t>
            </a:r>
          </a:p>
          <a:p>
            <a:pPr lvl="1"/>
            <a:r>
              <a:rPr lang="en-US" dirty="0" smtClean="0"/>
              <a:t>PWA Customizations</a:t>
            </a:r>
          </a:p>
          <a:p>
            <a:pPr lvl="1"/>
            <a:r>
              <a:rPr lang="en-US" dirty="0" smtClean="0"/>
              <a:t>SharePoint Integration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4</a:t>
            </a:fld>
            <a:endParaRPr lang="en-US"/>
          </a:p>
        </p:txBody>
      </p:sp>
    </p:spTree>
    <p:extLst>
      <p:ext uri="{BB962C8B-B14F-4D97-AF65-F5344CB8AC3E}">
        <p14:creationId xmlns:p14="http://schemas.microsoft.com/office/powerpoint/2010/main" val="2417177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Those who have done extensive </a:t>
            </a:r>
            <a:r>
              <a:rPr lang="en-US" dirty="0" err="1" smtClean="0"/>
              <a:t>sharepoint</a:t>
            </a:r>
            <a:r>
              <a:rPr lang="en-US" dirty="0" smtClean="0"/>
              <a:t> workflows will be familiar with terms like Activities, and Channels.  And those who have developed against Project Server in the past will have heard of our PSIs.</a:t>
            </a:r>
          </a:p>
          <a:p>
            <a:pPr marL="171450" indent="-171450">
              <a:buFont typeface="Arial" pitchFamily="34" charset="0"/>
              <a:buChar char="•"/>
            </a:pPr>
            <a:r>
              <a:rPr lang="en-US" dirty="0" smtClean="0"/>
              <a:t>But for the rest of us, we may not be as familiar with all this.  So how does it start?</a:t>
            </a:r>
          </a:p>
          <a:p>
            <a:pPr marL="171450" indent="-171450">
              <a:buFont typeface="Arial" pitchFamily="34" charset="0"/>
              <a:buChar char="•"/>
            </a:pPr>
            <a:r>
              <a:rPr lang="en-US" dirty="0" smtClean="0"/>
              <a:t>We started with our PSIs.  Our PSIs are nothing more than APIs we have crated and exposed to our customer to create custom code against.  In fact, much of Project Server itself uses these public PSIs</a:t>
            </a:r>
          </a:p>
          <a:p>
            <a:pPr marL="171450" indent="-171450">
              <a:buFont typeface="Arial" pitchFamily="34" charset="0"/>
              <a:buChar char="•"/>
            </a:pPr>
            <a:r>
              <a:rPr lang="en-US" dirty="0" smtClean="0"/>
              <a:t>Now, Project Server </a:t>
            </a:r>
            <a:r>
              <a:rPr lang="en-US" dirty="0" err="1" smtClean="0"/>
              <a:t>Worfklows</a:t>
            </a:r>
            <a:r>
              <a:rPr lang="en-US" dirty="0" smtClean="0"/>
              <a:t>, like </a:t>
            </a:r>
            <a:r>
              <a:rPr lang="en-US" dirty="0" err="1" smtClean="0"/>
              <a:t>Sharepoint</a:t>
            </a:r>
            <a:r>
              <a:rPr lang="en-US" dirty="0" smtClean="0"/>
              <a:t> Workflows, is composed of different activities.</a:t>
            </a:r>
          </a:p>
          <a:p>
            <a:pPr marL="171450" indent="-171450">
              <a:buFont typeface="Arial" pitchFamily="34" charset="0"/>
              <a:buChar char="•"/>
            </a:pPr>
            <a:r>
              <a:rPr lang="en-US" dirty="0" smtClean="0"/>
              <a:t>Now </a:t>
            </a:r>
            <a:r>
              <a:rPr lang="en-US" dirty="0" err="1" smtClean="0"/>
              <a:t>Sharepoint</a:t>
            </a:r>
            <a:r>
              <a:rPr lang="en-US" dirty="0" smtClean="0"/>
              <a:t> and MOSS have already created a lot of different activates of which we are taking advantage of.  In addition, Project Server comes with several Out of the Box activities which are specific to Project Server.</a:t>
            </a:r>
          </a:p>
          <a:p>
            <a:pPr marL="171450" indent="-171450">
              <a:buFont typeface="Arial" pitchFamily="34" charset="0"/>
              <a:buChar char="•"/>
            </a:pPr>
            <a:r>
              <a:rPr lang="en-US" dirty="0" smtClean="0"/>
              <a:t>These activities will then reference our custom Channel, and then our channel, will then reference our PSIs.</a:t>
            </a:r>
          </a:p>
          <a:p>
            <a:pPr marL="171450" indent="-171450">
              <a:buFont typeface="Arial" pitchFamily="34" charset="0"/>
              <a:buChar char="•"/>
            </a:pPr>
            <a:r>
              <a:rPr lang="en-US" dirty="0" smtClean="0"/>
              <a:t>This of the channel as another API layer.  All of the PSI calls, the security handling, is done within the channel.  The activities, just call the public functions within the channel.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extLst>
      <p:ext uri="{BB962C8B-B14F-4D97-AF65-F5344CB8AC3E}">
        <p14:creationId xmlns:p14="http://schemas.microsoft.com/office/powerpoint/2010/main" val="40986418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600" dirty="0" err="1"/>
              <a:t>CompareProjectProperty</a:t>
            </a:r>
            <a:endParaRPr lang="en-US" sz="1600" dirty="0"/>
          </a:p>
          <a:p>
            <a:pPr lvl="1"/>
            <a:r>
              <a:rPr lang="en-US" sz="1200" dirty="0"/>
              <a:t>An Activity that will compare the value of a project Custom or intrinsic Field and return True/False</a:t>
            </a:r>
          </a:p>
          <a:p>
            <a:r>
              <a:rPr lang="en-US" sz="1600" dirty="0" err="1"/>
              <a:t>OnProjectCheckin</a:t>
            </a:r>
            <a:r>
              <a:rPr lang="en-US" sz="1600" dirty="0"/>
              <a:t> </a:t>
            </a:r>
          </a:p>
          <a:p>
            <a:pPr lvl="1"/>
            <a:r>
              <a:rPr lang="en-US" sz="1200" dirty="0"/>
              <a:t>An Activity that will pause the workflow until a Project </a:t>
            </a:r>
            <a:r>
              <a:rPr lang="en-US" sz="1200" dirty="0" err="1"/>
              <a:t>Checkin</a:t>
            </a:r>
            <a:r>
              <a:rPr lang="en-US" sz="1200" dirty="0"/>
              <a:t> Event happens for the current project</a:t>
            </a:r>
          </a:p>
          <a:p>
            <a:r>
              <a:rPr lang="en-US" sz="1600" dirty="0" err="1"/>
              <a:t>OnProjectCommit</a:t>
            </a:r>
            <a:endParaRPr lang="en-US" sz="1600" dirty="0"/>
          </a:p>
          <a:p>
            <a:pPr lvl="1"/>
            <a:r>
              <a:rPr lang="en-US" sz="1200" dirty="0"/>
              <a:t>An Activity that will pause the workflow until a Project Commit Event happens for the current project</a:t>
            </a:r>
          </a:p>
          <a:p>
            <a:r>
              <a:rPr lang="en-US" sz="1600" dirty="0" err="1"/>
              <a:t>OnProjectSubmit</a:t>
            </a:r>
            <a:endParaRPr lang="en-US" sz="1600" dirty="0"/>
          </a:p>
          <a:p>
            <a:pPr lvl="1"/>
            <a:r>
              <a:rPr lang="en-US" sz="1200" dirty="0"/>
              <a:t>An Activity that will </a:t>
            </a:r>
            <a:r>
              <a:rPr lang="en-US" sz="1200" dirty="0" smtClean="0"/>
              <a:t>pause </a:t>
            </a:r>
            <a:r>
              <a:rPr lang="en-US" sz="1200" dirty="0"/>
              <a:t>the workflow until a Project Submit Event happens for the current project</a:t>
            </a:r>
          </a:p>
          <a:p>
            <a:r>
              <a:rPr lang="en-US" sz="1600" dirty="0" err="1"/>
              <a:t>ProjectSequence</a:t>
            </a:r>
            <a:r>
              <a:rPr lang="en-US" sz="1600" dirty="0"/>
              <a:t> </a:t>
            </a:r>
          </a:p>
          <a:p>
            <a:pPr lvl="1"/>
            <a:r>
              <a:rPr lang="en-US" sz="1200" dirty="0"/>
              <a:t>A wrapper activity that must be the second activity in the workflow (right after </a:t>
            </a:r>
            <a:r>
              <a:rPr lang="en-US" sz="1200" dirty="0" err="1"/>
              <a:t>onWorkflowActivated</a:t>
            </a:r>
            <a:r>
              <a:rPr lang="en-US" sz="1200" dirty="0"/>
              <a:t>).  All following activities must be placed within this activity and will need to inherit the workflow context.</a:t>
            </a:r>
          </a:p>
          <a:p>
            <a:r>
              <a:rPr lang="en-US" sz="1600" dirty="0" err="1"/>
              <a:t>ReadProjectProperty</a:t>
            </a:r>
            <a:r>
              <a:rPr lang="en-US" sz="1600" dirty="0"/>
              <a:t> </a:t>
            </a:r>
          </a:p>
          <a:p>
            <a:pPr lvl="1"/>
            <a:r>
              <a:rPr lang="en-US" sz="1200" dirty="0"/>
              <a:t>An activity that will return the value of a Project Custom or intrinsic field</a:t>
            </a:r>
          </a:p>
          <a:p>
            <a:r>
              <a:rPr lang="en-US" sz="1600" dirty="0" err="1"/>
              <a:t>ReadProjectSecurityGroupMembers</a:t>
            </a:r>
            <a:endParaRPr lang="en-US" sz="1600" dirty="0"/>
          </a:p>
          <a:p>
            <a:pPr lvl="1"/>
            <a:r>
              <a:rPr lang="en-US" sz="1200" dirty="0"/>
              <a:t>An activity that will return all of the members of a particular security group within Project Server, with or without filtering based on department.</a:t>
            </a:r>
          </a:p>
          <a:p>
            <a:r>
              <a:rPr lang="en-US" sz="1600" dirty="0" err="1"/>
              <a:t>SetProjectStage</a:t>
            </a:r>
            <a:r>
              <a:rPr lang="en-US" sz="1600" dirty="0"/>
              <a:t> </a:t>
            </a:r>
          </a:p>
          <a:p>
            <a:pPr lvl="1"/>
            <a:r>
              <a:rPr lang="en-US" sz="1200" dirty="0"/>
              <a:t>This activity defines when a stage starts.  Stages that are created within Project Server are referenced directly using this activity</a:t>
            </a:r>
          </a:p>
          <a:p>
            <a:r>
              <a:rPr lang="en-US" sz="1600" dirty="0" err="1"/>
              <a:t>UpdateProjectProperty</a:t>
            </a:r>
            <a:r>
              <a:rPr lang="en-US" sz="1600" dirty="0"/>
              <a:t> </a:t>
            </a:r>
          </a:p>
          <a:p>
            <a:pPr lvl="1"/>
            <a:r>
              <a:rPr lang="en-US" sz="1200" dirty="0"/>
              <a:t>An activity used to update an intrinsic or custom field</a:t>
            </a:r>
          </a:p>
          <a:p>
            <a:r>
              <a:rPr lang="en-US" sz="1600" dirty="0" err="1"/>
              <a:t>UpdateProjectStageStatus</a:t>
            </a:r>
            <a:endParaRPr lang="en-US" sz="1600" dirty="0"/>
          </a:p>
          <a:p>
            <a:pPr lvl="1"/>
            <a:r>
              <a:rPr lang="en-US" sz="1200" dirty="0"/>
              <a:t>Updates the status message for a stage</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1927772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Studio Only (No SharePoint Designer)</a:t>
            </a:r>
          </a:p>
          <a:p>
            <a:r>
              <a:rPr lang="en-US" dirty="0" smtClean="0"/>
              <a:t>Shipping OOB Project Activities</a:t>
            </a:r>
          </a:p>
          <a:p>
            <a:r>
              <a:rPr lang="en-US" dirty="0" smtClean="0"/>
              <a:t>Shipping Sample Workflow as part of the SDK</a:t>
            </a:r>
          </a:p>
          <a:p>
            <a:r>
              <a:rPr lang="en-US" dirty="0" smtClean="0"/>
              <a:t>Enterprise Project Type Associations</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64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67</a:t>
            </a:fld>
            <a:endParaRPr lang="en-US"/>
          </a:p>
        </p:txBody>
      </p:sp>
    </p:spTree>
    <p:extLst>
      <p:ext uri="{BB962C8B-B14F-4D97-AF65-F5344CB8AC3E}">
        <p14:creationId xmlns:p14="http://schemas.microsoft.com/office/powerpoint/2010/main" val="2984833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68</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73</a:t>
            </a:fld>
            <a:endParaRPr lang="en-US"/>
          </a:p>
        </p:txBody>
      </p:sp>
    </p:spTree>
    <p:extLst>
      <p:ext uri="{BB962C8B-B14F-4D97-AF65-F5344CB8AC3E}">
        <p14:creationId xmlns:p14="http://schemas.microsoft.com/office/powerpoint/2010/main" val="7336989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Create a </a:t>
            </a:r>
            <a:r>
              <a:rPr lang="en-US" sz="1200" b="1" kern="1200" dirty="0" err="1" smtClean="0">
                <a:solidFill>
                  <a:schemeClr val="tx1"/>
                </a:solidFill>
                <a:effectLst/>
                <a:latin typeface="+mn-lt"/>
                <a:ea typeface="+mn-ea"/>
                <a:cs typeface="+mn-cs"/>
              </a:rPr>
              <a:t>SimpleBlockJavaScript</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folder in </a:t>
            </a:r>
            <a:r>
              <a:rPr lang="en-US" sz="1200" i="1" kern="1200" dirty="0" err="1" smtClean="0">
                <a:solidFill>
                  <a:schemeClr val="tx1"/>
                </a:solidFill>
                <a:effectLst/>
                <a:latin typeface="+mn-lt"/>
                <a:ea typeface="+mn-ea"/>
                <a:cs typeface="+mn-cs"/>
              </a:rPr>
              <a:t>Local_Drive</a:t>
            </a:r>
            <a:r>
              <a:rPr lang="en-US" sz="1200" kern="1200" dirty="0" smtClean="0">
                <a:solidFill>
                  <a:schemeClr val="tx1"/>
                </a:solidFill>
                <a:effectLst/>
                <a:latin typeface="+mn-lt"/>
                <a:ea typeface="+mn-ea"/>
                <a:cs typeface="+mn-cs"/>
              </a:rPr>
              <a:t>:\Program Files\Common Files\Microsoft Shared\web server extensions\14\TEMPLATE\FEATURES.</a:t>
            </a:r>
          </a:p>
          <a:p>
            <a:pPr lvl="0"/>
            <a:r>
              <a:rPr lang="en-US" sz="1200" kern="1200" dirty="0" smtClean="0">
                <a:solidFill>
                  <a:schemeClr val="tx1"/>
                </a:solidFill>
                <a:effectLst/>
                <a:latin typeface="+mn-lt"/>
                <a:ea typeface="+mn-ea"/>
                <a:cs typeface="+mn-cs"/>
              </a:rPr>
              <a:t>In this folder, create a </a:t>
            </a:r>
            <a:r>
              <a:rPr lang="en-US" sz="1200" u="none" strike="noStrike" kern="1200" dirty="0" smtClean="0">
                <a:solidFill>
                  <a:schemeClr val="tx1"/>
                </a:solidFill>
                <a:effectLst/>
                <a:latin typeface="+mn-lt"/>
                <a:ea typeface="+mn-ea"/>
                <a:cs typeface="+mn-cs"/>
                <a:hlinkClick r:id="rId3"/>
              </a:rPr>
              <a:t>Feature.xml</a:t>
            </a:r>
            <a:r>
              <a:rPr lang="en-US" sz="1200" kern="1200" dirty="0" smtClean="0">
                <a:solidFill>
                  <a:schemeClr val="tx1"/>
                </a:solidFill>
                <a:effectLst/>
                <a:latin typeface="+mn-lt"/>
                <a:ea typeface="+mn-ea"/>
                <a:cs typeface="+mn-cs"/>
              </a:rPr>
              <a:t> file with the following content, which uses the </a:t>
            </a:r>
            <a:r>
              <a:rPr lang="en-US" sz="1200" u="none" strike="noStrike" kern="1200" dirty="0" smtClean="0">
                <a:solidFill>
                  <a:schemeClr val="tx1"/>
                </a:solidFill>
                <a:effectLst/>
                <a:latin typeface="+mn-lt"/>
                <a:ea typeface="+mn-ea"/>
                <a:cs typeface="+mn-cs"/>
                <a:hlinkClick r:id="rId4"/>
              </a:rPr>
              <a:t>Feature</a:t>
            </a:r>
            <a:r>
              <a:rPr lang="en-US" sz="1200" kern="1200" dirty="0" smtClean="0">
                <a:solidFill>
                  <a:schemeClr val="tx1"/>
                </a:solidFill>
                <a:effectLst/>
                <a:latin typeface="+mn-lt"/>
                <a:ea typeface="+mn-ea"/>
                <a:cs typeface="+mn-cs"/>
              </a:rPr>
              <a:t> element to register the Feature.</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&lt;Feature Title="Simple Block of JavaScript"</a:t>
            </a:r>
          </a:p>
          <a:p>
            <a:r>
              <a:rPr lang="en-US" sz="1200" kern="1200" dirty="0" smtClean="0">
                <a:solidFill>
                  <a:schemeClr val="tx1"/>
                </a:solidFill>
                <a:effectLst/>
                <a:latin typeface="+mn-lt"/>
                <a:ea typeface="+mn-ea"/>
                <a:cs typeface="+mn-cs"/>
              </a:rPr>
              <a:t>  Scope="Web" </a:t>
            </a:r>
          </a:p>
          <a:p>
            <a:r>
              <a:rPr lang="en-US" sz="1200" kern="1200" dirty="0" smtClean="0">
                <a:solidFill>
                  <a:schemeClr val="tx1"/>
                </a:solidFill>
                <a:effectLst/>
                <a:latin typeface="+mn-lt"/>
                <a:ea typeface="+mn-ea"/>
                <a:cs typeface="+mn-cs"/>
              </a:rPr>
              <a:t>  Id="GUID"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xmlns</a:t>
            </a:r>
            <a:r>
              <a:rPr lang="en-US" sz="1200" kern="1200" dirty="0" smtClean="0">
                <a:solidFill>
                  <a:schemeClr val="tx1"/>
                </a:solidFill>
                <a:effectLst/>
                <a:latin typeface="+mn-lt"/>
                <a:ea typeface="+mn-ea"/>
                <a:cs typeface="+mn-cs"/>
              </a:rPr>
              <a:t>="http://schemas.microsoft.com/</a:t>
            </a:r>
            <a:r>
              <a:rPr lang="en-US" sz="1200" kern="1200" dirty="0" err="1" smtClean="0">
                <a:solidFill>
                  <a:schemeClr val="tx1"/>
                </a:solidFill>
                <a:effectLst/>
                <a:latin typeface="+mn-lt"/>
                <a:ea typeface="+mn-ea"/>
                <a:cs typeface="+mn-cs"/>
              </a:rPr>
              <a:t>sharepoint</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ElementManifests</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ElementManifest</a:t>
            </a:r>
            <a:r>
              <a:rPr lang="en-US" sz="1200" kern="1200" dirty="0" smtClean="0">
                <a:solidFill>
                  <a:schemeClr val="tx1"/>
                </a:solidFill>
                <a:effectLst/>
                <a:latin typeface="+mn-lt"/>
                <a:ea typeface="+mn-ea"/>
                <a:cs typeface="+mn-cs"/>
              </a:rPr>
              <a:t> Location="Elements.xml" /&gt;</a:t>
            </a:r>
          </a:p>
          <a:p>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ElementManifests</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&lt;/Feature&gt;</a:t>
            </a:r>
          </a:p>
          <a:p>
            <a:r>
              <a:rPr lang="en-US" sz="1200" kern="1200" dirty="0" smtClean="0">
                <a:solidFill>
                  <a:schemeClr val="tx1"/>
                </a:solidFill>
                <a:effectLst/>
                <a:latin typeface="+mn-lt"/>
                <a:ea typeface="+mn-ea"/>
                <a:cs typeface="+mn-cs"/>
              </a:rPr>
              <a:t> </a:t>
            </a:r>
          </a:p>
          <a:p>
            <a:pPr lvl="0" fontAlgn="t"/>
            <a:r>
              <a:rPr lang="en-US" sz="1200" kern="1200" dirty="0" smtClean="0">
                <a:solidFill>
                  <a:schemeClr val="tx1"/>
                </a:solidFill>
                <a:effectLst/>
                <a:latin typeface="+mn-lt"/>
                <a:ea typeface="+mn-ea"/>
                <a:cs typeface="+mn-cs"/>
              </a:rPr>
              <a:t>Generate a new GUID to replace the GUID placeholder in the previous </a:t>
            </a:r>
            <a:r>
              <a:rPr lang="en-US" sz="1200" i="1" kern="1200" dirty="0" smtClean="0">
                <a:solidFill>
                  <a:schemeClr val="tx1"/>
                </a:solidFill>
                <a:effectLst/>
                <a:latin typeface="+mn-lt"/>
                <a:ea typeface="+mn-ea"/>
                <a:cs typeface="+mn-cs"/>
              </a:rPr>
              <a:t>Id</a:t>
            </a:r>
            <a:r>
              <a:rPr lang="en-US" sz="1200" kern="1200" dirty="0" smtClean="0">
                <a:solidFill>
                  <a:schemeClr val="tx1"/>
                </a:solidFill>
                <a:effectLst/>
                <a:latin typeface="+mn-lt"/>
                <a:ea typeface="+mn-ea"/>
                <a:cs typeface="+mn-cs"/>
              </a:rPr>
              <a:t> attribute.</a:t>
            </a:r>
          </a:p>
          <a:p>
            <a:pPr lvl="0" fontAlgn="t"/>
            <a:r>
              <a:rPr lang="en-US" sz="1200" kern="1200" dirty="0" smtClean="0">
                <a:solidFill>
                  <a:schemeClr val="tx1"/>
                </a:solidFill>
                <a:effectLst/>
                <a:latin typeface="+mn-lt"/>
                <a:ea typeface="+mn-ea"/>
                <a:cs typeface="+mn-cs"/>
              </a:rPr>
              <a:t>Create an Elements.xml file in the </a:t>
            </a:r>
            <a:r>
              <a:rPr lang="en-US" sz="1200" kern="1200" dirty="0" err="1" smtClean="0">
                <a:solidFill>
                  <a:schemeClr val="tx1"/>
                </a:solidFill>
                <a:effectLst/>
                <a:latin typeface="+mn-lt"/>
                <a:ea typeface="+mn-ea"/>
                <a:cs typeface="+mn-cs"/>
              </a:rPr>
              <a:t>SimpleBlockJavaScript</a:t>
            </a:r>
            <a:r>
              <a:rPr lang="en-US" sz="1200" kern="1200" dirty="0" smtClean="0">
                <a:solidFill>
                  <a:schemeClr val="tx1"/>
                </a:solidFill>
                <a:effectLst/>
                <a:latin typeface="+mn-lt"/>
                <a:ea typeface="+mn-ea"/>
                <a:cs typeface="+mn-cs"/>
              </a:rPr>
              <a:t> folder that contains the block of JavaScript, such as the following, which uses the </a:t>
            </a:r>
            <a:r>
              <a:rPr lang="en-US" sz="1200" u="none" strike="noStrike" kern="1200" dirty="0" err="1" smtClean="0">
                <a:solidFill>
                  <a:schemeClr val="tx1"/>
                </a:solidFill>
                <a:effectLst/>
                <a:latin typeface="+mn-lt"/>
                <a:ea typeface="+mn-ea"/>
                <a:cs typeface="+mn-cs"/>
                <a:hlinkClick r:id="rId5"/>
              </a:rPr>
              <a:t>CustomAction</a:t>
            </a:r>
            <a:r>
              <a:rPr lang="en-US" sz="1200" kern="1200" dirty="0" smtClean="0">
                <a:solidFill>
                  <a:schemeClr val="tx1"/>
                </a:solidFill>
                <a:effectLst/>
                <a:latin typeface="+mn-lt"/>
                <a:ea typeface="+mn-ea"/>
                <a:cs typeface="+mn-cs"/>
              </a:rPr>
              <a:t> element to define the custom action.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&lt;Elements </a:t>
            </a:r>
            <a:r>
              <a:rPr lang="en-US" sz="1200" kern="1200" dirty="0" err="1" smtClean="0">
                <a:solidFill>
                  <a:schemeClr val="tx1"/>
                </a:solidFill>
                <a:effectLst/>
                <a:latin typeface="+mn-lt"/>
                <a:ea typeface="+mn-ea"/>
                <a:cs typeface="+mn-cs"/>
              </a:rPr>
              <a:t>xmlns</a:t>
            </a:r>
            <a:r>
              <a:rPr lang="en-US" sz="1200" kern="1200" dirty="0" smtClean="0">
                <a:solidFill>
                  <a:schemeClr val="tx1"/>
                </a:solidFill>
                <a:effectLst/>
                <a:latin typeface="+mn-lt"/>
                <a:ea typeface="+mn-ea"/>
                <a:cs typeface="+mn-cs"/>
              </a:rPr>
              <a:t>="http://schemas.microsoft.com/</a:t>
            </a:r>
            <a:r>
              <a:rPr lang="en-US" sz="1200" kern="1200" dirty="0" err="1" smtClean="0">
                <a:solidFill>
                  <a:schemeClr val="tx1"/>
                </a:solidFill>
                <a:effectLst/>
                <a:latin typeface="+mn-lt"/>
                <a:ea typeface="+mn-ea"/>
                <a:cs typeface="+mn-cs"/>
              </a:rPr>
              <a:t>sharepoint</a:t>
            </a:r>
            <a:r>
              <a:rPr lang="en-US" sz="1200" kern="1200" dirty="0" smtClean="0">
                <a:solidFill>
                  <a:schemeClr val="tx1"/>
                </a:solidFill>
                <a:effectLst/>
                <a:latin typeface="+mn-lt"/>
                <a:ea typeface="+mn-ea"/>
                <a:cs typeface="+mn-cs"/>
              </a:rPr>
              <a:t>/"&gt;</a:t>
            </a:r>
          </a:p>
          <a:p>
            <a:pPr fontAlgn="t"/>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CustomAction</a:t>
            </a:r>
            <a:r>
              <a:rPr lang="en-US" sz="1200" kern="1200" dirty="0" smtClean="0">
                <a:solidFill>
                  <a:schemeClr val="tx1"/>
                </a:solidFill>
                <a:effectLst/>
                <a:latin typeface="+mn-lt"/>
                <a:ea typeface="+mn-ea"/>
                <a:cs typeface="+mn-cs"/>
              </a:rPr>
              <a:t> Id="</a:t>
            </a:r>
            <a:r>
              <a:rPr lang="en-US" sz="1200" kern="1200" dirty="0" err="1" smtClean="0">
                <a:solidFill>
                  <a:schemeClr val="tx1"/>
                </a:solidFill>
                <a:effectLst/>
                <a:latin typeface="+mn-lt"/>
                <a:ea typeface="+mn-ea"/>
                <a:cs typeface="+mn-cs"/>
              </a:rPr>
              <a:t>SimpleBlockJavaScript.AdditionalScript</a:t>
            </a:r>
            <a:r>
              <a:rPr lang="en-US" sz="1200" kern="1200" dirty="0" smtClean="0">
                <a:solidFill>
                  <a:schemeClr val="tx1"/>
                </a:solidFill>
                <a:effectLst/>
                <a:latin typeface="+mn-lt"/>
                <a:ea typeface="+mn-ea"/>
                <a:cs typeface="+mn-cs"/>
              </a:rPr>
              <a:t>"</a:t>
            </a:r>
          </a:p>
          <a:p>
            <a:pPr fontAlgn="t"/>
            <a:r>
              <a:rPr lang="en-US" sz="1200" kern="1200" dirty="0" smtClean="0">
                <a:solidFill>
                  <a:schemeClr val="tx1"/>
                </a:solidFill>
                <a:effectLst/>
                <a:latin typeface="+mn-lt"/>
                <a:ea typeface="+mn-ea"/>
                <a:cs typeface="+mn-cs"/>
              </a:rPr>
              <a:t>        	Location="</a:t>
            </a:r>
            <a:r>
              <a:rPr lang="en-US" sz="1200" kern="1200" dirty="0" err="1" smtClean="0">
                <a:solidFill>
                  <a:schemeClr val="tx1"/>
                </a:solidFill>
                <a:effectLst/>
                <a:latin typeface="+mn-lt"/>
                <a:ea typeface="+mn-ea"/>
                <a:cs typeface="+mn-cs"/>
              </a:rPr>
              <a:t>ScriptLink</a:t>
            </a:r>
            <a:r>
              <a:rPr lang="en-US" sz="1200" kern="1200" dirty="0" smtClean="0">
                <a:solidFill>
                  <a:schemeClr val="tx1"/>
                </a:solidFill>
                <a:effectLst/>
                <a:latin typeface="+mn-lt"/>
                <a:ea typeface="+mn-ea"/>
                <a:cs typeface="+mn-cs"/>
              </a:rPr>
              <a:t>"</a:t>
            </a:r>
          </a:p>
          <a:p>
            <a:pPr fontAlgn="t"/>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ScriptBlock</a:t>
            </a:r>
            <a:r>
              <a:rPr lang="en-US" sz="1200" kern="1200" dirty="0" smtClean="0">
                <a:solidFill>
                  <a:schemeClr val="tx1"/>
                </a:solidFill>
                <a:effectLst/>
                <a:latin typeface="+mn-lt"/>
                <a:ea typeface="+mn-ea"/>
                <a:cs typeface="+mn-cs"/>
              </a:rPr>
              <a:t>="alert ('Hello World!');"</a:t>
            </a:r>
          </a:p>
          <a:p>
            <a:pPr fontAlgn="t"/>
            <a:r>
              <a:rPr lang="en-US" sz="1200" kern="1200" dirty="0" smtClean="0">
                <a:solidFill>
                  <a:schemeClr val="tx1"/>
                </a:solidFill>
                <a:effectLst/>
                <a:latin typeface="+mn-lt"/>
                <a:ea typeface="+mn-ea"/>
                <a:cs typeface="+mn-cs"/>
              </a:rPr>
              <a:t>	/&gt;</a:t>
            </a:r>
          </a:p>
          <a:p>
            <a:pPr fontAlgn="t"/>
            <a:r>
              <a:rPr lang="en-US" sz="1200" kern="1200" dirty="0" smtClean="0">
                <a:solidFill>
                  <a:schemeClr val="tx1"/>
                </a:solidFill>
                <a:effectLst/>
                <a:latin typeface="+mn-lt"/>
                <a:ea typeface="+mn-ea"/>
                <a:cs typeface="+mn-cs"/>
              </a:rPr>
              <a:t>&lt;/Elements&gt;</a:t>
            </a:r>
          </a:p>
          <a:p>
            <a:pPr fontAlgn="t"/>
            <a:r>
              <a:rPr lang="en-US" sz="1200" kern="1200" dirty="0" smtClean="0">
                <a:solidFill>
                  <a:schemeClr val="tx1"/>
                </a:solidFill>
                <a:effectLst/>
                <a:latin typeface="+mn-lt"/>
                <a:ea typeface="+mn-ea"/>
                <a:cs typeface="+mn-cs"/>
              </a:rPr>
              <a:t> </a:t>
            </a:r>
          </a:p>
          <a:p>
            <a:pPr lvl="0" fontAlgn="t"/>
            <a:r>
              <a:rPr lang="en-US" sz="1200" kern="1200" dirty="0" smtClean="0">
                <a:solidFill>
                  <a:schemeClr val="tx1"/>
                </a:solidFill>
                <a:effectLst/>
                <a:latin typeface="+mn-lt"/>
                <a:ea typeface="+mn-ea"/>
                <a:cs typeface="+mn-cs"/>
              </a:rPr>
              <a:t>At a command prompt, type the following commands to install the Feature in the deployment, and then activate the Feature on a specified </a:t>
            </a:r>
            <a:r>
              <a:rPr lang="en-US" sz="1200" kern="1200" dirty="0" err="1" smtClean="0">
                <a:solidFill>
                  <a:schemeClr val="tx1"/>
                </a:solidFill>
                <a:effectLst/>
                <a:latin typeface="+mn-lt"/>
                <a:ea typeface="+mn-ea"/>
                <a:cs typeface="+mn-cs"/>
              </a:rPr>
              <a:t>subsite</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fontAlgn="t" latinLnBrk="1"/>
            <a:r>
              <a:rPr lang="en-US" sz="1200" kern="1200" dirty="0" err="1" smtClean="0">
                <a:solidFill>
                  <a:schemeClr val="tx1"/>
                </a:solidFill>
                <a:effectLst/>
                <a:latin typeface="+mn-lt"/>
                <a:ea typeface="+mn-ea"/>
                <a:cs typeface="+mn-cs"/>
              </a:rPr>
              <a:t>stsadm</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installfeature</a:t>
            </a:r>
            <a:r>
              <a:rPr lang="en-US" sz="1200" kern="1200" dirty="0" smtClean="0">
                <a:solidFill>
                  <a:schemeClr val="tx1"/>
                </a:solidFill>
                <a:effectLst/>
                <a:latin typeface="+mn-lt"/>
                <a:ea typeface="+mn-ea"/>
                <a:cs typeface="+mn-cs"/>
              </a:rPr>
              <a:t> -filename </a:t>
            </a:r>
            <a:r>
              <a:rPr lang="en-US" sz="1200" kern="1200" dirty="0" err="1" smtClean="0">
                <a:solidFill>
                  <a:schemeClr val="tx1"/>
                </a:solidFill>
                <a:effectLst/>
                <a:latin typeface="+mn-lt"/>
                <a:ea typeface="+mn-ea"/>
                <a:cs typeface="+mn-cs"/>
              </a:rPr>
              <a:t>SimpleBlockJavaScript</a:t>
            </a:r>
            <a:r>
              <a:rPr lang="en-US" sz="1200" kern="1200" dirty="0" smtClean="0">
                <a:solidFill>
                  <a:schemeClr val="tx1"/>
                </a:solidFill>
                <a:effectLst/>
                <a:latin typeface="+mn-lt"/>
                <a:ea typeface="+mn-ea"/>
                <a:cs typeface="+mn-cs"/>
              </a:rPr>
              <a:t>\Feature.xml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fontAlgn="t" latinLnBrk="1"/>
            <a:r>
              <a:rPr lang="en-US" sz="1200" kern="1200" dirty="0" err="1" smtClean="0">
                <a:solidFill>
                  <a:schemeClr val="tx1"/>
                </a:solidFill>
                <a:effectLst/>
                <a:latin typeface="+mn-lt"/>
                <a:ea typeface="+mn-ea"/>
                <a:cs typeface="+mn-cs"/>
              </a:rPr>
              <a:t>stsadm</a:t>
            </a:r>
            <a:r>
              <a:rPr lang="en-US" sz="1200" kern="1200" dirty="0" smtClean="0">
                <a:solidFill>
                  <a:schemeClr val="tx1"/>
                </a:solidFill>
                <a:effectLst/>
                <a:latin typeface="+mn-lt"/>
                <a:ea typeface="+mn-ea"/>
                <a:cs typeface="+mn-cs"/>
              </a:rPr>
              <a:t> -o </a:t>
            </a:r>
            <a:r>
              <a:rPr lang="en-US" sz="1200" kern="1200" dirty="0" err="1" smtClean="0">
                <a:solidFill>
                  <a:schemeClr val="tx1"/>
                </a:solidFill>
                <a:effectLst/>
                <a:latin typeface="+mn-lt"/>
                <a:ea typeface="+mn-ea"/>
                <a:cs typeface="+mn-cs"/>
              </a:rPr>
              <a:t>activatefeature</a:t>
            </a:r>
            <a:r>
              <a:rPr lang="en-US" sz="1200" kern="1200" dirty="0" smtClean="0">
                <a:solidFill>
                  <a:schemeClr val="tx1"/>
                </a:solidFill>
                <a:effectLst/>
                <a:latin typeface="+mn-lt"/>
                <a:ea typeface="+mn-ea"/>
                <a:cs typeface="+mn-cs"/>
              </a:rPr>
              <a:t> -filename </a:t>
            </a:r>
            <a:r>
              <a:rPr lang="en-US" sz="1200" kern="1200" dirty="0" err="1" smtClean="0">
                <a:solidFill>
                  <a:schemeClr val="tx1"/>
                </a:solidFill>
                <a:effectLst/>
                <a:latin typeface="+mn-lt"/>
                <a:ea typeface="+mn-ea"/>
                <a:cs typeface="+mn-cs"/>
              </a:rPr>
              <a:t>SimpleBlockJavaScript</a:t>
            </a:r>
            <a:r>
              <a:rPr lang="en-US" sz="1200" kern="1200" dirty="0" smtClean="0">
                <a:solidFill>
                  <a:schemeClr val="tx1"/>
                </a:solidFill>
                <a:effectLst/>
                <a:latin typeface="+mn-lt"/>
                <a:ea typeface="+mn-ea"/>
                <a:cs typeface="+mn-cs"/>
              </a:rPr>
              <a:t>\Feature.xml -</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6"/>
              </a:rPr>
              <a:t>http://Server/Site/Subsite</a:t>
            </a:r>
            <a:endParaRPr lang="en-US" sz="1200" kern="1200" dirty="0" smtClean="0">
              <a:solidFill>
                <a:schemeClr val="tx1"/>
              </a:solidFill>
              <a:effectLst/>
              <a:latin typeface="+mn-lt"/>
              <a:ea typeface="+mn-ea"/>
              <a:cs typeface="+mn-cs"/>
            </a:endParaRPr>
          </a:p>
          <a:p>
            <a:pPr fontAlgn="t" latinLnBrk="1"/>
            <a:r>
              <a:rPr lang="en-US" sz="1200" kern="1200" dirty="0" smtClean="0">
                <a:solidFill>
                  <a:schemeClr val="tx1"/>
                </a:solidFill>
                <a:effectLst/>
                <a:latin typeface="+mn-lt"/>
                <a:ea typeface="+mn-ea"/>
                <a:cs typeface="+mn-cs"/>
              </a:rPr>
              <a:t> </a:t>
            </a:r>
          </a:p>
          <a:p>
            <a:pPr lvl="0" fontAlgn="t"/>
            <a:r>
              <a:rPr lang="en-US" sz="1200" kern="1200" dirty="0" smtClean="0">
                <a:solidFill>
                  <a:schemeClr val="tx1"/>
                </a:solidFill>
                <a:effectLst/>
                <a:latin typeface="+mn-lt"/>
                <a:ea typeface="+mn-ea"/>
                <a:cs typeface="+mn-cs"/>
              </a:rPr>
              <a:t>To try out the JavaScript, navigate to the site and see the “Hello World!” alert.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75</a:t>
            </a:fld>
            <a:endParaRPr lang="en-US"/>
          </a:p>
        </p:txBody>
      </p:sp>
    </p:spTree>
    <p:extLst>
      <p:ext uri="{BB962C8B-B14F-4D97-AF65-F5344CB8AC3E}">
        <p14:creationId xmlns:p14="http://schemas.microsoft.com/office/powerpoint/2010/main" val="2984833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Key</a:t>
            </a:r>
            <a:r>
              <a:rPr lang="en-US" baseline="0" dirty="0" smtClean="0"/>
              <a:t> API, server can respond with “effects of the change”</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76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JSON</a:t>
            </a:r>
            <a:r>
              <a:rPr lang="en-US" baseline="0" dirty="0" smtClean="0"/>
              <a:t> or XML, you choose how you want to send over the data</a:t>
            </a:r>
          </a:p>
          <a:p>
            <a:endParaRPr lang="en-US" baseline="0" dirty="0" smtClean="0"/>
          </a:p>
          <a:p>
            <a:r>
              <a:rPr lang="en-US" baseline="0" dirty="0" smtClean="0"/>
              <a:t>C sharp interface for data binding (like to a SharePoint list)</a:t>
            </a:r>
          </a:p>
          <a:p>
            <a:endParaRPr lang="en-US" baseline="0" dirty="0" smtClean="0"/>
          </a:p>
          <a:p>
            <a:r>
              <a:rPr lang="en-US" baseline="0" dirty="0" smtClean="0"/>
              <a:t>JavaScript interface for more complex behaviors</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77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Play around with it in SharePoint</a:t>
            </a:r>
            <a:endParaRPr lang="en-US" dirty="0"/>
          </a:p>
        </p:txBody>
      </p:sp>
      <p:sp>
        <p:nvSpPr>
          <p:cNvPr id="4" name="Slide Number Placeholder 3"/>
          <p:cNvSpPr>
            <a:spLocks noGrp="1"/>
          </p:cNvSpPr>
          <p:nvPr>
            <p:ph type="sldNum" sz="quarter" idx="10"/>
          </p:nvPr>
        </p:nvSpPr>
        <p:spPr/>
        <p:txBody>
          <a:bodyPr/>
          <a:lstStyle/>
          <a:p>
            <a:fld id="{CBA3C594-7B66-42B0-94F7-B7F86FA63504}" type="slidenum">
              <a:rPr lang="en-US" smtClean="0"/>
              <a:pPr/>
              <a:t>80</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81</a:t>
            </a:fld>
            <a:endParaRPr lang="en-US"/>
          </a:p>
        </p:txBody>
      </p:sp>
    </p:spTree>
    <p:extLst>
      <p:ext uri="{BB962C8B-B14F-4D97-AF65-F5344CB8AC3E}">
        <p14:creationId xmlns:p14="http://schemas.microsoft.com/office/powerpoint/2010/main" val="2984833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82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a:t>
            </a:r>
            <a:endParaRPr kumimoji="1" lang="en-US"/>
          </a:p>
        </p:txBody>
      </p:sp>
      <p:sp>
        <p:nvSpPr>
          <p:cNvPr id="33795" name="Rectangle 3"/>
          <p:cNvSpPr>
            <a:spLocks noGrp="1" noChangeArrowheads="1"/>
          </p:cNvSpPr>
          <p:nvPr>
            <p:ph type="dt" sz="quarter" idx="1"/>
          </p:nvPr>
        </p:nvSpPr>
        <p:spPr>
          <a:noFill/>
        </p:spPr>
        <p:txBody>
          <a:bodyPr/>
          <a:lstStyle/>
          <a:p>
            <a:r>
              <a:rPr lang="en-US"/>
              <a:t>*</a:t>
            </a:r>
          </a:p>
        </p:txBody>
      </p:sp>
      <p:sp>
        <p:nvSpPr>
          <p:cNvPr id="33796" name="Rectangle 6"/>
          <p:cNvSpPr>
            <a:spLocks noGrp="1" noChangeArrowheads="1"/>
          </p:cNvSpPr>
          <p:nvPr>
            <p:ph type="ftr" sz="quarter" idx="4"/>
          </p:nvPr>
        </p:nvSpPr>
        <p:spPr>
          <a:noFill/>
        </p:spPr>
        <p:txBody>
          <a:bodyPr/>
          <a:lstStyle/>
          <a:p>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33797" name="Rectangle 7"/>
          <p:cNvSpPr>
            <a:spLocks noGrp="1" noChangeArrowheads="1"/>
          </p:cNvSpPr>
          <p:nvPr>
            <p:ph type="sldNum" sz="quarter" idx="5"/>
          </p:nvPr>
        </p:nvSpPr>
        <p:spPr>
          <a:noFill/>
        </p:spPr>
        <p:txBody>
          <a:bodyPr/>
          <a:lstStyle/>
          <a:p>
            <a:r>
              <a:rPr lang="en-US"/>
              <a:t>*</a:t>
            </a:r>
          </a:p>
        </p:txBody>
      </p:sp>
      <p:sp>
        <p:nvSpPr>
          <p:cNvPr id="33798" name="Rectangle 2"/>
          <p:cNvSpPr>
            <a:spLocks noGrp="1" noRot="1" noChangeAspect="1" noChangeArrowheads="1" noTextEdit="1"/>
          </p:cNvSpPr>
          <p:nvPr>
            <p:ph type="sldImg"/>
          </p:nvPr>
        </p:nvSpPr>
        <p:spPr>
          <a:ln>
            <a:miter lim="800000"/>
          </a:ln>
        </p:spPr>
      </p:sp>
      <p:sp>
        <p:nvSpPr>
          <p:cNvPr id="337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a:t>
            </a:r>
            <a:endParaRPr kumimoji="1" lang="en-US"/>
          </a:p>
        </p:txBody>
      </p:sp>
      <p:sp>
        <p:nvSpPr>
          <p:cNvPr id="34819" name="Rectangle 3"/>
          <p:cNvSpPr>
            <a:spLocks noGrp="1" noChangeArrowheads="1"/>
          </p:cNvSpPr>
          <p:nvPr>
            <p:ph type="dt" sz="quarter" idx="1"/>
          </p:nvPr>
        </p:nvSpPr>
        <p:spPr>
          <a:noFill/>
        </p:spPr>
        <p:txBody>
          <a:bodyPr/>
          <a:lstStyle/>
          <a:p>
            <a:r>
              <a:rPr lang="en-US"/>
              <a:t>*</a:t>
            </a:r>
          </a:p>
        </p:txBody>
      </p:sp>
      <p:sp>
        <p:nvSpPr>
          <p:cNvPr id="34820" name="Rectangle 6"/>
          <p:cNvSpPr>
            <a:spLocks noGrp="1" noChangeArrowheads="1"/>
          </p:cNvSpPr>
          <p:nvPr>
            <p:ph type="ftr" sz="quarter" idx="4"/>
          </p:nvPr>
        </p:nvSpPr>
        <p:spPr>
          <a:noFill/>
        </p:spPr>
        <p:txBody>
          <a:bodyPr/>
          <a:lstStyle/>
          <a:p>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34821" name="Rectangle 7"/>
          <p:cNvSpPr>
            <a:spLocks noGrp="1" noChangeArrowheads="1"/>
          </p:cNvSpPr>
          <p:nvPr>
            <p:ph type="sldNum" sz="quarter" idx="5"/>
          </p:nvPr>
        </p:nvSpPr>
        <p:spPr>
          <a:noFill/>
        </p:spPr>
        <p:txBody>
          <a:bodyPr/>
          <a:lstStyle/>
          <a:p>
            <a:r>
              <a:rPr lang="en-US"/>
              <a:t>*</a:t>
            </a:r>
          </a:p>
        </p:txBody>
      </p:sp>
      <p:sp>
        <p:nvSpPr>
          <p:cNvPr id="34822" name="Rectangle 2"/>
          <p:cNvSpPr>
            <a:spLocks noGrp="1" noRot="1" noChangeAspect="1" noChangeArrowheads="1" noTextEdit="1"/>
          </p:cNvSpPr>
          <p:nvPr>
            <p:ph type="sldImg"/>
          </p:nvPr>
        </p:nvSpPr>
        <p:spPr>
          <a:ln>
            <a:miter lim="800000"/>
          </a:ln>
        </p:spPr>
      </p:sp>
      <p:sp>
        <p:nvSpPr>
          <p:cNvPr id="348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a:t>
            </a:r>
            <a:endParaRPr kumimoji="1" lang="en-US"/>
          </a:p>
        </p:txBody>
      </p:sp>
      <p:sp>
        <p:nvSpPr>
          <p:cNvPr id="39939" name="Rectangle 3"/>
          <p:cNvSpPr>
            <a:spLocks noGrp="1" noChangeArrowheads="1"/>
          </p:cNvSpPr>
          <p:nvPr>
            <p:ph type="dt" sz="quarter" idx="1"/>
          </p:nvPr>
        </p:nvSpPr>
        <p:spPr>
          <a:noFill/>
        </p:spPr>
        <p:txBody>
          <a:bodyPr/>
          <a:lstStyle/>
          <a:p>
            <a:r>
              <a:rPr lang="en-US"/>
              <a:t>*</a:t>
            </a:r>
          </a:p>
        </p:txBody>
      </p:sp>
      <p:sp>
        <p:nvSpPr>
          <p:cNvPr id="39940" name="Rectangle 6"/>
          <p:cNvSpPr>
            <a:spLocks noGrp="1" noChangeArrowheads="1"/>
          </p:cNvSpPr>
          <p:nvPr>
            <p:ph type="ftr" sz="quarter" idx="4"/>
          </p:nvPr>
        </p:nvSpPr>
        <p:spPr>
          <a:noFill/>
        </p:spPr>
        <p:txBody>
          <a:bodyPr/>
          <a:lstStyle/>
          <a:p>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39941" name="Rectangle 7"/>
          <p:cNvSpPr>
            <a:spLocks noGrp="1" noChangeArrowheads="1"/>
          </p:cNvSpPr>
          <p:nvPr>
            <p:ph type="sldNum" sz="quarter" idx="5"/>
          </p:nvPr>
        </p:nvSpPr>
        <p:spPr>
          <a:noFill/>
        </p:spPr>
        <p:txBody>
          <a:bodyPr/>
          <a:lstStyle/>
          <a:p>
            <a:r>
              <a:rPr lang="en-US"/>
              <a:t>*</a:t>
            </a:r>
          </a:p>
        </p:txBody>
      </p:sp>
      <p:sp>
        <p:nvSpPr>
          <p:cNvPr id="39942" name="Rectangle 2"/>
          <p:cNvSpPr>
            <a:spLocks noGrp="1" noRot="1" noChangeAspect="1" noChangeArrowheads="1" noTextEdit="1"/>
          </p:cNvSpPr>
          <p:nvPr>
            <p:ph type="sldImg"/>
          </p:nvPr>
        </p:nvSpPr>
        <p:spPr>
          <a:ln>
            <a:miter lim="800000"/>
          </a:ln>
        </p:spPr>
      </p:sp>
      <p:sp>
        <p:nvSpPr>
          <p:cNvPr id="399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91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94</a:t>
            </a:fld>
            <a:endParaRPr lang="en-US"/>
          </a:p>
        </p:txBody>
      </p:sp>
    </p:spTree>
    <p:extLst>
      <p:ext uri="{BB962C8B-B14F-4D97-AF65-F5344CB8AC3E}">
        <p14:creationId xmlns:p14="http://schemas.microsoft.com/office/powerpoint/2010/main" val="298483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6</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12/8/2009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96</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12/8/2009 8:11 AM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535DBF-0EE8-4D04-8B24-5EB595482E8F}"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24398438"/>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615634500"/>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8" name="Footer Placeholder 7"/>
          <p:cNvSpPr>
            <a:spLocks noGrp="1"/>
          </p:cNvSpPr>
          <p:nvPr>
            <p:ph type="ftr" sz="quarter" idx="12"/>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8842399"/>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7" name="Footer Placeholder 6"/>
          <p:cNvSpPr>
            <a:spLocks noGrp="1"/>
          </p:cNvSpPr>
          <p:nvPr>
            <p:ph type="ftr" sz="quarter" idx="11"/>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52851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8" name="Footer Placeholder 7"/>
          <p:cNvSpPr>
            <a:spLocks noGrp="1"/>
          </p:cNvSpPr>
          <p:nvPr>
            <p:ph type="ftr" sz="quarter" idx="11"/>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4279968696"/>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0" name="Footer Placeholder 9"/>
          <p:cNvSpPr>
            <a:spLocks noGrp="1"/>
          </p:cNvSpPr>
          <p:nvPr>
            <p:ph type="ftr" sz="quarter" idx="11"/>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31682038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6" name="Footer Placeholder 5"/>
          <p:cNvSpPr>
            <a:spLocks noGrp="1"/>
          </p:cNvSpPr>
          <p:nvPr>
            <p:ph type="ftr" sz="quarter" idx="11"/>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1378256"/>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6106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Ignite</a:t>
            </a:r>
          </a:p>
        </p:txBody>
      </p:sp>
    </p:spTree>
    <p:extLst>
      <p:ext uri="{BB962C8B-B14F-4D97-AF65-F5344CB8AC3E}">
        <p14:creationId xmlns:p14="http://schemas.microsoft.com/office/powerpoint/2010/main" val="5785079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8" name="Footer Placeholder 7"/>
          <p:cNvSpPr>
            <a:spLocks noGrp="1"/>
          </p:cNvSpPr>
          <p:nvPr>
            <p:ph type="ftr" sz="quarter" idx="12"/>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3761609185"/>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365667636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srgbClr xmlns:mc="http://schemas.openxmlformats.org/markup-compatibility/2006" xmlns:a14="http://schemas.microsoft.com/office/drawing/2010/main" val="FFFFFF" mc:Ignorable=""/>
              </a:solidFill>
            </a:endParaRPr>
          </a:p>
        </p:txBody>
      </p:sp>
      <p:sp>
        <p:nvSpPr>
          <p:cNvPr id="5" name="Footer Placeholder 4"/>
          <p:cNvSpPr>
            <a:spLocks noGrp="1"/>
          </p:cNvSpPr>
          <p:nvPr>
            <p:ph type="ftr" sz="quarter" idx="11"/>
          </p:nvPr>
        </p:nvSpPr>
        <p:spPr/>
        <p:txBody>
          <a:body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6" name="Slide Number Placeholder 5"/>
          <p:cNvSpPr>
            <a:spLocks noGrp="1"/>
          </p:cNvSpPr>
          <p:nvPr>
            <p:ph type="sldNum" sz="quarter" idx="12"/>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8329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207974"/>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8E0BAD44-C0FD-40B2-9526-390C1FFEA590}" type="datetimeFigureOut">
              <a:rPr lang="en-US" smtClean="0"/>
              <a:pPr/>
              <a:t>12/8/2009</a:t>
            </a:fld>
            <a:endParaRPr lang="en-US" dirty="0"/>
          </a:p>
        </p:txBody>
      </p:sp>
      <p:sp>
        <p:nvSpPr>
          <p:cNvPr id="5" name="Footer Placeholder 4"/>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153400" y="6422064"/>
            <a:ext cx="762000" cy="365125"/>
          </a:xfrm>
          <a:prstGeom prst="rect">
            <a:avLst/>
          </a:prstGeom>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19"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4"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 Server 2010 – Ignite Workshop</a:t>
            </a:r>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rPr>
                <a:t>Ignite</a:t>
              </a:r>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3219"/>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hyperlink" Target="http://blogs.msdn.com/project_programmability" TargetMode="External"/><Relationship Id="rId2" Type="http://schemas.openxmlformats.org/officeDocument/2006/relationships/hyperlink" Target="http://msdn.microsoft.com/project"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38197.aspx" TargetMode="External"/><Relationship Id="rId4" Type="http://schemas.openxmlformats.org/officeDocument/2006/relationships/hyperlink" Target="http://msdn.microsoft.com/en-us/magazine/cc163469.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hyperlink" Target="http://blogs.msdn.com/project_programmability" TargetMode="External"/><Relationship Id="rId2" Type="http://schemas.openxmlformats.org/officeDocument/2006/relationships/hyperlink" Target="http://msdn.microsoft.com/project" TargetMode="Externa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hyperlink" Target="http://blogs.msdn.com/project_programmability" TargetMode="External"/><Relationship Id="rId2" Type="http://schemas.openxmlformats.org/officeDocument/2006/relationships/hyperlink" Target="http://msdn.microsoft.com/project" TargetMode="Externa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31.png"/></Relationships>
</file>

<file path=ppt/slides/_rels/slide6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jpeg"/><Relationship Id="rId12" Type="http://schemas.openxmlformats.org/officeDocument/2006/relationships/image" Target="../media/image45.jpeg"/><Relationship Id="rId2" Type="http://schemas.openxmlformats.org/officeDocument/2006/relationships/notesSlide" Target="../notesSlides/notesSlide41.xml"/><Relationship Id="rId1" Type="http://schemas.openxmlformats.org/officeDocument/2006/relationships/slideLayout" Target="../slideLayouts/slideLayout16.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jpeg"/><Relationship Id="rId4" Type="http://schemas.openxmlformats.org/officeDocument/2006/relationships/image" Target="../media/image37.png"/><Relationship Id="rId9" Type="http://schemas.openxmlformats.org/officeDocument/2006/relationships/image" Target="../media/image42.jpeg"/></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2.xml"/><Relationship Id="rId1" Type="http://schemas.openxmlformats.org/officeDocument/2006/relationships/slideLayout" Target="../slideLayouts/slideLayout2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hyperlink" Target="http://blogs.msdn.com/project_programmability"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blogs.msdn.com/project_programmability"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48.xml"/><Relationship Id="rId1" Type="http://schemas.openxmlformats.org/officeDocument/2006/relationships/slideLayout" Target="../slideLayouts/slideLayout16.xml"/><Relationship Id="rId4" Type="http://schemas.openxmlformats.org/officeDocument/2006/relationships/hyperlink" Target="http://blogs.msdn.com/project_programmability"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7.xml"/><Relationship Id="rId4" Type="http://schemas.openxmlformats.org/officeDocument/2006/relationships/image" Target="../media/image50.png"/></Relationships>
</file>

<file path=ppt/slides/_rels/slide81.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52.xml"/><Relationship Id="rId1" Type="http://schemas.openxmlformats.org/officeDocument/2006/relationships/slideLayout" Target="../slideLayouts/slideLayout16.xml"/><Relationship Id="rId4" Type="http://schemas.openxmlformats.org/officeDocument/2006/relationships/hyperlink" Target="http://blogs.msdn.com/project_programmability"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hyperlink" Target="http://msdn.microsoft.com/en-us/library/bb428837.aspx" TargetMode="Externa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msdn.microsoft.com/en-us/library/bb428837.aspx" TargetMode="External"/><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hyperlink" Target="http://www.microsoft.com/click/SharePointDeveloper/" TargetMode="External"/><Relationship Id="rId2" Type="http://schemas.openxmlformats.org/officeDocument/2006/relationships/hyperlink" Target="http://sharepoint.microsoft.com/2010/Sneak_Peek/Pages/Developer-Video.aspx" TargetMode="External"/><Relationship Id="rId1" Type="http://schemas.openxmlformats.org/officeDocument/2006/relationships/slideLayout" Target="../slideLayouts/slideLayout16.xml"/><Relationship Id="rId4" Type="http://schemas.openxmlformats.org/officeDocument/2006/relationships/hyperlink" Target="http://www.mssharepointconference.com/Pages/default.aspx"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msdn.microsoft.com/project" TargetMode="External"/><Relationship Id="rId2" Type="http://schemas.openxmlformats.org/officeDocument/2006/relationships/notesSlide" Target="../notesSlides/notesSlide59.xml"/><Relationship Id="rId1" Type="http://schemas.openxmlformats.org/officeDocument/2006/relationships/slideLayout" Target="../slideLayouts/slideLayout16.xml"/><Relationship Id="rId4" Type="http://schemas.openxmlformats.org/officeDocument/2006/relationships/hyperlink" Target="http://blogs.msdn.com/project_programmability"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07/7/12/main">
    <mc:Choice Requires="p14">
      <p:transition xmlns:p141="http://schemas.microsoft.com/office/powerpoint/2010/main" p141: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a:t>Project 2010 “desktop” extensibility</a:t>
            </a:r>
            <a:r>
              <a:rPr lang="en-US" sz="4400" dirty="0" smtClean="0"/>
              <a:t/>
            </a:r>
            <a:br>
              <a:rPr lang="en-US" sz="4400" dirty="0" smtClean="0"/>
            </a:br>
            <a:r>
              <a:rPr lang="en-US" sz="32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rPr>
              <a:t>WITH code</a:t>
            </a:r>
            <a:endParaRPr lang="en-US" sz="32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endParaRPr>
          </a:p>
        </p:txBody>
      </p:sp>
      <p:sp>
        <p:nvSpPr>
          <p:cNvPr id="8" name="Text Placeholder 7"/>
          <p:cNvSpPr>
            <a:spLocks noGrp="1"/>
          </p:cNvSpPr>
          <p:nvPr>
            <p:ph type="body" sz="quarter" idx="10"/>
          </p:nvPr>
        </p:nvSpPr>
        <p:spPr>
          <a:xfrm>
            <a:off x="381000" y="1447799"/>
            <a:ext cx="8382000" cy="4130361"/>
          </a:xfrm>
        </p:spPr>
        <p:txBody>
          <a:bodyPr/>
          <a:lstStyle/>
          <a:p>
            <a:r>
              <a:rPr lang="en-US" dirty="0" smtClean="0"/>
              <a:t>Desktop Object Model (OM)</a:t>
            </a:r>
          </a:p>
          <a:p>
            <a:pPr lvl="1"/>
            <a:r>
              <a:rPr lang="en-US" dirty="0" smtClean="0"/>
              <a:t>Rich customizations and add-ons leveraging Project functionality including scheduling</a:t>
            </a:r>
          </a:p>
          <a:p>
            <a:pPr lvl="1"/>
            <a:r>
              <a:rPr lang="en-US" dirty="0" smtClean="0"/>
              <a:t>Visual Basic for Applications (VBA) or Visual Studio Tools for Office (VSTO) could be used</a:t>
            </a:r>
          </a:p>
          <a:p>
            <a:pPr marL="460375" lvl="1" indent="0">
              <a:buNone/>
            </a:pPr>
            <a:endParaRPr lang="en-US" dirty="0" smtClean="0"/>
          </a:p>
          <a:p>
            <a:r>
              <a:rPr lang="en-US" dirty="0" smtClean="0"/>
              <a:t>User Interface (UI) modifications</a:t>
            </a:r>
          </a:p>
          <a:p>
            <a:pPr lvl="1"/>
            <a:r>
              <a:rPr lang="en-US" dirty="0" smtClean="0"/>
              <a:t>Ribbon</a:t>
            </a:r>
          </a:p>
          <a:p>
            <a:pPr lvl="1"/>
            <a:r>
              <a:rPr lang="en-US" dirty="0" smtClean="0"/>
              <a:t>Backstage</a:t>
            </a:r>
          </a:p>
        </p:txBody>
      </p:sp>
    </p:spTree>
    <p:extLst>
      <p:ext uri="{BB962C8B-B14F-4D97-AF65-F5344CB8AC3E}">
        <p14:creationId xmlns:p14="http://schemas.microsoft.com/office/powerpoint/2010/main" val="2899925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Customization</a:t>
            </a:r>
            <a:endParaRPr lang="en-US" dirty="0"/>
          </a:p>
        </p:txBody>
      </p:sp>
      <p:sp>
        <p:nvSpPr>
          <p:cNvPr id="6" name="Content Placeholder 5"/>
          <p:cNvSpPr>
            <a:spLocks noGrp="1"/>
          </p:cNvSpPr>
          <p:nvPr>
            <p:ph type="body" sz="quarter" idx="10"/>
          </p:nvPr>
        </p:nvSpPr>
        <p:spPr>
          <a:xfrm>
            <a:off x="381000" y="2743200"/>
            <a:ext cx="8382000" cy="1981200"/>
          </a:xfrm>
          <a:prstGeom prst="rect">
            <a:avLst/>
          </a:prstGeom>
        </p:spPr>
        <p:txBody>
          <a:bodyPr>
            <a:noAutofit/>
          </a:bodyPr>
          <a:lstStyle/>
          <a:p>
            <a:pPr marL="396875" indent="-396875"/>
            <a:r>
              <a:rPr lang="en-US" sz="2400" dirty="0" smtClean="0"/>
              <a:t>Replaces the current system of layered menus and toolbars</a:t>
            </a:r>
          </a:p>
          <a:p>
            <a:pPr lvl="1"/>
            <a:r>
              <a:rPr lang="en-US" sz="2000" dirty="0"/>
              <a:t>Legacy code will continue to work </a:t>
            </a:r>
            <a:r>
              <a:rPr lang="en-US" sz="2000" dirty="0" smtClean="0"/>
              <a:t>in </a:t>
            </a:r>
            <a:r>
              <a:rPr lang="en-US" sz="2000" dirty="0"/>
              <a:t>most cases without modification</a:t>
            </a:r>
          </a:p>
          <a:p>
            <a:pPr lvl="1"/>
            <a:r>
              <a:rPr lang="en-US" sz="2000" dirty="0"/>
              <a:t>Customizations made to toolbars </a:t>
            </a:r>
            <a:r>
              <a:rPr lang="en-US" sz="2000" dirty="0" smtClean="0"/>
              <a:t>now </a:t>
            </a:r>
            <a:r>
              <a:rPr lang="en-US" sz="2000" dirty="0"/>
              <a:t>appear on an Add-Ins </a:t>
            </a:r>
            <a:r>
              <a:rPr lang="en-US" sz="2000" dirty="0" smtClean="0"/>
              <a:t>tab</a:t>
            </a:r>
          </a:p>
          <a:p>
            <a:pPr marL="396875" indent="-396875"/>
            <a:r>
              <a:rPr lang="en-US" sz="2400" dirty="0" smtClean="0"/>
              <a:t>Ribbon Extensibility (</a:t>
            </a:r>
            <a:r>
              <a:rPr lang="en-US" sz="2400" dirty="0" err="1" smtClean="0"/>
              <a:t>RibbonX</a:t>
            </a:r>
            <a:r>
              <a:rPr lang="en-US" sz="2400" dirty="0" smtClean="0"/>
              <a:t>)</a:t>
            </a:r>
          </a:p>
          <a:p>
            <a:pPr marL="738188" lvl="1" indent="-341313"/>
            <a:r>
              <a:rPr lang="en-US" sz="2000" dirty="0" smtClean="0"/>
              <a:t>Same XML schema as other Office Applications</a:t>
            </a:r>
          </a:p>
          <a:p>
            <a:pPr marL="396875" indent="-396875"/>
            <a:r>
              <a:rPr lang="en-US" sz="2400" dirty="0" err="1" smtClean="0"/>
              <a:t>SetCustomUI</a:t>
            </a:r>
            <a:r>
              <a:rPr lang="en-US" sz="2400" dirty="0" smtClean="0"/>
              <a:t> Property</a:t>
            </a:r>
          </a:p>
          <a:p>
            <a:pPr marL="396875" indent="-396875"/>
            <a:r>
              <a:rPr lang="en-US" sz="2400" dirty="0" smtClean="0"/>
              <a:t>Ribbon </a:t>
            </a:r>
            <a:r>
              <a:rPr lang="en-US" sz="2400" dirty="0"/>
              <a:t>Designer will not be supported </a:t>
            </a:r>
            <a:r>
              <a:rPr lang="en-US" sz="2400" dirty="0" smtClean="0"/>
              <a:t>for </a:t>
            </a:r>
            <a:r>
              <a:rPr lang="en-US" sz="2400" dirty="0"/>
              <a:t>Project 2010</a:t>
            </a:r>
          </a:p>
          <a:p>
            <a:pPr marL="396875" lvl="1" indent="0">
              <a:buNone/>
            </a:pPr>
            <a:endParaRPr lang="en-US" sz="20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57300"/>
            <a:ext cx="7877175" cy="1333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995980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Ribbon Customization</a:t>
            </a:r>
            <a:br>
              <a:rPr lang="en-US" dirty="0" smtClean="0"/>
            </a:br>
            <a:r>
              <a:rPr lang="en-US" sz="3600" i="1" dirty="0">
                <a:solidFill>
                  <a:srgbClr xmlns:mc="http://schemas.openxmlformats.org/markup-compatibility/2006" xmlns:a14="http://schemas.microsoft.com/office/drawing/2010/main" val="FFC000" mc:Ignorable=""/>
                </a:solidFill>
              </a:rPr>
              <a:t>C</a:t>
            </a:r>
            <a:r>
              <a:rPr lang="en-US" sz="3600" i="1" dirty="0" smtClean="0">
                <a:solidFill>
                  <a:srgbClr xmlns:mc="http://schemas.openxmlformats.org/markup-compatibility/2006" xmlns:a14="http://schemas.microsoft.com/office/drawing/2010/main" val="FFC000" mc:Ignorable=""/>
                </a:solidFill>
              </a:rPr>
              <a:t>ustomizing the Ribbon</a:t>
            </a:r>
            <a:br>
              <a:rPr lang="en-US" sz="3600" i="1" dirty="0" smtClean="0">
                <a:solidFill>
                  <a:srgbClr xmlns:mc="http://schemas.openxmlformats.org/markup-compatibility/2006" xmlns:a14="http://schemas.microsoft.com/office/drawing/2010/main" val="FFC000" mc:Ignorable=""/>
                </a:solidFill>
              </a:rPr>
            </a:br>
            <a:r>
              <a:rPr lang="en-US" sz="3600" i="1" dirty="0">
                <a:solidFill>
                  <a:srgbClr xmlns:mc="http://schemas.openxmlformats.org/markup-compatibility/2006" xmlns:a14="http://schemas.microsoft.com/office/drawing/2010/main" val="FFC000" mc:Ignorable=""/>
                </a:solidFill>
              </a:rPr>
              <a:t>H</a:t>
            </a:r>
            <a:r>
              <a:rPr lang="en-US" sz="3600" i="1" dirty="0" smtClean="0">
                <a:solidFill>
                  <a:srgbClr xmlns:mc="http://schemas.openxmlformats.org/markup-compatibility/2006" xmlns:a14="http://schemas.microsoft.com/office/drawing/2010/main" val="FFC000" mc:Ignorable=""/>
                </a:solidFill>
              </a:rPr>
              <a:t>ighlight Manual Tasks</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3082300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t>
            </a:r>
            <a:r>
              <a:rPr lang="en-US" dirty="0" smtClean="0"/>
              <a:t>Deprecations (1 of 3)</a:t>
            </a:r>
            <a:endParaRPr lang="en-US" dirty="0"/>
          </a:p>
        </p:txBody>
      </p:sp>
      <p:sp>
        <p:nvSpPr>
          <p:cNvPr id="3" name="Content Placeholder 2"/>
          <p:cNvSpPr>
            <a:spLocks noGrp="1"/>
          </p:cNvSpPr>
          <p:nvPr>
            <p:ph type="body" sz="quarter" idx="10"/>
          </p:nvPr>
        </p:nvSpPr>
        <p:spPr>
          <a:xfrm>
            <a:off x="381000" y="1420813"/>
            <a:ext cx="8382000" cy="3927229"/>
          </a:xfrm>
          <a:prstGeom prst="rect">
            <a:avLst/>
          </a:prstGeom>
        </p:spPr>
        <p:txBody>
          <a:bodyPr/>
          <a:lstStyle/>
          <a:p>
            <a:r>
              <a:rPr lang="en-US" dirty="0" smtClean="0"/>
              <a:t>Project Guide</a:t>
            </a:r>
          </a:p>
          <a:p>
            <a:pPr lvl="1"/>
            <a:r>
              <a:rPr lang="en-US" dirty="0" smtClean="0"/>
              <a:t>Only the Content</a:t>
            </a:r>
          </a:p>
          <a:p>
            <a:pPr lvl="1"/>
            <a:r>
              <a:rPr lang="en-US" dirty="0" smtClean="0"/>
              <a:t>Infrastructure will continue to exist</a:t>
            </a:r>
          </a:p>
          <a:p>
            <a:pPr lvl="1"/>
            <a:r>
              <a:rPr lang="en-US" dirty="0" smtClean="0"/>
              <a:t>3</a:t>
            </a:r>
            <a:r>
              <a:rPr lang="en-US" baseline="30000" dirty="0" smtClean="0"/>
              <a:t>rd</a:t>
            </a:r>
            <a:r>
              <a:rPr lang="en-US" dirty="0" smtClean="0"/>
              <a:t> parties will continue to be able </a:t>
            </a:r>
            <a:br>
              <a:rPr lang="en-US" dirty="0" smtClean="0"/>
            </a:br>
            <a:r>
              <a:rPr lang="en-US" dirty="0" smtClean="0"/>
              <a:t>to use the infrastructure</a:t>
            </a:r>
          </a:p>
          <a:p>
            <a:pPr lvl="2"/>
            <a:r>
              <a:rPr lang="en-US" dirty="0" smtClean="0"/>
              <a:t>Configuration will be via the OM and not the UI</a:t>
            </a:r>
          </a:p>
          <a:p>
            <a:pPr lvl="1"/>
            <a:r>
              <a:rPr lang="en-US" dirty="0" smtClean="0"/>
              <a:t>Project 2007 Project Guide content will ship </a:t>
            </a:r>
            <a:br>
              <a:rPr lang="en-US" dirty="0" smtClean="0"/>
            </a:br>
            <a:r>
              <a:rPr lang="en-US" dirty="0" smtClean="0"/>
              <a:t>in the Project 2010 SDK</a:t>
            </a:r>
          </a:p>
          <a:p>
            <a:pPr lvl="2"/>
            <a:r>
              <a:rPr lang="en-US" dirty="0" smtClean="0"/>
              <a:t>Content will not be updated for Project 2010</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t>
            </a:r>
            <a:r>
              <a:rPr lang="en-US" dirty="0" smtClean="0"/>
              <a:t>Deprecations (2 of 3)</a:t>
            </a:r>
            <a:endParaRPr lang="en-US" dirty="0"/>
          </a:p>
        </p:txBody>
      </p:sp>
      <p:sp>
        <p:nvSpPr>
          <p:cNvPr id="3" name="Content Placeholder 2"/>
          <p:cNvSpPr>
            <a:spLocks noGrp="1"/>
          </p:cNvSpPr>
          <p:nvPr>
            <p:ph type="body" sz="quarter" idx="10"/>
          </p:nvPr>
        </p:nvSpPr>
        <p:spPr>
          <a:prstGeom prst="rect">
            <a:avLst/>
          </a:prstGeom>
        </p:spPr>
        <p:txBody>
          <a:bodyPr>
            <a:noAutofit/>
          </a:bodyPr>
          <a:lstStyle/>
          <a:p>
            <a:r>
              <a:rPr lang="en-US" dirty="0" smtClean="0"/>
              <a:t>Custom Forms</a:t>
            </a:r>
          </a:p>
          <a:p>
            <a:pPr lvl="1"/>
            <a:r>
              <a:rPr lang="en-US" dirty="0" smtClean="0"/>
              <a:t>Allowed Developers </a:t>
            </a:r>
            <a:r>
              <a:rPr lang="en-US" dirty="0"/>
              <a:t>to quickly create </a:t>
            </a:r>
            <a:r>
              <a:rPr lang="en-US" dirty="0" smtClean="0"/>
              <a:t/>
            </a:r>
            <a:br>
              <a:rPr lang="en-US" dirty="0" smtClean="0"/>
            </a:br>
            <a:r>
              <a:rPr lang="en-US" dirty="0" smtClean="0"/>
              <a:t>Win32 </a:t>
            </a:r>
            <a:r>
              <a:rPr lang="en-US" dirty="0"/>
              <a:t>forms to display project </a:t>
            </a:r>
            <a:r>
              <a:rPr lang="en-US" dirty="0" smtClean="0"/>
              <a:t>data</a:t>
            </a:r>
          </a:p>
          <a:p>
            <a:pPr lvl="1"/>
            <a:r>
              <a:rPr lang="en-US" dirty="0" smtClean="0"/>
              <a:t>Out of Box Forms will be Deprecated</a:t>
            </a:r>
          </a:p>
          <a:p>
            <a:pPr lvl="2"/>
            <a:r>
              <a:rPr lang="en-US" dirty="0" smtClean="0"/>
              <a:t>Cost Tracking</a:t>
            </a:r>
          </a:p>
          <a:p>
            <a:pPr lvl="2"/>
            <a:r>
              <a:rPr lang="en-US" dirty="0" smtClean="0"/>
              <a:t>Earned Value</a:t>
            </a:r>
          </a:p>
          <a:p>
            <a:pPr lvl="2"/>
            <a:r>
              <a:rPr lang="en-US" dirty="0" smtClean="0"/>
              <a:t>Entry</a:t>
            </a:r>
          </a:p>
          <a:p>
            <a:pPr lvl="2"/>
            <a:r>
              <a:rPr lang="en-US" dirty="0" smtClean="0"/>
              <a:t>PERT Entry</a:t>
            </a:r>
          </a:p>
          <a:p>
            <a:pPr lvl="2"/>
            <a:r>
              <a:rPr lang="en-US" dirty="0" smtClean="0"/>
              <a:t>Schedule Tracking</a:t>
            </a:r>
          </a:p>
          <a:p>
            <a:pPr lvl="2"/>
            <a:r>
              <a:rPr lang="en-US" dirty="0" smtClean="0"/>
              <a:t>Task Relationship</a:t>
            </a:r>
          </a:p>
          <a:p>
            <a:pPr lvl="2"/>
            <a:r>
              <a:rPr lang="en-US" dirty="0" smtClean="0"/>
              <a:t>Work Tracking</a:t>
            </a:r>
          </a:p>
        </p:txBody>
      </p:sp>
      <p:pic>
        <p:nvPicPr>
          <p:cNvPr id="4" name="Picture 3"/>
          <p:cNvPicPr/>
          <p:nvPr/>
        </p:nvPicPr>
        <p:blipFill>
          <a:blip r:embed="rId3" cstate="print"/>
          <a:srcRect l="2374" r="2671" b="4762"/>
          <a:stretch>
            <a:fillRect/>
          </a:stretch>
        </p:blipFill>
        <p:spPr bwMode="auto">
          <a:xfrm>
            <a:off x="4876800" y="3581400"/>
            <a:ext cx="3048000" cy="1905000"/>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t>
            </a:r>
            <a:r>
              <a:rPr lang="en-US" dirty="0" smtClean="0"/>
              <a:t>Deprecations (3 of 3)</a:t>
            </a:r>
            <a:endParaRPr lang="en-US" dirty="0"/>
          </a:p>
        </p:txBody>
      </p:sp>
      <p:sp>
        <p:nvSpPr>
          <p:cNvPr id="3" name="Content Placeholder 2"/>
          <p:cNvSpPr>
            <a:spLocks noGrp="1"/>
          </p:cNvSpPr>
          <p:nvPr>
            <p:ph type="body" sz="quarter" idx="10"/>
          </p:nvPr>
        </p:nvSpPr>
        <p:spPr>
          <a:prstGeom prst="rect">
            <a:avLst/>
          </a:prstGeom>
        </p:spPr>
        <p:txBody>
          <a:bodyPr>
            <a:noAutofit/>
          </a:bodyPr>
          <a:lstStyle/>
          <a:p>
            <a:r>
              <a:rPr lang="en-US" dirty="0" smtClean="0"/>
              <a:t>Toolbar </a:t>
            </a:r>
            <a:r>
              <a:rPr lang="en-US" dirty="0" smtClean="0"/>
              <a:t>and Dialog Form OM Methods </a:t>
            </a:r>
            <a:br>
              <a:rPr lang="en-US" dirty="0" smtClean="0"/>
            </a:br>
            <a:r>
              <a:rPr lang="en-US" dirty="0" smtClean="0"/>
              <a:t>and Properties</a:t>
            </a:r>
          </a:p>
          <a:p>
            <a:pPr lvl="1"/>
            <a:r>
              <a:rPr lang="en-US" dirty="0" smtClean="0"/>
              <a:t>New Ribbon Design is reflected in the OM</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Panes</a:t>
            </a:r>
            <a:endParaRPr lang="en-US" dirty="0"/>
          </a:p>
        </p:txBody>
      </p:sp>
      <p:sp>
        <p:nvSpPr>
          <p:cNvPr id="3" name="Content Placeholder 2"/>
          <p:cNvSpPr>
            <a:spLocks noGrp="1"/>
          </p:cNvSpPr>
          <p:nvPr>
            <p:ph idx="1"/>
          </p:nvPr>
        </p:nvSpPr>
        <p:spPr>
          <a:xfrm>
            <a:off x="457200" y="1600200"/>
            <a:ext cx="5867400" cy="4525963"/>
          </a:xfrm>
        </p:spPr>
        <p:txBody>
          <a:bodyPr>
            <a:normAutofit lnSpcReduction="10000"/>
          </a:bodyPr>
          <a:lstStyle/>
          <a:p>
            <a:r>
              <a:rPr lang="en-US" dirty="0" smtClean="0"/>
              <a:t>Office 2007 added Support for Custom Task Panes</a:t>
            </a:r>
          </a:p>
          <a:p>
            <a:pPr lvl="1"/>
            <a:r>
              <a:rPr lang="en-US" dirty="0" smtClean="0"/>
              <a:t>Project’s implementation is the same</a:t>
            </a:r>
          </a:p>
          <a:p>
            <a:r>
              <a:rPr lang="en-US" dirty="0" smtClean="0"/>
              <a:t>Provides a panel in the Project Client interface</a:t>
            </a:r>
          </a:p>
          <a:p>
            <a:pPr lvl="1"/>
            <a:r>
              <a:rPr lang="en-US" dirty="0" smtClean="0">
                <a:effectLst/>
              </a:rPr>
              <a:t>Familiar User Interface</a:t>
            </a:r>
          </a:p>
          <a:p>
            <a:pPr lvl="1"/>
            <a:r>
              <a:rPr lang="en-US" dirty="0" smtClean="0"/>
              <a:t>Windows Forms Support</a:t>
            </a:r>
          </a:p>
          <a:p>
            <a:r>
              <a:rPr lang="en-US" dirty="0" smtClean="0"/>
              <a:t>Application Specific</a:t>
            </a:r>
          </a:p>
          <a:p>
            <a:pPr lvl="1"/>
            <a:r>
              <a:rPr lang="en-US" dirty="0" smtClean="0"/>
              <a:t>Not Document Level</a:t>
            </a:r>
            <a:endParaRPr lang="en-US" dirty="0" smtClean="0">
              <a:effectLst/>
            </a:endParaRP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676400"/>
            <a:ext cx="2181225" cy="42386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41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Desktop 2010</a:t>
            </a:r>
            <a:br>
              <a:rPr lang="en-US" dirty="0" smtClean="0"/>
            </a:br>
            <a:r>
              <a:rPr lang="en-US" sz="3600" dirty="0" smtClean="0">
                <a:solidFill>
                  <a:srgbClr xmlns:mc="http://schemas.openxmlformats.org/markup-compatibility/2006" xmlns:a14="http://schemas.microsoft.com/office/drawing/2010/main" val="FFC000" mc:Ignorable=""/>
                </a:solidFill>
              </a:rPr>
              <a:t>Available in 32 </a:t>
            </a:r>
            <a:r>
              <a:rPr lang="en-US" sz="3600" dirty="0" smtClean="0">
                <a:solidFill>
                  <a:srgbClr xmlns:mc="http://schemas.openxmlformats.org/markup-compatibility/2006" xmlns:a14="http://schemas.microsoft.com/office/drawing/2010/main" val="FFC000" mc:Ignorable=""/>
                </a:solidFill>
              </a:rPr>
              <a:t>and 64 </a:t>
            </a:r>
            <a:r>
              <a:rPr lang="en-US" sz="3600" dirty="0" smtClean="0">
                <a:solidFill>
                  <a:srgbClr xmlns:mc="http://schemas.openxmlformats.org/markup-compatibility/2006" xmlns:a14="http://schemas.microsoft.com/office/drawing/2010/main" val="FFC000" mc:Ignorable=""/>
                </a:solidFill>
              </a:rPr>
              <a:t>bit</a:t>
            </a:r>
            <a:endParaRPr lang="en-US" sz="3600" dirty="0">
              <a:solidFill>
                <a:srgbClr xmlns:mc="http://schemas.openxmlformats.org/markup-compatibility/2006" xmlns:a14="http://schemas.microsoft.com/office/drawing/2010/main" val="FFC000" mc:Ignorable=""/>
              </a:solidFill>
            </a:endParaRPr>
          </a:p>
        </p:txBody>
      </p:sp>
      <p:sp>
        <p:nvSpPr>
          <p:cNvPr id="3" name="Text Placeholder 2"/>
          <p:cNvSpPr>
            <a:spLocks noGrp="1"/>
          </p:cNvSpPr>
          <p:nvPr>
            <p:ph type="body" sz="quarter" idx="10"/>
          </p:nvPr>
        </p:nvSpPr>
        <p:spPr>
          <a:xfrm>
            <a:off x="381000" y="1447799"/>
            <a:ext cx="8382000" cy="5361468"/>
          </a:xfrm>
        </p:spPr>
        <p:txBody>
          <a:bodyPr/>
          <a:lstStyle/>
          <a:p>
            <a:r>
              <a:rPr lang="en-US" sz="2400" dirty="0" smtClean="0"/>
              <a:t>Project Client 2010 will </a:t>
            </a:r>
            <a:r>
              <a:rPr lang="en-US" sz="2400" dirty="0"/>
              <a:t>be delivered as:</a:t>
            </a:r>
          </a:p>
          <a:p>
            <a:pPr lvl="1"/>
            <a:r>
              <a:rPr lang="en-US" sz="2000" dirty="0"/>
              <a:t>Native 32-bit Applications (As Before) </a:t>
            </a:r>
          </a:p>
          <a:p>
            <a:pPr lvl="1"/>
            <a:r>
              <a:rPr lang="en-US" sz="2000" dirty="0"/>
              <a:t>Native 64-bit Applications (New!)</a:t>
            </a:r>
          </a:p>
          <a:p>
            <a:r>
              <a:rPr lang="en-US" sz="2400" dirty="0"/>
              <a:t>32-bit Highly Compatible</a:t>
            </a:r>
            <a:endParaRPr lang="en-US" sz="1800" dirty="0"/>
          </a:p>
          <a:p>
            <a:pPr lvl="1"/>
            <a:r>
              <a:rPr lang="en-US" sz="2000" dirty="0"/>
              <a:t>As usual, high degree of </a:t>
            </a:r>
            <a:r>
              <a:rPr lang="en-US" sz="2000" dirty="0" smtClean="0"/>
              <a:t>compatibility </a:t>
            </a:r>
            <a:r>
              <a:rPr lang="en-US" sz="2000" dirty="0"/>
              <a:t>with solutions built on previous versions of </a:t>
            </a:r>
            <a:r>
              <a:rPr lang="en-US" sz="2000" dirty="0" smtClean="0"/>
              <a:t>Project</a:t>
            </a:r>
            <a:endParaRPr lang="en-US" sz="2000" dirty="0"/>
          </a:p>
          <a:p>
            <a:pPr lvl="1"/>
            <a:r>
              <a:rPr lang="en-US" sz="2000" dirty="0"/>
              <a:t>Data Execution Prevention (DEP), new for Office </a:t>
            </a:r>
            <a:r>
              <a:rPr lang="en-US" sz="2000" dirty="0" smtClean="0"/>
              <a:t>2010, </a:t>
            </a:r>
            <a:r>
              <a:rPr lang="en-US" sz="2000" dirty="0"/>
              <a:t>may require some changes (but can be opted-out)</a:t>
            </a:r>
          </a:p>
          <a:p>
            <a:r>
              <a:rPr lang="en-US" sz="2400" dirty="0"/>
              <a:t>64-bit Humongous Capacity</a:t>
            </a:r>
          </a:p>
          <a:p>
            <a:pPr lvl="1"/>
            <a:r>
              <a:rPr lang="en-US" sz="2000" dirty="0"/>
              <a:t>Some power users with want or need 64-bit</a:t>
            </a:r>
            <a:br>
              <a:rPr lang="en-US" sz="2000" dirty="0"/>
            </a:br>
            <a:r>
              <a:rPr lang="en-US" sz="2000" dirty="0"/>
              <a:t>(for example: </a:t>
            </a:r>
            <a:r>
              <a:rPr lang="en-US" sz="2000" dirty="0" smtClean="0"/>
              <a:t>customers with very</a:t>
            </a:r>
            <a:r>
              <a:rPr lang="en-US" sz="2000" dirty="0"/>
              <a:t>, very large </a:t>
            </a:r>
            <a:r>
              <a:rPr lang="en-US" sz="2000" dirty="0" smtClean="0"/>
              <a:t>projects</a:t>
            </a:r>
            <a:r>
              <a:rPr lang="en-US" sz="2000" dirty="0"/>
              <a:t>)</a:t>
            </a:r>
          </a:p>
          <a:p>
            <a:pPr lvl="1"/>
            <a:r>
              <a:rPr lang="en-US" sz="2000" dirty="0" smtClean="0"/>
              <a:t>Some compatibility challenges…</a:t>
            </a:r>
          </a:p>
          <a:p>
            <a:r>
              <a:rPr lang="en-US" sz="2400" dirty="0" smtClean="0"/>
              <a:t>Default </a:t>
            </a:r>
            <a:r>
              <a:rPr lang="en-US" sz="2400" dirty="0"/>
              <a:t>install is 32-bit, even on 64-bit Windows</a:t>
            </a:r>
          </a:p>
          <a:p>
            <a:pPr marL="863600" lvl="2" indent="-460375"/>
            <a:r>
              <a:rPr lang="en-US" sz="2000" dirty="0"/>
              <a:t>32-bit and 64-bit can not be installed on the same box</a:t>
            </a:r>
          </a:p>
          <a:p>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17</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36707215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you need to do?</a:t>
            </a:r>
            <a:endParaRPr lang="en-US" dirty="0"/>
          </a:p>
        </p:txBody>
      </p:sp>
      <p:sp>
        <p:nvSpPr>
          <p:cNvPr id="3" name="Text Placeholder 2"/>
          <p:cNvSpPr>
            <a:spLocks noGrp="1"/>
          </p:cNvSpPr>
          <p:nvPr>
            <p:ph type="body" sz="quarter" idx="10"/>
          </p:nvPr>
        </p:nvSpPr>
        <p:spPr>
          <a:xfrm>
            <a:off x="381000" y="1447799"/>
            <a:ext cx="8382000" cy="4444294"/>
          </a:xfrm>
        </p:spPr>
        <p:txBody>
          <a:bodyPr/>
          <a:lstStyle/>
          <a:p>
            <a:r>
              <a:rPr lang="en-US" dirty="0"/>
              <a:t>32-bit COM Objects can not be directly used in 64-bit </a:t>
            </a:r>
            <a:r>
              <a:rPr lang="en-US" dirty="0" smtClean="0"/>
              <a:t>applications</a:t>
            </a:r>
          </a:p>
          <a:p>
            <a:pPr lvl="1"/>
            <a:r>
              <a:rPr lang="en-US" dirty="0" smtClean="0"/>
              <a:t>Recompile 64-bit version</a:t>
            </a:r>
          </a:p>
          <a:p>
            <a:r>
              <a:rPr lang="en-US" dirty="0"/>
              <a:t>Declare </a:t>
            </a:r>
            <a:r>
              <a:rPr lang="en-US" dirty="0" smtClean="0"/>
              <a:t>Functions will have to be updated for their 64-bit versions</a:t>
            </a:r>
          </a:p>
          <a:p>
            <a:pPr lvl="1"/>
            <a:r>
              <a:rPr lang="en-US" dirty="0" smtClean="0"/>
              <a:t>Wrap </a:t>
            </a:r>
            <a:r>
              <a:rPr lang="en-US" dirty="0"/>
              <a:t>new Declare in “#If Win64</a:t>
            </a:r>
            <a:r>
              <a:rPr lang="en-US" dirty="0" smtClean="0"/>
              <a:t>”</a:t>
            </a:r>
          </a:p>
          <a:p>
            <a:r>
              <a:rPr lang="en-US" dirty="0"/>
              <a:t>Data Execution Protection (DEP</a:t>
            </a:r>
            <a:r>
              <a:rPr lang="en-US" dirty="0" smtClean="0"/>
              <a:t>)</a:t>
            </a:r>
          </a:p>
          <a:p>
            <a:pPr lvl="1"/>
            <a:endParaRPr lang="en-US" dirty="0"/>
          </a:p>
          <a:p>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18</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8876689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VSTO?</a:t>
            </a:r>
            <a:endParaRPr lang="en-US" dirty="0"/>
          </a:p>
        </p:txBody>
      </p:sp>
      <p:sp>
        <p:nvSpPr>
          <p:cNvPr id="3" name="Content Placeholder 2"/>
          <p:cNvSpPr>
            <a:spLocks noGrp="1"/>
          </p:cNvSpPr>
          <p:nvPr>
            <p:ph idx="1"/>
          </p:nvPr>
        </p:nvSpPr>
        <p:spPr/>
        <p:txBody>
          <a:bodyPr/>
          <a:lstStyle/>
          <a:p>
            <a:r>
              <a:rPr lang="en-US" dirty="0" smtClean="0"/>
              <a:t>VSTO stands for Visual Studio Tools for Office</a:t>
            </a:r>
          </a:p>
          <a:p>
            <a:r>
              <a:rPr lang="en-US" dirty="0" smtClean="0"/>
              <a:t>Enables developers to create managed code solutions in Office applications</a:t>
            </a:r>
          </a:p>
          <a:p>
            <a:r>
              <a:rPr lang="en-US" dirty="0" smtClean="0"/>
              <a:t>Visual Studio 2008</a:t>
            </a:r>
          </a:p>
          <a:p>
            <a:pPr lvl="1"/>
            <a:r>
              <a:rPr lang="en-US" dirty="0" smtClean="0"/>
              <a:t>Project 2003 and Project 2007</a:t>
            </a:r>
          </a:p>
          <a:p>
            <a:r>
              <a:rPr lang="en-US" dirty="0" smtClean="0"/>
              <a:t>Visual Studio 2010</a:t>
            </a:r>
          </a:p>
          <a:p>
            <a:pPr lvl="1"/>
            <a:r>
              <a:rPr lang="en-US" dirty="0" smtClean="0"/>
              <a:t>Adds support for Project 2010</a:t>
            </a:r>
          </a:p>
        </p:txBody>
      </p:sp>
    </p:spTree>
    <p:extLst>
      <p:ext uri="{BB962C8B-B14F-4D97-AF65-F5344CB8AC3E}">
        <p14:creationId xmlns:p14="http://schemas.microsoft.com/office/powerpoint/2010/main" val="35981034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smtClean="0"/>
              <a:t>2010 </a:t>
            </a:r>
            <a:r>
              <a:rPr lang="en-US" dirty="0" smtClean="0"/>
              <a:t>Extensibility</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a:t>
            </a:r>
            <a:r>
              <a:rPr lang="en-US" sz="2800" dirty="0" smtClean="0">
                <a:gradFill>
                  <a:gsLst>
                    <a:gs pos="0">
                      <a:schemeClr val="tx1"/>
                    </a:gs>
                    <a:gs pos="100000">
                      <a:schemeClr val="tx1"/>
                    </a:gs>
                  </a:gsLst>
                  <a:lin ang="5400000" scaled="0"/>
                </a:gradFill>
              </a:rPr>
              <a:t>Corporation</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Limitations of VSTO</a:t>
            </a:r>
            <a:endParaRPr lang="en-US" dirty="0"/>
          </a:p>
        </p:txBody>
      </p:sp>
      <p:sp>
        <p:nvSpPr>
          <p:cNvPr id="3" name="Content Placeholder 2"/>
          <p:cNvSpPr>
            <a:spLocks noGrp="1"/>
          </p:cNvSpPr>
          <p:nvPr>
            <p:ph idx="1"/>
          </p:nvPr>
        </p:nvSpPr>
        <p:spPr>
          <a:xfrm>
            <a:off x="381000" y="1447799"/>
            <a:ext cx="8382000" cy="4724401"/>
          </a:xfrm>
        </p:spPr>
        <p:txBody>
          <a:bodyPr>
            <a:normAutofit/>
          </a:bodyPr>
          <a:lstStyle/>
          <a:p>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2076634949"/>
              </p:ext>
            </p:extLst>
          </p:nvPr>
        </p:nvGraphicFramePr>
        <p:xfrm>
          <a:off x="1066800" y="1219200"/>
          <a:ext cx="6934200" cy="4901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292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Tools:</a:t>
            </a:r>
          </a:p>
          <a:p>
            <a:pPr lvl="1"/>
            <a:r>
              <a:rPr lang="en-US" dirty="0" smtClean="0"/>
              <a:t>Visual Studio 2008 and Greater</a:t>
            </a:r>
          </a:p>
          <a:p>
            <a:pPr lvl="1"/>
            <a:r>
              <a:rPr lang="en-US" dirty="0" smtClean="0"/>
              <a:t>Project Client 2003 and Greater</a:t>
            </a:r>
          </a:p>
          <a:p>
            <a:r>
              <a:rPr lang="en-US" dirty="0" smtClean="0"/>
              <a:t>Skills:</a:t>
            </a:r>
          </a:p>
          <a:p>
            <a:pPr lvl="1"/>
            <a:r>
              <a:rPr lang="en-US" dirty="0" err="1" smtClean="0"/>
              <a:t>.Net</a:t>
            </a:r>
            <a:r>
              <a:rPr lang="en-US" dirty="0" smtClean="0"/>
              <a:t> Development (C#, VB)</a:t>
            </a:r>
          </a:p>
          <a:p>
            <a:pPr lvl="1"/>
            <a:r>
              <a:rPr lang="en-US" dirty="0" smtClean="0"/>
              <a:t>Project Client Programmability (VBA)</a:t>
            </a:r>
            <a:endParaRPr lang="en-US" dirty="0"/>
          </a:p>
        </p:txBody>
      </p:sp>
    </p:spTree>
    <p:extLst>
      <p:ext uri="{BB962C8B-B14F-4D97-AF65-F5344CB8AC3E}">
        <p14:creationId xmlns:p14="http://schemas.microsoft.com/office/powerpoint/2010/main" val="28808953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a:t>
            </a:r>
            <a:br>
              <a:rPr lang="en-US" dirty="0" smtClean="0"/>
            </a:br>
            <a:r>
              <a:rPr lang="en-US" dirty="0" smtClean="0"/>
              <a:t>Tools for Office</a:t>
            </a:r>
            <a:br>
              <a:rPr lang="en-US" dirty="0" smtClean="0"/>
            </a:br>
            <a:r>
              <a:rPr lang="en-US" sz="3600" i="1" dirty="0" smtClean="0">
                <a:solidFill>
                  <a:srgbClr xmlns:mc="http://schemas.openxmlformats.org/markup-compatibility/2006" xmlns:a14="http://schemas.microsoft.com/office/drawing/2010/main" val="FFC000" mc:Ignorable=""/>
                </a:solidFill>
              </a:rPr>
              <a:t>Getting Started</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30823007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a:t>
            </a:r>
            <a:r>
              <a:rPr lang="en-US" dirty="0" smtClean="0"/>
              <a:t>Desktop 2010 </a:t>
            </a:r>
            <a:r>
              <a:rPr lang="en-US" dirty="0" smtClean="0"/>
              <a:t/>
            </a:r>
            <a:br>
              <a:rPr lang="en-US" dirty="0" smtClean="0"/>
            </a:br>
            <a:r>
              <a:rPr lang="en-US" dirty="0" smtClean="0"/>
              <a:t>Development Resources</a:t>
            </a:r>
            <a:endParaRPr lang="en-US" dirty="0"/>
          </a:p>
        </p:txBody>
      </p:sp>
      <p:sp>
        <p:nvSpPr>
          <p:cNvPr id="6" name="Text Placeholder 5"/>
          <p:cNvSpPr>
            <a:spLocks noGrp="1"/>
          </p:cNvSpPr>
          <p:nvPr>
            <p:ph type="body" sz="quarter" idx="10"/>
          </p:nvPr>
        </p:nvSpPr>
        <p:spPr>
          <a:xfrm>
            <a:off x="381000" y="1837456"/>
            <a:ext cx="8382000" cy="4161139"/>
          </a:xfrm>
        </p:spPr>
        <p:txBody>
          <a:bodyPr/>
          <a:lstStyle/>
          <a:p>
            <a:r>
              <a:rPr lang="en-US" dirty="0" smtClean="0"/>
              <a:t>Project Developer Center</a:t>
            </a:r>
          </a:p>
          <a:p>
            <a:pPr lvl="1"/>
            <a:r>
              <a:rPr lang="en-US" dirty="0" smtClean="0">
                <a:hlinkClick r:id="rId2"/>
              </a:rPr>
              <a:t>http</a:t>
            </a:r>
            <a:r>
              <a:rPr lang="en-US" dirty="0">
                <a:hlinkClick r:id="rId2"/>
              </a:rPr>
              <a:t>://</a:t>
            </a:r>
            <a:r>
              <a:rPr lang="en-US" dirty="0" smtClean="0">
                <a:hlinkClick r:id="rId2"/>
              </a:rPr>
              <a:t>msdn.microsoft.com/project</a:t>
            </a:r>
            <a:r>
              <a:rPr lang="en-US" dirty="0" smtClean="0"/>
              <a:t> </a:t>
            </a:r>
          </a:p>
          <a:p>
            <a:r>
              <a:rPr lang="en-US" dirty="0"/>
              <a:t>Project “Programmability” blog</a:t>
            </a:r>
          </a:p>
          <a:p>
            <a:pPr lvl="1"/>
            <a:r>
              <a:rPr lang="en-US" sz="2600" dirty="0">
                <a:hlinkClick r:id="rId3"/>
              </a:rPr>
              <a:t>http://blogs.msdn.com/project_programmability</a:t>
            </a:r>
            <a:r>
              <a:rPr lang="en-US" dirty="0"/>
              <a:t> </a:t>
            </a:r>
          </a:p>
          <a:p>
            <a:pPr marL="0" indent="0">
              <a:buNone/>
            </a:pPr>
            <a:endParaRPr lang="en-US" u="sng" dirty="0" smtClean="0">
              <a:solidFill>
                <a:schemeClr val="tx1"/>
              </a:solidFill>
              <a:hlinkClick r:id="rId4"/>
            </a:endParaRPr>
          </a:p>
          <a:p>
            <a:r>
              <a:rPr lang="en-US" sz="2400" dirty="0" smtClean="0">
                <a:hlinkClick r:id="rId4"/>
              </a:rPr>
              <a:t>Extend </a:t>
            </a:r>
            <a:r>
              <a:rPr lang="en-US" sz="2400" dirty="0">
                <a:hlinkClick r:id="rId4"/>
              </a:rPr>
              <a:t>The 2007 Office System With Your Own Ribbon Tabs And </a:t>
            </a:r>
            <a:r>
              <a:rPr lang="en-US" sz="2400" dirty="0" smtClean="0">
                <a:hlinkClick r:id="rId4"/>
              </a:rPr>
              <a:t>Controls</a:t>
            </a:r>
            <a:endParaRPr lang="en-US" sz="2400" dirty="0" smtClean="0"/>
          </a:p>
          <a:p>
            <a:r>
              <a:rPr lang="en-US" sz="2400" dirty="0" smtClean="0">
                <a:hlinkClick r:id="rId5"/>
              </a:rPr>
              <a:t>Creating </a:t>
            </a:r>
            <a:r>
              <a:rPr lang="en-US" sz="2400" dirty="0">
                <a:hlinkClick r:id="rId5"/>
              </a:rPr>
              <a:t>Custom Task Panes in the 2007 Office </a:t>
            </a:r>
            <a:r>
              <a:rPr lang="en-US" sz="2400" dirty="0" smtClean="0">
                <a:hlinkClick r:id="rId5"/>
              </a:rPr>
              <a:t>System</a:t>
            </a:r>
            <a:endParaRPr lang="en-US" sz="2400" dirty="0" smtClean="0"/>
          </a:p>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Server </a:t>
            </a:r>
            <a:r>
              <a:rPr lang="en-US" dirty="0" smtClean="0"/>
              <a:t>Extensibility Overview</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a:t>
            </a:r>
            <a:r>
              <a:rPr lang="en-US" sz="2800" dirty="0" smtClean="0">
                <a:gradFill>
                  <a:gsLst>
                    <a:gs pos="0">
                      <a:schemeClr val="tx1"/>
                    </a:gs>
                    <a:gs pos="100000">
                      <a:schemeClr val="tx1"/>
                    </a:gs>
                  </a:gsLst>
                  <a:lin ang="5400000" scaled="0"/>
                </a:gradFill>
              </a:rPr>
              <a:t>Corporation</a:t>
            </a:r>
            <a:endParaRPr lang="en-US" dirty="0"/>
          </a:p>
        </p:txBody>
      </p:sp>
    </p:spTree>
    <p:extLst>
      <p:ext uri="{BB962C8B-B14F-4D97-AF65-F5344CB8AC3E}">
        <p14:creationId xmlns:p14="http://schemas.microsoft.com/office/powerpoint/2010/main" val="40542209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2068259"/>
          </a:xfrm>
        </p:spPr>
        <p:txBody>
          <a:bodyPr/>
          <a:lstStyle/>
          <a:p>
            <a:pPr lvl="0"/>
            <a:r>
              <a:rPr lang="en-US" dirty="0" smtClean="0"/>
              <a:t>Project Server </a:t>
            </a:r>
            <a:r>
              <a:rPr lang="en-US" dirty="0" smtClean="0"/>
              <a:t>Extensibility Overview</a:t>
            </a:r>
            <a:endParaRPr lang="en-US" dirty="0" smtClean="0"/>
          </a:p>
          <a:p>
            <a:pPr lvl="0"/>
            <a:r>
              <a:rPr lang="en-US" dirty="0" smtClean="0"/>
              <a:t>Impersonation</a:t>
            </a:r>
          </a:p>
          <a:p>
            <a:pPr lvl="0"/>
            <a:r>
              <a:rPr lang="en-US" dirty="0" smtClean="0"/>
              <a:t>Status Broker</a:t>
            </a:r>
            <a:endParaRPr lang="en-US" dirty="0"/>
          </a:p>
          <a:p>
            <a:pPr lvl="0"/>
            <a:r>
              <a:rPr lang="en-US" dirty="0" smtClean="0"/>
              <a:t>Departments</a:t>
            </a:r>
            <a:endParaRPr lang="en-US" dirty="0"/>
          </a:p>
        </p:txBody>
      </p:sp>
    </p:spTree>
    <p:extLst>
      <p:ext uri="{BB962C8B-B14F-4D97-AF65-F5344CB8AC3E}">
        <p14:creationId xmlns:p14="http://schemas.microsoft.com/office/powerpoint/2010/main" val="36702172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a:t>
            </a:r>
            <a:r>
              <a:rPr lang="en-US" dirty="0" smtClean="0"/>
              <a:t>Extensibility</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26</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aphicFrame>
        <p:nvGraphicFramePr>
          <p:cNvPr id="5" name="Diagram 4"/>
          <p:cNvGraphicFramePr/>
          <p:nvPr>
            <p:extLst>
              <p:ext uri="{D42A27DB-BD31-4B8C-83A1-F6EECF244321}">
                <p14:modId xmlns:p14="http://schemas.microsoft.com/office/powerpoint/2010/main" val="341108696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6729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82588" y="228601"/>
            <a:ext cx="8609012" cy="1329595"/>
          </a:xfrm>
        </p:spPr>
        <p:txBody>
          <a:bodyPr/>
          <a:lstStyle/>
          <a:p>
            <a:r>
              <a:rPr lang="en-US" dirty="0"/>
              <a:t>Project </a:t>
            </a:r>
            <a:r>
              <a:rPr lang="en-US" dirty="0" smtClean="0"/>
              <a:t>Server </a:t>
            </a:r>
            <a:r>
              <a:rPr dirty="0" smtClean="0"/>
              <a:t>2003 Developer Experience </a:t>
            </a:r>
            <a:endParaRPr lang="en-US" dirty="0"/>
          </a:p>
        </p:txBody>
      </p:sp>
      <p:sp>
        <p:nvSpPr>
          <p:cNvPr id="244739" name="Rectangle 3"/>
          <p:cNvSpPr>
            <a:spLocks noGrp="1" noChangeArrowheads="1"/>
          </p:cNvSpPr>
          <p:nvPr>
            <p:ph idx="1"/>
          </p:nvPr>
        </p:nvSpPr>
        <p:spPr>
          <a:xfrm>
            <a:off x="332618" y="1832051"/>
            <a:ext cx="8388350" cy="3517886"/>
          </a:xfrm>
        </p:spPr>
        <p:txBody>
          <a:bodyPr>
            <a:normAutofit lnSpcReduction="10000"/>
          </a:bodyPr>
          <a:lstStyle/>
          <a:p>
            <a:r>
              <a:rPr lang="en-US" sz="2800" dirty="0"/>
              <a:t>Project Data Service (PDS)</a:t>
            </a:r>
          </a:p>
          <a:p>
            <a:pPr lvl="1"/>
            <a:r>
              <a:rPr lang="en-US" sz="2400" dirty="0"/>
              <a:t>Server side API </a:t>
            </a:r>
          </a:p>
          <a:p>
            <a:pPr lvl="1"/>
            <a:r>
              <a:rPr lang="en-US" sz="2400" dirty="0" smtClean="0"/>
              <a:t>XML </a:t>
            </a:r>
            <a:r>
              <a:rPr lang="en-US" sz="2400" dirty="0"/>
              <a:t>based</a:t>
            </a:r>
          </a:p>
          <a:p>
            <a:pPr lvl="1"/>
            <a:r>
              <a:rPr lang="en-US" sz="2400" dirty="0"/>
              <a:t>PDS Extensions</a:t>
            </a:r>
          </a:p>
          <a:p>
            <a:r>
              <a:rPr lang="en-US" sz="2800" dirty="0"/>
              <a:t>SQL Triggers required to implement business logic extensions</a:t>
            </a:r>
          </a:p>
          <a:p>
            <a:r>
              <a:rPr lang="en-US" sz="2800" dirty="0"/>
              <a:t>Project </a:t>
            </a:r>
            <a:r>
              <a:rPr lang="en-US" sz="2800" dirty="0" smtClean="0"/>
              <a:t>Professional </a:t>
            </a:r>
            <a:r>
              <a:rPr lang="en-US" sz="2800" dirty="0"/>
              <a:t>required for scheduling projects</a:t>
            </a:r>
          </a:p>
          <a:p>
            <a:r>
              <a:rPr lang="en-US" sz="2800" dirty="0"/>
              <a:t>Project </a:t>
            </a:r>
            <a:r>
              <a:rPr lang="en-US" sz="2800" dirty="0" smtClean="0"/>
              <a:t>Professional </a:t>
            </a:r>
            <a:r>
              <a:rPr lang="en-US" sz="2800" dirty="0"/>
              <a:t>direct database connection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81000" y="331789"/>
            <a:ext cx="8763000" cy="1218795"/>
          </a:xfrm>
        </p:spPr>
        <p:txBody>
          <a:bodyPr/>
          <a:lstStyle/>
          <a:p>
            <a:r>
              <a:rPr lang="en-US" sz="4400" dirty="0"/>
              <a:t>Project Server </a:t>
            </a:r>
            <a:r>
              <a:rPr lang="en-US" sz="4400" dirty="0" smtClean="0"/>
              <a:t>2007 </a:t>
            </a:r>
            <a:r>
              <a:rPr lang="en-US" sz="4400" dirty="0"/>
              <a:t>Developer Experience </a:t>
            </a:r>
            <a:endParaRPr sz="4400" dirty="0"/>
          </a:p>
        </p:txBody>
      </p:sp>
      <p:sp>
        <p:nvSpPr>
          <p:cNvPr id="195587" name="Rectangle 3"/>
          <p:cNvSpPr>
            <a:spLocks noGrp="1" noChangeArrowheads="1"/>
          </p:cNvSpPr>
          <p:nvPr>
            <p:ph idx="1"/>
          </p:nvPr>
        </p:nvSpPr>
        <p:spPr>
          <a:xfrm>
            <a:off x="354640" y="1694268"/>
            <a:ext cx="8388350" cy="4401731"/>
          </a:xfrm>
        </p:spPr>
        <p:txBody>
          <a:bodyPr>
            <a:normAutofit/>
          </a:bodyPr>
          <a:lstStyle/>
          <a:p>
            <a:r>
              <a:rPr lang="en-US" dirty="0" smtClean="0">
                <a:solidFill>
                  <a:schemeClr val="tx1"/>
                </a:solidFill>
              </a:rPr>
              <a:t>Goals</a:t>
            </a:r>
          </a:p>
          <a:p>
            <a:pPr lvl="1"/>
            <a:r>
              <a:rPr lang="en-US" dirty="0" smtClean="0"/>
              <a:t>Great Extensibility / Development platform</a:t>
            </a:r>
          </a:p>
          <a:p>
            <a:pPr lvl="1"/>
            <a:r>
              <a:rPr lang="en-US" dirty="0" smtClean="0"/>
              <a:t>Extensive</a:t>
            </a:r>
          </a:p>
          <a:p>
            <a:pPr lvl="2"/>
            <a:r>
              <a:rPr lang="en-US" dirty="0" smtClean="0"/>
              <a:t>Anything you can do in PWA, you can do through custom code</a:t>
            </a:r>
          </a:p>
          <a:p>
            <a:pPr lvl="1"/>
            <a:r>
              <a:rPr lang="en-US" dirty="0" smtClean="0"/>
              <a:t>Improve developer productivity</a:t>
            </a:r>
          </a:p>
          <a:p>
            <a:pPr lvl="2"/>
            <a:r>
              <a:rPr lang="en-US" dirty="0" err="1" smtClean="0"/>
              <a:t>.Net</a:t>
            </a:r>
            <a:r>
              <a:rPr lang="en-US" dirty="0" smtClean="0"/>
              <a:t> Technology</a:t>
            </a:r>
          </a:p>
          <a:p>
            <a:pPr lvl="2"/>
            <a:r>
              <a:rPr lang="en-US" dirty="0" smtClean="0"/>
              <a:t>Consistency</a:t>
            </a:r>
          </a:p>
          <a:p>
            <a:pPr lvl="1"/>
            <a:r>
              <a:rPr lang="en-US" dirty="0" smtClean="0"/>
              <a:t>Firewall friendly</a:t>
            </a:r>
          </a:p>
          <a:p>
            <a:pPr lvl="1"/>
            <a:r>
              <a:rPr lang="en-US" dirty="0" smtClean="0"/>
              <a:t>Project Server 2010 builds on these Goals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Events</a:t>
            </a:r>
            <a:endParaRPr lang="en-US" dirty="0"/>
          </a:p>
        </p:txBody>
      </p:sp>
      <p:sp>
        <p:nvSpPr>
          <p:cNvPr id="3" name="Content Placeholder 2"/>
          <p:cNvSpPr>
            <a:spLocks noGrp="1"/>
          </p:cNvSpPr>
          <p:nvPr>
            <p:ph idx="1"/>
          </p:nvPr>
        </p:nvSpPr>
        <p:spPr>
          <a:xfrm>
            <a:off x="381000" y="1447799"/>
            <a:ext cx="8382000" cy="4031873"/>
          </a:xfrm>
        </p:spPr>
        <p:txBody>
          <a:bodyPr/>
          <a:lstStyle/>
          <a:p>
            <a:r>
              <a:rPr lang="en-US" dirty="0" smtClean="0"/>
              <a:t>New feature in Project 2007</a:t>
            </a:r>
          </a:p>
          <a:p>
            <a:r>
              <a:rPr lang="en-US" dirty="0" smtClean="0"/>
              <a:t>Raised on the server</a:t>
            </a:r>
          </a:p>
          <a:p>
            <a:r>
              <a:rPr lang="en-US" dirty="0" smtClean="0"/>
              <a:t>3</a:t>
            </a:r>
            <a:r>
              <a:rPr lang="en-US" baseline="30000" dirty="0" smtClean="0"/>
              <a:t>rd</a:t>
            </a:r>
            <a:r>
              <a:rPr lang="en-US" dirty="0" smtClean="0"/>
              <a:t> party applications “subscribe” to events</a:t>
            </a:r>
          </a:p>
          <a:p>
            <a:r>
              <a:rPr lang="en-US" dirty="0" smtClean="0"/>
              <a:t>“Hooks” for </a:t>
            </a:r>
          </a:p>
          <a:p>
            <a:pPr lvl="1"/>
            <a:r>
              <a:rPr lang="en-US" dirty="0" smtClean="0"/>
              <a:t>Adding new functionality </a:t>
            </a:r>
          </a:p>
          <a:p>
            <a:pPr lvl="1"/>
            <a:r>
              <a:rPr lang="en-US" dirty="0" smtClean="0"/>
              <a:t>Customizing exiting functionality</a:t>
            </a:r>
          </a:p>
          <a:p>
            <a:pPr lvl="1"/>
            <a:r>
              <a:rPr lang="en-US" dirty="0" smtClean="0"/>
              <a:t>Integrating with other applications</a:t>
            </a:r>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29</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Before we begin….</a:t>
            </a:r>
            <a:endParaRPr lang="en-US" dirty="0"/>
          </a:p>
        </p:txBody>
      </p:sp>
      <p:sp>
        <p:nvSpPr>
          <p:cNvPr id="4" name="Text Placeholder 3"/>
          <p:cNvSpPr>
            <a:spLocks noGrp="1"/>
          </p:cNvSpPr>
          <p:nvPr>
            <p:ph type="body" sz="quarter" idx="10"/>
          </p:nvPr>
        </p:nvSpPr>
        <p:spPr>
          <a:xfrm>
            <a:off x="381000" y="1447799"/>
            <a:ext cx="8382000" cy="2800767"/>
          </a:xfrm>
        </p:spPr>
        <p:txBody>
          <a:bodyPr/>
          <a:lstStyle/>
          <a:p>
            <a:r>
              <a:rPr lang="en-US" sz="3600" dirty="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Are you familiar </a:t>
            </a:r>
            <a:r>
              <a:rPr lang="en-US" sz="3600"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with:</a:t>
            </a:r>
            <a:endParaRPr lang="en-US" sz="3600"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endParaRPr>
          </a:p>
          <a:p>
            <a:pPr lvl="1"/>
            <a:r>
              <a:rPr lang="en-US" sz="3200"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Project Server 2007 Development? </a:t>
            </a:r>
          </a:p>
          <a:p>
            <a:pPr lvl="1"/>
            <a:r>
              <a:rPr lang="en-US" sz="3200"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Project Client Development?</a:t>
            </a:r>
          </a:p>
          <a:p>
            <a:endParaRPr lang="en-US" sz="3600" dirty="0" smtClean="0">
              <a:solidFill>
                <a:schemeClr val="accent1"/>
              </a:solidFill>
            </a:endParaRPr>
          </a:p>
          <a:p>
            <a:endParaRPr lang="en-US" sz="3600" dirty="0">
              <a:solidFill>
                <a:schemeClr val="accent1"/>
              </a:solidFill>
            </a:endParaRPr>
          </a:p>
        </p:txBody>
      </p:sp>
    </p:spTree>
    <p:extLst>
      <p:ext uri="{BB962C8B-B14F-4D97-AF65-F5344CB8AC3E}">
        <p14:creationId xmlns:p14="http://schemas.microsoft.com/office/powerpoint/2010/main" val="21162673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dirty="0" smtClean="0"/>
              <a:t>Project Server Event </a:t>
            </a:r>
            <a:r>
              <a:rPr lang="en-US" dirty="0"/>
              <a:t>Types</a:t>
            </a:r>
          </a:p>
        </p:txBody>
      </p:sp>
      <p:sp>
        <p:nvSpPr>
          <p:cNvPr id="290819" name="Rectangle 3"/>
          <p:cNvSpPr>
            <a:spLocks noGrp="1" noChangeArrowheads="1"/>
          </p:cNvSpPr>
          <p:nvPr>
            <p:ph idx="1"/>
          </p:nvPr>
        </p:nvSpPr>
        <p:spPr>
          <a:xfrm>
            <a:off x="381000" y="1420814"/>
            <a:ext cx="8388350" cy="3828740"/>
          </a:xfrm>
        </p:spPr>
        <p:txBody>
          <a:bodyPr>
            <a:normAutofit/>
          </a:bodyPr>
          <a:lstStyle/>
          <a:p>
            <a:r>
              <a:rPr lang="en-US" dirty="0" smtClean="0"/>
              <a:t>Pre </a:t>
            </a:r>
            <a:r>
              <a:rPr lang="en-US" dirty="0"/>
              <a:t>events: </a:t>
            </a:r>
          </a:p>
          <a:p>
            <a:pPr lvl="1"/>
            <a:r>
              <a:rPr lang="en-US" dirty="0"/>
              <a:t>Before the data is saved to the database</a:t>
            </a:r>
          </a:p>
          <a:p>
            <a:pPr lvl="1"/>
            <a:r>
              <a:rPr lang="en-US" dirty="0"/>
              <a:t>Cancelable </a:t>
            </a:r>
          </a:p>
          <a:p>
            <a:pPr lvl="1"/>
            <a:r>
              <a:rPr lang="en-US" dirty="0"/>
              <a:t>Synchronous</a:t>
            </a:r>
          </a:p>
          <a:p>
            <a:r>
              <a:rPr lang="en-US" dirty="0"/>
              <a:t>Post events:</a:t>
            </a:r>
          </a:p>
          <a:p>
            <a:pPr lvl="1"/>
            <a:r>
              <a:rPr lang="en-US" dirty="0"/>
              <a:t>After the data has been saved to the database</a:t>
            </a:r>
          </a:p>
          <a:p>
            <a:pPr lvl="1"/>
            <a:r>
              <a:rPr lang="en-US" dirty="0"/>
              <a:t>Non-cancelable</a:t>
            </a:r>
          </a:p>
          <a:p>
            <a:pPr lvl="1"/>
            <a:r>
              <a:rPr lang="en-US" dirty="0"/>
              <a:t>Asynchronous or synchronous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6250"/>
            <a:ext cx="8534400" cy="1329595"/>
          </a:xfrm>
        </p:spPr>
        <p:txBody>
          <a:bodyPr/>
          <a:lstStyle/>
          <a:p>
            <a:r>
              <a:rPr dirty="0" smtClean="0"/>
              <a:t>How Project Server </a:t>
            </a:r>
            <a:r>
              <a:rPr lang="en-US" dirty="0" smtClean="0"/>
              <a:t>Events</a:t>
            </a:r>
            <a:r>
              <a:rPr dirty="0" smtClean="0"/>
              <a:t> Work</a:t>
            </a:r>
            <a:endParaRPr lang="en-US" dirty="0">
              <a:solidFill>
                <a:schemeClr val="tx2"/>
              </a:solidFill>
            </a:endParaRPr>
          </a:p>
        </p:txBody>
      </p:sp>
      <p:cxnSp>
        <p:nvCxnSpPr>
          <p:cNvPr id="5" name="Straight Connector 4"/>
          <p:cNvCxnSpPr/>
          <p:nvPr/>
        </p:nvCxnSpPr>
        <p:spPr bwMode="auto">
          <a:xfrm rot="10800000">
            <a:off x="5512594" y="3100253"/>
            <a:ext cx="495820" cy="11497"/>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6" name="Straight Connector 5"/>
          <p:cNvCxnSpPr/>
          <p:nvPr/>
        </p:nvCxnSpPr>
        <p:spPr>
          <a:xfrm rot="5400000">
            <a:off x="4313183" y="3573082"/>
            <a:ext cx="2286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7" name="Rounded Rectangle 6"/>
          <p:cNvSpPr/>
          <p:nvPr/>
        </p:nvSpPr>
        <p:spPr bwMode="auto">
          <a:xfrm>
            <a:off x="249621" y="1267375"/>
            <a:ext cx="2483069" cy="457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8" name="Rounded Rectangle 7"/>
          <p:cNvSpPr/>
          <p:nvPr/>
        </p:nvSpPr>
        <p:spPr>
          <a:xfrm>
            <a:off x="3628700" y="1088699"/>
            <a:ext cx="1752600" cy="966952"/>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a:r>
              <a:rPr lang="en-US" sz="2000" dirty="0" smtClean="0">
                <a:solidFill>
                  <a:schemeClr val="bg1"/>
                </a:solidFill>
              </a:rPr>
              <a:t>Resource Check Event Handler</a:t>
            </a:r>
            <a:endParaRPr lang="en-US" sz="2000" dirty="0">
              <a:solidFill>
                <a:schemeClr val="bg1"/>
              </a:solidFill>
            </a:endParaRPr>
          </a:p>
        </p:txBody>
      </p:sp>
      <p:sp>
        <p:nvSpPr>
          <p:cNvPr id="9" name="Rectangle 8"/>
          <p:cNvSpPr/>
          <p:nvPr/>
        </p:nvSpPr>
        <p:spPr bwMode="auto">
          <a:xfrm>
            <a:off x="3214414" y="2708169"/>
            <a:ext cx="2456793" cy="7357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Events PSI</a:t>
            </a:r>
          </a:p>
        </p:txBody>
      </p:sp>
      <p:sp>
        <p:nvSpPr>
          <p:cNvPr id="10" name="Rectangle 9"/>
          <p:cNvSpPr/>
          <p:nvPr/>
        </p:nvSpPr>
        <p:spPr bwMode="auto">
          <a:xfrm>
            <a:off x="5916449" y="2716929"/>
            <a:ext cx="2456793" cy="73572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Resource PSI</a:t>
            </a:r>
          </a:p>
        </p:txBody>
      </p:sp>
      <p:sp>
        <p:nvSpPr>
          <p:cNvPr id="11" name="Flowchart: Magnetic Disk 10"/>
          <p:cNvSpPr/>
          <p:nvPr/>
        </p:nvSpPr>
        <p:spPr>
          <a:xfrm>
            <a:off x="3494691" y="3674243"/>
            <a:ext cx="1852448" cy="2222938"/>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p>
            <a:pPr algn="ctr"/>
            <a:r>
              <a:rPr lang="en-US" sz="1400" dirty="0" smtClean="0"/>
              <a:t>Content Database</a:t>
            </a:r>
            <a:endParaRPr lang="en-US" sz="1400" dirty="0"/>
          </a:p>
        </p:txBody>
      </p:sp>
      <p:sp>
        <p:nvSpPr>
          <p:cNvPr id="12" name="TextBox 11"/>
          <p:cNvSpPr txBox="1"/>
          <p:nvPr/>
        </p:nvSpPr>
        <p:spPr>
          <a:xfrm>
            <a:off x="446690" y="1530133"/>
            <a:ext cx="2119164" cy="430883"/>
          </a:xfrm>
          <a:prstGeom prst="rect">
            <a:avLst/>
          </a:prstGeom>
          <a:noFill/>
        </p:spPr>
        <p:txBody>
          <a:bodyPr wrap="none" lIns="76197" tIns="38098" rIns="76197" bIns="38098" rtlCol="0">
            <a:spAutoFit/>
          </a:bodyPr>
          <a:lstStyle/>
          <a:p>
            <a:r>
              <a:rPr lang="en-US" sz="2300" dirty="0" smtClean="0">
                <a:solidFill>
                  <a:schemeClr val="bg1"/>
                </a:solidFill>
                <a:latin typeface="Segoe" pitchFamily="34" charset="0"/>
              </a:rPr>
              <a:t>Events Service</a:t>
            </a:r>
          </a:p>
        </p:txBody>
      </p:sp>
      <p:sp>
        <p:nvSpPr>
          <p:cNvPr id="13" name="Down Arrow 12"/>
          <p:cNvSpPr/>
          <p:nvPr/>
        </p:nvSpPr>
        <p:spPr bwMode="auto">
          <a:xfrm>
            <a:off x="4033349" y="2055651"/>
            <a:ext cx="932793" cy="748862"/>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4" name="Rounded Rectangle 13"/>
          <p:cNvSpPr/>
          <p:nvPr/>
        </p:nvSpPr>
        <p:spPr>
          <a:xfrm>
            <a:off x="3505200" y="4290848"/>
            <a:ext cx="1752600" cy="966952"/>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a:r>
              <a:rPr lang="en-US" sz="2000" dirty="0" smtClean="0">
                <a:solidFill>
                  <a:schemeClr val="bg1"/>
                </a:solidFill>
              </a:rPr>
              <a:t>Resource Check Event Handler</a:t>
            </a:r>
            <a:endParaRPr lang="en-US" sz="2000" dirty="0">
              <a:solidFill>
                <a:schemeClr val="bg1"/>
              </a:solidFill>
            </a:endParaRPr>
          </a:p>
        </p:txBody>
      </p:sp>
      <p:sp>
        <p:nvSpPr>
          <p:cNvPr id="15" name="Rounded Rectangle 14"/>
          <p:cNvSpPr/>
          <p:nvPr/>
        </p:nvSpPr>
        <p:spPr>
          <a:xfrm>
            <a:off x="585076" y="2091561"/>
            <a:ext cx="1752600" cy="966952"/>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a:r>
              <a:rPr lang="en-US" sz="2000" dirty="0" smtClean="0">
                <a:solidFill>
                  <a:schemeClr val="bg1"/>
                </a:solidFill>
              </a:rPr>
              <a:t>Resource Check Event Handler</a:t>
            </a:r>
            <a:endParaRPr lang="en-US" sz="2000" dirty="0">
              <a:solidFill>
                <a:schemeClr val="bg1"/>
              </a:solidFill>
            </a:endParaRPr>
          </a:p>
        </p:txBody>
      </p:sp>
      <p:cxnSp>
        <p:nvCxnSpPr>
          <p:cNvPr id="16" name="Straight Connector 15"/>
          <p:cNvCxnSpPr>
            <a:stCxn id="9" idx="1"/>
          </p:cNvCxnSpPr>
          <p:nvPr/>
        </p:nvCxnSpPr>
        <p:spPr bwMode="auto">
          <a:xfrm rot="10800000">
            <a:off x="2718594" y="3064534"/>
            <a:ext cx="495820" cy="11497"/>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a:xfrm>
            <a:off x="6221249" y="1066800"/>
            <a:ext cx="1752600" cy="966952"/>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p>
            <a:pPr algn="ctr"/>
            <a:r>
              <a:rPr lang="en-US" sz="2000" dirty="0" smtClean="0">
                <a:solidFill>
                  <a:schemeClr val="bg1"/>
                </a:solidFill>
              </a:rPr>
              <a:t>Create Resource</a:t>
            </a:r>
            <a:endParaRPr lang="en-US" sz="2000" dirty="0">
              <a:solidFill>
                <a:schemeClr val="bg1"/>
              </a:solidFill>
            </a:endParaRPr>
          </a:p>
        </p:txBody>
      </p:sp>
      <p:sp>
        <p:nvSpPr>
          <p:cNvPr id="18" name="Down Arrow 17"/>
          <p:cNvSpPr/>
          <p:nvPr/>
        </p:nvSpPr>
        <p:spPr bwMode="auto">
          <a:xfrm>
            <a:off x="6577728" y="2051271"/>
            <a:ext cx="932793" cy="748862"/>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9" name="Curved Up Arrow 18"/>
          <p:cNvSpPr/>
          <p:nvPr/>
        </p:nvSpPr>
        <p:spPr bwMode="auto">
          <a:xfrm>
            <a:off x="1458309" y="3487686"/>
            <a:ext cx="7449208" cy="2824655"/>
          </a:xfrm>
          <a:prstGeom prst="curvedUp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0" name="Up Arrow 19"/>
          <p:cNvSpPr/>
          <p:nvPr/>
        </p:nvSpPr>
        <p:spPr bwMode="auto">
          <a:xfrm>
            <a:off x="6936828" y="2016237"/>
            <a:ext cx="985345" cy="696311"/>
          </a:xfrm>
          <a:prstGeom prst="up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1" name="Curved Up Arrow 20"/>
          <p:cNvSpPr/>
          <p:nvPr/>
        </p:nvSpPr>
        <p:spPr bwMode="auto">
          <a:xfrm flipH="1">
            <a:off x="985345" y="3487686"/>
            <a:ext cx="6411310" cy="2772103"/>
          </a:xfrm>
          <a:prstGeom prst="curvedUp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8"/>
                                        </p:tgtEl>
                                      </p:cBhvr>
                                    </p:animEffect>
                                    <p:set>
                                      <p:cBhvr>
                                        <p:cTn id="41" dur="1" fill="hold">
                                          <p:stCondLst>
                                            <p:cond delay="499"/>
                                          </p:stCondLst>
                                        </p:cTn>
                                        <p:tgtEl>
                                          <p:spTgt spid="18"/>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7" grpId="0" animBg="1"/>
      <p:bldP spid="18" grpId="0" animBg="1"/>
      <p:bldP spid="18" grpId="1"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92" y="2595825"/>
            <a:ext cx="7162800" cy="1329595"/>
          </a:xfrm>
        </p:spPr>
        <p:txBody>
          <a:bodyPr/>
          <a:lstStyle/>
          <a:p>
            <a:pPr algn="ctr"/>
            <a:r>
              <a:rPr lang="en-US" dirty="0" smtClean="0"/>
              <a:t>Project Server extensibility – </a:t>
            </a:r>
            <a:r>
              <a:rPr lang="en-US" dirty="0" smtClean="0">
                <a:solidFill>
                  <a:srgbClr xmlns:mc="http://schemas.openxmlformats.org/markup-compatibility/2006" xmlns:a14="http://schemas.microsoft.com/office/drawing/2010/main" val="FFC000" mc:Ignorable=""/>
                </a:solidFill>
              </a:rPr>
              <a:t>what’s new in 2010</a:t>
            </a:r>
            <a:endParaRPr lang="en-US" dirty="0">
              <a:solidFill>
                <a:srgbClr xmlns:mc="http://schemas.openxmlformats.org/markup-compatibility/2006" xmlns:a14="http://schemas.microsoft.com/office/drawing/2010/main" val="FFC000" mc:Ignorable=""/>
              </a:solidFill>
            </a:endParaRPr>
          </a:p>
        </p:txBody>
      </p:sp>
    </p:spTree>
    <p:extLst>
      <p:ext uri="{BB962C8B-B14F-4D97-AF65-F5344CB8AC3E}">
        <p14:creationId xmlns:p14="http://schemas.microsoft.com/office/powerpoint/2010/main" val="34988241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10015" y="2133596"/>
            <a:ext cx="6805385" cy="1104901"/>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Connector 48"/>
          <p:cNvCxnSpPr/>
          <p:nvPr/>
        </p:nvCxnSpPr>
        <p:spPr>
          <a:xfrm rot="5400000">
            <a:off x="7811294" y="3275802"/>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12" name="Rectangle 11"/>
          <p:cNvSpPr/>
          <p:nvPr/>
        </p:nvSpPr>
        <p:spPr>
          <a:xfrm>
            <a:off x="304800" y="5219696"/>
            <a:ext cx="8610600" cy="876300"/>
          </a:xfrm>
          <a:prstGeom prst="rect">
            <a:avLst/>
          </a:prstGeom>
        </p:spPr>
        <p:style>
          <a:lnRef idx="0">
            <a:schemeClr val="accent2"/>
          </a:lnRef>
          <a:fillRef idx="3">
            <a:schemeClr val="accent2"/>
          </a:fillRef>
          <a:effectRef idx="3">
            <a:schemeClr val="accent2"/>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p:txBody>
          <a:bodyPr>
            <a:noAutofit/>
          </a:bodyPr>
          <a:lstStyle/>
          <a:p>
            <a:r>
              <a:rPr lang="en-US" sz="4400" dirty="0" smtClean="0"/>
              <a:t>Project Server Architecture Overview</a:t>
            </a:r>
            <a:endParaRPr lang="en-US" sz="4400" dirty="0"/>
          </a:p>
        </p:txBody>
      </p:sp>
      <p:cxnSp>
        <p:nvCxnSpPr>
          <p:cNvPr id="6" name="Straight Connector 5"/>
          <p:cNvCxnSpPr/>
          <p:nvPr/>
        </p:nvCxnSpPr>
        <p:spPr>
          <a:xfrm rot="5400000">
            <a:off x="28728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rot="5400000">
            <a:off x="4625409" y="3237702"/>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rot="5400000">
            <a:off x="5691415" y="3238496"/>
            <a:ext cx="6096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45"/>
          <p:cNvSpPr txBox="1"/>
          <p:nvPr/>
        </p:nvSpPr>
        <p:spPr>
          <a:xfrm rot="5400000" flipV="1">
            <a:off x="1757617" y="2485995"/>
            <a:ext cx="11049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WFE</a:t>
            </a:r>
            <a:endParaRPr lang="en-US" sz="2000" dirty="0">
              <a:solidFill>
                <a:schemeClr val="bg1"/>
              </a:solidFill>
            </a:endParaRPr>
          </a:p>
        </p:txBody>
      </p:sp>
      <p:grpSp>
        <p:nvGrpSpPr>
          <p:cNvPr id="51" name="Group 50"/>
          <p:cNvGrpSpPr/>
          <p:nvPr/>
        </p:nvGrpSpPr>
        <p:grpSpPr>
          <a:xfrm>
            <a:off x="304800" y="3352797"/>
            <a:ext cx="8634185" cy="1790701"/>
            <a:chOff x="304800" y="3352797"/>
            <a:chExt cx="8634185" cy="1790701"/>
          </a:xfrm>
        </p:grpSpPr>
        <p:sp>
          <p:nvSpPr>
            <p:cNvPr id="4" name="Rectangle 3"/>
            <p:cNvSpPr/>
            <p:nvPr/>
          </p:nvSpPr>
          <p:spPr>
            <a:xfrm>
              <a:off x="304800" y="3352800"/>
              <a:ext cx="8634185" cy="1752600"/>
            </a:xfrm>
            <a:prstGeom prst="rect">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6"/>
            <p:cNvSpPr txBox="1"/>
            <p:nvPr/>
          </p:nvSpPr>
          <p:spPr>
            <a:xfrm rot="5400000" flipV="1">
              <a:off x="-353266" y="4048095"/>
              <a:ext cx="1790701" cy="400105"/>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solidFill>
                    <a:schemeClr val="bg1"/>
                  </a:solidFill>
                </a:rPr>
                <a:t>App Server</a:t>
              </a:r>
              <a:endParaRPr lang="en-US" sz="2000" dirty="0">
                <a:solidFill>
                  <a:schemeClr val="bg1"/>
                </a:solidFill>
              </a:endParaRPr>
            </a:p>
          </p:txBody>
        </p:sp>
      </p:grpSp>
      <p:sp>
        <p:nvSpPr>
          <p:cNvPr id="14" name="TextBox 8"/>
          <p:cNvSpPr txBox="1"/>
          <p:nvPr/>
        </p:nvSpPr>
        <p:spPr>
          <a:xfrm rot="5400000" flipV="1">
            <a:off x="254155" y="5315635"/>
            <a:ext cx="914402" cy="646327"/>
          </a:xfrm>
          <a:prstGeom prst="rect">
            <a:avLst/>
          </a:prstGeom>
          <a:noFill/>
        </p:spPr>
        <p:txBody>
          <a:bodyPr wrap="square" lIns="91436" tIns="45718" rIns="91436"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n>
                  <a:solidFill>
                    <a:schemeClr val="bg1"/>
                  </a:solidFill>
                </a:ln>
                <a:solidFill>
                  <a:schemeClr val="bg1"/>
                </a:solidFill>
              </a:rPr>
              <a:t>MS SQL</a:t>
            </a:r>
            <a:endParaRPr lang="en-US" sz="2000" dirty="0">
              <a:ln>
                <a:solidFill>
                  <a:schemeClr val="bg1"/>
                </a:solidFill>
              </a:ln>
              <a:solidFill>
                <a:schemeClr val="bg1"/>
              </a:solidFill>
            </a:endParaRPr>
          </a:p>
        </p:txBody>
      </p:sp>
      <p:cxnSp>
        <p:nvCxnSpPr>
          <p:cNvPr id="15" name="Straight Connector 14"/>
          <p:cNvCxnSpPr/>
          <p:nvPr/>
        </p:nvCxnSpPr>
        <p:spPr>
          <a:xfrm rot="5400000">
            <a:off x="1676400" y="4991096"/>
            <a:ext cx="6096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rot="5400000">
            <a:off x="3009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rot="5400000">
            <a:off x="43053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rot="5400000">
            <a:off x="56007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rot="5400000">
            <a:off x="4396809" y="2285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rot="5400000">
            <a:off x="1120209" y="3047202"/>
            <a:ext cx="1066800"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rot="5400000">
            <a:off x="5957983" y="2170241"/>
            <a:ext cx="838200" cy="2911"/>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Elbow Connector 21"/>
          <p:cNvCxnSpPr/>
          <p:nvPr/>
        </p:nvCxnSpPr>
        <p:spPr>
          <a:xfrm rot="16200000" flipH="1">
            <a:off x="2681515" y="1866896"/>
            <a:ext cx="1066800" cy="685800"/>
          </a:xfrm>
          <a:prstGeom prst="bentConnector3">
            <a:avLst>
              <a:gd name="adj1" fmla="val 69048"/>
            </a:avLst>
          </a:prstGeom>
        </p:spPr>
        <p:style>
          <a:lnRef idx="2">
            <a:schemeClr val="accent3"/>
          </a:lnRef>
          <a:fillRef idx="0">
            <a:schemeClr val="accent3"/>
          </a:fillRef>
          <a:effectRef idx="1">
            <a:schemeClr val="accent3"/>
          </a:effectRef>
          <a:fontRef idx="minor">
            <a:schemeClr val="tx1"/>
          </a:fontRef>
        </p:style>
      </p:cxnSp>
      <p:sp>
        <p:nvSpPr>
          <p:cNvPr id="25" name="Flowchart: Magnetic Disk 24"/>
          <p:cNvSpPr/>
          <p:nvPr/>
        </p:nvSpPr>
        <p:spPr>
          <a:xfrm>
            <a:off x="14478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Draft</a:t>
            </a:r>
            <a:endParaRPr lang="en-US" sz="1600" dirty="0"/>
          </a:p>
        </p:txBody>
      </p:sp>
      <p:sp>
        <p:nvSpPr>
          <p:cNvPr id="26" name="Flowchart: Magnetic Disk 25"/>
          <p:cNvSpPr/>
          <p:nvPr/>
        </p:nvSpPr>
        <p:spPr>
          <a:xfrm>
            <a:off x="27432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Publish</a:t>
            </a:r>
            <a:endParaRPr lang="en-US" sz="1600" dirty="0"/>
          </a:p>
        </p:txBody>
      </p:sp>
      <p:sp>
        <p:nvSpPr>
          <p:cNvPr id="27" name="Flowchart: Magnetic Disk 26"/>
          <p:cNvSpPr/>
          <p:nvPr/>
        </p:nvSpPr>
        <p:spPr>
          <a:xfrm>
            <a:off x="40386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Reporting</a:t>
            </a:r>
            <a:endParaRPr lang="en-US" sz="1600" dirty="0"/>
          </a:p>
        </p:txBody>
      </p:sp>
      <p:sp>
        <p:nvSpPr>
          <p:cNvPr id="28" name="Flowchart: Magnetic Disk 27"/>
          <p:cNvSpPr/>
          <p:nvPr/>
        </p:nvSpPr>
        <p:spPr>
          <a:xfrm>
            <a:off x="5334000" y="5295896"/>
            <a:ext cx="1143000" cy="647700"/>
          </a:xfrm>
          <a:prstGeom prst="flowChartMagneticDisk">
            <a:avLst/>
          </a:prstGeom>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Archive</a:t>
            </a:r>
            <a:endParaRPr lang="en-US" sz="1600" dirty="0"/>
          </a:p>
        </p:txBody>
      </p:sp>
      <p:sp>
        <p:nvSpPr>
          <p:cNvPr id="29" name="Rectangle 28"/>
          <p:cNvSpPr/>
          <p:nvPr/>
        </p:nvSpPr>
        <p:spPr>
          <a:xfrm>
            <a:off x="1447800" y="3429000"/>
            <a:ext cx="5081815" cy="4953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Services</a:t>
            </a:r>
            <a:endParaRPr lang="en-US" sz="1600" dirty="0">
              <a:solidFill>
                <a:schemeClr val="bg1"/>
              </a:solidFill>
            </a:endParaRPr>
          </a:p>
        </p:txBody>
      </p:sp>
      <p:sp>
        <p:nvSpPr>
          <p:cNvPr id="30" name="Rectangle 29"/>
          <p:cNvSpPr/>
          <p:nvPr/>
        </p:nvSpPr>
        <p:spPr>
          <a:xfrm>
            <a:off x="1424215" y="45338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Data Access Layer (DAL)</a:t>
            </a:r>
            <a:endParaRPr lang="en-US" sz="1600" dirty="0">
              <a:solidFill>
                <a:schemeClr val="bg1"/>
              </a:solidFill>
            </a:endParaRPr>
          </a:p>
        </p:txBody>
      </p:sp>
      <p:sp>
        <p:nvSpPr>
          <p:cNvPr id="31" name="Rounded Rectangle 30"/>
          <p:cNvSpPr/>
          <p:nvPr/>
        </p:nvSpPr>
        <p:spPr>
          <a:xfrm>
            <a:off x="3634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Project Professional</a:t>
            </a:r>
            <a:endParaRPr lang="en-US" sz="2000" dirty="0">
              <a:solidFill>
                <a:schemeClr val="bg1"/>
              </a:solidFill>
            </a:endParaRPr>
          </a:p>
        </p:txBody>
      </p:sp>
      <p:sp>
        <p:nvSpPr>
          <p:cNvPr id="32" name="Rounded Rectangle 31"/>
          <p:cNvSpPr/>
          <p:nvPr/>
        </p:nvSpPr>
        <p:spPr>
          <a:xfrm>
            <a:off x="553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IE</a:t>
            </a:r>
            <a:endParaRPr lang="en-US" sz="2000" dirty="0">
              <a:solidFill>
                <a:schemeClr val="bg1"/>
              </a:solidFill>
            </a:endParaRPr>
          </a:p>
        </p:txBody>
      </p:sp>
      <p:sp>
        <p:nvSpPr>
          <p:cNvPr id="33" name="Rectangle 32"/>
          <p:cNvSpPr/>
          <p:nvPr/>
        </p:nvSpPr>
        <p:spPr>
          <a:xfrm>
            <a:off x="5539015" y="2285997"/>
            <a:ext cx="14478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Project Web Access</a:t>
            </a:r>
            <a:endParaRPr lang="en-US" sz="1600" dirty="0">
              <a:solidFill>
                <a:schemeClr val="bg1"/>
              </a:solidFill>
            </a:endParaRPr>
          </a:p>
        </p:txBody>
      </p:sp>
      <p:sp>
        <p:nvSpPr>
          <p:cNvPr id="34" name="Rounded Rectangle 33"/>
          <p:cNvSpPr/>
          <p:nvPr/>
        </p:nvSpPr>
        <p:spPr>
          <a:xfrm>
            <a:off x="1729015" y="12191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36" name="Rectangle 35"/>
          <p:cNvSpPr/>
          <p:nvPr/>
        </p:nvSpPr>
        <p:spPr>
          <a:xfrm>
            <a:off x="1424215" y="4000496"/>
            <a:ext cx="5105400" cy="4572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Business Objects</a:t>
            </a:r>
            <a:endParaRPr lang="en-US" sz="1600" dirty="0">
              <a:solidFill>
                <a:schemeClr val="bg1"/>
              </a:solidFill>
            </a:endParaRPr>
          </a:p>
        </p:txBody>
      </p:sp>
      <p:sp>
        <p:nvSpPr>
          <p:cNvPr id="37" name="Rectangle 36"/>
          <p:cNvSpPr/>
          <p:nvPr/>
        </p:nvSpPr>
        <p:spPr>
          <a:xfrm rot="16200000">
            <a:off x="300265" y="3943346"/>
            <a:ext cx="1562100"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Events</a:t>
            </a:r>
            <a:endParaRPr lang="en-US" sz="1600" dirty="0">
              <a:solidFill>
                <a:schemeClr val="bg1"/>
              </a:solidFill>
            </a:endParaRPr>
          </a:p>
        </p:txBody>
      </p:sp>
      <p:sp>
        <p:nvSpPr>
          <p:cNvPr id="38" name="Rectangle 37"/>
          <p:cNvSpPr/>
          <p:nvPr/>
        </p:nvSpPr>
        <p:spPr>
          <a:xfrm rot="16200000">
            <a:off x="6083832" y="3945761"/>
            <a:ext cx="1565456" cy="5334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Queue</a:t>
            </a:r>
            <a:endParaRPr lang="en-US" sz="1600" dirty="0">
              <a:solidFill>
                <a:schemeClr val="bg1"/>
              </a:solidFill>
            </a:endParaRPr>
          </a:p>
        </p:txBody>
      </p:sp>
      <p:sp>
        <p:nvSpPr>
          <p:cNvPr id="40" name="Rectangle 39"/>
          <p:cNvSpPr/>
          <p:nvPr/>
        </p:nvSpPr>
        <p:spPr>
          <a:xfrm>
            <a:off x="2567215" y="2285997"/>
            <a:ext cx="12954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Forwarder</a:t>
            </a:r>
          </a:p>
        </p:txBody>
      </p:sp>
      <p:sp>
        <p:nvSpPr>
          <p:cNvPr id="41" name="Rectangle 40"/>
          <p:cNvSpPr/>
          <p:nvPr/>
        </p:nvSpPr>
        <p:spPr>
          <a:xfrm>
            <a:off x="4015015" y="2285997"/>
            <a:ext cx="1371600" cy="723900"/>
          </a:xfrm>
          <a:prstGeom prst="rect">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Web Service</a:t>
            </a:r>
          </a:p>
          <a:p>
            <a:pPr algn="ctr"/>
            <a:r>
              <a:rPr lang="en-US" sz="1600" dirty="0" smtClean="0">
                <a:solidFill>
                  <a:schemeClr val="bg1"/>
                </a:solidFill>
              </a:rPr>
              <a:t>Forwarder</a:t>
            </a:r>
          </a:p>
        </p:txBody>
      </p:sp>
      <p:sp>
        <p:nvSpPr>
          <p:cNvPr id="42" name="Rounded Rectangle 41"/>
          <p:cNvSpPr/>
          <p:nvPr/>
        </p:nvSpPr>
        <p:spPr>
          <a:xfrm>
            <a:off x="205015" y="2438396"/>
            <a:ext cx="1752600" cy="762000"/>
          </a:xfrm>
          <a:prstGeom prst="roundRect">
            <a:avLst/>
          </a:prstGeom>
        </p:spPr>
        <p:style>
          <a:lnRef idx="0">
            <a:schemeClr val="accent3"/>
          </a:lnRef>
          <a:fillRef idx="3">
            <a:schemeClr val="accent3"/>
          </a:fillRef>
          <a:effectRef idx="3">
            <a:schemeClr val="accent3"/>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chemeClr val="bg1"/>
                </a:solidFill>
              </a:rPr>
              <a:t>3</a:t>
            </a:r>
            <a:r>
              <a:rPr lang="en-US" sz="2000" baseline="30000" dirty="0" smtClean="0">
                <a:solidFill>
                  <a:schemeClr val="bg1"/>
                </a:solidFill>
              </a:rPr>
              <a:t>rd</a:t>
            </a:r>
            <a:r>
              <a:rPr lang="en-US" sz="2000" dirty="0" smtClean="0">
                <a:solidFill>
                  <a:schemeClr val="bg1"/>
                </a:solidFill>
              </a:rPr>
              <a:t> Party Application</a:t>
            </a:r>
            <a:endParaRPr lang="en-US" sz="2000" dirty="0">
              <a:solidFill>
                <a:schemeClr val="bg1"/>
              </a:solidFill>
            </a:endParaRPr>
          </a:p>
        </p:txBody>
      </p:sp>
      <p:sp>
        <p:nvSpPr>
          <p:cNvPr id="44" name="Rectangle 43"/>
          <p:cNvSpPr/>
          <p:nvPr/>
        </p:nvSpPr>
        <p:spPr>
          <a:xfrm>
            <a:off x="7315200" y="2247896"/>
            <a:ext cx="1447800" cy="8382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WSS and </a:t>
            </a:r>
          </a:p>
          <a:p>
            <a:pPr algn="ctr"/>
            <a:r>
              <a:rPr lang="en-US" sz="1600" dirty="0" smtClean="0">
                <a:solidFill>
                  <a:schemeClr val="tx1"/>
                </a:solidFill>
              </a:rPr>
              <a:t>MSS </a:t>
            </a:r>
            <a:endParaRPr lang="en-US" sz="1600" dirty="0">
              <a:solidFill>
                <a:schemeClr val="tx1"/>
              </a:solidFill>
            </a:endParaRPr>
          </a:p>
        </p:txBody>
      </p:sp>
      <p:sp>
        <p:nvSpPr>
          <p:cNvPr id="48" name="Flowchart: Magnetic Disk 47"/>
          <p:cNvSpPr/>
          <p:nvPr/>
        </p:nvSpPr>
        <p:spPr>
          <a:xfrm>
            <a:off x="7924800" y="5295896"/>
            <a:ext cx="9144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Config</a:t>
            </a:r>
            <a:endParaRPr lang="en-US" sz="1600" dirty="0"/>
          </a:p>
        </p:txBody>
      </p:sp>
      <p:cxnSp>
        <p:nvCxnSpPr>
          <p:cNvPr id="46" name="Straight Connector 45"/>
          <p:cNvCxnSpPr/>
          <p:nvPr/>
        </p:nvCxnSpPr>
        <p:spPr>
          <a:xfrm rot="5400000">
            <a:off x="7962900" y="5029196"/>
            <a:ext cx="53340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rot="5400000">
            <a:off x="7201694" y="5142706"/>
            <a:ext cx="5334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47" name="Flowchart: Magnetic Disk 46"/>
          <p:cNvSpPr/>
          <p:nvPr/>
        </p:nvSpPr>
        <p:spPr>
          <a:xfrm>
            <a:off x="6858000" y="5295896"/>
            <a:ext cx="990600" cy="647700"/>
          </a:xfrm>
          <a:prstGeom prst="flowChartMagneticDisk">
            <a:avLst/>
          </a:prstGeom>
        </p:spPr>
        <p:style>
          <a:lnRef idx="0">
            <a:schemeClr val="accent4"/>
          </a:lnRef>
          <a:fillRef idx="3">
            <a:schemeClr val="accent4"/>
          </a:fillRef>
          <a:effectRef idx="3">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Content</a:t>
            </a:r>
            <a:endParaRPr lang="en-US" sz="1600" dirty="0"/>
          </a:p>
        </p:txBody>
      </p:sp>
      <p:sp>
        <p:nvSpPr>
          <p:cNvPr id="43" name="Rectangle 42"/>
          <p:cNvSpPr/>
          <p:nvPr/>
        </p:nvSpPr>
        <p:spPr>
          <a:xfrm>
            <a:off x="7315200" y="3467096"/>
            <a:ext cx="1447800" cy="1524000"/>
          </a:xfrm>
          <a:prstGeom prst="rect">
            <a:avLst/>
          </a:prstGeom>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WSS and </a:t>
            </a:r>
          </a:p>
          <a:p>
            <a:pPr algn="ctr"/>
            <a:r>
              <a:rPr lang="en-US" sz="1600" dirty="0" smtClean="0">
                <a:solidFill>
                  <a:schemeClr val="tx1"/>
                </a:solidFill>
              </a:rPr>
              <a:t>MSS </a:t>
            </a:r>
            <a:endParaRPr lang="en-US" sz="1600" dirty="0">
              <a:solidFill>
                <a:schemeClr val="tx1"/>
              </a:solidFill>
            </a:endParaRPr>
          </a:p>
        </p:txBody>
      </p:sp>
      <p:sp>
        <p:nvSpPr>
          <p:cNvPr id="39" name="Rectangle 38"/>
          <p:cNvSpPr/>
          <p:nvPr/>
        </p:nvSpPr>
        <p:spPr>
          <a:xfrm>
            <a:off x="1447800" y="3429000"/>
            <a:ext cx="5105400" cy="495300"/>
          </a:xfrm>
          <a:prstGeom prst="rect">
            <a:avLst/>
          </a:prstGeom>
        </p:spPr>
        <p:style>
          <a:lnRef idx="1">
            <a:schemeClr val="accent1"/>
          </a:lnRef>
          <a:fillRef idx="2">
            <a:schemeClr val="accent1"/>
          </a:fillRef>
          <a:effectRef idx="1">
            <a:schemeClr val="accent1"/>
          </a:effectRef>
          <a:fontRef idx="minor">
            <a:schemeClr val="dk1"/>
          </a:fontRef>
        </p:style>
        <p:txBody>
          <a:bodyPr lIns="91436" tIns="45718" rIns="91436"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bg1"/>
                </a:solidFill>
              </a:rPr>
              <a:t>WCF Service</a:t>
            </a:r>
            <a:endParaRPr lang="en-US" sz="1600" dirty="0">
              <a:solidFill>
                <a:schemeClr val="bg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iterate type="lt">
                                    <p:tmPct val="0"/>
                                  </p:iterate>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0-#ppt_h/2"/>
                                          </p:val>
                                        </p:tav>
                                        <p:tav tm="100000">
                                          <p:val>
                                            <p:strVal val="#ppt_y"/>
                                          </p:val>
                                        </p:tav>
                                      </p:tavLst>
                                    </p:anim>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0-#ppt_h/2"/>
                                          </p:val>
                                        </p:tav>
                                        <p:tav tm="100000">
                                          <p:val>
                                            <p:strVal val="#ppt_y"/>
                                          </p:val>
                                        </p:tav>
                                      </p:tavLst>
                                    </p:anim>
                                  </p:childTnLst>
                                </p:cTn>
                              </p:par>
                            </p:childTnLst>
                          </p:cTn>
                        </p:par>
                        <p:par>
                          <p:cTn id="93" fill="hold">
                            <p:stCondLst>
                              <p:cond delay="500"/>
                            </p:stCondLst>
                            <p:childTnLst>
                              <p:par>
                                <p:cTn id="94" presetID="1" presetClass="entr" presetSubtype="0"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childTnLst>
                                </p:cTn>
                              </p:par>
                            </p:childTnLst>
                          </p:cTn>
                        </p:par>
                        <p:par>
                          <p:cTn id="96" fill="hold">
                            <p:stCondLst>
                              <p:cond delay="500"/>
                            </p:stCondLst>
                            <p:childTnLst>
                              <p:par>
                                <p:cTn id="97" presetID="2" presetClass="entr" presetSubtype="1"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0-#ppt_h/2"/>
                                          </p:val>
                                        </p:tav>
                                        <p:tav tm="100000">
                                          <p:val>
                                            <p:strVal val="#ppt_y"/>
                                          </p:val>
                                        </p:tav>
                                      </p:tavLst>
                                    </p:anim>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 calcmode="lin" valueType="num">
                                      <p:cBhvr additive="base">
                                        <p:cTn id="108" dur="500" fill="hold"/>
                                        <p:tgtEl>
                                          <p:spTgt spid="41"/>
                                        </p:tgtEl>
                                        <p:attrNameLst>
                                          <p:attrName>ppt_x</p:attrName>
                                        </p:attrNameLst>
                                      </p:cBhvr>
                                      <p:tavLst>
                                        <p:tav tm="0">
                                          <p:val>
                                            <p:strVal val="#ppt_x"/>
                                          </p:val>
                                        </p:tav>
                                        <p:tav tm="100000">
                                          <p:val>
                                            <p:strVal val="#ppt_x"/>
                                          </p:val>
                                        </p:tav>
                                      </p:tavLst>
                                    </p:anim>
                                    <p:anim calcmode="lin" valueType="num">
                                      <p:cBhvr additive="base">
                                        <p:cTn id="109" dur="500" fill="hold"/>
                                        <p:tgtEl>
                                          <p:spTgt spid="41"/>
                                        </p:tgtEl>
                                        <p:attrNameLst>
                                          <p:attrName>ppt_y</p:attrName>
                                        </p:attrNameLst>
                                      </p:cBhvr>
                                      <p:tavLst>
                                        <p:tav tm="0">
                                          <p:val>
                                            <p:strVal val="0-#ppt_h/2"/>
                                          </p:val>
                                        </p:tav>
                                        <p:tav tm="100000">
                                          <p:val>
                                            <p:strVal val="#ppt_y"/>
                                          </p:val>
                                        </p:tav>
                                      </p:tavLst>
                                    </p:anim>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childTnLst>
                          </p:cTn>
                        </p:par>
                        <p:par>
                          <p:cTn id="113" fill="hold">
                            <p:stCondLst>
                              <p:cond delay="500"/>
                            </p:stCondLst>
                            <p:childTnLst>
                              <p:par>
                                <p:cTn id="114" presetID="2" presetClass="entr" presetSubtype="1" fill="hold" grpId="0" nodeType="after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500" fill="hold"/>
                                        <p:tgtEl>
                                          <p:spTgt spid="31"/>
                                        </p:tgtEl>
                                        <p:attrNameLst>
                                          <p:attrName>ppt_x</p:attrName>
                                        </p:attrNameLst>
                                      </p:cBhvr>
                                      <p:tavLst>
                                        <p:tav tm="0">
                                          <p:val>
                                            <p:strVal val="#ppt_x"/>
                                          </p:val>
                                        </p:tav>
                                        <p:tav tm="100000">
                                          <p:val>
                                            <p:strVal val="#ppt_x"/>
                                          </p:val>
                                        </p:tav>
                                      </p:tavLst>
                                    </p:anim>
                                    <p:anim calcmode="lin" valueType="num">
                                      <p:cBhvr additive="base">
                                        <p:cTn id="117" dur="500" fill="hold"/>
                                        <p:tgtEl>
                                          <p:spTgt spid="31"/>
                                        </p:tgtEl>
                                        <p:attrNameLst>
                                          <p:attrName>ppt_y</p:attrName>
                                        </p:attrNameLst>
                                      </p:cBhvr>
                                      <p:tavLst>
                                        <p:tav tm="0">
                                          <p:val>
                                            <p:strVal val="0-#ppt_h/2"/>
                                          </p:val>
                                        </p:tav>
                                        <p:tav tm="100000">
                                          <p:val>
                                            <p:strVal val="#ppt_y"/>
                                          </p:val>
                                        </p:tav>
                                      </p:tavLst>
                                    </p:anim>
                                  </p:childTnLst>
                                </p:cTn>
                              </p:par>
                            </p:childTnLst>
                          </p:cTn>
                        </p:par>
                        <p:par>
                          <p:cTn id="118" fill="hold">
                            <p:stCondLst>
                              <p:cond delay="1000"/>
                            </p:stCondLst>
                            <p:childTnLst>
                              <p:par>
                                <p:cTn id="119" presetID="1" presetClass="entr" presetSubtype="0" fill="hold" nodeType="after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additive="base">
                                        <p:cTn id="125" dur="500" fill="hold"/>
                                        <p:tgtEl>
                                          <p:spTgt spid="38"/>
                                        </p:tgtEl>
                                        <p:attrNameLst>
                                          <p:attrName>ppt_x</p:attrName>
                                        </p:attrNameLst>
                                      </p:cBhvr>
                                      <p:tavLst>
                                        <p:tav tm="0">
                                          <p:val>
                                            <p:strVal val="#ppt_x"/>
                                          </p:val>
                                        </p:tav>
                                        <p:tav tm="100000">
                                          <p:val>
                                            <p:strVal val="#ppt_x"/>
                                          </p:val>
                                        </p:tav>
                                      </p:tavLst>
                                    </p:anim>
                                    <p:anim calcmode="lin" valueType="num">
                                      <p:cBhvr additive="base">
                                        <p:cTn id="12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0-#ppt_h/2"/>
                                          </p:val>
                                        </p:tav>
                                        <p:tav tm="100000">
                                          <p:val>
                                            <p:strVal val="#ppt_y"/>
                                          </p:val>
                                        </p:tav>
                                      </p:tavLst>
                                    </p:anim>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0"/>
                                          </p:stCondLst>
                                        </p:cTn>
                                        <p:tgtEl>
                                          <p:spTgt spid="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 presetClass="entr" presetSubtype="1"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 calcmode="lin" valueType="num">
                                      <p:cBhvr additive="base">
                                        <p:cTn id="152" dur="500" fill="hold"/>
                                        <p:tgtEl>
                                          <p:spTgt spid="42"/>
                                        </p:tgtEl>
                                        <p:attrNameLst>
                                          <p:attrName>ppt_x</p:attrName>
                                        </p:attrNameLst>
                                      </p:cBhvr>
                                      <p:tavLst>
                                        <p:tav tm="0">
                                          <p:val>
                                            <p:strVal val="#ppt_x"/>
                                          </p:val>
                                        </p:tav>
                                        <p:tav tm="100000">
                                          <p:val>
                                            <p:strVal val="#ppt_x"/>
                                          </p:val>
                                        </p:tav>
                                      </p:tavLst>
                                    </p:anim>
                                    <p:anim calcmode="lin" valueType="num">
                                      <p:cBhvr additive="base">
                                        <p:cTn id="153" dur="500" fill="hold"/>
                                        <p:tgtEl>
                                          <p:spTgt spid="42"/>
                                        </p:tgtEl>
                                        <p:attrNameLst>
                                          <p:attrName>ppt_y</p:attrName>
                                        </p:attrNameLst>
                                      </p:cBhvr>
                                      <p:tavLst>
                                        <p:tav tm="0">
                                          <p:val>
                                            <p:strVal val="0-#ppt_h/2"/>
                                          </p:val>
                                        </p:tav>
                                        <p:tav tm="100000">
                                          <p:val>
                                            <p:strVal val="#ppt_y"/>
                                          </p:val>
                                        </p:tav>
                                      </p:tavLst>
                                    </p:anim>
                                  </p:childTnLst>
                                </p:cTn>
                              </p:par>
                              <p:par>
                                <p:cTn id="154" presetID="2" presetClass="entr" presetSubtype="1" fill="hold" grpId="0" nodeType="withEffect">
                                  <p:stCondLst>
                                    <p:cond delay="0"/>
                                  </p:stCondLst>
                                  <p:childTnLst>
                                    <p:set>
                                      <p:cBhvr>
                                        <p:cTn id="155" dur="1" fill="hold">
                                          <p:stCondLst>
                                            <p:cond delay="0"/>
                                          </p:stCondLst>
                                        </p:cTn>
                                        <p:tgtEl>
                                          <p:spTgt spid="34"/>
                                        </p:tgtEl>
                                        <p:attrNameLst>
                                          <p:attrName>style.visibility</p:attrName>
                                        </p:attrNameLst>
                                      </p:cBhvr>
                                      <p:to>
                                        <p:strVal val="visible"/>
                                      </p:to>
                                    </p:set>
                                    <p:anim calcmode="lin" valueType="num">
                                      <p:cBhvr additive="base">
                                        <p:cTn id="156" dur="500" fill="hold"/>
                                        <p:tgtEl>
                                          <p:spTgt spid="34"/>
                                        </p:tgtEl>
                                        <p:attrNameLst>
                                          <p:attrName>ppt_x</p:attrName>
                                        </p:attrNameLst>
                                      </p:cBhvr>
                                      <p:tavLst>
                                        <p:tav tm="0">
                                          <p:val>
                                            <p:strVal val="#ppt_x"/>
                                          </p:val>
                                        </p:tav>
                                        <p:tav tm="100000">
                                          <p:val>
                                            <p:strVal val="#ppt_x"/>
                                          </p:val>
                                        </p:tav>
                                      </p:tavLst>
                                    </p:anim>
                                    <p:anim calcmode="lin" valueType="num">
                                      <p:cBhvr additive="base">
                                        <p:cTn id="157" dur="500" fill="hold"/>
                                        <p:tgtEl>
                                          <p:spTgt spid="34"/>
                                        </p:tgtEl>
                                        <p:attrNameLst>
                                          <p:attrName>ppt_y</p:attrName>
                                        </p:attrNameLst>
                                      </p:cBhvr>
                                      <p:tavLst>
                                        <p:tav tm="0">
                                          <p:val>
                                            <p:strVal val="0-#ppt_h/2"/>
                                          </p:val>
                                        </p:tav>
                                        <p:tav tm="100000">
                                          <p:val>
                                            <p:strVal val="#ppt_y"/>
                                          </p:val>
                                        </p:tav>
                                      </p:tavLst>
                                    </p:anim>
                                  </p:childTnLst>
                                </p:cTn>
                              </p:par>
                            </p:childTnLst>
                          </p:cTn>
                        </p:par>
                        <p:par>
                          <p:cTn id="158" fill="hold">
                            <p:stCondLst>
                              <p:cond delay="500"/>
                            </p:stCondLst>
                            <p:childTnLst>
                              <p:par>
                                <p:cTn id="159" presetID="1" presetClass="entr" presetSubtype="0" fill="hold" nodeType="afterEffect">
                                  <p:stCondLst>
                                    <p:cond delay="0"/>
                                  </p:stCondLst>
                                  <p:childTnLst>
                                    <p:set>
                                      <p:cBhvr>
                                        <p:cTn id="160" dur="1" fill="hold">
                                          <p:stCondLst>
                                            <p:cond delay="0"/>
                                          </p:stCondLst>
                                        </p:cTn>
                                        <p:tgtEl>
                                          <p:spTgt spid="2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40" grpId="0" animBg="1"/>
      <p:bldP spid="41" grpId="0" animBg="1"/>
      <p:bldP spid="42" grpId="0" animBg="1"/>
      <p:bldP spid="44" grpId="0" animBg="1"/>
      <p:bldP spid="48" grpId="0" animBg="1"/>
      <p:bldP spid="47" grpId="0" animBg="1"/>
      <p:bldP spid="43" grpId="0" animBg="1"/>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2010 Interface</a:t>
            </a:r>
            <a:endParaRPr lang="en-US" dirty="0"/>
          </a:p>
        </p:txBody>
      </p:sp>
      <p:grpSp>
        <p:nvGrpSpPr>
          <p:cNvPr id="3" name="Group 94"/>
          <p:cNvGrpSpPr/>
          <p:nvPr/>
        </p:nvGrpSpPr>
        <p:grpSpPr>
          <a:xfrm>
            <a:off x="228600" y="1066800"/>
            <a:ext cx="8763000" cy="4880584"/>
            <a:chOff x="228600" y="1066800"/>
            <a:chExt cx="8763000" cy="4880584"/>
          </a:xfrm>
        </p:grpSpPr>
        <p:grpSp>
          <p:nvGrpSpPr>
            <p:cNvPr id="6" name="Group 7"/>
            <p:cNvGrpSpPr/>
            <p:nvPr/>
          </p:nvGrpSpPr>
          <p:grpSpPr>
            <a:xfrm>
              <a:off x="228600" y="1066800"/>
              <a:ext cx="2819400" cy="613384"/>
              <a:chOff x="685800" y="1066800"/>
              <a:chExt cx="2819400" cy="613384"/>
            </a:xfrm>
          </p:grpSpPr>
          <p:sp>
            <p:nvSpPr>
              <p:cNvPr id="5" name="Rounded Rectangle 4"/>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026"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 name="TextBox 6"/>
              <p:cNvSpPr txBox="1"/>
              <p:nvPr/>
            </p:nvSpPr>
            <p:spPr>
              <a:xfrm>
                <a:off x="1295400" y="1295400"/>
                <a:ext cx="67005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Admin</a:t>
                </a:r>
              </a:p>
            </p:txBody>
          </p:sp>
        </p:grpSp>
        <p:grpSp>
          <p:nvGrpSpPr>
            <p:cNvPr id="8" name="Group 8"/>
            <p:cNvGrpSpPr/>
            <p:nvPr/>
          </p:nvGrpSpPr>
          <p:grpSpPr>
            <a:xfrm>
              <a:off x="228600" y="4114800"/>
              <a:ext cx="2819400" cy="613384"/>
              <a:chOff x="685800" y="1066800"/>
              <a:chExt cx="2819400" cy="613384"/>
            </a:xfrm>
          </p:grpSpPr>
          <p:sp>
            <p:nvSpPr>
              <p:cNvPr id="10" name="Rounded Rectangle 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2" name="TextBox 11"/>
              <p:cNvSpPr txBox="1"/>
              <p:nvPr/>
            </p:nvSpPr>
            <p:spPr>
              <a:xfrm>
                <a:off x="1295400" y="1295400"/>
                <a:ext cx="652679"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Events</a:t>
                </a:r>
              </a:p>
            </p:txBody>
          </p:sp>
        </p:grpSp>
        <p:grpSp>
          <p:nvGrpSpPr>
            <p:cNvPr id="9" name="Group 12"/>
            <p:cNvGrpSpPr/>
            <p:nvPr/>
          </p:nvGrpSpPr>
          <p:grpSpPr>
            <a:xfrm>
              <a:off x="228600" y="2286000"/>
              <a:ext cx="2819400" cy="613384"/>
              <a:chOff x="685800" y="1066800"/>
              <a:chExt cx="2819400" cy="613384"/>
            </a:xfrm>
          </p:grpSpPr>
          <p:sp>
            <p:nvSpPr>
              <p:cNvPr id="14" name="Rounded Rectangle 1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6" name="TextBox 15"/>
              <p:cNvSpPr txBox="1"/>
              <p:nvPr/>
            </p:nvSpPr>
            <p:spPr>
              <a:xfrm>
                <a:off x="1295400" y="1295400"/>
                <a:ext cx="89928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Calendar</a:t>
                </a:r>
              </a:p>
            </p:txBody>
          </p:sp>
        </p:grpSp>
        <p:grpSp>
          <p:nvGrpSpPr>
            <p:cNvPr id="13" name="Group 16"/>
            <p:cNvGrpSpPr/>
            <p:nvPr/>
          </p:nvGrpSpPr>
          <p:grpSpPr>
            <a:xfrm>
              <a:off x="228600" y="2895600"/>
              <a:ext cx="2819400" cy="613384"/>
              <a:chOff x="685800" y="1066800"/>
              <a:chExt cx="2819400" cy="613384"/>
            </a:xfrm>
          </p:grpSpPr>
          <p:sp>
            <p:nvSpPr>
              <p:cNvPr id="18" name="Rounded Rectangle 1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0" name="TextBox 19"/>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Cube Admin</a:t>
                </a:r>
              </a:p>
            </p:txBody>
          </p:sp>
        </p:grpSp>
        <p:grpSp>
          <p:nvGrpSpPr>
            <p:cNvPr id="17" name="Group 20"/>
            <p:cNvGrpSpPr/>
            <p:nvPr/>
          </p:nvGrpSpPr>
          <p:grpSpPr>
            <a:xfrm>
              <a:off x="228600" y="3505200"/>
              <a:ext cx="2819400" cy="613384"/>
              <a:chOff x="685800" y="1066800"/>
              <a:chExt cx="2819400" cy="613384"/>
            </a:xfrm>
          </p:grpSpPr>
          <p:sp>
            <p:nvSpPr>
              <p:cNvPr id="22" name="Rounded Rectangle 2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2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4" name="TextBox 23"/>
              <p:cNvSpPr txBox="1"/>
              <p:nvPr/>
            </p:nvSpPr>
            <p:spPr>
              <a:xfrm>
                <a:off x="1295400" y="1295400"/>
                <a:ext cx="142167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Fields</a:t>
                </a:r>
              </a:p>
            </p:txBody>
          </p:sp>
        </p:grpSp>
        <p:grpSp>
          <p:nvGrpSpPr>
            <p:cNvPr id="21" name="Group 24"/>
            <p:cNvGrpSpPr/>
            <p:nvPr/>
          </p:nvGrpSpPr>
          <p:grpSpPr>
            <a:xfrm>
              <a:off x="3200400" y="1676400"/>
              <a:ext cx="2819400" cy="613384"/>
              <a:chOff x="685800" y="1066800"/>
              <a:chExt cx="2819400" cy="613384"/>
            </a:xfrm>
          </p:grpSpPr>
          <p:sp>
            <p:nvSpPr>
              <p:cNvPr id="26" name="Rounded Rectangle 2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2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8" name="TextBox 27"/>
              <p:cNvSpPr txBox="1"/>
              <p:nvPr/>
            </p:nvSpPr>
            <p:spPr>
              <a:xfrm>
                <a:off x="1295400" y="1295400"/>
                <a:ext cx="70391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a:t>
                </a:r>
              </a:p>
            </p:txBody>
          </p:sp>
        </p:grpSp>
        <p:grpSp>
          <p:nvGrpSpPr>
            <p:cNvPr id="25" name="Group 28"/>
            <p:cNvGrpSpPr/>
            <p:nvPr/>
          </p:nvGrpSpPr>
          <p:grpSpPr>
            <a:xfrm>
              <a:off x="228600" y="4724400"/>
              <a:ext cx="2819400" cy="613384"/>
              <a:chOff x="685800" y="1066800"/>
              <a:chExt cx="2819400" cy="613384"/>
            </a:xfrm>
          </p:grpSpPr>
          <p:sp>
            <p:nvSpPr>
              <p:cNvPr id="30" name="Rounded Rectangle 2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2" name="TextBox 31"/>
              <p:cNvSpPr txBox="1"/>
              <p:nvPr/>
            </p:nvSpPr>
            <p:spPr>
              <a:xfrm>
                <a:off x="1295400" y="1295400"/>
                <a:ext cx="134774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Lookup Table</a:t>
                </a:r>
              </a:p>
            </p:txBody>
          </p:sp>
        </p:grpSp>
        <p:grpSp>
          <p:nvGrpSpPr>
            <p:cNvPr id="29" name="Group 32"/>
            <p:cNvGrpSpPr/>
            <p:nvPr/>
          </p:nvGrpSpPr>
          <p:grpSpPr>
            <a:xfrm>
              <a:off x="228600" y="5334000"/>
              <a:ext cx="2819400" cy="613384"/>
              <a:chOff x="685800" y="1066800"/>
              <a:chExt cx="2819400" cy="613384"/>
            </a:xfrm>
          </p:grpSpPr>
          <p:sp>
            <p:nvSpPr>
              <p:cNvPr id="34" name="Rounded Rectangle 3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6" name="TextBox 35"/>
              <p:cNvSpPr txBox="1"/>
              <p:nvPr/>
            </p:nvSpPr>
            <p:spPr>
              <a:xfrm>
                <a:off x="1295400" y="1295400"/>
                <a:ext cx="1292020"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Notifications</a:t>
                </a:r>
              </a:p>
            </p:txBody>
          </p:sp>
        </p:grpSp>
        <p:grpSp>
          <p:nvGrpSpPr>
            <p:cNvPr id="33" name="Group 36"/>
            <p:cNvGrpSpPr/>
            <p:nvPr/>
          </p:nvGrpSpPr>
          <p:grpSpPr>
            <a:xfrm>
              <a:off x="3200400" y="1066800"/>
              <a:ext cx="2819400" cy="613384"/>
              <a:chOff x="685800" y="1066800"/>
              <a:chExt cx="2819400" cy="613384"/>
            </a:xfrm>
          </p:grpSpPr>
          <p:sp>
            <p:nvSpPr>
              <p:cNvPr id="38" name="Rounded Rectangle 3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0" name="TextBox 39"/>
              <p:cNvSpPr txBox="1"/>
              <p:nvPr/>
            </p:nvSpPr>
            <p:spPr>
              <a:xfrm>
                <a:off x="1295400" y="1295400"/>
                <a:ext cx="2053639"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Object Link Provider</a:t>
                </a:r>
              </a:p>
            </p:txBody>
          </p:sp>
        </p:grpSp>
        <p:grpSp>
          <p:nvGrpSpPr>
            <p:cNvPr id="37" name="Group 40"/>
            <p:cNvGrpSpPr/>
            <p:nvPr/>
          </p:nvGrpSpPr>
          <p:grpSpPr>
            <a:xfrm>
              <a:off x="228600" y="1676400"/>
              <a:ext cx="2819400" cy="613384"/>
              <a:chOff x="685800" y="1066800"/>
              <a:chExt cx="2819400" cy="613384"/>
            </a:xfrm>
          </p:grpSpPr>
          <p:sp>
            <p:nvSpPr>
              <p:cNvPr id="42" name="Rounded Rectangle 4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4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4" name="TextBox 43"/>
              <p:cNvSpPr txBox="1"/>
              <p:nvPr/>
            </p:nvSpPr>
            <p:spPr>
              <a:xfrm>
                <a:off x="1295400" y="1295400"/>
                <a:ext cx="74905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Archive</a:t>
                </a:r>
              </a:p>
            </p:txBody>
          </p:sp>
        </p:grpSp>
        <p:grpSp>
          <p:nvGrpSpPr>
            <p:cNvPr id="41" name="Group 44"/>
            <p:cNvGrpSpPr/>
            <p:nvPr/>
          </p:nvGrpSpPr>
          <p:grpSpPr>
            <a:xfrm>
              <a:off x="3200400" y="2286000"/>
              <a:ext cx="2819400" cy="613384"/>
              <a:chOff x="685800" y="1066800"/>
              <a:chExt cx="2819400" cy="613384"/>
            </a:xfrm>
          </p:grpSpPr>
          <p:sp>
            <p:nvSpPr>
              <p:cNvPr id="46" name="Rounded Rectangle 4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4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8" name="TextBox 47"/>
              <p:cNvSpPr txBox="1"/>
              <p:nvPr/>
            </p:nvSpPr>
            <p:spPr>
              <a:xfrm>
                <a:off x="1295400" y="1295400"/>
                <a:ext cx="67486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Queue</a:t>
                </a:r>
              </a:p>
            </p:txBody>
          </p:sp>
        </p:grpSp>
        <p:grpSp>
          <p:nvGrpSpPr>
            <p:cNvPr id="45" name="Group 48"/>
            <p:cNvGrpSpPr/>
            <p:nvPr/>
          </p:nvGrpSpPr>
          <p:grpSpPr>
            <a:xfrm>
              <a:off x="3200400" y="2895600"/>
              <a:ext cx="2819400" cy="613384"/>
              <a:chOff x="685800" y="1066800"/>
              <a:chExt cx="2819400" cy="613384"/>
            </a:xfrm>
          </p:grpSpPr>
          <p:sp>
            <p:nvSpPr>
              <p:cNvPr id="50" name="Rounded Rectangle 4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2" name="TextBox 51"/>
              <p:cNvSpPr txBox="1"/>
              <p:nvPr/>
            </p:nvSpPr>
            <p:spPr>
              <a:xfrm>
                <a:off x="1295400" y="1295400"/>
                <a:ext cx="918713"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Resource</a:t>
                </a:r>
              </a:p>
            </p:txBody>
          </p:sp>
        </p:grpSp>
        <p:grpSp>
          <p:nvGrpSpPr>
            <p:cNvPr id="49" name="Group 52"/>
            <p:cNvGrpSpPr/>
            <p:nvPr/>
          </p:nvGrpSpPr>
          <p:grpSpPr>
            <a:xfrm>
              <a:off x="3200400" y="4114800"/>
              <a:ext cx="2819400" cy="613384"/>
              <a:chOff x="685800" y="1066800"/>
              <a:chExt cx="2819400" cy="613384"/>
            </a:xfrm>
          </p:grpSpPr>
          <p:sp>
            <p:nvSpPr>
              <p:cNvPr id="54" name="Rounded Rectangle 5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6" name="TextBox 55"/>
              <p:cNvSpPr txBox="1"/>
              <p:nvPr/>
            </p:nvSpPr>
            <p:spPr>
              <a:xfrm>
                <a:off x="1295400" y="1295400"/>
                <a:ext cx="807913"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Security</a:t>
                </a:r>
              </a:p>
            </p:txBody>
          </p:sp>
        </p:grpSp>
        <p:grpSp>
          <p:nvGrpSpPr>
            <p:cNvPr id="53" name="Group 56"/>
            <p:cNvGrpSpPr/>
            <p:nvPr/>
          </p:nvGrpSpPr>
          <p:grpSpPr>
            <a:xfrm>
              <a:off x="3200400" y="3505200"/>
              <a:ext cx="2819400" cy="613384"/>
              <a:chOff x="685800" y="1066800"/>
              <a:chExt cx="2819400" cy="613384"/>
            </a:xfrm>
          </p:grpSpPr>
          <p:sp>
            <p:nvSpPr>
              <p:cNvPr id="58" name="Rounded Rectangle 5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0" name="TextBox 59"/>
              <p:cNvSpPr txBox="1"/>
              <p:nvPr/>
            </p:nvSpPr>
            <p:spPr>
              <a:xfrm>
                <a:off x="1295400" y="1295400"/>
                <a:ext cx="141404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Resource Plan</a:t>
                </a:r>
              </a:p>
            </p:txBody>
          </p:sp>
        </p:grpSp>
        <p:grpSp>
          <p:nvGrpSpPr>
            <p:cNvPr id="57" name="Group 60"/>
            <p:cNvGrpSpPr/>
            <p:nvPr/>
          </p:nvGrpSpPr>
          <p:grpSpPr>
            <a:xfrm>
              <a:off x="3200400" y="4724400"/>
              <a:ext cx="2819400" cy="613384"/>
              <a:chOff x="685800" y="1066800"/>
              <a:chExt cx="2819400" cy="613384"/>
            </a:xfrm>
          </p:grpSpPr>
          <p:sp>
            <p:nvSpPr>
              <p:cNvPr id="62" name="Rounded Rectangle 6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6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4" name="TextBox 63"/>
              <p:cNvSpPr txBox="1"/>
              <p:nvPr/>
            </p:nvSpPr>
            <p:spPr>
              <a:xfrm>
                <a:off x="1295400" y="1295400"/>
                <a:ext cx="939937"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Statusing</a:t>
                </a:r>
              </a:p>
            </p:txBody>
          </p:sp>
        </p:grpSp>
        <p:grpSp>
          <p:nvGrpSpPr>
            <p:cNvPr id="61" name="Group 64"/>
            <p:cNvGrpSpPr/>
            <p:nvPr/>
          </p:nvGrpSpPr>
          <p:grpSpPr>
            <a:xfrm>
              <a:off x="3200400" y="5334000"/>
              <a:ext cx="2819400" cy="613384"/>
              <a:chOff x="685800" y="1066800"/>
              <a:chExt cx="2819400" cy="613384"/>
            </a:xfrm>
          </p:grpSpPr>
          <p:sp>
            <p:nvSpPr>
              <p:cNvPr id="66" name="Rounded Rectangle 6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6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8" name="TextBox 67"/>
              <p:cNvSpPr txBox="1"/>
              <p:nvPr/>
            </p:nvSpPr>
            <p:spPr>
              <a:xfrm>
                <a:off x="1295400" y="1295400"/>
                <a:ext cx="1041952"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Timesheet</a:t>
                </a:r>
              </a:p>
            </p:txBody>
          </p:sp>
        </p:grpSp>
        <p:grpSp>
          <p:nvGrpSpPr>
            <p:cNvPr id="65" name="Group 68"/>
            <p:cNvGrpSpPr/>
            <p:nvPr/>
          </p:nvGrpSpPr>
          <p:grpSpPr>
            <a:xfrm>
              <a:off x="6172200" y="1066800"/>
              <a:ext cx="2819400" cy="613384"/>
              <a:chOff x="685800" y="1066800"/>
              <a:chExt cx="2819400" cy="613384"/>
            </a:xfrm>
          </p:grpSpPr>
          <p:sp>
            <p:nvSpPr>
              <p:cNvPr id="70" name="Rounded Rectangle 6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2" name="TextBox 71"/>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WSS Interop</a:t>
                </a:r>
              </a:p>
            </p:txBody>
          </p:sp>
        </p:grpSp>
      </p:grpSp>
      <p:grpSp>
        <p:nvGrpSpPr>
          <p:cNvPr id="69" name="Group 79"/>
          <p:cNvGrpSpPr/>
          <p:nvPr/>
        </p:nvGrpSpPr>
        <p:grpSpPr>
          <a:xfrm>
            <a:off x="6172200" y="1676400"/>
            <a:ext cx="2819400" cy="1219200"/>
            <a:chOff x="6172200" y="1676400"/>
            <a:chExt cx="2819400" cy="1219200"/>
          </a:xfrm>
        </p:grpSpPr>
        <p:sp>
          <p:nvSpPr>
            <p:cNvPr id="89" name="Rounded Rectangle 88"/>
            <p:cNvSpPr/>
            <p:nvPr/>
          </p:nvSpPr>
          <p:spPr bwMode="auto">
            <a:xfrm>
              <a:off x="6400800" y="2434616"/>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73" name="Group 78"/>
            <p:cNvGrpSpPr/>
            <p:nvPr/>
          </p:nvGrpSpPr>
          <p:grpSpPr>
            <a:xfrm>
              <a:off x="6172200" y="1676400"/>
              <a:ext cx="2819400" cy="1219200"/>
              <a:chOff x="6172200" y="1676400"/>
              <a:chExt cx="2819400" cy="1219200"/>
            </a:xfrm>
          </p:grpSpPr>
          <p:pic>
            <p:nvPicPr>
              <p:cNvPr id="90"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172200" y="2282216"/>
                <a:ext cx="595090" cy="613384"/>
              </a:xfrm>
              <a:prstGeom prst="rect">
                <a:avLst/>
              </a:prstGeom>
              <a:noFill/>
            </p:spPr>
          </p:pic>
          <p:grpSp>
            <p:nvGrpSpPr>
              <p:cNvPr id="77" name="Group 77"/>
              <p:cNvGrpSpPr/>
              <p:nvPr/>
            </p:nvGrpSpPr>
            <p:grpSpPr>
              <a:xfrm>
                <a:off x="6172200" y="1676400"/>
                <a:ext cx="2819400" cy="1083715"/>
                <a:chOff x="6172200" y="1676400"/>
                <a:chExt cx="2819400" cy="1083715"/>
              </a:xfrm>
            </p:grpSpPr>
            <p:grpSp>
              <p:nvGrpSpPr>
                <p:cNvPr id="78" name="Group 24"/>
                <p:cNvGrpSpPr/>
                <p:nvPr/>
              </p:nvGrpSpPr>
              <p:grpSpPr>
                <a:xfrm>
                  <a:off x="6172200" y="1676400"/>
                  <a:ext cx="2819400" cy="613384"/>
                  <a:chOff x="685800" y="1066800"/>
                  <a:chExt cx="2819400" cy="613384"/>
                </a:xfrm>
              </p:grpSpPr>
              <p:sp>
                <p:nvSpPr>
                  <p:cNvPr id="74" name="Rounded Rectangle 73"/>
                  <p:cNvSpPr/>
                  <p:nvPr/>
                </p:nvSpPr>
                <p:spPr bwMode="auto">
                  <a:xfrm>
                    <a:off x="914400" y="1219200"/>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6" name="TextBox 75"/>
                  <p:cNvSpPr txBox="1"/>
                  <p:nvPr/>
                </p:nvSpPr>
                <p:spPr>
                  <a:xfrm>
                    <a:off x="1295400" y="1295400"/>
                    <a:ext cx="60779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Driver</a:t>
                    </a:r>
                  </a:p>
                </p:txBody>
              </p:sp>
            </p:grpSp>
            <p:sp>
              <p:nvSpPr>
                <p:cNvPr id="91" name="TextBox 90"/>
                <p:cNvSpPr txBox="1"/>
                <p:nvPr/>
              </p:nvSpPr>
              <p:spPr>
                <a:xfrm>
                  <a:off x="6781800" y="2510816"/>
                  <a:ext cx="175336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Portfolio Analysis</a:t>
                  </a:r>
                </a:p>
              </p:txBody>
            </p:sp>
          </p:grpSp>
        </p:grpSp>
      </p:grpSp>
      <p:grpSp>
        <p:nvGrpSpPr>
          <p:cNvPr id="79" name="Group 76"/>
          <p:cNvGrpSpPr/>
          <p:nvPr/>
        </p:nvGrpSpPr>
        <p:grpSpPr>
          <a:xfrm>
            <a:off x="6172200" y="2895600"/>
            <a:ext cx="2819400" cy="613384"/>
            <a:chOff x="6324600" y="4556491"/>
            <a:chExt cx="2819400" cy="613384"/>
          </a:xfrm>
        </p:grpSpPr>
        <p:sp>
          <p:nvSpPr>
            <p:cNvPr id="92" name="Rounded Rectangle 91"/>
            <p:cNvSpPr/>
            <p:nvPr/>
          </p:nvSpPr>
          <p:spPr bwMode="auto">
            <a:xfrm>
              <a:off x="6553200" y="4672683"/>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80" name="Group 68"/>
            <p:cNvGrpSpPr/>
            <p:nvPr/>
          </p:nvGrpSpPr>
          <p:grpSpPr>
            <a:xfrm>
              <a:off x="6324600" y="4556491"/>
              <a:ext cx="1580315" cy="613384"/>
              <a:chOff x="6324600" y="4556491"/>
              <a:chExt cx="1580315" cy="613384"/>
            </a:xfrm>
          </p:grpSpPr>
          <p:pic>
            <p:nvPicPr>
              <p:cNvPr id="9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324600" y="4556491"/>
                <a:ext cx="595090" cy="613384"/>
              </a:xfrm>
              <a:prstGeom prst="rect">
                <a:avLst/>
              </a:prstGeom>
              <a:noFill/>
            </p:spPr>
          </p:pic>
          <p:sp>
            <p:nvSpPr>
              <p:cNvPr id="94" name="TextBox 93"/>
              <p:cNvSpPr txBox="1"/>
              <p:nvPr/>
            </p:nvSpPr>
            <p:spPr>
              <a:xfrm>
                <a:off x="6934200" y="4785091"/>
                <a:ext cx="97071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Workflow</a:t>
                </a:r>
              </a:p>
            </p:txBody>
          </p:sp>
        </p:grpSp>
      </p:grpSp>
    </p:spTree>
    <p:extLst>
      <p:ext uri="{BB962C8B-B14F-4D97-AF65-F5344CB8AC3E}">
        <p14:creationId xmlns:p14="http://schemas.microsoft.com/office/powerpoint/2010/main" val="35994133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43" y="4158215"/>
            <a:ext cx="6950765" cy="1329595"/>
          </a:xfrm>
        </p:spPr>
        <p:txBody>
          <a:bodyPr/>
          <a:lstStyle/>
          <a:p>
            <a:r>
              <a:rPr lang="en-US" dirty="0" smtClean="0"/>
              <a:t>Impersonation (</a:t>
            </a:r>
            <a:r>
              <a:rPr lang="en-US" dirty="0" smtClean="0">
                <a:solidFill>
                  <a:srgbClr xmlns:mc="http://schemas.openxmlformats.org/markup-compatibility/2006" xmlns:a14="http://schemas.microsoft.com/office/drawing/2010/main" val="FFC000" mc:Ignorable=""/>
                </a:solidFill>
              </a:rPr>
              <a:t>ENHANCED</a:t>
            </a:r>
            <a:r>
              <a:rPr lang="en-US" dirty="0" smtClean="0"/>
              <a:t>)</a:t>
            </a:r>
            <a:br>
              <a:rPr lang="en-US" dirty="0" smtClean="0"/>
            </a:br>
            <a:r>
              <a:rPr lang="en-US" dirty="0" smtClean="0"/>
              <a:t>and Status Broker (</a:t>
            </a:r>
            <a:r>
              <a:rPr lang="en-US" dirty="0" smtClean="0">
                <a:solidFill>
                  <a:srgbClr xmlns:mc="http://schemas.openxmlformats.org/markup-compatibility/2006" xmlns:a14="http://schemas.microsoft.com/office/drawing/2010/main" val="FFC000" mc:Ignorable=""/>
                </a:solidFill>
              </a:rPr>
              <a:t>NEW</a:t>
            </a:r>
            <a:r>
              <a:rPr lang="en-US" dirty="0" smtClean="0"/>
              <a:t>)</a:t>
            </a:r>
            <a:endParaRPr lang="en-US" dirty="0"/>
          </a:p>
        </p:txBody>
      </p:sp>
    </p:spTree>
    <p:extLst>
      <p:ext uri="{BB962C8B-B14F-4D97-AF65-F5344CB8AC3E}">
        <p14:creationId xmlns:p14="http://schemas.microsoft.com/office/powerpoint/2010/main" val="721551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5" name="Text Placeholder 4"/>
          <p:cNvSpPr>
            <a:spLocks noGrp="1"/>
          </p:cNvSpPr>
          <p:nvPr>
            <p:ph type="body" sz="quarter" idx="10"/>
          </p:nvPr>
        </p:nvSpPr>
        <p:spPr>
          <a:xfrm>
            <a:off x="381000" y="1447799"/>
            <a:ext cx="8382000" cy="4031873"/>
          </a:xfrm>
        </p:spPr>
        <p:txBody>
          <a:bodyPr/>
          <a:lstStyle/>
          <a:p>
            <a:r>
              <a:rPr lang="en-US" dirty="0" smtClean="0"/>
              <a:t>Allows a super user to act on the behalf of another user</a:t>
            </a:r>
          </a:p>
          <a:p>
            <a:r>
              <a:rPr lang="en-US" dirty="0" smtClean="0"/>
              <a:t>Why use Impersonation?</a:t>
            </a:r>
          </a:p>
          <a:p>
            <a:pPr lvl="1"/>
            <a:r>
              <a:rPr lang="en-US" dirty="0" smtClean="0"/>
              <a:t>Need to adopt the global and category permissions of another user</a:t>
            </a:r>
          </a:p>
          <a:p>
            <a:pPr lvl="2"/>
            <a:r>
              <a:rPr lang="en-US" dirty="0" smtClean="0"/>
              <a:t>Statusing in Project Server 2007</a:t>
            </a:r>
          </a:p>
          <a:p>
            <a:pPr lvl="1"/>
            <a:r>
              <a:rPr lang="en-US" dirty="0" smtClean="0"/>
              <a:t>Elevate Permissions for a Specific Job</a:t>
            </a:r>
          </a:p>
          <a:p>
            <a:pPr lvl="1"/>
            <a:r>
              <a:rPr lang="en-US" dirty="0" smtClean="0"/>
              <a:t>Create, Update and Delete entities on the behalf of other Users</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36</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Impersonation with Project Server 2007</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37</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6" name="Rounded Rectangle 5"/>
          <p:cNvSpPr/>
          <p:nvPr/>
        </p:nvSpPr>
        <p:spPr bwMode="auto">
          <a:xfrm>
            <a:off x="6248400" y="1600200"/>
            <a:ext cx="2514600" cy="449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8" name="TextBox 7"/>
          <p:cNvSpPr txBox="1"/>
          <p:nvPr/>
        </p:nvSpPr>
        <p:spPr>
          <a:xfrm>
            <a:off x="6400800" y="1752600"/>
            <a:ext cx="2209800" cy="249299"/>
          </a:xfrm>
          <a:prstGeom prst="rect">
            <a:avLst/>
          </a:prstGeom>
          <a:noFill/>
        </p:spPr>
        <p:txBody>
          <a:bodyPr wrap="square" lIns="0" tIns="0" rIns="0" bIns="0" rtlCol="0">
            <a:spAutoFit/>
          </a:bodyPr>
          <a:lstStyle/>
          <a:p>
            <a:pPr algn="ctr">
              <a:lnSpc>
                <a:spcPct val="90000"/>
              </a:lnSpc>
            </a:pPr>
            <a:r>
              <a:rPr lang="en-US" dirty="0" smtClean="0">
                <a:solidFill>
                  <a:schemeClr val="bg1"/>
                </a:solidFill>
              </a:rPr>
              <a:t>Application Server</a:t>
            </a:r>
          </a:p>
        </p:txBody>
      </p:sp>
      <p:grpSp>
        <p:nvGrpSpPr>
          <p:cNvPr id="11" name="Group 10"/>
          <p:cNvGrpSpPr/>
          <p:nvPr/>
        </p:nvGrpSpPr>
        <p:grpSpPr>
          <a:xfrm>
            <a:off x="304800" y="4876800"/>
            <a:ext cx="2514600" cy="1295400"/>
            <a:chOff x="2667000" y="2743200"/>
            <a:chExt cx="2514600" cy="3048000"/>
          </a:xfrm>
        </p:grpSpPr>
        <p:sp>
          <p:nvSpPr>
            <p:cNvPr id="9" name="Rounded Rectangle 8"/>
            <p:cNvSpPr/>
            <p:nvPr/>
          </p:nvSpPr>
          <p:spPr bwMode="auto">
            <a:xfrm>
              <a:off x="2667000" y="2743200"/>
              <a:ext cx="2514600" cy="3048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0" name="TextBox 9"/>
            <p:cNvSpPr txBox="1"/>
            <p:nvPr/>
          </p:nvSpPr>
          <p:spPr>
            <a:xfrm>
              <a:off x="2819400" y="2951101"/>
              <a:ext cx="2209800" cy="521409"/>
            </a:xfrm>
            <a:prstGeom prst="rect">
              <a:avLst/>
            </a:prstGeom>
            <a:noFill/>
          </p:spPr>
          <p:txBody>
            <a:bodyPr wrap="square" lIns="0" tIns="0" rIns="0" bIns="0" rtlCol="0">
              <a:spAutoFit/>
            </a:bodyPr>
            <a:lstStyle/>
            <a:p>
              <a:pPr algn="ctr">
                <a:lnSpc>
                  <a:spcPct val="90000"/>
                </a:lnSpc>
              </a:pPr>
              <a:r>
                <a:rPr lang="en-US" sz="1600" dirty="0" smtClean="0">
                  <a:solidFill>
                    <a:schemeClr val="bg1"/>
                  </a:solidFill>
                </a:rPr>
                <a:t>Custom LOB Application</a:t>
              </a:r>
            </a:p>
          </p:txBody>
        </p:sp>
      </p:grpSp>
      <p:sp>
        <p:nvSpPr>
          <p:cNvPr id="12" name="Rounded Rectangle 11"/>
          <p:cNvSpPr/>
          <p:nvPr/>
        </p:nvSpPr>
        <p:spPr bwMode="auto">
          <a:xfrm>
            <a:off x="6629400" y="2209800"/>
            <a:ext cx="533400" cy="3657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rPr>
              <a:t>Web</a:t>
            </a:r>
            <a:r>
              <a:rPr lang="en-US" sz="2400" dirty="0" smtClean="0">
                <a:solidFill>
                  <a:schemeClr val="bg1"/>
                </a:solidFill>
              </a:rPr>
              <a:t> Services </a:t>
            </a:r>
          </a:p>
        </p:txBody>
      </p:sp>
      <p:sp>
        <p:nvSpPr>
          <p:cNvPr id="13" name="Rounded Rectangle 12"/>
          <p:cNvSpPr/>
          <p:nvPr/>
        </p:nvSpPr>
        <p:spPr bwMode="auto">
          <a:xfrm>
            <a:off x="7239000" y="2209800"/>
            <a:ext cx="1219200" cy="3657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rPr>
              <a:t>Business Objects </a:t>
            </a:r>
          </a:p>
        </p:txBody>
      </p:sp>
      <p:sp>
        <p:nvSpPr>
          <p:cNvPr id="15" name="Right Arrow 14"/>
          <p:cNvSpPr/>
          <p:nvPr/>
        </p:nvSpPr>
        <p:spPr bwMode="auto">
          <a:xfrm>
            <a:off x="2514600" y="4953000"/>
            <a:ext cx="4191000" cy="11430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16" name="Group 15"/>
          <p:cNvGrpSpPr/>
          <p:nvPr/>
        </p:nvGrpSpPr>
        <p:grpSpPr>
          <a:xfrm>
            <a:off x="304800" y="1981200"/>
            <a:ext cx="2514600" cy="1295400"/>
            <a:chOff x="2667000" y="2743200"/>
            <a:chExt cx="2514600" cy="3048000"/>
          </a:xfrm>
        </p:grpSpPr>
        <p:sp>
          <p:nvSpPr>
            <p:cNvPr id="17" name="Rounded Rectangle 16"/>
            <p:cNvSpPr/>
            <p:nvPr/>
          </p:nvSpPr>
          <p:spPr bwMode="auto">
            <a:xfrm>
              <a:off x="2667000" y="2743200"/>
              <a:ext cx="2514600" cy="3048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8" name="TextBox 17"/>
            <p:cNvSpPr txBox="1"/>
            <p:nvPr/>
          </p:nvSpPr>
          <p:spPr>
            <a:xfrm>
              <a:off x="2819400" y="2951101"/>
              <a:ext cx="2209800" cy="586586"/>
            </a:xfrm>
            <a:prstGeom prst="rect">
              <a:avLst/>
            </a:prstGeom>
            <a:noFill/>
          </p:spPr>
          <p:txBody>
            <a:bodyPr wrap="square" lIns="0" tIns="0" rIns="0" bIns="0" rtlCol="0">
              <a:spAutoFit/>
            </a:bodyPr>
            <a:lstStyle/>
            <a:p>
              <a:pPr algn="ctr">
                <a:lnSpc>
                  <a:spcPct val="90000"/>
                </a:lnSpc>
              </a:pPr>
              <a:endParaRPr lang="en-US" dirty="0" smtClean="0">
                <a:gradFill>
                  <a:gsLst>
                    <a:gs pos="0">
                      <a:schemeClr val="tx1"/>
                    </a:gs>
                    <a:gs pos="86000">
                      <a:schemeClr val="tx1"/>
                    </a:gs>
                  </a:gsLst>
                  <a:lin ang="5400000" scaled="0"/>
                </a:gradFill>
              </a:endParaRPr>
            </a:p>
          </p:txBody>
        </p:sp>
      </p:grpSp>
      <p:pic>
        <p:nvPicPr>
          <p:cNvPr id="3074" name="Picture 2" descr="K:\Illustration - Misc Hardware\Windows Vista Illustration Icons\IE.png"/>
          <p:cNvPicPr>
            <a:picLocks noChangeAspect="1" noChangeArrowheads="1"/>
          </p:cNvPicPr>
          <p:nvPr/>
        </p:nvPicPr>
        <p:blipFill>
          <a:blip r:embed="rId3" cstate="print"/>
          <a:srcRect/>
          <a:stretch>
            <a:fillRect/>
          </a:stretch>
        </p:blipFill>
        <p:spPr bwMode="auto">
          <a:xfrm>
            <a:off x="1066800" y="2133600"/>
            <a:ext cx="914402" cy="914402"/>
          </a:xfrm>
          <a:prstGeom prst="rect">
            <a:avLst/>
          </a:prstGeom>
          <a:noFill/>
        </p:spPr>
      </p:pic>
      <p:sp>
        <p:nvSpPr>
          <p:cNvPr id="20" name="Rounded Rectangle 19"/>
          <p:cNvSpPr/>
          <p:nvPr/>
        </p:nvSpPr>
        <p:spPr bwMode="auto">
          <a:xfrm>
            <a:off x="3276600" y="1600200"/>
            <a:ext cx="2514600" cy="3124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21" name="Group 20"/>
          <p:cNvGrpSpPr/>
          <p:nvPr/>
        </p:nvGrpSpPr>
        <p:grpSpPr>
          <a:xfrm>
            <a:off x="304800" y="3429000"/>
            <a:ext cx="2514600" cy="1295400"/>
            <a:chOff x="2667000" y="2743200"/>
            <a:chExt cx="2514600" cy="3048000"/>
          </a:xfrm>
        </p:grpSpPr>
        <p:sp>
          <p:nvSpPr>
            <p:cNvPr id="22" name="Rounded Rectangle 21"/>
            <p:cNvSpPr/>
            <p:nvPr/>
          </p:nvSpPr>
          <p:spPr bwMode="auto">
            <a:xfrm>
              <a:off x="2667000" y="2743200"/>
              <a:ext cx="2514600" cy="3048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23" name="TextBox 22"/>
            <p:cNvSpPr txBox="1"/>
            <p:nvPr/>
          </p:nvSpPr>
          <p:spPr>
            <a:xfrm>
              <a:off x="2819400" y="2951101"/>
              <a:ext cx="2209800" cy="586586"/>
            </a:xfrm>
            <a:prstGeom prst="rect">
              <a:avLst/>
            </a:prstGeom>
            <a:noFill/>
          </p:spPr>
          <p:txBody>
            <a:bodyPr wrap="square" lIns="0" tIns="0" rIns="0" bIns="0" rtlCol="0">
              <a:spAutoFit/>
            </a:bodyPr>
            <a:lstStyle/>
            <a:p>
              <a:pPr algn="ctr">
                <a:lnSpc>
                  <a:spcPct val="90000"/>
                </a:lnSpc>
              </a:pPr>
              <a:endParaRPr lang="en-US" dirty="0" smtClean="0">
                <a:gradFill>
                  <a:gsLst>
                    <a:gs pos="0">
                      <a:schemeClr val="tx1"/>
                    </a:gs>
                    <a:gs pos="86000">
                      <a:schemeClr val="tx1"/>
                    </a:gs>
                  </a:gsLst>
                  <a:lin ang="5400000" scaled="0"/>
                </a:gradFill>
              </a:endParaRPr>
            </a:p>
          </p:txBody>
        </p:sp>
      </p:grpSp>
      <p:sp>
        <p:nvSpPr>
          <p:cNvPr id="25" name="TextBox 24"/>
          <p:cNvSpPr txBox="1"/>
          <p:nvPr/>
        </p:nvSpPr>
        <p:spPr>
          <a:xfrm>
            <a:off x="3429000" y="1752600"/>
            <a:ext cx="2209800" cy="249299"/>
          </a:xfrm>
          <a:prstGeom prst="rect">
            <a:avLst/>
          </a:prstGeom>
          <a:noFill/>
        </p:spPr>
        <p:txBody>
          <a:bodyPr wrap="square" lIns="0" tIns="0" rIns="0" bIns="0" rtlCol="0">
            <a:spAutoFit/>
          </a:bodyPr>
          <a:lstStyle/>
          <a:p>
            <a:pPr algn="ctr">
              <a:lnSpc>
                <a:spcPct val="90000"/>
              </a:lnSpc>
            </a:pPr>
            <a:r>
              <a:rPr lang="en-US" dirty="0" smtClean="0">
                <a:solidFill>
                  <a:schemeClr val="bg1"/>
                </a:solidFill>
              </a:rPr>
              <a:t>Web Frontend</a:t>
            </a:r>
          </a:p>
        </p:txBody>
      </p:sp>
      <p:sp>
        <p:nvSpPr>
          <p:cNvPr id="30" name="Rounded Rectangle 29"/>
          <p:cNvSpPr/>
          <p:nvPr/>
        </p:nvSpPr>
        <p:spPr bwMode="auto">
          <a:xfrm>
            <a:off x="3429000" y="2209800"/>
            <a:ext cx="2209800" cy="914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solidFill>
                  <a:schemeClr val="bg1"/>
                </a:solidFill>
              </a:rPr>
              <a:t>PWA</a:t>
            </a:r>
            <a:endParaRPr lang="en-US" sz="2000" dirty="0" smtClean="0">
              <a:solidFill>
                <a:schemeClr val="bg1"/>
              </a:solidFill>
            </a:endParaRPr>
          </a:p>
        </p:txBody>
      </p:sp>
      <p:sp>
        <p:nvSpPr>
          <p:cNvPr id="31" name="Rounded Rectangle 30"/>
          <p:cNvSpPr/>
          <p:nvPr/>
        </p:nvSpPr>
        <p:spPr bwMode="auto">
          <a:xfrm>
            <a:off x="3429000" y="3581400"/>
            <a:ext cx="2209800" cy="9144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solidFill>
                  <a:schemeClr val="bg1"/>
                </a:solidFill>
              </a:rPr>
              <a:t>Web </a:t>
            </a:r>
          </a:p>
          <a:p>
            <a:pPr defTabSz="914099"/>
            <a:r>
              <a:rPr lang="en-US" dirty="0" smtClean="0">
                <a:solidFill>
                  <a:schemeClr val="bg1"/>
                </a:solidFill>
              </a:rPr>
              <a:t>Service </a:t>
            </a:r>
          </a:p>
          <a:p>
            <a:pPr defTabSz="914099"/>
            <a:r>
              <a:rPr lang="en-US" dirty="0" smtClean="0">
                <a:solidFill>
                  <a:schemeClr val="bg1"/>
                </a:solidFill>
              </a:rPr>
              <a:t>Forwarder</a:t>
            </a:r>
          </a:p>
        </p:txBody>
      </p:sp>
      <p:sp>
        <p:nvSpPr>
          <p:cNvPr id="32" name="Right Arrow 31"/>
          <p:cNvSpPr/>
          <p:nvPr/>
        </p:nvSpPr>
        <p:spPr bwMode="auto">
          <a:xfrm>
            <a:off x="2514600" y="3505200"/>
            <a:ext cx="990600" cy="11430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3" name="Right Arrow 32"/>
          <p:cNvSpPr/>
          <p:nvPr/>
        </p:nvSpPr>
        <p:spPr bwMode="auto">
          <a:xfrm>
            <a:off x="2514600" y="2133600"/>
            <a:ext cx="990600" cy="11430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4" name="Right Arrow 33"/>
          <p:cNvSpPr/>
          <p:nvPr/>
        </p:nvSpPr>
        <p:spPr bwMode="auto">
          <a:xfrm>
            <a:off x="5486400" y="3505200"/>
            <a:ext cx="1219200" cy="11430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5" name="Right Arrow 34"/>
          <p:cNvSpPr/>
          <p:nvPr/>
        </p:nvSpPr>
        <p:spPr bwMode="auto">
          <a:xfrm>
            <a:off x="5486400" y="2057400"/>
            <a:ext cx="1219200" cy="11430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6" name="TextBox 35"/>
          <p:cNvSpPr txBox="1"/>
          <p:nvPr/>
        </p:nvSpPr>
        <p:spPr>
          <a:xfrm>
            <a:off x="304800" y="3505200"/>
            <a:ext cx="2438400" cy="221599"/>
          </a:xfrm>
          <a:prstGeom prst="rect">
            <a:avLst/>
          </a:prstGeom>
          <a:noFill/>
        </p:spPr>
        <p:txBody>
          <a:bodyPr wrap="square" lIns="0" tIns="0" rIns="0" bIns="0" rtlCol="0">
            <a:spAutoFit/>
          </a:bodyPr>
          <a:lstStyle/>
          <a:p>
            <a:pPr algn="ctr">
              <a:lnSpc>
                <a:spcPct val="90000"/>
              </a:lnSpc>
            </a:pPr>
            <a:r>
              <a:rPr lang="en-US" sz="1600" dirty="0" smtClean="0">
                <a:solidFill>
                  <a:schemeClr val="bg1"/>
                </a:solidFill>
              </a:rPr>
              <a:t>Customer Application</a:t>
            </a:r>
            <a:endParaRPr lang="en-US" dirty="0" smtClean="0">
              <a:solidFill>
                <a:schemeClr val="bg1"/>
              </a:solidFill>
            </a:endParaRPr>
          </a:p>
        </p:txBody>
      </p:sp>
      <p:grpSp>
        <p:nvGrpSpPr>
          <p:cNvPr id="39" name="Group 38"/>
          <p:cNvGrpSpPr/>
          <p:nvPr/>
        </p:nvGrpSpPr>
        <p:grpSpPr>
          <a:xfrm>
            <a:off x="4191000" y="2057400"/>
            <a:ext cx="1219200" cy="762000"/>
            <a:chOff x="4191000" y="2209800"/>
            <a:chExt cx="1219200" cy="762000"/>
          </a:xfrm>
        </p:grpSpPr>
        <p:sp>
          <p:nvSpPr>
            <p:cNvPr id="37" name="Flowchart: Process 36"/>
            <p:cNvSpPr/>
            <p:nvPr/>
          </p:nvSpPr>
          <p:spPr bwMode="auto">
            <a:xfrm>
              <a:off x="4419600" y="2438400"/>
              <a:ext cx="9906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1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Context</a:t>
              </a:r>
            </a:p>
          </p:txBody>
        </p:sp>
        <p:pic>
          <p:nvPicPr>
            <p:cNvPr id="3075" name="Picture 3" descr="K:\Illustration - Misc Hardware\Windows Server Icons\Documents\Envelope Open.png"/>
            <p:cNvPicPr>
              <a:picLocks noChangeAspect="1" noChangeArrowheads="1"/>
            </p:cNvPicPr>
            <p:nvPr/>
          </p:nvPicPr>
          <p:blipFill>
            <a:blip r:embed="rId4" cstate="print"/>
            <a:srcRect/>
            <a:stretch>
              <a:fillRect/>
            </a:stretch>
          </p:blipFill>
          <p:spPr bwMode="auto">
            <a:xfrm>
              <a:off x="4191000" y="2209800"/>
              <a:ext cx="422346" cy="457200"/>
            </a:xfrm>
            <a:prstGeom prst="rect">
              <a:avLst/>
            </a:prstGeom>
            <a:noFill/>
          </p:spPr>
        </p:pic>
      </p:grpSp>
      <p:pic>
        <p:nvPicPr>
          <p:cNvPr id="3076"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152400" y="2895600"/>
            <a:ext cx="373650" cy="447675"/>
          </a:xfrm>
          <a:prstGeom prst="rect">
            <a:avLst/>
          </a:prstGeom>
          <a:noFill/>
        </p:spPr>
      </p:pic>
      <p:pic>
        <p:nvPicPr>
          <p:cNvPr id="52"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4267200" y="1905000"/>
            <a:ext cx="373650" cy="447675"/>
          </a:xfrm>
          <a:prstGeom prst="rect">
            <a:avLst/>
          </a:prstGeom>
          <a:noFill/>
        </p:spPr>
      </p:pic>
      <p:grpSp>
        <p:nvGrpSpPr>
          <p:cNvPr id="53" name="Group 52"/>
          <p:cNvGrpSpPr/>
          <p:nvPr/>
        </p:nvGrpSpPr>
        <p:grpSpPr>
          <a:xfrm>
            <a:off x="4191000" y="3429000"/>
            <a:ext cx="1219200" cy="762000"/>
            <a:chOff x="4191000" y="2209800"/>
            <a:chExt cx="1219200" cy="762000"/>
          </a:xfrm>
        </p:grpSpPr>
        <p:sp>
          <p:nvSpPr>
            <p:cNvPr id="54" name="Flowchart: Process 53"/>
            <p:cNvSpPr/>
            <p:nvPr/>
          </p:nvSpPr>
          <p:spPr bwMode="auto">
            <a:xfrm>
              <a:off x="4419600" y="2438400"/>
              <a:ext cx="9906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1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Context</a:t>
              </a:r>
            </a:p>
          </p:txBody>
        </p:sp>
        <p:pic>
          <p:nvPicPr>
            <p:cNvPr id="55" name="Picture 3" descr="K:\Illustration - Misc Hardware\Windows Server Icons\Documents\Envelope Open.png"/>
            <p:cNvPicPr>
              <a:picLocks noChangeAspect="1" noChangeArrowheads="1"/>
            </p:cNvPicPr>
            <p:nvPr/>
          </p:nvPicPr>
          <p:blipFill>
            <a:blip r:embed="rId4" cstate="print"/>
            <a:srcRect/>
            <a:stretch>
              <a:fillRect/>
            </a:stretch>
          </p:blipFill>
          <p:spPr bwMode="auto">
            <a:xfrm>
              <a:off x="4191000" y="2209800"/>
              <a:ext cx="422346" cy="457200"/>
            </a:xfrm>
            <a:prstGeom prst="rect">
              <a:avLst/>
            </a:prstGeom>
            <a:noFill/>
          </p:spPr>
        </p:pic>
      </p:grpSp>
      <p:pic>
        <p:nvPicPr>
          <p:cNvPr id="56"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152400" y="4352925"/>
            <a:ext cx="373650" cy="447675"/>
          </a:xfrm>
          <a:prstGeom prst="rect">
            <a:avLst/>
          </a:prstGeom>
          <a:noFill/>
        </p:spPr>
      </p:pic>
      <p:pic>
        <p:nvPicPr>
          <p:cNvPr id="57"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4267200" y="3276600"/>
            <a:ext cx="373650" cy="447675"/>
          </a:xfrm>
          <a:prstGeom prst="rect">
            <a:avLst/>
          </a:prstGeom>
          <a:noFill/>
        </p:spPr>
      </p:pic>
      <p:grpSp>
        <p:nvGrpSpPr>
          <p:cNvPr id="58" name="Group 57"/>
          <p:cNvGrpSpPr/>
          <p:nvPr/>
        </p:nvGrpSpPr>
        <p:grpSpPr>
          <a:xfrm>
            <a:off x="1295400" y="5181600"/>
            <a:ext cx="1219200" cy="762000"/>
            <a:chOff x="4191000" y="2209800"/>
            <a:chExt cx="1219200" cy="762000"/>
          </a:xfrm>
        </p:grpSpPr>
        <p:sp>
          <p:nvSpPr>
            <p:cNvPr id="59" name="Flowchart: Process 58"/>
            <p:cNvSpPr/>
            <p:nvPr/>
          </p:nvSpPr>
          <p:spPr bwMode="auto">
            <a:xfrm>
              <a:off x="4419600" y="2438400"/>
              <a:ext cx="9906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1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Context</a:t>
              </a:r>
            </a:p>
          </p:txBody>
        </p:sp>
        <p:pic>
          <p:nvPicPr>
            <p:cNvPr id="60" name="Picture 3" descr="K:\Illustration - Misc Hardware\Windows Server Icons\Documents\Envelope Open.png"/>
            <p:cNvPicPr>
              <a:picLocks noChangeAspect="1" noChangeArrowheads="1"/>
            </p:cNvPicPr>
            <p:nvPr/>
          </p:nvPicPr>
          <p:blipFill>
            <a:blip r:embed="rId4" cstate="print"/>
            <a:srcRect/>
            <a:stretch>
              <a:fillRect/>
            </a:stretch>
          </p:blipFill>
          <p:spPr bwMode="auto">
            <a:xfrm>
              <a:off x="4191000" y="2209800"/>
              <a:ext cx="422346" cy="457200"/>
            </a:xfrm>
            <a:prstGeom prst="rect">
              <a:avLst/>
            </a:prstGeom>
            <a:noFill/>
          </p:spPr>
        </p:pic>
      </p:grpSp>
      <p:pic>
        <p:nvPicPr>
          <p:cNvPr id="61"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685800" y="5486400"/>
            <a:ext cx="373650" cy="447675"/>
          </a:xfrm>
          <a:prstGeom prst="rect">
            <a:avLst/>
          </a:prstGeom>
          <a:noFill/>
        </p:spPr>
      </p:pic>
      <p:pic>
        <p:nvPicPr>
          <p:cNvPr id="62"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1371600" y="5029200"/>
            <a:ext cx="373650" cy="447675"/>
          </a:xfrm>
          <a:prstGeom prst="rect">
            <a:avLst/>
          </a:prstGeom>
          <a:noFill/>
        </p:spPr>
      </p:pic>
      <p:pic>
        <p:nvPicPr>
          <p:cNvPr id="44" name="Picture 5" descr="K:\Illustration - Misc Hardware\Windows Server Icons\People\user man.png"/>
          <p:cNvPicPr>
            <a:picLocks noChangeAspect="1" noChangeArrowheads="1"/>
          </p:cNvPicPr>
          <p:nvPr/>
        </p:nvPicPr>
        <p:blipFill>
          <a:blip r:embed="rId6" cstate="print"/>
          <a:srcRect/>
          <a:stretch>
            <a:fillRect/>
          </a:stretch>
        </p:blipFill>
        <p:spPr bwMode="auto">
          <a:xfrm>
            <a:off x="136805" y="5791200"/>
            <a:ext cx="335989" cy="457200"/>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5E-6 8.67362E-19 C 0.05156 -0.09745 0.1033 -0.19491 0.17916 -0.21805 C 0.25503 -0.2412 0.40989 -0.15255 0.45521 -0.13889 " pathEditMode="relative" ptsTypes="aaA">
                                      <p:cBhvr>
                                        <p:cTn id="16" dur="2000" fill="hold"/>
                                        <p:tgtEl>
                                          <p:spTgt spid="3076"/>
                                        </p:tgtEl>
                                        <p:attrNameLst>
                                          <p:attrName>ppt_x</p:attrName>
                                          <p:attrName>ppt_y</p:attrName>
                                        </p:attrNameLst>
                                      </p:cBhvr>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307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dissolve">
                                      <p:cBhvr>
                                        <p:cTn id="26" dur="500"/>
                                        <p:tgtEl>
                                          <p:spTgt spid="35"/>
                                        </p:tgtEl>
                                      </p:cBhvr>
                                    </p:animEffect>
                                  </p:childTnLst>
                                </p:cTn>
                              </p:par>
                            </p:childTnLst>
                          </p:cTn>
                        </p:par>
                        <p:par>
                          <p:cTn id="27" fill="hold">
                            <p:stCondLst>
                              <p:cond delay="500"/>
                            </p:stCondLst>
                            <p:childTnLst>
                              <p:par>
                                <p:cTn id="28" presetID="0" presetClass="path" presetSubtype="0" accel="50000" decel="50000" fill="hold" nodeType="afterEffect">
                                  <p:stCondLst>
                                    <p:cond delay="0"/>
                                  </p:stCondLst>
                                  <p:childTnLst>
                                    <p:animMotion origin="layout" path="M -3.33333E-6 -1.11111E-6 L 0.20834 -1.11111E-6 " pathEditMode="relative" ptsTypes="AA">
                                      <p:cBhvr>
                                        <p:cTn id="29" dur="2000" fill="hold"/>
                                        <p:tgtEl>
                                          <p:spTgt spid="39"/>
                                        </p:tgtEl>
                                        <p:attrNameLst>
                                          <p:attrName>ppt_x</p:attrName>
                                          <p:attrName>ppt_y</p:attrName>
                                        </p:attrNameLst>
                                      </p:cBhvr>
                                    </p:animMotion>
                                  </p:childTnLst>
                                </p:cTn>
                              </p:par>
                              <p:par>
                                <p:cTn id="30" presetID="0" presetClass="path" presetSubtype="0" accel="50000" decel="50000" fill="hold" nodeType="withEffect">
                                  <p:stCondLst>
                                    <p:cond delay="0"/>
                                  </p:stCondLst>
                                  <p:childTnLst>
                                    <p:animMotion origin="layout" path="M -4.16667E-6 -4.44444E-6 L 0.2 0.01111 " pathEditMode="relative" ptsTypes="AA">
                                      <p:cBhvr>
                                        <p:cTn id="31" dur="2000" fill="hold"/>
                                        <p:tgtEl>
                                          <p:spTgt spid="52"/>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childTnLst>
                          </p:cTn>
                        </p:par>
                        <p:par>
                          <p:cTn id="41" fill="hold">
                            <p:stCondLst>
                              <p:cond delay="1000"/>
                            </p:stCondLst>
                            <p:childTnLst>
                              <p:par>
                                <p:cTn id="42" presetID="0" presetClass="path" presetSubtype="0" accel="50000" decel="50000" fill="hold" nodeType="afterEffect">
                                  <p:stCondLst>
                                    <p:cond delay="0"/>
                                  </p:stCondLst>
                                  <p:childTnLst>
                                    <p:animMotion origin="layout" path="M 0.00365 -0.01806 C 0.05417 -0.11551 0.10486 -0.21297 0.17917 -0.23611 C 0.25365 -0.25926 0.40556 -0.17061 0.45 -0.15695 " pathEditMode="relative" rAng="0" ptsTypes="aaA">
                                      <p:cBhvr>
                                        <p:cTn id="43" dur="2000" fill="hold"/>
                                        <p:tgtEl>
                                          <p:spTgt spid="56"/>
                                        </p:tgtEl>
                                        <p:attrNameLst>
                                          <p:attrName>ppt_x</p:attrName>
                                          <p:attrName>ppt_y</p:attrName>
                                        </p:attrNameLst>
                                      </p:cBhvr>
                                      <p:rCtr x="22300" y="-12100"/>
                                    </p:animMotion>
                                  </p:childTnLst>
                                </p:cTn>
                              </p:par>
                            </p:childTnLst>
                          </p:cTn>
                        </p:par>
                        <p:par>
                          <p:cTn id="44" fill="hold">
                            <p:stCondLst>
                              <p:cond delay="3000"/>
                            </p:stCondLst>
                            <p:childTnLst>
                              <p:par>
                                <p:cTn id="45" presetID="9"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dissolve">
                                      <p:cBhvr>
                                        <p:cTn id="47" dur="500"/>
                                        <p:tgtEl>
                                          <p:spTgt spid="34"/>
                                        </p:tgtEl>
                                      </p:cBhvr>
                                    </p:animEffect>
                                  </p:childTnLst>
                                </p:cTn>
                              </p:par>
                            </p:childTnLst>
                          </p:cTn>
                        </p:par>
                        <p:par>
                          <p:cTn id="48" fill="hold">
                            <p:stCondLst>
                              <p:cond delay="3500"/>
                            </p:stCondLst>
                            <p:childTnLst>
                              <p:par>
                                <p:cTn id="49" presetID="1" presetClass="entr" presetSubtype="0"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56"/>
                                        </p:tgtEl>
                                        <p:attrNameLst>
                                          <p:attrName>style.visibility</p:attrName>
                                        </p:attrNameLst>
                                      </p:cBhvr>
                                      <p:to>
                                        <p:strVal val="hidden"/>
                                      </p:to>
                                    </p:set>
                                  </p:childTnLst>
                                </p:cTn>
                              </p:par>
                            </p:childTnLst>
                          </p:cTn>
                        </p:par>
                        <p:par>
                          <p:cTn id="53" fill="hold">
                            <p:stCondLst>
                              <p:cond delay="3500"/>
                            </p:stCondLst>
                            <p:childTnLst>
                              <p:par>
                                <p:cTn id="54" presetID="0" presetClass="path" presetSubtype="0" accel="50000" decel="50000" fill="hold" nodeType="afterEffect">
                                  <p:stCondLst>
                                    <p:cond delay="0"/>
                                  </p:stCondLst>
                                  <p:childTnLst>
                                    <p:animMotion origin="layout" path="M -3.33333E-6 -1.11111E-6 L 0.20834 -1.11111E-6 " pathEditMode="relative" ptsTypes="AA">
                                      <p:cBhvr>
                                        <p:cTn id="55" dur="2000" fill="hold"/>
                                        <p:tgtEl>
                                          <p:spTgt spid="53"/>
                                        </p:tgtEl>
                                        <p:attrNameLst>
                                          <p:attrName>ppt_x</p:attrName>
                                          <p:attrName>ppt_y</p:attrName>
                                        </p:attrNameLst>
                                      </p:cBhvr>
                                    </p:animMotion>
                                  </p:childTnLst>
                                </p:cTn>
                              </p:par>
                              <p:par>
                                <p:cTn id="56" presetID="0" presetClass="path" presetSubtype="0" accel="50000" decel="50000" fill="hold" nodeType="withEffect">
                                  <p:stCondLst>
                                    <p:cond delay="0"/>
                                  </p:stCondLst>
                                  <p:childTnLst>
                                    <p:animMotion origin="layout" path="M -4.16667E-6 -4.44444E-6 L 0.2 0.01111 " pathEditMode="relative" ptsTypes="AA">
                                      <p:cBhvr>
                                        <p:cTn id="57" dur="2000" fill="hold"/>
                                        <p:tgtEl>
                                          <p:spTgt spid="57"/>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dissolv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2.5E-6 1.11111E-6 C 0.00695 -0.04028 0.01407 -0.08056 0.02466 -0.09005 C 0.03507 -0.09931 0.05643 -0.06296 0.06302 -0.05741 " pathEditMode="relative" rAng="0" ptsTypes="aaA">
                                      <p:cBhvr>
                                        <p:cTn id="71" dur="1000" fill="hold"/>
                                        <p:tgtEl>
                                          <p:spTgt spid="61"/>
                                        </p:tgtEl>
                                        <p:attrNameLst>
                                          <p:attrName>ppt_x</p:attrName>
                                          <p:attrName>ppt_y</p:attrName>
                                        </p:attrNameLst>
                                      </p:cBhvr>
                                      <p:rCtr x="3100" y="-5000"/>
                                    </p:animMotion>
                                  </p:childTnLst>
                                </p:cTn>
                              </p:par>
                            </p:childTnLst>
                          </p:cTn>
                        </p:par>
                        <p:par>
                          <p:cTn id="72" fill="hold">
                            <p:stCondLst>
                              <p:cond delay="1000"/>
                            </p:stCondLst>
                            <p:childTnLst>
                              <p:par>
                                <p:cTn id="73" presetID="1" presetClass="entr" presetSubtype="0" fill="hold"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6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dissolve">
                                      <p:cBhvr>
                                        <p:cTn id="81" dur="500"/>
                                        <p:tgtEl>
                                          <p:spTgt spid="15"/>
                                        </p:tgtEl>
                                      </p:cBhvr>
                                    </p:animEffect>
                                  </p:childTnLst>
                                </p:cTn>
                              </p:par>
                            </p:childTnLst>
                          </p:cTn>
                        </p:par>
                        <p:par>
                          <p:cTn id="82" fill="hold">
                            <p:stCondLst>
                              <p:cond delay="500"/>
                            </p:stCondLst>
                            <p:childTnLst>
                              <p:par>
                                <p:cTn id="83" presetID="0" presetClass="path" presetSubtype="0" accel="50000" decel="50000" fill="hold" nodeType="afterEffect">
                                  <p:stCondLst>
                                    <p:cond delay="0"/>
                                  </p:stCondLst>
                                  <p:childTnLst>
                                    <p:animMotion origin="layout" path="M -3.33333E-6 -1.11111E-6 L 0.525 -0.01111 " pathEditMode="relative" rAng="0" ptsTypes="AA">
                                      <p:cBhvr>
                                        <p:cTn id="84" dur="2000" fill="hold"/>
                                        <p:tgtEl>
                                          <p:spTgt spid="58"/>
                                        </p:tgtEl>
                                        <p:attrNameLst>
                                          <p:attrName>ppt_x</p:attrName>
                                          <p:attrName>ppt_y</p:attrName>
                                        </p:attrNameLst>
                                      </p:cBhvr>
                                      <p:rCtr x="26200" y="-600"/>
                                    </p:animMotion>
                                  </p:childTnLst>
                                </p:cTn>
                              </p:par>
                              <p:par>
                                <p:cTn id="85" presetID="0" presetClass="path" presetSubtype="0" accel="50000" decel="50000" fill="hold" nodeType="withEffect">
                                  <p:stCondLst>
                                    <p:cond delay="0"/>
                                  </p:stCondLst>
                                  <p:childTnLst>
                                    <p:animMotion origin="layout" path="M -3.33333E-6 -1.48148E-6 L 0.525 -0.00856 " pathEditMode="relative" rAng="0" ptsTypes="AA">
                                      <p:cBhvr>
                                        <p:cTn id="86" dur="2000" fill="hold"/>
                                        <p:tgtEl>
                                          <p:spTgt spid="62"/>
                                        </p:tgtEl>
                                        <p:attrNameLst>
                                          <p:attrName>ppt_x</p:attrName>
                                          <p:attrName>ppt_y</p:attrName>
                                        </p:attrNameLst>
                                      </p:cBhvr>
                                      <p:rCtr x="262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2" grpId="0" animBg="1"/>
      <p:bldP spid="33" grpId="0" animBg="1"/>
      <p:bldP spid="3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Impersonation with Project Server 2010</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38</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6" name="Rounded Rectangle 5"/>
          <p:cNvSpPr/>
          <p:nvPr/>
        </p:nvSpPr>
        <p:spPr bwMode="auto">
          <a:xfrm>
            <a:off x="6858000" y="1600200"/>
            <a:ext cx="1905000" cy="449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8" name="TextBox 7"/>
          <p:cNvSpPr txBox="1"/>
          <p:nvPr/>
        </p:nvSpPr>
        <p:spPr>
          <a:xfrm>
            <a:off x="6858000" y="1676400"/>
            <a:ext cx="1905000" cy="498598"/>
          </a:xfrm>
          <a:prstGeom prst="rect">
            <a:avLst/>
          </a:prstGeom>
          <a:noFill/>
        </p:spPr>
        <p:txBody>
          <a:bodyPr wrap="square" lIns="0" tIns="0" rIns="0" bIns="0" rtlCol="0">
            <a:spAutoFit/>
          </a:bodyPr>
          <a:lstStyle/>
          <a:p>
            <a:pPr algn="ctr">
              <a:lnSpc>
                <a:spcPct val="90000"/>
              </a:lnSpc>
            </a:pPr>
            <a:r>
              <a:rPr lang="en-US" dirty="0" smtClean="0">
                <a:solidFill>
                  <a:schemeClr val="bg1"/>
                </a:solidFill>
              </a:rPr>
              <a:t>Application</a:t>
            </a:r>
          </a:p>
          <a:p>
            <a:pPr algn="ctr">
              <a:lnSpc>
                <a:spcPct val="90000"/>
              </a:lnSpc>
            </a:pPr>
            <a:r>
              <a:rPr lang="en-US" dirty="0" smtClean="0">
                <a:solidFill>
                  <a:schemeClr val="bg1"/>
                </a:solidFill>
              </a:rPr>
              <a:t>Server</a:t>
            </a:r>
          </a:p>
        </p:txBody>
      </p:sp>
      <p:grpSp>
        <p:nvGrpSpPr>
          <p:cNvPr id="3" name="Group 10"/>
          <p:cNvGrpSpPr/>
          <p:nvPr/>
        </p:nvGrpSpPr>
        <p:grpSpPr>
          <a:xfrm>
            <a:off x="457200" y="3505200"/>
            <a:ext cx="2514600" cy="1828800"/>
            <a:chOff x="2667000" y="2743200"/>
            <a:chExt cx="2514600" cy="3048000"/>
          </a:xfrm>
        </p:grpSpPr>
        <p:sp>
          <p:nvSpPr>
            <p:cNvPr id="9" name="Rounded Rectangle 8"/>
            <p:cNvSpPr/>
            <p:nvPr/>
          </p:nvSpPr>
          <p:spPr bwMode="auto">
            <a:xfrm>
              <a:off x="2667000" y="2743200"/>
              <a:ext cx="2514600" cy="30480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0" name="TextBox 9"/>
            <p:cNvSpPr txBox="1"/>
            <p:nvPr/>
          </p:nvSpPr>
          <p:spPr>
            <a:xfrm>
              <a:off x="2819400" y="2951101"/>
              <a:ext cx="2209800" cy="521409"/>
            </a:xfrm>
            <a:prstGeom prst="rect">
              <a:avLst/>
            </a:prstGeom>
            <a:noFill/>
          </p:spPr>
          <p:txBody>
            <a:bodyPr wrap="square" lIns="0" tIns="0" rIns="0" bIns="0" rtlCol="0">
              <a:spAutoFit/>
            </a:bodyPr>
            <a:lstStyle/>
            <a:p>
              <a:pPr algn="ctr">
                <a:lnSpc>
                  <a:spcPct val="90000"/>
                </a:lnSpc>
              </a:pPr>
              <a:r>
                <a:rPr lang="en-US" sz="1600" dirty="0" smtClean="0">
                  <a:solidFill>
                    <a:schemeClr val="bg1"/>
                  </a:solidFill>
                </a:rPr>
                <a:t>Custom LOB Application</a:t>
              </a:r>
            </a:p>
          </p:txBody>
        </p:sp>
      </p:grpSp>
      <p:sp>
        <p:nvSpPr>
          <p:cNvPr id="12" name="Rounded Rectangle 11"/>
          <p:cNvSpPr/>
          <p:nvPr/>
        </p:nvSpPr>
        <p:spPr bwMode="auto">
          <a:xfrm>
            <a:off x="7239000" y="2286000"/>
            <a:ext cx="533400" cy="3505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rPr>
              <a:t>WCF Services </a:t>
            </a:r>
          </a:p>
        </p:txBody>
      </p:sp>
      <p:sp>
        <p:nvSpPr>
          <p:cNvPr id="13" name="Rounded Rectangle 12"/>
          <p:cNvSpPr/>
          <p:nvPr/>
        </p:nvSpPr>
        <p:spPr bwMode="auto">
          <a:xfrm>
            <a:off x="7924800" y="2286000"/>
            <a:ext cx="533400" cy="3505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rPr>
              <a:t>Business Objects </a:t>
            </a:r>
          </a:p>
        </p:txBody>
      </p:sp>
      <p:sp>
        <p:nvSpPr>
          <p:cNvPr id="20" name="Rounded Rectangle 19"/>
          <p:cNvSpPr/>
          <p:nvPr/>
        </p:nvSpPr>
        <p:spPr bwMode="auto">
          <a:xfrm>
            <a:off x="3505200" y="2133600"/>
            <a:ext cx="2514600" cy="3124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25" name="TextBox 24"/>
          <p:cNvSpPr txBox="1"/>
          <p:nvPr/>
        </p:nvSpPr>
        <p:spPr>
          <a:xfrm>
            <a:off x="3657600" y="2334986"/>
            <a:ext cx="2209800" cy="329431"/>
          </a:xfrm>
          <a:prstGeom prst="rect">
            <a:avLst/>
          </a:prstGeom>
          <a:noFill/>
        </p:spPr>
        <p:txBody>
          <a:bodyPr wrap="square" lIns="0" tIns="0" rIns="0" bIns="0" rtlCol="0">
            <a:spAutoFit/>
          </a:bodyPr>
          <a:lstStyle/>
          <a:p>
            <a:pPr algn="ctr">
              <a:lnSpc>
                <a:spcPct val="90000"/>
              </a:lnSpc>
            </a:pPr>
            <a:r>
              <a:rPr lang="en-US" dirty="0" smtClean="0">
                <a:solidFill>
                  <a:schemeClr val="bg1"/>
                </a:solidFill>
              </a:rPr>
              <a:t>Web Frontend</a:t>
            </a:r>
          </a:p>
        </p:txBody>
      </p:sp>
      <p:sp>
        <p:nvSpPr>
          <p:cNvPr id="30" name="Rounded Rectangle 29"/>
          <p:cNvSpPr/>
          <p:nvPr/>
        </p:nvSpPr>
        <p:spPr bwMode="auto">
          <a:xfrm>
            <a:off x="3657600" y="2743200"/>
            <a:ext cx="2209800" cy="70485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solidFill>
                  <a:schemeClr val="bg1"/>
                </a:solidFill>
              </a:rPr>
              <a:t>PWA</a:t>
            </a:r>
            <a:endParaRPr lang="en-US" sz="2000" dirty="0" smtClean="0">
              <a:solidFill>
                <a:schemeClr val="bg1"/>
              </a:solidFill>
            </a:endParaRPr>
          </a:p>
        </p:txBody>
      </p:sp>
      <p:sp>
        <p:nvSpPr>
          <p:cNvPr id="31" name="Rounded Rectangle 30"/>
          <p:cNvSpPr/>
          <p:nvPr/>
        </p:nvSpPr>
        <p:spPr bwMode="auto">
          <a:xfrm>
            <a:off x="3657600" y="3548743"/>
            <a:ext cx="2209800" cy="70485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solidFill>
                  <a:schemeClr val="bg1"/>
                </a:solidFill>
              </a:rPr>
              <a:t>WCF Forwarder</a:t>
            </a:r>
          </a:p>
        </p:txBody>
      </p:sp>
      <p:pic>
        <p:nvPicPr>
          <p:cNvPr id="3077" name="Picture 5" descr="K:\Illustration - Misc Hardware\Windows Server Icons\People\user man.png"/>
          <p:cNvPicPr>
            <a:picLocks noChangeAspect="1" noChangeArrowheads="1"/>
          </p:cNvPicPr>
          <p:nvPr/>
        </p:nvPicPr>
        <p:blipFill>
          <a:blip r:embed="rId3" cstate="print"/>
          <a:srcRect/>
          <a:stretch>
            <a:fillRect/>
          </a:stretch>
        </p:blipFill>
        <p:spPr bwMode="auto">
          <a:xfrm>
            <a:off x="304800" y="4953000"/>
            <a:ext cx="335989" cy="457200"/>
          </a:xfrm>
          <a:prstGeom prst="rect">
            <a:avLst/>
          </a:prstGeom>
          <a:noFill/>
        </p:spPr>
      </p:pic>
      <p:sp>
        <p:nvSpPr>
          <p:cNvPr id="45" name="Rounded Rectangle 44"/>
          <p:cNvSpPr/>
          <p:nvPr/>
        </p:nvSpPr>
        <p:spPr bwMode="auto">
          <a:xfrm>
            <a:off x="3657600" y="4343400"/>
            <a:ext cx="2209800" cy="685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solidFill>
                  <a:schemeClr val="bg1"/>
                </a:solidFill>
              </a:rPr>
              <a:t>Web Service Forwarder</a:t>
            </a:r>
          </a:p>
        </p:txBody>
      </p:sp>
      <p:sp>
        <p:nvSpPr>
          <p:cNvPr id="47" name="Right Arrow 46"/>
          <p:cNvSpPr/>
          <p:nvPr/>
        </p:nvSpPr>
        <p:spPr bwMode="auto">
          <a:xfrm>
            <a:off x="2895600" y="4419600"/>
            <a:ext cx="8382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48" name="Curved Left Arrow 47"/>
          <p:cNvSpPr/>
          <p:nvPr/>
        </p:nvSpPr>
        <p:spPr bwMode="auto">
          <a:xfrm flipV="1">
            <a:off x="5715000" y="3962400"/>
            <a:ext cx="685800" cy="762000"/>
          </a:xfrm>
          <a:prstGeom prst="curved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49" name="Right Arrow 48"/>
          <p:cNvSpPr/>
          <p:nvPr/>
        </p:nvSpPr>
        <p:spPr bwMode="auto">
          <a:xfrm>
            <a:off x="5791200" y="3505200"/>
            <a:ext cx="15240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16" name="Group 57"/>
          <p:cNvGrpSpPr/>
          <p:nvPr/>
        </p:nvGrpSpPr>
        <p:grpSpPr>
          <a:xfrm>
            <a:off x="1371600" y="4114800"/>
            <a:ext cx="1219200" cy="762000"/>
            <a:chOff x="4191000" y="2209800"/>
            <a:chExt cx="1219200" cy="762000"/>
          </a:xfrm>
        </p:grpSpPr>
        <p:sp>
          <p:nvSpPr>
            <p:cNvPr id="59" name="Flowchart: Process 58"/>
            <p:cNvSpPr/>
            <p:nvPr/>
          </p:nvSpPr>
          <p:spPr bwMode="auto">
            <a:xfrm>
              <a:off x="4419600" y="2438400"/>
              <a:ext cx="990600" cy="533400"/>
            </a:xfrm>
            <a:prstGeom prst="flowChartProcess">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1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Context</a:t>
              </a:r>
            </a:p>
          </p:txBody>
        </p:sp>
        <p:pic>
          <p:nvPicPr>
            <p:cNvPr id="60" name="Picture 3" descr="K:\Illustration - Misc Hardware\Windows Server Icons\Documents\Envelope Open.png"/>
            <p:cNvPicPr>
              <a:picLocks noChangeAspect="1" noChangeArrowheads="1"/>
            </p:cNvPicPr>
            <p:nvPr/>
          </p:nvPicPr>
          <p:blipFill>
            <a:blip r:embed="rId4" cstate="print"/>
            <a:srcRect/>
            <a:stretch>
              <a:fillRect/>
            </a:stretch>
          </p:blipFill>
          <p:spPr bwMode="auto">
            <a:xfrm>
              <a:off x="4191000" y="2209800"/>
              <a:ext cx="422346" cy="457200"/>
            </a:xfrm>
            <a:prstGeom prst="rect">
              <a:avLst/>
            </a:prstGeom>
            <a:noFill/>
          </p:spPr>
        </p:pic>
      </p:grpSp>
      <p:pic>
        <p:nvPicPr>
          <p:cNvPr id="62"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1447800" y="3962400"/>
            <a:ext cx="373650" cy="447675"/>
          </a:xfrm>
          <a:prstGeom prst="rect">
            <a:avLst/>
          </a:prstGeom>
          <a:noFill/>
        </p:spPr>
      </p:pic>
      <p:pic>
        <p:nvPicPr>
          <p:cNvPr id="61" name="Picture 4" descr="K:\Illustration - Misc Hardware\Windows Server Icons\People\User Androgynous.png"/>
          <p:cNvPicPr>
            <a:picLocks noChangeAspect="1" noChangeArrowheads="1"/>
          </p:cNvPicPr>
          <p:nvPr/>
        </p:nvPicPr>
        <p:blipFill>
          <a:blip r:embed="rId5" cstate="print"/>
          <a:srcRect/>
          <a:stretch>
            <a:fillRect/>
          </a:stretch>
        </p:blipFill>
        <p:spPr bwMode="auto">
          <a:xfrm>
            <a:off x="685800" y="4343400"/>
            <a:ext cx="373650" cy="447675"/>
          </a:xfrm>
          <a:prstGeom prst="rect">
            <a:avLst/>
          </a:prstGeom>
          <a:noFill/>
        </p:spPr>
      </p:pic>
      <p:sp>
        <p:nvSpPr>
          <p:cNvPr id="50" name="Rounded Rectangle 49"/>
          <p:cNvSpPr/>
          <p:nvPr/>
        </p:nvSpPr>
        <p:spPr bwMode="auto">
          <a:xfrm>
            <a:off x="7239000" y="2286000"/>
            <a:ext cx="533400" cy="3505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rPr>
              <a:t>Web Services </a:t>
            </a:r>
          </a:p>
        </p:txBody>
      </p:sp>
      <p:sp>
        <p:nvSpPr>
          <p:cNvPr id="51" name="&quot;No&quot; Symbol 50"/>
          <p:cNvSpPr/>
          <p:nvPr/>
        </p:nvSpPr>
        <p:spPr bwMode="auto">
          <a:xfrm>
            <a:off x="7010400" y="3352800"/>
            <a:ext cx="914400" cy="914400"/>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edg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1"/>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dissolv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8.33333E-7 6.66667E-6 C 0.00417 -0.05138 0.00851 -0.10277 0.02292 -0.11111 C 0.03733 -0.11944 0.07292 -0.06134 0.08646 -0.04999 " pathEditMode="relative" ptsTypes="aaA">
                                      <p:cBhvr>
                                        <p:cTn id="32" dur="2000" fill="hold"/>
                                        <p:tgtEl>
                                          <p:spTgt spid="61"/>
                                        </p:tgtEl>
                                        <p:attrNameLst>
                                          <p:attrName>ppt_x</p:attrName>
                                          <p:attrName>ppt_y</p:attrName>
                                        </p:attrNameLst>
                                      </p:cBhvr>
                                    </p:animMotion>
                                  </p:childTnLst>
                                </p:cTn>
                              </p:par>
                            </p:childTnLst>
                          </p:cTn>
                        </p:par>
                        <p:par>
                          <p:cTn id="33" fill="hold">
                            <p:stCondLst>
                              <p:cond delay="2000"/>
                            </p:stCondLst>
                            <p:childTnLst>
                              <p:par>
                                <p:cTn id="34" presetID="9" presetClass="exit" presetSubtype="0" fill="hold" nodeType="afterEffect">
                                  <p:stCondLst>
                                    <p:cond delay="0"/>
                                  </p:stCondLst>
                                  <p:childTnLst>
                                    <p:animEffect transition="out" filter="dissolve">
                                      <p:cBhvr>
                                        <p:cTn id="35" dur="500"/>
                                        <p:tgtEl>
                                          <p:spTgt spid="61"/>
                                        </p:tgtEl>
                                      </p:cBhvr>
                                    </p:animEffect>
                                    <p:set>
                                      <p:cBhvr>
                                        <p:cTn id="36" dur="1" fill="hold">
                                          <p:stCondLst>
                                            <p:cond delay="499"/>
                                          </p:stCondLst>
                                        </p:cTn>
                                        <p:tgtEl>
                                          <p:spTgt spid="61"/>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par>
                          <p:cTn id="44" fill="hold">
                            <p:stCondLst>
                              <p:cond delay="500"/>
                            </p:stCondLst>
                            <p:childTnLst>
                              <p:par>
                                <p:cTn id="45" presetID="0" presetClass="path" presetSubtype="0" accel="50000" decel="50000" fill="hold" nodeType="afterEffect">
                                  <p:stCondLst>
                                    <p:cond delay="0"/>
                                  </p:stCondLst>
                                  <p:childTnLst>
                                    <p:animMotion origin="layout" path="M 0 0 L 0.35833 0 " pathEditMode="relative" ptsTypes="AA">
                                      <p:cBhvr>
                                        <p:cTn id="46" dur="2000" fill="hold"/>
                                        <p:tgtEl>
                                          <p:spTgt spid="62"/>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35833 0 " pathEditMode="relative" ptsTypes="AA">
                                      <p:cBhvr>
                                        <p:cTn id="48" dur="2000" fill="hold"/>
                                        <p:tgtEl>
                                          <p:spTgt spid="16"/>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par>
                          <p:cTn id="54" fill="hold">
                            <p:stCondLst>
                              <p:cond delay="500"/>
                            </p:stCondLst>
                            <p:childTnLst>
                              <p:par>
                                <p:cTn id="55" presetID="0" presetClass="path" presetSubtype="0" accel="50000" decel="50000" fill="hold" nodeType="afterEffect">
                                  <p:stCondLst>
                                    <p:cond delay="0"/>
                                  </p:stCondLst>
                                  <p:childTnLst>
                                    <p:animMotion origin="layout" path="M 0.35833 -2.22222E-6 C 0.42969 0.00047 0.50122 0.00093 0.50417 -0.0125 C 0.50712 -0.02592 0.40087 -0.06944 0.37604 -0.08055 C 0.35122 -0.09166 0.35313 -0.08541 0.35521 -0.07916 " pathEditMode="relative" rAng="0" ptsTypes="aaaA">
                                      <p:cBhvr>
                                        <p:cTn id="56" dur="2000" fill="hold"/>
                                        <p:tgtEl>
                                          <p:spTgt spid="16"/>
                                        </p:tgtEl>
                                        <p:attrNameLst>
                                          <p:attrName>ppt_x</p:attrName>
                                          <p:attrName>ppt_y</p:attrName>
                                        </p:attrNameLst>
                                      </p:cBhvr>
                                      <p:rCtr x="7100" y="-4500"/>
                                    </p:animMotion>
                                  </p:childTnLst>
                                </p:cTn>
                              </p:par>
                              <p:par>
                                <p:cTn id="57" presetID="0" presetClass="path" presetSubtype="0" accel="50000" decel="50000" fill="hold" nodeType="withEffect">
                                  <p:stCondLst>
                                    <p:cond delay="0"/>
                                  </p:stCondLst>
                                  <p:childTnLst>
                                    <p:animMotion origin="layout" path="M 0.35834 1.11111E-6 C 0.42969 0.00046 0.50122 0.00092 0.50417 -0.0125 C 0.50712 -0.02593 0.40087 -0.06945 0.37605 -0.08056 C 0.35122 -0.09167 0.35313 -0.08542 0.35521 -0.07917 " pathEditMode="relative" rAng="0" ptsTypes="aaaA">
                                      <p:cBhvr>
                                        <p:cTn id="58" dur="2000" fill="hold"/>
                                        <p:tgtEl>
                                          <p:spTgt spid="62"/>
                                        </p:tgtEl>
                                        <p:attrNameLst>
                                          <p:attrName>ppt_x</p:attrName>
                                          <p:attrName>ppt_y</p:attrName>
                                        </p:attrNameLst>
                                      </p:cBhvr>
                                      <p:rCtr x="7100" y="-4500"/>
                                    </p:animMotion>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cTn>
                              </p:par>
                            </p:childTnLst>
                          </p:cTn>
                        </p:par>
                        <p:par>
                          <p:cTn id="64" fill="hold">
                            <p:stCondLst>
                              <p:cond delay="500"/>
                            </p:stCondLst>
                            <p:childTnLst>
                              <p:par>
                                <p:cTn id="65" presetID="0" presetClass="path" presetSubtype="0" accel="50000" decel="50000" fill="hold" nodeType="afterEffect">
                                  <p:stCondLst>
                                    <p:cond delay="0"/>
                                  </p:stCondLst>
                                  <p:childTnLst>
                                    <p:animMotion origin="layout" path="M 0.35521 -0.07917 L 0.58021 -0.09028 " pathEditMode="relative" ptsTypes="AA">
                                      <p:cBhvr>
                                        <p:cTn id="66" dur="2000" fill="hold"/>
                                        <p:tgtEl>
                                          <p:spTgt spid="16"/>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3552 -0.07917 L 0.57187 -0.09028 " pathEditMode="relative" ptsTypes="AA">
                                      <p:cBhvr>
                                        <p:cTn id="68"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7" grpId="0" animBg="1"/>
      <p:bldP spid="48" grpId="0" animBg="1"/>
      <p:bldP spid="49" grpId="0" animBg="1"/>
      <p:bldP spid="50" grpId="0" animBg="1"/>
      <p:bldP spid="51" grpId="0" animBg="1"/>
      <p:bldP spid="5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Broker in Project 2010</a:t>
            </a:r>
            <a:endParaRPr lang="en-US" dirty="0"/>
          </a:p>
        </p:txBody>
      </p:sp>
      <p:graphicFrame>
        <p:nvGraphicFramePr>
          <p:cNvPr id="5" name="Diagram 4"/>
          <p:cNvGraphicFramePr/>
          <p:nvPr>
            <p:extLst>
              <p:ext uri="{D42A27DB-BD31-4B8C-83A1-F6EECF244321}">
                <p14:modId xmlns:p14="http://schemas.microsoft.com/office/powerpoint/2010/main" val="80566781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02709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1F551CA-CC76-4BEA-BD2B-5BD86F3A8203}"/>
                                            </p:graphicEl>
                                          </p:spTgt>
                                        </p:tgtEl>
                                        <p:attrNameLst>
                                          <p:attrName>style.visibility</p:attrName>
                                        </p:attrNameLst>
                                      </p:cBhvr>
                                      <p:to>
                                        <p:strVal val="visible"/>
                                      </p:to>
                                    </p:set>
                                    <p:animEffect transition="in" filter="fade">
                                      <p:cBhvr>
                                        <p:cTn id="7" dur="500"/>
                                        <p:tgtEl>
                                          <p:spTgt spid="5">
                                            <p:graphicEl>
                                              <a:dgm id="{11F551CA-CC76-4BEA-BD2B-5BD86F3A82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6FE4A5A5-B398-46BF-953C-A2AC4DF1E446}"/>
                                            </p:graphicEl>
                                          </p:spTgt>
                                        </p:tgtEl>
                                        <p:attrNameLst>
                                          <p:attrName>style.visibility</p:attrName>
                                        </p:attrNameLst>
                                      </p:cBhvr>
                                      <p:to>
                                        <p:strVal val="visible"/>
                                      </p:to>
                                    </p:set>
                                    <p:animEffect transition="in" filter="fade">
                                      <p:cBhvr>
                                        <p:cTn id="12" dur="500"/>
                                        <p:tgtEl>
                                          <p:spTgt spid="5">
                                            <p:graphicEl>
                                              <a:dgm id="{6FE4A5A5-B398-46BF-953C-A2AC4DF1E446}"/>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7FBF734-6AFC-4070-9966-34BDEE58FA23}"/>
                                            </p:graphicEl>
                                          </p:spTgt>
                                        </p:tgtEl>
                                        <p:attrNameLst>
                                          <p:attrName>style.visibility</p:attrName>
                                        </p:attrNameLst>
                                      </p:cBhvr>
                                      <p:to>
                                        <p:strVal val="visible"/>
                                      </p:to>
                                    </p:set>
                                    <p:animEffect transition="in" filter="fade">
                                      <p:cBhvr>
                                        <p:cTn id="15" dur="500"/>
                                        <p:tgtEl>
                                          <p:spTgt spid="5">
                                            <p:graphicEl>
                                              <a:dgm id="{57FBF734-6AFC-4070-9966-34BDEE58FA23}"/>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7F3F30E5-B967-4276-925A-95FE26221C57}"/>
                                            </p:graphicEl>
                                          </p:spTgt>
                                        </p:tgtEl>
                                        <p:attrNameLst>
                                          <p:attrName>style.visibility</p:attrName>
                                        </p:attrNameLst>
                                      </p:cBhvr>
                                      <p:to>
                                        <p:strVal val="visible"/>
                                      </p:to>
                                    </p:set>
                                    <p:animEffect transition="in" filter="fade">
                                      <p:cBhvr>
                                        <p:cTn id="18" dur="500"/>
                                        <p:tgtEl>
                                          <p:spTgt spid="5">
                                            <p:graphicEl>
                                              <a:dgm id="{7F3F30E5-B967-4276-925A-95FE26221C5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066800"/>
            <a:ext cx="8382000" cy="5927777"/>
          </a:xfrm>
        </p:spPr>
        <p:txBody>
          <a:bodyPr/>
          <a:lstStyle/>
          <a:p>
            <a:r>
              <a:rPr lang="en-US" dirty="0" smtClean="0"/>
              <a:t>Extensibility overview</a:t>
            </a:r>
          </a:p>
          <a:p>
            <a:r>
              <a:rPr lang="en-US" dirty="0" smtClean="0"/>
              <a:t>Project Desktop Extensibility</a:t>
            </a:r>
          </a:p>
          <a:p>
            <a:pPr lvl="1"/>
            <a:r>
              <a:rPr lang="en-US" dirty="0" smtClean="0"/>
              <a:t>Overview</a:t>
            </a:r>
          </a:p>
          <a:p>
            <a:pPr lvl="1"/>
            <a:r>
              <a:rPr lang="en-US" dirty="0" smtClean="0"/>
              <a:t>Considerations</a:t>
            </a:r>
          </a:p>
          <a:p>
            <a:pPr lvl="1"/>
            <a:endParaRPr lang="en-US" dirty="0" smtClean="0"/>
          </a:p>
          <a:p>
            <a:r>
              <a:rPr lang="en-US" dirty="0" smtClean="0"/>
              <a:t>Project Server Extensibility</a:t>
            </a:r>
          </a:p>
          <a:p>
            <a:pPr lvl="1"/>
            <a:r>
              <a:rPr lang="en-US" dirty="0" smtClean="0"/>
              <a:t>Overview</a:t>
            </a:r>
          </a:p>
          <a:p>
            <a:pPr lvl="1"/>
            <a:r>
              <a:rPr lang="en-US" dirty="0" smtClean="0"/>
              <a:t>Considerations</a:t>
            </a:r>
          </a:p>
          <a:p>
            <a:pPr lvl="1"/>
            <a:endParaRPr lang="en-US" dirty="0"/>
          </a:p>
          <a:p>
            <a:r>
              <a:rPr lang="en-US" dirty="0" smtClean="0"/>
              <a:t>Resources</a:t>
            </a:r>
          </a:p>
          <a:p>
            <a:pPr lvl="1"/>
            <a:r>
              <a:rPr lang="en-US" dirty="0" smtClean="0">
                <a:solidFill>
                  <a:srgbClr xmlns:mc="http://schemas.openxmlformats.org/markup-compatibility/2006" xmlns:a14="http://schemas.microsoft.com/office/drawing/2010/main" val="FFC000" mc:Ignorable=""/>
                </a:solidFill>
                <a:hlinkClick r:id="rId3"/>
              </a:rPr>
              <a:t>http</a:t>
            </a:r>
            <a:r>
              <a:rPr lang="en-US" dirty="0">
                <a:solidFill>
                  <a:srgbClr xmlns:mc="http://schemas.openxmlformats.org/markup-compatibility/2006" xmlns:a14="http://schemas.microsoft.com/office/drawing/2010/main" val="FFC000" mc:Ignorable=""/>
                </a:solidFill>
                <a:hlinkClick r:id="rId3"/>
              </a:rPr>
              <a:t>://msdn.microsoft.com/project</a:t>
            </a:r>
            <a:endParaRPr lang="en-US" dirty="0" smtClean="0"/>
          </a:p>
          <a:p>
            <a:pPr lvl="1"/>
            <a:endParaRPr lang="en-US" dirty="0" smtClean="0"/>
          </a:p>
        </p:txBody>
      </p:sp>
    </p:spTree>
    <p:extLst>
      <p:ext uri="{BB962C8B-B14F-4D97-AF65-F5344CB8AC3E}">
        <p14:creationId xmlns:p14="http://schemas.microsoft.com/office/powerpoint/2010/main" val="877843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Status Broker in Project 2010</a:t>
            </a:r>
            <a:endParaRPr lang="en-US" dirty="0"/>
          </a:p>
        </p:txBody>
      </p:sp>
      <p:sp>
        <p:nvSpPr>
          <p:cNvPr id="4" name="Slide Number Placeholder 3"/>
          <p:cNvSpPr>
            <a:spLocks noGrp="1"/>
          </p:cNvSpPr>
          <p:nvPr>
            <p:ph type="sldNum" sz="quarter" idx="4294967295"/>
          </p:nvPr>
        </p:nvSpPr>
        <p:spPr>
          <a:xfrm>
            <a:off x="0" y="6356350"/>
            <a:ext cx="2133600" cy="365125"/>
          </a:xfrm>
          <a:prstGeom prst="rect">
            <a:avLst/>
          </a:prstGeom>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40</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7" name="Text Placeholder 6"/>
          <p:cNvSpPr>
            <a:spLocks noGrp="1"/>
          </p:cNvSpPr>
          <p:nvPr>
            <p:ph type="body" sz="quarter" idx="10"/>
          </p:nvPr>
        </p:nvSpPr>
        <p:spPr>
          <a:xfrm>
            <a:off x="381000" y="1013986"/>
            <a:ext cx="8382000" cy="2210862"/>
          </a:xfrm>
        </p:spPr>
        <p:txBody>
          <a:bodyPr/>
          <a:lstStyle/>
          <a:p>
            <a:r>
              <a:rPr lang="en-US" dirty="0" smtClean="0"/>
              <a:t>New Global Permission in the </a:t>
            </a:r>
            <a:r>
              <a:rPr lang="en-US" dirty="0" smtClean="0">
                <a:solidFill>
                  <a:srgbClr xmlns:mc="http://schemas.openxmlformats.org/markup-compatibility/2006" xmlns:a14="http://schemas.microsoft.com/office/drawing/2010/main" val="FFC000" mc:Ignorable=""/>
                </a:solidFill>
              </a:rPr>
              <a:t>Time and Task Management</a:t>
            </a:r>
            <a:r>
              <a:rPr lang="en-US" dirty="0" smtClean="0"/>
              <a:t> group</a:t>
            </a:r>
          </a:p>
          <a:p>
            <a:r>
              <a:rPr lang="en-US" dirty="0" smtClean="0"/>
              <a:t>The following 3 methods were extended</a:t>
            </a:r>
          </a:p>
          <a:p>
            <a:pPr lvl="1"/>
            <a:r>
              <a:rPr lang="en-US" dirty="0" err="1"/>
              <a:t>ReadStatusForResource</a:t>
            </a:r>
            <a:r>
              <a:rPr lang="en-US" dirty="0"/>
              <a:t>(…)</a:t>
            </a:r>
          </a:p>
          <a:p>
            <a:pPr lvl="1"/>
            <a:r>
              <a:rPr lang="en-US" dirty="0" err="1"/>
              <a:t>UpdateStatus</a:t>
            </a:r>
            <a:r>
              <a:rPr lang="en-US" dirty="0"/>
              <a:t>(…) </a:t>
            </a:r>
          </a:p>
          <a:p>
            <a:pPr lvl="1"/>
            <a:r>
              <a:rPr lang="en-US" dirty="0" err="1"/>
              <a:t>SubmitStatusForResource</a:t>
            </a:r>
            <a:r>
              <a:rPr lang="en-US" dirty="0" smtClean="0"/>
              <a:t>(…)</a:t>
            </a:r>
            <a:endParaRPr lang="en-US" dirty="0"/>
          </a:p>
          <a:p>
            <a:r>
              <a:rPr lang="en-US" dirty="0" smtClean="0"/>
              <a:t>Additional parameter for specifying the </a:t>
            </a:r>
            <a:r>
              <a:rPr lang="en-US" dirty="0" err="1" smtClean="0"/>
              <a:t>ResID</a:t>
            </a:r>
            <a:endParaRPr lang="en-US" dirty="0" smtClean="0"/>
          </a:p>
          <a:p>
            <a:pPr marL="395288" lvl="1" indent="0"/>
            <a:r>
              <a:rPr lang="en-US" sz="1200" dirty="0">
                <a:latin typeface="Courier" pitchFamily="49" charset="0"/>
              </a:rPr>
              <a:t>&lt;</a:t>
            </a:r>
            <a:r>
              <a:rPr lang="en-US" sz="1400" dirty="0" smtClean="0">
                <a:solidFill>
                  <a:schemeClr val="tx1"/>
                </a:solidFill>
                <a:latin typeface="Courier" pitchFamily="49" charset="0"/>
              </a:rPr>
              <a:t>Changes</a:t>
            </a:r>
            <a:r>
              <a:rPr lang="en-US" sz="1400" dirty="0">
                <a:solidFill>
                  <a:schemeClr val="tx1"/>
                </a:solidFill>
                <a:latin typeface="Courier" pitchFamily="49" charset="0"/>
              </a:rPr>
              <a:t>&gt;</a:t>
            </a:r>
          </a:p>
          <a:p>
            <a:pPr marL="395288" lvl="1" indent="0"/>
            <a:r>
              <a:rPr lang="en-US" sz="1400" dirty="0">
                <a:solidFill>
                  <a:schemeClr val="tx1"/>
                </a:solidFill>
                <a:latin typeface="Courier" pitchFamily="49" charset="0"/>
              </a:rPr>
              <a:t>  &lt;</a:t>
            </a:r>
            <a:r>
              <a:rPr lang="en-US" sz="1400" dirty="0" err="1">
                <a:solidFill>
                  <a:schemeClr val="tx1"/>
                </a:solidFill>
                <a:latin typeface="Courier" pitchFamily="49" charset="0"/>
              </a:rPr>
              <a:t>Proj</a:t>
            </a:r>
            <a:r>
              <a:rPr lang="en-US" sz="1400" dirty="0">
                <a:solidFill>
                  <a:schemeClr val="tx1"/>
                </a:solidFill>
                <a:latin typeface="Courier" pitchFamily="49" charset="0"/>
              </a:rPr>
              <a:t> ID='c98af47e-c800-4826-b9f5-2e1d84a41855'&gt;</a:t>
            </a:r>
          </a:p>
          <a:p>
            <a:pPr marL="395288" lvl="1" indent="0"/>
            <a:r>
              <a:rPr lang="en-US" sz="1400" dirty="0">
                <a:solidFill>
                  <a:schemeClr val="tx1"/>
                </a:solidFill>
                <a:latin typeface="Courier" pitchFamily="49" charset="0"/>
              </a:rPr>
              <a:t>    &lt;</a:t>
            </a:r>
            <a:r>
              <a:rPr lang="en-US" sz="1400" dirty="0" err="1">
                <a:solidFill>
                  <a:schemeClr val="tx1"/>
                </a:solidFill>
                <a:latin typeface="Courier" pitchFamily="49" charset="0"/>
              </a:rPr>
              <a:t>Assn</a:t>
            </a:r>
            <a:r>
              <a:rPr lang="en-US" sz="1400" dirty="0">
                <a:solidFill>
                  <a:schemeClr val="tx1"/>
                </a:solidFill>
                <a:latin typeface="Courier" pitchFamily="49" charset="0"/>
              </a:rPr>
              <a:t> ID='8b4e7966-f42e-4f08-9758-532e6e087e22' </a:t>
            </a:r>
          </a:p>
          <a:p>
            <a:pPr marL="395288" lvl="1" indent="0"/>
            <a:r>
              <a:rPr lang="en-US" sz="1400" dirty="0">
                <a:solidFill>
                  <a:schemeClr val="tx1"/>
                </a:solidFill>
                <a:latin typeface="Courier" pitchFamily="49" charset="0"/>
              </a:rPr>
              <a:t>			</a:t>
            </a:r>
            <a:r>
              <a:rPr lang="en-US" sz="1400" b="1" dirty="0" err="1">
                <a:solidFill>
                  <a:srgbClr xmlns:mc="http://schemas.openxmlformats.org/markup-compatibility/2006" xmlns:a14="http://schemas.microsoft.com/office/drawing/2010/main" val="FFC000" mc:Ignorable=""/>
                </a:solidFill>
                <a:latin typeface="Courier" pitchFamily="49" charset="0"/>
              </a:rPr>
              <a:t>ResID</a:t>
            </a:r>
            <a:r>
              <a:rPr lang="en-US" sz="1400" b="1" dirty="0">
                <a:solidFill>
                  <a:srgbClr xmlns:mc="http://schemas.openxmlformats.org/markup-compatibility/2006" xmlns:a14="http://schemas.microsoft.com/office/drawing/2010/main" val="FFC000" mc:Ignorable=""/>
                </a:solidFill>
                <a:latin typeface="Courier" pitchFamily="49" charset="0"/>
              </a:rPr>
              <a:t>='8b36b53d-780c-4c53-9f4c-8996108ff40d'</a:t>
            </a:r>
            <a:r>
              <a:rPr lang="en-US" sz="1400" dirty="0">
                <a:solidFill>
                  <a:srgbClr xmlns:mc="http://schemas.openxmlformats.org/markup-compatibility/2006" xmlns:a14="http://schemas.microsoft.com/office/drawing/2010/main" val="FFC000" mc:Ignorable=""/>
                </a:solidFill>
                <a:latin typeface="Courier" pitchFamily="49" charset="0"/>
              </a:rPr>
              <a:t>&gt;</a:t>
            </a:r>
          </a:p>
          <a:p>
            <a:pPr marL="395288" lvl="1" indent="0"/>
            <a:r>
              <a:rPr lang="en-US" sz="1400" dirty="0">
                <a:solidFill>
                  <a:schemeClr val="tx1"/>
                </a:solidFill>
                <a:latin typeface="Courier" pitchFamily="49" charset="0"/>
              </a:rPr>
              <a:t>      &lt;Change PID='251658274'&gt;10&lt;/Change&gt;</a:t>
            </a:r>
          </a:p>
          <a:p>
            <a:pPr marL="395288" lvl="1" indent="0"/>
            <a:r>
              <a:rPr lang="en-US" sz="1400" dirty="0">
                <a:solidFill>
                  <a:schemeClr val="tx1"/>
                </a:solidFill>
                <a:latin typeface="Courier" pitchFamily="49" charset="0"/>
              </a:rPr>
              <a:t>    &lt;/</a:t>
            </a:r>
            <a:r>
              <a:rPr lang="en-US" sz="1400" dirty="0" err="1">
                <a:solidFill>
                  <a:schemeClr val="tx1"/>
                </a:solidFill>
                <a:latin typeface="Courier" pitchFamily="49" charset="0"/>
              </a:rPr>
              <a:t>Assn</a:t>
            </a:r>
            <a:r>
              <a:rPr lang="en-US" sz="1400" dirty="0">
                <a:solidFill>
                  <a:schemeClr val="tx1"/>
                </a:solidFill>
                <a:latin typeface="Courier" pitchFamily="49" charset="0"/>
              </a:rPr>
              <a:t>&gt;</a:t>
            </a:r>
          </a:p>
          <a:p>
            <a:pPr marL="395288" lvl="1" indent="0"/>
            <a:r>
              <a:rPr lang="en-US" sz="1400" dirty="0">
                <a:solidFill>
                  <a:schemeClr val="tx1"/>
                </a:solidFill>
                <a:latin typeface="Courier" pitchFamily="49" charset="0"/>
              </a:rPr>
              <a:t>  &lt;/</a:t>
            </a:r>
            <a:r>
              <a:rPr lang="en-US" sz="1400" dirty="0" err="1">
                <a:solidFill>
                  <a:schemeClr val="tx1"/>
                </a:solidFill>
                <a:latin typeface="Courier" pitchFamily="49" charset="0"/>
              </a:rPr>
              <a:t>Proj</a:t>
            </a:r>
            <a:r>
              <a:rPr lang="en-US" sz="1400" dirty="0">
                <a:solidFill>
                  <a:schemeClr val="tx1"/>
                </a:solidFill>
                <a:latin typeface="Courier" pitchFamily="49" charset="0"/>
              </a:rPr>
              <a:t>&gt;</a:t>
            </a:r>
          </a:p>
          <a:p>
            <a:pPr marL="395288" lvl="1" indent="0"/>
            <a:r>
              <a:rPr lang="en-US" sz="1400" dirty="0">
                <a:solidFill>
                  <a:schemeClr val="tx1"/>
                </a:solidFill>
                <a:latin typeface="Courier" pitchFamily="49" charset="0"/>
              </a:rPr>
              <a:t>&lt;/Changes</a:t>
            </a:r>
            <a:r>
              <a:rPr lang="en-US" sz="1400" dirty="0" smtClean="0">
                <a:solidFill>
                  <a:schemeClr val="tx1"/>
                </a:solidFill>
                <a:latin typeface="Courier" pitchFamily="49" charset="0"/>
              </a:rPr>
              <a:t>&gt;</a:t>
            </a:r>
            <a:endParaRPr lang="en-US" sz="1400" dirty="0">
              <a:solidFill>
                <a:schemeClr val="tx1"/>
              </a:solidFill>
              <a:latin typeface="Courier" pitchFamily="49" charset="0"/>
            </a:endParaRPr>
          </a:p>
        </p:txBody>
      </p:sp>
    </p:spTree>
    <p:extLst>
      <p:ext uri="{BB962C8B-B14F-4D97-AF65-F5344CB8AC3E}">
        <p14:creationId xmlns:p14="http://schemas.microsoft.com/office/powerpoint/2010/main" val="13161529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Status Broker</a:t>
            </a:r>
            <a:br>
              <a:rPr lang="en-US" dirty="0" smtClean="0"/>
            </a:br>
            <a:r>
              <a:rPr lang="en-US" sz="3600" i="1" dirty="0" smtClean="0">
                <a:solidFill>
                  <a:srgbClr xmlns:mc="http://schemas.openxmlformats.org/markup-compatibility/2006" xmlns:a14="http://schemas.microsoft.com/office/drawing/2010/main" val="FFC000" mc:Ignorable=""/>
                </a:solidFill>
              </a:rPr>
              <a:t>Status Update</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3157276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Departments</a:t>
            </a:r>
            <a:endParaRPr lang="en-US" dirty="0"/>
          </a:p>
        </p:txBody>
      </p:sp>
      <p:sp>
        <p:nvSpPr>
          <p:cNvPr id="13" name="TextBox 12"/>
          <p:cNvSpPr txBox="1"/>
          <p:nvPr/>
        </p:nvSpPr>
        <p:spPr>
          <a:xfrm>
            <a:off x="1447800" y="1143000"/>
            <a:ext cx="1395510" cy="249299"/>
          </a:xfrm>
          <a:prstGeom prst="rect">
            <a:avLst/>
          </a:prstGeom>
          <a:noFill/>
        </p:spPr>
        <p:txBody>
          <a:bodyPr wrap="none" lIns="0" tIns="0" rIns="0" bIns="0" rtlCol="0">
            <a:spAutoFit/>
          </a:bodyPr>
          <a:lstStyle/>
          <a:p>
            <a:pPr>
              <a:lnSpc>
                <a:spcPct val="90000"/>
              </a:lnSpc>
            </a:pPr>
            <a:r>
              <a:rPr lang="en-US" dirty="0" smtClean="0">
                <a:gradFill>
                  <a:gsLst>
                    <a:gs pos="0">
                      <a:schemeClr val="tx1"/>
                    </a:gs>
                    <a:gs pos="86000">
                      <a:schemeClr val="tx1"/>
                    </a:gs>
                  </a:gsLst>
                  <a:lin ang="5400000" scaled="0"/>
                </a:gradFill>
              </a:rPr>
              <a:t>PWA Instance</a:t>
            </a:r>
          </a:p>
        </p:txBody>
      </p:sp>
      <p:sp>
        <p:nvSpPr>
          <p:cNvPr id="14" name="TextBox 13"/>
          <p:cNvSpPr txBox="1"/>
          <p:nvPr/>
        </p:nvSpPr>
        <p:spPr>
          <a:xfrm>
            <a:off x="1295398" y="5410200"/>
            <a:ext cx="1035733" cy="249299"/>
          </a:xfrm>
          <a:prstGeom prst="rect">
            <a:avLst/>
          </a:prstGeom>
          <a:noFill/>
        </p:spPr>
        <p:txBody>
          <a:bodyPr wrap="none" lIns="0" tIns="0" rIns="0" bIns="0" rtlCol="0">
            <a:spAutoFit/>
          </a:bodyPr>
          <a:lstStyle/>
          <a:p>
            <a:pPr>
              <a:lnSpc>
                <a:spcPct val="90000"/>
              </a:lnSpc>
            </a:pPr>
            <a:r>
              <a:rPr lang="en-US" dirty="0" smtClean="0">
                <a:gradFill>
                  <a:gsLst>
                    <a:gs pos="0">
                      <a:schemeClr val="tx1"/>
                    </a:gs>
                    <a:gs pos="86000">
                      <a:schemeClr val="tx1"/>
                    </a:gs>
                  </a:gsLst>
                  <a:lin ang="5400000" scaled="0"/>
                </a:gradFill>
              </a:rPr>
              <a:t>Marketing</a:t>
            </a:r>
          </a:p>
        </p:txBody>
      </p:sp>
      <p:sp>
        <p:nvSpPr>
          <p:cNvPr id="15" name="TextBox 14"/>
          <p:cNvSpPr txBox="1"/>
          <p:nvPr/>
        </p:nvSpPr>
        <p:spPr>
          <a:xfrm>
            <a:off x="4419600" y="4551301"/>
            <a:ext cx="772647" cy="249299"/>
          </a:xfrm>
          <a:prstGeom prst="rect">
            <a:avLst/>
          </a:prstGeom>
          <a:noFill/>
        </p:spPr>
        <p:txBody>
          <a:bodyPr wrap="none" lIns="0" tIns="0" rIns="0" bIns="0" rtlCol="0">
            <a:spAutoFit/>
          </a:bodyPr>
          <a:lstStyle/>
          <a:p>
            <a:pPr>
              <a:lnSpc>
                <a:spcPct val="90000"/>
              </a:lnSpc>
            </a:pPr>
            <a:r>
              <a:rPr lang="en-US" dirty="0" smtClean="0">
                <a:gradFill>
                  <a:gsLst>
                    <a:gs pos="0">
                      <a:schemeClr val="tx1"/>
                    </a:gs>
                    <a:gs pos="86000">
                      <a:schemeClr val="tx1"/>
                    </a:gs>
                  </a:gsLst>
                  <a:lin ang="5400000" scaled="0"/>
                </a:gradFill>
              </a:rPr>
              <a:t>Finance</a:t>
            </a:r>
          </a:p>
        </p:txBody>
      </p:sp>
      <p:sp>
        <p:nvSpPr>
          <p:cNvPr id="16" name="TextBox 15"/>
          <p:cNvSpPr txBox="1"/>
          <p:nvPr/>
        </p:nvSpPr>
        <p:spPr>
          <a:xfrm>
            <a:off x="6781800" y="3075750"/>
            <a:ext cx="538609" cy="249299"/>
          </a:xfrm>
          <a:prstGeom prst="rect">
            <a:avLst/>
          </a:prstGeom>
          <a:noFill/>
        </p:spPr>
        <p:txBody>
          <a:bodyPr wrap="none" lIns="0" tIns="0" rIns="0" bIns="0" rtlCol="0">
            <a:spAutoFit/>
          </a:bodyPr>
          <a:lstStyle/>
          <a:p>
            <a:pPr>
              <a:lnSpc>
                <a:spcPct val="90000"/>
              </a:lnSpc>
            </a:pPr>
            <a:r>
              <a:rPr lang="en-US" dirty="0" smtClean="0">
                <a:gradFill>
                  <a:gsLst>
                    <a:gs pos="0">
                      <a:schemeClr val="tx1"/>
                    </a:gs>
                    <a:gs pos="86000">
                      <a:schemeClr val="tx1"/>
                    </a:gs>
                  </a:gsLst>
                  <a:lin ang="5400000" scaled="0"/>
                </a:gradFill>
              </a:rPr>
              <a:t>Legal</a:t>
            </a:r>
          </a:p>
        </p:txBody>
      </p:sp>
      <p:cxnSp>
        <p:nvCxnSpPr>
          <p:cNvPr id="21" name="Straight Connector 20"/>
          <p:cNvCxnSpPr/>
          <p:nvPr/>
        </p:nvCxnSpPr>
        <p:spPr>
          <a:xfrm rot="5400000" flipH="1" flipV="1">
            <a:off x="1179310" y="3300956"/>
            <a:ext cx="1600200" cy="332289"/>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rot="10800000">
            <a:off x="2514603" y="2667002"/>
            <a:ext cx="2291321" cy="1066798"/>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2514603" y="2209801"/>
            <a:ext cx="4419599" cy="228600"/>
          </a:xfrm>
          <a:prstGeom prst="line">
            <a:avLst/>
          </a:prstGeom>
        </p:spPr>
        <p:style>
          <a:lnRef idx="2">
            <a:schemeClr val="accent2"/>
          </a:lnRef>
          <a:fillRef idx="0">
            <a:schemeClr val="accent2"/>
          </a:fillRef>
          <a:effectRef idx="1">
            <a:schemeClr val="accent2"/>
          </a:effectRef>
          <a:fontRef idx="minor">
            <a:schemeClr val="tx1"/>
          </a:fontRef>
        </p:style>
      </p:cxnSp>
      <p:pic>
        <p:nvPicPr>
          <p:cNvPr id="2050" name="Picture 2" descr="C:\Users\chboyd\Desktop\HARDWARE_IMAGERY\Illustration - Misc Hardware\Miscellaneous\disk people users 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91200" y="1447800"/>
            <a:ext cx="2400300" cy="161463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0" name="Picture 2" descr="C:\Users\chboyd\Desktop\HARDWARE_IMAGERY\Illustration - Misc Hardware\Miscellaneous\disk people users 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2971800"/>
            <a:ext cx="2400300" cy="161463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1" name="Picture 2" descr="C:\Users\chboyd\Desktop\HARDWARE_IMAGERY\Illustration - Misc Hardware\Miscellaneous\disk people users 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09600" y="3810000"/>
            <a:ext cx="2400300" cy="161463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2051" name="Picture 3" descr="C:\Users\chboyd\Desktop\HARDWARE_IMAGERY\Illustration - Misc Hardware\Miscellaneous\disk server pur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249219"/>
            <a:ext cx="2890837" cy="207583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2131801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a:t>
            </a:r>
            <a:endParaRPr lang="en-US" dirty="0"/>
          </a:p>
        </p:txBody>
      </p:sp>
      <p:sp>
        <p:nvSpPr>
          <p:cNvPr id="3" name="Text Placeholder 2"/>
          <p:cNvSpPr>
            <a:spLocks noGrp="1"/>
          </p:cNvSpPr>
          <p:nvPr>
            <p:ph type="body" sz="quarter" idx="10"/>
          </p:nvPr>
        </p:nvSpPr>
        <p:spPr>
          <a:xfrm>
            <a:off x="381000" y="1447799"/>
            <a:ext cx="8382000" cy="4641271"/>
          </a:xfrm>
        </p:spPr>
        <p:txBody>
          <a:bodyPr/>
          <a:lstStyle/>
          <a:p>
            <a:r>
              <a:rPr lang="en-US" dirty="0" smtClean="0"/>
              <a:t>Leverages the Custom Field Infrastructure</a:t>
            </a:r>
          </a:p>
          <a:p>
            <a:pPr marL="460375" lvl="1" indent="0">
              <a:buNone/>
            </a:pPr>
            <a:r>
              <a:rPr lang="en-US" dirty="0"/>
              <a:t/>
            </a:r>
            <a:br>
              <a:rPr lang="en-US" dirty="0"/>
            </a:br>
            <a:r>
              <a:rPr lang="en-US" dirty="0" smtClean="0"/>
              <a:t/>
            </a:r>
            <a:br>
              <a:rPr lang="en-US" dirty="0" smtClean="0"/>
            </a:br>
            <a:endParaRPr lang="en-US" dirty="0" smtClean="0"/>
          </a:p>
          <a:p>
            <a:r>
              <a:rPr lang="en-US" dirty="0" smtClean="0"/>
              <a:t>Out of the box Custom Fields and Lookup Tables</a:t>
            </a:r>
          </a:p>
          <a:p>
            <a:pPr lvl="1"/>
            <a:r>
              <a:rPr lang="en-US" dirty="0" smtClean="0"/>
              <a:t>Project Custom Field: Project Department</a:t>
            </a:r>
          </a:p>
          <a:p>
            <a:pPr lvl="1"/>
            <a:r>
              <a:rPr lang="en-US" dirty="0" smtClean="0"/>
              <a:t>Resource Custom Field: Resource Department</a:t>
            </a:r>
          </a:p>
          <a:p>
            <a:pPr lvl="1"/>
            <a:r>
              <a:rPr lang="en-US" dirty="0" smtClean="0"/>
              <a:t>Lookup Table: Departments</a:t>
            </a:r>
          </a:p>
          <a:p>
            <a:pPr marL="0" indent="0">
              <a:buNone/>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43</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5" name="Group 4"/>
          <p:cNvGrpSpPr/>
          <p:nvPr/>
        </p:nvGrpSpPr>
        <p:grpSpPr>
          <a:xfrm>
            <a:off x="1295400" y="2166024"/>
            <a:ext cx="2819400" cy="613384"/>
            <a:chOff x="685800" y="1066800"/>
            <a:chExt cx="2819400" cy="613384"/>
          </a:xfrm>
        </p:grpSpPr>
        <p:sp>
          <p:nvSpPr>
            <p:cNvPr id="6" name="Rounded Rectangle 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8" name="TextBox 7"/>
            <p:cNvSpPr txBox="1"/>
            <p:nvPr/>
          </p:nvSpPr>
          <p:spPr>
            <a:xfrm>
              <a:off x="1295400" y="1295400"/>
              <a:ext cx="1323889"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a:t>
              </a:r>
            </a:p>
          </p:txBody>
        </p:sp>
      </p:grpSp>
      <p:grpSp>
        <p:nvGrpSpPr>
          <p:cNvPr id="9" name="Group 8"/>
          <p:cNvGrpSpPr/>
          <p:nvPr/>
        </p:nvGrpSpPr>
        <p:grpSpPr>
          <a:xfrm>
            <a:off x="4724400" y="2129816"/>
            <a:ext cx="2819400" cy="613384"/>
            <a:chOff x="685800" y="1066800"/>
            <a:chExt cx="2819400" cy="613384"/>
          </a:xfrm>
        </p:grpSpPr>
        <p:sp>
          <p:nvSpPr>
            <p:cNvPr id="10" name="Rounded Rectangle 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2" name="TextBox 11"/>
            <p:cNvSpPr txBox="1"/>
            <p:nvPr/>
          </p:nvSpPr>
          <p:spPr>
            <a:xfrm>
              <a:off x="1295400" y="1295400"/>
              <a:ext cx="134774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Lookup Table</a:t>
              </a:r>
            </a:p>
          </p:txBody>
        </p:sp>
      </p:grpSp>
    </p:spTree>
    <p:extLst>
      <p:ext uri="{BB962C8B-B14F-4D97-AF65-F5344CB8AC3E}">
        <p14:creationId xmlns:p14="http://schemas.microsoft.com/office/powerpoint/2010/main" val="13249392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Departments</a:t>
            </a:r>
            <a:endParaRPr lang="en-US" dirty="0"/>
          </a:p>
        </p:txBody>
      </p:sp>
      <p:sp>
        <p:nvSpPr>
          <p:cNvPr id="3" name="Text Placeholder 2"/>
          <p:cNvSpPr>
            <a:spLocks noGrp="1"/>
          </p:cNvSpPr>
          <p:nvPr>
            <p:ph type="body" sz="quarter" idx="10"/>
          </p:nvPr>
        </p:nvSpPr>
        <p:spPr>
          <a:xfrm>
            <a:off x="381000" y="1447799"/>
            <a:ext cx="8382000" cy="3761030"/>
          </a:xfrm>
        </p:spPr>
        <p:txBody>
          <a:bodyPr/>
          <a:lstStyle/>
          <a:p>
            <a:r>
              <a:rPr lang="en-US" dirty="0" smtClean="0"/>
              <a:t>Added to a number of Data Tables:</a:t>
            </a:r>
          </a:p>
          <a:p>
            <a:pPr lvl="1"/>
            <a:r>
              <a:rPr lang="en-US" dirty="0" smtClean="0"/>
              <a:t>Project</a:t>
            </a:r>
          </a:p>
          <a:p>
            <a:pPr lvl="1"/>
            <a:r>
              <a:rPr lang="en-US" dirty="0" smtClean="0"/>
              <a:t>Resource</a:t>
            </a:r>
          </a:p>
          <a:p>
            <a:pPr lvl="1"/>
            <a:r>
              <a:rPr lang="en-US" dirty="0" smtClean="0"/>
              <a:t>Portfolio Analyses</a:t>
            </a:r>
          </a:p>
          <a:p>
            <a:pPr lvl="1"/>
            <a:r>
              <a:rPr lang="en-US" dirty="0" smtClean="0"/>
              <a:t>Drivers</a:t>
            </a:r>
          </a:p>
          <a:p>
            <a:pPr lvl="1"/>
            <a:r>
              <a:rPr lang="en-US" dirty="0" smtClean="0"/>
              <a:t>Prioritizations</a:t>
            </a:r>
          </a:p>
          <a:p>
            <a:pPr lvl="1"/>
            <a:r>
              <a:rPr lang="en-US" dirty="0" smtClean="0"/>
              <a:t>Cubes</a:t>
            </a:r>
          </a:p>
          <a:p>
            <a:pPr lvl="1"/>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44</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34385612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PSI Methods</a:t>
            </a:r>
            <a:endParaRPr lang="en-US" dirty="0"/>
          </a:p>
        </p:txBody>
      </p:sp>
      <p:sp>
        <p:nvSpPr>
          <p:cNvPr id="3" name="Text Placeholder 2"/>
          <p:cNvSpPr>
            <a:spLocks noGrp="1"/>
          </p:cNvSpPr>
          <p:nvPr>
            <p:ph type="body" sz="quarter" idx="10"/>
          </p:nvPr>
        </p:nvSpPr>
        <p:spPr>
          <a:xfrm>
            <a:off x="457200" y="1752600"/>
            <a:ext cx="8382000" cy="443198"/>
          </a:xfrm>
        </p:spPr>
        <p:txBody>
          <a:bodyPr/>
          <a:lstStyle/>
          <a:p>
            <a:r>
              <a:rPr lang="en-US" dirty="0" err="1" smtClean="0"/>
              <a:t>ReadResourceListByDepartment</a:t>
            </a:r>
            <a:r>
              <a:rPr lang="en-US" dirty="0" smtClean="0"/>
              <a:t>(…) </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45</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5" name="Group 4"/>
          <p:cNvGrpSpPr/>
          <p:nvPr/>
        </p:nvGrpSpPr>
        <p:grpSpPr>
          <a:xfrm>
            <a:off x="228600" y="1066800"/>
            <a:ext cx="2819400" cy="613384"/>
            <a:chOff x="685800" y="1066800"/>
            <a:chExt cx="2819400" cy="613384"/>
          </a:xfrm>
        </p:grpSpPr>
        <p:sp>
          <p:nvSpPr>
            <p:cNvPr id="6" name="Rounded Rectangle 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 name="Picture 2" descr="K:\Illustration - Misc Hardware\Windows Server Icons\Misc\Web Services.png"/>
            <p:cNvPicPr>
              <a:picLocks noChangeAspect="1" noChangeArrowheads="1"/>
            </p:cNvPicPr>
            <p:nvPr/>
          </p:nvPicPr>
          <p:blipFill>
            <a:blip r:embed="rId2" cstate="print"/>
            <a:srcRect/>
            <a:stretch>
              <a:fillRect/>
            </a:stretch>
          </p:blipFill>
          <p:spPr bwMode="auto">
            <a:xfrm>
              <a:off x="685800" y="1066800"/>
              <a:ext cx="595090" cy="613384"/>
            </a:xfrm>
            <a:prstGeom prst="rect">
              <a:avLst/>
            </a:prstGeom>
            <a:noFill/>
          </p:spPr>
        </p:pic>
        <p:sp>
          <p:nvSpPr>
            <p:cNvPr id="8" name="TextBox 7"/>
            <p:cNvSpPr txBox="1"/>
            <p:nvPr/>
          </p:nvSpPr>
          <p:spPr>
            <a:xfrm>
              <a:off x="1295400" y="1295400"/>
              <a:ext cx="918713"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Resource</a:t>
              </a:r>
            </a:p>
          </p:txBody>
        </p:sp>
      </p:grpSp>
      <p:sp>
        <p:nvSpPr>
          <p:cNvPr id="9" name="Text Placeholder 2"/>
          <p:cNvSpPr txBox="1">
            <a:spLocks/>
          </p:cNvSpPr>
          <p:nvPr/>
        </p:nvSpPr>
        <p:spPr>
          <a:xfrm>
            <a:off x="457200" y="2971800"/>
            <a:ext cx="8382000"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5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ReadProjectListByDepartment</a:t>
            </a:r>
            <a:r>
              <a:rPr lang="en-US" dirty="0" smtClean="0"/>
              <a:t>(…) </a:t>
            </a:r>
            <a:endParaRPr lang="en-US" dirty="0"/>
          </a:p>
        </p:txBody>
      </p:sp>
      <p:grpSp>
        <p:nvGrpSpPr>
          <p:cNvPr id="10" name="Group 9"/>
          <p:cNvGrpSpPr/>
          <p:nvPr/>
        </p:nvGrpSpPr>
        <p:grpSpPr>
          <a:xfrm>
            <a:off x="228600" y="2286000"/>
            <a:ext cx="2819400" cy="613384"/>
            <a:chOff x="685800" y="1066800"/>
            <a:chExt cx="2819400" cy="613384"/>
          </a:xfrm>
        </p:grpSpPr>
        <p:sp>
          <p:nvSpPr>
            <p:cNvPr id="11" name="Rounded Rectangle 10"/>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2" name="Picture 2" descr="K:\Illustration - Misc Hardware\Windows Server Icons\Misc\Web Services.png"/>
            <p:cNvPicPr>
              <a:picLocks noChangeAspect="1" noChangeArrowheads="1"/>
            </p:cNvPicPr>
            <p:nvPr/>
          </p:nvPicPr>
          <p:blipFill>
            <a:blip r:embed="rId2" cstate="print"/>
            <a:srcRect/>
            <a:stretch>
              <a:fillRect/>
            </a:stretch>
          </p:blipFill>
          <p:spPr bwMode="auto">
            <a:xfrm>
              <a:off x="685800" y="1066800"/>
              <a:ext cx="595090" cy="613384"/>
            </a:xfrm>
            <a:prstGeom prst="rect">
              <a:avLst/>
            </a:prstGeom>
            <a:noFill/>
          </p:spPr>
        </p:pic>
        <p:sp>
          <p:nvSpPr>
            <p:cNvPr id="13" name="TextBox 12"/>
            <p:cNvSpPr txBox="1"/>
            <p:nvPr/>
          </p:nvSpPr>
          <p:spPr>
            <a:xfrm>
              <a:off x="1295400" y="1295400"/>
              <a:ext cx="70391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a:t>
              </a:r>
            </a:p>
          </p:txBody>
        </p:sp>
      </p:grpSp>
      <p:sp>
        <p:nvSpPr>
          <p:cNvPr id="14" name="Text Placeholder 2"/>
          <p:cNvSpPr txBox="1">
            <a:spLocks/>
          </p:cNvSpPr>
          <p:nvPr/>
        </p:nvSpPr>
        <p:spPr>
          <a:xfrm>
            <a:off x="457200" y="4253198"/>
            <a:ext cx="8382000" cy="98488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5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ReadDepartments</a:t>
            </a:r>
            <a:r>
              <a:rPr lang="en-US" dirty="0" smtClean="0"/>
              <a:t>(…)</a:t>
            </a:r>
          </a:p>
          <a:p>
            <a:r>
              <a:rPr lang="en-US" dirty="0" err="1" smtClean="0"/>
              <a:t>ReadDepartmentsByEntity</a:t>
            </a:r>
            <a:r>
              <a:rPr lang="en-US" dirty="0" smtClean="0"/>
              <a:t>(…)</a:t>
            </a:r>
            <a:endParaRPr lang="en-US" dirty="0"/>
          </a:p>
        </p:txBody>
      </p:sp>
      <p:grpSp>
        <p:nvGrpSpPr>
          <p:cNvPr id="15" name="Group 14"/>
          <p:cNvGrpSpPr/>
          <p:nvPr/>
        </p:nvGrpSpPr>
        <p:grpSpPr>
          <a:xfrm>
            <a:off x="228600" y="3567398"/>
            <a:ext cx="2819400" cy="613384"/>
            <a:chOff x="685800" y="1066800"/>
            <a:chExt cx="2819400" cy="613384"/>
          </a:xfrm>
        </p:grpSpPr>
        <p:sp>
          <p:nvSpPr>
            <p:cNvPr id="16" name="Rounded Rectangle 1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7" name="Picture 2" descr="K:\Illustration - Misc Hardware\Windows Server Icons\Misc\Web Services.png"/>
            <p:cNvPicPr>
              <a:picLocks noChangeAspect="1" noChangeArrowheads="1"/>
            </p:cNvPicPr>
            <p:nvPr/>
          </p:nvPicPr>
          <p:blipFill>
            <a:blip r:embed="rId2" cstate="print"/>
            <a:srcRect/>
            <a:stretch>
              <a:fillRect/>
            </a:stretch>
          </p:blipFill>
          <p:spPr bwMode="auto">
            <a:xfrm>
              <a:off x="685800" y="1066800"/>
              <a:ext cx="595090" cy="613384"/>
            </a:xfrm>
            <a:prstGeom prst="rect">
              <a:avLst/>
            </a:prstGeom>
            <a:noFill/>
          </p:spPr>
        </p:pic>
        <p:sp>
          <p:nvSpPr>
            <p:cNvPr id="18" name="TextBox 17"/>
            <p:cNvSpPr txBox="1"/>
            <p:nvPr/>
          </p:nvSpPr>
          <p:spPr>
            <a:xfrm>
              <a:off x="1295400" y="1295400"/>
              <a:ext cx="67005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Admin</a:t>
              </a:r>
            </a:p>
          </p:txBody>
        </p:sp>
      </p:grpSp>
    </p:spTree>
    <p:extLst>
      <p:ext uri="{BB962C8B-B14F-4D97-AF65-F5344CB8AC3E}">
        <p14:creationId xmlns:p14="http://schemas.microsoft.com/office/powerpoint/2010/main" val="954379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Server 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4099584"/>
          </a:xfrm>
        </p:spPr>
        <p:txBody>
          <a:bodyPr/>
          <a:lstStyle/>
          <a:p>
            <a:r>
              <a:rPr lang="en-US" dirty="0"/>
              <a:t>Project Developer Center</a:t>
            </a:r>
          </a:p>
          <a:p>
            <a:pPr lvl="1"/>
            <a:r>
              <a:rPr lang="en-US" dirty="0">
                <a:hlinkClick r:id="rId2"/>
              </a:rPr>
              <a:t>http://msdn.microsoft.com/project</a:t>
            </a:r>
            <a:r>
              <a:rPr lang="en-US" dirty="0"/>
              <a:t> </a:t>
            </a:r>
          </a:p>
          <a:p>
            <a:endParaRPr lang="en-US" dirty="0" smtClean="0"/>
          </a:p>
          <a:p>
            <a:r>
              <a:rPr lang="en-US" dirty="0" smtClean="0"/>
              <a:t>Project “Programmability” blog</a:t>
            </a:r>
          </a:p>
          <a:p>
            <a:pPr lvl="1"/>
            <a:r>
              <a:rPr lang="en-US" sz="2600" dirty="0">
                <a:hlinkClick r:id="rId3"/>
              </a:rPr>
              <a:t>http://</a:t>
            </a:r>
            <a:r>
              <a:rPr lang="en-US" sz="2600" dirty="0" smtClean="0">
                <a:hlinkClick r:id="rId3"/>
              </a:rPr>
              <a:t>blogs.msdn.com/project_programmability</a:t>
            </a:r>
            <a:r>
              <a:rPr lang="en-US" dirty="0" smtClean="0"/>
              <a:t> </a:t>
            </a:r>
            <a:endParaRPr lang="en-US" dirty="0" smtClean="0"/>
          </a:p>
          <a:p>
            <a:endParaRPr lang="en-US" dirty="0" smtClean="0"/>
          </a:p>
          <a:p>
            <a:r>
              <a:rPr lang="en-US" dirty="0" smtClean="0"/>
              <a:t>Project </a:t>
            </a:r>
            <a:r>
              <a:rPr lang="en-US" dirty="0" smtClean="0"/>
              <a:t>2007 SDK</a:t>
            </a:r>
          </a:p>
          <a:p>
            <a:r>
              <a:rPr lang="en-US" dirty="0" smtClean="0"/>
              <a:t>Project 2010 </a:t>
            </a:r>
            <a:r>
              <a:rPr lang="en-US" dirty="0" smtClean="0"/>
              <a:t>SDK</a:t>
            </a:r>
            <a:endParaRPr lang="en-US" dirty="0" smtClean="0"/>
          </a:p>
        </p:txBody>
      </p:sp>
    </p:spTree>
    <p:extLst>
      <p:ext uri="{BB962C8B-B14F-4D97-AF65-F5344CB8AC3E}">
        <p14:creationId xmlns:p14="http://schemas.microsoft.com/office/powerpoint/2010/main" val="31647910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Backwards Compatibility</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Corporation</a:t>
            </a:r>
            <a:endParaRPr lang="en-US" dirty="0"/>
          </a:p>
        </p:txBody>
      </p:sp>
    </p:spTree>
    <p:extLst>
      <p:ext uri="{BB962C8B-B14F-4D97-AF65-F5344CB8AC3E}">
        <p14:creationId xmlns:p14="http://schemas.microsoft.com/office/powerpoint/2010/main" val="2541775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2345257"/>
          </a:xfrm>
        </p:spPr>
        <p:txBody>
          <a:bodyPr/>
          <a:lstStyle/>
          <a:p>
            <a:pPr lvl="0"/>
            <a:r>
              <a:rPr lang="en-US" dirty="0"/>
              <a:t>Writing applications that work against Project Server 2007, Project Server 2010 and beyond</a:t>
            </a:r>
          </a:p>
          <a:p>
            <a:pPr lvl="0"/>
            <a:r>
              <a:rPr lang="en-US" dirty="0" smtClean="0"/>
              <a:t>Backwards </a:t>
            </a:r>
            <a:r>
              <a:rPr lang="en-US" dirty="0"/>
              <a:t>Compatibility Mode</a:t>
            </a:r>
          </a:p>
          <a:p>
            <a:pPr lvl="1"/>
            <a:r>
              <a:rPr lang="en-US" dirty="0"/>
              <a:t>BCM vs. Native mode with respect to the </a:t>
            </a:r>
            <a:r>
              <a:rPr lang="en-US" dirty="0" smtClean="0"/>
              <a:t>PSI</a:t>
            </a:r>
            <a:endParaRPr lang="en-US" dirty="0"/>
          </a:p>
        </p:txBody>
      </p:sp>
    </p:spTree>
    <p:extLst>
      <p:ext uri="{BB962C8B-B14F-4D97-AF65-F5344CB8AC3E}">
        <p14:creationId xmlns:p14="http://schemas.microsoft.com/office/powerpoint/2010/main" val="35280340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Writing Applications with Backwards Compatibility in Mind</a:t>
            </a:r>
            <a:endParaRPr lang="en-US" dirty="0"/>
          </a:p>
        </p:txBody>
      </p:sp>
      <p:sp>
        <p:nvSpPr>
          <p:cNvPr id="3" name="Text Placeholder 2"/>
          <p:cNvSpPr>
            <a:spLocks noGrp="1"/>
          </p:cNvSpPr>
          <p:nvPr>
            <p:ph type="body" sz="quarter" idx="10"/>
          </p:nvPr>
        </p:nvSpPr>
        <p:spPr>
          <a:xfrm>
            <a:off x="381000" y="1760239"/>
            <a:ext cx="8382000" cy="3970318"/>
          </a:xfrm>
        </p:spPr>
        <p:txBody>
          <a:bodyPr/>
          <a:lstStyle/>
          <a:p>
            <a:r>
              <a:rPr lang="en-US" dirty="0" smtClean="0"/>
              <a:t>Make use of the Typed Datasets</a:t>
            </a:r>
          </a:p>
          <a:p>
            <a:pPr lvl="1"/>
            <a:r>
              <a:rPr lang="en-US" dirty="0" smtClean="0"/>
              <a:t>Do not index directly into a dataset</a:t>
            </a:r>
          </a:p>
          <a:p>
            <a:r>
              <a:rPr lang="en-US" dirty="0" smtClean="0"/>
              <a:t>Use the constants in Microsoft.Office.Project.Server.Library.DLL</a:t>
            </a:r>
          </a:p>
          <a:p>
            <a:r>
              <a:rPr lang="en-US" dirty="0" smtClean="0"/>
              <a:t>Do not assume the width of a data table or the number of data tables</a:t>
            </a:r>
          </a:p>
          <a:p>
            <a:r>
              <a:rPr lang="en-US" dirty="0" smtClean="0"/>
              <a:t>Handle any error that comes at you</a:t>
            </a:r>
          </a:p>
          <a:p>
            <a:pPr marL="0" indent="0">
              <a:buNone/>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49</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4239340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Project Extensibility </a:t>
            </a:r>
            <a:r>
              <a:rPr lang="en-US" dirty="0" smtClean="0"/>
              <a:t>Overview</a:t>
            </a:r>
            <a:endParaRPr lang="en-US" dirty="0">
              <a:solidFill>
                <a:srgbClr xmlns:mc="http://schemas.openxmlformats.org/markup-compatibility/2006" xmlns:a14="http://schemas.microsoft.com/office/drawing/2010/main" val="FFC000" mc:Ignorable=""/>
              </a:solidFill>
            </a:endParaRPr>
          </a:p>
        </p:txBody>
      </p:sp>
      <p:sp>
        <p:nvSpPr>
          <p:cNvPr id="6" name="Text Placeholder 5"/>
          <p:cNvSpPr>
            <a:spLocks noGrp="1"/>
          </p:cNvSpPr>
          <p:nvPr>
            <p:ph type="body" sz="quarter" idx="10"/>
          </p:nvPr>
        </p:nvSpPr>
        <p:spPr>
          <a:xfrm>
            <a:off x="381000" y="1000125"/>
            <a:ext cx="8382000" cy="5730800"/>
          </a:xfrm>
        </p:spPr>
        <p:txBody>
          <a:bodyPr/>
          <a:lstStyle/>
          <a:p>
            <a:r>
              <a:rPr lang="en-US" sz="2800" dirty="0" smtClean="0"/>
              <a:t>Project Professional/Standard 2010</a:t>
            </a:r>
          </a:p>
          <a:p>
            <a:pPr lvl="1"/>
            <a:r>
              <a:rPr lang="en-US" sz="2400" dirty="0" smtClean="0"/>
              <a:t>Object Model, VBA, VSTO</a:t>
            </a:r>
          </a:p>
          <a:p>
            <a:pPr lvl="1"/>
            <a:r>
              <a:rPr lang="en-US" sz="2400" dirty="0" smtClean="0"/>
              <a:t>Fluent UI, Backstage</a:t>
            </a:r>
          </a:p>
          <a:p>
            <a:r>
              <a:rPr lang="en-US" sz="2800" dirty="0" smtClean="0"/>
              <a:t>Project Server 2010</a:t>
            </a:r>
          </a:p>
          <a:p>
            <a:pPr lvl="1"/>
            <a:r>
              <a:rPr lang="en-US" sz="2400" dirty="0" smtClean="0"/>
              <a:t>Web Services – Project Server Interface (PSI) &amp; Evening</a:t>
            </a:r>
          </a:p>
          <a:p>
            <a:pPr lvl="1"/>
            <a:r>
              <a:rPr lang="en-US" sz="2400" dirty="0" smtClean="0"/>
              <a:t>Project Demand Management Workflow</a:t>
            </a:r>
          </a:p>
          <a:p>
            <a:pPr lvl="1"/>
            <a:r>
              <a:rPr lang="en-US" sz="2400" dirty="0" smtClean="0"/>
              <a:t>Rich Reporting/Business Intelligence</a:t>
            </a:r>
          </a:p>
          <a:p>
            <a:pPr lvl="1"/>
            <a:r>
              <a:rPr lang="en-US" sz="2400" dirty="0" smtClean="0"/>
              <a:t>Project Web Access site modifications</a:t>
            </a:r>
          </a:p>
          <a:p>
            <a:pPr lvl="2"/>
            <a:r>
              <a:rPr lang="en-US" sz="2000" dirty="0" smtClean="0"/>
              <a:t>Theming, Fluent UI, Extensible Grid</a:t>
            </a:r>
            <a:endParaRPr lang="en-US" sz="2000" dirty="0"/>
          </a:p>
          <a:p>
            <a:r>
              <a:rPr lang="en-US" sz="2800" dirty="0" smtClean="0"/>
              <a:t>Project and SharePoint “better together”</a:t>
            </a:r>
          </a:p>
          <a:p>
            <a:pPr lvl="1"/>
            <a:r>
              <a:rPr lang="en-US" sz="2400" dirty="0" smtClean="0"/>
              <a:t>Project Workspaces (SharePoint Sites)</a:t>
            </a:r>
          </a:p>
          <a:p>
            <a:pPr lvl="1"/>
            <a:r>
              <a:rPr lang="en-US" sz="2400" dirty="0" smtClean="0"/>
              <a:t>Any other customizations/add-ons leveraging any of the SharePoint Enterprise Suite</a:t>
            </a:r>
          </a:p>
          <a:p>
            <a:r>
              <a:rPr lang="en-US" sz="2800" dirty="0">
                <a:solidFill>
                  <a:srgbClr xmlns:mc="http://schemas.openxmlformats.org/markup-compatibility/2006" xmlns:a14="http://schemas.microsoft.com/office/drawing/2010/main" val="FFC000" mc:Ignorable=""/>
                </a:solidFill>
              </a:rPr>
              <a:t>More </a:t>
            </a:r>
            <a:r>
              <a:rPr lang="en-US" sz="2800" dirty="0" smtClean="0">
                <a:solidFill>
                  <a:srgbClr xmlns:mc="http://schemas.openxmlformats.org/markup-compatibility/2006" xmlns:a14="http://schemas.microsoft.com/office/drawing/2010/main" val="FFC000" mc:Ignorable=""/>
                </a:solidFill>
                <a:hlinkClick r:id="rId3"/>
              </a:rPr>
              <a:t>http</a:t>
            </a:r>
            <a:r>
              <a:rPr lang="en-US" sz="2800" dirty="0">
                <a:solidFill>
                  <a:srgbClr xmlns:mc="http://schemas.openxmlformats.org/markup-compatibility/2006" xmlns:a14="http://schemas.microsoft.com/office/drawing/2010/main" val="FFC000" mc:Ignorable=""/>
                </a:solidFill>
                <a:hlinkClick r:id="rId3"/>
              </a:rPr>
              <a:t>://msdn.microsoft.com/project</a:t>
            </a:r>
            <a:r>
              <a:rPr lang="en-US" sz="2800" dirty="0" smtClean="0">
                <a:solidFill>
                  <a:srgbClr xmlns:mc="http://schemas.openxmlformats.org/markup-compatibility/2006" xmlns:a14="http://schemas.microsoft.com/office/drawing/2010/main" val="FFC000" mc:Ignorable=""/>
                </a:solidFill>
                <a:hlinkClick r:id="rId3"/>
              </a:rPr>
              <a:t>/</a:t>
            </a:r>
            <a:r>
              <a:rPr lang="en-US" sz="2800" dirty="0" smtClean="0">
                <a:solidFill>
                  <a:srgbClr xmlns:mc="http://schemas.openxmlformats.org/markup-compatibility/2006" xmlns:a14="http://schemas.microsoft.com/office/drawing/2010/main" val="FFC000" mc:Ignorable=""/>
                </a:solidFill>
              </a:rPr>
              <a:t> </a:t>
            </a:r>
            <a:endParaRPr lang="en-US" sz="2800" dirty="0"/>
          </a:p>
        </p:txBody>
      </p:sp>
    </p:spTree>
    <p:extLst>
      <p:ext uri="{BB962C8B-B14F-4D97-AF65-F5344CB8AC3E}">
        <p14:creationId xmlns:p14="http://schemas.microsoft.com/office/powerpoint/2010/main" val="29184664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PSI Method Deprecation </a:t>
            </a:r>
            <a:endParaRPr lang="en-US" dirty="0"/>
          </a:p>
        </p:txBody>
      </p:sp>
      <p:sp>
        <p:nvSpPr>
          <p:cNvPr id="3" name="Text Placeholder 2"/>
          <p:cNvSpPr>
            <a:spLocks noGrp="1"/>
          </p:cNvSpPr>
          <p:nvPr>
            <p:ph type="body" sz="quarter" idx="10"/>
          </p:nvPr>
        </p:nvSpPr>
        <p:spPr>
          <a:xfrm>
            <a:off x="381000" y="1066800"/>
            <a:ext cx="8382000" cy="5716353"/>
          </a:xfrm>
        </p:spPr>
        <p:txBody>
          <a:bodyPr/>
          <a:lstStyle/>
          <a:p>
            <a:r>
              <a:rPr lang="en-US" dirty="0" smtClean="0"/>
              <a:t>PSI naming convention for changed methods:</a:t>
            </a:r>
          </a:p>
          <a:p>
            <a:pPr lvl="1"/>
            <a:r>
              <a:rPr lang="en-US" dirty="0" smtClean="0"/>
              <a:t>Project 2007: </a:t>
            </a:r>
          </a:p>
          <a:p>
            <a:pPr lvl="2"/>
            <a:r>
              <a:rPr lang="en-US" dirty="0" err="1" smtClean="0"/>
              <a:t>UpdateCustomFields</a:t>
            </a:r>
            <a:r>
              <a:rPr lang="en-US" dirty="0" smtClean="0"/>
              <a:t>(…)</a:t>
            </a:r>
          </a:p>
          <a:p>
            <a:pPr lvl="1"/>
            <a:r>
              <a:rPr lang="en-US" dirty="0"/>
              <a:t>Project </a:t>
            </a:r>
            <a:r>
              <a:rPr lang="en-US" dirty="0" smtClean="0"/>
              <a:t>2010: </a:t>
            </a:r>
          </a:p>
          <a:p>
            <a:pPr lvl="2"/>
            <a:r>
              <a:rPr lang="en-US" dirty="0" err="1" smtClean="0"/>
              <a:t>UpdateCustomFields</a:t>
            </a:r>
            <a:r>
              <a:rPr lang="en-US" dirty="0" smtClean="0"/>
              <a:t>(…)</a:t>
            </a:r>
          </a:p>
          <a:p>
            <a:pPr lvl="2"/>
            <a:r>
              <a:rPr lang="en-US" dirty="0" smtClean="0"/>
              <a:t>UpdateCustomFields2(…)</a:t>
            </a:r>
          </a:p>
          <a:p>
            <a:r>
              <a:rPr lang="en-US" dirty="0" smtClean="0"/>
              <a:t>Deprecated </a:t>
            </a:r>
            <a:r>
              <a:rPr lang="en-US" dirty="0"/>
              <a:t>methods will be marked </a:t>
            </a:r>
            <a:br>
              <a:rPr lang="en-US" dirty="0"/>
            </a:br>
            <a:r>
              <a:rPr lang="en-US" dirty="0"/>
              <a:t>in the SDK and removed from the product in Project 16</a:t>
            </a:r>
          </a:p>
          <a:p>
            <a:pPr marL="0" indent="0">
              <a:buNone/>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50</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21942222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Backwards Compatibility Mode	</a:t>
            </a:r>
            <a:endParaRPr lang="en-US" dirty="0"/>
          </a:p>
        </p:txBody>
      </p:sp>
      <p:sp>
        <p:nvSpPr>
          <p:cNvPr id="3" name="Content Placeholder 2"/>
          <p:cNvSpPr>
            <a:spLocks noGrp="1"/>
          </p:cNvSpPr>
          <p:nvPr>
            <p:ph idx="1"/>
          </p:nvPr>
        </p:nvSpPr>
        <p:spPr>
          <a:xfrm>
            <a:off x="381000" y="1412875"/>
            <a:ext cx="8382000" cy="3570208"/>
          </a:xfrm>
        </p:spPr>
        <p:txBody>
          <a:bodyPr/>
          <a:lstStyle/>
          <a:p>
            <a:r>
              <a:rPr lang="en-US" dirty="0" smtClean="0"/>
              <a:t>BCM Mode</a:t>
            </a:r>
          </a:p>
          <a:p>
            <a:pPr lvl="1"/>
            <a:r>
              <a:rPr lang="en-US" dirty="0" smtClean="0"/>
              <a:t>Applications should </a:t>
            </a:r>
            <a:br>
              <a:rPr lang="en-US" dirty="0" smtClean="0"/>
            </a:br>
            <a:r>
              <a:rPr lang="en-US" dirty="0" smtClean="0"/>
              <a:t>work without  being</a:t>
            </a:r>
            <a:br>
              <a:rPr lang="en-US" dirty="0" smtClean="0"/>
            </a:br>
            <a:r>
              <a:rPr lang="en-US" dirty="0" smtClean="0"/>
              <a:t>recompiled</a:t>
            </a:r>
          </a:p>
          <a:p>
            <a:pPr lvl="1"/>
            <a:r>
              <a:rPr lang="en-US" dirty="0" smtClean="0"/>
              <a:t>If not, </a:t>
            </a:r>
            <a:r>
              <a:rPr lang="en-US" b="1" dirty="0" smtClean="0"/>
              <a:t>LET US KNOW!</a:t>
            </a:r>
          </a:p>
          <a:p>
            <a:r>
              <a:rPr lang="en-US" dirty="0" smtClean="0"/>
              <a:t>Native Mode</a:t>
            </a:r>
          </a:p>
          <a:p>
            <a:pPr lvl="1"/>
            <a:r>
              <a:rPr lang="en-US" dirty="0" smtClean="0"/>
              <a:t>Most Applications should work without needing to be recompiled</a:t>
            </a:r>
          </a:p>
        </p:txBody>
      </p:sp>
      <p:pic>
        <p:nvPicPr>
          <p:cNvPr id="1026" name="Picture 2"/>
          <p:cNvPicPr>
            <a:picLocks noChangeAspect="1" noChangeArrowheads="1"/>
          </p:cNvPicPr>
          <p:nvPr/>
        </p:nvPicPr>
        <p:blipFill>
          <a:blip r:embed="rId2" cstate="print"/>
          <a:srcRect/>
          <a:stretch>
            <a:fillRect/>
          </a:stretch>
        </p:blipFill>
        <p:spPr bwMode="auto">
          <a:xfrm>
            <a:off x="4876799" y="1447800"/>
            <a:ext cx="3901393" cy="2137814"/>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Show Upcoming Tasks</a:t>
            </a:r>
            <a:br>
              <a:rPr lang="en-US" dirty="0" smtClean="0"/>
            </a:br>
            <a:r>
              <a:rPr lang="en-US" sz="3600" i="1" dirty="0" smtClean="0">
                <a:solidFill>
                  <a:srgbClr xmlns:mc="http://schemas.openxmlformats.org/markup-compatibility/2006" xmlns:a14="http://schemas.microsoft.com/office/drawing/2010/main" val="FFC000" mc:Ignorable=""/>
                </a:solidFill>
              </a:rPr>
              <a:t>BCM vs. Native</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11592452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Server 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4099584"/>
          </a:xfrm>
        </p:spPr>
        <p:txBody>
          <a:bodyPr/>
          <a:lstStyle/>
          <a:p>
            <a:r>
              <a:rPr lang="en-US" dirty="0"/>
              <a:t>Project Developer Center</a:t>
            </a:r>
          </a:p>
          <a:p>
            <a:pPr lvl="1"/>
            <a:r>
              <a:rPr lang="en-US" dirty="0">
                <a:hlinkClick r:id="rId2"/>
              </a:rPr>
              <a:t>http://msdn.microsoft.com/project</a:t>
            </a:r>
            <a:r>
              <a:rPr lang="en-US" dirty="0"/>
              <a:t> </a:t>
            </a:r>
          </a:p>
          <a:p>
            <a:endParaRPr lang="en-US" dirty="0" smtClean="0"/>
          </a:p>
          <a:p>
            <a:r>
              <a:rPr lang="en-US" dirty="0" smtClean="0"/>
              <a:t>Project “Programmability” blog</a:t>
            </a:r>
          </a:p>
          <a:p>
            <a:pPr lvl="1"/>
            <a:r>
              <a:rPr lang="en-US" sz="2600" dirty="0">
                <a:hlinkClick r:id="rId3"/>
              </a:rPr>
              <a:t>http://</a:t>
            </a:r>
            <a:r>
              <a:rPr lang="en-US" sz="2600" dirty="0" smtClean="0">
                <a:hlinkClick r:id="rId3"/>
              </a:rPr>
              <a:t>blogs.msdn.com/project_programmability</a:t>
            </a:r>
            <a:r>
              <a:rPr lang="en-US" dirty="0" smtClean="0"/>
              <a:t> </a:t>
            </a:r>
            <a:endParaRPr lang="en-US" dirty="0" smtClean="0"/>
          </a:p>
          <a:p>
            <a:endParaRPr lang="en-US" dirty="0" smtClean="0"/>
          </a:p>
          <a:p>
            <a:r>
              <a:rPr lang="en-US" dirty="0" smtClean="0"/>
              <a:t>Project </a:t>
            </a:r>
            <a:r>
              <a:rPr lang="en-US" dirty="0" smtClean="0"/>
              <a:t>2007 SDK</a:t>
            </a:r>
          </a:p>
          <a:p>
            <a:r>
              <a:rPr lang="en-US" dirty="0" smtClean="0"/>
              <a:t>Project 2010 </a:t>
            </a:r>
            <a:r>
              <a:rPr lang="en-US" dirty="0" smtClean="0"/>
              <a:t>SDK</a:t>
            </a:r>
            <a:endParaRPr lang="en-US" dirty="0" smtClean="0"/>
          </a:p>
        </p:txBody>
      </p:sp>
    </p:spTree>
    <p:extLst>
      <p:ext uri="{BB962C8B-B14F-4D97-AF65-F5344CB8AC3E}">
        <p14:creationId xmlns:p14="http://schemas.microsoft.com/office/powerpoint/2010/main" val="38955096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Customizing the Demand Management Experience</a:t>
            </a:r>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a:t>
            </a:r>
            <a:r>
              <a:rPr lang="en-US" sz="2800" dirty="0" smtClean="0">
                <a:gradFill>
                  <a:gsLst>
                    <a:gs pos="0">
                      <a:schemeClr val="tx1"/>
                    </a:gs>
                    <a:gs pos="100000">
                      <a:schemeClr val="tx1"/>
                    </a:gs>
                  </a:gsLst>
                  <a:lin ang="5400000" scaled="0"/>
                </a:gradFill>
              </a:rPr>
              <a:t>Corporation</a:t>
            </a:r>
            <a:endParaRPr lang="en-US" dirty="0"/>
          </a:p>
        </p:txBody>
      </p:sp>
    </p:spTree>
    <p:extLst>
      <p:ext uri="{BB962C8B-B14F-4D97-AF65-F5344CB8AC3E}">
        <p14:creationId xmlns:p14="http://schemas.microsoft.com/office/powerpoint/2010/main" val="25704991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2376035"/>
          </a:xfrm>
        </p:spPr>
        <p:txBody>
          <a:bodyPr/>
          <a:lstStyle/>
          <a:p>
            <a:pPr lvl="0"/>
            <a:r>
              <a:rPr lang="en-US" dirty="0"/>
              <a:t>Brief overview of demand management </a:t>
            </a:r>
          </a:p>
          <a:p>
            <a:pPr lvl="0"/>
            <a:r>
              <a:rPr lang="en-US" dirty="0"/>
              <a:t>Explore the new Project Server Interfaces (PSIs) for Demand Management</a:t>
            </a:r>
          </a:p>
          <a:p>
            <a:pPr lvl="1"/>
            <a:r>
              <a:rPr lang="en-US" dirty="0" smtClean="0"/>
              <a:t>Drivers, Portfolio</a:t>
            </a:r>
            <a:endParaRPr lang="en-US" dirty="0"/>
          </a:p>
          <a:p>
            <a:pPr lvl="1"/>
            <a:r>
              <a:rPr lang="en-US" dirty="0" smtClean="0"/>
              <a:t>Workflow</a:t>
            </a:r>
            <a:endParaRPr lang="en-US" dirty="0"/>
          </a:p>
        </p:txBody>
      </p:sp>
    </p:spTree>
    <p:extLst>
      <p:ext uri="{BB962C8B-B14F-4D97-AF65-F5344CB8AC3E}">
        <p14:creationId xmlns:p14="http://schemas.microsoft.com/office/powerpoint/2010/main" val="36147748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Demand Management and Project Selection Overview</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56</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aphicFrame>
        <p:nvGraphicFramePr>
          <p:cNvPr id="5" name="Diagram 4"/>
          <p:cNvGraphicFramePr/>
          <p:nvPr>
            <p:extLst>
              <p:ext uri="{D42A27DB-BD31-4B8C-83A1-F6EECF244321}">
                <p14:modId xmlns:p14="http://schemas.microsoft.com/office/powerpoint/2010/main" val="2574956203"/>
              </p:ext>
            </p:extLst>
          </p:nvPr>
        </p:nvGraphicFramePr>
        <p:xfrm>
          <a:off x="1524000" y="1727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02844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2010 Interface</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57</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95" name="Group 94"/>
          <p:cNvGrpSpPr/>
          <p:nvPr/>
        </p:nvGrpSpPr>
        <p:grpSpPr>
          <a:xfrm>
            <a:off x="228600" y="1066800"/>
            <a:ext cx="8763000" cy="4880584"/>
            <a:chOff x="228600" y="1066800"/>
            <a:chExt cx="8763000" cy="4880584"/>
          </a:xfrm>
        </p:grpSpPr>
        <p:grpSp>
          <p:nvGrpSpPr>
            <p:cNvPr id="3" name="Group 7"/>
            <p:cNvGrpSpPr/>
            <p:nvPr/>
          </p:nvGrpSpPr>
          <p:grpSpPr>
            <a:xfrm>
              <a:off x="228600" y="1066800"/>
              <a:ext cx="2819400" cy="613384"/>
              <a:chOff x="685800" y="1066800"/>
              <a:chExt cx="2819400" cy="613384"/>
            </a:xfrm>
          </p:grpSpPr>
          <p:sp>
            <p:nvSpPr>
              <p:cNvPr id="5" name="Rounded Rectangle 4"/>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026"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 name="TextBox 6"/>
              <p:cNvSpPr txBox="1"/>
              <p:nvPr/>
            </p:nvSpPr>
            <p:spPr>
              <a:xfrm>
                <a:off x="1295400" y="1295400"/>
                <a:ext cx="67005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Admin</a:t>
                </a:r>
              </a:p>
            </p:txBody>
          </p:sp>
        </p:grpSp>
        <p:grpSp>
          <p:nvGrpSpPr>
            <p:cNvPr id="6" name="Group 8"/>
            <p:cNvGrpSpPr/>
            <p:nvPr/>
          </p:nvGrpSpPr>
          <p:grpSpPr>
            <a:xfrm>
              <a:off x="228600" y="4114800"/>
              <a:ext cx="2819400" cy="613384"/>
              <a:chOff x="685800" y="1066800"/>
              <a:chExt cx="2819400" cy="613384"/>
            </a:xfrm>
          </p:grpSpPr>
          <p:sp>
            <p:nvSpPr>
              <p:cNvPr id="10" name="Rounded Rectangle 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2" name="TextBox 11"/>
              <p:cNvSpPr txBox="1"/>
              <p:nvPr/>
            </p:nvSpPr>
            <p:spPr>
              <a:xfrm>
                <a:off x="1295400" y="1295400"/>
                <a:ext cx="652679"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Events</a:t>
                </a:r>
              </a:p>
            </p:txBody>
          </p:sp>
        </p:grpSp>
        <p:grpSp>
          <p:nvGrpSpPr>
            <p:cNvPr id="8" name="Group 12"/>
            <p:cNvGrpSpPr/>
            <p:nvPr/>
          </p:nvGrpSpPr>
          <p:grpSpPr>
            <a:xfrm>
              <a:off x="228600" y="2286000"/>
              <a:ext cx="2819400" cy="613384"/>
              <a:chOff x="685800" y="1066800"/>
              <a:chExt cx="2819400" cy="613384"/>
            </a:xfrm>
          </p:grpSpPr>
          <p:sp>
            <p:nvSpPr>
              <p:cNvPr id="14" name="Rounded Rectangle 1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16" name="TextBox 15"/>
              <p:cNvSpPr txBox="1"/>
              <p:nvPr/>
            </p:nvSpPr>
            <p:spPr>
              <a:xfrm>
                <a:off x="1295400" y="1295400"/>
                <a:ext cx="89928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Calendar</a:t>
                </a:r>
              </a:p>
            </p:txBody>
          </p:sp>
        </p:grpSp>
        <p:grpSp>
          <p:nvGrpSpPr>
            <p:cNvPr id="9" name="Group 16"/>
            <p:cNvGrpSpPr/>
            <p:nvPr/>
          </p:nvGrpSpPr>
          <p:grpSpPr>
            <a:xfrm>
              <a:off x="228600" y="2895600"/>
              <a:ext cx="2819400" cy="613384"/>
              <a:chOff x="685800" y="1066800"/>
              <a:chExt cx="2819400" cy="613384"/>
            </a:xfrm>
          </p:grpSpPr>
          <p:sp>
            <p:nvSpPr>
              <p:cNvPr id="18" name="Rounded Rectangle 1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1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0" name="TextBox 19"/>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Cube Admin</a:t>
                </a:r>
              </a:p>
            </p:txBody>
          </p:sp>
        </p:grpSp>
        <p:grpSp>
          <p:nvGrpSpPr>
            <p:cNvPr id="13" name="Group 20"/>
            <p:cNvGrpSpPr/>
            <p:nvPr/>
          </p:nvGrpSpPr>
          <p:grpSpPr>
            <a:xfrm>
              <a:off x="228600" y="3505200"/>
              <a:ext cx="2819400" cy="613384"/>
              <a:chOff x="685800" y="1066800"/>
              <a:chExt cx="2819400" cy="613384"/>
            </a:xfrm>
          </p:grpSpPr>
          <p:sp>
            <p:nvSpPr>
              <p:cNvPr id="22" name="Rounded Rectangle 2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2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4" name="TextBox 23"/>
              <p:cNvSpPr txBox="1"/>
              <p:nvPr/>
            </p:nvSpPr>
            <p:spPr>
              <a:xfrm>
                <a:off x="1295400" y="1295400"/>
                <a:ext cx="142167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Fields</a:t>
                </a:r>
              </a:p>
            </p:txBody>
          </p:sp>
        </p:grpSp>
        <p:grpSp>
          <p:nvGrpSpPr>
            <p:cNvPr id="17" name="Group 24"/>
            <p:cNvGrpSpPr/>
            <p:nvPr/>
          </p:nvGrpSpPr>
          <p:grpSpPr>
            <a:xfrm>
              <a:off x="3200400" y="1676400"/>
              <a:ext cx="2819400" cy="613384"/>
              <a:chOff x="685800" y="1066800"/>
              <a:chExt cx="2819400" cy="613384"/>
            </a:xfrm>
          </p:grpSpPr>
          <p:sp>
            <p:nvSpPr>
              <p:cNvPr id="26" name="Rounded Rectangle 2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2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28" name="TextBox 27"/>
              <p:cNvSpPr txBox="1"/>
              <p:nvPr/>
            </p:nvSpPr>
            <p:spPr>
              <a:xfrm>
                <a:off x="1295400" y="1295400"/>
                <a:ext cx="70391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Project</a:t>
                </a:r>
              </a:p>
            </p:txBody>
          </p:sp>
        </p:grpSp>
        <p:grpSp>
          <p:nvGrpSpPr>
            <p:cNvPr id="21" name="Group 28"/>
            <p:cNvGrpSpPr/>
            <p:nvPr/>
          </p:nvGrpSpPr>
          <p:grpSpPr>
            <a:xfrm>
              <a:off x="228600" y="4724400"/>
              <a:ext cx="2819400" cy="613384"/>
              <a:chOff x="685800" y="1066800"/>
              <a:chExt cx="2819400" cy="613384"/>
            </a:xfrm>
          </p:grpSpPr>
          <p:sp>
            <p:nvSpPr>
              <p:cNvPr id="30" name="Rounded Rectangle 2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2" name="TextBox 31"/>
              <p:cNvSpPr txBox="1"/>
              <p:nvPr/>
            </p:nvSpPr>
            <p:spPr>
              <a:xfrm>
                <a:off x="1295400" y="1295400"/>
                <a:ext cx="134774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Lookup Table</a:t>
                </a:r>
              </a:p>
            </p:txBody>
          </p:sp>
        </p:grpSp>
        <p:grpSp>
          <p:nvGrpSpPr>
            <p:cNvPr id="25" name="Group 32"/>
            <p:cNvGrpSpPr/>
            <p:nvPr/>
          </p:nvGrpSpPr>
          <p:grpSpPr>
            <a:xfrm>
              <a:off x="228600" y="5334000"/>
              <a:ext cx="2819400" cy="613384"/>
              <a:chOff x="685800" y="1066800"/>
              <a:chExt cx="2819400" cy="613384"/>
            </a:xfrm>
          </p:grpSpPr>
          <p:sp>
            <p:nvSpPr>
              <p:cNvPr id="34" name="Rounded Rectangle 3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36" name="TextBox 35"/>
              <p:cNvSpPr txBox="1"/>
              <p:nvPr/>
            </p:nvSpPr>
            <p:spPr>
              <a:xfrm>
                <a:off x="1295400" y="1295400"/>
                <a:ext cx="1292020"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Notifications</a:t>
                </a:r>
              </a:p>
            </p:txBody>
          </p:sp>
        </p:grpSp>
        <p:grpSp>
          <p:nvGrpSpPr>
            <p:cNvPr id="29" name="Group 36"/>
            <p:cNvGrpSpPr/>
            <p:nvPr/>
          </p:nvGrpSpPr>
          <p:grpSpPr>
            <a:xfrm>
              <a:off x="3200400" y="1066800"/>
              <a:ext cx="2819400" cy="613384"/>
              <a:chOff x="685800" y="1066800"/>
              <a:chExt cx="2819400" cy="613384"/>
            </a:xfrm>
          </p:grpSpPr>
          <p:sp>
            <p:nvSpPr>
              <p:cNvPr id="38" name="Rounded Rectangle 3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3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0" name="TextBox 39"/>
              <p:cNvSpPr txBox="1"/>
              <p:nvPr/>
            </p:nvSpPr>
            <p:spPr>
              <a:xfrm>
                <a:off x="1295400" y="1295400"/>
                <a:ext cx="2053639"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Object Link Provider</a:t>
                </a:r>
              </a:p>
            </p:txBody>
          </p:sp>
        </p:grpSp>
        <p:grpSp>
          <p:nvGrpSpPr>
            <p:cNvPr id="33" name="Group 40"/>
            <p:cNvGrpSpPr/>
            <p:nvPr/>
          </p:nvGrpSpPr>
          <p:grpSpPr>
            <a:xfrm>
              <a:off x="228600" y="1676400"/>
              <a:ext cx="2819400" cy="613384"/>
              <a:chOff x="685800" y="1066800"/>
              <a:chExt cx="2819400" cy="613384"/>
            </a:xfrm>
          </p:grpSpPr>
          <p:sp>
            <p:nvSpPr>
              <p:cNvPr id="42" name="Rounded Rectangle 4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4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4" name="TextBox 43"/>
              <p:cNvSpPr txBox="1"/>
              <p:nvPr/>
            </p:nvSpPr>
            <p:spPr>
              <a:xfrm>
                <a:off x="1295400" y="1295400"/>
                <a:ext cx="74905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Archive</a:t>
                </a:r>
              </a:p>
            </p:txBody>
          </p:sp>
        </p:grpSp>
        <p:grpSp>
          <p:nvGrpSpPr>
            <p:cNvPr id="37" name="Group 44"/>
            <p:cNvGrpSpPr/>
            <p:nvPr/>
          </p:nvGrpSpPr>
          <p:grpSpPr>
            <a:xfrm>
              <a:off x="3200400" y="2286000"/>
              <a:ext cx="2819400" cy="613384"/>
              <a:chOff x="685800" y="1066800"/>
              <a:chExt cx="2819400" cy="613384"/>
            </a:xfrm>
          </p:grpSpPr>
          <p:sp>
            <p:nvSpPr>
              <p:cNvPr id="46" name="Rounded Rectangle 4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4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48" name="TextBox 47"/>
              <p:cNvSpPr txBox="1"/>
              <p:nvPr/>
            </p:nvSpPr>
            <p:spPr>
              <a:xfrm>
                <a:off x="1295400" y="1295400"/>
                <a:ext cx="67486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Queue</a:t>
                </a:r>
              </a:p>
            </p:txBody>
          </p:sp>
        </p:grpSp>
        <p:grpSp>
          <p:nvGrpSpPr>
            <p:cNvPr id="41" name="Group 48"/>
            <p:cNvGrpSpPr/>
            <p:nvPr/>
          </p:nvGrpSpPr>
          <p:grpSpPr>
            <a:xfrm>
              <a:off x="3200400" y="2895600"/>
              <a:ext cx="2819400" cy="613384"/>
              <a:chOff x="685800" y="1066800"/>
              <a:chExt cx="2819400" cy="613384"/>
            </a:xfrm>
          </p:grpSpPr>
          <p:sp>
            <p:nvSpPr>
              <p:cNvPr id="50" name="Rounded Rectangle 4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2" name="TextBox 51"/>
              <p:cNvSpPr txBox="1"/>
              <p:nvPr/>
            </p:nvSpPr>
            <p:spPr>
              <a:xfrm>
                <a:off x="1295400" y="1295400"/>
                <a:ext cx="918713"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Resource</a:t>
                </a:r>
              </a:p>
            </p:txBody>
          </p:sp>
        </p:grpSp>
        <p:grpSp>
          <p:nvGrpSpPr>
            <p:cNvPr id="45" name="Group 52"/>
            <p:cNvGrpSpPr/>
            <p:nvPr/>
          </p:nvGrpSpPr>
          <p:grpSpPr>
            <a:xfrm>
              <a:off x="3200400" y="4114800"/>
              <a:ext cx="2819400" cy="613384"/>
              <a:chOff x="685800" y="1066800"/>
              <a:chExt cx="2819400" cy="613384"/>
            </a:xfrm>
          </p:grpSpPr>
          <p:sp>
            <p:nvSpPr>
              <p:cNvPr id="54" name="Rounded Rectangle 53"/>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56" name="TextBox 55"/>
              <p:cNvSpPr txBox="1"/>
              <p:nvPr/>
            </p:nvSpPr>
            <p:spPr>
              <a:xfrm>
                <a:off x="1295400" y="1295400"/>
                <a:ext cx="807913"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Security</a:t>
                </a:r>
              </a:p>
            </p:txBody>
          </p:sp>
        </p:grpSp>
        <p:grpSp>
          <p:nvGrpSpPr>
            <p:cNvPr id="49" name="Group 56"/>
            <p:cNvGrpSpPr/>
            <p:nvPr/>
          </p:nvGrpSpPr>
          <p:grpSpPr>
            <a:xfrm>
              <a:off x="3200400" y="3505200"/>
              <a:ext cx="2819400" cy="613384"/>
              <a:chOff x="685800" y="1066800"/>
              <a:chExt cx="2819400" cy="613384"/>
            </a:xfrm>
          </p:grpSpPr>
          <p:sp>
            <p:nvSpPr>
              <p:cNvPr id="58" name="Rounded Rectangle 57"/>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59"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0" name="TextBox 59"/>
              <p:cNvSpPr txBox="1"/>
              <p:nvPr/>
            </p:nvSpPr>
            <p:spPr>
              <a:xfrm>
                <a:off x="1295400" y="1295400"/>
                <a:ext cx="1414041"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Resource Plan</a:t>
                </a:r>
              </a:p>
            </p:txBody>
          </p:sp>
        </p:grpSp>
        <p:grpSp>
          <p:nvGrpSpPr>
            <p:cNvPr id="53" name="Group 60"/>
            <p:cNvGrpSpPr/>
            <p:nvPr/>
          </p:nvGrpSpPr>
          <p:grpSpPr>
            <a:xfrm>
              <a:off x="3200400" y="4724400"/>
              <a:ext cx="2819400" cy="613384"/>
              <a:chOff x="685800" y="1066800"/>
              <a:chExt cx="2819400" cy="613384"/>
            </a:xfrm>
          </p:grpSpPr>
          <p:sp>
            <p:nvSpPr>
              <p:cNvPr id="62" name="Rounded Rectangle 61"/>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6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4" name="TextBox 63"/>
              <p:cNvSpPr txBox="1"/>
              <p:nvPr/>
            </p:nvSpPr>
            <p:spPr>
              <a:xfrm>
                <a:off x="1295400" y="1295400"/>
                <a:ext cx="939937"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Statusing</a:t>
                </a:r>
              </a:p>
            </p:txBody>
          </p:sp>
        </p:grpSp>
        <p:grpSp>
          <p:nvGrpSpPr>
            <p:cNvPr id="57" name="Group 64"/>
            <p:cNvGrpSpPr/>
            <p:nvPr/>
          </p:nvGrpSpPr>
          <p:grpSpPr>
            <a:xfrm>
              <a:off x="3200400" y="5334000"/>
              <a:ext cx="2819400" cy="613384"/>
              <a:chOff x="685800" y="1066800"/>
              <a:chExt cx="2819400" cy="613384"/>
            </a:xfrm>
          </p:grpSpPr>
          <p:sp>
            <p:nvSpPr>
              <p:cNvPr id="66" name="Rounded Rectangle 65"/>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67"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68" name="TextBox 67"/>
              <p:cNvSpPr txBox="1"/>
              <p:nvPr/>
            </p:nvSpPr>
            <p:spPr>
              <a:xfrm>
                <a:off x="1295400" y="1295400"/>
                <a:ext cx="1041952"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Timesheet</a:t>
                </a:r>
              </a:p>
            </p:txBody>
          </p:sp>
        </p:grpSp>
        <p:grpSp>
          <p:nvGrpSpPr>
            <p:cNvPr id="61" name="Group 68"/>
            <p:cNvGrpSpPr/>
            <p:nvPr/>
          </p:nvGrpSpPr>
          <p:grpSpPr>
            <a:xfrm>
              <a:off x="6172200" y="1066800"/>
              <a:ext cx="2819400" cy="613384"/>
              <a:chOff x="685800" y="1066800"/>
              <a:chExt cx="2819400" cy="613384"/>
            </a:xfrm>
          </p:grpSpPr>
          <p:sp>
            <p:nvSpPr>
              <p:cNvPr id="70" name="Rounded Rectangle 69"/>
              <p:cNvSpPr/>
              <p:nvPr/>
            </p:nvSpPr>
            <p:spPr bwMode="auto">
              <a:xfrm>
                <a:off x="914400" y="1219200"/>
                <a:ext cx="2590800" cy="3810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1"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2" name="TextBox 71"/>
              <p:cNvSpPr txBox="1"/>
              <p:nvPr/>
            </p:nvSpPr>
            <p:spPr>
              <a:xfrm>
                <a:off x="1295400" y="1295400"/>
                <a:ext cx="1261564"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WSS Interop</a:t>
                </a:r>
              </a:p>
            </p:txBody>
          </p:sp>
        </p:grpSp>
      </p:grpSp>
      <p:grpSp>
        <p:nvGrpSpPr>
          <p:cNvPr id="80" name="Group 79"/>
          <p:cNvGrpSpPr/>
          <p:nvPr/>
        </p:nvGrpSpPr>
        <p:grpSpPr>
          <a:xfrm>
            <a:off x="6172200" y="1676400"/>
            <a:ext cx="2819400" cy="1219200"/>
            <a:chOff x="6172200" y="1676400"/>
            <a:chExt cx="2819400" cy="1219200"/>
          </a:xfrm>
        </p:grpSpPr>
        <p:sp>
          <p:nvSpPr>
            <p:cNvPr id="89" name="Rounded Rectangle 88"/>
            <p:cNvSpPr/>
            <p:nvPr/>
          </p:nvSpPr>
          <p:spPr bwMode="auto">
            <a:xfrm>
              <a:off x="6400800" y="2434616"/>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79" name="Group 78"/>
            <p:cNvGrpSpPr/>
            <p:nvPr/>
          </p:nvGrpSpPr>
          <p:grpSpPr>
            <a:xfrm>
              <a:off x="6172200" y="1676400"/>
              <a:ext cx="2819400" cy="1219200"/>
              <a:chOff x="6172200" y="1676400"/>
              <a:chExt cx="2819400" cy="1219200"/>
            </a:xfrm>
          </p:grpSpPr>
          <p:pic>
            <p:nvPicPr>
              <p:cNvPr id="90"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172200" y="2282216"/>
                <a:ext cx="595090" cy="613384"/>
              </a:xfrm>
              <a:prstGeom prst="rect">
                <a:avLst/>
              </a:prstGeom>
              <a:noFill/>
            </p:spPr>
          </p:pic>
          <p:grpSp>
            <p:nvGrpSpPr>
              <p:cNvPr id="78" name="Group 77"/>
              <p:cNvGrpSpPr/>
              <p:nvPr/>
            </p:nvGrpSpPr>
            <p:grpSpPr>
              <a:xfrm>
                <a:off x="6172200" y="1676400"/>
                <a:ext cx="2819400" cy="1083715"/>
                <a:chOff x="6172200" y="1676400"/>
                <a:chExt cx="2819400" cy="1083715"/>
              </a:xfrm>
            </p:grpSpPr>
            <p:grpSp>
              <p:nvGrpSpPr>
                <p:cNvPr id="73" name="Group 24"/>
                <p:cNvGrpSpPr/>
                <p:nvPr/>
              </p:nvGrpSpPr>
              <p:grpSpPr>
                <a:xfrm>
                  <a:off x="6172200" y="1676400"/>
                  <a:ext cx="2819400" cy="613384"/>
                  <a:chOff x="685800" y="1066800"/>
                  <a:chExt cx="2819400" cy="613384"/>
                </a:xfrm>
              </p:grpSpPr>
              <p:sp>
                <p:nvSpPr>
                  <p:cNvPr id="74" name="Rounded Rectangle 73"/>
                  <p:cNvSpPr/>
                  <p:nvPr/>
                </p:nvSpPr>
                <p:spPr bwMode="auto">
                  <a:xfrm>
                    <a:off x="914400" y="1219200"/>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75"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85800" y="1066800"/>
                    <a:ext cx="595090" cy="613384"/>
                  </a:xfrm>
                  <a:prstGeom prst="rect">
                    <a:avLst/>
                  </a:prstGeom>
                  <a:noFill/>
                </p:spPr>
              </p:pic>
              <p:sp>
                <p:nvSpPr>
                  <p:cNvPr id="76" name="TextBox 75"/>
                  <p:cNvSpPr txBox="1"/>
                  <p:nvPr/>
                </p:nvSpPr>
                <p:spPr>
                  <a:xfrm>
                    <a:off x="1295400" y="1295400"/>
                    <a:ext cx="60779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Driver</a:t>
                    </a:r>
                  </a:p>
                </p:txBody>
              </p:sp>
            </p:grpSp>
            <p:sp>
              <p:nvSpPr>
                <p:cNvPr id="91" name="TextBox 90"/>
                <p:cNvSpPr txBox="1"/>
                <p:nvPr/>
              </p:nvSpPr>
              <p:spPr>
                <a:xfrm>
                  <a:off x="6781800" y="2510816"/>
                  <a:ext cx="175336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Portfolio Analysis</a:t>
                  </a:r>
                </a:p>
              </p:txBody>
            </p:sp>
          </p:grpSp>
        </p:grpSp>
      </p:grpSp>
      <p:grpSp>
        <p:nvGrpSpPr>
          <p:cNvPr id="77" name="Group 76"/>
          <p:cNvGrpSpPr/>
          <p:nvPr/>
        </p:nvGrpSpPr>
        <p:grpSpPr>
          <a:xfrm>
            <a:off x="6172200" y="2895600"/>
            <a:ext cx="2819400" cy="613384"/>
            <a:chOff x="6324600" y="4556491"/>
            <a:chExt cx="2819400" cy="613384"/>
          </a:xfrm>
        </p:grpSpPr>
        <p:sp>
          <p:nvSpPr>
            <p:cNvPr id="92" name="Rounded Rectangle 91"/>
            <p:cNvSpPr/>
            <p:nvPr/>
          </p:nvSpPr>
          <p:spPr bwMode="auto">
            <a:xfrm>
              <a:off x="6553200" y="4672683"/>
              <a:ext cx="2590800" cy="381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69" name="Group 68"/>
            <p:cNvGrpSpPr/>
            <p:nvPr/>
          </p:nvGrpSpPr>
          <p:grpSpPr>
            <a:xfrm>
              <a:off x="6324600" y="4556491"/>
              <a:ext cx="1580315" cy="613384"/>
              <a:chOff x="6324600" y="4556491"/>
              <a:chExt cx="1580315" cy="613384"/>
            </a:xfrm>
          </p:grpSpPr>
          <p:pic>
            <p:nvPicPr>
              <p:cNvPr id="93" name="Picture 2" descr="K:\Illustration - Misc Hardware\Windows Server Icons\Misc\Web Services.png"/>
              <p:cNvPicPr>
                <a:picLocks noChangeAspect="1" noChangeArrowheads="1"/>
              </p:cNvPicPr>
              <p:nvPr/>
            </p:nvPicPr>
            <p:blipFill>
              <a:blip r:embed="rId3" cstate="print"/>
              <a:srcRect/>
              <a:stretch>
                <a:fillRect/>
              </a:stretch>
            </p:blipFill>
            <p:spPr bwMode="auto">
              <a:xfrm>
                <a:off x="6324600" y="4556491"/>
                <a:ext cx="595090" cy="613384"/>
              </a:xfrm>
              <a:prstGeom prst="rect">
                <a:avLst/>
              </a:prstGeom>
              <a:noFill/>
            </p:spPr>
          </p:pic>
          <p:sp>
            <p:nvSpPr>
              <p:cNvPr id="94" name="TextBox 93"/>
              <p:cNvSpPr txBox="1"/>
              <p:nvPr/>
            </p:nvSpPr>
            <p:spPr>
              <a:xfrm>
                <a:off x="6934200" y="4785091"/>
                <a:ext cx="970715" cy="249299"/>
              </a:xfrm>
              <a:prstGeom prst="rect">
                <a:avLst/>
              </a:prstGeom>
              <a:noFill/>
            </p:spPr>
            <p:txBody>
              <a:bodyPr wrap="none" lIns="0" tIns="0" rIns="0" bIns="0" rtlCol="0">
                <a:spAutoFit/>
              </a:bodyPr>
              <a:lstStyle/>
              <a:p>
                <a:pPr>
                  <a:lnSpc>
                    <a:spcPct val="90000"/>
                  </a:lnSpc>
                </a:pPr>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Workflow</a:t>
                </a:r>
              </a:p>
            </p:txBody>
          </p:sp>
        </p:grpSp>
      </p:grpSp>
      <p:sp>
        <p:nvSpPr>
          <p:cNvPr id="98" name="Content Placeholder 2"/>
          <p:cNvSpPr>
            <a:spLocks noGrp="1"/>
          </p:cNvSpPr>
          <p:nvPr>
            <p:ph idx="1"/>
          </p:nvPr>
        </p:nvSpPr>
        <p:spPr>
          <a:xfrm>
            <a:off x="3886200" y="1219200"/>
            <a:ext cx="5105400" cy="4628960"/>
          </a:xfrm>
        </p:spPr>
        <p:txBody>
          <a:bodyPr/>
          <a:lstStyle/>
          <a:p>
            <a:r>
              <a:rPr lang="en-US" dirty="0">
                <a:solidFill>
                  <a:schemeClr val="tx1"/>
                </a:solidFill>
              </a:rPr>
              <a:t>Allows for </a:t>
            </a:r>
            <a:r>
              <a:rPr lang="en-US" dirty="0" smtClean="0">
                <a:solidFill>
                  <a:schemeClr val="tx1"/>
                </a:solidFill>
              </a:rPr>
              <a:t>creation, manipulation deletion of </a:t>
            </a:r>
            <a:r>
              <a:rPr lang="en-US" dirty="0">
                <a:solidFill>
                  <a:schemeClr val="tx1"/>
                </a:solidFill>
              </a:rPr>
              <a:t>business drivers and </a:t>
            </a:r>
            <a:r>
              <a:rPr lang="en-US" dirty="0" smtClean="0">
                <a:solidFill>
                  <a:schemeClr val="tx1"/>
                </a:solidFill>
              </a:rPr>
              <a:t>business driver prioritizations</a:t>
            </a:r>
          </a:p>
          <a:p>
            <a:r>
              <a:rPr lang="en-US" dirty="0" smtClean="0">
                <a:solidFill>
                  <a:schemeClr val="tx1"/>
                </a:solidFill>
              </a:rPr>
              <a:t>For project prioritizations, use the Project Impact methods found in the Project PSI </a:t>
            </a:r>
          </a:p>
          <a:p>
            <a:endParaRPr lang="en-US" dirty="0" smtClean="0">
              <a:solidFill>
                <a:schemeClr val="tx1"/>
              </a:solidFill>
            </a:endParaRPr>
          </a:p>
        </p:txBody>
      </p:sp>
      <p:pic>
        <p:nvPicPr>
          <p:cNvPr id="9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930" y="3401249"/>
            <a:ext cx="3284580" cy="2493901"/>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429000"/>
            <a:ext cx="3352800" cy="228154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Content Placeholder 2"/>
          <p:cNvSpPr txBox="1">
            <a:spLocks/>
          </p:cNvSpPr>
          <p:nvPr/>
        </p:nvSpPr>
        <p:spPr>
          <a:xfrm>
            <a:off x="3928564" y="1219199"/>
            <a:ext cx="4114800" cy="507215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5000"/>
              <a:buFontTx/>
              <a:buBlip>
                <a:blip r:embed="rId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Allows the creation, manipulation and deletion of optimizations and plans</a:t>
            </a:r>
          </a:p>
          <a:p>
            <a:r>
              <a:rPr lang="en-US" dirty="0" smtClean="0">
                <a:solidFill>
                  <a:schemeClr val="tx1"/>
                </a:solidFill>
              </a:rPr>
              <a:t>Read existing solutions</a:t>
            </a:r>
          </a:p>
          <a:p>
            <a:r>
              <a:rPr lang="en-US" dirty="0" smtClean="0">
                <a:solidFill>
                  <a:schemeClr val="tx1"/>
                </a:solidFill>
              </a:rPr>
              <a:t>Allows the creation, manipulation and deletion of dependencies</a:t>
            </a:r>
          </a:p>
        </p:txBody>
      </p:sp>
      <p:pic>
        <p:nvPicPr>
          <p:cNvPr id="97" name="Picture 4" descr="K:\Illustration - Misc Hardware\Windows Server Icons\Search\Magnifying Glass 1.png"/>
          <p:cNvPicPr>
            <a:picLocks noChangeAspect="1" noChangeArrowheads="1"/>
          </p:cNvPicPr>
          <p:nvPr/>
        </p:nvPicPr>
        <p:blipFill>
          <a:blip r:embed="rId8" cstate="print"/>
          <a:srcRect/>
          <a:stretch>
            <a:fillRect/>
          </a:stretch>
        </p:blipFill>
        <p:spPr bwMode="auto">
          <a:xfrm>
            <a:off x="-2667000" y="3276600"/>
            <a:ext cx="2047875" cy="2390775"/>
          </a:xfrm>
          <a:prstGeom prst="rect">
            <a:avLst/>
          </a:prstGeom>
          <a:noFill/>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ppt_x"/>
                                          </p:val>
                                        </p:tav>
                                        <p:tav tm="100000">
                                          <p:val>
                                            <p:strVal val="#ppt_x"/>
                                          </p:val>
                                        </p:tav>
                                      </p:tavLst>
                                    </p:anim>
                                    <p:anim calcmode="lin" valueType="num">
                                      <p:cBhvr additive="base">
                                        <p:cTn id="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77"/>
                                        </p:tgtEl>
                                        <p:attrNameLst>
                                          <p:attrName>ppt_x</p:attrName>
                                        </p:attrNameLst>
                                      </p:cBhvr>
                                      <p:tavLst>
                                        <p:tav tm="0">
                                          <p:val>
                                            <p:strVal val="ppt_x"/>
                                          </p:val>
                                        </p:tav>
                                        <p:tav tm="100000">
                                          <p:val>
                                            <p:strVal val="ppt_x"/>
                                          </p:val>
                                        </p:tav>
                                      </p:tavLst>
                                    </p:anim>
                                    <p:anim calcmode="lin" valueType="num">
                                      <p:cBhvr additive="base">
                                        <p:cTn id="17" dur="500"/>
                                        <p:tgtEl>
                                          <p:spTgt spid="77"/>
                                        </p:tgtEl>
                                        <p:attrNameLst>
                                          <p:attrName>ppt_y</p:attrName>
                                        </p:attrNameLst>
                                      </p:cBhvr>
                                      <p:tavLst>
                                        <p:tav tm="0">
                                          <p:val>
                                            <p:strVal val="ppt_y"/>
                                          </p:val>
                                        </p:tav>
                                        <p:tav tm="100000">
                                          <p:val>
                                            <p:strVal val="1+ppt_h/2"/>
                                          </p:val>
                                        </p:tav>
                                      </p:tavLst>
                                    </p:anim>
                                    <p:set>
                                      <p:cBhvr>
                                        <p:cTn id="18" dur="1" fill="hold">
                                          <p:stCondLst>
                                            <p:cond delay="499"/>
                                          </p:stCondLst>
                                        </p:cTn>
                                        <p:tgtEl>
                                          <p:spTgt spid="77"/>
                                        </p:tgtEl>
                                        <p:attrNameLst>
                                          <p:attrName>style.visibility</p:attrName>
                                        </p:attrNameLst>
                                      </p:cBhvr>
                                      <p:to>
                                        <p:strVal val="hidden"/>
                                      </p:to>
                                    </p:set>
                                  </p:childTnLst>
                                </p:cTn>
                              </p:par>
                            </p:childTnLst>
                          </p:cTn>
                        </p:par>
                        <p:par>
                          <p:cTn id="19" fill="hold">
                            <p:stCondLst>
                              <p:cond delay="500"/>
                            </p:stCondLst>
                            <p:childTnLst>
                              <p:par>
                                <p:cTn id="20" presetID="2" presetClass="exit" presetSubtype="12" fill="hold" nodeType="afterEffect">
                                  <p:stCondLst>
                                    <p:cond delay="0"/>
                                  </p:stCondLst>
                                  <p:childTnLst>
                                    <p:anim calcmode="lin" valueType="num">
                                      <p:cBhvr additive="base">
                                        <p:cTn id="21" dur="500"/>
                                        <p:tgtEl>
                                          <p:spTgt spid="95"/>
                                        </p:tgtEl>
                                        <p:attrNameLst>
                                          <p:attrName>ppt_x</p:attrName>
                                        </p:attrNameLst>
                                      </p:cBhvr>
                                      <p:tavLst>
                                        <p:tav tm="0">
                                          <p:val>
                                            <p:strVal val="ppt_x"/>
                                          </p:val>
                                        </p:tav>
                                        <p:tav tm="100000">
                                          <p:val>
                                            <p:strVal val="0-ppt_w/2"/>
                                          </p:val>
                                        </p:tav>
                                      </p:tavLst>
                                    </p:anim>
                                    <p:anim calcmode="lin" valueType="num">
                                      <p:cBhvr additive="base">
                                        <p:cTn id="22" dur="500"/>
                                        <p:tgtEl>
                                          <p:spTgt spid="95"/>
                                        </p:tgtEl>
                                        <p:attrNameLst>
                                          <p:attrName>ppt_y</p:attrName>
                                        </p:attrNameLst>
                                      </p:cBhvr>
                                      <p:tavLst>
                                        <p:tav tm="0">
                                          <p:val>
                                            <p:strVal val="ppt_y"/>
                                          </p:val>
                                        </p:tav>
                                        <p:tav tm="100000">
                                          <p:val>
                                            <p:strVal val="1+ppt_h/2"/>
                                          </p:val>
                                        </p:tav>
                                      </p:tavLst>
                                    </p:anim>
                                    <p:set>
                                      <p:cBhvr>
                                        <p:cTn id="23" dur="1" fill="hold">
                                          <p:stCondLst>
                                            <p:cond delay="499"/>
                                          </p:stCondLst>
                                        </p:cTn>
                                        <p:tgtEl>
                                          <p:spTgt spid="95"/>
                                        </p:tgtEl>
                                        <p:attrNameLst>
                                          <p:attrName>style.visibility</p:attrName>
                                        </p:attrNameLst>
                                      </p:cBhvr>
                                      <p:to>
                                        <p:strVal val="hidden"/>
                                      </p:to>
                                    </p:set>
                                  </p:childTnLst>
                                </p:cTn>
                              </p:par>
                              <p:par>
                                <p:cTn id="24" presetID="42" presetClass="path" presetSubtype="0" accel="50000" decel="50000" fill="hold" nodeType="withEffect">
                                  <p:stCondLst>
                                    <p:cond delay="0"/>
                                  </p:stCondLst>
                                  <p:childTnLst>
                                    <p:animMotion origin="layout" path="M 3.33333E-6 -3.33333E-6 L -0.6375 -0.08889 " pathEditMode="relative" rAng="0" ptsTypes="AA">
                                      <p:cBhvr>
                                        <p:cTn id="25" dur="2000" fill="hold"/>
                                        <p:tgtEl>
                                          <p:spTgt spid="80"/>
                                        </p:tgtEl>
                                        <p:attrNameLst>
                                          <p:attrName>ppt_x</p:attrName>
                                          <p:attrName>ppt_y</p:attrName>
                                        </p:attrNameLst>
                                      </p:cBhvr>
                                      <p:rCtr x="-31900" y="-4400"/>
                                    </p:animMotion>
                                  </p:childTnLst>
                                </p:cTn>
                              </p:par>
                            </p:childTnLst>
                          </p:cTn>
                        </p:par>
                        <p:par>
                          <p:cTn id="26" fill="hold">
                            <p:stCondLst>
                              <p:cond delay="2500"/>
                            </p:stCondLst>
                            <p:childTnLst>
                              <p:par>
                                <p:cTn id="27" presetID="0" presetClass="path" presetSubtype="0" accel="50000" decel="50000" fill="hold" nodeType="afterEffect">
                                  <p:stCondLst>
                                    <p:cond delay="0"/>
                                  </p:stCondLst>
                                  <p:childTnLst>
                                    <p:animMotion origin="layout" path="M -2.5E-6 -8.11936E-7 L 0.30469 -0.38515 " pathEditMode="relative" rAng="0" ptsTypes="AA">
                                      <p:cBhvr>
                                        <p:cTn id="28" dur="500" fill="hold"/>
                                        <p:tgtEl>
                                          <p:spTgt spid="97"/>
                                        </p:tgtEl>
                                        <p:attrNameLst>
                                          <p:attrName>ppt_x</p:attrName>
                                          <p:attrName>ppt_y</p:attrName>
                                        </p:attrNameLst>
                                      </p:cBhvr>
                                      <p:rCtr x="15200" y="-19300"/>
                                    </p:animMotion>
                                  </p:childTnLst>
                                </p:cTn>
                              </p:par>
                              <p:par>
                                <p:cTn id="29" presetID="10" presetClass="entr" presetSubtype="0" fill="hold" grpId="0" nodeType="withEffect">
                                  <p:stCondLst>
                                    <p:cond delay="0"/>
                                  </p:stCondLst>
                                  <p:childTnLst>
                                    <p:set>
                                      <p:cBhvr>
                                        <p:cTn id="30" dur="1" fill="hold">
                                          <p:stCondLst>
                                            <p:cond delay="0"/>
                                          </p:stCondLst>
                                        </p:cTn>
                                        <p:tgtEl>
                                          <p:spTgt spid="98">
                                            <p:txEl>
                                              <p:pRg st="0" end="0"/>
                                            </p:txEl>
                                          </p:spTgt>
                                        </p:tgtEl>
                                        <p:attrNameLst>
                                          <p:attrName>style.visibility</p:attrName>
                                        </p:attrNameLst>
                                      </p:cBhvr>
                                      <p:to>
                                        <p:strVal val="visible"/>
                                      </p:to>
                                    </p:set>
                                    <p:animEffect transition="in" filter="fade">
                                      <p:cBhvr>
                                        <p:cTn id="31" dur="2000"/>
                                        <p:tgtEl>
                                          <p:spTgt spid="9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8">
                                            <p:txEl>
                                              <p:pRg st="1" end="1"/>
                                            </p:txEl>
                                          </p:spTgt>
                                        </p:tgtEl>
                                        <p:attrNameLst>
                                          <p:attrName>style.visibility</p:attrName>
                                        </p:attrNameLst>
                                      </p:cBhvr>
                                      <p:to>
                                        <p:strVal val="visible"/>
                                      </p:to>
                                    </p:set>
                                    <p:animEffect transition="in" filter="fade">
                                      <p:cBhvr>
                                        <p:cTn id="34" dur="2000"/>
                                        <p:tgtEl>
                                          <p:spTgt spid="98">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2000"/>
                                        <p:tgtEl>
                                          <p:spTgt spid="9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nodeType="clickEffect">
                                  <p:stCondLst>
                                    <p:cond delay="0"/>
                                  </p:stCondLst>
                                  <p:childTnLst>
                                    <p:anim calcmode="lin" valueType="num">
                                      <p:cBhvr additive="base">
                                        <p:cTn id="41" dur="500"/>
                                        <p:tgtEl>
                                          <p:spTgt spid="99"/>
                                        </p:tgtEl>
                                        <p:attrNameLst>
                                          <p:attrName>ppt_x</p:attrName>
                                        </p:attrNameLst>
                                      </p:cBhvr>
                                      <p:tavLst>
                                        <p:tav tm="0">
                                          <p:val>
                                            <p:strVal val="ppt_x"/>
                                          </p:val>
                                        </p:tav>
                                        <p:tav tm="100000">
                                          <p:val>
                                            <p:strVal val="ppt_x"/>
                                          </p:val>
                                        </p:tav>
                                      </p:tavLst>
                                    </p:anim>
                                    <p:anim calcmode="lin" valueType="num">
                                      <p:cBhvr additive="base">
                                        <p:cTn id="42" dur="500"/>
                                        <p:tgtEl>
                                          <p:spTgt spid="99"/>
                                        </p:tgtEl>
                                        <p:attrNameLst>
                                          <p:attrName>ppt_y</p:attrName>
                                        </p:attrNameLst>
                                      </p:cBhvr>
                                      <p:tavLst>
                                        <p:tav tm="0">
                                          <p:val>
                                            <p:strVal val="ppt_y"/>
                                          </p:val>
                                        </p:tav>
                                        <p:tav tm="100000">
                                          <p:val>
                                            <p:strVal val="1+ppt_h/2"/>
                                          </p:val>
                                        </p:tav>
                                      </p:tavLst>
                                    </p:anim>
                                    <p:set>
                                      <p:cBhvr>
                                        <p:cTn id="43" dur="1" fill="hold">
                                          <p:stCondLst>
                                            <p:cond delay="499"/>
                                          </p:stCondLst>
                                        </p:cTn>
                                        <p:tgtEl>
                                          <p:spTgt spid="99"/>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98">
                                            <p:txEl>
                                              <p:pRg st="0" end="0"/>
                                            </p:txEl>
                                          </p:spTgt>
                                        </p:tgtEl>
                                        <p:attrNameLst>
                                          <p:attrName>ppt_x</p:attrName>
                                        </p:attrNameLst>
                                      </p:cBhvr>
                                      <p:tavLst>
                                        <p:tav tm="0">
                                          <p:val>
                                            <p:strVal val="ppt_x"/>
                                          </p:val>
                                        </p:tav>
                                        <p:tav tm="100000">
                                          <p:val>
                                            <p:strVal val="ppt_x"/>
                                          </p:val>
                                        </p:tav>
                                      </p:tavLst>
                                    </p:anim>
                                    <p:anim calcmode="lin" valueType="num">
                                      <p:cBhvr additive="base">
                                        <p:cTn id="46" dur="500"/>
                                        <p:tgtEl>
                                          <p:spTgt spid="98">
                                            <p:txEl>
                                              <p:pRg st="0" end="0"/>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98">
                                            <p:txEl>
                                              <p:pRg st="0" end="0"/>
                                            </p:txEl>
                                          </p:spTgt>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98">
                                            <p:txEl>
                                              <p:pRg st="1" end="1"/>
                                            </p:txEl>
                                          </p:spTgt>
                                        </p:tgtEl>
                                        <p:attrNameLst>
                                          <p:attrName>ppt_x</p:attrName>
                                        </p:attrNameLst>
                                      </p:cBhvr>
                                      <p:tavLst>
                                        <p:tav tm="0">
                                          <p:val>
                                            <p:strVal val="ppt_x"/>
                                          </p:val>
                                        </p:tav>
                                        <p:tav tm="100000">
                                          <p:val>
                                            <p:strVal val="ppt_x"/>
                                          </p:val>
                                        </p:tav>
                                      </p:tavLst>
                                    </p:anim>
                                    <p:anim calcmode="lin" valueType="num">
                                      <p:cBhvr additive="base">
                                        <p:cTn id="50" dur="500"/>
                                        <p:tgtEl>
                                          <p:spTgt spid="98">
                                            <p:txEl>
                                              <p:pRg st="1" end="1"/>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98">
                                            <p:txEl>
                                              <p:pRg st="1" end="1"/>
                                            </p:txEl>
                                          </p:spTgt>
                                        </p:tgtEl>
                                        <p:attrNameLst>
                                          <p:attrName>style.visibility</p:attrName>
                                        </p:attrNameLst>
                                      </p:cBhvr>
                                      <p:to>
                                        <p:strVal val="hidden"/>
                                      </p:to>
                                    </p:set>
                                  </p:childTnLst>
                                </p:cTn>
                              </p:par>
                            </p:childTnLst>
                          </p:cTn>
                        </p:par>
                        <p:par>
                          <p:cTn id="52" fill="hold">
                            <p:stCondLst>
                              <p:cond delay="500"/>
                            </p:stCondLst>
                            <p:childTnLst>
                              <p:par>
                                <p:cTn id="53" presetID="42" presetClass="path" presetSubtype="0" accel="50000" decel="50000" fill="hold" nodeType="afterEffect">
                                  <p:stCondLst>
                                    <p:cond delay="0"/>
                                  </p:stCondLst>
                                  <p:childTnLst>
                                    <p:animMotion origin="layout" path="M 0.30469 -0.38518 L 0.35469 -0.28541 " pathEditMode="relative" rAng="0" ptsTypes="AA">
                                      <p:cBhvr>
                                        <p:cTn id="54" dur="1000" fill="hold"/>
                                        <p:tgtEl>
                                          <p:spTgt spid="97"/>
                                        </p:tgtEl>
                                        <p:attrNameLst>
                                          <p:attrName>ppt_x</p:attrName>
                                          <p:attrName>ppt_y</p:attrName>
                                        </p:attrNameLst>
                                      </p:cBhvr>
                                      <p:rCtr x="2500" y="5000"/>
                                    </p:animMotion>
                                  </p:childTnLst>
                                </p:cTn>
                              </p:par>
                              <p:par>
                                <p:cTn id="55" presetID="42"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1000"/>
                                        <p:tgtEl>
                                          <p:spTgt spid="101"/>
                                        </p:tgtEl>
                                      </p:cBhvr>
                                    </p:animEffect>
                                    <p:anim calcmode="lin" valueType="num">
                                      <p:cBhvr>
                                        <p:cTn id="58" dur="1000" fill="hold"/>
                                        <p:tgtEl>
                                          <p:spTgt spid="101"/>
                                        </p:tgtEl>
                                        <p:attrNameLst>
                                          <p:attrName>ppt_x</p:attrName>
                                        </p:attrNameLst>
                                      </p:cBhvr>
                                      <p:tavLst>
                                        <p:tav tm="0">
                                          <p:val>
                                            <p:strVal val="#ppt_x"/>
                                          </p:val>
                                        </p:tav>
                                        <p:tav tm="100000">
                                          <p:val>
                                            <p:strVal val="#ppt_x"/>
                                          </p:val>
                                        </p:tav>
                                      </p:tavLst>
                                    </p:anim>
                                    <p:anim calcmode="lin" valueType="num">
                                      <p:cBhvr>
                                        <p:cTn id="59" dur="1000" fill="hold"/>
                                        <p:tgtEl>
                                          <p:spTgt spid="10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fade">
                                      <p:cBhvr>
                                        <p:cTn id="62" dur="1000"/>
                                        <p:tgtEl>
                                          <p:spTgt spid="100"/>
                                        </p:tgtEl>
                                      </p:cBhvr>
                                    </p:animEffect>
                                    <p:anim calcmode="lin" valueType="num">
                                      <p:cBhvr>
                                        <p:cTn id="63" dur="1000" fill="hold"/>
                                        <p:tgtEl>
                                          <p:spTgt spid="100"/>
                                        </p:tgtEl>
                                        <p:attrNameLst>
                                          <p:attrName>ppt_x</p:attrName>
                                        </p:attrNameLst>
                                      </p:cBhvr>
                                      <p:tavLst>
                                        <p:tav tm="0">
                                          <p:val>
                                            <p:strVal val="#ppt_x"/>
                                          </p:val>
                                        </p:tav>
                                        <p:tav tm="100000">
                                          <p:val>
                                            <p:strVal val="#ppt_x"/>
                                          </p:val>
                                        </p:tav>
                                      </p:tavLst>
                                    </p:anim>
                                    <p:anim calcmode="lin" valueType="num">
                                      <p:cBhvr>
                                        <p:cTn id="6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uiExpand="1" build="p"/>
      <p:bldP spid="98" grpId="1" uiExpand="1" build="p"/>
      <p:bldP spid="10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lstStyle/>
          <a:p>
            <a:r>
              <a:rPr lang="en-US" dirty="0" smtClean="0"/>
              <a:t>Project Workflow Overview</a:t>
            </a:r>
            <a:endParaRPr lang="en-US" dirty="0">
              <a:latin typeface="Segoe UI Semibold" pitchFamily="34" charset="0"/>
            </a:endParaRPr>
          </a:p>
        </p:txBody>
      </p:sp>
      <p:sp>
        <p:nvSpPr>
          <p:cNvPr id="46" name="Text Placeholder 45"/>
          <p:cNvSpPr>
            <a:spLocks noGrp="1"/>
          </p:cNvSpPr>
          <p:nvPr>
            <p:ph type="body" sz="quarter" idx="10"/>
          </p:nvPr>
        </p:nvSpPr>
        <p:spPr>
          <a:xfrm>
            <a:off x="381000" y="1447799"/>
            <a:ext cx="8382000" cy="2542234"/>
          </a:xfrm>
        </p:spPr>
        <p:txBody>
          <a:bodyPr/>
          <a:lstStyle/>
          <a:p>
            <a:r>
              <a:rPr lang="en-US" dirty="0" smtClean="0"/>
              <a:t>Allows for custom project selection process</a:t>
            </a:r>
          </a:p>
          <a:p>
            <a:r>
              <a:rPr lang="en-US" dirty="0" smtClean="0"/>
              <a:t>Custom Workflows created in VS2010</a:t>
            </a:r>
          </a:p>
          <a:p>
            <a:pPr lvl="1"/>
            <a:r>
              <a:rPr lang="en-US" dirty="0"/>
              <a:t>No Support for SharePoint Designer (SPD)</a:t>
            </a:r>
          </a:p>
          <a:p>
            <a:pPr marL="0" indent="0">
              <a:buNone/>
            </a:pPr>
            <a:r>
              <a:rPr lang="en-US" dirty="0" smtClean="0"/>
              <a:t>	</a:t>
            </a:r>
          </a:p>
          <a:p>
            <a:endParaRPr lang="en-US" dirty="0"/>
          </a:p>
        </p:txBody>
      </p:sp>
      <p:grpSp>
        <p:nvGrpSpPr>
          <p:cNvPr id="2" name="Group 43"/>
          <p:cNvGrpSpPr>
            <a:grpSpLocks/>
          </p:cNvGrpSpPr>
          <p:nvPr/>
        </p:nvGrpSpPr>
        <p:grpSpPr bwMode="auto">
          <a:xfrm>
            <a:off x="822055" y="3124200"/>
            <a:ext cx="7642225" cy="706437"/>
            <a:chOff x="846" y="1212"/>
            <a:chExt cx="4698" cy="445"/>
          </a:xfrm>
        </p:grpSpPr>
        <p:pic>
          <p:nvPicPr>
            <p:cNvPr id="38" name="Picture 44" descr="401417_greenbar"/>
            <p:cNvPicPr>
              <a:picLocks noChangeAspect="1" noChangeArrowheads="1"/>
            </p:cNvPicPr>
            <p:nvPr/>
          </p:nvPicPr>
          <p:blipFill>
            <a:blip r:embed="rId3" cstate="print"/>
            <a:srcRect/>
            <a:stretch>
              <a:fillRect/>
            </a:stretch>
          </p:blipFill>
          <p:spPr bwMode="auto">
            <a:xfrm>
              <a:off x="846" y="1212"/>
              <a:ext cx="4698" cy="445"/>
            </a:xfrm>
            <a:prstGeom prst="rect">
              <a:avLst/>
            </a:prstGeom>
            <a:noFill/>
            <a:ln w="9525">
              <a:noFill/>
              <a:miter lim="800000"/>
              <a:headEnd/>
              <a:tailEnd/>
            </a:ln>
          </p:spPr>
        </p:pic>
        <p:sp>
          <p:nvSpPr>
            <p:cNvPr id="39" name="TextBox 8209"/>
            <p:cNvSpPr txBox="1">
              <a:spLocks noChangeArrowheads="1"/>
            </p:cNvSpPr>
            <p:nvPr/>
          </p:nvSpPr>
          <p:spPr bwMode="auto">
            <a:xfrm>
              <a:off x="1045" y="1320"/>
              <a:ext cx="4309" cy="231"/>
            </a:xfrm>
            <a:prstGeom prst="rect">
              <a:avLst/>
            </a:prstGeom>
            <a:noFill/>
            <a:ln w="9525">
              <a:noFill/>
              <a:miter lim="800000"/>
              <a:headEnd/>
              <a:tailEnd/>
            </a:ln>
          </p:spPr>
          <p:txBody>
            <a:bodyPr>
              <a:spAutoFit/>
            </a:bodyPr>
            <a:lstStyle/>
            <a:p>
              <a:pPr algn="ctr">
                <a:lnSpc>
                  <a:spcPct val="90000"/>
                </a:lnSpc>
              </a:pPr>
              <a:r>
                <a:rPr lang="en-US" sz="20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Enterprise Project Management</a:t>
              </a:r>
            </a:p>
          </p:txBody>
        </p:sp>
      </p:grpSp>
      <p:grpSp>
        <p:nvGrpSpPr>
          <p:cNvPr id="3" name="Group 39"/>
          <p:cNvGrpSpPr/>
          <p:nvPr/>
        </p:nvGrpSpPr>
        <p:grpSpPr>
          <a:xfrm>
            <a:off x="6435455" y="3752850"/>
            <a:ext cx="1941513" cy="2427013"/>
            <a:chOff x="6353076" y="2929146"/>
            <a:chExt cx="1941513" cy="2427013"/>
          </a:xfrm>
        </p:grpSpPr>
        <p:pic>
          <p:nvPicPr>
            <p:cNvPr id="43" name="Picture 39" descr="401417_greenbox"/>
            <p:cNvPicPr>
              <a:picLocks noChangeAspect="1" noChangeArrowheads="1"/>
            </p:cNvPicPr>
            <p:nvPr/>
          </p:nvPicPr>
          <p:blipFill>
            <a:blip r:embed="rId4" cstate="print">
              <a:lum bright="30000"/>
            </a:blip>
            <a:srcRect/>
            <a:stretch>
              <a:fillRect/>
            </a:stretch>
          </p:blipFill>
          <p:spPr bwMode="auto">
            <a:xfrm>
              <a:off x="6353076" y="3214896"/>
              <a:ext cx="1941513" cy="1652587"/>
            </a:xfrm>
            <a:prstGeom prst="rect">
              <a:avLst/>
            </a:prstGeom>
            <a:noFill/>
            <a:ln w="9525">
              <a:noFill/>
              <a:miter lim="800000"/>
              <a:headEnd/>
              <a:tailEnd/>
            </a:ln>
          </p:spPr>
        </p:pic>
        <p:sp>
          <p:nvSpPr>
            <p:cNvPr id="44" name="TextBox 8204"/>
            <p:cNvSpPr txBox="1">
              <a:spLocks noChangeArrowheads="1"/>
            </p:cNvSpPr>
            <p:nvPr/>
          </p:nvSpPr>
          <p:spPr bwMode="auto">
            <a:xfrm>
              <a:off x="6593466" y="4295883"/>
              <a:ext cx="1508448" cy="403700"/>
            </a:xfrm>
            <a:prstGeom prst="rect">
              <a:avLst/>
            </a:prstGeom>
            <a:noFill/>
            <a:ln w="9525">
              <a:noFill/>
              <a:miter lim="800000"/>
              <a:headEnd/>
              <a:tailEnd/>
            </a:ln>
          </p:spPr>
          <p:txBody>
            <a:bodyPr wrap="square" lIns="90488" tIns="44450" rIns="90488" bIns="44450">
              <a:spAutoFit/>
            </a:bodyPr>
            <a:lstStyle/>
            <a:p>
              <a:pP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Manage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pic>
          <p:nvPicPr>
            <p:cNvPr id="45" name="Picture 52" descr="401417_connector"/>
            <p:cNvPicPr>
              <a:picLocks noChangeAspect="1" noChangeArrowheads="1"/>
            </p:cNvPicPr>
            <p:nvPr/>
          </p:nvPicPr>
          <p:blipFill>
            <a:blip r:embed="rId5" cstate="print">
              <a:lum bright="30000"/>
            </a:blip>
            <a:srcRect t="25055" b="23737"/>
            <a:stretch>
              <a:fillRect/>
            </a:stretch>
          </p:blipFill>
          <p:spPr bwMode="auto">
            <a:xfrm>
              <a:off x="6754714" y="2929146"/>
              <a:ext cx="1146175" cy="398462"/>
            </a:xfrm>
            <a:prstGeom prst="rect">
              <a:avLst/>
            </a:prstGeom>
            <a:noFill/>
            <a:ln w="9525">
              <a:noFill/>
              <a:miter lim="800000"/>
              <a:headEnd/>
              <a:tailEnd/>
            </a:ln>
          </p:spPr>
        </p:pic>
        <p:grpSp>
          <p:nvGrpSpPr>
            <p:cNvPr id="4" name="Group 65"/>
            <p:cNvGrpSpPr/>
            <p:nvPr/>
          </p:nvGrpSpPr>
          <p:grpSpPr>
            <a:xfrm>
              <a:off x="6728995" y="3347838"/>
              <a:ext cx="1106268" cy="812072"/>
              <a:chOff x="756467" y="4007245"/>
              <a:chExt cx="1106268" cy="812072"/>
            </a:xfrm>
          </p:grpSpPr>
          <p:pic>
            <p:nvPicPr>
              <p:cNvPr id="48" name="Picture 73" descr="Generic Application"/>
              <p:cNvPicPr>
                <a:picLocks noChangeAspect="1" noChangeArrowheads="1"/>
              </p:cNvPicPr>
              <p:nvPr/>
            </p:nvPicPr>
            <p:blipFill>
              <a:blip r:embed="rId6" cstate="print">
                <a:lum bright="30000"/>
              </a:blip>
              <a:srcRect/>
              <a:stretch>
                <a:fillRect/>
              </a:stretch>
            </p:blipFill>
            <p:spPr bwMode="auto">
              <a:xfrm>
                <a:off x="1310229" y="4007245"/>
                <a:ext cx="552506" cy="812072"/>
              </a:xfrm>
              <a:prstGeom prst="rect">
                <a:avLst/>
              </a:prstGeom>
              <a:noFill/>
              <a:ln w="9525">
                <a:noFill/>
                <a:miter lim="800000"/>
                <a:headEnd/>
                <a:tailEnd/>
              </a:ln>
            </p:spPr>
          </p:pic>
          <p:pic>
            <p:nvPicPr>
              <p:cNvPr id="49" name="Picture 69" descr="XP icon user accounts"/>
              <p:cNvPicPr>
                <a:picLocks noChangeAspect="1" noChangeArrowheads="1"/>
              </p:cNvPicPr>
              <p:nvPr/>
            </p:nvPicPr>
            <p:blipFill>
              <a:blip r:embed="rId7" cstate="print">
                <a:lum bright="30000"/>
              </a:blip>
              <a:srcRect/>
              <a:stretch>
                <a:fillRect/>
              </a:stretch>
            </p:blipFill>
            <p:spPr bwMode="auto">
              <a:xfrm>
                <a:off x="756467" y="4151085"/>
                <a:ext cx="793530" cy="650769"/>
              </a:xfrm>
              <a:prstGeom prst="rect">
                <a:avLst/>
              </a:prstGeom>
              <a:noFill/>
              <a:ln w="9525">
                <a:noFill/>
                <a:miter lim="800000"/>
                <a:headEnd/>
                <a:tailEnd/>
              </a:ln>
            </p:spPr>
          </p:pic>
        </p:grpSp>
        <p:sp>
          <p:nvSpPr>
            <p:cNvPr id="42" name="TextBox 8204"/>
            <p:cNvSpPr txBox="1">
              <a:spLocks noChangeArrowheads="1"/>
            </p:cNvSpPr>
            <p:nvPr/>
          </p:nvSpPr>
          <p:spPr bwMode="auto">
            <a:xfrm>
              <a:off x="6593466" y="4847815"/>
              <a:ext cx="1508448"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Collaboration &amp; Reporting</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5" name="Group 37"/>
          <p:cNvGrpSpPr/>
          <p:nvPr/>
        </p:nvGrpSpPr>
        <p:grpSpPr>
          <a:xfrm>
            <a:off x="4578179" y="3762167"/>
            <a:ext cx="1941513" cy="2418252"/>
            <a:chOff x="2606576" y="2929146"/>
            <a:chExt cx="1941513" cy="2418252"/>
          </a:xfrm>
        </p:grpSpPr>
        <p:pic>
          <p:nvPicPr>
            <p:cNvPr id="51" name="Picture 37" descr="401417_greenbox"/>
            <p:cNvPicPr>
              <a:picLocks noChangeAspect="1" noChangeArrowheads="1"/>
            </p:cNvPicPr>
            <p:nvPr/>
          </p:nvPicPr>
          <p:blipFill>
            <a:blip r:embed="rId4" cstate="print">
              <a:lum bright="30000"/>
            </a:blip>
            <a:srcRect/>
            <a:stretch>
              <a:fillRect/>
            </a:stretch>
          </p:blipFill>
          <p:spPr bwMode="auto">
            <a:xfrm>
              <a:off x="2606576" y="3214896"/>
              <a:ext cx="1941513" cy="1652587"/>
            </a:xfrm>
            <a:prstGeom prst="rect">
              <a:avLst/>
            </a:prstGeom>
            <a:noFill/>
            <a:ln w="9525">
              <a:noFill/>
              <a:miter lim="800000"/>
              <a:headEnd/>
              <a:tailEnd/>
            </a:ln>
          </p:spPr>
        </p:pic>
        <p:sp>
          <p:nvSpPr>
            <p:cNvPr id="59" name="TextBox 8205"/>
            <p:cNvSpPr txBox="1">
              <a:spLocks noChangeArrowheads="1"/>
            </p:cNvSpPr>
            <p:nvPr/>
          </p:nvSpPr>
          <p:spPr bwMode="auto">
            <a:xfrm>
              <a:off x="2872825" y="4278880"/>
              <a:ext cx="1400175"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Plan</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pic>
          <p:nvPicPr>
            <p:cNvPr id="66" name="Picture 50" descr="401417_connector"/>
            <p:cNvPicPr>
              <a:picLocks noChangeAspect="1" noChangeArrowheads="1"/>
            </p:cNvPicPr>
            <p:nvPr/>
          </p:nvPicPr>
          <p:blipFill>
            <a:blip r:embed="rId5" cstate="print">
              <a:lum bright="30000"/>
            </a:blip>
            <a:srcRect t="25055" b="23737"/>
            <a:stretch>
              <a:fillRect/>
            </a:stretch>
          </p:blipFill>
          <p:spPr bwMode="auto">
            <a:xfrm>
              <a:off x="3011389" y="2929146"/>
              <a:ext cx="1146175" cy="398462"/>
            </a:xfrm>
            <a:prstGeom prst="rect">
              <a:avLst/>
            </a:prstGeom>
            <a:noFill/>
            <a:ln w="9525">
              <a:noFill/>
              <a:miter lim="800000"/>
              <a:headEnd/>
              <a:tailEnd/>
            </a:ln>
          </p:spPr>
        </p:pic>
        <p:grpSp>
          <p:nvGrpSpPr>
            <p:cNvPr id="6" name="Group 72"/>
            <p:cNvGrpSpPr/>
            <p:nvPr/>
          </p:nvGrpSpPr>
          <p:grpSpPr>
            <a:xfrm>
              <a:off x="3072561" y="3381810"/>
              <a:ext cx="1143382" cy="839108"/>
              <a:chOff x="3087688" y="3894138"/>
              <a:chExt cx="1157287" cy="849312"/>
            </a:xfrm>
          </p:grpSpPr>
          <p:pic>
            <p:nvPicPr>
              <p:cNvPr id="73" name="Rectangle 7203" descr="layered complex diagram illustration icon"/>
              <p:cNvPicPr>
                <a:picLocks noChangeAspect="1" noChangeArrowheads="1"/>
              </p:cNvPicPr>
              <p:nvPr/>
            </p:nvPicPr>
            <p:blipFill>
              <a:blip r:embed="rId8" cstate="print">
                <a:lum bright="30000"/>
              </a:blip>
              <a:srcRect/>
              <a:stretch>
                <a:fillRect/>
              </a:stretch>
            </p:blipFill>
            <p:spPr bwMode="auto">
              <a:xfrm>
                <a:off x="3402013" y="3894138"/>
                <a:ext cx="842962" cy="784225"/>
              </a:xfrm>
              <a:prstGeom prst="rect">
                <a:avLst/>
              </a:prstGeom>
              <a:noFill/>
              <a:ln w="9525">
                <a:noFill/>
                <a:miter lim="800000"/>
                <a:headEnd/>
                <a:tailEnd/>
              </a:ln>
            </p:spPr>
          </p:pic>
          <p:pic>
            <p:nvPicPr>
              <p:cNvPr id="76" name="Rectangle 7204" descr="user business user woman"/>
              <p:cNvPicPr>
                <a:picLocks noChangeAspect="1" noChangeArrowheads="1"/>
              </p:cNvPicPr>
              <p:nvPr/>
            </p:nvPicPr>
            <p:blipFill>
              <a:blip r:embed="rId9" cstate="print">
                <a:lum bright="30000"/>
              </a:blip>
              <a:srcRect/>
              <a:stretch>
                <a:fillRect/>
              </a:stretch>
            </p:blipFill>
            <p:spPr bwMode="auto">
              <a:xfrm>
                <a:off x="3087688" y="3986213"/>
                <a:ext cx="560387" cy="757237"/>
              </a:xfrm>
              <a:prstGeom prst="rect">
                <a:avLst/>
              </a:prstGeom>
              <a:noFill/>
              <a:ln w="9525">
                <a:noFill/>
                <a:miter lim="800000"/>
                <a:headEnd/>
                <a:tailEnd/>
              </a:ln>
            </p:spPr>
          </p:pic>
        </p:grpSp>
        <p:sp>
          <p:nvSpPr>
            <p:cNvPr id="41" name="TextBox 8205"/>
            <p:cNvSpPr txBox="1">
              <a:spLocks noChangeArrowheads="1"/>
            </p:cNvSpPr>
            <p:nvPr/>
          </p:nvSpPr>
          <p:spPr bwMode="auto">
            <a:xfrm>
              <a:off x="2905776" y="4839054"/>
              <a:ext cx="1400175" cy="508344"/>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Work Planning</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7" name="Group 77"/>
          <p:cNvGrpSpPr/>
          <p:nvPr/>
        </p:nvGrpSpPr>
        <p:grpSpPr>
          <a:xfrm>
            <a:off x="2712866" y="3762167"/>
            <a:ext cx="1941513" cy="2418601"/>
            <a:chOff x="4479826" y="2929146"/>
            <a:chExt cx="1941513" cy="2418601"/>
          </a:xfrm>
        </p:grpSpPr>
        <p:pic>
          <p:nvPicPr>
            <p:cNvPr id="79" name="Picture 38" descr="401417_greenbox"/>
            <p:cNvPicPr>
              <a:picLocks noChangeAspect="1" noChangeArrowheads="1"/>
            </p:cNvPicPr>
            <p:nvPr/>
          </p:nvPicPr>
          <p:blipFill>
            <a:blip r:embed="rId4" cstate="print">
              <a:lum bright="-24000"/>
            </a:blip>
            <a:srcRect/>
            <a:stretch>
              <a:fillRect/>
            </a:stretch>
          </p:blipFill>
          <p:spPr bwMode="auto">
            <a:xfrm>
              <a:off x="4479826" y="3214896"/>
              <a:ext cx="1941513" cy="1652587"/>
            </a:xfrm>
            <a:prstGeom prst="rect">
              <a:avLst/>
            </a:prstGeom>
            <a:noFill/>
            <a:ln w="9525">
              <a:noFill/>
              <a:miter lim="800000"/>
              <a:headEnd/>
              <a:tailEnd/>
            </a:ln>
          </p:spPr>
        </p:pic>
        <p:sp>
          <p:nvSpPr>
            <p:cNvPr id="80" name="TextBox 8210"/>
            <p:cNvSpPr txBox="1">
              <a:spLocks noChangeArrowheads="1"/>
            </p:cNvSpPr>
            <p:nvPr/>
          </p:nvSpPr>
          <p:spPr bwMode="auto">
            <a:xfrm>
              <a:off x="4707924" y="4287470"/>
              <a:ext cx="1474517"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Select</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8" name="Group 69"/>
            <p:cNvGrpSpPr/>
            <p:nvPr/>
          </p:nvGrpSpPr>
          <p:grpSpPr>
            <a:xfrm>
              <a:off x="5106599" y="3429001"/>
              <a:ext cx="974528" cy="779915"/>
              <a:chOff x="5394028" y="3855364"/>
              <a:chExt cx="1057277" cy="846138"/>
            </a:xfrm>
          </p:grpSpPr>
          <p:pic>
            <p:nvPicPr>
              <p:cNvPr id="83" name="Rectangle 7209" descr="XP icon properties or options"/>
              <p:cNvPicPr>
                <a:picLocks noChangeAspect="1" noChangeArrowheads="1"/>
              </p:cNvPicPr>
              <p:nvPr/>
            </p:nvPicPr>
            <p:blipFill>
              <a:blip r:embed="rId10" cstate="print"/>
              <a:srcRect/>
              <a:stretch>
                <a:fillRect/>
              </a:stretch>
            </p:blipFill>
            <p:spPr bwMode="auto">
              <a:xfrm>
                <a:off x="5394028" y="3879177"/>
                <a:ext cx="571500" cy="742950"/>
              </a:xfrm>
              <a:prstGeom prst="rect">
                <a:avLst/>
              </a:prstGeom>
              <a:noFill/>
              <a:ln w="9525">
                <a:noFill/>
                <a:miter lim="800000"/>
                <a:headEnd/>
                <a:tailEnd/>
              </a:ln>
            </p:spPr>
          </p:pic>
          <p:pic>
            <p:nvPicPr>
              <p:cNvPr id="84" name="Rectangle 7210" descr="user business man"/>
              <p:cNvPicPr>
                <a:picLocks noChangeAspect="1" noChangeArrowheads="1"/>
              </p:cNvPicPr>
              <p:nvPr/>
            </p:nvPicPr>
            <p:blipFill>
              <a:blip r:embed="rId11" cstate="print"/>
              <a:srcRect/>
              <a:stretch>
                <a:fillRect/>
              </a:stretch>
            </p:blipFill>
            <p:spPr bwMode="auto">
              <a:xfrm>
                <a:off x="5814717" y="3855364"/>
                <a:ext cx="636588" cy="846138"/>
              </a:xfrm>
              <a:prstGeom prst="rect">
                <a:avLst/>
              </a:prstGeom>
              <a:noFill/>
              <a:ln w="9525">
                <a:noFill/>
                <a:miter lim="800000"/>
                <a:headEnd/>
                <a:tailEnd/>
              </a:ln>
            </p:spPr>
          </p:pic>
        </p:grpSp>
        <p:pic>
          <p:nvPicPr>
            <p:cNvPr id="82" name="Picture 51" descr="401417_connector"/>
            <p:cNvPicPr>
              <a:picLocks noChangeAspect="1" noChangeArrowheads="1"/>
            </p:cNvPicPr>
            <p:nvPr/>
          </p:nvPicPr>
          <p:blipFill>
            <a:blip r:embed="rId5" cstate="print"/>
            <a:srcRect t="25055" b="23737"/>
            <a:stretch>
              <a:fillRect/>
            </a:stretch>
          </p:blipFill>
          <p:spPr bwMode="auto">
            <a:xfrm>
              <a:off x="4878289" y="2929146"/>
              <a:ext cx="1146175" cy="398462"/>
            </a:xfrm>
            <a:prstGeom prst="rect">
              <a:avLst/>
            </a:prstGeom>
            <a:noFill/>
            <a:ln w="9525">
              <a:noFill/>
              <a:miter lim="800000"/>
              <a:headEnd/>
              <a:tailEnd/>
            </a:ln>
          </p:spPr>
        </p:pic>
        <p:sp>
          <p:nvSpPr>
            <p:cNvPr id="40" name="TextBox 8210"/>
            <p:cNvSpPr txBox="1">
              <a:spLocks noChangeArrowheads="1"/>
            </p:cNvSpPr>
            <p:nvPr/>
          </p:nvSpPr>
          <p:spPr bwMode="auto">
            <a:xfrm>
              <a:off x="4642022" y="4839403"/>
              <a:ext cx="1643062"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Portfolio Selection</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grpSp>
        <p:nvGrpSpPr>
          <p:cNvPr id="9" name="Group 84"/>
          <p:cNvGrpSpPr/>
          <p:nvPr/>
        </p:nvGrpSpPr>
        <p:grpSpPr>
          <a:xfrm>
            <a:off x="815705" y="3752850"/>
            <a:ext cx="1941513" cy="2437464"/>
            <a:chOff x="733326" y="2929146"/>
            <a:chExt cx="1941513" cy="2437464"/>
          </a:xfrm>
        </p:grpSpPr>
        <p:pic>
          <p:nvPicPr>
            <p:cNvPr id="86" name="Picture 36" descr="401417_greenbox"/>
            <p:cNvPicPr>
              <a:picLocks noChangeAspect="1" noChangeArrowheads="1"/>
            </p:cNvPicPr>
            <p:nvPr/>
          </p:nvPicPr>
          <p:blipFill>
            <a:blip r:embed="rId4" cstate="print">
              <a:lum bright="-24000"/>
            </a:blip>
            <a:srcRect/>
            <a:stretch>
              <a:fillRect/>
            </a:stretch>
          </p:blipFill>
          <p:spPr bwMode="auto">
            <a:xfrm>
              <a:off x="733326" y="3214896"/>
              <a:ext cx="1941513" cy="1652587"/>
            </a:xfrm>
            <a:prstGeom prst="rect">
              <a:avLst/>
            </a:prstGeom>
            <a:noFill/>
            <a:ln w="9525">
              <a:noFill/>
              <a:miter lim="800000"/>
              <a:headEnd/>
              <a:tailEnd/>
            </a:ln>
          </p:spPr>
        </p:pic>
        <p:pic>
          <p:nvPicPr>
            <p:cNvPr id="87" name="Picture 48" descr="401417_connector"/>
            <p:cNvPicPr>
              <a:picLocks noChangeAspect="1" noChangeArrowheads="1"/>
            </p:cNvPicPr>
            <p:nvPr/>
          </p:nvPicPr>
          <p:blipFill>
            <a:blip r:embed="rId5" cstate="print"/>
            <a:srcRect t="25055" b="23737"/>
            <a:stretch>
              <a:fillRect/>
            </a:stretch>
          </p:blipFill>
          <p:spPr bwMode="auto">
            <a:xfrm>
              <a:off x="1154014" y="2929146"/>
              <a:ext cx="1146175" cy="398462"/>
            </a:xfrm>
            <a:prstGeom prst="rect">
              <a:avLst/>
            </a:prstGeom>
            <a:noFill/>
            <a:ln w="9525">
              <a:noFill/>
              <a:miter lim="800000"/>
              <a:headEnd/>
              <a:tailEnd/>
            </a:ln>
          </p:spPr>
        </p:pic>
        <p:sp>
          <p:nvSpPr>
            <p:cNvPr id="88" name="TextBox 8211"/>
            <p:cNvSpPr txBox="1">
              <a:spLocks noChangeArrowheads="1"/>
            </p:cNvSpPr>
            <p:nvPr/>
          </p:nvSpPr>
          <p:spPr bwMode="auto">
            <a:xfrm>
              <a:off x="939111" y="4298092"/>
              <a:ext cx="1533525" cy="403700"/>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Create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10" name="Group 38"/>
            <p:cNvGrpSpPr>
              <a:grpSpLocks/>
            </p:cNvGrpSpPr>
            <p:nvPr/>
          </p:nvGrpSpPr>
          <p:grpSpPr bwMode="auto">
            <a:xfrm>
              <a:off x="1570379" y="3352800"/>
              <a:ext cx="944223" cy="1220419"/>
              <a:chOff x="-2342" y="2856"/>
              <a:chExt cx="865" cy="694"/>
            </a:xfrm>
          </p:grpSpPr>
          <p:pic>
            <p:nvPicPr>
              <p:cNvPr id="90" name="Rectangle 19475" descr="msn music angled screen"/>
              <p:cNvPicPr>
                <a:picLocks noChangeAspect="1" noChangeArrowheads="1"/>
              </p:cNvPicPr>
              <p:nvPr/>
            </p:nvPicPr>
            <p:blipFill>
              <a:blip r:embed="rId12" cstate="print"/>
              <a:srcRect/>
              <a:stretch>
                <a:fillRect/>
              </a:stretch>
            </p:blipFill>
            <p:spPr bwMode="auto">
              <a:xfrm>
                <a:off x="-2342" y="2856"/>
                <a:ext cx="497" cy="425"/>
              </a:xfrm>
              <a:prstGeom prst="rect">
                <a:avLst/>
              </a:prstGeom>
              <a:noFill/>
              <a:ln w="9525">
                <a:noFill/>
                <a:miter lim="800000"/>
                <a:headEnd/>
                <a:tailEnd/>
              </a:ln>
            </p:spPr>
          </p:pic>
          <p:pic>
            <p:nvPicPr>
              <p:cNvPr id="91" name="Rectangle 19476" descr="msn spaces angled screen"/>
              <p:cNvPicPr>
                <a:picLocks noChangeAspect="1" noChangeArrowheads="1"/>
              </p:cNvPicPr>
              <p:nvPr/>
            </p:nvPicPr>
            <p:blipFill>
              <a:blip r:embed="rId13" cstate="print"/>
              <a:srcRect/>
              <a:stretch>
                <a:fillRect/>
              </a:stretch>
            </p:blipFill>
            <p:spPr bwMode="auto">
              <a:xfrm>
                <a:off x="-2290" y="2889"/>
                <a:ext cx="513" cy="427"/>
              </a:xfrm>
              <a:prstGeom prst="rect">
                <a:avLst/>
              </a:prstGeom>
              <a:noFill/>
              <a:ln w="9525">
                <a:noFill/>
                <a:miter lim="800000"/>
                <a:headEnd/>
                <a:tailEnd/>
              </a:ln>
            </p:spPr>
          </p:pic>
          <p:pic>
            <p:nvPicPr>
              <p:cNvPr id="92" name="Rectangle 19477" descr="msn music angled screen"/>
              <p:cNvPicPr>
                <a:picLocks noChangeAspect="1" noChangeArrowheads="1"/>
              </p:cNvPicPr>
              <p:nvPr/>
            </p:nvPicPr>
            <p:blipFill>
              <a:blip r:embed="rId12" cstate="print"/>
              <a:srcRect/>
              <a:stretch>
                <a:fillRect/>
              </a:stretch>
            </p:blipFill>
            <p:spPr bwMode="auto">
              <a:xfrm>
                <a:off x="-2180" y="2952"/>
                <a:ext cx="497" cy="425"/>
              </a:xfrm>
              <a:prstGeom prst="rect">
                <a:avLst/>
              </a:prstGeom>
              <a:noFill/>
              <a:ln w="9525">
                <a:noFill/>
                <a:miter lim="800000"/>
                <a:headEnd/>
                <a:tailEnd/>
              </a:ln>
            </p:spPr>
          </p:pic>
          <p:pic>
            <p:nvPicPr>
              <p:cNvPr id="93" name="Rectangle 19478" descr="msn spaces angled screen"/>
              <p:cNvPicPr>
                <a:picLocks noChangeAspect="1" noChangeArrowheads="1"/>
              </p:cNvPicPr>
              <p:nvPr/>
            </p:nvPicPr>
            <p:blipFill>
              <a:blip r:embed="rId13" cstate="print"/>
              <a:srcRect/>
              <a:stretch>
                <a:fillRect/>
              </a:stretch>
            </p:blipFill>
            <p:spPr bwMode="auto">
              <a:xfrm>
                <a:off x="-2102" y="2996"/>
                <a:ext cx="513" cy="427"/>
              </a:xfrm>
              <a:prstGeom prst="rect">
                <a:avLst/>
              </a:prstGeom>
              <a:noFill/>
              <a:ln w="9525">
                <a:noFill/>
                <a:miter lim="800000"/>
                <a:headEnd/>
                <a:tailEnd/>
              </a:ln>
            </p:spPr>
          </p:pic>
          <p:pic>
            <p:nvPicPr>
              <p:cNvPr id="94" name="Rectangle 19479"/>
              <p:cNvPicPr>
                <a:picLocks noChangeAspect="1" noChangeArrowheads="1"/>
              </p:cNvPicPr>
              <p:nvPr/>
            </p:nvPicPr>
            <p:blipFill>
              <a:blip r:embed="rId14" cstate="print"/>
              <a:srcRect/>
              <a:stretch>
                <a:fillRect/>
              </a:stretch>
            </p:blipFill>
            <p:spPr bwMode="auto">
              <a:xfrm>
                <a:off x="-1871" y="3186"/>
                <a:ext cx="394" cy="364"/>
              </a:xfrm>
              <a:prstGeom prst="rect">
                <a:avLst/>
              </a:prstGeom>
              <a:noFill/>
              <a:ln w="9525">
                <a:noFill/>
                <a:miter lim="800000"/>
                <a:headEnd/>
                <a:tailEnd/>
              </a:ln>
            </p:spPr>
          </p:pic>
        </p:grpSp>
        <p:sp>
          <p:nvSpPr>
            <p:cNvPr id="37" name="TextBox 8211"/>
            <p:cNvSpPr txBox="1">
              <a:spLocks noChangeArrowheads="1"/>
            </p:cNvSpPr>
            <p:nvPr/>
          </p:nvSpPr>
          <p:spPr bwMode="auto">
            <a:xfrm>
              <a:off x="955590" y="4858266"/>
              <a:ext cx="1533525" cy="508344"/>
            </a:xfrm>
            <a:prstGeom prst="rect">
              <a:avLst/>
            </a:prstGeom>
            <a:noFill/>
            <a:ln w="9525">
              <a:noFill/>
              <a:miter lim="800000"/>
              <a:headEnd/>
              <a:tailEnd/>
            </a:ln>
          </p:spPr>
          <p:txBody>
            <a:bodyPr lIns="90488" tIns="44450" rIns="90488" bIns="44450">
              <a:spAutoFit/>
            </a:bodyPr>
            <a:lstStyle/>
            <a:p>
              <a:pPr algn="ctr" defTabSz="760413">
                <a:lnSpc>
                  <a:spcPct val="85000"/>
                </a:lnSpc>
              </a:pPr>
              <a:r>
                <a:rPr lang="en-US" sz="16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Demand Management</a:t>
              </a:r>
              <a:endParaRPr lang="en-US" sz="16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spTree>
    <p:extLst>
      <p:ext uri="{BB962C8B-B14F-4D97-AF65-F5344CB8AC3E}">
        <p14:creationId xmlns:p14="http://schemas.microsoft.com/office/powerpoint/2010/main" val="36565538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Workflow Architecture</a:t>
            </a:r>
            <a:endParaRPr lang="en-US" dirty="0"/>
          </a:p>
        </p:txBody>
      </p:sp>
      <p:graphicFrame>
        <p:nvGraphicFramePr>
          <p:cNvPr id="5" name="Diagram 4"/>
          <p:cNvGraphicFramePr/>
          <p:nvPr>
            <p:extLst>
              <p:ext uri="{D42A27DB-BD31-4B8C-83A1-F6EECF244321}">
                <p14:modId xmlns:p14="http://schemas.microsoft.com/office/powerpoint/2010/main" val="2663087184"/>
              </p:ext>
            </p:extLst>
          </p:nvPr>
        </p:nvGraphicFramePr>
        <p:xfrm>
          <a:off x="609600" y="1143000"/>
          <a:ext cx="79248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a:t>
            </a:r>
            <a:r>
              <a:rPr lang="en-US" dirty="0" smtClean="0"/>
              <a:t>Desktop 2010 Extensibility</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Corporation</a:t>
            </a:r>
            <a:endParaRPr lang="en-US" dirty="0"/>
          </a:p>
        </p:txBody>
      </p:sp>
    </p:spTree>
    <p:extLst>
      <p:ext uri="{BB962C8B-B14F-4D97-AF65-F5344CB8AC3E}">
        <p14:creationId xmlns:p14="http://schemas.microsoft.com/office/powerpoint/2010/main" val="32568272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eventsql\dvd\Online_ART\DVD_ART36\Artwork_Imagery\Shapes\Clear glass shapes\glass pill sha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66800"/>
            <a:ext cx="8610600" cy="5105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 name="Title 1"/>
          <p:cNvSpPr>
            <a:spLocks noGrp="1"/>
          </p:cNvSpPr>
          <p:nvPr>
            <p:ph type="title"/>
          </p:nvPr>
        </p:nvSpPr>
        <p:spPr/>
        <p:txBody>
          <a:bodyPr/>
          <a:lstStyle/>
          <a:p>
            <a:r>
              <a:rPr lang="en-US" dirty="0" smtClean="0"/>
              <a:t>Terminology </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60</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7" name="TextBox 6"/>
          <p:cNvSpPr txBox="1"/>
          <p:nvPr/>
        </p:nvSpPr>
        <p:spPr>
          <a:xfrm>
            <a:off x="1066800" y="1371600"/>
            <a:ext cx="7086600" cy="387798"/>
          </a:xfrm>
          <a:prstGeom prst="rect">
            <a:avLst/>
          </a:prstGeom>
          <a:noFill/>
        </p:spPr>
        <p:txBody>
          <a:bodyPr wrap="square" lIns="0" tIns="0" rIns="0" bIns="0" rtlCol="0">
            <a:spAutoFit/>
          </a:bodyPr>
          <a:lstStyle/>
          <a:p>
            <a:pPr algn="ctr">
              <a:lnSpc>
                <a:spcPct val="90000"/>
              </a:lnSpc>
            </a:pPr>
            <a:r>
              <a:rPr lang="en-US" sz="2800" dirty="0"/>
              <a:t>Enterprise Project </a:t>
            </a:r>
            <a:r>
              <a:rPr lang="en-US" sz="2800" dirty="0" smtClean="0"/>
              <a:t>Type</a:t>
            </a:r>
            <a:endParaRPr lang="en-US" sz="2800" dirty="0" smtClean="0">
              <a:gradFill>
                <a:gsLst>
                  <a:gs pos="0">
                    <a:schemeClr val="tx1"/>
                  </a:gs>
                  <a:gs pos="86000">
                    <a:schemeClr val="tx1"/>
                  </a:gs>
                </a:gsLst>
                <a:lin ang="5400000" scaled="0"/>
              </a:gradFill>
            </a:endParaRPr>
          </a:p>
        </p:txBody>
      </p:sp>
      <p:grpSp>
        <p:nvGrpSpPr>
          <p:cNvPr id="15" name="Group 14"/>
          <p:cNvGrpSpPr/>
          <p:nvPr/>
        </p:nvGrpSpPr>
        <p:grpSpPr>
          <a:xfrm>
            <a:off x="762000" y="2209800"/>
            <a:ext cx="7696200" cy="3048000"/>
            <a:chOff x="762000" y="2209800"/>
            <a:chExt cx="7696200" cy="3048000"/>
          </a:xfrm>
        </p:grpSpPr>
        <p:sp>
          <p:nvSpPr>
            <p:cNvPr id="13" name="Flowchart: Alternate Process 12"/>
            <p:cNvSpPr/>
            <p:nvPr/>
          </p:nvSpPr>
          <p:spPr bwMode="auto">
            <a:xfrm>
              <a:off x="762000" y="2209800"/>
              <a:ext cx="7696200" cy="3048000"/>
            </a:xfrm>
            <a:prstGeom prst="flowChartAlternateProcess">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4" name="TextBox 13"/>
            <p:cNvSpPr txBox="1"/>
            <p:nvPr/>
          </p:nvSpPr>
          <p:spPr>
            <a:xfrm>
              <a:off x="990600" y="2362200"/>
              <a:ext cx="7162800" cy="332399"/>
            </a:xfrm>
            <a:prstGeom prst="rect">
              <a:avLst/>
            </a:prstGeom>
            <a:noFill/>
          </p:spPr>
          <p:txBody>
            <a:bodyPr wrap="square" lIns="0" tIns="0" rIns="0" bIns="0" rtlCol="0">
              <a:spAutoFit/>
            </a:bodyPr>
            <a:lstStyle/>
            <a:p>
              <a:pPr algn="ctr">
                <a:lnSpc>
                  <a:spcPct val="90000"/>
                </a:lnSpc>
              </a:pPr>
              <a:r>
                <a:rPr lang="en-US" sz="2400"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Workflow</a:t>
              </a:r>
              <a:endParaRPr lang="en-US" dirty="0" smtClean="0">
                <a:gradFill>
                  <a:gsLst>
                    <a:gs pos="0">
                      <a:schemeClr val="tx1"/>
                    </a:gs>
                    <a:gs pos="86000">
                      <a:schemeClr val="tx1"/>
                    </a:gs>
                  </a:gsLst>
                  <a:lin ang="5400000" scaled="0"/>
                </a:gradFill>
              </a:endParaRPr>
            </a:p>
          </p:txBody>
        </p:sp>
      </p:grpSp>
      <p:grpSp>
        <p:nvGrpSpPr>
          <p:cNvPr id="36" name="Group 35"/>
          <p:cNvGrpSpPr/>
          <p:nvPr/>
        </p:nvGrpSpPr>
        <p:grpSpPr>
          <a:xfrm>
            <a:off x="838200" y="2694599"/>
            <a:ext cx="3581400" cy="2334971"/>
            <a:chOff x="838200" y="2853724"/>
            <a:chExt cx="3657600" cy="2334971"/>
          </a:xfrm>
        </p:grpSpPr>
        <p:pic>
          <p:nvPicPr>
            <p:cNvPr id="18" name="Picture 36" descr="401417_greenbox"/>
            <p:cNvPicPr>
              <a:picLocks noChangeAspect="1" noChangeArrowheads="1"/>
            </p:cNvPicPr>
            <p:nvPr/>
          </p:nvPicPr>
          <p:blipFill>
            <a:blip r:embed="rId4" cstate="print">
              <a:lum bright="-24000"/>
            </a:blip>
            <a:srcRect/>
            <a:stretch>
              <a:fillRect/>
            </a:stretch>
          </p:blipFill>
          <p:spPr bwMode="auto">
            <a:xfrm>
              <a:off x="838200" y="2853724"/>
              <a:ext cx="3657600" cy="2334971"/>
            </a:xfrm>
            <a:prstGeom prst="rect">
              <a:avLst/>
            </a:prstGeom>
            <a:noFill/>
            <a:ln w="9525">
              <a:noFill/>
              <a:miter lim="800000"/>
              <a:headEnd/>
              <a:tailEnd/>
            </a:ln>
          </p:spPr>
        </p:pic>
        <p:sp>
          <p:nvSpPr>
            <p:cNvPr id="20" name="TextBox 8211"/>
            <p:cNvSpPr txBox="1">
              <a:spLocks noChangeArrowheads="1"/>
            </p:cNvSpPr>
            <p:nvPr/>
          </p:nvSpPr>
          <p:spPr bwMode="auto">
            <a:xfrm>
              <a:off x="1066800" y="3124200"/>
              <a:ext cx="3200400"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Create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21" name="Group 38"/>
            <p:cNvGrpSpPr>
              <a:grpSpLocks/>
            </p:cNvGrpSpPr>
            <p:nvPr/>
          </p:nvGrpSpPr>
          <p:grpSpPr bwMode="auto">
            <a:xfrm>
              <a:off x="1066800" y="3124200"/>
              <a:ext cx="457200" cy="457200"/>
              <a:chOff x="-2342" y="2856"/>
              <a:chExt cx="865" cy="694"/>
            </a:xfrm>
          </p:grpSpPr>
          <p:pic>
            <p:nvPicPr>
              <p:cNvPr id="23" name="Rectangle 19475" descr="msn music angled screen"/>
              <p:cNvPicPr>
                <a:picLocks noChangeAspect="1" noChangeArrowheads="1"/>
              </p:cNvPicPr>
              <p:nvPr/>
            </p:nvPicPr>
            <p:blipFill>
              <a:blip r:embed="rId5" cstate="print"/>
              <a:srcRect/>
              <a:stretch>
                <a:fillRect/>
              </a:stretch>
            </p:blipFill>
            <p:spPr bwMode="auto">
              <a:xfrm>
                <a:off x="-2342" y="2856"/>
                <a:ext cx="497" cy="425"/>
              </a:xfrm>
              <a:prstGeom prst="rect">
                <a:avLst/>
              </a:prstGeom>
              <a:noFill/>
              <a:ln w="9525">
                <a:noFill/>
                <a:miter lim="800000"/>
                <a:headEnd/>
                <a:tailEnd/>
              </a:ln>
            </p:spPr>
          </p:pic>
          <p:pic>
            <p:nvPicPr>
              <p:cNvPr id="24" name="Rectangle 19476" descr="msn spaces angled screen"/>
              <p:cNvPicPr>
                <a:picLocks noChangeAspect="1" noChangeArrowheads="1"/>
              </p:cNvPicPr>
              <p:nvPr/>
            </p:nvPicPr>
            <p:blipFill>
              <a:blip r:embed="rId6" cstate="print"/>
              <a:srcRect/>
              <a:stretch>
                <a:fillRect/>
              </a:stretch>
            </p:blipFill>
            <p:spPr bwMode="auto">
              <a:xfrm>
                <a:off x="-2290" y="2889"/>
                <a:ext cx="513" cy="427"/>
              </a:xfrm>
              <a:prstGeom prst="rect">
                <a:avLst/>
              </a:prstGeom>
              <a:noFill/>
              <a:ln w="9525">
                <a:noFill/>
                <a:miter lim="800000"/>
                <a:headEnd/>
                <a:tailEnd/>
              </a:ln>
            </p:spPr>
          </p:pic>
          <p:pic>
            <p:nvPicPr>
              <p:cNvPr id="25" name="Rectangle 19477" descr="msn music angled screen"/>
              <p:cNvPicPr>
                <a:picLocks noChangeAspect="1" noChangeArrowheads="1"/>
              </p:cNvPicPr>
              <p:nvPr/>
            </p:nvPicPr>
            <p:blipFill>
              <a:blip r:embed="rId5" cstate="print"/>
              <a:srcRect/>
              <a:stretch>
                <a:fillRect/>
              </a:stretch>
            </p:blipFill>
            <p:spPr bwMode="auto">
              <a:xfrm>
                <a:off x="-2180" y="2952"/>
                <a:ext cx="497" cy="425"/>
              </a:xfrm>
              <a:prstGeom prst="rect">
                <a:avLst/>
              </a:prstGeom>
              <a:noFill/>
              <a:ln w="9525">
                <a:noFill/>
                <a:miter lim="800000"/>
                <a:headEnd/>
                <a:tailEnd/>
              </a:ln>
            </p:spPr>
          </p:pic>
          <p:pic>
            <p:nvPicPr>
              <p:cNvPr id="26" name="Rectangle 19478" descr="msn spaces angled screen"/>
              <p:cNvPicPr>
                <a:picLocks noChangeAspect="1" noChangeArrowheads="1"/>
              </p:cNvPicPr>
              <p:nvPr/>
            </p:nvPicPr>
            <p:blipFill>
              <a:blip r:embed="rId6" cstate="print"/>
              <a:srcRect/>
              <a:stretch>
                <a:fillRect/>
              </a:stretch>
            </p:blipFill>
            <p:spPr bwMode="auto">
              <a:xfrm>
                <a:off x="-2102" y="2996"/>
                <a:ext cx="513" cy="427"/>
              </a:xfrm>
              <a:prstGeom prst="rect">
                <a:avLst/>
              </a:prstGeom>
              <a:noFill/>
              <a:ln w="9525">
                <a:noFill/>
                <a:miter lim="800000"/>
                <a:headEnd/>
                <a:tailEnd/>
              </a:ln>
            </p:spPr>
          </p:pic>
          <p:pic>
            <p:nvPicPr>
              <p:cNvPr id="27" name="Rectangle 19479"/>
              <p:cNvPicPr>
                <a:picLocks noChangeAspect="1" noChangeArrowheads="1"/>
              </p:cNvPicPr>
              <p:nvPr/>
            </p:nvPicPr>
            <p:blipFill>
              <a:blip r:embed="rId7" cstate="print"/>
              <a:srcRect/>
              <a:stretch>
                <a:fillRect/>
              </a:stretch>
            </p:blipFill>
            <p:spPr bwMode="auto">
              <a:xfrm>
                <a:off x="-1871" y="3186"/>
                <a:ext cx="394" cy="364"/>
              </a:xfrm>
              <a:prstGeom prst="rect">
                <a:avLst/>
              </a:prstGeom>
              <a:noFill/>
              <a:ln w="9525">
                <a:noFill/>
                <a:miter lim="800000"/>
                <a:headEnd/>
                <a:tailEnd/>
              </a:ln>
            </p:spPr>
          </p:pic>
        </p:grpSp>
      </p:grpSp>
      <p:grpSp>
        <p:nvGrpSpPr>
          <p:cNvPr id="16" name="Group 15"/>
          <p:cNvGrpSpPr/>
          <p:nvPr/>
        </p:nvGrpSpPr>
        <p:grpSpPr>
          <a:xfrm>
            <a:off x="4724400" y="2694599"/>
            <a:ext cx="3581400" cy="2336865"/>
            <a:chOff x="5055415" y="2852777"/>
            <a:chExt cx="3478985" cy="2336865"/>
          </a:xfrm>
        </p:grpSpPr>
        <p:pic>
          <p:nvPicPr>
            <p:cNvPr id="29" name="Picture 38" descr="401417_greenbox"/>
            <p:cNvPicPr>
              <a:picLocks noChangeAspect="1" noChangeArrowheads="1"/>
            </p:cNvPicPr>
            <p:nvPr/>
          </p:nvPicPr>
          <p:blipFill>
            <a:blip r:embed="rId4" cstate="print">
              <a:lum bright="-24000"/>
            </a:blip>
            <a:srcRect/>
            <a:stretch>
              <a:fillRect/>
            </a:stretch>
          </p:blipFill>
          <p:spPr bwMode="auto">
            <a:xfrm>
              <a:off x="5055415" y="2852777"/>
              <a:ext cx="3478985" cy="2336865"/>
            </a:xfrm>
            <a:prstGeom prst="rect">
              <a:avLst/>
            </a:prstGeom>
            <a:noFill/>
            <a:ln w="9525">
              <a:noFill/>
              <a:miter lim="800000"/>
              <a:headEnd/>
              <a:tailEnd/>
            </a:ln>
          </p:spPr>
        </p:pic>
        <p:sp>
          <p:nvSpPr>
            <p:cNvPr id="30" name="TextBox 8210"/>
            <p:cNvSpPr txBox="1">
              <a:spLocks noChangeArrowheads="1"/>
            </p:cNvSpPr>
            <p:nvPr/>
          </p:nvSpPr>
          <p:spPr bwMode="auto">
            <a:xfrm>
              <a:off x="5181600" y="3048000"/>
              <a:ext cx="3352800"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Select</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31" name="Group 69"/>
            <p:cNvGrpSpPr/>
            <p:nvPr/>
          </p:nvGrpSpPr>
          <p:grpSpPr>
            <a:xfrm>
              <a:off x="5334000" y="3070700"/>
              <a:ext cx="457200" cy="457200"/>
              <a:chOff x="5394028" y="3855364"/>
              <a:chExt cx="1057277" cy="846138"/>
            </a:xfrm>
          </p:grpSpPr>
          <p:pic>
            <p:nvPicPr>
              <p:cNvPr id="34" name="Rectangle 7209" descr="XP icon properties or options"/>
              <p:cNvPicPr>
                <a:picLocks noChangeAspect="1" noChangeArrowheads="1"/>
              </p:cNvPicPr>
              <p:nvPr/>
            </p:nvPicPr>
            <p:blipFill>
              <a:blip r:embed="rId8" cstate="print"/>
              <a:srcRect/>
              <a:stretch>
                <a:fillRect/>
              </a:stretch>
            </p:blipFill>
            <p:spPr bwMode="auto">
              <a:xfrm>
                <a:off x="5394028" y="3879177"/>
                <a:ext cx="571500" cy="742950"/>
              </a:xfrm>
              <a:prstGeom prst="rect">
                <a:avLst/>
              </a:prstGeom>
              <a:noFill/>
              <a:ln w="9525">
                <a:noFill/>
                <a:miter lim="800000"/>
                <a:headEnd/>
                <a:tailEnd/>
              </a:ln>
            </p:spPr>
          </p:pic>
          <p:pic>
            <p:nvPicPr>
              <p:cNvPr id="35" name="Rectangle 7210" descr="user business man"/>
              <p:cNvPicPr>
                <a:picLocks noChangeAspect="1" noChangeArrowheads="1"/>
              </p:cNvPicPr>
              <p:nvPr/>
            </p:nvPicPr>
            <p:blipFill>
              <a:blip r:embed="rId9" cstate="print"/>
              <a:srcRect/>
              <a:stretch>
                <a:fillRect/>
              </a:stretch>
            </p:blipFill>
            <p:spPr bwMode="auto">
              <a:xfrm>
                <a:off x="5814717" y="3855364"/>
                <a:ext cx="636588" cy="846138"/>
              </a:xfrm>
              <a:prstGeom prst="rect">
                <a:avLst/>
              </a:prstGeom>
              <a:noFill/>
              <a:ln w="9525">
                <a:noFill/>
                <a:miter lim="800000"/>
                <a:headEnd/>
                <a:tailEnd/>
              </a:ln>
            </p:spPr>
          </p:pic>
        </p:grpSp>
      </p:grpSp>
      <p:sp>
        <p:nvSpPr>
          <p:cNvPr id="38" name="Flowchart: Alternate Process 37"/>
          <p:cNvSpPr/>
          <p:nvPr/>
        </p:nvSpPr>
        <p:spPr bwMode="auto">
          <a:xfrm>
            <a:off x="13716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Propose</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28" name="Flowchart: Alternate Process 27"/>
          <p:cNvSpPr/>
          <p:nvPr/>
        </p:nvSpPr>
        <p:spPr bwMode="auto">
          <a:xfrm>
            <a:off x="27432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Review</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2" name="Flowchart: Alternate Process 31"/>
          <p:cNvSpPr/>
          <p:nvPr/>
        </p:nvSpPr>
        <p:spPr bwMode="auto">
          <a:xfrm>
            <a:off x="2743200" y="42672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Cancel</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cxnSp>
        <p:nvCxnSpPr>
          <p:cNvPr id="10" name="Straight Arrow Connector 9"/>
          <p:cNvCxnSpPr>
            <a:stCxn id="38" idx="3"/>
            <a:endCxn id="28" idx="1"/>
          </p:cNvCxnSpPr>
          <p:nvPr/>
        </p:nvCxnSpPr>
        <p:spPr>
          <a:xfrm>
            <a:off x="2514600" y="38100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endCxn id="32" idx="0"/>
          </p:cNvCxnSpPr>
          <p:nvPr/>
        </p:nvCxnSpPr>
        <p:spPr>
          <a:xfrm rot="5400000">
            <a:off x="3200400" y="41529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nvGrpSpPr>
          <p:cNvPr id="19" name="Group 18"/>
          <p:cNvGrpSpPr/>
          <p:nvPr/>
        </p:nvGrpSpPr>
        <p:grpSpPr>
          <a:xfrm>
            <a:off x="5334000" y="3581400"/>
            <a:ext cx="2514600" cy="1143000"/>
            <a:chOff x="5257800" y="3581400"/>
            <a:chExt cx="2514600" cy="1143000"/>
          </a:xfrm>
        </p:grpSpPr>
        <p:sp>
          <p:nvSpPr>
            <p:cNvPr id="37" name="Flowchart: Alternate Process 36"/>
            <p:cNvSpPr/>
            <p:nvPr/>
          </p:nvSpPr>
          <p:spPr bwMode="auto">
            <a:xfrm>
              <a:off x="52578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Select</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9" name="Flowchart: Alternate Process 38"/>
            <p:cNvSpPr/>
            <p:nvPr/>
          </p:nvSpPr>
          <p:spPr bwMode="auto">
            <a:xfrm>
              <a:off x="66294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Execute</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40" name="Flowchart: Alternate Process 39"/>
            <p:cNvSpPr/>
            <p:nvPr/>
          </p:nvSpPr>
          <p:spPr bwMode="auto">
            <a:xfrm>
              <a:off x="5257800" y="42672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Cancel</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cxnSp>
          <p:nvCxnSpPr>
            <p:cNvPr id="41" name="Straight Arrow Connector 40"/>
            <p:cNvCxnSpPr>
              <a:stCxn id="37" idx="3"/>
              <a:endCxn id="39" idx="1"/>
            </p:cNvCxnSpPr>
            <p:nvPr/>
          </p:nvCxnSpPr>
          <p:spPr>
            <a:xfrm>
              <a:off x="6400800" y="38100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2" name="Straight Arrow Connector 41"/>
            <p:cNvCxnSpPr>
              <a:endCxn id="40" idx="0"/>
            </p:cNvCxnSpPr>
            <p:nvPr/>
          </p:nvCxnSpPr>
          <p:spPr>
            <a:xfrm rot="5400000">
              <a:off x="5715000" y="41529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cxnSp>
        <p:nvCxnSpPr>
          <p:cNvPr id="43" name="Straight Arrow Connector 42"/>
          <p:cNvCxnSpPr/>
          <p:nvPr/>
        </p:nvCxnSpPr>
        <p:spPr>
          <a:xfrm>
            <a:off x="3886200" y="3811588"/>
            <a:ext cx="1447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9779414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2000"/>
                                        <p:tgtEl>
                                          <p:spTgt spid="3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20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20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0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20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20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8" grpId="0" animBg="1"/>
      <p:bldP spid="3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eventsql\dvd\Online_ART\DVD_ART36\Artwork_Imagery\Shapes\Clear glass shapes\glass pill sha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028700"/>
            <a:ext cx="4267200" cy="5105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2" name="Title 1"/>
          <p:cNvSpPr>
            <a:spLocks noGrp="1"/>
          </p:cNvSpPr>
          <p:nvPr>
            <p:ph type="title"/>
          </p:nvPr>
        </p:nvSpPr>
        <p:spPr/>
        <p:txBody>
          <a:bodyPr/>
          <a:lstStyle/>
          <a:p>
            <a:r>
              <a:rPr lang="en-US" dirty="0" smtClean="0"/>
              <a:t>Terminology</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61</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7" name="TextBox 6"/>
          <p:cNvSpPr txBox="1"/>
          <p:nvPr/>
        </p:nvSpPr>
        <p:spPr>
          <a:xfrm>
            <a:off x="457200" y="1371600"/>
            <a:ext cx="3733800" cy="775597"/>
          </a:xfrm>
          <a:prstGeom prst="rect">
            <a:avLst/>
          </a:prstGeom>
          <a:noFill/>
        </p:spPr>
        <p:txBody>
          <a:bodyPr wrap="square" lIns="0" tIns="0" rIns="0" bIns="0" rtlCol="0">
            <a:spAutoFit/>
          </a:bodyPr>
          <a:lstStyle/>
          <a:p>
            <a:pPr algn="ctr">
              <a:lnSpc>
                <a:spcPct val="90000"/>
              </a:lnSpc>
            </a:pPr>
            <a:r>
              <a:rPr lang="en-US" sz="2800" dirty="0"/>
              <a:t>Enterprise </a:t>
            </a:r>
            <a:endParaRPr lang="en-US" sz="2800" dirty="0" smtClean="0"/>
          </a:p>
          <a:p>
            <a:pPr algn="ctr">
              <a:lnSpc>
                <a:spcPct val="90000"/>
              </a:lnSpc>
            </a:pPr>
            <a:r>
              <a:rPr lang="en-US" sz="2800" dirty="0" smtClean="0"/>
              <a:t>Project Type</a:t>
            </a:r>
            <a:endParaRPr lang="en-US" sz="2800" dirty="0" smtClean="0">
              <a:gradFill>
                <a:gsLst>
                  <a:gs pos="0">
                    <a:schemeClr val="tx1"/>
                  </a:gs>
                  <a:gs pos="86000">
                    <a:schemeClr val="tx1"/>
                  </a:gs>
                </a:gsLst>
                <a:lin ang="5400000" scaled="0"/>
              </a:gradFill>
            </a:endParaRPr>
          </a:p>
        </p:txBody>
      </p:sp>
      <p:grpSp>
        <p:nvGrpSpPr>
          <p:cNvPr id="15" name="Group 14"/>
          <p:cNvGrpSpPr/>
          <p:nvPr/>
        </p:nvGrpSpPr>
        <p:grpSpPr>
          <a:xfrm>
            <a:off x="457200" y="2209800"/>
            <a:ext cx="3733800" cy="3048000"/>
            <a:chOff x="762000" y="2209800"/>
            <a:chExt cx="7696200" cy="3048000"/>
          </a:xfrm>
        </p:grpSpPr>
        <p:sp>
          <p:nvSpPr>
            <p:cNvPr id="13" name="Flowchart: Alternate Process 12"/>
            <p:cNvSpPr/>
            <p:nvPr/>
          </p:nvSpPr>
          <p:spPr bwMode="auto">
            <a:xfrm>
              <a:off x="762000" y="2209800"/>
              <a:ext cx="7696200" cy="3048000"/>
            </a:xfrm>
            <a:prstGeom prst="flowChartAlternateProcess">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14" name="TextBox 13"/>
            <p:cNvSpPr txBox="1"/>
            <p:nvPr/>
          </p:nvSpPr>
          <p:spPr>
            <a:xfrm>
              <a:off x="990600" y="2362200"/>
              <a:ext cx="7162800" cy="332399"/>
            </a:xfrm>
            <a:prstGeom prst="rect">
              <a:avLst/>
            </a:prstGeom>
            <a:noFill/>
          </p:spPr>
          <p:txBody>
            <a:bodyPr wrap="square" lIns="0" tIns="0" rIns="0" bIns="0" rtlCol="0">
              <a:spAutoFit/>
            </a:bodyPr>
            <a:lstStyle/>
            <a:p>
              <a:pPr algn="ctr">
                <a:lnSpc>
                  <a:spcPct val="90000"/>
                </a:lnSpc>
              </a:pPr>
              <a:r>
                <a:rPr lang="en-US" sz="2400"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Workflow</a:t>
              </a:r>
              <a:endParaRPr lang="en-US" dirty="0" smtClean="0">
                <a:gradFill>
                  <a:gsLst>
                    <a:gs pos="0">
                      <a:schemeClr val="tx1"/>
                    </a:gs>
                    <a:gs pos="86000">
                      <a:schemeClr val="tx1"/>
                    </a:gs>
                  </a:gsLst>
                  <a:lin ang="5400000" scaled="0"/>
                </a:gradFill>
              </a:endParaRPr>
            </a:p>
          </p:txBody>
        </p:sp>
      </p:grpSp>
      <p:grpSp>
        <p:nvGrpSpPr>
          <p:cNvPr id="36" name="Group 35"/>
          <p:cNvGrpSpPr/>
          <p:nvPr/>
        </p:nvGrpSpPr>
        <p:grpSpPr>
          <a:xfrm>
            <a:off x="533400" y="2694599"/>
            <a:ext cx="3581400" cy="2334971"/>
            <a:chOff x="838200" y="2853724"/>
            <a:chExt cx="3657600" cy="2334971"/>
          </a:xfrm>
        </p:grpSpPr>
        <p:pic>
          <p:nvPicPr>
            <p:cNvPr id="18" name="Picture 36" descr="401417_greenbox"/>
            <p:cNvPicPr>
              <a:picLocks noChangeAspect="1" noChangeArrowheads="1"/>
            </p:cNvPicPr>
            <p:nvPr/>
          </p:nvPicPr>
          <p:blipFill>
            <a:blip r:embed="rId4" cstate="print">
              <a:lum bright="-24000"/>
            </a:blip>
            <a:srcRect/>
            <a:stretch>
              <a:fillRect/>
            </a:stretch>
          </p:blipFill>
          <p:spPr bwMode="auto">
            <a:xfrm>
              <a:off x="838200" y="2853724"/>
              <a:ext cx="3657600" cy="2334971"/>
            </a:xfrm>
            <a:prstGeom prst="rect">
              <a:avLst/>
            </a:prstGeom>
            <a:noFill/>
            <a:ln w="9525">
              <a:noFill/>
              <a:miter lim="800000"/>
              <a:headEnd/>
              <a:tailEnd/>
            </a:ln>
          </p:spPr>
        </p:pic>
        <p:sp>
          <p:nvSpPr>
            <p:cNvPr id="20" name="TextBox 8211"/>
            <p:cNvSpPr txBox="1">
              <a:spLocks noChangeArrowheads="1"/>
            </p:cNvSpPr>
            <p:nvPr/>
          </p:nvSpPr>
          <p:spPr bwMode="auto">
            <a:xfrm>
              <a:off x="1066800" y="3124200"/>
              <a:ext cx="3200400" cy="403700"/>
            </a:xfrm>
            <a:prstGeom prst="rect">
              <a:avLst/>
            </a:prstGeom>
            <a:noFill/>
            <a:ln w="9525">
              <a:noFill/>
              <a:miter lim="800000"/>
              <a:headEnd/>
              <a:tailEnd/>
            </a:ln>
          </p:spPr>
          <p:txBody>
            <a:bodyPr wrap="square" lIns="90488" tIns="44450" rIns="90488" bIns="44450">
              <a:spAutoFit/>
            </a:bodyPr>
            <a:lstStyle/>
            <a:p>
              <a:pPr algn="ctr" defTabSz="760413">
                <a:lnSpc>
                  <a:spcPct val="85000"/>
                </a:lnSpc>
              </a:pPr>
              <a:r>
                <a:rPr lang="en-US" sz="2400" dirty="0" smtClean="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rPr>
                <a:t>Create</a:t>
              </a:r>
              <a:endParaRPr lang="en-US" sz="2400" dirty="0">
                <a:solidFill>
                  <a:schemeClr val="tx2"/>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UI Semibold" pitchFamily="34" charset="0"/>
              </a:endParaRPr>
            </a:p>
          </p:txBody>
        </p:sp>
        <p:grpSp>
          <p:nvGrpSpPr>
            <p:cNvPr id="21" name="Group 38"/>
            <p:cNvGrpSpPr>
              <a:grpSpLocks/>
            </p:cNvGrpSpPr>
            <p:nvPr/>
          </p:nvGrpSpPr>
          <p:grpSpPr bwMode="auto">
            <a:xfrm>
              <a:off x="1066800" y="3124200"/>
              <a:ext cx="457200" cy="457200"/>
              <a:chOff x="-2342" y="2856"/>
              <a:chExt cx="865" cy="694"/>
            </a:xfrm>
          </p:grpSpPr>
          <p:pic>
            <p:nvPicPr>
              <p:cNvPr id="23" name="Rectangle 19475" descr="msn music angled screen"/>
              <p:cNvPicPr>
                <a:picLocks noChangeAspect="1" noChangeArrowheads="1"/>
              </p:cNvPicPr>
              <p:nvPr/>
            </p:nvPicPr>
            <p:blipFill>
              <a:blip r:embed="rId5" cstate="print"/>
              <a:srcRect/>
              <a:stretch>
                <a:fillRect/>
              </a:stretch>
            </p:blipFill>
            <p:spPr bwMode="auto">
              <a:xfrm>
                <a:off x="-2342" y="2856"/>
                <a:ext cx="497" cy="425"/>
              </a:xfrm>
              <a:prstGeom prst="rect">
                <a:avLst/>
              </a:prstGeom>
              <a:noFill/>
              <a:ln w="9525">
                <a:noFill/>
                <a:miter lim="800000"/>
                <a:headEnd/>
                <a:tailEnd/>
              </a:ln>
            </p:spPr>
          </p:pic>
          <p:pic>
            <p:nvPicPr>
              <p:cNvPr id="24" name="Rectangle 19476" descr="msn spaces angled screen"/>
              <p:cNvPicPr>
                <a:picLocks noChangeAspect="1" noChangeArrowheads="1"/>
              </p:cNvPicPr>
              <p:nvPr/>
            </p:nvPicPr>
            <p:blipFill>
              <a:blip r:embed="rId6" cstate="print"/>
              <a:srcRect/>
              <a:stretch>
                <a:fillRect/>
              </a:stretch>
            </p:blipFill>
            <p:spPr bwMode="auto">
              <a:xfrm>
                <a:off x="-2290" y="2889"/>
                <a:ext cx="513" cy="427"/>
              </a:xfrm>
              <a:prstGeom prst="rect">
                <a:avLst/>
              </a:prstGeom>
              <a:noFill/>
              <a:ln w="9525">
                <a:noFill/>
                <a:miter lim="800000"/>
                <a:headEnd/>
                <a:tailEnd/>
              </a:ln>
            </p:spPr>
          </p:pic>
          <p:pic>
            <p:nvPicPr>
              <p:cNvPr id="25" name="Rectangle 19477" descr="msn music angled screen"/>
              <p:cNvPicPr>
                <a:picLocks noChangeAspect="1" noChangeArrowheads="1"/>
              </p:cNvPicPr>
              <p:nvPr/>
            </p:nvPicPr>
            <p:blipFill>
              <a:blip r:embed="rId5" cstate="print"/>
              <a:srcRect/>
              <a:stretch>
                <a:fillRect/>
              </a:stretch>
            </p:blipFill>
            <p:spPr bwMode="auto">
              <a:xfrm>
                <a:off x="-2180" y="2952"/>
                <a:ext cx="497" cy="425"/>
              </a:xfrm>
              <a:prstGeom prst="rect">
                <a:avLst/>
              </a:prstGeom>
              <a:noFill/>
              <a:ln w="9525">
                <a:noFill/>
                <a:miter lim="800000"/>
                <a:headEnd/>
                <a:tailEnd/>
              </a:ln>
            </p:spPr>
          </p:pic>
          <p:pic>
            <p:nvPicPr>
              <p:cNvPr id="26" name="Rectangle 19478" descr="msn spaces angled screen"/>
              <p:cNvPicPr>
                <a:picLocks noChangeAspect="1" noChangeArrowheads="1"/>
              </p:cNvPicPr>
              <p:nvPr/>
            </p:nvPicPr>
            <p:blipFill>
              <a:blip r:embed="rId6" cstate="print"/>
              <a:srcRect/>
              <a:stretch>
                <a:fillRect/>
              </a:stretch>
            </p:blipFill>
            <p:spPr bwMode="auto">
              <a:xfrm>
                <a:off x="-2102" y="2996"/>
                <a:ext cx="513" cy="427"/>
              </a:xfrm>
              <a:prstGeom prst="rect">
                <a:avLst/>
              </a:prstGeom>
              <a:noFill/>
              <a:ln w="9525">
                <a:noFill/>
                <a:miter lim="800000"/>
                <a:headEnd/>
                <a:tailEnd/>
              </a:ln>
            </p:spPr>
          </p:pic>
          <p:pic>
            <p:nvPicPr>
              <p:cNvPr id="27" name="Rectangle 19479"/>
              <p:cNvPicPr>
                <a:picLocks noChangeAspect="1" noChangeArrowheads="1"/>
              </p:cNvPicPr>
              <p:nvPr/>
            </p:nvPicPr>
            <p:blipFill>
              <a:blip r:embed="rId7" cstate="print"/>
              <a:srcRect/>
              <a:stretch>
                <a:fillRect/>
              </a:stretch>
            </p:blipFill>
            <p:spPr bwMode="auto">
              <a:xfrm>
                <a:off x="-1871" y="3186"/>
                <a:ext cx="394" cy="364"/>
              </a:xfrm>
              <a:prstGeom prst="rect">
                <a:avLst/>
              </a:prstGeom>
              <a:noFill/>
              <a:ln w="9525">
                <a:noFill/>
                <a:miter lim="800000"/>
                <a:headEnd/>
                <a:tailEnd/>
              </a:ln>
            </p:spPr>
          </p:pic>
        </p:grpSp>
      </p:grpSp>
      <p:sp>
        <p:nvSpPr>
          <p:cNvPr id="38" name="Flowchart: Alternate Process 37"/>
          <p:cNvSpPr/>
          <p:nvPr/>
        </p:nvSpPr>
        <p:spPr bwMode="auto">
          <a:xfrm>
            <a:off x="10668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Propose</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28" name="Flowchart: Alternate Process 27"/>
          <p:cNvSpPr/>
          <p:nvPr/>
        </p:nvSpPr>
        <p:spPr bwMode="auto">
          <a:xfrm>
            <a:off x="2438400" y="35814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Review</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2" name="Flowchart: Alternate Process 31"/>
          <p:cNvSpPr/>
          <p:nvPr/>
        </p:nvSpPr>
        <p:spPr bwMode="auto">
          <a:xfrm>
            <a:off x="2438400" y="4267200"/>
            <a:ext cx="1143000" cy="45720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Cancel</a:t>
            </a: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cxnSp>
        <p:nvCxnSpPr>
          <p:cNvPr id="10" name="Straight Arrow Connector 9"/>
          <p:cNvCxnSpPr>
            <a:stCxn id="38" idx="3"/>
            <a:endCxn id="28" idx="1"/>
          </p:cNvCxnSpPr>
          <p:nvPr/>
        </p:nvCxnSpPr>
        <p:spPr>
          <a:xfrm>
            <a:off x="2209800" y="38100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endCxn id="32" idx="0"/>
          </p:cNvCxnSpPr>
          <p:nvPr/>
        </p:nvCxnSpPr>
        <p:spPr>
          <a:xfrm rot="5400000">
            <a:off x="2895600" y="41529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4" name="Flowchart: Alternate Process 43"/>
          <p:cNvSpPr/>
          <p:nvPr/>
        </p:nvSpPr>
        <p:spPr bwMode="auto">
          <a:xfrm>
            <a:off x="4800600" y="2237399"/>
            <a:ext cx="3886200" cy="3020401"/>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3" name="TextBox 2"/>
          <p:cNvSpPr txBox="1"/>
          <p:nvPr/>
        </p:nvSpPr>
        <p:spPr>
          <a:xfrm>
            <a:off x="5105400" y="2403749"/>
            <a:ext cx="3276600" cy="249299"/>
          </a:xfrm>
          <a:prstGeom prst="rect">
            <a:avLst/>
          </a:prstGeom>
          <a:noFill/>
        </p:spPr>
        <p:txBody>
          <a:bodyPr wrap="square" lIns="0" tIns="0" rIns="0" bIns="0" rtlCol="0">
            <a:spAutoFit/>
          </a:bodyPr>
          <a:lstStyle/>
          <a:p>
            <a:pPr algn="ctr">
              <a:lnSpc>
                <a:spcPct val="90000"/>
              </a:lnSpc>
            </a:pPr>
            <a:r>
              <a:rPr lang="en-US" b="1"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Propose</a:t>
            </a:r>
            <a:endParaRPr lang="en-US" b="1" dirty="0" smtClean="0">
              <a:gradFill>
                <a:gsLst>
                  <a:gs pos="0">
                    <a:schemeClr val="tx1"/>
                  </a:gs>
                  <a:gs pos="86000">
                    <a:schemeClr val="tx1"/>
                  </a:gs>
                </a:gsLst>
                <a:lin ang="5400000" scaled="0"/>
              </a:gradFill>
            </a:endParaRPr>
          </a:p>
        </p:txBody>
      </p:sp>
      <p:pic>
        <p:nvPicPr>
          <p:cNvPr id="45" name="Picture 4" descr="K:\Illustration - Misc Hardware\Windows Server Icons\Search\Magnifying Glass 1.png"/>
          <p:cNvPicPr>
            <a:picLocks noChangeAspect="1" noChangeArrowheads="1"/>
          </p:cNvPicPr>
          <p:nvPr/>
        </p:nvPicPr>
        <p:blipFill>
          <a:blip r:embed="rId8" cstate="print"/>
          <a:srcRect/>
          <a:stretch>
            <a:fillRect/>
          </a:stretch>
        </p:blipFill>
        <p:spPr bwMode="auto">
          <a:xfrm>
            <a:off x="390525" y="3071812"/>
            <a:ext cx="2047875" cy="2390775"/>
          </a:xfrm>
          <a:prstGeom prst="rect">
            <a:avLst/>
          </a:prstGeom>
          <a:noFill/>
        </p:spPr>
      </p:pic>
      <p:sp>
        <p:nvSpPr>
          <p:cNvPr id="5" name="Rounded Rectangle 4"/>
          <p:cNvSpPr/>
          <p:nvPr/>
        </p:nvSpPr>
        <p:spPr bwMode="auto">
          <a:xfrm>
            <a:off x="5029200" y="2743200"/>
            <a:ext cx="3505200" cy="22098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
        <p:nvSpPr>
          <p:cNvPr id="46" name="TextBox 45"/>
          <p:cNvSpPr txBox="1"/>
          <p:nvPr/>
        </p:nvSpPr>
        <p:spPr>
          <a:xfrm>
            <a:off x="5105400" y="2917626"/>
            <a:ext cx="3276600" cy="249299"/>
          </a:xfrm>
          <a:prstGeom prst="rect">
            <a:avLst/>
          </a:prstGeom>
          <a:noFill/>
        </p:spPr>
        <p:txBody>
          <a:bodyPr wrap="square" lIns="0" tIns="0" rIns="0" bIns="0" rtlCol="0">
            <a:spAutoFit/>
          </a:bodyPr>
          <a:lstStyle/>
          <a:p>
            <a:pPr algn="ctr">
              <a:lnSpc>
                <a:spcPct val="90000"/>
              </a:lnSpc>
            </a:pPr>
            <a:r>
              <a:rPr lang="en-US" b="1" dirty="0" smtClean="0">
                <a:solidFill>
                  <a:schemeClr val="bg1"/>
                </a:solidFill>
              </a:rPr>
              <a:t>Project Detail Page</a:t>
            </a:r>
          </a:p>
        </p:txBody>
      </p:sp>
      <p:grpSp>
        <p:nvGrpSpPr>
          <p:cNvPr id="11" name="Group 10"/>
          <p:cNvGrpSpPr/>
          <p:nvPr/>
        </p:nvGrpSpPr>
        <p:grpSpPr>
          <a:xfrm>
            <a:off x="5257800" y="3292575"/>
            <a:ext cx="3124200" cy="1279425"/>
            <a:chOff x="5257800" y="3292575"/>
            <a:chExt cx="3124200" cy="1279425"/>
          </a:xfrm>
        </p:grpSpPr>
        <p:sp>
          <p:nvSpPr>
            <p:cNvPr id="6" name="Rounded Rectangle 5"/>
            <p:cNvSpPr/>
            <p:nvPr/>
          </p:nvSpPr>
          <p:spPr bwMode="auto">
            <a:xfrm>
              <a:off x="5257800" y="3292575"/>
              <a:ext cx="3124200" cy="365025"/>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 1:</a:t>
              </a:r>
            </a:p>
          </p:txBody>
        </p:sp>
        <p:sp>
          <p:nvSpPr>
            <p:cNvPr id="8" name="Rounded Rectangle 7"/>
            <p:cNvSpPr/>
            <p:nvPr/>
          </p:nvSpPr>
          <p:spPr bwMode="auto">
            <a:xfrm>
              <a:off x="7010400" y="3368775"/>
              <a:ext cx="1219200" cy="21262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nvGrpSpPr>
            <p:cNvPr id="9" name="Group 8"/>
            <p:cNvGrpSpPr/>
            <p:nvPr/>
          </p:nvGrpSpPr>
          <p:grpSpPr>
            <a:xfrm>
              <a:off x="5257800" y="3749775"/>
              <a:ext cx="3124200" cy="365025"/>
              <a:chOff x="5410200" y="3447151"/>
              <a:chExt cx="3124200" cy="365025"/>
            </a:xfrm>
          </p:grpSpPr>
          <p:sp>
            <p:nvSpPr>
              <p:cNvPr id="47" name="Rounded Rectangle 46"/>
              <p:cNvSpPr/>
              <p:nvPr/>
            </p:nvSpPr>
            <p:spPr bwMode="auto">
              <a:xfrm>
                <a:off x="5410200" y="3447151"/>
                <a:ext cx="3124200" cy="365025"/>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 2:</a:t>
                </a:r>
              </a:p>
            </p:txBody>
          </p:sp>
          <p:sp>
            <p:nvSpPr>
              <p:cNvPr id="48" name="Rounded Rectangle 47"/>
              <p:cNvSpPr/>
              <p:nvPr/>
            </p:nvSpPr>
            <p:spPr bwMode="auto">
              <a:xfrm>
                <a:off x="7162800" y="3523351"/>
                <a:ext cx="1219200" cy="21262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grpSp>
          <p:nvGrpSpPr>
            <p:cNvPr id="49" name="Group 48"/>
            <p:cNvGrpSpPr/>
            <p:nvPr/>
          </p:nvGrpSpPr>
          <p:grpSpPr>
            <a:xfrm>
              <a:off x="5257800" y="4206975"/>
              <a:ext cx="3124200" cy="365025"/>
              <a:chOff x="5257800" y="3810000"/>
              <a:chExt cx="3124200" cy="365025"/>
            </a:xfrm>
          </p:grpSpPr>
          <p:sp>
            <p:nvSpPr>
              <p:cNvPr id="50" name="Rounded Rectangle 49"/>
              <p:cNvSpPr/>
              <p:nvPr/>
            </p:nvSpPr>
            <p:spPr bwMode="auto">
              <a:xfrm>
                <a:off x="5257800" y="3810000"/>
                <a:ext cx="3124200" cy="365025"/>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t>Custom Field 3:</a:t>
                </a:r>
              </a:p>
            </p:txBody>
          </p:sp>
          <p:sp>
            <p:nvSpPr>
              <p:cNvPr id="51" name="Rounded Rectangle 50"/>
              <p:cNvSpPr/>
              <p:nvPr/>
            </p:nvSpPr>
            <p:spPr bwMode="auto">
              <a:xfrm>
                <a:off x="7010400" y="3886200"/>
                <a:ext cx="1219200" cy="21262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grpSp>
      </p:grpSp>
    </p:spTree>
    <p:extLst>
      <p:ext uri="{BB962C8B-B14F-4D97-AF65-F5344CB8AC3E}">
        <p14:creationId xmlns:p14="http://schemas.microsoft.com/office/powerpoint/2010/main" val="223100573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20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6"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Project Server Workflow </a:t>
            </a:r>
            <a:r>
              <a:rPr lang="en-US" dirty="0"/>
              <a:t>B</a:t>
            </a:r>
            <a:r>
              <a:rPr lang="en-US" dirty="0" smtClean="0"/>
              <a:t>reakdown</a:t>
            </a:r>
            <a:endParaRPr lang="en-US" dirty="0"/>
          </a:p>
        </p:txBody>
      </p:sp>
      <p:sp>
        <p:nvSpPr>
          <p:cNvPr id="64" name="Right Arrow 63"/>
          <p:cNvSpPr/>
          <p:nvPr/>
        </p:nvSpPr>
        <p:spPr bwMode="auto">
          <a:xfrm flipH="1">
            <a:off x="2362200" y="3703319"/>
            <a:ext cx="990600" cy="502919"/>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sp>
        <p:nvSpPr>
          <p:cNvPr id="3" name="Rounded Rectangle 2"/>
          <p:cNvSpPr/>
          <p:nvPr/>
        </p:nvSpPr>
        <p:spPr bwMode="auto">
          <a:xfrm>
            <a:off x="457200" y="1828800"/>
            <a:ext cx="1828800" cy="4267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solidFill>
                  <a:schemeClr val="bg1"/>
                </a:solidFill>
              </a:rPr>
              <a:t>Project Server Interface</a:t>
            </a:r>
          </a:p>
        </p:txBody>
      </p:sp>
      <p:sp>
        <p:nvSpPr>
          <p:cNvPr id="49" name="Rounded Rectangle 48"/>
          <p:cNvSpPr/>
          <p:nvPr/>
        </p:nvSpPr>
        <p:spPr bwMode="auto">
          <a:xfrm>
            <a:off x="3505200" y="1828800"/>
            <a:ext cx="1828800" cy="42672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solidFill>
                  <a:schemeClr val="tx1"/>
                </a:solidFill>
              </a:rPr>
              <a:t>Project Server Workflow Channel</a:t>
            </a:r>
          </a:p>
        </p:txBody>
      </p:sp>
      <p:grpSp>
        <p:nvGrpSpPr>
          <p:cNvPr id="5" name="Group 4"/>
          <p:cNvGrpSpPr/>
          <p:nvPr/>
        </p:nvGrpSpPr>
        <p:grpSpPr>
          <a:xfrm>
            <a:off x="5410200" y="2362200"/>
            <a:ext cx="3352800" cy="3276600"/>
            <a:chOff x="5410200" y="2057400"/>
            <a:chExt cx="3352800" cy="3276600"/>
          </a:xfrm>
        </p:grpSpPr>
        <p:grpSp>
          <p:nvGrpSpPr>
            <p:cNvPr id="4" name="Group 3"/>
            <p:cNvGrpSpPr/>
            <p:nvPr/>
          </p:nvGrpSpPr>
          <p:grpSpPr>
            <a:xfrm>
              <a:off x="5410200" y="3200400"/>
              <a:ext cx="3352800" cy="914400"/>
              <a:chOff x="5410200" y="2667000"/>
              <a:chExt cx="3352800" cy="914400"/>
            </a:xfrm>
          </p:grpSpPr>
          <p:sp>
            <p:nvSpPr>
              <p:cNvPr id="23" name="Rounded Rectangle 22"/>
              <p:cNvSpPr/>
              <p:nvPr/>
            </p:nvSpPr>
            <p:spPr bwMode="auto">
              <a:xfrm>
                <a:off x="6553200" y="2667000"/>
                <a:ext cx="2209800" cy="9144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400" b="1" dirty="0">
                    <a:solidFill>
                      <a:schemeClr val="tx1"/>
                    </a:solidFill>
                  </a:rPr>
                  <a:t>Custom Activity</a:t>
                </a:r>
              </a:p>
            </p:txBody>
          </p:sp>
          <p:sp>
            <p:nvSpPr>
              <p:cNvPr id="35" name="Right Arrow 34"/>
              <p:cNvSpPr/>
              <p:nvPr/>
            </p:nvSpPr>
            <p:spPr bwMode="auto">
              <a:xfrm flipH="1">
                <a:off x="5410200" y="2872740"/>
                <a:ext cx="990600" cy="502919"/>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grpSp>
        <p:grpSp>
          <p:nvGrpSpPr>
            <p:cNvPr id="9" name="Group 8"/>
            <p:cNvGrpSpPr/>
            <p:nvPr/>
          </p:nvGrpSpPr>
          <p:grpSpPr>
            <a:xfrm>
              <a:off x="5410200" y="4419600"/>
              <a:ext cx="3352800" cy="914400"/>
              <a:chOff x="5410200" y="2667000"/>
              <a:chExt cx="3352800" cy="914400"/>
            </a:xfrm>
          </p:grpSpPr>
          <p:sp>
            <p:nvSpPr>
              <p:cNvPr id="10" name="Rounded Rectangle 9"/>
              <p:cNvSpPr/>
              <p:nvPr/>
            </p:nvSpPr>
            <p:spPr bwMode="auto">
              <a:xfrm>
                <a:off x="6553200" y="2667000"/>
                <a:ext cx="2209800" cy="9144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400" b="1" dirty="0">
                    <a:solidFill>
                      <a:schemeClr val="tx1"/>
                    </a:solidFill>
                  </a:rPr>
                  <a:t>Custom Activity</a:t>
                </a:r>
              </a:p>
            </p:txBody>
          </p:sp>
          <p:sp>
            <p:nvSpPr>
              <p:cNvPr id="11" name="Right Arrow 10"/>
              <p:cNvSpPr/>
              <p:nvPr/>
            </p:nvSpPr>
            <p:spPr bwMode="auto">
              <a:xfrm flipH="1">
                <a:off x="5410200" y="2872740"/>
                <a:ext cx="990600" cy="502919"/>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grpSp>
        <p:grpSp>
          <p:nvGrpSpPr>
            <p:cNvPr id="12" name="Group 11"/>
            <p:cNvGrpSpPr/>
            <p:nvPr/>
          </p:nvGrpSpPr>
          <p:grpSpPr>
            <a:xfrm>
              <a:off x="5410200" y="2057400"/>
              <a:ext cx="3352800" cy="914400"/>
              <a:chOff x="5410200" y="2667000"/>
              <a:chExt cx="3352800" cy="914400"/>
            </a:xfrm>
          </p:grpSpPr>
          <p:sp>
            <p:nvSpPr>
              <p:cNvPr id="13" name="Rounded Rectangle 12"/>
              <p:cNvSpPr/>
              <p:nvPr/>
            </p:nvSpPr>
            <p:spPr bwMode="auto">
              <a:xfrm>
                <a:off x="6553200" y="2667000"/>
                <a:ext cx="2209800" cy="9144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400" b="1" dirty="0">
                    <a:solidFill>
                      <a:schemeClr val="tx1"/>
                    </a:solidFill>
                  </a:rPr>
                  <a:t>Custom Activity</a:t>
                </a:r>
              </a:p>
            </p:txBody>
          </p:sp>
          <p:sp>
            <p:nvSpPr>
              <p:cNvPr id="14" name="Right Arrow 13"/>
              <p:cNvSpPr/>
              <p:nvPr/>
            </p:nvSpPr>
            <p:spPr bwMode="auto">
              <a:xfrm flipH="1">
                <a:off x="5410200" y="2872740"/>
                <a:ext cx="990600" cy="502919"/>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outerShdw blurRad="50800" dist="38100" dir="5400000" algn="ctr" rotWithShape="0">
                      <a:srgbClr xmlns:mc="http://schemas.openxmlformats.org/markup-compatibility/2006" xmlns:a14="http://schemas.microsoft.com/office/drawing/2010/main" val="000000" mc:Ignorable="">
                        <a:alpha val="47000"/>
                      </a:srgbClr>
                    </a:outerShdw>
                  </a:effectLst>
                  <a:latin typeface="Segoe UI" pitchFamily="34" charset="0"/>
                </a:endParaRPr>
              </a:p>
            </p:txBody>
          </p:sp>
        </p:grpSp>
      </p:grpSp>
    </p:spTree>
    <p:extLst>
      <p:ext uri="{BB962C8B-B14F-4D97-AF65-F5344CB8AC3E}">
        <p14:creationId xmlns:p14="http://schemas.microsoft.com/office/powerpoint/2010/main" val="4493440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Out of Box Workflow </a:t>
            </a:r>
            <a:r>
              <a:rPr lang="en-US" dirty="0"/>
              <a:t>Activities</a:t>
            </a:r>
          </a:p>
        </p:txBody>
      </p:sp>
      <p:sp>
        <p:nvSpPr>
          <p:cNvPr id="5" name="Rounded Rectangle 4"/>
          <p:cNvSpPr/>
          <p:nvPr/>
        </p:nvSpPr>
        <p:spPr bwMode="auto">
          <a:xfrm>
            <a:off x="1752600" y="1524000"/>
            <a:ext cx="5486400" cy="457200"/>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400" dirty="0" err="1" smtClean="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rPr>
              <a:t>OnProjectCheckin</a:t>
            </a:r>
            <a:endParaRPr lang="en-US" sz="2400" dirty="0" smtClean="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ndParaRPr>
          </a:p>
        </p:txBody>
      </p:sp>
      <p:sp>
        <p:nvSpPr>
          <p:cNvPr id="4" name="Rounded Rectangle 3"/>
          <p:cNvSpPr/>
          <p:nvPr/>
        </p:nvSpPr>
        <p:spPr bwMode="auto">
          <a:xfrm>
            <a:off x="1752600" y="1981200"/>
            <a:ext cx="5486400" cy="457200"/>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CompareProjectProperty</a:t>
            </a:r>
            <a:endParaRPr lang="en-US" dirty="0"/>
          </a:p>
        </p:txBody>
      </p:sp>
      <p:sp>
        <p:nvSpPr>
          <p:cNvPr id="6" name="Rounded Rectangle 5"/>
          <p:cNvSpPr/>
          <p:nvPr/>
        </p:nvSpPr>
        <p:spPr bwMode="auto">
          <a:xfrm>
            <a:off x="1752600" y="245472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OnProjectCommit</a:t>
            </a:r>
            <a:endParaRPr lang="en-US" dirty="0"/>
          </a:p>
        </p:txBody>
      </p:sp>
      <p:sp>
        <p:nvSpPr>
          <p:cNvPr id="7" name="Rounded Rectangle 6"/>
          <p:cNvSpPr/>
          <p:nvPr/>
        </p:nvSpPr>
        <p:spPr bwMode="auto">
          <a:xfrm>
            <a:off x="1752600" y="291192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OnProjectSubmit</a:t>
            </a:r>
            <a:endParaRPr lang="en-US" dirty="0"/>
          </a:p>
        </p:txBody>
      </p:sp>
      <p:sp>
        <p:nvSpPr>
          <p:cNvPr id="8" name="Rounded Rectangle 7"/>
          <p:cNvSpPr/>
          <p:nvPr/>
        </p:nvSpPr>
        <p:spPr bwMode="auto">
          <a:xfrm>
            <a:off x="1752600" y="336912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ProjectSequence</a:t>
            </a:r>
            <a:endParaRPr lang="en-US" dirty="0"/>
          </a:p>
        </p:txBody>
      </p:sp>
      <p:sp>
        <p:nvSpPr>
          <p:cNvPr id="9" name="Rounded Rectangle 8"/>
          <p:cNvSpPr/>
          <p:nvPr/>
        </p:nvSpPr>
        <p:spPr bwMode="auto">
          <a:xfrm>
            <a:off x="1752600" y="382632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ReadProjectProperty</a:t>
            </a:r>
            <a:endParaRPr lang="en-US" dirty="0"/>
          </a:p>
        </p:txBody>
      </p:sp>
      <p:sp>
        <p:nvSpPr>
          <p:cNvPr id="10" name="Rounded Rectangle 9"/>
          <p:cNvSpPr/>
          <p:nvPr/>
        </p:nvSpPr>
        <p:spPr bwMode="auto">
          <a:xfrm>
            <a:off x="1752600" y="428352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ReadProjectSecurityGroupMembers</a:t>
            </a:r>
            <a:endParaRPr lang="en-US" dirty="0"/>
          </a:p>
        </p:txBody>
      </p:sp>
      <p:sp>
        <p:nvSpPr>
          <p:cNvPr id="11" name="Rounded Rectangle 10"/>
          <p:cNvSpPr/>
          <p:nvPr/>
        </p:nvSpPr>
        <p:spPr bwMode="auto">
          <a:xfrm>
            <a:off x="1752600" y="472167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SetProjectStage</a:t>
            </a:r>
            <a:endParaRPr lang="en-US" dirty="0"/>
          </a:p>
        </p:txBody>
      </p:sp>
      <p:sp>
        <p:nvSpPr>
          <p:cNvPr id="12" name="Rounded Rectangle 11"/>
          <p:cNvSpPr/>
          <p:nvPr/>
        </p:nvSpPr>
        <p:spPr bwMode="auto">
          <a:xfrm>
            <a:off x="1752600" y="517887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UpdateProjectProperty</a:t>
            </a:r>
            <a:endParaRPr lang="en-US" dirty="0"/>
          </a:p>
        </p:txBody>
      </p:sp>
      <p:sp>
        <p:nvSpPr>
          <p:cNvPr id="13" name="Rounded Rectangle 12"/>
          <p:cNvSpPr/>
          <p:nvPr/>
        </p:nvSpPr>
        <p:spPr bwMode="auto">
          <a:xfrm>
            <a:off x="1752600" y="5636077"/>
            <a:ext cx="5486400" cy="440873"/>
          </a:xfrm>
          <a:prstGeom prst="roundRect">
            <a:avLst/>
          </a:prstGeom>
          <a:gradFill flip="none" rotWithShape="1">
            <a:gsLst>
              <a:gs pos="22000">
                <a:schemeClr val="tx1">
                  <a:lumMod val="95000"/>
                </a:schemeClr>
              </a:gs>
              <a:gs pos="0">
                <a:schemeClr val="tx1"/>
              </a:gs>
              <a:gs pos="100000">
                <a:schemeClr val="bg2">
                  <a:lumMod val="7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defRPr sz="240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defRPr>
            </a:pPr>
            <a:r>
              <a:rPr lang="en-US" dirty="0" err="1"/>
              <a:t>UpdateProjectStageStatus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2060448"/>
            <a:ext cx="386242"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1605886"/>
            <a:ext cx="304800" cy="3002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2514600"/>
            <a:ext cx="324271"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2971800"/>
            <a:ext cx="325892"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3429000"/>
            <a:ext cx="213504"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5000" y="3886200"/>
            <a:ext cx="293597"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6"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5000" y="4343400"/>
            <a:ext cx="307189"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7"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05000" y="4800600"/>
            <a:ext cx="330490"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8"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05000" y="5257800"/>
            <a:ext cx="312725"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2059"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05000" y="5715000"/>
            <a:ext cx="309624" cy="3017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703087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Developing a Workflow</a:t>
            </a:r>
            <a:endParaRPr lang="en-US" dirty="0"/>
          </a:p>
        </p:txBody>
      </p:sp>
      <p:graphicFrame>
        <p:nvGraphicFramePr>
          <p:cNvPr id="3" name="Diagram 2"/>
          <p:cNvGraphicFramePr/>
          <p:nvPr>
            <p:extLst>
              <p:ext uri="{D42A27DB-BD31-4B8C-83A1-F6EECF244321}">
                <p14:modId xmlns:p14="http://schemas.microsoft.com/office/powerpoint/2010/main" val="1656847484"/>
              </p:ext>
            </p:extLst>
          </p:nvPr>
        </p:nvGraphicFramePr>
        <p:xfrm>
          <a:off x="457200" y="1143000"/>
          <a:ext cx="8077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PSI</a:t>
            </a:r>
            <a:endParaRPr lang="en-US" dirty="0"/>
          </a:p>
        </p:txBody>
      </p:sp>
      <p:sp>
        <p:nvSpPr>
          <p:cNvPr id="3" name="Content Placeholder 2"/>
          <p:cNvSpPr>
            <a:spLocks noGrp="1"/>
          </p:cNvSpPr>
          <p:nvPr>
            <p:ph idx="1"/>
          </p:nvPr>
        </p:nvSpPr>
        <p:spPr>
          <a:xfrm>
            <a:off x="381000" y="1447800"/>
            <a:ext cx="8382000" cy="2000548"/>
          </a:xfrm>
        </p:spPr>
        <p:txBody>
          <a:bodyPr/>
          <a:lstStyle/>
          <a:p>
            <a:r>
              <a:rPr lang="en-US" dirty="0">
                <a:solidFill>
                  <a:schemeClr val="tx1"/>
                </a:solidFill>
              </a:rPr>
              <a:t>Trigger workflow actions and </a:t>
            </a:r>
            <a:r>
              <a:rPr lang="en-US" dirty="0" smtClean="0">
                <a:solidFill>
                  <a:schemeClr val="tx1"/>
                </a:solidFill>
              </a:rPr>
              <a:t>validations</a:t>
            </a:r>
          </a:p>
          <a:p>
            <a:r>
              <a:rPr lang="en-US" dirty="0" smtClean="0"/>
              <a:t>Create, modify and delete workflow entities</a:t>
            </a:r>
          </a:p>
          <a:p>
            <a:pPr lvl="1"/>
            <a:r>
              <a:rPr lang="en-US" dirty="0" smtClean="0"/>
              <a:t>Enterprise Project Templates, Phases and Stages</a:t>
            </a:r>
          </a:p>
          <a:p>
            <a:r>
              <a:rPr lang="en-US" dirty="0" smtClean="0"/>
              <a:t>Get and Set the Workflow Proxy User</a:t>
            </a:r>
            <a:endParaRPr lang="en-US" dirty="0"/>
          </a:p>
        </p:txBody>
      </p:sp>
      <p:sp>
        <p:nvSpPr>
          <p:cNvPr id="4" name="Slide Number Placeholder 3"/>
          <p:cNvSpPr>
            <a:spLocks noGrp="1"/>
          </p:cNvSpPr>
          <p:nvPr>
            <p:ph type="sldNum" sz="quarter" idx="12"/>
          </p:nvPr>
        </p:nvSpPr>
        <p:spPr/>
        <p:txBody>
          <a:bodyPr/>
          <a:lstStyle/>
          <a:p>
            <a:fld id="{7F91EFAF-5C9E-4D94-A772-068C9CB68EA6}" type="slidenum">
              <a:rPr lang="en-US" smtClean="0"/>
              <a:pPr/>
              <a:t>65</a:t>
            </a:fld>
            <a:endParaRPr lang="en-US" dirty="0"/>
          </a:p>
        </p:txBody>
      </p:sp>
    </p:spTree>
    <p:extLst>
      <p:ext uri="{BB962C8B-B14F-4D97-AF65-F5344CB8AC3E}">
        <p14:creationId xmlns:p14="http://schemas.microsoft.com/office/powerpoint/2010/main" val="1960521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Simple Project Selection</a:t>
            </a:r>
            <a:br>
              <a:rPr lang="en-US" dirty="0" smtClean="0"/>
            </a:br>
            <a:r>
              <a:rPr lang="en-US" sz="3600" i="1" dirty="0" smtClean="0">
                <a:solidFill>
                  <a:srgbClr xmlns:mc="http://schemas.openxmlformats.org/markup-compatibility/2006" xmlns:a14="http://schemas.microsoft.com/office/drawing/2010/main" val="FFC000" mc:Ignorable=""/>
                </a:solidFill>
              </a:rPr>
              <a:t>Workflow</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38658946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Server 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4382738"/>
          </a:xfrm>
        </p:spPr>
        <p:txBody>
          <a:bodyPr/>
          <a:lstStyle/>
          <a:p>
            <a:r>
              <a:rPr lang="en-US" sz="2800" dirty="0"/>
              <a:t>Project Developer Center</a:t>
            </a:r>
          </a:p>
          <a:p>
            <a:pPr lvl="1"/>
            <a:r>
              <a:rPr lang="en-US" sz="2400" dirty="0">
                <a:hlinkClick r:id="rId3"/>
              </a:rPr>
              <a:t>http://msdn.microsoft.com/project</a:t>
            </a:r>
            <a:r>
              <a:rPr lang="en-US" sz="2400" dirty="0"/>
              <a:t> </a:t>
            </a:r>
          </a:p>
          <a:p>
            <a:endParaRPr lang="en-US" sz="2800" dirty="0" smtClean="0"/>
          </a:p>
          <a:p>
            <a:r>
              <a:rPr lang="en-US" sz="2800" dirty="0" smtClean="0"/>
              <a:t>Project “Programmability” blog</a:t>
            </a:r>
          </a:p>
          <a:p>
            <a:pPr lvl="1"/>
            <a:r>
              <a:rPr lang="en-US" sz="2400" dirty="0">
                <a:hlinkClick r:id="rId4"/>
              </a:rPr>
              <a:t>http://</a:t>
            </a:r>
            <a:r>
              <a:rPr lang="en-US" sz="2400" dirty="0" smtClean="0">
                <a:hlinkClick r:id="rId4"/>
              </a:rPr>
              <a:t>blogs.msdn.com/project_programmability</a:t>
            </a:r>
            <a:r>
              <a:rPr lang="en-US" sz="2400" dirty="0" smtClean="0"/>
              <a:t> </a:t>
            </a:r>
            <a:endParaRPr lang="en-US" sz="2400" dirty="0" smtClean="0"/>
          </a:p>
          <a:p>
            <a:endParaRPr lang="en-US" sz="2800" dirty="0" smtClean="0"/>
          </a:p>
          <a:p>
            <a:r>
              <a:rPr lang="en-US" sz="2800" dirty="0" smtClean="0"/>
              <a:t>Project 2010 SDK</a:t>
            </a:r>
            <a:endParaRPr lang="en-US" sz="2800" dirty="0"/>
          </a:p>
          <a:p>
            <a:pPr lvl="1"/>
            <a:r>
              <a:rPr lang="en-US" sz="2400" dirty="0"/>
              <a:t>Workflow and Demand Management </a:t>
            </a:r>
          </a:p>
          <a:p>
            <a:pPr lvl="1"/>
            <a:r>
              <a:rPr lang="en-US" sz="2400" dirty="0"/>
              <a:t>Scenarios for Project Server Development </a:t>
            </a:r>
          </a:p>
          <a:p>
            <a:pPr lvl="1"/>
            <a:r>
              <a:rPr lang="en-US" sz="2400" dirty="0"/>
              <a:t>Developing Project Server Workflows</a:t>
            </a:r>
          </a:p>
        </p:txBody>
      </p:sp>
    </p:spTree>
    <p:extLst>
      <p:ext uri="{BB962C8B-B14F-4D97-AF65-F5344CB8AC3E}">
        <p14:creationId xmlns:p14="http://schemas.microsoft.com/office/powerpoint/2010/main" val="6445666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Web Access Customization</a:t>
            </a:r>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a:t>
            </a:r>
            <a:r>
              <a:rPr lang="en-US" sz="2800" dirty="0" smtClean="0">
                <a:gradFill>
                  <a:gsLst>
                    <a:gs pos="0">
                      <a:schemeClr val="tx1"/>
                    </a:gs>
                    <a:gs pos="100000">
                      <a:schemeClr val="tx1"/>
                    </a:gs>
                  </a:gsLst>
                  <a:lin ang="5400000" scaled="0"/>
                </a:gradFill>
              </a:rPr>
              <a:t>Corporation</a:t>
            </a:r>
            <a:r>
              <a:rPr lang="en-US" sz="2000" dirty="0" smtClean="0">
                <a:hlinkClick r:id="rId3"/>
              </a:rPr>
              <a:t> </a:t>
            </a:r>
            <a:endParaRPr lang="en-US" dirty="0"/>
          </a:p>
        </p:txBody>
      </p:sp>
    </p:spTree>
    <p:extLst>
      <p:ext uri="{BB962C8B-B14F-4D97-AF65-F5344CB8AC3E}">
        <p14:creationId xmlns:p14="http://schemas.microsoft.com/office/powerpoint/2010/main" val="3360318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1526572"/>
          </a:xfrm>
        </p:spPr>
        <p:txBody>
          <a:bodyPr/>
          <a:lstStyle/>
          <a:p>
            <a:pPr lvl="0"/>
            <a:r>
              <a:rPr lang="en-US" dirty="0" smtClean="0"/>
              <a:t>Adding JavaScript to a PWA Page</a:t>
            </a:r>
            <a:endParaRPr lang="en-US" dirty="0"/>
          </a:p>
          <a:p>
            <a:pPr lvl="0"/>
            <a:r>
              <a:rPr lang="en-US" dirty="0" smtClean="0"/>
              <a:t>Server </a:t>
            </a:r>
            <a:r>
              <a:rPr lang="en-US" dirty="0"/>
              <a:t>Ribbon </a:t>
            </a:r>
            <a:r>
              <a:rPr lang="en-US" dirty="0" smtClean="0"/>
              <a:t>Customization</a:t>
            </a:r>
            <a:r>
              <a:rPr lang="en-US" dirty="0"/>
              <a:t>	</a:t>
            </a:r>
          </a:p>
          <a:p>
            <a:pPr lvl="0"/>
            <a:r>
              <a:rPr lang="en-US" dirty="0"/>
              <a:t>JavaScript Grid </a:t>
            </a:r>
            <a:r>
              <a:rPr lang="en-US" dirty="0" smtClean="0"/>
              <a:t>Control</a:t>
            </a:r>
            <a:endParaRPr lang="en-US" dirty="0"/>
          </a:p>
        </p:txBody>
      </p:sp>
    </p:spTree>
    <p:extLst>
      <p:ext uri="{BB962C8B-B14F-4D97-AF65-F5344CB8AC3E}">
        <p14:creationId xmlns:p14="http://schemas.microsoft.com/office/powerpoint/2010/main" val="42918847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2130633"/>
            <a:ext cx="8481391" cy="1994392"/>
          </a:xfrm>
        </p:spPr>
        <p:txBody>
          <a:bodyPr/>
          <a:lstStyle/>
          <a:p>
            <a:pPr algn="ctr"/>
            <a:r>
              <a:rPr lang="en-US" dirty="0" smtClean="0"/>
              <a:t>Project Professional 2010</a:t>
            </a:r>
            <a:br>
              <a:rPr lang="en-US" dirty="0" smtClean="0"/>
            </a:br>
            <a:r>
              <a:rPr lang="en-US" dirty="0" smtClean="0"/>
              <a:t>Project Standard </a:t>
            </a:r>
            <a:r>
              <a:rPr lang="en-US" dirty="0" smtClean="0"/>
              <a:t>2010</a:t>
            </a:r>
            <a:r>
              <a:rPr lang="en-US" dirty="0"/>
              <a:t/>
            </a:r>
            <a:br>
              <a:rPr lang="en-US" dirty="0"/>
            </a:br>
            <a:endParaRPr lang="en-US" dirty="0"/>
          </a:p>
        </p:txBody>
      </p:sp>
    </p:spTree>
    <p:extLst>
      <p:ext uri="{BB962C8B-B14F-4D97-AF65-F5344CB8AC3E}">
        <p14:creationId xmlns:p14="http://schemas.microsoft.com/office/powerpoint/2010/main" val="2680978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JavaScript</a:t>
            </a:r>
            <a:endParaRPr lang="en-US" dirty="0"/>
          </a:p>
        </p:txBody>
      </p:sp>
      <p:sp>
        <p:nvSpPr>
          <p:cNvPr id="3" name="Text Placeholder 2"/>
          <p:cNvSpPr>
            <a:spLocks noGrp="1"/>
          </p:cNvSpPr>
          <p:nvPr>
            <p:ph type="body" sz="quarter" idx="10"/>
          </p:nvPr>
        </p:nvSpPr>
        <p:spPr>
          <a:xfrm>
            <a:off x="381000" y="1447799"/>
            <a:ext cx="8382000" cy="2917722"/>
          </a:xfrm>
        </p:spPr>
        <p:txBody>
          <a:bodyPr/>
          <a:lstStyle/>
          <a:p>
            <a:r>
              <a:rPr lang="en-US" dirty="0" smtClean="0"/>
              <a:t>Project 2007 involved hacking the page</a:t>
            </a:r>
          </a:p>
          <a:p>
            <a:pPr lvl="1"/>
            <a:r>
              <a:rPr lang="en-US" dirty="0" smtClean="0"/>
              <a:t>Upgrade issues</a:t>
            </a:r>
          </a:p>
          <a:p>
            <a:r>
              <a:rPr lang="en-US" dirty="0" smtClean="0"/>
              <a:t>With a “Custom Action”, JavaScript can be added to a PWA page</a:t>
            </a:r>
          </a:p>
          <a:p>
            <a:pPr lvl="1"/>
            <a:r>
              <a:rPr lang="en-US" dirty="0" smtClean="0"/>
              <a:t>Scoped at the SharePoint Site</a:t>
            </a:r>
          </a:p>
          <a:p>
            <a:pPr marL="0" indent="0">
              <a:buNone/>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70</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4552201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XML</a:t>
            </a:r>
            <a:endParaRPr lang="en-US" dirty="0"/>
          </a:p>
        </p:txBody>
      </p:sp>
      <p:sp>
        <p:nvSpPr>
          <p:cNvPr id="6" name="Text Placeholder 5"/>
          <p:cNvSpPr>
            <a:spLocks noGrp="1"/>
          </p:cNvSpPr>
          <p:nvPr>
            <p:ph type="body" sz="quarter" idx="10"/>
          </p:nvPr>
        </p:nvSpPr>
        <p:spPr>
          <a:xfrm>
            <a:off x="722313" y="2306122"/>
            <a:ext cx="8040688" cy="2646878"/>
          </a:xfrm>
        </p:spPr>
        <p:txBody>
          <a:bodyPr/>
          <a:lstStyle/>
          <a:p>
            <a:r>
              <a:rPr lang="en-US" sz="2000" dirty="0"/>
              <a:t>&lt;Feature Title="Simple Block of JavaScript"</a:t>
            </a:r>
          </a:p>
          <a:p>
            <a:r>
              <a:rPr lang="en-US" sz="2000" dirty="0"/>
              <a:t>  Scope="Web" </a:t>
            </a:r>
          </a:p>
          <a:p>
            <a:r>
              <a:rPr lang="en-US" sz="2000" dirty="0"/>
              <a:t>  Id="GUID" </a:t>
            </a:r>
          </a:p>
          <a:p>
            <a:r>
              <a:rPr lang="en-US" sz="2000" dirty="0"/>
              <a:t>  </a:t>
            </a:r>
            <a:r>
              <a:rPr lang="en-US" sz="2000" dirty="0" err="1"/>
              <a:t>xmlns</a:t>
            </a:r>
            <a:r>
              <a:rPr lang="en-US" sz="2000" dirty="0"/>
              <a:t>="http://schemas.microsoft.com/</a:t>
            </a:r>
            <a:r>
              <a:rPr lang="en-US" sz="2000" dirty="0" err="1"/>
              <a:t>sharepoint</a:t>
            </a:r>
            <a:r>
              <a:rPr lang="en-US" sz="2000" dirty="0"/>
              <a:t>/"&gt;</a:t>
            </a:r>
          </a:p>
          <a:p>
            <a:r>
              <a:rPr lang="en-US" sz="2000" dirty="0"/>
              <a:t>  &lt;</a:t>
            </a:r>
            <a:r>
              <a:rPr lang="en-US" sz="2000" dirty="0" err="1"/>
              <a:t>ElementManifests</a:t>
            </a:r>
            <a:r>
              <a:rPr lang="en-US" sz="2000" dirty="0"/>
              <a:t>&gt;</a:t>
            </a:r>
          </a:p>
          <a:p>
            <a:r>
              <a:rPr lang="en-US" sz="2000" dirty="0"/>
              <a:t>    &lt;</a:t>
            </a:r>
            <a:r>
              <a:rPr lang="en-US" sz="2000" dirty="0" err="1"/>
              <a:t>ElementManifest</a:t>
            </a:r>
            <a:r>
              <a:rPr lang="en-US" sz="2000" dirty="0"/>
              <a:t> Location="Elements.xml" /&gt;</a:t>
            </a:r>
          </a:p>
          <a:p>
            <a:r>
              <a:rPr lang="en-US" sz="2000" dirty="0"/>
              <a:t>  &lt;/</a:t>
            </a:r>
            <a:r>
              <a:rPr lang="en-US" sz="2000" dirty="0" err="1"/>
              <a:t>ElementManifests</a:t>
            </a:r>
            <a:r>
              <a:rPr lang="en-US" sz="2000" dirty="0"/>
              <a:t>&gt;</a:t>
            </a:r>
          </a:p>
          <a:p>
            <a:r>
              <a:rPr lang="en-US" sz="2000" dirty="0"/>
              <a:t>&lt;/Feature&gt;</a:t>
            </a:r>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71</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2153663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XML</a:t>
            </a:r>
            <a:endParaRPr lang="en-US" dirty="0"/>
          </a:p>
        </p:txBody>
      </p:sp>
      <p:sp>
        <p:nvSpPr>
          <p:cNvPr id="3" name="Text Placeholder 2"/>
          <p:cNvSpPr>
            <a:spLocks noGrp="1"/>
          </p:cNvSpPr>
          <p:nvPr>
            <p:ph type="body" sz="quarter" idx="10"/>
          </p:nvPr>
        </p:nvSpPr>
        <p:spPr>
          <a:xfrm>
            <a:off x="685800" y="2339876"/>
            <a:ext cx="8458200" cy="2308324"/>
          </a:xfrm>
        </p:spPr>
        <p:txBody>
          <a:bodyPr/>
          <a:lstStyle/>
          <a:p>
            <a:pPr fontAlgn="t"/>
            <a:r>
              <a:rPr lang="en-US" sz="2000" dirty="0" smtClean="0">
                <a:cs typeface="Consolas" pitchFamily="49" charset="0"/>
              </a:rPr>
              <a:t>&lt;Elements </a:t>
            </a:r>
            <a:r>
              <a:rPr lang="en-US" sz="2000" dirty="0" err="1" smtClean="0">
                <a:cs typeface="Consolas" pitchFamily="49" charset="0"/>
              </a:rPr>
              <a:t>xmlns</a:t>
            </a:r>
            <a:r>
              <a:rPr lang="en-US" sz="2000" dirty="0" smtClean="0">
                <a:cs typeface="Consolas" pitchFamily="49" charset="0"/>
              </a:rPr>
              <a:t>="http://schemas.microsoft.com/</a:t>
            </a:r>
            <a:r>
              <a:rPr lang="en-US" sz="2000" dirty="0" err="1" smtClean="0">
                <a:cs typeface="Consolas" pitchFamily="49" charset="0"/>
              </a:rPr>
              <a:t>sharepoint</a:t>
            </a:r>
            <a:r>
              <a:rPr lang="en-US" sz="2000" dirty="0" smtClean="0">
                <a:cs typeface="Consolas" pitchFamily="49" charset="0"/>
              </a:rPr>
              <a:t>/"&gt;</a:t>
            </a:r>
          </a:p>
          <a:p>
            <a:pPr lvl="1" fontAlgn="t"/>
            <a:r>
              <a:rPr lang="en-US" sz="2000" dirty="0" smtClean="0">
                <a:cs typeface="Consolas" pitchFamily="49" charset="0"/>
              </a:rPr>
              <a:t>	&lt;</a:t>
            </a:r>
            <a:r>
              <a:rPr lang="en-US" sz="2000" dirty="0" err="1" smtClean="0">
                <a:cs typeface="Consolas" pitchFamily="49" charset="0"/>
              </a:rPr>
              <a:t>CustomAction</a:t>
            </a:r>
            <a:r>
              <a:rPr lang="en-US" sz="2000" dirty="0" smtClean="0">
                <a:cs typeface="Consolas" pitchFamily="49" charset="0"/>
              </a:rPr>
              <a:t> </a:t>
            </a:r>
          </a:p>
          <a:p>
            <a:pPr lvl="1" fontAlgn="t"/>
            <a:r>
              <a:rPr lang="en-US" sz="2000" dirty="0" smtClean="0">
                <a:cs typeface="Consolas" pitchFamily="49" charset="0"/>
              </a:rPr>
              <a:t>  Id="</a:t>
            </a:r>
            <a:r>
              <a:rPr lang="en-US" sz="2000" dirty="0" err="1" smtClean="0">
                <a:cs typeface="Consolas" pitchFamily="49" charset="0"/>
              </a:rPr>
              <a:t>SimpleBlockJavaScript.AdditionalScript</a:t>
            </a:r>
            <a:r>
              <a:rPr lang="en-US" sz="2000" dirty="0" smtClean="0">
                <a:cs typeface="Consolas" pitchFamily="49" charset="0"/>
              </a:rPr>
              <a:t>"</a:t>
            </a:r>
          </a:p>
          <a:p>
            <a:pPr fontAlgn="t"/>
            <a:r>
              <a:rPr lang="en-US" sz="2000" dirty="0" smtClean="0">
                <a:cs typeface="Consolas" pitchFamily="49" charset="0"/>
              </a:rPr>
              <a:t>     Location="</a:t>
            </a:r>
            <a:r>
              <a:rPr lang="en-US" sz="2000" dirty="0" err="1" smtClean="0">
                <a:cs typeface="Consolas" pitchFamily="49" charset="0"/>
              </a:rPr>
              <a:t>ScriptLink</a:t>
            </a:r>
            <a:r>
              <a:rPr lang="en-US" sz="2000" dirty="0" smtClean="0">
                <a:cs typeface="Consolas" pitchFamily="49" charset="0"/>
              </a:rPr>
              <a:t>"</a:t>
            </a:r>
          </a:p>
          <a:p>
            <a:pPr fontAlgn="t"/>
            <a:r>
              <a:rPr lang="en-US" sz="2000" dirty="0" smtClean="0">
                <a:cs typeface="Consolas" pitchFamily="49" charset="0"/>
              </a:rPr>
              <a:t>     </a:t>
            </a:r>
            <a:r>
              <a:rPr lang="en-US" sz="2000" dirty="0" err="1" smtClean="0">
                <a:cs typeface="Consolas" pitchFamily="49" charset="0"/>
              </a:rPr>
              <a:t>ScriptBlock</a:t>
            </a:r>
            <a:r>
              <a:rPr lang="en-US" sz="2000" dirty="0" smtClean="0">
                <a:cs typeface="Consolas" pitchFamily="49" charset="0"/>
              </a:rPr>
              <a:t>="alert ('Hello World!');"</a:t>
            </a:r>
          </a:p>
          <a:p>
            <a:pPr fontAlgn="t"/>
            <a:r>
              <a:rPr lang="en-US" sz="2000" dirty="0" smtClean="0">
                <a:cs typeface="Consolas" pitchFamily="49" charset="0"/>
              </a:rPr>
              <a:t>   /&gt;</a:t>
            </a:r>
          </a:p>
          <a:p>
            <a:r>
              <a:rPr lang="en-US" sz="2000" dirty="0" smtClean="0">
                <a:cs typeface="Consolas" pitchFamily="49" charset="0"/>
              </a:rPr>
              <a:t>&lt;/Elements&gt;</a:t>
            </a:r>
            <a:endParaRPr lang="en-US" sz="2000" dirty="0">
              <a:cs typeface="Consolas" pitchFamily="49" charset="0"/>
            </a:endParaRPr>
          </a:p>
        </p:txBody>
      </p:sp>
      <p:sp>
        <p:nvSpPr>
          <p:cNvPr id="4" name="Slide Number Placeholder 3"/>
          <p:cNvSpPr>
            <a:spLocks noGrp="1"/>
          </p:cNvSpPr>
          <p:nvPr>
            <p:ph type="sldNum" sz="quarter" idx="11"/>
          </p:nvPr>
        </p:nvSpPr>
        <p:spPr/>
        <p:txBody>
          <a:bodyPr/>
          <a:lstStyle/>
          <a:p>
            <a:fld id="{CD7F07FF-5C5F-4D81-84FA-B6F3D740277B}" type="slidenum">
              <a:rPr lang="en-US" smtClean="0"/>
              <a:pPr/>
              <a:t>72</a:t>
            </a:fld>
            <a:endParaRPr lang="en-US"/>
          </a:p>
        </p:txBody>
      </p:sp>
    </p:spTree>
    <p:extLst>
      <p:ext uri="{BB962C8B-B14F-4D97-AF65-F5344CB8AC3E}">
        <p14:creationId xmlns:p14="http://schemas.microsoft.com/office/powerpoint/2010/main" val="23519741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Ribbon Extensibility </a:t>
            </a:r>
            <a:endParaRPr lang="en-US" dirty="0"/>
          </a:p>
        </p:txBody>
      </p:sp>
      <p:sp>
        <p:nvSpPr>
          <p:cNvPr id="3" name="Content Placeholder 2"/>
          <p:cNvSpPr>
            <a:spLocks noGrp="1"/>
          </p:cNvSpPr>
          <p:nvPr>
            <p:ph idx="4294967295"/>
          </p:nvPr>
        </p:nvSpPr>
        <p:spPr>
          <a:xfrm>
            <a:off x="457200" y="2332037"/>
            <a:ext cx="8077200" cy="4438138"/>
          </a:xfrm>
          <a:prstGeom prst="rect">
            <a:avLst/>
          </a:prstGeom>
        </p:spPr>
        <p:txBody>
          <a:bodyPr/>
          <a:lstStyle/>
          <a:p>
            <a:r>
              <a:rPr lang="en-US" dirty="0" smtClean="0"/>
              <a:t>Customize the Server Ribbon</a:t>
            </a:r>
          </a:p>
          <a:p>
            <a:pPr lvl="1"/>
            <a:r>
              <a:rPr lang="en-US" dirty="0" smtClean="0"/>
              <a:t>Create and Activate a Feature	</a:t>
            </a:r>
          </a:p>
          <a:p>
            <a:r>
              <a:rPr lang="en-US" dirty="0" smtClean="0"/>
              <a:t>Create, Modify and Hide</a:t>
            </a:r>
          </a:p>
          <a:p>
            <a:pPr lvl="1"/>
            <a:r>
              <a:rPr lang="en-US" dirty="0" smtClean="0"/>
              <a:t>Tabs</a:t>
            </a:r>
          </a:p>
          <a:p>
            <a:pPr lvl="1"/>
            <a:r>
              <a:rPr lang="en-US" dirty="0" smtClean="0"/>
              <a:t>Groups</a:t>
            </a:r>
          </a:p>
          <a:p>
            <a:pPr lvl="1"/>
            <a:r>
              <a:rPr lang="en-US" dirty="0" smtClean="0"/>
              <a:t>Buttons</a:t>
            </a:r>
          </a:p>
          <a:p>
            <a:r>
              <a:rPr lang="en-US" dirty="0" smtClean="0"/>
              <a:t>Actions call JavaScript Event Handlers</a:t>
            </a:r>
          </a:p>
          <a:p>
            <a:pPr lvl="1"/>
            <a:r>
              <a:rPr lang="en-US" dirty="0" smtClean="0"/>
              <a:t>Create and Activate a Feature</a:t>
            </a:r>
          </a:p>
          <a:p>
            <a:pPr>
              <a:buNone/>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143000"/>
            <a:ext cx="8229600" cy="98467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6053"/>
            <a:ext cx="7727421" cy="1523494"/>
          </a:xfrm>
        </p:spPr>
        <p:txBody>
          <a:bodyPr/>
          <a:lstStyle/>
          <a:p>
            <a:r>
              <a:rPr lang="en-US" dirty="0" smtClean="0"/>
              <a:t>JavaScript </a:t>
            </a:r>
            <a:r>
              <a:rPr lang="en-US" dirty="0" smtClean="0"/>
              <a:t>to a PWA </a:t>
            </a:r>
            <a:r>
              <a:rPr lang="en-US" dirty="0" smtClean="0"/>
              <a:t>Page</a:t>
            </a:r>
            <a:br>
              <a:rPr lang="en-US" dirty="0" smtClean="0"/>
            </a:br>
            <a:r>
              <a:rPr lang="en-US" dirty="0" smtClean="0"/>
              <a:t>Custom Ribbon </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26424739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Server 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2622256"/>
          </a:xfrm>
        </p:spPr>
        <p:txBody>
          <a:bodyPr/>
          <a:lstStyle/>
          <a:p>
            <a:r>
              <a:rPr lang="en-US" sz="2800" dirty="0"/>
              <a:t>Project Developer Center</a:t>
            </a:r>
          </a:p>
          <a:p>
            <a:pPr lvl="1"/>
            <a:r>
              <a:rPr lang="en-US" sz="2400" dirty="0">
                <a:hlinkClick r:id="rId3"/>
              </a:rPr>
              <a:t>http://msdn.microsoft.com/project</a:t>
            </a:r>
            <a:r>
              <a:rPr lang="en-US" sz="2400" dirty="0"/>
              <a:t> </a:t>
            </a:r>
          </a:p>
          <a:p>
            <a:endParaRPr lang="en-US" sz="2800" dirty="0" smtClean="0"/>
          </a:p>
          <a:p>
            <a:r>
              <a:rPr lang="en-US" sz="2800" dirty="0" smtClean="0"/>
              <a:t>Project “Programmability” blog</a:t>
            </a:r>
          </a:p>
          <a:p>
            <a:pPr lvl="1"/>
            <a:r>
              <a:rPr lang="en-US" sz="2400" dirty="0">
                <a:hlinkClick r:id="rId4"/>
              </a:rPr>
              <a:t>http://</a:t>
            </a:r>
            <a:r>
              <a:rPr lang="en-US" sz="2400" dirty="0" smtClean="0">
                <a:hlinkClick r:id="rId4"/>
              </a:rPr>
              <a:t>blogs.msdn.com/project_programmability</a:t>
            </a:r>
            <a:r>
              <a:rPr lang="en-US" sz="2400" dirty="0" smtClean="0"/>
              <a:t> </a:t>
            </a:r>
            <a:endParaRPr lang="en-US" sz="2400" dirty="0" smtClean="0"/>
          </a:p>
          <a:p>
            <a:pPr marL="0" indent="0">
              <a:buNone/>
            </a:pPr>
            <a:endParaRPr lang="en-US" sz="2800" dirty="0" smtClean="0"/>
          </a:p>
        </p:txBody>
      </p:sp>
    </p:spTree>
    <p:extLst>
      <p:ext uri="{BB962C8B-B14F-4D97-AF65-F5344CB8AC3E}">
        <p14:creationId xmlns:p14="http://schemas.microsoft.com/office/powerpoint/2010/main" val="1975198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Grid Control</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143000"/>
            <a:ext cx="6856413" cy="49277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Grid Control</a:t>
            </a:r>
            <a:endParaRPr lang="en-US" dirty="0"/>
          </a:p>
        </p:txBody>
      </p:sp>
      <p:sp>
        <p:nvSpPr>
          <p:cNvPr id="3" name="Content Placeholder 2"/>
          <p:cNvSpPr>
            <a:spLocks noGrp="1"/>
          </p:cNvSpPr>
          <p:nvPr>
            <p:ph sz="half" idx="1"/>
          </p:nvPr>
        </p:nvSpPr>
        <p:spPr>
          <a:xfrm>
            <a:off x="381000" y="1447799"/>
            <a:ext cx="4191000" cy="2093567"/>
          </a:xfrm>
        </p:spPr>
        <p:txBody>
          <a:bodyPr>
            <a:noAutofit/>
          </a:bodyPr>
          <a:lstStyle/>
          <a:p>
            <a:pPr marL="396875" indent="-396875"/>
            <a:r>
              <a:rPr lang="en-US" sz="2400" dirty="0" smtClean="0"/>
              <a:t>JavaScript (Not ActiveX)</a:t>
            </a:r>
          </a:p>
          <a:p>
            <a:pPr marL="396875" indent="-396875"/>
            <a:r>
              <a:rPr lang="en-US" sz="2400" dirty="0" smtClean="0"/>
              <a:t>Multi-Browser Support</a:t>
            </a:r>
          </a:p>
          <a:p>
            <a:pPr lvl="1"/>
            <a:r>
              <a:rPr lang="en-US" sz="2000" dirty="0" smtClean="0"/>
              <a:t>IE7, IE8, Firefox, Safari (tier 2)</a:t>
            </a:r>
          </a:p>
          <a:p>
            <a:pPr lvl="1"/>
            <a:r>
              <a:rPr lang="en-US" sz="2000" dirty="0" smtClean="0"/>
              <a:t>PWA only supports IE7 and IE8</a:t>
            </a:r>
          </a:p>
          <a:p>
            <a:pPr marL="396875" indent="-396875"/>
            <a:r>
              <a:rPr lang="en-US" sz="2400" dirty="0" smtClean="0"/>
              <a:t>Ships with SharePoint</a:t>
            </a:r>
          </a:p>
          <a:p>
            <a:pPr marL="396875" indent="-396875"/>
            <a:r>
              <a:rPr lang="en-US" sz="2400" dirty="0" smtClean="0"/>
              <a:t>Feature Rich:</a:t>
            </a:r>
          </a:p>
          <a:p>
            <a:pPr lvl="1"/>
            <a:r>
              <a:rPr lang="en-US" sz="2000" dirty="0" smtClean="0"/>
              <a:t>Copy and Paste (from Excel and others)</a:t>
            </a:r>
          </a:p>
          <a:p>
            <a:pPr lvl="1"/>
            <a:r>
              <a:rPr lang="en-US" sz="2000" dirty="0" smtClean="0"/>
              <a:t>Multi-Level Undo</a:t>
            </a:r>
          </a:p>
          <a:p>
            <a:pPr lvl="1"/>
            <a:r>
              <a:rPr lang="en-US" sz="2000" dirty="0" smtClean="0"/>
              <a:t>Change Highlighting</a:t>
            </a:r>
          </a:p>
          <a:p>
            <a:pPr lvl="1"/>
            <a:r>
              <a:rPr lang="en-US" sz="2000" dirty="0" smtClean="0"/>
              <a:t>Cell Level Errors</a:t>
            </a:r>
          </a:p>
          <a:p>
            <a:pPr lvl="1"/>
            <a:r>
              <a:rPr lang="en-US" sz="2000" dirty="0" smtClean="0"/>
              <a:t>Time-phased or Pivoted View</a:t>
            </a:r>
          </a:p>
          <a:p>
            <a:pPr lvl="1"/>
            <a:r>
              <a:rPr lang="en-US" sz="2000" dirty="0" smtClean="0"/>
              <a:t>Dynamic Paging</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53195" y="1447800"/>
            <a:ext cx="4009805" cy="2895600"/>
          </a:xfr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Control Programmability</a:t>
            </a:r>
            <a:endParaRPr lang="en-US" dirty="0"/>
          </a:p>
        </p:txBody>
      </p:sp>
      <p:sp>
        <p:nvSpPr>
          <p:cNvPr id="3" name="Content Placeholder 2"/>
          <p:cNvSpPr>
            <a:spLocks noGrp="1"/>
          </p:cNvSpPr>
          <p:nvPr>
            <p:ph idx="1"/>
          </p:nvPr>
        </p:nvSpPr>
        <p:spPr>
          <a:xfrm>
            <a:off x="381000" y="1447799"/>
            <a:ext cx="8382000" cy="4579715"/>
          </a:xfrm>
        </p:spPr>
        <p:txBody>
          <a:bodyPr/>
          <a:lstStyle/>
          <a:p>
            <a:r>
              <a:rPr lang="en-US" dirty="0" smtClean="0"/>
              <a:t>On-screen paging</a:t>
            </a:r>
          </a:p>
          <a:p>
            <a:r>
              <a:rPr lang="en-US" dirty="0" smtClean="0"/>
              <a:t>Built-in text edit control at the cell level</a:t>
            </a:r>
          </a:p>
          <a:p>
            <a:r>
              <a:rPr lang="en-US" dirty="0" smtClean="0"/>
              <a:t>Cell addressability</a:t>
            </a:r>
          </a:p>
          <a:p>
            <a:r>
              <a:rPr lang="en-US" dirty="0" smtClean="0"/>
              <a:t>Get and set cell positioning</a:t>
            </a:r>
          </a:p>
          <a:p>
            <a:r>
              <a:rPr lang="en-US" dirty="0" smtClean="0"/>
              <a:t>Column reordering</a:t>
            </a:r>
          </a:p>
          <a:p>
            <a:r>
              <a:rPr lang="en-US" dirty="0" smtClean="0"/>
              <a:t>Status indicator that enables feedback about current actions to be provided to the user</a:t>
            </a:r>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78</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Control Programmability</a:t>
            </a:r>
            <a:endParaRPr lang="en-US" dirty="0"/>
          </a:p>
        </p:txBody>
      </p:sp>
      <p:sp>
        <p:nvSpPr>
          <p:cNvPr id="3" name="Content Placeholder 2"/>
          <p:cNvSpPr>
            <a:spLocks noGrp="1"/>
          </p:cNvSpPr>
          <p:nvPr>
            <p:ph idx="1"/>
          </p:nvPr>
        </p:nvSpPr>
        <p:spPr>
          <a:xfrm>
            <a:off x="381000" y="1447799"/>
            <a:ext cx="8382000" cy="3841052"/>
          </a:xfrm>
        </p:spPr>
        <p:txBody>
          <a:bodyPr/>
          <a:lstStyle/>
          <a:p>
            <a:r>
              <a:rPr lang="en-US" dirty="0" smtClean="0"/>
              <a:t>Multiple undo/redo back to the original point of change</a:t>
            </a:r>
          </a:p>
          <a:p>
            <a:r>
              <a:rPr lang="en-US" dirty="0" smtClean="0"/>
              <a:t>Optional change highlighting, equivalent to change highlighting in Project 2010 Professional</a:t>
            </a:r>
          </a:p>
          <a:p>
            <a:r>
              <a:rPr lang="en-US" dirty="0" smtClean="0"/>
              <a:t>Programmatically disable cells from being edited</a:t>
            </a:r>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79</a:t>
            </a:fld>
            <a:endParaRPr lang="en-US" dirty="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3083921"/>
          </a:xfrm>
        </p:spPr>
        <p:txBody>
          <a:bodyPr/>
          <a:lstStyle/>
          <a:p>
            <a:pPr>
              <a:defRPr/>
            </a:pPr>
            <a:r>
              <a:rPr lang="en-US" dirty="0" smtClean="0"/>
              <a:t>Overview</a:t>
            </a:r>
          </a:p>
          <a:p>
            <a:pPr>
              <a:defRPr/>
            </a:pPr>
            <a:r>
              <a:rPr lang="en-US" dirty="0" smtClean="0"/>
              <a:t>Ribbon </a:t>
            </a:r>
            <a:r>
              <a:rPr lang="en-US" dirty="0" smtClean="0"/>
              <a:t>Programmability</a:t>
            </a:r>
          </a:p>
          <a:p>
            <a:pPr>
              <a:defRPr/>
            </a:pPr>
            <a:r>
              <a:rPr lang="en-US" dirty="0" smtClean="0"/>
              <a:t>Continued </a:t>
            </a:r>
            <a:r>
              <a:rPr lang="en-US" dirty="0" smtClean="0"/>
              <a:t>Support for VBA</a:t>
            </a:r>
          </a:p>
          <a:p>
            <a:pPr>
              <a:defRPr/>
            </a:pPr>
            <a:r>
              <a:rPr lang="en-US" dirty="0" smtClean="0"/>
              <a:t>Task </a:t>
            </a:r>
            <a:r>
              <a:rPr lang="en-US" dirty="0" smtClean="0"/>
              <a:t>Panes</a:t>
            </a:r>
          </a:p>
          <a:p>
            <a:pPr>
              <a:defRPr/>
            </a:pPr>
            <a:r>
              <a:rPr lang="en-US" dirty="0" smtClean="0"/>
              <a:t>VSTO Support</a:t>
            </a:r>
          </a:p>
          <a:p>
            <a:pPr lvl="1">
              <a:defRPr/>
            </a:pPr>
            <a:r>
              <a:rPr lang="en-US" dirty="0" smtClean="0"/>
              <a:t>Managed Code in the Client</a:t>
            </a:r>
            <a:endParaRPr lang="en-US" dirty="0"/>
          </a:p>
        </p:txBody>
      </p:sp>
    </p:spTree>
    <p:extLst>
      <p:ext uri="{BB962C8B-B14F-4D97-AF65-F5344CB8AC3E}">
        <p14:creationId xmlns:p14="http://schemas.microsoft.com/office/powerpoint/2010/main" val="756923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a:t>“Widget” and “Display Control</a:t>
            </a:r>
            <a:r>
              <a:rPr lang="en-US" dirty="0" smtClean="0"/>
              <a:t>”</a:t>
            </a:r>
            <a:endParaRPr lang="en-US" dirty="0"/>
          </a:p>
        </p:txBody>
      </p:sp>
      <p:pic>
        <p:nvPicPr>
          <p:cNvPr id="40961" name="Picture 1"/>
          <p:cNvPicPr>
            <a:picLocks noChangeAspect="1" noChangeArrowheads="1"/>
          </p:cNvPicPr>
          <p:nvPr/>
        </p:nvPicPr>
        <p:blipFill>
          <a:blip r:embed="rId3" cstate="print"/>
          <a:srcRect/>
          <a:stretch>
            <a:fillRect/>
          </a:stretch>
        </p:blipFill>
        <p:spPr bwMode="auto">
          <a:xfrm>
            <a:off x="457200" y="2286000"/>
            <a:ext cx="2466975" cy="212407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pic>
        <p:nvPicPr>
          <p:cNvPr id="40962" name="Picture 2"/>
          <p:cNvPicPr>
            <a:picLocks noChangeAspect="1" noChangeArrowheads="1"/>
          </p:cNvPicPr>
          <p:nvPr/>
        </p:nvPicPr>
        <p:blipFill>
          <a:blip r:embed="rId4" cstate="print"/>
          <a:srcRect/>
          <a:stretch>
            <a:fillRect/>
          </a:stretch>
        </p:blipFill>
        <p:spPr bwMode="auto">
          <a:xfrm>
            <a:off x="3276600" y="2667000"/>
            <a:ext cx="5600700" cy="1057275"/>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Server 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3096232"/>
          </a:xfrm>
        </p:spPr>
        <p:txBody>
          <a:bodyPr/>
          <a:lstStyle/>
          <a:p>
            <a:r>
              <a:rPr lang="en-US" sz="2800" dirty="0"/>
              <a:t>Project Developer Center</a:t>
            </a:r>
          </a:p>
          <a:p>
            <a:pPr lvl="1"/>
            <a:r>
              <a:rPr lang="en-US" sz="2400" dirty="0">
                <a:hlinkClick r:id="rId3"/>
              </a:rPr>
              <a:t>http://msdn.microsoft.com/project</a:t>
            </a:r>
            <a:r>
              <a:rPr lang="en-US" sz="2400" dirty="0"/>
              <a:t> </a:t>
            </a:r>
          </a:p>
          <a:p>
            <a:endParaRPr lang="en-US" sz="2800" dirty="0" smtClean="0"/>
          </a:p>
          <a:p>
            <a:r>
              <a:rPr lang="en-US" sz="2800" dirty="0" smtClean="0"/>
              <a:t>Project “Programmability” blog</a:t>
            </a:r>
          </a:p>
          <a:p>
            <a:pPr lvl="1"/>
            <a:r>
              <a:rPr lang="en-US" sz="2400" dirty="0">
                <a:hlinkClick r:id="rId4"/>
              </a:rPr>
              <a:t>http://</a:t>
            </a:r>
            <a:r>
              <a:rPr lang="en-US" sz="2400" dirty="0" smtClean="0">
                <a:hlinkClick r:id="rId4"/>
              </a:rPr>
              <a:t>blogs.msdn.com/project_programmability</a:t>
            </a:r>
            <a:r>
              <a:rPr lang="en-US" sz="2400" dirty="0" smtClean="0"/>
              <a:t> </a:t>
            </a:r>
            <a:endParaRPr lang="en-US" sz="2400" dirty="0" smtClean="0"/>
          </a:p>
          <a:p>
            <a:endParaRPr lang="en-US" sz="2800" dirty="0" smtClean="0"/>
          </a:p>
          <a:p>
            <a:r>
              <a:rPr lang="en-US" sz="2800" dirty="0" smtClean="0"/>
              <a:t>Project 2010 SDK</a:t>
            </a:r>
            <a:endParaRPr lang="en-US" sz="2800" dirty="0"/>
          </a:p>
        </p:txBody>
      </p:sp>
    </p:spTree>
    <p:extLst>
      <p:ext uri="{BB962C8B-B14F-4D97-AF65-F5344CB8AC3E}">
        <p14:creationId xmlns:p14="http://schemas.microsoft.com/office/powerpoint/2010/main" val="1975198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Reporting</a:t>
            </a:r>
            <a:endParaRPr lang="en-US" dirty="0"/>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Corporation</a:t>
            </a:r>
            <a:endParaRPr lang="en-US" dirty="0"/>
          </a:p>
        </p:txBody>
      </p:sp>
    </p:spTree>
    <p:extLst>
      <p:ext uri="{BB962C8B-B14F-4D97-AF65-F5344CB8AC3E}">
        <p14:creationId xmlns:p14="http://schemas.microsoft.com/office/powerpoint/2010/main" val="7546764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81000" y="1447799"/>
            <a:ext cx="8382000" cy="3391698"/>
          </a:xfrm>
        </p:spPr>
        <p:txBody>
          <a:bodyPr/>
          <a:lstStyle/>
          <a:p>
            <a:r>
              <a:rPr lang="en-US" dirty="0" smtClean="0"/>
              <a:t>Project </a:t>
            </a:r>
            <a:r>
              <a:rPr lang="en-US" dirty="0"/>
              <a:t>2010 </a:t>
            </a:r>
            <a:r>
              <a:rPr lang="en-US" dirty="0" smtClean="0"/>
              <a:t>Reporting Database</a:t>
            </a:r>
            <a:endParaRPr lang="en-US" dirty="0"/>
          </a:p>
          <a:p>
            <a:pPr lvl="0"/>
            <a:r>
              <a:rPr lang="en-US" dirty="0" smtClean="0"/>
              <a:t>Considering the RDB as a development interface</a:t>
            </a:r>
          </a:p>
          <a:p>
            <a:pPr lvl="1"/>
            <a:r>
              <a:rPr lang="en-US" dirty="0" smtClean="0"/>
              <a:t>PSI Extensions </a:t>
            </a:r>
          </a:p>
          <a:p>
            <a:pPr lvl="1"/>
            <a:r>
              <a:rPr lang="en-US" dirty="0" smtClean="0"/>
              <a:t>Events</a:t>
            </a:r>
          </a:p>
          <a:p>
            <a:pPr lvl="0"/>
            <a:r>
              <a:rPr lang="en-US" dirty="0" smtClean="0"/>
              <a:t>Tour of the RDB</a:t>
            </a:r>
            <a:endParaRPr lang="en-US" dirty="0"/>
          </a:p>
          <a:p>
            <a:pPr lvl="1"/>
            <a:r>
              <a:rPr lang="en-US" dirty="0"/>
              <a:t>Sample </a:t>
            </a:r>
            <a:r>
              <a:rPr lang="en-US" dirty="0" smtClean="0"/>
              <a:t>Timesheet Query</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83</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16507900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Project 2010 Reporting Database</a:t>
            </a:r>
            <a:endParaRPr lang="en-US" dirty="0"/>
          </a:p>
        </p:txBody>
      </p:sp>
      <p:sp>
        <p:nvSpPr>
          <p:cNvPr id="3" name="Content Placeholder 2"/>
          <p:cNvSpPr>
            <a:spLocks noGrp="1"/>
          </p:cNvSpPr>
          <p:nvPr>
            <p:ph idx="1"/>
          </p:nvPr>
        </p:nvSpPr>
        <p:spPr>
          <a:xfrm>
            <a:off x="381000" y="1412875"/>
            <a:ext cx="8382000" cy="4475071"/>
          </a:xfrm>
        </p:spPr>
        <p:txBody>
          <a:bodyPr/>
          <a:lstStyle/>
          <a:p>
            <a:r>
              <a:rPr lang="en-US" dirty="0" smtClean="0"/>
              <a:t>Existing Project 2007 Reports should continue to work in Project 2010</a:t>
            </a:r>
          </a:p>
          <a:p>
            <a:r>
              <a:rPr lang="en-US" dirty="0" smtClean="0"/>
              <a:t>Timesheet Custom Fields</a:t>
            </a:r>
          </a:p>
          <a:p>
            <a:pPr lvl="1"/>
            <a:r>
              <a:rPr lang="en-US" dirty="0" smtClean="0"/>
              <a:t>Change based on PWA View</a:t>
            </a:r>
          </a:p>
          <a:p>
            <a:r>
              <a:rPr lang="en-US" dirty="0" smtClean="0"/>
              <a:t>Project Properties</a:t>
            </a:r>
          </a:p>
          <a:p>
            <a:pPr lvl="1"/>
            <a:r>
              <a:rPr lang="en-US" dirty="0" smtClean="0"/>
              <a:t>Workflow </a:t>
            </a:r>
          </a:p>
          <a:p>
            <a:pPr lvl="1"/>
            <a:r>
              <a:rPr lang="en-US" dirty="0" smtClean="0"/>
              <a:t>Minus the Notes Field</a:t>
            </a:r>
          </a:p>
          <a:p>
            <a:r>
              <a:rPr lang="en-US" dirty="0" smtClean="0"/>
              <a:t>Departments</a:t>
            </a:r>
          </a:p>
          <a:p>
            <a:r>
              <a:rPr lang="en-US" dirty="0" smtClean="0"/>
              <a:t>Multi Cube based on Department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Using the RDB to Extend the PSI</a:t>
            </a:r>
            <a:endParaRPr lang="en-US" dirty="0"/>
          </a:p>
        </p:txBody>
      </p:sp>
      <p:sp>
        <p:nvSpPr>
          <p:cNvPr id="3" name="Content Placeholder 2"/>
          <p:cNvSpPr>
            <a:spLocks noGrp="1"/>
          </p:cNvSpPr>
          <p:nvPr>
            <p:ph idx="1"/>
          </p:nvPr>
        </p:nvSpPr>
        <p:spPr>
          <a:xfrm>
            <a:off x="381000" y="1447799"/>
            <a:ext cx="8382000" cy="3933384"/>
          </a:xfrm>
        </p:spPr>
        <p:txBody>
          <a:bodyPr/>
          <a:lstStyle/>
          <a:p>
            <a:r>
              <a:rPr lang="en-US" dirty="0" smtClean="0"/>
              <a:t>Optimized datasets for your application</a:t>
            </a:r>
          </a:p>
          <a:p>
            <a:pPr lvl="1"/>
            <a:r>
              <a:rPr lang="en-US" dirty="0" smtClean="0"/>
              <a:t>Performance Benefits</a:t>
            </a:r>
          </a:p>
          <a:p>
            <a:r>
              <a:rPr lang="en-US" dirty="0" smtClean="0"/>
              <a:t>More data available to the developer</a:t>
            </a:r>
          </a:p>
          <a:p>
            <a:pPr lvl="1"/>
            <a:r>
              <a:rPr lang="en-US" dirty="0" smtClean="0"/>
              <a:t>Baseline, Time Phased, etc…</a:t>
            </a:r>
          </a:p>
          <a:p>
            <a:r>
              <a:rPr lang="en-US" dirty="0" smtClean="0"/>
              <a:t>Seamless Integration with the PSI </a:t>
            </a:r>
          </a:p>
          <a:p>
            <a:pPr lvl="1"/>
            <a:r>
              <a:rPr lang="en-US" dirty="0"/>
              <a:t>Great way to make RDB data accessible securely and firewall </a:t>
            </a:r>
            <a:r>
              <a:rPr lang="en-US" dirty="0" smtClean="0"/>
              <a:t>safe</a:t>
            </a:r>
          </a:p>
          <a:p>
            <a:pPr lvl="1"/>
            <a:r>
              <a:rPr lang="en-US" dirty="0">
                <a:hlinkClick r:id="rId2"/>
              </a:rPr>
              <a:t>Walkthrough: Creating a PSI Extension</a:t>
            </a:r>
            <a:endParaRPr lang="en-US" dirty="0" smtClean="0"/>
          </a:p>
        </p:txBody>
      </p:sp>
    </p:spTree>
    <p:extLst>
      <p:ext uri="{BB962C8B-B14F-4D97-AF65-F5344CB8AC3E}">
        <p14:creationId xmlns:p14="http://schemas.microsoft.com/office/powerpoint/2010/main" val="486772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Using RDB Events</a:t>
            </a:r>
          </a:p>
        </p:txBody>
      </p:sp>
      <p:sp>
        <p:nvSpPr>
          <p:cNvPr id="441347" name="Rectangle 3"/>
          <p:cNvSpPr>
            <a:spLocks noGrp="1" noChangeArrowheads="1"/>
          </p:cNvSpPr>
          <p:nvPr>
            <p:ph idx="1"/>
          </p:nvPr>
        </p:nvSpPr>
        <p:spPr>
          <a:xfrm>
            <a:off x="381000" y="1420813"/>
            <a:ext cx="8388350" cy="3231654"/>
          </a:xfrm>
        </p:spPr>
        <p:txBody>
          <a:bodyPr/>
          <a:lstStyle/>
          <a:p>
            <a:pPr>
              <a:defRPr/>
            </a:pPr>
            <a:r>
              <a:rPr lang="en-US" sz="2800" dirty="0"/>
              <a:t>Events let you react to </a:t>
            </a:r>
            <a:r>
              <a:rPr lang="en-US" sz="2800" dirty="0" smtClean="0"/>
              <a:t>change</a:t>
            </a:r>
          </a:p>
          <a:p>
            <a:pPr>
              <a:defRPr/>
            </a:pPr>
            <a:r>
              <a:rPr lang="en-US" sz="2800" dirty="0" smtClean="0"/>
              <a:t>Event </a:t>
            </a:r>
            <a:r>
              <a:rPr lang="en-US" sz="2800" dirty="0"/>
              <a:t>code is Synchronize</a:t>
            </a:r>
          </a:p>
          <a:p>
            <a:pPr lvl="1">
              <a:defRPr/>
            </a:pPr>
            <a:r>
              <a:rPr lang="en-US" dirty="0" smtClean="0"/>
              <a:t>Minimize the time spent in event handler</a:t>
            </a:r>
            <a:endParaRPr lang="en-US" dirty="0"/>
          </a:p>
          <a:p>
            <a:pPr lvl="1">
              <a:defRPr/>
            </a:pPr>
            <a:r>
              <a:rPr lang="en-US" dirty="0"/>
              <a:t>Use </a:t>
            </a:r>
            <a:r>
              <a:rPr lang="en-US" dirty="0" err="1"/>
              <a:t>async</a:t>
            </a:r>
            <a:r>
              <a:rPr lang="en-US" dirty="0"/>
              <a:t> code if </a:t>
            </a:r>
            <a:r>
              <a:rPr lang="en-US" dirty="0" smtClean="0"/>
              <a:t>appropriate</a:t>
            </a:r>
            <a:endParaRPr lang="en-US" dirty="0"/>
          </a:p>
          <a:p>
            <a:pPr eaLnBrk="1" hangingPunct="1">
              <a:defRPr/>
            </a:pPr>
            <a:r>
              <a:rPr lang="en-US" sz="2800" dirty="0" smtClean="0"/>
              <a:t>Data coherency</a:t>
            </a:r>
          </a:p>
          <a:p>
            <a:pPr lvl="1" eaLnBrk="1" hangingPunct="1">
              <a:defRPr/>
            </a:pPr>
            <a:r>
              <a:rPr lang="en-US" dirty="0" smtClean="0"/>
              <a:t>Latency considerations</a:t>
            </a:r>
          </a:p>
          <a:p>
            <a:pPr lvl="1" eaLnBrk="1" hangingPunct="1">
              <a:defRPr/>
            </a:pPr>
            <a:r>
              <a:rPr lang="en-US" dirty="0" smtClean="0"/>
              <a:t>RDS is multi-server/multithreaded</a:t>
            </a:r>
          </a:p>
        </p:txBody>
      </p:sp>
    </p:spTree>
    <p:extLst>
      <p:ext uri="{BB962C8B-B14F-4D97-AF65-F5344CB8AC3E}">
        <p14:creationId xmlns:p14="http://schemas.microsoft.com/office/powerpoint/2010/main" val="3263736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ASynchronize</a:t>
            </a:r>
            <a:r>
              <a:rPr lang="en-US" dirty="0" smtClean="0"/>
              <a:t> Behavior </a:t>
            </a:r>
          </a:p>
        </p:txBody>
      </p:sp>
      <p:sp>
        <p:nvSpPr>
          <p:cNvPr id="442371" name="Rectangle 3"/>
          <p:cNvSpPr>
            <a:spLocks noGrp="1" noChangeArrowheads="1"/>
          </p:cNvSpPr>
          <p:nvPr>
            <p:ph idx="1"/>
          </p:nvPr>
        </p:nvSpPr>
        <p:spPr>
          <a:xfrm>
            <a:off x="381000" y="1420813"/>
            <a:ext cx="8388350" cy="4954587"/>
          </a:xfrm>
        </p:spPr>
        <p:txBody>
          <a:bodyPr>
            <a:normAutofit/>
          </a:bodyPr>
          <a:lstStyle/>
          <a:p>
            <a:pPr eaLnBrk="1" hangingPunct="1">
              <a:defRPr/>
            </a:pPr>
            <a:r>
              <a:rPr lang="en-US" sz="2800" dirty="0" smtClean="0"/>
              <a:t>All RDB operations are queued</a:t>
            </a:r>
          </a:p>
          <a:p>
            <a:pPr>
              <a:defRPr/>
            </a:pPr>
            <a:r>
              <a:rPr lang="en-US" sz="2800" dirty="0" smtClean="0"/>
              <a:t>Code has no UI </a:t>
            </a:r>
          </a:p>
          <a:p>
            <a:pPr lvl="1">
              <a:defRPr/>
            </a:pPr>
            <a:r>
              <a:rPr lang="en-US" dirty="0" smtClean="0">
                <a:sym typeface="Wingdings" pitchFamily="2" charset="2"/>
              </a:rPr>
              <a:t>Developer must implement a mechanism to send errors to the user or admin</a:t>
            </a:r>
          </a:p>
          <a:p>
            <a:pPr>
              <a:defRPr/>
            </a:pPr>
            <a:r>
              <a:rPr lang="en-US" sz="2800" dirty="0" smtClean="0">
                <a:sym typeface="Wingdings" pitchFamily="2" charset="2"/>
              </a:rPr>
              <a:t>Data can arrive in parallel (multi-threaded) from multiple servers (multi-process)</a:t>
            </a:r>
          </a:p>
          <a:p>
            <a:pPr lvl="1">
              <a:defRPr/>
            </a:pPr>
            <a:r>
              <a:rPr lang="en-US" dirty="0" smtClean="0"/>
              <a:t>Design your code to avoid deadlocks and minimize blocking</a:t>
            </a:r>
          </a:p>
          <a:p>
            <a:pPr>
              <a:defRPr/>
            </a:pPr>
            <a:r>
              <a:rPr lang="en-US" sz="2800" dirty="0" smtClean="0"/>
              <a:t>Data will show in PWA before it arrives in RDB</a:t>
            </a:r>
          </a:p>
        </p:txBody>
      </p:sp>
    </p:spTree>
    <p:extLst>
      <p:ext uri="{BB962C8B-B14F-4D97-AF65-F5344CB8AC3E}">
        <p14:creationId xmlns:p14="http://schemas.microsoft.com/office/powerpoint/2010/main" val="41566711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Security Considerations</a:t>
            </a:r>
          </a:p>
        </p:txBody>
      </p:sp>
      <p:sp>
        <p:nvSpPr>
          <p:cNvPr id="445443" name="Rectangle 3"/>
          <p:cNvSpPr>
            <a:spLocks noGrp="1" noChangeArrowheads="1"/>
          </p:cNvSpPr>
          <p:nvPr>
            <p:ph idx="1"/>
          </p:nvPr>
        </p:nvSpPr>
        <p:spPr>
          <a:xfrm>
            <a:off x="381000" y="1420813"/>
            <a:ext cx="8388350" cy="3059299"/>
          </a:xfrm>
        </p:spPr>
        <p:txBody>
          <a:bodyPr/>
          <a:lstStyle/>
          <a:p>
            <a:pPr eaLnBrk="1" hangingPunct="1">
              <a:defRPr/>
            </a:pPr>
            <a:r>
              <a:rPr lang="en-US" dirty="0" smtClean="0"/>
              <a:t>RDB does not restrict data access</a:t>
            </a:r>
          </a:p>
          <a:p>
            <a:pPr eaLnBrk="1" hangingPunct="1">
              <a:defRPr/>
            </a:pPr>
            <a:r>
              <a:rPr lang="en-US" dirty="0" smtClean="0"/>
              <a:t>To Secure Objects:</a:t>
            </a:r>
          </a:p>
          <a:p>
            <a:pPr lvl="1" eaLnBrk="1" hangingPunct="1">
              <a:defRPr/>
            </a:pPr>
            <a:r>
              <a:rPr lang="en-US" dirty="0" smtClean="0"/>
              <a:t>Call back into the PSI with the original caller’s context</a:t>
            </a:r>
          </a:p>
          <a:p>
            <a:pPr lvl="1" eaLnBrk="1" hangingPunct="1">
              <a:defRPr/>
            </a:pPr>
            <a:r>
              <a:rPr lang="en-US" dirty="0" smtClean="0"/>
              <a:t>Implement your own access control </a:t>
            </a:r>
          </a:p>
          <a:p>
            <a:pPr lvl="2" eaLnBrk="1" hangingPunct="1">
              <a:defRPr/>
            </a:pPr>
            <a:r>
              <a:rPr lang="en-US" dirty="0" smtClean="0"/>
              <a:t>Custom Field with event enforcement is a great option</a:t>
            </a:r>
          </a:p>
        </p:txBody>
      </p:sp>
    </p:spTree>
    <p:extLst>
      <p:ext uri="{BB962C8B-B14F-4D97-AF65-F5344CB8AC3E}">
        <p14:creationId xmlns:p14="http://schemas.microsoft.com/office/powerpoint/2010/main" val="38902295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86053"/>
            <a:ext cx="7194021" cy="1523494"/>
          </a:xfrm>
        </p:spPr>
        <p:txBody>
          <a:bodyPr/>
          <a:lstStyle/>
          <a:p>
            <a:r>
              <a:rPr lang="en-US" dirty="0" smtClean="0"/>
              <a:t>Timesheet Custom Fields</a:t>
            </a:r>
            <a:br>
              <a:rPr lang="en-US" dirty="0" smtClean="0"/>
            </a:br>
            <a:r>
              <a:rPr lang="en-US" sz="3600" i="1" dirty="0" smtClean="0">
                <a:solidFill>
                  <a:srgbClr xmlns:mc="http://schemas.openxmlformats.org/markup-compatibility/2006" xmlns:a14="http://schemas.microsoft.com/office/drawing/2010/main" val="FFC000" mc:Ignorable=""/>
                </a:solidFill>
              </a:rPr>
              <a:t>Reporting</a:t>
            </a:r>
            <a:endParaRPr lang="en-US" i="1" dirty="0">
              <a:solidFill>
                <a:srgbClr xmlns:mc="http://schemas.openxmlformats.org/markup-compatibility/2006" xmlns:a14="http://schemas.microsoft.com/office/drawing/2010/main" val="FFC000" mc:Ignorable=""/>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67200"/>
            <a:ext cx="3632437" cy="1943100"/>
          </a:xfrm>
          <a:prstGeom prst="rect">
            <a:avLst/>
          </a:prstGeom>
        </p:spPr>
      </p:pic>
    </p:spTree>
    <p:extLst>
      <p:ext uri="{BB962C8B-B14F-4D97-AF65-F5344CB8AC3E}">
        <p14:creationId xmlns:p14="http://schemas.microsoft.com/office/powerpoint/2010/main" val="8782497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smtClean="0"/>
              <a:t>Project 2010 “desktop” extensibility </a:t>
            </a:r>
            <a:br>
              <a:rPr lang="en-US" sz="4400" dirty="0" smtClean="0"/>
            </a:br>
            <a:r>
              <a:rPr lang="en-US" sz="32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rPr>
              <a:t>WITHOUT code</a:t>
            </a:r>
            <a:endParaRPr lang="en-US" sz="3200" i="1" dirty="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endParaRPr>
          </a:p>
        </p:txBody>
      </p:sp>
      <p:sp>
        <p:nvSpPr>
          <p:cNvPr id="8" name="Text Placeholder 7"/>
          <p:cNvSpPr>
            <a:spLocks noGrp="1"/>
          </p:cNvSpPr>
          <p:nvPr>
            <p:ph type="body" sz="quarter" idx="10"/>
          </p:nvPr>
        </p:nvSpPr>
        <p:spPr>
          <a:xfrm>
            <a:off x="381000" y="1447799"/>
            <a:ext cx="8382000" cy="4585871"/>
          </a:xfrm>
        </p:spPr>
        <p:txBody>
          <a:bodyPr/>
          <a:lstStyle/>
          <a:p>
            <a:r>
              <a:rPr lang="en-US" dirty="0" smtClean="0"/>
              <a:t>“Custom Fields”</a:t>
            </a:r>
          </a:p>
          <a:p>
            <a:pPr lvl="1"/>
            <a:r>
              <a:rPr lang="en-US" dirty="0" smtClean="0"/>
              <a:t>Custom metadata associated with tasks, resources, assignments and (projects)</a:t>
            </a:r>
          </a:p>
          <a:p>
            <a:pPr lvl="1"/>
            <a:r>
              <a:rPr lang="en-US" dirty="0" smtClean="0"/>
              <a:t>Could have an icon representation and formulas</a:t>
            </a:r>
          </a:p>
          <a:p>
            <a:r>
              <a:rPr lang="en-US" dirty="0" smtClean="0"/>
              <a:t>Views Modification</a:t>
            </a:r>
          </a:p>
          <a:p>
            <a:pPr lvl="1"/>
            <a:r>
              <a:rPr lang="en-US" dirty="0" smtClean="0"/>
              <a:t>Adding columns, custom grouping and filtering, e.g. based on the Custom Fields</a:t>
            </a:r>
          </a:p>
          <a:p>
            <a:r>
              <a:rPr lang="en-US" dirty="0" smtClean="0"/>
              <a:t>Custom Visual Reports</a:t>
            </a:r>
          </a:p>
          <a:p>
            <a:pPr lvl="1"/>
            <a:r>
              <a:rPr lang="en-US" dirty="0" smtClean="0"/>
              <a:t>Manage your custom templates for Excel and Visio – based reporting</a:t>
            </a:r>
            <a:endParaRPr lang="en-US" dirty="0"/>
          </a:p>
        </p:txBody>
      </p:sp>
    </p:spTree>
    <p:extLst>
      <p:ext uri="{BB962C8B-B14F-4D97-AF65-F5344CB8AC3E}">
        <p14:creationId xmlns:p14="http://schemas.microsoft.com/office/powerpoint/2010/main" val="1627718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smtClean="0"/>
              <a:t>Reporting Development Resources</a:t>
            </a:r>
            <a:endParaRPr lang="en-US" dirty="0"/>
          </a:p>
        </p:txBody>
      </p:sp>
      <p:sp>
        <p:nvSpPr>
          <p:cNvPr id="6" name="Text Placeholder 5"/>
          <p:cNvSpPr>
            <a:spLocks noGrp="1"/>
          </p:cNvSpPr>
          <p:nvPr>
            <p:ph type="body" sz="quarter" idx="10"/>
          </p:nvPr>
        </p:nvSpPr>
        <p:spPr>
          <a:xfrm>
            <a:off x="381000" y="1837456"/>
            <a:ext cx="8382000" cy="1403461"/>
          </a:xfrm>
        </p:spPr>
        <p:txBody>
          <a:bodyPr/>
          <a:lstStyle/>
          <a:p>
            <a:pPr marL="460375" lvl="1" indent="-460375">
              <a:buBlip>
                <a:blip r:embed="rId2"/>
              </a:buBlip>
            </a:pPr>
            <a:r>
              <a:rPr lang="en-US" dirty="0">
                <a:hlinkClick r:id="rId3"/>
              </a:rPr>
              <a:t>Walkthrough: Creating a PSI Extension</a:t>
            </a:r>
            <a:endParaRPr lang="en-US" dirty="0"/>
          </a:p>
          <a:p>
            <a:r>
              <a:rPr lang="en-US" dirty="0" smtClean="0"/>
              <a:t>Project 2010 SDK</a:t>
            </a:r>
          </a:p>
          <a:p>
            <a:pPr lvl="1"/>
            <a:r>
              <a:rPr lang="en-US" dirty="0" smtClean="0"/>
              <a:t>Schema Reference</a:t>
            </a:r>
          </a:p>
        </p:txBody>
      </p:sp>
    </p:spTree>
    <p:extLst>
      <p:ext uri="{BB962C8B-B14F-4D97-AF65-F5344CB8AC3E}">
        <p14:creationId xmlns:p14="http://schemas.microsoft.com/office/powerpoint/2010/main" val="40061575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Integration</a:t>
            </a:r>
          </a:p>
        </p:txBody>
      </p:sp>
      <p:sp>
        <p:nvSpPr>
          <p:cNvPr id="3" name="Subtitle 2"/>
          <p:cNvSpPr>
            <a:spLocks noGrp="1"/>
          </p:cNvSpPr>
          <p:nvPr>
            <p:ph type="subTitle" idx="1"/>
          </p:nvPr>
        </p:nvSpPr>
        <p:spPr>
          <a:xfrm>
            <a:off x="730249" y="5251001"/>
            <a:ext cx="7681914" cy="830997"/>
          </a:xfrm>
        </p:spPr>
        <p:txBody>
          <a:bodyPr/>
          <a:lstStyle/>
          <a:p>
            <a:r>
              <a:rPr lang="en-US" dirty="0">
                <a:gradFill>
                  <a:gsLst>
                    <a:gs pos="0">
                      <a:schemeClr val="tx1"/>
                    </a:gs>
                    <a:gs pos="100000">
                      <a:schemeClr val="tx1"/>
                    </a:gs>
                  </a:gsLst>
                  <a:lin ang="5400000" scaled="0"/>
                </a:gradFill>
              </a:rPr>
              <a:t>Ignite World Wide Tour</a:t>
            </a:r>
            <a:endParaRPr lang="en-US" dirty="0"/>
          </a:p>
          <a:p>
            <a:r>
              <a:rPr lang="en-US" sz="2800" dirty="0">
                <a:gradFill>
                  <a:gsLst>
                    <a:gs pos="0">
                      <a:schemeClr val="tx1"/>
                    </a:gs>
                    <a:gs pos="100000">
                      <a:schemeClr val="tx1"/>
                    </a:gs>
                  </a:gsLst>
                  <a:lin ang="5400000" scaled="0"/>
                </a:gradFill>
              </a:rPr>
              <a:t>Microsoft Corporation</a:t>
            </a:r>
            <a:endParaRPr lang="en-US" dirty="0"/>
          </a:p>
        </p:txBody>
      </p:sp>
    </p:spTree>
    <p:extLst>
      <p:ext uri="{BB962C8B-B14F-4D97-AF65-F5344CB8AC3E}">
        <p14:creationId xmlns:p14="http://schemas.microsoft.com/office/powerpoint/2010/main" val="2541775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in for me?</a:t>
            </a:r>
            <a:endParaRPr lang="en-US" dirty="0"/>
          </a:p>
        </p:txBody>
      </p:sp>
      <p:sp>
        <p:nvSpPr>
          <p:cNvPr id="6" name="Text Placeholder 5"/>
          <p:cNvSpPr>
            <a:spLocks noGrp="1"/>
          </p:cNvSpPr>
          <p:nvPr>
            <p:ph type="body" sz="quarter" idx="10"/>
          </p:nvPr>
        </p:nvSpPr>
        <p:spPr>
          <a:xfrm>
            <a:off x="381000" y="1447799"/>
            <a:ext cx="8382000" cy="2917722"/>
          </a:xfrm>
        </p:spPr>
        <p:txBody>
          <a:bodyPr/>
          <a:lstStyle/>
          <a:p>
            <a:pPr lvl="0"/>
            <a:r>
              <a:rPr lang="en-US" dirty="0" smtClean="0"/>
              <a:t>SharePoint Integration with Visual Studio 2010</a:t>
            </a:r>
          </a:p>
          <a:p>
            <a:pPr lvl="1"/>
            <a:r>
              <a:rPr lang="en-US" dirty="0" smtClean="0"/>
              <a:t>Web Part Creation </a:t>
            </a:r>
          </a:p>
          <a:p>
            <a:pPr lvl="0"/>
            <a:r>
              <a:rPr lang="en-US" dirty="0" smtClean="0"/>
              <a:t>Developer Dashboard</a:t>
            </a:r>
          </a:p>
          <a:p>
            <a:r>
              <a:rPr lang="en-US" dirty="0" smtClean="0"/>
              <a:t>Line of Business Integration</a:t>
            </a:r>
          </a:p>
          <a:p>
            <a:pPr lvl="1"/>
            <a:r>
              <a:rPr lang="en-US" dirty="0" smtClean="0"/>
              <a:t>Business Connectivity Services</a:t>
            </a:r>
          </a:p>
        </p:txBody>
      </p:sp>
    </p:spTree>
    <p:extLst>
      <p:ext uri="{BB962C8B-B14F-4D97-AF65-F5344CB8AC3E}">
        <p14:creationId xmlns:p14="http://schemas.microsoft.com/office/powerpoint/2010/main" val="13079332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smtClean="0"/>
              <a:t>SharePoint Integration Development Resources</a:t>
            </a:r>
            <a:endParaRPr lang="en-US" dirty="0"/>
          </a:p>
        </p:txBody>
      </p:sp>
      <p:sp>
        <p:nvSpPr>
          <p:cNvPr id="3" name="Text Placeholder 2"/>
          <p:cNvSpPr>
            <a:spLocks noGrp="1"/>
          </p:cNvSpPr>
          <p:nvPr>
            <p:ph type="body" sz="quarter" idx="10"/>
          </p:nvPr>
        </p:nvSpPr>
        <p:spPr>
          <a:xfrm>
            <a:off x="381000" y="1676400"/>
            <a:ext cx="8382000" cy="1526572"/>
          </a:xfrm>
        </p:spPr>
        <p:txBody>
          <a:bodyPr/>
          <a:lstStyle/>
          <a:p>
            <a:r>
              <a:rPr lang="en-US" dirty="0" smtClean="0">
                <a:hlinkClick r:id="rId2"/>
              </a:rPr>
              <a:t>SharePoint 2010 Developer Sneak Peak</a:t>
            </a:r>
            <a:endParaRPr lang="en-US" dirty="0" smtClean="0"/>
          </a:p>
          <a:p>
            <a:r>
              <a:rPr lang="en-US" dirty="0" smtClean="0">
                <a:hlinkClick r:id="rId3"/>
              </a:rPr>
              <a:t>SharePoint Developer</a:t>
            </a:r>
            <a:endParaRPr lang="en-US" dirty="0" smtClean="0"/>
          </a:p>
          <a:p>
            <a:r>
              <a:rPr lang="en-US" dirty="0" smtClean="0">
                <a:hlinkClick r:id="rId4"/>
              </a:rPr>
              <a:t>SharePoint 2010 Conference</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rPr>
              <a:pPr/>
              <a:t>93</a:t>
            </a:fld>
            <a:endParaRPr lang="en-US">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spTree>
    <p:extLst>
      <p:ext uri="{BB962C8B-B14F-4D97-AF65-F5344CB8AC3E}">
        <p14:creationId xmlns:p14="http://schemas.microsoft.com/office/powerpoint/2010/main" val="4245574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a:t>Project </a:t>
            </a:r>
            <a:r>
              <a:rPr lang="en-US" dirty="0" smtClean="0"/>
              <a:t>Developer </a:t>
            </a:r>
            <a:r>
              <a:rPr lang="en-US" dirty="0" smtClean="0"/>
              <a:t>Overview Resources</a:t>
            </a:r>
            <a:endParaRPr lang="en-US" dirty="0"/>
          </a:p>
        </p:txBody>
      </p:sp>
      <p:sp>
        <p:nvSpPr>
          <p:cNvPr id="6" name="Text Placeholder 5"/>
          <p:cNvSpPr>
            <a:spLocks noGrp="1"/>
          </p:cNvSpPr>
          <p:nvPr>
            <p:ph type="body" sz="quarter" idx="10"/>
          </p:nvPr>
        </p:nvSpPr>
        <p:spPr>
          <a:xfrm>
            <a:off x="381000" y="1837456"/>
            <a:ext cx="8382000" cy="2622256"/>
          </a:xfrm>
        </p:spPr>
        <p:txBody>
          <a:bodyPr/>
          <a:lstStyle/>
          <a:p>
            <a:r>
              <a:rPr lang="en-US" sz="2800" dirty="0"/>
              <a:t>Project Developer Center</a:t>
            </a:r>
          </a:p>
          <a:p>
            <a:pPr lvl="1"/>
            <a:r>
              <a:rPr lang="en-US" sz="2400" dirty="0">
                <a:hlinkClick r:id="rId3"/>
              </a:rPr>
              <a:t>http://msdn.microsoft.com/project</a:t>
            </a:r>
            <a:r>
              <a:rPr lang="en-US" sz="2400" dirty="0"/>
              <a:t> </a:t>
            </a:r>
          </a:p>
          <a:p>
            <a:endParaRPr lang="en-US" sz="2800" dirty="0" smtClean="0"/>
          </a:p>
          <a:p>
            <a:r>
              <a:rPr lang="en-US" sz="2800" dirty="0" smtClean="0"/>
              <a:t>Project “Programmability” blog</a:t>
            </a:r>
          </a:p>
          <a:p>
            <a:pPr lvl="1"/>
            <a:r>
              <a:rPr lang="en-US" sz="2400" dirty="0">
                <a:hlinkClick r:id="rId4"/>
              </a:rPr>
              <a:t>http://</a:t>
            </a:r>
            <a:r>
              <a:rPr lang="en-US" sz="2400" dirty="0" smtClean="0">
                <a:hlinkClick r:id="rId4"/>
              </a:rPr>
              <a:t>blogs.msdn.com/project_programmability</a:t>
            </a:r>
            <a:r>
              <a:rPr lang="en-US" sz="2400" dirty="0" smtClean="0"/>
              <a:t> </a:t>
            </a:r>
            <a:endParaRPr lang="en-US" sz="2400" dirty="0" smtClean="0"/>
          </a:p>
          <a:p>
            <a:endParaRPr lang="en-US" sz="2800" dirty="0" smtClean="0"/>
          </a:p>
        </p:txBody>
      </p:sp>
    </p:spTree>
    <p:extLst>
      <p:ext uri="{BB962C8B-B14F-4D97-AF65-F5344CB8AC3E}">
        <p14:creationId xmlns:p14="http://schemas.microsoft.com/office/powerpoint/2010/main" val="1975198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0D7CF977-003B-4382-9C11-15648BFA557C}" type="slidenum">
              <a:rPr lang="en-US" smtClean="0"/>
              <a:pPr/>
              <a:t>95</a:t>
            </a:fld>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outs:outSpaceData xmlns:outs="http://schemas.microsoft.com/office/2009/outspace/metadata">
  <outs:relatedDates>
    <outs:relatedDate>
      <outs:type>3</outs:type>
      <outs:displayName>Last Modified</outs:displayName>
      <outs:dateTime>2009-09-10T18:39:07Z</outs:dateTime>
      <outs:isPinned>true</outs:isPinned>
    </outs:relatedDate>
    <outs:relatedDate>
      <outs:type>2</outs:type>
      <outs:displayName>Created</outs:displayName>
      <outs:dateTime>2009-08-20T00:39:41Z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 xsi:nil="true"/>
      <Description xsi:nil="true"/>
    </_dlc_DocIdUrl>
    <_dlc_DocId xmlns="b37bd352-beaf-4c97-8b80-f7f4c01a9729" xsi:nil="true"/>
  </documentManagement>
</p:properties>
</file>

<file path=customXml/itemProps1.xml><?xml version="1.0" encoding="utf-8"?>
<ds:datastoreItem xmlns:ds="http://schemas.openxmlformats.org/officeDocument/2006/customXml" ds:itemID="{E32B5566-25D3-41AE-8A97-7BFAC4F8C1B0}">
  <ds:schemaRefs>
    <ds:schemaRef ds:uri="http://schemas.microsoft.com/sharepoint/v3/contenttype/forms"/>
  </ds:schemaRefs>
</ds:datastoreItem>
</file>

<file path=customXml/itemProps2.xml><?xml version="1.0" encoding="utf-8"?>
<ds:datastoreItem xmlns:ds="http://schemas.openxmlformats.org/officeDocument/2006/customXml" ds:itemID="{51FEDC51-A223-457B-BA16-89DEED5C6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454F37-AF02-4B8B-93E0-6659B5AA5597}">
  <ds:schemaRefs>
    <ds:schemaRef ds:uri="http://schemas.microsoft.com/sharepoint/events"/>
  </ds:schemaRefs>
</ds:datastoreItem>
</file>

<file path=customXml/itemProps4.xml><?xml version="1.0" encoding="utf-8"?>
<ds:datastoreItem xmlns:ds="http://schemas.openxmlformats.org/officeDocument/2006/customXml" ds:itemID="{70C18E10-ACD7-4BB0-80CE-30FDA8A53A60}">
  <ds:schemaRefs>
    <ds:schemaRef ds:uri="http://schemas.microsoft.com/office/2009/outspace/metadata"/>
  </ds:schemaRefs>
</ds:datastoreItem>
</file>

<file path=customXml/itemProps5.xml><?xml version="1.0" encoding="utf-8"?>
<ds:datastoreItem xmlns:ds="http://schemas.openxmlformats.org/officeDocument/2006/customXml" ds:itemID="{67B3038B-9B37-456C-86B6-0A407CD77843}">
  <ds:schemaRefs>
    <ds:schemaRef ds:uri="http://www.w3.org/XML/1998/namespace"/>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b37bd352-beaf-4c97-8b80-f7f4c01a972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5888</Words>
  <Application>Microsoft Office PowerPoint</Application>
  <PresentationFormat>On-screen Show (4:3)</PresentationFormat>
  <Paragraphs>1040</Paragraphs>
  <Slides>96</Slides>
  <Notes>60</Notes>
  <HiddenSlides>22</HiddenSlides>
  <MMClips>0</MMClips>
  <ScaleCrop>false</ScaleCrop>
  <HeadingPairs>
    <vt:vector size="4" baseType="variant">
      <vt:variant>
        <vt:lpstr>Theme</vt:lpstr>
      </vt:variant>
      <vt:variant>
        <vt:i4>3</vt:i4>
      </vt:variant>
      <vt:variant>
        <vt:lpstr>Slide Titles</vt:lpstr>
      </vt:variant>
      <vt:variant>
        <vt:i4>96</vt:i4>
      </vt:variant>
    </vt:vector>
  </HeadingPairs>
  <TitlesOfParts>
    <vt:vector size="99" baseType="lpstr">
      <vt:lpstr>Project 2010 Ignite Template</vt:lpstr>
      <vt:lpstr>White with Consolas font for code slides</vt:lpstr>
      <vt:lpstr>1_Project 2010 Ignite Template</vt:lpstr>
      <vt:lpstr>PowerPoint Presentation</vt:lpstr>
      <vt:lpstr>Project 2010 Extensibility</vt:lpstr>
      <vt:lpstr>Before we begin….</vt:lpstr>
      <vt:lpstr>Agenda</vt:lpstr>
      <vt:lpstr>Project Extensibility Overview</vt:lpstr>
      <vt:lpstr>Project Desktop 2010 Extensibility</vt:lpstr>
      <vt:lpstr>Project Professional 2010 Project Standard 2010 </vt:lpstr>
      <vt:lpstr>Agenda</vt:lpstr>
      <vt:lpstr>PowerPoint Presentation</vt:lpstr>
      <vt:lpstr>PowerPoint Presentation</vt:lpstr>
      <vt:lpstr>Ribbon Customization</vt:lpstr>
      <vt:lpstr>Ribbon Customization Customizing the Ribbon Highlight Manual Tasks</vt:lpstr>
      <vt:lpstr>Client Deprecations (1 of 3)</vt:lpstr>
      <vt:lpstr>Client Deprecations (2 of 3)</vt:lpstr>
      <vt:lpstr>Client Deprecations (3 of 3)</vt:lpstr>
      <vt:lpstr>Task Panes</vt:lpstr>
      <vt:lpstr>Project Desktop 2010 Available in 32 and 64 bit</vt:lpstr>
      <vt:lpstr>What will you need to do?</vt:lpstr>
      <vt:lpstr>What is VSTO?</vt:lpstr>
      <vt:lpstr>Benefits and Limitations of VSTO</vt:lpstr>
      <vt:lpstr>Getting Started</vt:lpstr>
      <vt:lpstr>Visual Studio  Tools for Office Getting Started</vt:lpstr>
      <vt:lpstr>Project Desktop 2010  Development Resources</vt:lpstr>
      <vt:lpstr>Project Server Extensibility Overview</vt:lpstr>
      <vt:lpstr>Agenda</vt:lpstr>
      <vt:lpstr>Project Server Extensibility</vt:lpstr>
      <vt:lpstr>Project Server 2003 Developer Experience </vt:lpstr>
      <vt:lpstr>Project Server 2007 Developer Experience </vt:lpstr>
      <vt:lpstr>Project Server Events</vt:lpstr>
      <vt:lpstr>Project Server Event Types</vt:lpstr>
      <vt:lpstr>How Project Server Events Work</vt:lpstr>
      <vt:lpstr>Project Server extensibility – what’s new in 2010</vt:lpstr>
      <vt:lpstr>Project Server Architecture Overview</vt:lpstr>
      <vt:lpstr>Project Server 2010 Interface</vt:lpstr>
      <vt:lpstr>Impersonation (ENHANCED) and Status Broker (NEW)</vt:lpstr>
      <vt:lpstr>Impersonation</vt:lpstr>
      <vt:lpstr>Impersonation with Project Server 2007</vt:lpstr>
      <vt:lpstr>Impersonation with Project Server 2010</vt:lpstr>
      <vt:lpstr>Status Broker in Project 2010</vt:lpstr>
      <vt:lpstr>Status Broker in Project 2010</vt:lpstr>
      <vt:lpstr>Status Broker Status Update</vt:lpstr>
      <vt:lpstr>Departments</vt:lpstr>
      <vt:lpstr>Departments</vt:lpstr>
      <vt:lpstr>Departments</vt:lpstr>
      <vt:lpstr>Department PSI Methods</vt:lpstr>
      <vt:lpstr>Project Server Developer Overview Resources</vt:lpstr>
      <vt:lpstr>Backwards Compatibility</vt:lpstr>
      <vt:lpstr>Agenda</vt:lpstr>
      <vt:lpstr>Writing Applications with Backwards Compatibility in Mind</vt:lpstr>
      <vt:lpstr>PSI Method Deprecation </vt:lpstr>
      <vt:lpstr>Backwards Compatibility Mode </vt:lpstr>
      <vt:lpstr>Show Upcoming Tasks BCM vs. Native</vt:lpstr>
      <vt:lpstr>Project Server Developer Overview Resources</vt:lpstr>
      <vt:lpstr>Customizing the Demand Management Experience</vt:lpstr>
      <vt:lpstr>Agenda</vt:lpstr>
      <vt:lpstr>Demand Management and Project Selection Overview</vt:lpstr>
      <vt:lpstr>Project Server 2010 Interface</vt:lpstr>
      <vt:lpstr>Project Workflow Overview</vt:lpstr>
      <vt:lpstr>Project Workflow Architecture</vt:lpstr>
      <vt:lpstr>Terminology </vt:lpstr>
      <vt:lpstr>Terminology</vt:lpstr>
      <vt:lpstr>Project Server Workflow Breakdown</vt:lpstr>
      <vt:lpstr>Out of Box Workflow Activities</vt:lpstr>
      <vt:lpstr>Developing a Workflow</vt:lpstr>
      <vt:lpstr>Workflow PSI</vt:lpstr>
      <vt:lpstr>Simple Project Selection Workflow</vt:lpstr>
      <vt:lpstr>Project Server Developer Overview Resources</vt:lpstr>
      <vt:lpstr>Project Web Access Customization</vt:lpstr>
      <vt:lpstr>Agenda</vt:lpstr>
      <vt:lpstr>Adding JavaScript</vt:lpstr>
      <vt:lpstr>Feature XML</vt:lpstr>
      <vt:lpstr>Elements XML</vt:lpstr>
      <vt:lpstr>Server Ribbon Extensibility </vt:lpstr>
      <vt:lpstr>JavaScript to a PWA Page Custom Ribbon </vt:lpstr>
      <vt:lpstr>Project Server Developer Overview Resources</vt:lpstr>
      <vt:lpstr>New Grid Control</vt:lpstr>
      <vt:lpstr>New Grid Control</vt:lpstr>
      <vt:lpstr>Grid Control Programmability</vt:lpstr>
      <vt:lpstr>Grid Control Programmability</vt:lpstr>
      <vt:lpstr>“Widget” and “Display Control”</vt:lpstr>
      <vt:lpstr>Project Server Developer Overview Resources</vt:lpstr>
      <vt:lpstr>Reporting</vt:lpstr>
      <vt:lpstr>Agenda</vt:lpstr>
      <vt:lpstr>Project 2010 Reporting Database</vt:lpstr>
      <vt:lpstr>Using the RDB to Extend the PSI</vt:lpstr>
      <vt:lpstr>Using RDB Events</vt:lpstr>
      <vt:lpstr>ASynchronize Behavior </vt:lpstr>
      <vt:lpstr>Security Considerations</vt:lpstr>
      <vt:lpstr>Timesheet Custom Fields Reporting</vt:lpstr>
      <vt:lpstr>Reporting Development Resources</vt:lpstr>
      <vt:lpstr>SharePoint Integration</vt:lpstr>
      <vt:lpstr>What’s in for me?</vt:lpstr>
      <vt:lpstr>SharePoint Integration Development Resources</vt:lpstr>
      <vt:lpstr>Project Developer Overview Resources</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2009-08-20T00:39:41Z</dcterms:created>
  <dcterms:modified xsi:type="dcterms:W3CDTF">2009-12-08T11:18:35Z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