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6"/>
    <p:sldMasterId id="2147483673" r:id="rId7"/>
    <p:sldMasterId id="2147483675" r:id="rId8"/>
  </p:sldMasterIdLst>
  <p:notesMasterIdLst>
    <p:notesMasterId r:id="rId40"/>
  </p:notesMasterIdLst>
  <p:sldIdLst>
    <p:sldId id="292" r:id="rId9"/>
    <p:sldId id="293" r:id="rId10"/>
    <p:sldId id="312" r:id="rId11"/>
    <p:sldId id="419" r:id="rId12"/>
    <p:sldId id="320" r:id="rId13"/>
    <p:sldId id="421" r:id="rId14"/>
    <p:sldId id="422" r:id="rId15"/>
    <p:sldId id="365" r:id="rId16"/>
    <p:sldId id="437" r:id="rId17"/>
    <p:sldId id="326" r:id="rId18"/>
    <p:sldId id="417" r:id="rId19"/>
    <p:sldId id="439" r:id="rId20"/>
    <p:sldId id="427" r:id="rId21"/>
    <p:sldId id="345" r:id="rId22"/>
    <p:sldId id="425" r:id="rId23"/>
    <p:sldId id="443" r:id="rId24"/>
    <p:sldId id="440" r:id="rId25"/>
    <p:sldId id="327" r:id="rId26"/>
    <p:sldId id="358" r:id="rId27"/>
    <p:sldId id="356" r:id="rId28"/>
    <p:sldId id="441" r:id="rId29"/>
    <p:sldId id="328" r:id="rId30"/>
    <p:sldId id="354" r:id="rId31"/>
    <p:sldId id="442" r:id="rId32"/>
    <p:sldId id="445" r:id="rId33"/>
    <p:sldId id="446" r:id="rId34"/>
    <p:sldId id="447" r:id="rId35"/>
    <p:sldId id="331" r:id="rId36"/>
    <p:sldId id="324" r:id="rId37"/>
    <p:sldId id="444" r:id="rId38"/>
    <p:sldId id="29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4E30B534-C65E-4BEE-A9C6-B81CE5A58EA6}">
          <p14:sldIdLst>
            <p14:sldId id="292"/>
            <p14:sldId id="293"/>
            <p14:sldId id="312"/>
            <p14:sldId id="419"/>
          </p14:sldIdLst>
        </p14:section>
        <p14:section name="Project Client Development" id="{91A0187F-0CE8-4A79-861C-9267A57D63C3}">
          <p14:sldIdLst>
            <p14:sldId id="320"/>
            <p14:sldId id="421"/>
            <p14:sldId id="422"/>
            <p14:sldId id="365"/>
            <p14:sldId id="437"/>
          </p14:sldIdLst>
        </p14:section>
        <p14:section name="Project Server Developer Overview" id="{CDCCB656-7C1F-428F-B5E1-3591EAC68ACA}">
          <p14:sldIdLst>
            <p14:sldId id="326"/>
            <p14:sldId id="417"/>
            <p14:sldId id="439"/>
            <p14:sldId id="427"/>
            <p14:sldId id="345"/>
            <p14:sldId id="425"/>
            <p14:sldId id="443"/>
            <p14:sldId id="440"/>
          </p14:sldIdLst>
        </p14:section>
        <p14:section name="Customizing the Demand Management Experience" id="{E446DDA5-978F-4760-B1A2-C823AD584760}">
          <p14:sldIdLst>
            <p14:sldId id="327"/>
            <p14:sldId id="358"/>
            <p14:sldId id="356"/>
            <p14:sldId id="441"/>
          </p14:sldIdLst>
        </p14:section>
        <p14:section name="Project Web Access Customization" id="{8772E9EE-8907-456A-A1CF-32CEF48E458C}">
          <p14:sldIdLst>
            <p14:sldId id="328"/>
            <p14:sldId id="354"/>
            <p14:sldId id="442"/>
            <p14:sldId id="445"/>
            <p14:sldId id="446"/>
            <p14:sldId id="447"/>
          </p14:sldIdLst>
        </p14:section>
        <p14:section name="SharePoint Integration" id="{16FB5A31-D960-4C60-A160-9DA20EFFDE0F}">
          <p14:sldIdLst>
            <p14:sldId id="331"/>
            <p14:sldId id="324"/>
            <p14:sldId id="444"/>
          </p14:sldIdLst>
        </p14:section>
        <p14:section name="End" id="{1E987202-6BD0-4E56-A960-71A2F35A2F2A}">
          <p14:sldIdLst>
            <p14:sldId id="29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5" autoAdjust="0"/>
    <p:restoredTop sz="86407" autoAdjust="0"/>
  </p:normalViewPr>
  <p:slideViewPr>
    <p:cSldViewPr>
      <p:cViewPr varScale="1">
        <p:scale>
          <a:sx n="115" d="100"/>
          <a:sy n="115" d="100"/>
        </p:scale>
        <p:origin x="-152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viewProps" Target="viewProps.xml"/><Relationship Id="rId7" Type="http://schemas.openxmlformats.org/officeDocument/2006/relationships/slideMaster" Target="slideMasters/slideMaster2.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theme" Target="theme/theme1.xml"/><Relationship Id="rId8" Type="http://schemas.openxmlformats.org/officeDocument/2006/relationships/slideMaster" Target="slideMasters/slideMaster3.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E57C50-AB64-4A24-8F0D-2935C5CA7BB9}" type="doc">
      <dgm:prSet loTypeId="urn:microsoft.com/office/officeart/2005/8/layout/arrow2" loCatId="process" qsTypeId="urn:microsoft.com/office/officeart/2005/8/quickstyle/simple4" qsCatId="simple" csTypeId="urn:microsoft.com/office/officeart/2005/8/colors/accent4_1" csCatId="accent4" phldr="1"/>
      <dgm:spPr/>
    </dgm:pt>
    <dgm:pt modelId="{3F68ACEC-207A-43C7-A7BD-8CC3B1B08D0F}">
      <dgm:prSet phldrT="[Text]"/>
      <dgm:spPr/>
      <dgm:t>
        <a:bodyPr/>
        <a:lstStyle/>
        <a:p>
          <a:r>
            <a:rPr lang="en-US" b="0" cap="none" spc="0" smtClean="0">
              <a:ln w="18415" cmpd="sng">
                <a:prstDash val="solid"/>
              </a:ln>
              <a:effectLst>
                <a:outerShdw blurRad="63500" dir="3600000" algn="tl" rotWithShape="0">
                  <a:srgbClr val="000000">
                    <a:alpha val="70000"/>
                  </a:srgbClr>
                </a:outerShdw>
              </a:effectLst>
            </a:rPr>
            <a:t>Project 2003</a:t>
          </a:r>
          <a:endParaRPr lang="en-US" b="0" cap="none" spc="0" dirty="0">
            <a:ln w="18415" cmpd="sng">
              <a:prstDash val="solid"/>
            </a:ln>
            <a:effectLst>
              <a:outerShdw blurRad="63500" dir="3600000" algn="tl" rotWithShape="0">
                <a:srgbClr val="000000">
                  <a:alpha val="70000"/>
                </a:srgbClr>
              </a:outerShdw>
            </a:effectLst>
          </a:endParaRPr>
        </a:p>
      </dgm:t>
    </dgm:pt>
    <dgm:pt modelId="{EE0C5806-D700-41BF-8CB2-E513D8C96EA6}" type="parTrans" cxnId="{A54325A1-006A-4A6E-A585-AE55D02D36AF}">
      <dgm:prSet/>
      <dgm:spPr/>
      <dgm:t>
        <a:bodyPr/>
        <a:lstStyle/>
        <a:p>
          <a:endParaRPr lang="en-US"/>
        </a:p>
      </dgm:t>
    </dgm:pt>
    <dgm:pt modelId="{4EE67120-5509-4318-A95F-4AF62A2BCD1B}" type="sibTrans" cxnId="{A54325A1-006A-4A6E-A585-AE55D02D36AF}">
      <dgm:prSet/>
      <dgm:spPr/>
      <dgm:t>
        <a:bodyPr/>
        <a:lstStyle/>
        <a:p>
          <a:endParaRPr lang="en-US"/>
        </a:p>
      </dgm:t>
    </dgm:pt>
    <dgm:pt modelId="{62394DEC-709D-4787-B268-F9BB2851DC46}">
      <dgm:prSet phldrT="[Text]"/>
      <dgm:spPr/>
      <dgm:t>
        <a:bodyPr/>
        <a:lstStyle/>
        <a:p>
          <a:r>
            <a:rPr lang="en-US" b="0" cap="none" spc="0" smtClean="0">
              <a:ln w="18415" cmpd="sng">
                <a:prstDash val="solid"/>
              </a:ln>
              <a:effectLst>
                <a:outerShdw blurRad="63500" dir="3600000" algn="tl" rotWithShape="0">
                  <a:srgbClr val="000000">
                    <a:alpha val="70000"/>
                  </a:srgbClr>
                </a:outerShdw>
              </a:effectLst>
            </a:rPr>
            <a:t>Project 2007</a:t>
          </a:r>
          <a:endParaRPr lang="en-US" b="0" cap="none" spc="0" dirty="0">
            <a:ln w="18415" cmpd="sng">
              <a:prstDash val="solid"/>
            </a:ln>
            <a:effectLst>
              <a:outerShdw blurRad="63500" dir="3600000" algn="tl" rotWithShape="0">
                <a:srgbClr val="000000">
                  <a:alpha val="70000"/>
                </a:srgbClr>
              </a:outerShdw>
            </a:effectLst>
          </a:endParaRPr>
        </a:p>
      </dgm:t>
    </dgm:pt>
    <dgm:pt modelId="{50726BF1-3635-4277-8D2A-5CA89FC99D4B}" type="parTrans" cxnId="{ADAC1870-2912-4145-B4A3-FABBCCE5909F}">
      <dgm:prSet/>
      <dgm:spPr/>
      <dgm:t>
        <a:bodyPr/>
        <a:lstStyle/>
        <a:p>
          <a:endParaRPr lang="en-US"/>
        </a:p>
      </dgm:t>
    </dgm:pt>
    <dgm:pt modelId="{C80852E0-A949-4642-A42D-8065346EEFFE}" type="sibTrans" cxnId="{ADAC1870-2912-4145-B4A3-FABBCCE5909F}">
      <dgm:prSet/>
      <dgm:spPr/>
      <dgm:t>
        <a:bodyPr/>
        <a:lstStyle/>
        <a:p>
          <a:endParaRPr lang="en-US"/>
        </a:p>
      </dgm:t>
    </dgm:pt>
    <dgm:pt modelId="{E033AE58-D2AD-4EFE-93ED-98EA8842B2C5}">
      <dgm:prSet phldrT="[Text]"/>
      <dgm:spPr/>
      <dgm:t>
        <a:bodyPr/>
        <a:lstStyle/>
        <a:p>
          <a:r>
            <a:rPr lang="en-US" b="0" cap="none" spc="0" smtClean="0">
              <a:ln w="18415" cmpd="sng">
                <a:prstDash val="solid"/>
              </a:ln>
              <a:effectLst>
                <a:outerShdw blurRad="63500" dir="3600000" algn="tl" rotWithShape="0">
                  <a:srgbClr val="000000">
                    <a:alpha val="70000"/>
                  </a:srgbClr>
                </a:outerShdw>
              </a:effectLst>
            </a:rPr>
            <a:t>Project 2010</a:t>
          </a:r>
          <a:endParaRPr lang="en-US" b="0" cap="none" spc="0" dirty="0">
            <a:ln w="18415" cmpd="sng">
              <a:prstDash val="solid"/>
            </a:ln>
            <a:effectLst>
              <a:outerShdw blurRad="63500" dir="3600000" algn="tl" rotWithShape="0">
                <a:srgbClr val="000000">
                  <a:alpha val="70000"/>
                </a:srgbClr>
              </a:outerShdw>
            </a:effectLst>
          </a:endParaRPr>
        </a:p>
      </dgm:t>
    </dgm:pt>
    <dgm:pt modelId="{FCB1E76B-005C-4B41-86D4-B503EBB2C76A}" type="parTrans" cxnId="{E256614C-0092-4DA3-B389-5DD6FA394CA6}">
      <dgm:prSet/>
      <dgm:spPr/>
      <dgm:t>
        <a:bodyPr/>
        <a:lstStyle/>
        <a:p>
          <a:endParaRPr lang="en-US"/>
        </a:p>
      </dgm:t>
    </dgm:pt>
    <dgm:pt modelId="{16C77FCF-63C2-49E6-A517-596644ADA403}" type="sibTrans" cxnId="{E256614C-0092-4DA3-B389-5DD6FA394CA6}">
      <dgm:prSet/>
      <dgm:spPr/>
      <dgm:t>
        <a:bodyPr/>
        <a:lstStyle/>
        <a:p>
          <a:endParaRPr lang="en-US"/>
        </a:p>
      </dgm:t>
    </dgm:pt>
    <dgm:pt modelId="{70C69407-87A5-4430-83C0-023F731979C7}" type="pres">
      <dgm:prSet presAssocID="{BDE57C50-AB64-4A24-8F0D-2935C5CA7BB9}" presName="arrowDiagram" presStyleCnt="0">
        <dgm:presLayoutVars>
          <dgm:chMax val="5"/>
          <dgm:dir/>
          <dgm:resizeHandles val="exact"/>
        </dgm:presLayoutVars>
      </dgm:prSet>
      <dgm:spPr/>
    </dgm:pt>
    <dgm:pt modelId="{8F401F6B-8D87-4D1D-B956-A12AC2379CCF}" type="pres">
      <dgm:prSet presAssocID="{BDE57C50-AB64-4A24-8F0D-2935C5CA7BB9}" presName="arrow" presStyleLbl="bgShp" presStyleIdx="0" presStyleCnt="1">
        <dgm:style>
          <a:lnRef idx="0">
            <a:schemeClr val="accent2"/>
          </a:lnRef>
          <a:fillRef idx="3">
            <a:schemeClr val="accent2"/>
          </a:fillRef>
          <a:effectRef idx="3">
            <a:schemeClr val="accent2"/>
          </a:effectRef>
          <a:fontRef idx="minor">
            <a:schemeClr val="lt1"/>
          </a:fontRef>
        </dgm:style>
      </dgm:prSet>
      <dgm:spPr/>
    </dgm:pt>
    <dgm:pt modelId="{AE52F98F-3A20-4081-BFCF-6C2EEE41D1C6}" type="pres">
      <dgm:prSet presAssocID="{BDE57C50-AB64-4A24-8F0D-2935C5CA7BB9}" presName="arrowDiagram3" presStyleCnt="0"/>
      <dgm:spPr/>
    </dgm:pt>
    <dgm:pt modelId="{31CAD04F-176B-40B7-B42E-5B3A92A8B321}" type="pres">
      <dgm:prSet presAssocID="{3F68ACEC-207A-43C7-A7BD-8CC3B1B08D0F}" presName="bullet3a" presStyleLbl="node1" presStyleIdx="0" presStyleCnt="3"/>
      <dgm:spPr/>
    </dgm:pt>
    <dgm:pt modelId="{1CA30115-F592-498A-99CD-CAA71CB5DEA8}" type="pres">
      <dgm:prSet presAssocID="{3F68ACEC-207A-43C7-A7BD-8CC3B1B08D0F}" presName="textBox3a" presStyleLbl="revTx" presStyleIdx="0" presStyleCnt="3" custLinFactNeighborX="9657" custLinFactNeighborY="16955">
        <dgm:presLayoutVars>
          <dgm:bulletEnabled val="1"/>
        </dgm:presLayoutVars>
      </dgm:prSet>
      <dgm:spPr/>
      <dgm:t>
        <a:bodyPr/>
        <a:lstStyle/>
        <a:p>
          <a:endParaRPr lang="en-US"/>
        </a:p>
      </dgm:t>
    </dgm:pt>
    <dgm:pt modelId="{7C01616A-7A7E-4254-A862-D33646B8A074}" type="pres">
      <dgm:prSet presAssocID="{62394DEC-709D-4787-B268-F9BB2851DC46}" presName="bullet3b" presStyleLbl="node1" presStyleIdx="1" presStyleCnt="3"/>
      <dgm:spPr/>
    </dgm:pt>
    <dgm:pt modelId="{FC584A29-E752-4E22-A27E-D0C082886460}" type="pres">
      <dgm:prSet presAssocID="{62394DEC-709D-4787-B268-F9BB2851DC46}" presName="textBox3b" presStyleLbl="revTx" presStyleIdx="1" presStyleCnt="3" custLinFactNeighborY="7353">
        <dgm:presLayoutVars>
          <dgm:bulletEnabled val="1"/>
        </dgm:presLayoutVars>
      </dgm:prSet>
      <dgm:spPr/>
      <dgm:t>
        <a:bodyPr/>
        <a:lstStyle/>
        <a:p>
          <a:endParaRPr lang="en-US"/>
        </a:p>
      </dgm:t>
    </dgm:pt>
    <dgm:pt modelId="{69387414-9D3C-4228-847D-57E6F6083CBA}" type="pres">
      <dgm:prSet presAssocID="{E033AE58-D2AD-4EFE-93ED-98EA8842B2C5}" presName="bullet3c" presStyleLbl="node1" presStyleIdx="2" presStyleCnt="3"/>
      <dgm:spPr/>
    </dgm:pt>
    <dgm:pt modelId="{FCC809DB-3DB6-448F-9534-BB1F5A98E534}" type="pres">
      <dgm:prSet presAssocID="{E033AE58-D2AD-4EFE-93ED-98EA8842B2C5}" presName="textBox3c" presStyleLbl="revTx" presStyleIdx="2" presStyleCnt="3" custLinFactNeighborX="-1042" custLinFactNeighborY="13669">
        <dgm:presLayoutVars>
          <dgm:bulletEnabled val="1"/>
        </dgm:presLayoutVars>
      </dgm:prSet>
      <dgm:spPr/>
      <dgm:t>
        <a:bodyPr/>
        <a:lstStyle/>
        <a:p>
          <a:endParaRPr lang="en-US"/>
        </a:p>
      </dgm:t>
    </dgm:pt>
  </dgm:ptLst>
  <dgm:cxnLst>
    <dgm:cxn modelId="{1939CAF8-F270-4F5F-AFA4-B0EE319160BA}" type="presOf" srcId="{BDE57C50-AB64-4A24-8F0D-2935C5CA7BB9}" destId="{70C69407-87A5-4430-83C0-023F731979C7}" srcOrd="0" destOrd="0" presId="urn:microsoft.com/office/officeart/2005/8/layout/arrow2"/>
    <dgm:cxn modelId="{ADAC1870-2912-4145-B4A3-FABBCCE5909F}" srcId="{BDE57C50-AB64-4A24-8F0D-2935C5CA7BB9}" destId="{62394DEC-709D-4787-B268-F9BB2851DC46}" srcOrd="1" destOrd="0" parTransId="{50726BF1-3635-4277-8D2A-5CA89FC99D4B}" sibTransId="{C80852E0-A949-4642-A42D-8065346EEFFE}"/>
    <dgm:cxn modelId="{68F7AE4F-5E15-4711-84B1-5B6DD7BC3E59}" type="presOf" srcId="{3F68ACEC-207A-43C7-A7BD-8CC3B1B08D0F}" destId="{1CA30115-F592-498A-99CD-CAA71CB5DEA8}" srcOrd="0" destOrd="0" presId="urn:microsoft.com/office/officeart/2005/8/layout/arrow2"/>
    <dgm:cxn modelId="{A54325A1-006A-4A6E-A585-AE55D02D36AF}" srcId="{BDE57C50-AB64-4A24-8F0D-2935C5CA7BB9}" destId="{3F68ACEC-207A-43C7-A7BD-8CC3B1B08D0F}" srcOrd="0" destOrd="0" parTransId="{EE0C5806-D700-41BF-8CB2-E513D8C96EA6}" sibTransId="{4EE67120-5509-4318-A95F-4AF62A2BCD1B}"/>
    <dgm:cxn modelId="{E256614C-0092-4DA3-B389-5DD6FA394CA6}" srcId="{BDE57C50-AB64-4A24-8F0D-2935C5CA7BB9}" destId="{E033AE58-D2AD-4EFE-93ED-98EA8842B2C5}" srcOrd="2" destOrd="0" parTransId="{FCB1E76B-005C-4B41-86D4-B503EBB2C76A}" sibTransId="{16C77FCF-63C2-49E6-A517-596644ADA403}"/>
    <dgm:cxn modelId="{67CAEC2B-60DB-43E6-8D5B-EC0222E57EE5}" type="presOf" srcId="{62394DEC-709D-4787-B268-F9BB2851DC46}" destId="{FC584A29-E752-4E22-A27E-D0C082886460}" srcOrd="0" destOrd="0" presId="urn:microsoft.com/office/officeart/2005/8/layout/arrow2"/>
    <dgm:cxn modelId="{72678E92-F8DC-4EA5-8167-6BE4B48A621D}" type="presOf" srcId="{E033AE58-D2AD-4EFE-93ED-98EA8842B2C5}" destId="{FCC809DB-3DB6-448F-9534-BB1F5A98E534}" srcOrd="0" destOrd="0" presId="urn:microsoft.com/office/officeart/2005/8/layout/arrow2"/>
    <dgm:cxn modelId="{489F06ED-7CA2-4193-B4AD-1601B2CF0084}" type="presParOf" srcId="{70C69407-87A5-4430-83C0-023F731979C7}" destId="{8F401F6B-8D87-4D1D-B956-A12AC2379CCF}" srcOrd="0" destOrd="0" presId="urn:microsoft.com/office/officeart/2005/8/layout/arrow2"/>
    <dgm:cxn modelId="{CF168F88-239B-43B7-AEBF-BD0BA82FA400}" type="presParOf" srcId="{70C69407-87A5-4430-83C0-023F731979C7}" destId="{AE52F98F-3A20-4081-BFCF-6C2EEE41D1C6}" srcOrd="1" destOrd="0" presId="urn:microsoft.com/office/officeart/2005/8/layout/arrow2"/>
    <dgm:cxn modelId="{D3BDBB61-20CC-4403-8A59-58BD3F58AD1B}" type="presParOf" srcId="{AE52F98F-3A20-4081-BFCF-6C2EEE41D1C6}" destId="{31CAD04F-176B-40B7-B42E-5B3A92A8B321}" srcOrd="0" destOrd="0" presId="urn:microsoft.com/office/officeart/2005/8/layout/arrow2"/>
    <dgm:cxn modelId="{AB52B179-8DB0-4DFD-83EC-DFA6A76A5B86}" type="presParOf" srcId="{AE52F98F-3A20-4081-BFCF-6C2EEE41D1C6}" destId="{1CA30115-F592-498A-99CD-CAA71CB5DEA8}" srcOrd="1" destOrd="0" presId="urn:microsoft.com/office/officeart/2005/8/layout/arrow2"/>
    <dgm:cxn modelId="{D458F9E4-D2C3-4628-BEA1-67CB250D7F4B}" type="presParOf" srcId="{AE52F98F-3A20-4081-BFCF-6C2EEE41D1C6}" destId="{7C01616A-7A7E-4254-A862-D33646B8A074}" srcOrd="2" destOrd="0" presId="urn:microsoft.com/office/officeart/2005/8/layout/arrow2"/>
    <dgm:cxn modelId="{770B9CF1-E4A0-4F13-99B1-A17FAD34589F}" type="presParOf" srcId="{AE52F98F-3A20-4081-BFCF-6C2EEE41D1C6}" destId="{FC584A29-E752-4E22-A27E-D0C082886460}" srcOrd="3" destOrd="0" presId="urn:microsoft.com/office/officeart/2005/8/layout/arrow2"/>
    <dgm:cxn modelId="{6B8AABB7-9E66-48DB-88F3-869A1E61B9BD}" type="presParOf" srcId="{AE52F98F-3A20-4081-BFCF-6C2EEE41D1C6}" destId="{69387414-9D3C-4228-847D-57E6F6083CBA}" srcOrd="4" destOrd="0" presId="urn:microsoft.com/office/officeart/2005/8/layout/arrow2"/>
    <dgm:cxn modelId="{292F4AEC-DCD0-4D67-BF0A-068DFD1299D1}" type="presParOf" srcId="{AE52F98F-3A20-4081-BFCF-6C2EEE41D1C6}" destId="{FCC809DB-3DB6-448F-9534-BB1F5A98E534}"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2739DC-99EB-4AB6-8C95-253EA6344B3F}" type="doc">
      <dgm:prSet loTypeId="urn:microsoft.com/office/officeart/2005/8/layout/pyramid2" loCatId="pyramid" qsTypeId="urn:microsoft.com/office/officeart/2005/8/quickstyle/simple4" qsCatId="simple" csTypeId="urn:microsoft.com/office/officeart/2005/8/colors/accent1_2" csCatId="accent1" phldr="1"/>
      <dgm:spPr/>
    </dgm:pt>
    <dgm:pt modelId="{0A684A2C-18B8-4697-8706-30CE61048429}">
      <dgm:prSet phldrT="[Text]"/>
      <dgm:spPr/>
      <dgm:t>
        <a:bodyPr/>
        <a:lstStyle/>
        <a:p>
          <a:r>
            <a:rPr lang="en-US" dirty="0" smtClean="0"/>
            <a:t>Project Workflows</a:t>
          </a:r>
          <a:endParaRPr lang="en-US" dirty="0"/>
        </a:p>
      </dgm:t>
    </dgm:pt>
    <dgm:pt modelId="{28E2632C-283C-4094-A3A1-A32F21DA9669}" type="parTrans" cxnId="{184D25A6-95A2-4E9A-B9D7-89F678E3AD53}">
      <dgm:prSet/>
      <dgm:spPr/>
      <dgm:t>
        <a:bodyPr/>
        <a:lstStyle/>
        <a:p>
          <a:endParaRPr lang="en-US"/>
        </a:p>
      </dgm:t>
    </dgm:pt>
    <dgm:pt modelId="{C98EB7F9-A88D-4840-9DA8-318C35B86DF9}" type="sibTrans" cxnId="{184D25A6-95A2-4E9A-B9D7-89F678E3AD53}">
      <dgm:prSet/>
      <dgm:spPr/>
      <dgm:t>
        <a:bodyPr/>
        <a:lstStyle/>
        <a:p>
          <a:endParaRPr lang="en-US"/>
        </a:p>
      </dgm:t>
    </dgm:pt>
    <dgm:pt modelId="{59AD52BF-90FA-455C-AF76-9CE08EEAB07A}">
      <dgm:prSet phldrT="[Text]"/>
      <dgm:spPr/>
      <dgm:t>
        <a:bodyPr/>
        <a:lstStyle/>
        <a:p>
          <a:r>
            <a:rPr lang="en-US" dirty="0" smtClean="0"/>
            <a:t>Project Server 2010</a:t>
          </a:r>
          <a:endParaRPr lang="en-US" dirty="0"/>
        </a:p>
      </dgm:t>
    </dgm:pt>
    <dgm:pt modelId="{882EF10A-4CDA-4E03-A53E-C54408F16DAC}" type="parTrans" cxnId="{D64CCC2C-CE26-494D-AFE2-4CFA0A0C0055}">
      <dgm:prSet/>
      <dgm:spPr/>
      <dgm:t>
        <a:bodyPr/>
        <a:lstStyle/>
        <a:p>
          <a:endParaRPr lang="en-US"/>
        </a:p>
      </dgm:t>
    </dgm:pt>
    <dgm:pt modelId="{118E4DA5-BBA8-4B93-9AF9-C0126B3E648D}" type="sibTrans" cxnId="{D64CCC2C-CE26-494D-AFE2-4CFA0A0C0055}">
      <dgm:prSet/>
      <dgm:spPr/>
      <dgm:t>
        <a:bodyPr/>
        <a:lstStyle/>
        <a:p>
          <a:endParaRPr lang="en-US"/>
        </a:p>
      </dgm:t>
    </dgm:pt>
    <dgm:pt modelId="{5C8EE30F-FB7B-409D-9E02-BC2FEAC35E4A}">
      <dgm:prSet phldrT="[Text]"/>
      <dgm:spPr/>
      <dgm:t>
        <a:bodyPr/>
        <a:lstStyle/>
        <a:p>
          <a:r>
            <a:rPr lang="en-US" dirty="0" smtClean="0"/>
            <a:t>Windows SharePoint Service</a:t>
          </a:r>
          <a:endParaRPr lang="en-US" dirty="0"/>
        </a:p>
      </dgm:t>
    </dgm:pt>
    <dgm:pt modelId="{00448CA9-497D-4E47-A6A9-692E055DC197}" type="parTrans" cxnId="{FFE9AF6A-23AA-472E-9C0C-056839DDDCB7}">
      <dgm:prSet/>
      <dgm:spPr/>
      <dgm:t>
        <a:bodyPr/>
        <a:lstStyle/>
        <a:p>
          <a:endParaRPr lang="en-US"/>
        </a:p>
      </dgm:t>
    </dgm:pt>
    <dgm:pt modelId="{A69BD6AA-B10C-4207-92C8-A12DE762819B}" type="sibTrans" cxnId="{FFE9AF6A-23AA-472E-9C0C-056839DDDCB7}">
      <dgm:prSet/>
      <dgm:spPr/>
      <dgm:t>
        <a:bodyPr/>
        <a:lstStyle/>
        <a:p>
          <a:endParaRPr lang="en-US"/>
        </a:p>
      </dgm:t>
    </dgm:pt>
    <dgm:pt modelId="{C139679D-57C6-412A-8C0D-EF427208FF77}">
      <dgm:prSet phldrT="[Text]"/>
      <dgm:spPr/>
      <dgm:t>
        <a:bodyPr/>
        <a:lstStyle/>
        <a:p>
          <a:r>
            <a:rPr lang="en-US" dirty="0" smtClean="0"/>
            <a:t>Windows Workflow Foundation</a:t>
          </a:r>
          <a:endParaRPr lang="en-US" dirty="0"/>
        </a:p>
      </dgm:t>
    </dgm:pt>
    <dgm:pt modelId="{AE57DD96-A5A7-4BAB-8B33-9EEDF247326E}" type="parTrans" cxnId="{09375B18-E8B2-427B-A44E-0724D6541BFB}">
      <dgm:prSet/>
      <dgm:spPr/>
      <dgm:t>
        <a:bodyPr/>
        <a:lstStyle/>
        <a:p>
          <a:endParaRPr lang="en-US"/>
        </a:p>
      </dgm:t>
    </dgm:pt>
    <dgm:pt modelId="{4BCFF2BA-40CE-4C7A-A6DA-CD2583048604}" type="sibTrans" cxnId="{09375B18-E8B2-427B-A44E-0724D6541BFB}">
      <dgm:prSet/>
      <dgm:spPr/>
      <dgm:t>
        <a:bodyPr/>
        <a:lstStyle/>
        <a:p>
          <a:endParaRPr lang="en-US"/>
        </a:p>
      </dgm:t>
    </dgm:pt>
    <dgm:pt modelId="{AA33CE3C-642F-4AFA-AA2F-A27909D2F21A}">
      <dgm:prSet phldrT="[Text]"/>
      <dgm:spPr/>
      <dgm:t>
        <a:bodyPr/>
        <a:lstStyle/>
        <a:p>
          <a:r>
            <a:rPr lang="en-US" dirty="0" smtClean="0"/>
            <a:t>.NET Framework 3.5</a:t>
          </a:r>
          <a:endParaRPr lang="en-US" dirty="0"/>
        </a:p>
      </dgm:t>
    </dgm:pt>
    <dgm:pt modelId="{C4F7918B-0514-418A-89D6-832BC36A86FF}" type="parTrans" cxnId="{FFCF9841-5D1D-486D-918F-E689A044DA09}">
      <dgm:prSet/>
      <dgm:spPr/>
      <dgm:t>
        <a:bodyPr/>
        <a:lstStyle/>
        <a:p>
          <a:endParaRPr lang="en-US"/>
        </a:p>
      </dgm:t>
    </dgm:pt>
    <dgm:pt modelId="{27CE2E49-38FE-4B2B-8A9C-25E4EA39E626}" type="sibTrans" cxnId="{FFCF9841-5D1D-486D-918F-E689A044DA09}">
      <dgm:prSet/>
      <dgm:spPr/>
      <dgm:t>
        <a:bodyPr/>
        <a:lstStyle/>
        <a:p>
          <a:endParaRPr lang="en-US"/>
        </a:p>
      </dgm:t>
    </dgm:pt>
    <dgm:pt modelId="{2C29863C-2659-400E-B3EB-EA2E783C70EE}" type="pres">
      <dgm:prSet presAssocID="{D52739DC-99EB-4AB6-8C95-253EA6344B3F}" presName="compositeShape" presStyleCnt="0">
        <dgm:presLayoutVars>
          <dgm:dir/>
          <dgm:resizeHandles/>
        </dgm:presLayoutVars>
      </dgm:prSet>
      <dgm:spPr/>
    </dgm:pt>
    <dgm:pt modelId="{AE38C68B-4FB1-4722-A348-A22A38776A53}" type="pres">
      <dgm:prSet presAssocID="{D52739DC-99EB-4AB6-8C95-253EA6344B3F}" presName="pyramid" presStyleLbl="node1" presStyleIdx="0" presStyleCnt="1"/>
      <dgm:spPr/>
    </dgm:pt>
    <dgm:pt modelId="{C5565311-DA80-4FDA-B04C-8D09EC0A8278}" type="pres">
      <dgm:prSet presAssocID="{D52739DC-99EB-4AB6-8C95-253EA6344B3F}" presName="theList" presStyleCnt="0"/>
      <dgm:spPr/>
    </dgm:pt>
    <dgm:pt modelId="{FE2D6211-4B44-4E03-B470-8361D8EBFBD8}" type="pres">
      <dgm:prSet presAssocID="{0A684A2C-18B8-4697-8706-30CE61048429}" presName="aNode" presStyleLbl="fgAcc1" presStyleIdx="0" presStyleCnt="5">
        <dgm:presLayoutVars>
          <dgm:bulletEnabled val="1"/>
        </dgm:presLayoutVars>
      </dgm:prSet>
      <dgm:spPr/>
      <dgm:t>
        <a:bodyPr/>
        <a:lstStyle/>
        <a:p>
          <a:endParaRPr lang="en-US"/>
        </a:p>
      </dgm:t>
    </dgm:pt>
    <dgm:pt modelId="{9AFD90CD-114C-4349-B11B-8CFB0E061592}" type="pres">
      <dgm:prSet presAssocID="{0A684A2C-18B8-4697-8706-30CE61048429}" presName="aSpace" presStyleCnt="0"/>
      <dgm:spPr/>
    </dgm:pt>
    <dgm:pt modelId="{8E63052E-9863-4320-92DF-26E26782AB3E}" type="pres">
      <dgm:prSet presAssocID="{59AD52BF-90FA-455C-AF76-9CE08EEAB07A}" presName="aNode" presStyleLbl="fgAcc1" presStyleIdx="1" presStyleCnt="5">
        <dgm:presLayoutVars>
          <dgm:bulletEnabled val="1"/>
        </dgm:presLayoutVars>
      </dgm:prSet>
      <dgm:spPr/>
      <dgm:t>
        <a:bodyPr/>
        <a:lstStyle/>
        <a:p>
          <a:endParaRPr lang="en-US"/>
        </a:p>
      </dgm:t>
    </dgm:pt>
    <dgm:pt modelId="{310BF934-A5B0-45A9-81DC-FF18A4BBBC74}" type="pres">
      <dgm:prSet presAssocID="{59AD52BF-90FA-455C-AF76-9CE08EEAB07A}" presName="aSpace" presStyleCnt="0"/>
      <dgm:spPr/>
    </dgm:pt>
    <dgm:pt modelId="{A71F565C-8A1A-4488-B1EB-FED73CB62D1E}" type="pres">
      <dgm:prSet presAssocID="{5C8EE30F-FB7B-409D-9E02-BC2FEAC35E4A}" presName="aNode" presStyleLbl="fgAcc1" presStyleIdx="2" presStyleCnt="5">
        <dgm:presLayoutVars>
          <dgm:bulletEnabled val="1"/>
        </dgm:presLayoutVars>
      </dgm:prSet>
      <dgm:spPr/>
      <dgm:t>
        <a:bodyPr/>
        <a:lstStyle/>
        <a:p>
          <a:endParaRPr lang="en-US"/>
        </a:p>
      </dgm:t>
    </dgm:pt>
    <dgm:pt modelId="{0D84EB29-04E7-4379-8EFD-1046B92D0D13}" type="pres">
      <dgm:prSet presAssocID="{5C8EE30F-FB7B-409D-9E02-BC2FEAC35E4A}" presName="aSpace" presStyleCnt="0"/>
      <dgm:spPr/>
    </dgm:pt>
    <dgm:pt modelId="{190D511A-E5A1-416B-99A4-3990E544B78B}" type="pres">
      <dgm:prSet presAssocID="{C139679D-57C6-412A-8C0D-EF427208FF77}" presName="aNode" presStyleLbl="fgAcc1" presStyleIdx="3" presStyleCnt="5">
        <dgm:presLayoutVars>
          <dgm:bulletEnabled val="1"/>
        </dgm:presLayoutVars>
      </dgm:prSet>
      <dgm:spPr/>
      <dgm:t>
        <a:bodyPr/>
        <a:lstStyle/>
        <a:p>
          <a:endParaRPr lang="en-US"/>
        </a:p>
      </dgm:t>
    </dgm:pt>
    <dgm:pt modelId="{0221A063-E5A1-4D1A-B600-BBA97A8063F8}" type="pres">
      <dgm:prSet presAssocID="{C139679D-57C6-412A-8C0D-EF427208FF77}" presName="aSpace" presStyleCnt="0"/>
      <dgm:spPr/>
    </dgm:pt>
    <dgm:pt modelId="{62BFEC90-879A-4683-83B8-F0CA7E121498}" type="pres">
      <dgm:prSet presAssocID="{AA33CE3C-642F-4AFA-AA2F-A27909D2F21A}" presName="aNode" presStyleLbl="fgAcc1" presStyleIdx="4" presStyleCnt="5">
        <dgm:presLayoutVars>
          <dgm:bulletEnabled val="1"/>
        </dgm:presLayoutVars>
      </dgm:prSet>
      <dgm:spPr/>
      <dgm:t>
        <a:bodyPr/>
        <a:lstStyle/>
        <a:p>
          <a:endParaRPr lang="en-US"/>
        </a:p>
      </dgm:t>
    </dgm:pt>
    <dgm:pt modelId="{BCB9733F-AC73-49A2-A517-658441B388EE}" type="pres">
      <dgm:prSet presAssocID="{AA33CE3C-642F-4AFA-AA2F-A27909D2F21A}" presName="aSpace" presStyleCnt="0"/>
      <dgm:spPr/>
    </dgm:pt>
  </dgm:ptLst>
  <dgm:cxnLst>
    <dgm:cxn modelId="{1B2B0106-364F-4140-B702-B5C821C91EAD}" type="presOf" srcId="{59AD52BF-90FA-455C-AF76-9CE08EEAB07A}" destId="{8E63052E-9863-4320-92DF-26E26782AB3E}" srcOrd="0" destOrd="0" presId="urn:microsoft.com/office/officeart/2005/8/layout/pyramid2"/>
    <dgm:cxn modelId="{FFCF9841-5D1D-486D-918F-E689A044DA09}" srcId="{D52739DC-99EB-4AB6-8C95-253EA6344B3F}" destId="{AA33CE3C-642F-4AFA-AA2F-A27909D2F21A}" srcOrd="4" destOrd="0" parTransId="{C4F7918B-0514-418A-89D6-832BC36A86FF}" sibTransId="{27CE2E49-38FE-4B2B-8A9C-25E4EA39E626}"/>
    <dgm:cxn modelId="{07834FD9-C9DD-400E-AD08-8D1D901C4CC4}" type="presOf" srcId="{0A684A2C-18B8-4697-8706-30CE61048429}" destId="{FE2D6211-4B44-4E03-B470-8361D8EBFBD8}" srcOrd="0" destOrd="0" presId="urn:microsoft.com/office/officeart/2005/8/layout/pyramid2"/>
    <dgm:cxn modelId="{FD318328-5615-4E57-8026-33CB99BA9D81}" type="presOf" srcId="{D52739DC-99EB-4AB6-8C95-253EA6344B3F}" destId="{2C29863C-2659-400E-B3EB-EA2E783C70EE}" srcOrd="0" destOrd="0" presId="urn:microsoft.com/office/officeart/2005/8/layout/pyramid2"/>
    <dgm:cxn modelId="{94B9EB44-C9D9-4CF8-91C7-66B38495CA39}" type="presOf" srcId="{5C8EE30F-FB7B-409D-9E02-BC2FEAC35E4A}" destId="{A71F565C-8A1A-4488-B1EB-FED73CB62D1E}" srcOrd="0" destOrd="0" presId="urn:microsoft.com/office/officeart/2005/8/layout/pyramid2"/>
    <dgm:cxn modelId="{49B5BAF7-A87A-4B92-8298-A2859ECC4D8A}" type="presOf" srcId="{AA33CE3C-642F-4AFA-AA2F-A27909D2F21A}" destId="{62BFEC90-879A-4683-83B8-F0CA7E121498}" srcOrd="0" destOrd="0" presId="urn:microsoft.com/office/officeart/2005/8/layout/pyramid2"/>
    <dgm:cxn modelId="{B2B8DFA4-0AD3-497E-8D9F-CCFB4FA9A512}" type="presOf" srcId="{C139679D-57C6-412A-8C0D-EF427208FF77}" destId="{190D511A-E5A1-416B-99A4-3990E544B78B}" srcOrd="0" destOrd="0" presId="urn:microsoft.com/office/officeart/2005/8/layout/pyramid2"/>
    <dgm:cxn modelId="{FFE9AF6A-23AA-472E-9C0C-056839DDDCB7}" srcId="{D52739DC-99EB-4AB6-8C95-253EA6344B3F}" destId="{5C8EE30F-FB7B-409D-9E02-BC2FEAC35E4A}" srcOrd="2" destOrd="0" parTransId="{00448CA9-497D-4E47-A6A9-692E055DC197}" sibTransId="{A69BD6AA-B10C-4207-92C8-A12DE762819B}"/>
    <dgm:cxn modelId="{09375B18-E8B2-427B-A44E-0724D6541BFB}" srcId="{D52739DC-99EB-4AB6-8C95-253EA6344B3F}" destId="{C139679D-57C6-412A-8C0D-EF427208FF77}" srcOrd="3" destOrd="0" parTransId="{AE57DD96-A5A7-4BAB-8B33-9EEDF247326E}" sibTransId="{4BCFF2BA-40CE-4C7A-A6DA-CD2583048604}"/>
    <dgm:cxn modelId="{D64CCC2C-CE26-494D-AFE2-4CFA0A0C0055}" srcId="{D52739DC-99EB-4AB6-8C95-253EA6344B3F}" destId="{59AD52BF-90FA-455C-AF76-9CE08EEAB07A}" srcOrd="1" destOrd="0" parTransId="{882EF10A-4CDA-4E03-A53E-C54408F16DAC}" sibTransId="{118E4DA5-BBA8-4B93-9AF9-C0126B3E648D}"/>
    <dgm:cxn modelId="{184D25A6-95A2-4E9A-B9D7-89F678E3AD53}" srcId="{D52739DC-99EB-4AB6-8C95-253EA6344B3F}" destId="{0A684A2C-18B8-4697-8706-30CE61048429}" srcOrd="0" destOrd="0" parTransId="{28E2632C-283C-4094-A3A1-A32F21DA9669}" sibTransId="{C98EB7F9-A88D-4840-9DA8-318C35B86DF9}"/>
    <dgm:cxn modelId="{54E04A6A-FB79-4A18-A2AB-473F53CA038C}" type="presParOf" srcId="{2C29863C-2659-400E-B3EB-EA2E783C70EE}" destId="{AE38C68B-4FB1-4722-A348-A22A38776A53}" srcOrd="0" destOrd="0" presId="urn:microsoft.com/office/officeart/2005/8/layout/pyramid2"/>
    <dgm:cxn modelId="{E1167A8A-3BEC-4EEB-A6F1-59A9A642D1D9}" type="presParOf" srcId="{2C29863C-2659-400E-B3EB-EA2E783C70EE}" destId="{C5565311-DA80-4FDA-B04C-8D09EC0A8278}" srcOrd="1" destOrd="0" presId="urn:microsoft.com/office/officeart/2005/8/layout/pyramid2"/>
    <dgm:cxn modelId="{7CEF3E47-8376-4865-BCE4-A15E67F75E83}" type="presParOf" srcId="{C5565311-DA80-4FDA-B04C-8D09EC0A8278}" destId="{FE2D6211-4B44-4E03-B470-8361D8EBFBD8}" srcOrd="0" destOrd="0" presId="urn:microsoft.com/office/officeart/2005/8/layout/pyramid2"/>
    <dgm:cxn modelId="{8D1893FA-A8FC-4785-98B8-B8674B8A60E0}" type="presParOf" srcId="{C5565311-DA80-4FDA-B04C-8D09EC0A8278}" destId="{9AFD90CD-114C-4349-B11B-8CFB0E061592}" srcOrd="1" destOrd="0" presId="urn:microsoft.com/office/officeart/2005/8/layout/pyramid2"/>
    <dgm:cxn modelId="{AE1E73FE-A7F2-4AFD-87B2-30D4D2A324D8}" type="presParOf" srcId="{C5565311-DA80-4FDA-B04C-8D09EC0A8278}" destId="{8E63052E-9863-4320-92DF-26E26782AB3E}" srcOrd="2" destOrd="0" presId="urn:microsoft.com/office/officeart/2005/8/layout/pyramid2"/>
    <dgm:cxn modelId="{928310C3-1BDF-4AB4-9660-CF933F51A38F}" type="presParOf" srcId="{C5565311-DA80-4FDA-B04C-8D09EC0A8278}" destId="{310BF934-A5B0-45A9-81DC-FF18A4BBBC74}" srcOrd="3" destOrd="0" presId="urn:microsoft.com/office/officeart/2005/8/layout/pyramid2"/>
    <dgm:cxn modelId="{7ACD5B36-9FC7-4F5F-8C25-7C85437084BC}" type="presParOf" srcId="{C5565311-DA80-4FDA-B04C-8D09EC0A8278}" destId="{A71F565C-8A1A-4488-B1EB-FED73CB62D1E}" srcOrd="4" destOrd="0" presId="urn:microsoft.com/office/officeart/2005/8/layout/pyramid2"/>
    <dgm:cxn modelId="{60D2322A-8F58-463D-B568-6FC53AF6CA10}" type="presParOf" srcId="{C5565311-DA80-4FDA-B04C-8D09EC0A8278}" destId="{0D84EB29-04E7-4379-8EFD-1046B92D0D13}" srcOrd="5" destOrd="0" presId="urn:microsoft.com/office/officeart/2005/8/layout/pyramid2"/>
    <dgm:cxn modelId="{FFBA0E5F-08F5-4FE0-850C-CFCB8EBCB9F1}" type="presParOf" srcId="{C5565311-DA80-4FDA-B04C-8D09EC0A8278}" destId="{190D511A-E5A1-416B-99A4-3990E544B78B}" srcOrd="6" destOrd="0" presId="urn:microsoft.com/office/officeart/2005/8/layout/pyramid2"/>
    <dgm:cxn modelId="{C3467BD1-1C73-45F9-8D57-10B062A0B52E}" type="presParOf" srcId="{C5565311-DA80-4FDA-B04C-8D09EC0A8278}" destId="{0221A063-E5A1-4D1A-B600-BBA97A8063F8}" srcOrd="7" destOrd="0" presId="urn:microsoft.com/office/officeart/2005/8/layout/pyramid2"/>
    <dgm:cxn modelId="{E0A73010-BDAD-4143-83EE-66B00C2A9735}" type="presParOf" srcId="{C5565311-DA80-4FDA-B04C-8D09EC0A8278}" destId="{62BFEC90-879A-4683-83B8-F0CA7E121498}" srcOrd="8" destOrd="0" presId="urn:microsoft.com/office/officeart/2005/8/layout/pyramid2"/>
    <dgm:cxn modelId="{15C90C3C-3EB9-45DF-B806-1B5DA365BB0B}" type="presParOf" srcId="{C5565311-DA80-4FDA-B04C-8D09EC0A8278}" destId="{BCB9733F-AC73-49A2-A517-658441B388EE}" srcOrd="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59C535-FF96-4A76-8535-87E2C1A4231F}" type="datetimeFigureOut">
              <a:rPr lang="en-US" smtClean="0"/>
              <a:pPr/>
              <a:t>4/28/2010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22DBAE-4DF9-425C-962F-4ECF85FB5F3C}" type="slidenum">
              <a:rPr lang="en-US" smtClean="0"/>
              <a:pPr/>
              <a:t>‹#›</a:t>
            </a:fld>
            <a:endParaRPr lang="en-US"/>
          </a:p>
        </p:txBody>
      </p:sp>
    </p:spTree>
    <p:extLst>
      <p:ext uri="{BB962C8B-B14F-4D97-AF65-F5344CB8AC3E}">
        <p14:creationId xmlns:p14="http://schemas.microsoft.com/office/powerpoint/2010/main" val="4028123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6A093616-79FC-4840-B59F-44A5BC9A8A71}" type="datetime1">
              <a:rPr lang="en-US" smtClean="0"/>
              <a:pPr/>
              <a:t>4/28/2010</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1</a:t>
            </a:fld>
            <a:endParaRPr lang="en-US" dirty="0"/>
          </a:p>
        </p:txBody>
      </p:sp>
      <p:sp>
        <p:nvSpPr>
          <p:cNvPr id="10" name="Footer Placeholder 9"/>
          <p:cNvSpPr>
            <a:spLocks noGrp="1"/>
          </p:cNvSpPr>
          <p:nvPr>
            <p:ph type="ftr" sz="quarter" idx="12"/>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718F09-0637-41B4-A7F0-1A88B3FEEA04}" type="slidenum">
              <a:rPr lang="en-US" smtClean="0"/>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B75D4725-5A4B-4C0E-8BE7-6FD26DAFBBE5}" type="datetime1">
              <a:rPr lang="en-US" smtClean="0"/>
              <a:pPr/>
              <a:t>4/28/2010</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18</a:t>
            </a:fld>
            <a:endParaRPr lang="en-US" dirty="0"/>
          </a:p>
        </p:txBody>
      </p:sp>
      <p:sp>
        <p:nvSpPr>
          <p:cNvPr id="10" name="Footer Placeholder 9"/>
          <p:cNvSpPr>
            <a:spLocks noGrp="1"/>
          </p:cNvSpPr>
          <p:nvPr>
            <p:ph type="ftr" sz="quarter" idx="12"/>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Workflow is a big piece, unlike the other web methods</a:t>
            </a:r>
            <a:r>
              <a:rPr lang="en-US" baseline="0" dirty="0" smtClean="0"/>
              <a:t> workflow is running underneath the hood all the time.  Plus your hear for SharePoint so we might as well discuss it</a:t>
            </a:r>
            <a:endParaRPr lang="en-US" dirty="0"/>
          </a:p>
        </p:txBody>
      </p:sp>
      <p:sp>
        <p:nvSpPr>
          <p:cNvPr id="4" name="Slide Number Placeholder 3"/>
          <p:cNvSpPr>
            <a:spLocks noGrp="1"/>
          </p:cNvSpPr>
          <p:nvPr>
            <p:ph type="sldNum" sz="quarter" idx="10"/>
          </p:nvPr>
        </p:nvSpPr>
        <p:spPr/>
        <p:txBody>
          <a:bodyPr/>
          <a:lstStyle/>
          <a:p>
            <a:fld id="{CBA3C594-7B66-42B0-94F7-B7F86FA63504}" type="slidenum">
              <a:rPr lang="en-US" smtClean="0"/>
              <a:pPr/>
              <a:t>19</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TCM Solution Briefing</a:t>
            </a:r>
            <a:endParaRPr lang="en-US" dirty="0"/>
          </a:p>
        </p:txBody>
      </p:sp>
      <p:sp>
        <p:nvSpPr>
          <p:cNvPr id="5" name="Slide Number Placeholder 4"/>
          <p:cNvSpPr>
            <a:spLocks noGrp="1"/>
          </p:cNvSpPr>
          <p:nvPr>
            <p:ph type="sldNum" sz="quarter" idx="11"/>
          </p:nvPr>
        </p:nvSpPr>
        <p:spPr/>
        <p:txBody>
          <a:bodyPr/>
          <a:lstStyle/>
          <a:p>
            <a:pPr>
              <a:defRPr/>
            </a:pPr>
            <a:fld id="{57EBA920-EFFF-42C1-ABCB-295C0FB72546}" type="slidenum">
              <a:rPr lang="en-US" smtClean="0"/>
              <a:pPr>
                <a:defRPr/>
              </a:pPr>
              <a:t>20</a:t>
            </a:fld>
            <a:endParaRPr lang="en-US" dirty="0"/>
          </a:p>
        </p:txBody>
      </p:sp>
      <p:sp>
        <p:nvSpPr>
          <p:cNvPr id="6" name="Footer Placeholder 5"/>
          <p:cNvSpPr>
            <a:spLocks noGrp="1"/>
          </p:cNvSpPr>
          <p:nvPr>
            <p:ph type="ftr" sz="quarter" idx="12"/>
          </p:nvPr>
        </p:nvSpPr>
        <p:spPr/>
        <p:txBody>
          <a:bodyPr/>
          <a:lstStyle/>
          <a:p>
            <a:pPr>
              <a:defRPr/>
            </a:pPr>
            <a:r>
              <a:rPr lang="en-US" smtClean="0"/>
              <a:t>© 2004 Microsoft Corporation. All rights reserved. This presentation is for informational purposes only. Microsoft makes no warranties, express or implied, in this summary.</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B75D4725-5A4B-4C0E-8BE7-6FD26DAFBBE5}" type="datetime1">
              <a:rPr lang="en-US" smtClean="0"/>
              <a:pPr/>
              <a:t>4/28/2010</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22</a:t>
            </a:fld>
            <a:endParaRPr lang="en-US" dirty="0"/>
          </a:p>
        </p:txBody>
      </p:sp>
      <p:sp>
        <p:nvSpPr>
          <p:cNvPr id="10" name="Footer Placeholder 9"/>
          <p:cNvSpPr>
            <a:spLocks noGrp="1"/>
          </p:cNvSpPr>
          <p:nvPr>
            <p:ph type="ftr" sz="quarter" idx="12"/>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JSON</a:t>
            </a:r>
            <a:r>
              <a:rPr lang="en-US" baseline="0" dirty="0" smtClean="0"/>
              <a:t> or XML, you choose how you want to send over the data</a:t>
            </a:r>
          </a:p>
          <a:p>
            <a:endParaRPr lang="en-US" baseline="0" dirty="0" smtClean="0"/>
          </a:p>
          <a:p>
            <a:r>
              <a:rPr lang="en-US" baseline="0" dirty="0" smtClean="0"/>
              <a:t>C sharp interface for data binding (like to a SharePoint list)</a:t>
            </a:r>
          </a:p>
          <a:p>
            <a:endParaRPr lang="en-US" baseline="0" dirty="0" smtClean="0"/>
          </a:p>
          <a:p>
            <a:r>
              <a:rPr lang="en-US" baseline="0" dirty="0" smtClean="0"/>
              <a:t>JavaScript interface for more complex behaviors</a:t>
            </a:r>
            <a:endParaRPr lang="en-US" dirty="0"/>
          </a:p>
        </p:txBody>
      </p:sp>
      <p:sp>
        <p:nvSpPr>
          <p:cNvPr id="4" name="Slide Number Placeholder 3"/>
          <p:cNvSpPr>
            <a:spLocks noGrp="1"/>
          </p:cNvSpPr>
          <p:nvPr>
            <p:ph type="sldNum" sz="quarter" idx="10"/>
          </p:nvPr>
        </p:nvSpPr>
        <p:spPr/>
        <p:txBody>
          <a:bodyPr/>
          <a:lstStyle/>
          <a:p>
            <a:fld id="{CBA3C594-7B66-42B0-94F7-B7F86FA63504}" type="slidenum">
              <a:rPr lang="en-US" smtClean="0"/>
              <a:pPr/>
              <a:t>23</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B75D4725-5A4B-4C0E-8BE7-6FD26DAFBBE5}" type="datetime1">
              <a:rPr lang="en-US" smtClean="0"/>
              <a:pPr/>
              <a:t>4/28/2010</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25</a:t>
            </a:fld>
            <a:endParaRPr lang="en-US" dirty="0"/>
          </a:p>
        </p:txBody>
      </p:sp>
      <p:sp>
        <p:nvSpPr>
          <p:cNvPr id="10" name="Footer Placeholder 9"/>
          <p:cNvSpPr>
            <a:spLocks noGrp="1"/>
          </p:cNvSpPr>
          <p:nvPr>
            <p:ph type="ftr" sz="quarter" idx="12"/>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JSON</a:t>
            </a:r>
            <a:r>
              <a:rPr lang="en-US" baseline="0" dirty="0" smtClean="0"/>
              <a:t> or XML, you choose how you want to send over the data</a:t>
            </a:r>
          </a:p>
          <a:p>
            <a:endParaRPr lang="en-US" baseline="0" dirty="0" smtClean="0"/>
          </a:p>
          <a:p>
            <a:r>
              <a:rPr lang="en-US" baseline="0" dirty="0" smtClean="0"/>
              <a:t>C sharp interface for data binding (like to a SharePoint list)</a:t>
            </a:r>
          </a:p>
          <a:p>
            <a:endParaRPr lang="en-US" baseline="0" dirty="0" smtClean="0"/>
          </a:p>
          <a:p>
            <a:r>
              <a:rPr lang="en-US" baseline="0" dirty="0" smtClean="0"/>
              <a:t>JavaScript interface for more complex behaviors</a:t>
            </a:r>
            <a:endParaRPr lang="en-US" dirty="0"/>
          </a:p>
        </p:txBody>
      </p:sp>
      <p:sp>
        <p:nvSpPr>
          <p:cNvPr id="4" name="Slide Number Placeholder 3"/>
          <p:cNvSpPr>
            <a:spLocks noGrp="1"/>
          </p:cNvSpPr>
          <p:nvPr>
            <p:ph type="sldNum" sz="quarter" idx="10"/>
          </p:nvPr>
        </p:nvSpPr>
        <p:spPr/>
        <p:txBody>
          <a:bodyPr/>
          <a:lstStyle/>
          <a:p>
            <a:fld id="{CBA3C594-7B66-42B0-94F7-B7F86FA63504}" type="slidenum">
              <a:rPr lang="en-US" smtClean="0"/>
              <a:pPr/>
              <a:t>26</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B75D4725-5A4B-4C0E-8BE7-6FD26DAFBBE5}" type="datetime1">
              <a:rPr lang="en-US" smtClean="0"/>
              <a:pPr/>
              <a:t>4/28/2010</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28</a:t>
            </a:fld>
            <a:endParaRPr lang="en-US" dirty="0"/>
          </a:p>
        </p:txBody>
      </p:sp>
      <p:sp>
        <p:nvSpPr>
          <p:cNvPr id="10" name="Footer Placeholder 9"/>
          <p:cNvSpPr>
            <a:spLocks noGrp="1"/>
          </p:cNvSpPr>
          <p:nvPr>
            <p:ph type="ftr" sz="quarter" idx="12"/>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B75D4725-5A4B-4C0E-8BE7-6FD26DAFBBE5}" type="datetime1">
              <a:rPr lang="en-US" smtClean="0"/>
              <a:pPr/>
              <a:t>4/28/2010</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2</a:t>
            </a:fld>
            <a:endParaRPr lang="en-US" dirty="0"/>
          </a:p>
        </p:txBody>
      </p:sp>
      <p:sp>
        <p:nvSpPr>
          <p:cNvPr id="10" name="Footer Placeholder 9"/>
          <p:cNvSpPr>
            <a:spLocks noGrp="1"/>
          </p:cNvSpPr>
          <p:nvPr>
            <p:ph type="ftr" sz="quarter" idx="12"/>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30</a:t>
            </a:fld>
            <a:endParaRPr lang="en-US"/>
          </a:p>
        </p:txBody>
      </p:sp>
    </p:spTree>
    <p:extLst>
      <p:ext uri="{BB962C8B-B14F-4D97-AF65-F5344CB8AC3E}">
        <p14:creationId xmlns:p14="http://schemas.microsoft.com/office/powerpoint/2010/main" val="2845730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0"/>
          </p:nvPr>
        </p:nvSpPr>
        <p:spPr/>
        <p:txBody>
          <a:bodyPr/>
          <a:lstStyle/>
          <a:p>
            <a:fld id="{28C31E93-00C6-448D-8924-C10527679427}" type="datetime1">
              <a:rPr lang="en-US" smtClean="0"/>
              <a:pPr/>
              <a:t>4/28/2010</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31</a:t>
            </a:fld>
            <a:endParaRPr lang="en-US" dirty="0"/>
          </a:p>
        </p:txBody>
      </p:sp>
      <p:sp>
        <p:nvSpPr>
          <p:cNvPr id="10" name="Footer Placeholder 9"/>
          <p:cNvSpPr>
            <a:spLocks noGrp="1"/>
          </p:cNvSpPr>
          <p:nvPr>
            <p:ph type="ftr" sz="quarter" idx="12"/>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Broad Overview of Project 2010 Developer Investments</a:t>
            </a:r>
          </a:p>
          <a:p>
            <a:r>
              <a:rPr lang="en-US" dirty="0" smtClean="0"/>
              <a:t>Project Client</a:t>
            </a:r>
          </a:p>
          <a:p>
            <a:pPr lvl="1"/>
            <a:r>
              <a:rPr lang="en-US" dirty="0" smtClean="0"/>
              <a:t>Ribbon, Deprecations, 64-bit and VSTO</a:t>
            </a:r>
          </a:p>
          <a:p>
            <a:r>
              <a:rPr lang="en-US" dirty="0" smtClean="0"/>
              <a:t>Project Server </a:t>
            </a:r>
          </a:p>
          <a:p>
            <a:pPr lvl="1"/>
            <a:r>
              <a:rPr lang="en-US" dirty="0" smtClean="0"/>
              <a:t>Project Server Interface (PSI) enhancements</a:t>
            </a:r>
          </a:p>
          <a:p>
            <a:pPr lvl="1"/>
            <a:r>
              <a:rPr lang="en-US" dirty="0" smtClean="0"/>
              <a:t>Workflows</a:t>
            </a:r>
          </a:p>
          <a:p>
            <a:pPr lvl="1"/>
            <a:r>
              <a:rPr lang="en-US" dirty="0" smtClean="0"/>
              <a:t>Backwards Compatibility</a:t>
            </a:r>
          </a:p>
          <a:p>
            <a:pPr lvl="1"/>
            <a:r>
              <a:rPr lang="en-US" dirty="0" smtClean="0"/>
              <a:t>Reporting</a:t>
            </a:r>
          </a:p>
          <a:p>
            <a:pPr lvl="1"/>
            <a:r>
              <a:rPr lang="en-US" dirty="0" smtClean="0"/>
              <a:t>PWA Customizations</a:t>
            </a:r>
          </a:p>
          <a:p>
            <a:pPr lvl="1"/>
            <a:r>
              <a:rPr lang="en-US" dirty="0" smtClean="0"/>
              <a:t>SharePoint Integration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3</a:t>
            </a:fld>
            <a:endParaRPr lang="en-US"/>
          </a:p>
        </p:txBody>
      </p:sp>
    </p:spTree>
    <p:extLst>
      <p:ext uri="{BB962C8B-B14F-4D97-AF65-F5344CB8AC3E}">
        <p14:creationId xmlns:p14="http://schemas.microsoft.com/office/powerpoint/2010/main" val="2417177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B75D4725-5A4B-4C0E-8BE7-6FD26DAFBBE5}" type="datetime1">
              <a:rPr lang="en-US" smtClean="0"/>
              <a:pPr/>
              <a:t>4/28/2010</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5</a:t>
            </a:fld>
            <a:endParaRPr lang="en-US" dirty="0"/>
          </a:p>
        </p:txBody>
      </p:sp>
      <p:sp>
        <p:nvSpPr>
          <p:cNvPr id="10" name="Footer Placeholder 9"/>
          <p:cNvSpPr>
            <a:spLocks noGrp="1"/>
          </p:cNvSpPr>
          <p:nvPr>
            <p:ph type="ftr" sz="quarter" idx="12"/>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Open VS and create</a:t>
            </a:r>
            <a:r>
              <a:rPr lang="en-US" baseline="0" dirty="0" smtClean="0"/>
              <a:t> new Project 2007 Add-in</a:t>
            </a:r>
          </a:p>
          <a:p>
            <a:pPr marL="228600" indent="-228600">
              <a:buAutoNum type="arabicPeriod"/>
            </a:pPr>
            <a:r>
              <a:rPr lang="en-US" dirty="0" smtClean="0"/>
              <a:t>Point</a:t>
            </a:r>
            <a:r>
              <a:rPr lang="en-US" baseline="0" dirty="0" smtClean="0"/>
              <a:t> to WinProj.exe </a:t>
            </a:r>
          </a:p>
          <a:p>
            <a:pPr marL="685800" lvl="1" indent="-228600">
              <a:buAutoNum type="arabicPeriod"/>
            </a:pPr>
            <a:r>
              <a:rPr lang="en-US" baseline="0" dirty="0" smtClean="0"/>
              <a:t>Project </a:t>
            </a:r>
            <a:r>
              <a:rPr lang="en-US" baseline="0" dirty="0" smtClean="0">
                <a:sym typeface="Wingdings" pitchFamily="2" charset="2"/>
              </a:rPr>
              <a:t> NAME Properties…</a:t>
            </a:r>
          </a:p>
          <a:p>
            <a:pPr marL="685800" lvl="1" indent="-228600">
              <a:buAutoNum type="arabicPeriod"/>
            </a:pPr>
            <a:r>
              <a:rPr lang="en-US" baseline="0" dirty="0" smtClean="0">
                <a:sym typeface="Wingdings" pitchFamily="2" charset="2"/>
              </a:rPr>
              <a:t>Debug</a:t>
            </a:r>
          </a:p>
          <a:p>
            <a:pPr marL="685800" lvl="1" indent="-228600">
              <a:buAutoNum type="arabicPeriod"/>
            </a:pPr>
            <a:r>
              <a:rPr lang="en-US" baseline="0" dirty="0" smtClean="0">
                <a:sym typeface="Wingdings" pitchFamily="2" charset="2"/>
              </a:rPr>
              <a:t>Start external program:</a:t>
            </a:r>
          </a:p>
          <a:p>
            <a:pPr marL="228600" lvl="0" indent="-228600">
              <a:buAutoNum type="arabicPeriod"/>
            </a:pPr>
            <a:r>
              <a:rPr lang="en-US" baseline="0" dirty="0" smtClean="0">
                <a:sym typeface="Wingdings" pitchFamily="2" charset="2"/>
              </a:rPr>
              <a:t>Build Solution</a:t>
            </a:r>
          </a:p>
          <a:p>
            <a:pPr marL="228600" lvl="0" indent="-228600">
              <a:buAutoNum type="arabicPeriod"/>
            </a:pPr>
            <a:r>
              <a:rPr lang="en-US" baseline="0" dirty="0" smtClean="0">
                <a:sym typeface="Wingdings" pitchFamily="2" charset="2"/>
              </a:rPr>
              <a:t>Run the VSTO Installer</a:t>
            </a:r>
          </a:p>
          <a:p>
            <a:pPr marL="228600" lvl="0" indent="-228600">
              <a:buAutoNum type="arabicPeriod"/>
            </a:pPr>
            <a:r>
              <a:rPr lang="en-US" baseline="0" dirty="0" smtClean="0">
                <a:sym typeface="Wingdings" pitchFamily="2" charset="2"/>
              </a:rPr>
              <a:t>“Hello World” example</a:t>
            </a:r>
          </a:p>
          <a:p>
            <a:pPr marL="685800" lvl="1" indent="-228600">
              <a:buAutoNum type="arabicPeriod"/>
            </a:pPr>
            <a:r>
              <a:rPr lang="en-US" dirty="0" smtClean="0"/>
              <a:t>using </a:t>
            </a:r>
            <a:r>
              <a:rPr lang="en-US" dirty="0" err="1" smtClean="0"/>
              <a:t>System.Windows.Forms</a:t>
            </a:r>
            <a:r>
              <a:rPr lang="en-US" dirty="0" smtClean="0"/>
              <a:t>;</a:t>
            </a:r>
          </a:p>
          <a:p>
            <a:pPr marL="685800" lvl="1" indent="-228600">
              <a:buAutoNum type="arabicPeriod"/>
            </a:pPr>
            <a:r>
              <a:rPr lang="en-US" dirty="0" err="1" smtClean="0"/>
              <a:t>MessageBox.Show</a:t>
            </a:r>
            <a:r>
              <a:rPr lang="en-US" dirty="0" smtClean="0"/>
              <a:t>("Hello World");</a:t>
            </a:r>
          </a:p>
          <a:p>
            <a:pPr marL="228600" lvl="0" indent="-228600">
              <a:buAutoNum type="arabicPeriod"/>
            </a:pPr>
            <a:r>
              <a:rPr lang="en-US" dirty="0" smtClean="0"/>
              <a:t>Show how</a:t>
            </a:r>
            <a:r>
              <a:rPr lang="en-US" baseline="0" dirty="0" smtClean="0"/>
              <a:t> to manage the Add-In from the Backstage</a:t>
            </a:r>
            <a:endParaRPr lang="en-US" dirty="0" smtClean="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4/28/2010 2:05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B75D4725-5A4B-4C0E-8BE7-6FD26DAFBBE5}" type="datetime1">
              <a:rPr lang="en-US" smtClean="0"/>
              <a:pPr/>
              <a:t>4/28/2010</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10</a:t>
            </a:fld>
            <a:endParaRPr lang="en-US" dirty="0"/>
          </a:p>
        </p:txBody>
      </p:sp>
      <p:sp>
        <p:nvSpPr>
          <p:cNvPr id="10" name="Footer Placeholder 9"/>
          <p:cNvSpPr>
            <a:spLocks noGrp="1"/>
          </p:cNvSpPr>
          <p:nvPr>
            <p:ph type="ftr" sz="quarter" idx="12"/>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smtClean="0"/>
              <a:t>Project 2003</a:t>
            </a:r>
          </a:p>
          <a:p>
            <a:endParaRPr lang="en-US" dirty="0" smtClean="0"/>
          </a:p>
          <a:p>
            <a:pPr marL="457200" indent="-457200">
              <a:buFont typeface="Arial" pitchFamily="34" charset="0"/>
              <a:buChar char="•"/>
            </a:pPr>
            <a:r>
              <a:rPr lang="en-US" sz="2800" dirty="0" smtClean="0"/>
              <a:t>Project Data Service (PDS)</a:t>
            </a:r>
          </a:p>
          <a:p>
            <a:pPr marL="800100" lvl="1" indent="-342900">
              <a:buFont typeface="Arial" pitchFamily="34" charset="0"/>
              <a:buChar char="•"/>
            </a:pPr>
            <a:r>
              <a:rPr lang="en-US" sz="2400" dirty="0" smtClean="0"/>
              <a:t>Server side API </a:t>
            </a:r>
          </a:p>
          <a:p>
            <a:pPr marL="800100" lvl="1" indent="-342900">
              <a:buFont typeface="Arial" pitchFamily="34" charset="0"/>
              <a:buChar char="•"/>
            </a:pPr>
            <a:r>
              <a:rPr lang="en-US" sz="2400" dirty="0" smtClean="0"/>
              <a:t>XML based</a:t>
            </a:r>
          </a:p>
          <a:p>
            <a:pPr marL="800100" lvl="1" indent="-342900">
              <a:buFont typeface="Arial" pitchFamily="34" charset="0"/>
              <a:buChar char="•"/>
            </a:pPr>
            <a:r>
              <a:rPr lang="en-US" sz="2400" dirty="0" smtClean="0"/>
              <a:t>PDS Extensions</a:t>
            </a:r>
          </a:p>
          <a:p>
            <a:pPr marL="457200" indent="-457200">
              <a:buFont typeface="Arial" pitchFamily="34" charset="0"/>
              <a:buChar char="•"/>
            </a:pPr>
            <a:r>
              <a:rPr lang="en-US" sz="2800" dirty="0" smtClean="0"/>
              <a:t>SQL Triggers required to implement business logic extensions</a:t>
            </a:r>
          </a:p>
          <a:p>
            <a:pPr marL="457200" indent="-457200">
              <a:buFont typeface="Arial" pitchFamily="34" charset="0"/>
              <a:buChar char="•"/>
            </a:pPr>
            <a:r>
              <a:rPr lang="en-US" sz="2800" dirty="0" smtClean="0"/>
              <a:t>Project Professional required for scheduling projects</a:t>
            </a:r>
          </a:p>
          <a:p>
            <a:pPr marL="457200" indent="-457200">
              <a:buFont typeface="Arial" pitchFamily="34" charset="0"/>
              <a:buChar char="•"/>
            </a:pPr>
            <a:r>
              <a:rPr lang="en-US" sz="2800" dirty="0" smtClean="0"/>
              <a:t>Project Professional direct database connection</a:t>
            </a:r>
          </a:p>
          <a:p>
            <a:endParaRPr lang="en-US" dirty="0" smtClean="0"/>
          </a:p>
          <a:p>
            <a:r>
              <a:rPr lang="en-US" b="1" dirty="0" smtClean="0"/>
              <a:t>Project 2007</a:t>
            </a:r>
          </a:p>
          <a:p>
            <a:pPr lvl="1"/>
            <a:endParaRPr lang="en-US" dirty="0" smtClean="0"/>
          </a:p>
          <a:p>
            <a:pPr lvl="1"/>
            <a:endParaRPr lang="en-US" dirty="0" smtClean="0"/>
          </a:p>
          <a:p>
            <a:pPr marL="171450" lvl="0" indent="-171450">
              <a:buFont typeface="Arial" pitchFamily="34" charset="0"/>
              <a:buChar char="•"/>
            </a:pPr>
            <a:r>
              <a:rPr lang="en-US" dirty="0" smtClean="0"/>
              <a:t>Great Extensibility / Development platform</a:t>
            </a:r>
          </a:p>
          <a:p>
            <a:pPr marL="171450" lvl="0" indent="-171450">
              <a:buFont typeface="Arial" pitchFamily="34" charset="0"/>
              <a:buChar char="•"/>
            </a:pPr>
            <a:r>
              <a:rPr lang="en-US" dirty="0" smtClean="0"/>
              <a:t>Extensive</a:t>
            </a:r>
          </a:p>
          <a:p>
            <a:pPr marL="628650" lvl="1" indent="-171450">
              <a:buFont typeface="Arial" pitchFamily="34" charset="0"/>
              <a:buChar char="•"/>
            </a:pPr>
            <a:r>
              <a:rPr lang="en-US" dirty="0" smtClean="0"/>
              <a:t>Anything you can do in PWA, you can do through custom code</a:t>
            </a:r>
          </a:p>
          <a:p>
            <a:pPr marL="171450" lvl="0" indent="-171450">
              <a:buFont typeface="Arial" pitchFamily="34" charset="0"/>
              <a:buChar char="•"/>
            </a:pPr>
            <a:r>
              <a:rPr lang="en-US" dirty="0" smtClean="0"/>
              <a:t>Improve developer productivity</a:t>
            </a:r>
          </a:p>
          <a:p>
            <a:pPr marL="628650" lvl="1" indent="-171450">
              <a:buFont typeface="Arial" pitchFamily="34" charset="0"/>
              <a:buChar char="•"/>
            </a:pPr>
            <a:r>
              <a:rPr lang="en-US" dirty="0" err="1" smtClean="0"/>
              <a:t>.Net</a:t>
            </a:r>
            <a:r>
              <a:rPr lang="en-US" dirty="0" smtClean="0"/>
              <a:t> Technology</a:t>
            </a:r>
          </a:p>
          <a:p>
            <a:pPr marL="628650" lvl="1" indent="-171450">
              <a:buFont typeface="Arial" pitchFamily="34" charset="0"/>
              <a:buChar char="•"/>
            </a:pPr>
            <a:r>
              <a:rPr lang="en-US" dirty="0" smtClean="0"/>
              <a:t>Consistency</a:t>
            </a:r>
          </a:p>
          <a:p>
            <a:pPr marL="171450" lvl="0" indent="-171450">
              <a:buFont typeface="Arial" pitchFamily="34" charset="0"/>
              <a:buChar char="•"/>
            </a:pPr>
            <a:r>
              <a:rPr lang="en-US" dirty="0" smtClean="0"/>
              <a:t>Firewall friendly</a:t>
            </a:r>
          </a:p>
          <a:p>
            <a:pPr marL="171450" lvl="0" indent="-171450">
              <a:buFont typeface="Arial" pitchFamily="34" charset="0"/>
              <a:buChar char="•"/>
            </a:pPr>
            <a:r>
              <a:rPr lang="en-US" dirty="0" smtClean="0"/>
              <a:t>Project Server 2010 builds on these Goals</a:t>
            </a: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11</a:t>
            </a:fld>
            <a:endParaRPr lang="en-US"/>
          </a:p>
        </p:txBody>
      </p:sp>
    </p:spTree>
    <p:extLst>
      <p:ext uri="{BB962C8B-B14F-4D97-AF65-F5344CB8AC3E}">
        <p14:creationId xmlns:p14="http://schemas.microsoft.com/office/powerpoint/2010/main" val="3964906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47800"/>
            <a:ext cx="7681913" cy="1523495"/>
          </a:xfrm>
        </p:spPr>
        <p:txBody>
          <a:bodyPr anchor="b"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5638800"/>
            <a:ext cx="7681914" cy="443198"/>
          </a:xfrm>
        </p:spPr>
        <p:txBody>
          <a:bodyPr anchor="b" anchorCtr="0">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1"/>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2"/>
          </p:nvPr>
        </p:nvSpPr>
        <p:spPr/>
        <p:txBody>
          <a:bodyPr/>
          <a:lstStyle/>
          <a:p>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
        <p:nvSpPr>
          <p:cNvPr id="5" name="Slide Number Placeholder 4"/>
          <p:cNvSpPr>
            <a:spLocks noGrp="1"/>
          </p:cNvSpPr>
          <p:nvPr>
            <p:ph type="sldNum" sz="quarter" idx="12"/>
          </p:nvPr>
        </p:nvSpPr>
        <p:spPr>
          <a:xfrm>
            <a:off x="381000" y="5867400"/>
            <a:ext cx="2133600" cy="365125"/>
          </a:xfrm>
        </p:spPr>
        <p:txBody>
          <a:bodyPr/>
          <a:lstStyle/>
          <a:p>
            <a:fld id="{0D7CF977-003B-4382-9C11-15648BFA557C}" type="slidenum">
              <a:rPr lang="en-US" smtClean="0"/>
              <a:pPr/>
              <a:t>‹#›</a:t>
            </a:fld>
            <a:endParaRPr lang="en-US"/>
          </a:p>
        </p:txBody>
      </p:sp>
      <p:sp>
        <p:nvSpPr>
          <p:cNvPr id="7" name="Footer Placeholder 6"/>
          <p:cNvSpPr>
            <a:spLocks noGrp="1"/>
          </p:cNvSpPr>
          <p:nvPr>
            <p:ph type="ftr" sz="quarter" idx="13"/>
          </p:nvPr>
        </p:nvSpPr>
        <p:spPr>
          <a:xfrm>
            <a:off x="3124200" y="5867400"/>
            <a:ext cx="2895600" cy="365125"/>
          </a:xfrm>
        </p:spPr>
        <p:txBody>
          <a:bodyPr/>
          <a:lstStyle>
            <a:lvl1pPr algn="ctr">
              <a:defRPr/>
            </a:lvl1pPr>
          </a:lstStyle>
          <a:p>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11"/>
          </p:nvPr>
        </p:nvSpPr>
        <p:spPr/>
        <p:txBody>
          <a:bodyPr/>
          <a:lstStyle/>
          <a:p>
            <a:fld id="{CD7F07FF-5C5F-4D81-84FA-B6F3D740277B}" type="slidenum">
              <a:rPr lang="en-US" smtClean="0"/>
              <a:pPr/>
              <a:t>‹#›</a:t>
            </a:fld>
            <a:endParaRPr lang="en-US"/>
          </a:p>
        </p:txBody>
      </p:sp>
      <p:sp>
        <p:nvSpPr>
          <p:cNvPr id="5" name="Footer Placeholder 4"/>
          <p:cNvSpPr>
            <a:spLocks noGrp="1"/>
          </p:cNvSpPr>
          <p:nvPr>
            <p:ph type="ftr" sz="quarter" idx="12"/>
          </p:nvPr>
        </p:nvSpPr>
        <p:spPr/>
        <p:txBody>
          <a:bodyPr/>
          <a:lstStyle/>
          <a:p>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47800"/>
            <a:ext cx="7681913" cy="1523495"/>
          </a:xfrm>
        </p:spPr>
        <p:txBody>
          <a:bodyPr anchor="b"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5638800"/>
            <a:ext cx="7681914" cy="443198"/>
          </a:xfrm>
        </p:spPr>
        <p:txBody>
          <a:bodyPr anchor="b" anchorCtr="0">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12439843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686053"/>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5638800"/>
            <a:ext cx="7043208" cy="443198"/>
          </a:xfrm>
        </p:spPr>
        <p:txBody>
          <a:bodyPr anchor="b" anchorCtr="0">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3187006"/>
            <a:ext cx="7690114" cy="138499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1" u="none" strike="noStrike" kern="1200" cap="none" spc="-642"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361563450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1"/>
          </p:nvPr>
        </p:nvSpPr>
        <p:spPr/>
        <p:txBody>
          <a:bodyPr/>
          <a:lstStyle/>
          <a:p>
            <a:fld id="{0D7CF977-003B-4382-9C11-15648BFA557C}" type="slidenum">
              <a:rPr lang="en-US" smtClean="0">
                <a:gradFill>
                  <a:gsLst>
                    <a:gs pos="0">
                      <a:srgbClr val="FFFFFF"/>
                    </a:gs>
                    <a:gs pos="100000">
                      <a:srgbClr val="FFFFFF"/>
                    </a:gs>
                  </a:gsLst>
                  <a:lin ang="5400000" scaled="0"/>
                </a:gradFill>
              </a:rPr>
              <a:pPr/>
              <a:t>‹#›</a:t>
            </a:fld>
            <a:endParaRPr lang="en-US">
              <a:gradFill>
                <a:gsLst>
                  <a:gs pos="0">
                    <a:srgbClr val="FFFFFF"/>
                  </a:gs>
                  <a:gs pos="100000">
                    <a:srgbClr val="FFFFFF"/>
                  </a:gs>
                </a:gsLst>
                <a:lin ang="5400000" scaled="0"/>
              </a:gradFill>
            </a:endParaRPr>
          </a:p>
        </p:txBody>
      </p:sp>
      <p:sp>
        <p:nvSpPr>
          <p:cNvPr id="8" name="Footer Placeholder 7"/>
          <p:cNvSpPr>
            <a:spLocks noGrp="1"/>
          </p:cNvSpPr>
          <p:nvPr>
            <p:ph type="ftr" sz="quarter" idx="12"/>
          </p:nvPr>
        </p:nvSpPr>
        <p:spPr/>
        <p:txBody>
          <a:bodyPr/>
          <a:lstStyle/>
          <a:p>
            <a:endParaRPr lang="en-US" dirty="0">
              <a:gradFill>
                <a:gsLst>
                  <a:gs pos="0">
                    <a:srgbClr val="FFFFFF"/>
                  </a:gs>
                  <a:gs pos="100000">
                    <a:srgbClr val="FFFFFF"/>
                  </a:gs>
                </a:gsLst>
                <a:lin ang="5400000" scaled="0"/>
              </a:gradFill>
            </a:endParaRPr>
          </a:p>
        </p:txBody>
      </p:sp>
      <p:grpSp>
        <p:nvGrpSpPr>
          <p:cNvPr id="3" name="Group 9"/>
          <p:cNvGrpSpPr/>
          <p:nvPr/>
        </p:nvGrpSpPr>
        <p:grpSpPr>
          <a:xfrm>
            <a:off x="6477000" y="6451559"/>
            <a:ext cx="2286000" cy="254041"/>
            <a:chOff x="6477000" y="6451559"/>
            <a:chExt cx="2286000" cy="254041"/>
          </a:xfrm>
        </p:grpSpPr>
        <p:sp>
          <p:nvSpPr>
            <p:cNvPr id="6" name="TextBox 5"/>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rgbClr val="FFFFFF"/>
                      </a:gs>
                      <a:gs pos="86000">
                        <a:srgbClr val="FFFFFF"/>
                      </a:gs>
                    </a:gsLst>
                    <a:lin ang="5400000" scaled="0"/>
                  </a:gradFill>
                </a:rPr>
                <a:t>Ignite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4" name="Straight Connector 3"/>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884239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p>
            <a:fld id="{0D7CF977-003B-4382-9C11-15648BFA557C}" type="slidenum">
              <a:rPr lang="en-US" smtClean="0">
                <a:gradFill>
                  <a:gsLst>
                    <a:gs pos="0">
                      <a:srgbClr val="FFFFFF"/>
                    </a:gs>
                    <a:gs pos="100000">
                      <a:srgbClr val="FFFFFF"/>
                    </a:gs>
                  </a:gsLst>
                  <a:lin ang="5400000" scaled="0"/>
                </a:gradFill>
              </a:rPr>
              <a:pPr/>
              <a:t>‹#›</a:t>
            </a:fld>
            <a:endParaRPr lang="en-US">
              <a:gradFill>
                <a:gsLst>
                  <a:gs pos="0">
                    <a:srgbClr val="FFFFFF"/>
                  </a:gs>
                  <a:gs pos="100000">
                    <a:srgbClr val="FFFFFF"/>
                  </a:gs>
                </a:gsLst>
                <a:lin ang="5400000" scaled="0"/>
              </a:gradFill>
            </a:endParaRPr>
          </a:p>
        </p:txBody>
      </p:sp>
      <p:sp>
        <p:nvSpPr>
          <p:cNvPr id="7" name="Footer Placeholder 6"/>
          <p:cNvSpPr>
            <a:spLocks noGrp="1"/>
          </p:cNvSpPr>
          <p:nvPr>
            <p:ph type="ftr" sz="quarter" idx="11"/>
          </p:nvPr>
        </p:nvSpPr>
        <p:spPr/>
        <p:txBody>
          <a:bodyPr/>
          <a:lstStyle/>
          <a:p>
            <a:endParaRPr lang="en-US">
              <a:gradFill>
                <a:gsLst>
                  <a:gs pos="0">
                    <a:srgbClr val="FFFFFF"/>
                  </a:gs>
                  <a:gs pos="100000">
                    <a:srgbClr val="FFFFFF"/>
                  </a:gs>
                </a:gsLst>
                <a:lin ang="5400000" scaled="0"/>
              </a:gradFill>
            </a:endParaRPr>
          </a:p>
        </p:txBody>
      </p:sp>
      <p:grpSp>
        <p:nvGrpSpPr>
          <p:cNvPr id="4" name="Group 7"/>
          <p:cNvGrpSpPr/>
          <p:nvPr/>
        </p:nvGrpSpPr>
        <p:grpSpPr>
          <a:xfrm>
            <a:off x="6477000" y="6451559"/>
            <a:ext cx="2286000" cy="254041"/>
            <a:chOff x="6477000" y="6451559"/>
            <a:chExt cx="2286000" cy="254041"/>
          </a:xfrm>
        </p:grpSpPr>
        <p:sp>
          <p:nvSpPr>
            <p:cNvPr id="9" name="TextBox 8"/>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rgbClr val="FFFFFF"/>
                      </a:gs>
                      <a:gs pos="86000">
                        <a:srgbClr val="FFFFFF"/>
                      </a:gs>
                    </a:gsLst>
                    <a:lin ang="5400000" scaled="0"/>
                  </a:gradFill>
                </a:rPr>
                <a:t>Ignite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11" name="Straight Connector 10"/>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952851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p:txBody>
          <a:bodyPr/>
          <a:lstStyle/>
          <a:p>
            <a:fld id="{0D7CF977-003B-4382-9C11-15648BFA557C}" type="slidenum">
              <a:rPr lang="en-US" smtClean="0">
                <a:gradFill>
                  <a:gsLst>
                    <a:gs pos="0">
                      <a:srgbClr val="FFFFFF"/>
                    </a:gs>
                    <a:gs pos="100000">
                      <a:srgbClr val="FFFFFF"/>
                    </a:gs>
                  </a:gsLst>
                  <a:lin ang="5400000" scaled="0"/>
                </a:gradFill>
              </a:rPr>
              <a:pPr/>
              <a:t>‹#›</a:t>
            </a:fld>
            <a:endParaRPr lang="en-US">
              <a:gradFill>
                <a:gsLst>
                  <a:gs pos="0">
                    <a:srgbClr val="FFFFFF"/>
                  </a:gs>
                  <a:gs pos="100000">
                    <a:srgbClr val="FFFFFF"/>
                  </a:gs>
                </a:gsLst>
                <a:lin ang="5400000" scaled="0"/>
              </a:gradFill>
            </a:endParaRPr>
          </a:p>
        </p:txBody>
      </p:sp>
      <p:sp>
        <p:nvSpPr>
          <p:cNvPr id="8" name="Footer Placeholder 7"/>
          <p:cNvSpPr>
            <a:spLocks noGrp="1"/>
          </p:cNvSpPr>
          <p:nvPr>
            <p:ph type="ftr" sz="quarter" idx="11"/>
          </p:nvPr>
        </p:nvSpPr>
        <p:spPr/>
        <p:txBody>
          <a:bodyPr/>
          <a:lstStyle/>
          <a:p>
            <a:endParaRPr lang="en-US">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27996869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8"/>
          <p:cNvSpPr>
            <a:spLocks noGrp="1"/>
          </p:cNvSpPr>
          <p:nvPr>
            <p:ph type="sldNum" sz="quarter" idx="10"/>
          </p:nvPr>
        </p:nvSpPr>
        <p:spPr/>
        <p:txBody>
          <a:bodyPr/>
          <a:lstStyle/>
          <a:p>
            <a:fld id="{0D7CF977-003B-4382-9C11-15648BFA557C}" type="slidenum">
              <a:rPr lang="en-US" smtClean="0">
                <a:gradFill>
                  <a:gsLst>
                    <a:gs pos="0">
                      <a:srgbClr val="FFFFFF"/>
                    </a:gs>
                    <a:gs pos="100000">
                      <a:srgbClr val="FFFFFF"/>
                    </a:gs>
                  </a:gsLst>
                  <a:lin ang="5400000" scaled="0"/>
                </a:gradFill>
              </a:rPr>
              <a:pPr/>
              <a:t>‹#›</a:t>
            </a:fld>
            <a:endParaRPr lang="en-US">
              <a:gradFill>
                <a:gsLst>
                  <a:gs pos="0">
                    <a:srgbClr val="FFFFFF"/>
                  </a:gs>
                  <a:gs pos="100000">
                    <a:srgbClr val="FFFFFF"/>
                  </a:gs>
                </a:gsLst>
                <a:lin ang="5400000" scaled="0"/>
              </a:gradFill>
            </a:endParaRPr>
          </a:p>
        </p:txBody>
      </p:sp>
      <p:sp>
        <p:nvSpPr>
          <p:cNvPr id="10" name="Footer Placeholder 9"/>
          <p:cNvSpPr>
            <a:spLocks noGrp="1"/>
          </p:cNvSpPr>
          <p:nvPr>
            <p:ph type="ftr" sz="quarter" idx="11"/>
          </p:nvPr>
        </p:nvSpPr>
        <p:spPr/>
        <p:txBody>
          <a:bodyPr/>
          <a:lstStyle/>
          <a:p>
            <a:endParaRPr lang="en-US">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1682038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0"/>
          </p:nvPr>
        </p:nvSpPr>
        <p:spPr/>
        <p:txBody>
          <a:bodyPr/>
          <a:lstStyle/>
          <a:p>
            <a:fld id="{0D7CF977-003B-4382-9C11-15648BFA557C}" type="slidenum">
              <a:rPr lang="en-US" smtClean="0">
                <a:gradFill>
                  <a:gsLst>
                    <a:gs pos="0">
                      <a:srgbClr val="FFFFFF"/>
                    </a:gs>
                    <a:gs pos="100000">
                      <a:srgbClr val="FFFFFF"/>
                    </a:gs>
                  </a:gsLst>
                  <a:lin ang="5400000" scaled="0"/>
                </a:gradFill>
              </a:rPr>
              <a:pPr/>
              <a:t>‹#›</a:t>
            </a:fld>
            <a:endParaRPr lang="en-US">
              <a:gradFill>
                <a:gsLst>
                  <a:gs pos="0">
                    <a:srgbClr val="FFFFFF"/>
                  </a:gs>
                  <a:gs pos="100000">
                    <a:srgbClr val="FFFFFF"/>
                  </a:gs>
                </a:gsLst>
                <a:lin ang="5400000" scaled="0"/>
              </a:gradFill>
            </a:endParaRPr>
          </a:p>
        </p:txBody>
      </p:sp>
      <p:sp>
        <p:nvSpPr>
          <p:cNvPr id="6" name="Footer Placeholder 5"/>
          <p:cNvSpPr>
            <a:spLocks noGrp="1"/>
          </p:cNvSpPr>
          <p:nvPr>
            <p:ph type="ftr" sz="quarter" idx="11"/>
          </p:nvPr>
        </p:nvSpPr>
        <p:spPr/>
        <p:txBody>
          <a:bodyPr/>
          <a:lstStyle/>
          <a:p>
            <a:endParaRPr lang="en-US">
              <a:gradFill>
                <a:gsLst>
                  <a:gs pos="0">
                    <a:srgbClr val="FFFFFF"/>
                  </a:gs>
                  <a:gs pos="100000">
                    <a:srgbClr val="FFFFFF"/>
                  </a:gs>
                </a:gsLst>
                <a:lin ang="5400000" scaled="0"/>
              </a:gradFill>
            </a:endParaRPr>
          </a:p>
        </p:txBody>
      </p:sp>
      <p:grpSp>
        <p:nvGrpSpPr>
          <p:cNvPr id="3" name="Group 6"/>
          <p:cNvGrpSpPr/>
          <p:nvPr/>
        </p:nvGrpSpPr>
        <p:grpSpPr>
          <a:xfrm>
            <a:off x="6477000" y="6451559"/>
            <a:ext cx="2286000" cy="254041"/>
            <a:chOff x="6477000" y="6451559"/>
            <a:chExt cx="2286000" cy="254041"/>
          </a:xfrm>
        </p:grpSpPr>
        <p:sp>
          <p:nvSpPr>
            <p:cNvPr id="8" name="TextBox 7"/>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rgbClr val="FFFFFF"/>
                      </a:gs>
                      <a:gs pos="86000">
                        <a:srgbClr val="FFFFFF"/>
                      </a:gs>
                    </a:gsLst>
                    <a:lin ang="5400000" scaled="0"/>
                  </a:gradFill>
                </a:rPr>
                <a:t>Ignite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10" name="Straight Connector 9"/>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0137825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686053"/>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5638800"/>
            <a:ext cx="7043208" cy="443198"/>
          </a:xfrm>
        </p:spPr>
        <p:txBody>
          <a:bodyPr anchor="b" anchorCtr="0">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3187006"/>
            <a:ext cx="7690114" cy="138499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1" u="none" strike="noStrike" kern="1200" cap="none" spc="-642"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dirty="0" smtClean="0"/>
              <a:t>click to…</a:t>
            </a: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1610655"/>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WALKIN (Option A) - Prints in GRAYSCAL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0" y="1066800"/>
            <a:ext cx="3781425" cy="2022798"/>
          </a:xfrm>
          <a:prstGeom prst="rect">
            <a:avLst/>
          </a:prstGeom>
        </p:spPr>
      </p:pic>
      <p:sp>
        <p:nvSpPr>
          <p:cNvPr id="4" name="TextBox 3"/>
          <p:cNvSpPr txBox="1"/>
          <p:nvPr/>
        </p:nvSpPr>
        <p:spPr>
          <a:xfrm>
            <a:off x="4267200" y="3352800"/>
            <a:ext cx="2209800" cy="387798"/>
          </a:xfrm>
          <a:prstGeom prst="rect">
            <a:avLst/>
          </a:prstGeom>
          <a:noFill/>
        </p:spPr>
        <p:txBody>
          <a:bodyPr wrap="square" lIns="0" tIns="0" rIns="0" bIns="0" rtlCol="0">
            <a:spAutoFit/>
          </a:bodyPr>
          <a:lstStyle/>
          <a:p>
            <a:pPr algn="ctr">
              <a:lnSpc>
                <a:spcPct val="90000"/>
              </a:lnSpc>
            </a:pPr>
            <a:r>
              <a:rPr lang="en-US" sz="2800" dirty="0" smtClean="0">
                <a:gradFill>
                  <a:gsLst>
                    <a:gs pos="0">
                      <a:srgbClr val="FFFFFF"/>
                    </a:gs>
                    <a:gs pos="86000">
                      <a:srgbClr val="FFFFFF"/>
                    </a:gs>
                  </a:gsLst>
                  <a:lin ang="5400000" scaled="0"/>
                </a:gradFill>
              </a:rPr>
              <a:t>Ignite</a:t>
            </a:r>
          </a:p>
        </p:txBody>
      </p:sp>
    </p:spTree>
    <p:extLst>
      <p:ext uri="{BB962C8B-B14F-4D97-AF65-F5344CB8AC3E}">
        <p14:creationId xmlns:p14="http://schemas.microsoft.com/office/powerpoint/2010/main" val="57850797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1"/>
          </p:nvPr>
        </p:nvSpPr>
        <p:spPr/>
        <p:txBody>
          <a:bodyPr/>
          <a:lstStyle/>
          <a:p>
            <a:fld id="{0D7CF977-003B-4382-9C11-15648BFA557C}" type="slidenum">
              <a:rPr lang="en-US" smtClean="0">
                <a:gradFill>
                  <a:gsLst>
                    <a:gs pos="0">
                      <a:srgbClr val="FFFFFF"/>
                    </a:gs>
                    <a:gs pos="100000">
                      <a:srgbClr val="FFFFFF"/>
                    </a:gs>
                  </a:gsLst>
                  <a:lin ang="5400000" scaled="0"/>
                </a:gradFill>
              </a:rPr>
              <a:pPr/>
              <a:t>‹#›</a:t>
            </a:fld>
            <a:endParaRPr lang="en-US">
              <a:gradFill>
                <a:gsLst>
                  <a:gs pos="0">
                    <a:srgbClr val="FFFFFF"/>
                  </a:gs>
                  <a:gs pos="100000">
                    <a:srgbClr val="FFFFFF"/>
                  </a:gs>
                </a:gsLst>
                <a:lin ang="5400000" scaled="0"/>
              </a:gradFill>
            </a:endParaRPr>
          </a:p>
        </p:txBody>
      </p:sp>
      <p:sp>
        <p:nvSpPr>
          <p:cNvPr id="8" name="Footer Placeholder 7"/>
          <p:cNvSpPr>
            <a:spLocks noGrp="1"/>
          </p:cNvSpPr>
          <p:nvPr>
            <p:ph type="ftr" sz="quarter" idx="12"/>
          </p:nvPr>
        </p:nvSpPr>
        <p:spPr/>
        <p:txBody>
          <a:bodyPr/>
          <a:lstStyle/>
          <a:p>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76160918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
        <p:nvSpPr>
          <p:cNvPr id="5" name="Slide Number Placeholder 4"/>
          <p:cNvSpPr>
            <a:spLocks noGrp="1"/>
          </p:cNvSpPr>
          <p:nvPr>
            <p:ph type="sldNum" sz="quarter" idx="12"/>
          </p:nvPr>
        </p:nvSpPr>
        <p:spPr>
          <a:xfrm>
            <a:off x="381000" y="5867400"/>
            <a:ext cx="2133600" cy="365125"/>
          </a:xfrm>
        </p:spPr>
        <p:txBody>
          <a:bodyPr/>
          <a:lstStyle/>
          <a:p>
            <a:fld id="{0D7CF977-003B-4382-9C11-15648BFA557C}" type="slidenum">
              <a:rPr lang="en-US" smtClean="0">
                <a:gradFill>
                  <a:gsLst>
                    <a:gs pos="0">
                      <a:srgbClr val="FFFFFF"/>
                    </a:gs>
                    <a:gs pos="100000">
                      <a:srgbClr val="FFFFFF"/>
                    </a:gs>
                  </a:gsLst>
                  <a:lin ang="5400000" scaled="0"/>
                </a:gradFill>
              </a:rPr>
              <a:pPr/>
              <a:t>‹#›</a:t>
            </a:fld>
            <a:endParaRPr lang="en-US">
              <a:gradFill>
                <a:gsLst>
                  <a:gs pos="0">
                    <a:srgbClr val="FFFFFF"/>
                  </a:gs>
                  <a:gs pos="100000">
                    <a:srgbClr val="FFFFFF"/>
                  </a:gs>
                </a:gsLst>
                <a:lin ang="5400000" scaled="0"/>
              </a:gradFill>
            </a:endParaRPr>
          </a:p>
        </p:txBody>
      </p:sp>
      <p:sp>
        <p:nvSpPr>
          <p:cNvPr id="7" name="Footer Placeholder 6"/>
          <p:cNvSpPr>
            <a:spLocks noGrp="1"/>
          </p:cNvSpPr>
          <p:nvPr>
            <p:ph type="ftr" sz="quarter" idx="13"/>
          </p:nvPr>
        </p:nvSpPr>
        <p:spPr>
          <a:xfrm>
            <a:off x="3124200" y="5867400"/>
            <a:ext cx="2895600" cy="365125"/>
          </a:xfrm>
        </p:spPr>
        <p:txBody>
          <a:bodyPr/>
          <a:lstStyle>
            <a:lvl1pPr algn="ctr">
              <a:defRPr/>
            </a:lvl1pPr>
          </a:lstStyle>
          <a:p>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65667636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solidFill>
                <a:srgbClr val="FFFFFF"/>
              </a:solidFill>
            </a:endParaRPr>
          </a:p>
        </p:txBody>
      </p:sp>
      <p:sp>
        <p:nvSpPr>
          <p:cNvPr id="5" name="Footer Placeholder 4"/>
          <p:cNvSpPr>
            <a:spLocks noGrp="1"/>
          </p:cNvSpPr>
          <p:nvPr>
            <p:ph type="ftr" sz="quarter" idx="11"/>
          </p:nvPr>
        </p:nvSpPr>
        <p:spPr/>
        <p:txBody>
          <a:bodyPr/>
          <a:lstStyle/>
          <a:p>
            <a:endParaRPr lang="en-US">
              <a:gradFill>
                <a:gsLst>
                  <a:gs pos="0">
                    <a:srgbClr val="FFFFFF"/>
                  </a:gs>
                  <a:gs pos="100000">
                    <a:srgbClr val="FFFFFF"/>
                  </a:gs>
                </a:gsLst>
                <a:lin ang="5400000" scaled="0"/>
              </a:gradFill>
            </a:endParaRPr>
          </a:p>
        </p:txBody>
      </p:sp>
      <p:sp>
        <p:nvSpPr>
          <p:cNvPr id="6" name="Slide Number Placeholder 5"/>
          <p:cNvSpPr>
            <a:spLocks noGrp="1"/>
          </p:cNvSpPr>
          <p:nvPr>
            <p:ph type="sldNum" sz="quarter" idx="12"/>
          </p:nvPr>
        </p:nvSpPr>
        <p:spPr/>
        <p:txBody>
          <a:bodyPr/>
          <a:lstStyle/>
          <a:p>
            <a:fld id="{0D7CF977-003B-4382-9C11-15648BFA557C}" type="slidenum">
              <a:rPr lang="en-US" smtClean="0">
                <a:gradFill>
                  <a:gsLst>
                    <a:gs pos="0">
                      <a:srgbClr val="FFFFFF"/>
                    </a:gs>
                    <a:gs pos="100000">
                      <a:srgbClr val="FFFFFF"/>
                    </a:gs>
                  </a:gsLst>
                  <a:lin ang="5400000" scaled="0"/>
                </a:gradFill>
              </a:rPr>
              <a:pPr/>
              <a:t>‹#›</a:t>
            </a:fld>
            <a:endParaRPr lang="en-US">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832990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42079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1"/>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2"/>
          </p:nvPr>
        </p:nvSpPr>
        <p:spPr/>
        <p:txBody>
          <a:bodyPr/>
          <a:lstStyle/>
          <a:p>
            <a:endParaRPr lang="en-US" dirty="0"/>
          </a:p>
        </p:txBody>
      </p:sp>
      <p:grpSp>
        <p:nvGrpSpPr>
          <p:cNvPr id="3" name="Group 9"/>
          <p:cNvGrpSpPr/>
          <p:nvPr/>
        </p:nvGrpSpPr>
        <p:grpSpPr>
          <a:xfrm>
            <a:off x="6477000" y="6451559"/>
            <a:ext cx="2286000" cy="254041"/>
            <a:chOff x="6477000" y="6451559"/>
            <a:chExt cx="2286000" cy="254041"/>
          </a:xfrm>
        </p:grpSpPr>
        <p:sp>
          <p:nvSpPr>
            <p:cNvPr id="6" name="TextBox 5"/>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4" name="Straight Connector 3"/>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p>
            <a:fld id="{0D7CF977-003B-4382-9C11-15648BFA557C}" type="slidenum">
              <a:rPr lang="en-US" smtClean="0"/>
              <a:pPr/>
              <a:t>‹#›</a:t>
            </a:fld>
            <a:endParaRPr lang="en-US"/>
          </a:p>
        </p:txBody>
      </p:sp>
      <p:sp>
        <p:nvSpPr>
          <p:cNvPr id="7" name="Footer Placeholder 6"/>
          <p:cNvSpPr>
            <a:spLocks noGrp="1"/>
          </p:cNvSpPr>
          <p:nvPr>
            <p:ph type="ftr" sz="quarter" idx="11"/>
          </p:nvPr>
        </p:nvSpPr>
        <p:spPr/>
        <p:txBody>
          <a:bodyPr/>
          <a:lstStyle/>
          <a:p>
            <a:endParaRPr lang="en-US"/>
          </a:p>
        </p:txBody>
      </p:sp>
      <p:grpSp>
        <p:nvGrpSpPr>
          <p:cNvPr id="4" name="Group 7"/>
          <p:cNvGrpSpPr/>
          <p:nvPr/>
        </p:nvGrpSpPr>
        <p:grpSpPr>
          <a:xfrm>
            <a:off x="6477000" y="6451559"/>
            <a:ext cx="2286000" cy="254041"/>
            <a:chOff x="6477000" y="6451559"/>
            <a:chExt cx="2286000" cy="254041"/>
          </a:xfrm>
        </p:grpSpPr>
        <p:sp>
          <p:nvSpPr>
            <p:cNvPr id="9" name="TextBox 8"/>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11" name="Straight Connector 10"/>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8"/>
          <p:cNvSpPr>
            <a:spLocks noGrp="1"/>
          </p:cNvSpPr>
          <p:nvPr>
            <p:ph type="sldNum" sz="quarter" idx="10"/>
          </p:nvPr>
        </p:nvSpPr>
        <p:spPr/>
        <p:txBody>
          <a:bodyPr/>
          <a:lstStyle/>
          <a:p>
            <a:fld id="{0D7CF977-003B-4382-9C11-15648BFA557C}" type="slidenum">
              <a:rPr lang="en-US" smtClean="0"/>
              <a:pPr/>
              <a:t>‹#›</a:t>
            </a:fld>
            <a:endParaRPr lang="en-US"/>
          </a:p>
        </p:txBody>
      </p:sp>
      <p:sp>
        <p:nvSpPr>
          <p:cNvPr id="10" name="Footer Placeholder 9"/>
          <p:cNvSpPr>
            <a:spLocks noGrp="1"/>
          </p:cNvSpPr>
          <p:nvPr>
            <p:ph type="ftr" sz="quarter" idx="11"/>
          </p:nvPr>
        </p:nvSpPr>
        <p:spPr/>
        <p:txBody>
          <a:bodyPr/>
          <a:lstStyle/>
          <a:p>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0"/>
          </p:nvPr>
        </p:nvSpPr>
        <p:spPr/>
        <p:txBody>
          <a:bodyPr/>
          <a:lstStyle/>
          <a:p>
            <a:fld id="{0D7CF977-003B-4382-9C11-15648BFA557C}" type="slidenum">
              <a:rPr lang="en-US" smtClean="0"/>
              <a:pPr/>
              <a:t>‹#›</a:t>
            </a:fld>
            <a:endParaRPr lang="en-US"/>
          </a:p>
        </p:txBody>
      </p:sp>
      <p:sp>
        <p:nvSpPr>
          <p:cNvPr id="6" name="Footer Placeholder 5"/>
          <p:cNvSpPr>
            <a:spLocks noGrp="1"/>
          </p:cNvSpPr>
          <p:nvPr>
            <p:ph type="ftr" sz="quarter" idx="11"/>
          </p:nvPr>
        </p:nvSpPr>
        <p:spPr/>
        <p:txBody>
          <a:bodyPr/>
          <a:lstStyle/>
          <a:p>
            <a:endParaRPr lang="en-US"/>
          </a:p>
        </p:txBody>
      </p:sp>
      <p:grpSp>
        <p:nvGrpSpPr>
          <p:cNvPr id="3" name="Group 6"/>
          <p:cNvGrpSpPr/>
          <p:nvPr/>
        </p:nvGrpSpPr>
        <p:grpSpPr>
          <a:xfrm>
            <a:off x="6477000" y="6451559"/>
            <a:ext cx="2286000" cy="254041"/>
            <a:chOff x="6477000" y="6451559"/>
            <a:chExt cx="2286000" cy="254041"/>
          </a:xfrm>
        </p:grpSpPr>
        <p:sp>
          <p:nvSpPr>
            <p:cNvPr id="8" name="TextBox 7"/>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10" name="Straight Connector 9"/>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Option A) - Prints in GRAYSCAL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0" y="1066800"/>
            <a:ext cx="3781425" cy="2022798"/>
          </a:xfrm>
          <a:prstGeom prst="rect">
            <a:avLst/>
          </a:prstGeom>
        </p:spPr>
      </p:pic>
      <p:sp>
        <p:nvSpPr>
          <p:cNvPr id="4" name="TextBox 3"/>
          <p:cNvSpPr txBox="1"/>
          <p:nvPr/>
        </p:nvSpPr>
        <p:spPr>
          <a:xfrm>
            <a:off x="4267200" y="3352800"/>
            <a:ext cx="2209800" cy="387798"/>
          </a:xfrm>
          <a:prstGeom prst="rect">
            <a:avLst/>
          </a:prstGeom>
          <a:noFill/>
        </p:spPr>
        <p:txBody>
          <a:bodyPr wrap="square" lIns="0" tIns="0" rIns="0" bIns="0" rtlCol="0">
            <a:spAutoFit/>
          </a:bodyPr>
          <a:lstStyle/>
          <a:p>
            <a:pPr algn="ctr">
              <a:lnSpc>
                <a:spcPct val="90000"/>
              </a:lnSpc>
            </a:pPr>
            <a:r>
              <a:rPr lang="en-US" sz="2800" dirty="0" smtClean="0">
                <a:gradFill>
                  <a:gsLst>
                    <a:gs pos="0">
                      <a:schemeClr val="tx1"/>
                    </a:gs>
                    <a:gs pos="86000">
                      <a:schemeClr val="tx1"/>
                    </a:gs>
                  </a:gsLst>
                  <a:lin ang="5400000" scaled="0"/>
                </a:gradFill>
              </a:rPr>
              <a:t>Ignite</a:t>
            </a:r>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2.xml"/><Relationship Id="rId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image" Target="../media/image4.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3.png"/><Relationship Id="rId2" Type="http://schemas.openxmlformats.org/officeDocument/2006/relationships/slideLayout" Target="../slideLayouts/slideLayout14.xml"/><Relationship Id="rId16"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385"/>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gradFill>
                  <a:gsLst>
                    <a:gs pos="0">
                      <a:schemeClr val="tx1"/>
                    </a:gs>
                    <a:gs pos="100000">
                      <a:schemeClr val="tx1"/>
                    </a:gs>
                  </a:gsLst>
                  <a:lin ang="5400000" scaled="0"/>
                </a:gradFill>
              </a:defRPr>
            </a:lvl1pPr>
          </a:lstStyle>
          <a:p>
            <a:endParaRPr lang="en-US" dirty="0"/>
          </a:p>
        </p:txBody>
      </p:sp>
      <p:sp>
        <p:nvSpPr>
          <p:cNvPr id="5" name="Slide Number Placeholder 4"/>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a:defRPr sz="1200">
                <a:gradFill>
                  <a:gsLst>
                    <a:gs pos="0">
                      <a:schemeClr val="tx1"/>
                    </a:gs>
                    <a:gs pos="100000">
                      <a:schemeClr val="tx1"/>
                    </a:gs>
                  </a:gsLst>
                  <a:lin ang="5400000" scaled="0"/>
                </a:gradFill>
              </a:defRPr>
            </a:lvl1pPr>
          </a:lstStyle>
          <a:p>
            <a:fld id="{0D7CF977-003B-4382-9C11-15648BFA557C}" type="slidenum">
              <a:rPr lang="en-US" smtClean="0"/>
              <a:pPr/>
              <a:t>‹#›</a:t>
            </a:fld>
            <a:endParaRPr lang="en-US"/>
          </a:p>
        </p:txBody>
      </p:sp>
      <p:grpSp>
        <p:nvGrpSpPr>
          <p:cNvPr id="6" name="Group 5"/>
          <p:cNvGrpSpPr/>
          <p:nvPr/>
        </p:nvGrpSpPr>
        <p:grpSpPr>
          <a:xfrm>
            <a:off x="6477000" y="6451559"/>
            <a:ext cx="2286000" cy="254041"/>
            <a:chOff x="6477000" y="6451559"/>
            <a:chExt cx="2286000" cy="254041"/>
          </a:xfrm>
        </p:grpSpPr>
        <p:sp>
          <p:nvSpPr>
            <p:cNvPr id="7" name="TextBox 6"/>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8" name="Picture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9" name="Straight Connector 8"/>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hf sldNum="0" hdr="0" ft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85000"/>
        <a:buFontTx/>
        <a:buBlip>
          <a:blip r:embed="rId15"/>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5000"/>
        <a:buFontTx/>
        <a:buBlip>
          <a:blip r:embed="rId16"/>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5000"/>
        <a:buFontTx/>
        <a:buBlip>
          <a:blip r:embed="rId16"/>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5000"/>
        <a:buFontTx/>
        <a:buBlip>
          <a:blip r:embed="rId16"/>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5000"/>
        <a:buFontTx/>
        <a:buBlip>
          <a:blip r:embed="rId16"/>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gradFill>
                  <a:gsLst>
                    <a:gs pos="0">
                      <a:schemeClr val="bg1"/>
                    </a:gs>
                    <a:gs pos="100000">
                      <a:schemeClr val="bg1"/>
                    </a:gs>
                  </a:gsLst>
                  <a:lin ang="5400000" scaled="0"/>
                </a:gradFill>
              </a:defRPr>
            </a:lvl1pPr>
          </a:lstStyle>
          <a:p>
            <a:endParaRPr lang="en-US" dirty="0"/>
          </a:p>
        </p:txBody>
      </p:sp>
      <p:sp>
        <p:nvSpPr>
          <p:cNvPr id="6" name="Slide Number Placeholder 5"/>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a:defRPr sz="1200">
                <a:gradFill>
                  <a:gsLst>
                    <a:gs pos="0">
                      <a:schemeClr val="bg1"/>
                    </a:gs>
                    <a:gs pos="100000">
                      <a:schemeClr val="bg1"/>
                    </a:gs>
                  </a:gsLst>
                  <a:lin ang="5400000" scaled="0"/>
                </a:gradFill>
              </a:defRPr>
            </a:lvl1pPr>
          </a:lstStyle>
          <a:p>
            <a:fld id="{CD7F07FF-5C5F-4D81-84FA-B6F3D740277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4" r:id="rId1"/>
  </p:sldLayoutIdLst>
  <p:transition>
    <p:fade/>
  </p:transition>
  <p:hf sldNum="0" hdr="0" ftr="0" dt="0"/>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385"/>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gradFill>
                  <a:gsLst>
                    <a:gs pos="0">
                      <a:schemeClr val="tx1"/>
                    </a:gs>
                    <a:gs pos="100000">
                      <a:schemeClr val="tx1"/>
                    </a:gs>
                  </a:gsLst>
                  <a:lin ang="5400000" scaled="0"/>
                </a:gradFill>
              </a:defRPr>
            </a:lvl1pPr>
          </a:lstStyle>
          <a:p>
            <a:endParaRPr lang="en-US" dirty="0">
              <a:gradFill>
                <a:gsLst>
                  <a:gs pos="0">
                    <a:srgbClr val="FFFFFF"/>
                  </a:gs>
                  <a:gs pos="100000">
                    <a:srgbClr val="FFFFFF"/>
                  </a:gs>
                </a:gsLst>
                <a:lin ang="5400000" scaled="0"/>
              </a:gradFill>
            </a:endParaRPr>
          </a:p>
        </p:txBody>
      </p:sp>
      <p:sp>
        <p:nvSpPr>
          <p:cNvPr id="5" name="Slide Number Placeholder 4"/>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a:defRPr sz="1200">
                <a:gradFill>
                  <a:gsLst>
                    <a:gs pos="0">
                      <a:schemeClr val="tx1"/>
                    </a:gs>
                    <a:gs pos="100000">
                      <a:schemeClr val="tx1"/>
                    </a:gs>
                  </a:gsLst>
                  <a:lin ang="5400000" scaled="0"/>
                </a:gradFill>
              </a:defRPr>
            </a:lvl1pPr>
          </a:lstStyle>
          <a:p>
            <a:fld id="{0D7CF977-003B-4382-9C11-15648BFA557C}" type="slidenum">
              <a:rPr lang="en-US" smtClean="0">
                <a:gradFill>
                  <a:gsLst>
                    <a:gs pos="0">
                      <a:srgbClr val="FFFFFF"/>
                    </a:gs>
                    <a:gs pos="100000">
                      <a:srgbClr val="FFFFFF"/>
                    </a:gs>
                  </a:gsLst>
                  <a:lin ang="5400000" scaled="0"/>
                </a:gradFill>
              </a:rPr>
              <a:pPr/>
              <a:t>‹#›</a:t>
            </a:fld>
            <a:endParaRPr lang="en-US">
              <a:gradFill>
                <a:gsLst>
                  <a:gs pos="0">
                    <a:srgbClr val="FFFFFF"/>
                  </a:gs>
                  <a:gs pos="100000">
                    <a:srgbClr val="FFFFFF"/>
                  </a:gs>
                </a:gsLst>
                <a:lin ang="5400000" scaled="0"/>
              </a:gradFill>
            </a:endParaRPr>
          </a:p>
        </p:txBody>
      </p:sp>
      <p:grpSp>
        <p:nvGrpSpPr>
          <p:cNvPr id="6" name="Group 5"/>
          <p:cNvGrpSpPr/>
          <p:nvPr/>
        </p:nvGrpSpPr>
        <p:grpSpPr>
          <a:xfrm>
            <a:off x="6477000" y="6451559"/>
            <a:ext cx="2286000" cy="254041"/>
            <a:chOff x="6477000" y="6451559"/>
            <a:chExt cx="2286000" cy="254041"/>
          </a:xfrm>
        </p:grpSpPr>
        <p:sp>
          <p:nvSpPr>
            <p:cNvPr id="7" name="TextBox 6"/>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rgbClr val="FFFFFF"/>
                      </a:gs>
                      <a:gs pos="86000">
                        <a:srgbClr val="FFFFFF"/>
                      </a:gs>
                    </a:gsLst>
                    <a:lin ang="5400000" scaled="0"/>
                  </a:gradFill>
                </a:rPr>
                <a:t>Ignite</a:t>
              </a:r>
            </a:p>
          </p:txBody>
        </p:sp>
        <p:pic>
          <p:nvPicPr>
            <p:cNvPr id="8" name="Picture 7"/>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9" name="Straight Connector 8"/>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6493219"/>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transition>
    <p:fade/>
  </p:transition>
  <p:hf sldNum="0" hdr="0" ft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85000"/>
        <a:buFontTx/>
        <a:buBlip>
          <a:blip r:embed="rId17"/>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5000"/>
        <a:buFontTx/>
        <a:buBlip>
          <a:blip r:embed="rId18"/>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5000"/>
        <a:buFontTx/>
        <a:buBlip>
          <a:blip r:embed="rId18"/>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5000"/>
        <a:buFontTx/>
        <a:buBlip>
          <a:blip r:embed="rId18"/>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5000"/>
        <a:buFontTx/>
        <a:buBlip>
          <a:blip r:embed="rId18"/>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msdn.microsoft.com/en-us/office/dd334415.aspx" TargetMode="External"/><Relationship Id="rId2" Type="http://schemas.openxmlformats.org/officeDocument/2006/relationships/hyperlink" Target="http://www.microsoft.com/events/series/epm.aspx" TargetMode="Externa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hyperlink" Target="http://www.microsoft.com/events/series/epm.aspx?tab=Webcasts&amp;seriesid=51&amp;webcastid=7432" TargetMode="External"/><Relationship Id="rId2" Type="http://schemas.openxmlformats.org/officeDocument/2006/relationships/hyperlink" Target="http://www.microsoft.com/events/series/epm.aspx" TargetMode="External"/><Relationship Id="rId1" Type="http://schemas.openxmlformats.org/officeDocument/2006/relationships/slideLayout" Target="../slideLayouts/slideLayout15.xml"/><Relationship Id="rId5" Type="http://schemas.openxmlformats.org/officeDocument/2006/relationships/hyperlink" Target="http://blogs.msdn.com/project_programmability" TargetMode="External"/><Relationship Id="rId4" Type="http://schemas.openxmlformats.org/officeDocument/2006/relationships/hyperlink" Target="http://msdn.microsoft.com/project"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1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5.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hyperlink" Target="http://www.microsoft.com/events/series/epm.aspx" TargetMode="Externa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hyperlink" Target="http://msdn.microsoft.com/project" TargetMode="External"/><Relationship Id="rId2" Type="http://schemas.openxmlformats.org/officeDocument/2006/relationships/hyperlink" Target="http://www.microsoft.com/events/series/epm.aspx" TargetMode="External"/><Relationship Id="rId1" Type="http://schemas.openxmlformats.org/officeDocument/2006/relationships/slideLayout" Target="../slideLayouts/slideLayout15.xml"/><Relationship Id="rId4" Type="http://schemas.openxmlformats.org/officeDocument/2006/relationships/hyperlink" Target="http://blogs.msdn.com/project_programmability"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msdn.microsoft.com/project" TargetMode="External"/><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hyperlink" Target="http://msdn.microsoft.com/project" TargetMode="External"/><Relationship Id="rId2" Type="http://schemas.openxmlformats.org/officeDocument/2006/relationships/hyperlink" Target="http://www.microsoft.com/events/series/epm.aspx" TargetMode="External"/><Relationship Id="rId1" Type="http://schemas.openxmlformats.org/officeDocument/2006/relationships/slideLayout" Target="../slideLayouts/slideLayout15.xml"/><Relationship Id="rId4" Type="http://schemas.openxmlformats.org/officeDocument/2006/relationships/hyperlink" Target="http://blogs.msdn.com/project_programmability"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hyperlink" Target="http://msdn.microsoft.com/sharepoint/" TargetMode="Externa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hyperlink" Target="http://msdn.microsoft.com/project"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blogs.msdn.com/project_programmability/" TargetMode="External"/></Relationships>
</file>

<file path=ppt/slides/_rels/slide30.xml.rels><?xml version="1.0" encoding="UTF-8" standalone="yes"?>
<Relationships xmlns="http://schemas.openxmlformats.org/package/2006/relationships"><Relationship Id="rId8" Type="http://schemas.openxmlformats.org/officeDocument/2006/relationships/hyperlink" Target="http://technet.microsoft.com/ProjectServer" TargetMode="External"/><Relationship Id="rId13" Type="http://schemas.openxmlformats.org/officeDocument/2006/relationships/hyperlink" Target="http://sharepoint.microsoft.com/" TargetMode="External"/><Relationship Id="rId3" Type="http://schemas.openxmlformats.org/officeDocument/2006/relationships/image" Target="../media/image23.png"/><Relationship Id="rId7" Type="http://schemas.openxmlformats.org/officeDocument/2006/relationships/hyperlink" Target="http://www.microsoft.com/events/series/epm.aspx" TargetMode="External"/><Relationship Id="rId12" Type="http://schemas.openxmlformats.org/officeDocument/2006/relationships/hyperlink" Target="http://social.msdn.microsoft.com/Forums/en-US/category/projectserver2010,projectprofessional2010" TargetMode="External"/><Relationship Id="rId2" Type="http://schemas.openxmlformats.org/officeDocument/2006/relationships/notesSlide" Target="../notesSlides/notesSlide20.xml"/><Relationship Id="rId1" Type="http://schemas.openxmlformats.org/officeDocument/2006/relationships/slideLayout" Target="../slideLayouts/slideLayout16.xml"/><Relationship Id="rId6" Type="http://schemas.openxmlformats.org/officeDocument/2006/relationships/hyperlink" Target="http://www.microsoft.com/showcase/en/US/channels/microsoftproject" TargetMode="External"/><Relationship Id="rId11" Type="http://schemas.openxmlformats.org/officeDocument/2006/relationships/hyperlink" Target="http://blogs.msdn.com/project_programmability" TargetMode="External"/><Relationship Id="rId5" Type="http://schemas.openxmlformats.org/officeDocument/2006/relationships/hyperlink" Target="http://blogs.msdn.com/project" TargetMode="External"/><Relationship Id="rId10" Type="http://schemas.openxmlformats.org/officeDocument/2006/relationships/hyperlink" Target="http://msdn.microsoft.com/Project" TargetMode="External"/><Relationship Id="rId4" Type="http://schemas.openxmlformats.org/officeDocument/2006/relationships/hyperlink" Target="http://www.microsoft.com/project" TargetMode="External"/><Relationship Id="rId9" Type="http://schemas.openxmlformats.org/officeDocument/2006/relationships/hyperlink" Target="http://blogs.technet.com/projectadministration"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hyperlink" Target="http://www.microsoft.com/events/series/epm.aspx?tab=Webcasts&amp;seriesid=51&amp;webcastid=7432" TargetMode="External"/><Relationship Id="rId2" Type="http://schemas.openxmlformats.org/officeDocument/2006/relationships/hyperlink" Target="http://www.microsoft.com/events/series/epm.aspx" TargetMode="External"/><Relationship Id="rId1" Type="http://schemas.openxmlformats.org/officeDocument/2006/relationships/slideLayout" Target="../slideLayouts/slideLayout15.xml"/><Relationship Id="rId5" Type="http://schemas.openxmlformats.org/officeDocument/2006/relationships/hyperlink" Target="http://blogs.msdn.com/project_programmability" TargetMode="External"/><Relationship Id="rId4" Type="http://schemas.openxmlformats.org/officeDocument/2006/relationships/hyperlink" Target="http://msdn.microsoft.com/projec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Server </a:t>
            </a:r>
            <a:r>
              <a:rPr lang="en-US" dirty="0" smtClean="0"/>
              <a:t>Extensibility Overview</a:t>
            </a:r>
            <a:endParaRPr lang="en-US" dirty="0"/>
          </a:p>
        </p:txBody>
      </p:sp>
      <p:sp>
        <p:nvSpPr>
          <p:cNvPr id="3" name="Subtitle 2"/>
          <p:cNvSpPr>
            <a:spLocks noGrp="1"/>
          </p:cNvSpPr>
          <p:nvPr>
            <p:ph type="subTitle" idx="1"/>
          </p:nvPr>
        </p:nvSpPr>
        <p:spPr>
          <a:xfrm>
            <a:off x="730249" y="5638800"/>
            <a:ext cx="7681914" cy="443198"/>
          </a:xfrm>
        </p:spPr>
        <p:txBody>
          <a:bodyPr/>
          <a:lstStyle/>
          <a:p>
            <a:r>
              <a:rPr lang="en-US" dirty="0">
                <a:gradFill>
                  <a:gsLst>
                    <a:gs pos="0">
                      <a:schemeClr val="tx1"/>
                    </a:gs>
                    <a:gs pos="100000">
                      <a:schemeClr val="tx1"/>
                    </a:gs>
                  </a:gsLst>
                  <a:lin ang="5400000" scaled="0"/>
                </a:gradFill>
              </a:rPr>
              <a:t>Microsoft Project 2010 Ignite</a:t>
            </a:r>
            <a:endParaRPr lang="en-US" dirty="0"/>
          </a:p>
        </p:txBody>
      </p:sp>
    </p:spTree>
    <p:extLst>
      <p:ext uri="{BB962C8B-B14F-4D97-AF65-F5344CB8AC3E}">
        <p14:creationId xmlns:p14="http://schemas.microsoft.com/office/powerpoint/2010/main" val="405422091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Server Extensibility</a:t>
            </a:r>
            <a:endParaRPr lang="en-US" dirty="0"/>
          </a:p>
        </p:txBody>
      </p:sp>
      <p:graphicFrame>
        <p:nvGraphicFramePr>
          <p:cNvPr id="5" name="Diagram 4"/>
          <p:cNvGraphicFramePr/>
          <p:nvPr>
            <p:extLst>
              <p:ext uri="{D42A27DB-BD31-4B8C-83A1-F6EECF244321}">
                <p14:modId xmlns:p14="http://schemas.microsoft.com/office/powerpoint/2010/main" val="341108696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967291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Resources</a:t>
            </a:r>
            <a:endParaRPr lang="en-US" dirty="0"/>
          </a:p>
        </p:txBody>
      </p:sp>
      <p:sp>
        <p:nvSpPr>
          <p:cNvPr id="3" name="Text Placeholder 2"/>
          <p:cNvSpPr>
            <a:spLocks noGrp="1"/>
          </p:cNvSpPr>
          <p:nvPr>
            <p:ph type="body" sz="quarter" idx="10"/>
          </p:nvPr>
        </p:nvSpPr>
        <p:spPr>
          <a:xfrm>
            <a:off x="228600" y="1066800"/>
            <a:ext cx="8686800" cy="5410200"/>
          </a:xfrm>
        </p:spPr>
        <p:txBody>
          <a:bodyPr>
            <a:normAutofit/>
          </a:bodyPr>
          <a:lstStyle/>
          <a:p>
            <a:r>
              <a:rPr lang="en-US" dirty="0" err="1" smtClean="0"/>
              <a:t>WebCasts</a:t>
            </a:r>
            <a:r>
              <a:rPr lang="en-US" dirty="0" smtClean="0"/>
              <a:t> </a:t>
            </a:r>
            <a:r>
              <a:rPr lang="en-US" sz="2800" dirty="0"/>
              <a:t>(</a:t>
            </a:r>
            <a:r>
              <a:rPr lang="en-US" sz="2800" dirty="0">
                <a:hlinkClick r:id="rId2"/>
              </a:rPr>
              <a:t>http://www.microsoft.com/events/series/epm.aspx</a:t>
            </a:r>
            <a:r>
              <a:rPr lang="en-US" sz="2800" dirty="0" smtClean="0"/>
              <a:t>)</a:t>
            </a:r>
          </a:p>
          <a:p>
            <a:r>
              <a:rPr lang="en-US" sz="2800" dirty="0" smtClean="0"/>
              <a:t>MSND </a:t>
            </a:r>
            <a:r>
              <a:rPr lang="en-US" sz="2800" dirty="0" err="1" smtClean="0"/>
              <a:t>WebCasts</a:t>
            </a:r>
            <a:r>
              <a:rPr lang="en-US" sz="2800" dirty="0"/>
              <a:t/>
            </a:r>
            <a:br>
              <a:rPr lang="en-US" sz="2800" dirty="0"/>
            </a:br>
            <a:r>
              <a:rPr lang="en-US" sz="2800" dirty="0" smtClean="0"/>
              <a:t>(</a:t>
            </a:r>
            <a:r>
              <a:rPr lang="en-US" sz="2400" dirty="0" smtClean="0">
                <a:hlinkClick r:id="rId3"/>
              </a:rPr>
              <a:t>http</a:t>
            </a:r>
            <a:r>
              <a:rPr lang="en-US" sz="2400" dirty="0">
                <a:hlinkClick r:id="rId3"/>
              </a:rPr>
              <a:t>://</a:t>
            </a:r>
            <a:r>
              <a:rPr lang="en-US" sz="2400" dirty="0" smtClean="0">
                <a:hlinkClick r:id="rId3"/>
              </a:rPr>
              <a:t>msdn.microsoft.com/en-us/office/dd334415.aspx</a:t>
            </a:r>
            <a:r>
              <a:rPr lang="en-US" sz="2400" dirty="0" smtClean="0"/>
              <a:t>)</a:t>
            </a:r>
          </a:p>
          <a:p>
            <a:pPr lvl="1"/>
            <a:r>
              <a:rPr lang="en-US" sz="2000" dirty="0"/>
              <a:t>Project Server Programmability, Part 1: Project Server 2007 Architecture for </a:t>
            </a:r>
            <a:r>
              <a:rPr lang="en-US" sz="2000" dirty="0" smtClean="0"/>
              <a:t>Developers </a:t>
            </a:r>
            <a:endParaRPr lang="en-US" sz="2000" dirty="0"/>
          </a:p>
          <a:p>
            <a:pPr lvl="1"/>
            <a:r>
              <a:rPr lang="en-US" sz="2000" dirty="0"/>
              <a:t>Project Server Programmability, Part 2: Project Server Interface Programming </a:t>
            </a:r>
            <a:r>
              <a:rPr lang="en-US" sz="2000" dirty="0" smtClean="0"/>
              <a:t>Overview</a:t>
            </a:r>
            <a:endParaRPr lang="en-US" sz="2000" dirty="0"/>
          </a:p>
          <a:p>
            <a:pPr lvl="1"/>
            <a:r>
              <a:rPr lang="en-US" sz="2000" dirty="0" smtClean="0"/>
              <a:t>Project </a:t>
            </a:r>
            <a:r>
              <a:rPr lang="en-US" sz="2000" dirty="0"/>
              <a:t>Server Programmability, Part 3A: Review of the Project Server Interface Web </a:t>
            </a:r>
            <a:r>
              <a:rPr lang="en-US" sz="2000" dirty="0" smtClean="0"/>
              <a:t>Services</a:t>
            </a:r>
            <a:endParaRPr lang="en-US" sz="2000" dirty="0"/>
          </a:p>
          <a:p>
            <a:pPr lvl="1"/>
            <a:r>
              <a:rPr lang="en-US" sz="2000" dirty="0" smtClean="0"/>
              <a:t>Project </a:t>
            </a:r>
            <a:r>
              <a:rPr lang="en-US" sz="2000" dirty="0"/>
              <a:t>Server Programmability, Part 3B: Review of the Project Server Interface Web Services</a:t>
            </a:r>
          </a:p>
          <a:p>
            <a:pPr lvl="1"/>
            <a:r>
              <a:rPr lang="en-US" sz="2000" dirty="0" smtClean="0"/>
              <a:t>Project </a:t>
            </a:r>
            <a:r>
              <a:rPr lang="en-US" sz="2000" dirty="0"/>
              <a:t>Server Programmability, Part 4: Project Server 2007 Events and Workflow</a:t>
            </a:r>
          </a:p>
          <a:p>
            <a:pPr lvl="1"/>
            <a:r>
              <a:rPr lang="en-US" sz="2000" dirty="0" smtClean="0"/>
              <a:t>Project </a:t>
            </a:r>
            <a:r>
              <a:rPr lang="en-US" sz="2000" dirty="0"/>
              <a:t>Client Programmability</a:t>
            </a:r>
          </a:p>
          <a:p>
            <a:pPr lvl="1"/>
            <a:r>
              <a:rPr lang="en-US" sz="2000" dirty="0" smtClean="0"/>
              <a:t>Project </a:t>
            </a:r>
            <a:r>
              <a:rPr lang="en-US" sz="2000" dirty="0"/>
              <a:t>Server and Project Portfolio Server Advanced </a:t>
            </a:r>
            <a:r>
              <a:rPr lang="en-US" sz="2000" dirty="0" smtClean="0"/>
              <a:t>Customization</a:t>
            </a:r>
          </a:p>
          <a:p>
            <a:pPr lvl="1"/>
            <a:endParaRPr lang="en-US" sz="2400" dirty="0"/>
          </a:p>
          <a:p>
            <a:pPr lvl="1">
              <a:buFont typeface="Arial" pitchFamily="34" charset="0"/>
              <a:buChar char="•"/>
            </a:pPr>
            <a:endParaRPr lang="en-US" dirty="0"/>
          </a:p>
          <a:p>
            <a:pPr marL="0" indent="0">
              <a:buNone/>
            </a:pPr>
            <a:endParaRPr lang="en-US" dirty="0"/>
          </a:p>
        </p:txBody>
      </p:sp>
    </p:spTree>
    <p:extLst>
      <p:ext uri="{BB962C8B-B14F-4D97-AF65-F5344CB8AC3E}">
        <p14:creationId xmlns:p14="http://schemas.microsoft.com/office/powerpoint/2010/main" val="38092901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092" y="2595825"/>
            <a:ext cx="7162800" cy="1329595"/>
          </a:xfrm>
        </p:spPr>
        <p:txBody>
          <a:bodyPr/>
          <a:lstStyle/>
          <a:p>
            <a:pPr algn="ctr"/>
            <a:r>
              <a:rPr lang="en-US" dirty="0" smtClean="0"/>
              <a:t>Project Server extensibility – </a:t>
            </a:r>
            <a:r>
              <a:rPr lang="en-US" dirty="0" smtClean="0">
                <a:solidFill>
                  <a:srgbClr val="FFC000"/>
                </a:solidFill>
              </a:rPr>
              <a:t>what’s new in 2010</a:t>
            </a:r>
            <a:endParaRPr lang="en-US" dirty="0">
              <a:solidFill>
                <a:srgbClr val="FFC000"/>
              </a:solidFill>
            </a:endParaRPr>
          </a:p>
        </p:txBody>
      </p:sp>
    </p:spTree>
    <p:extLst>
      <p:ext uri="{BB962C8B-B14F-4D97-AF65-F5344CB8AC3E}">
        <p14:creationId xmlns:p14="http://schemas.microsoft.com/office/powerpoint/2010/main" val="349882418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10015" y="2133596"/>
            <a:ext cx="6805385" cy="1104901"/>
          </a:xfrm>
          <a:prstGeom prst="rect">
            <a:avLst/>
          </a:prstGeom>
        </p:spPr>
        <p:style>
          <a:lnRef idx="0">
            <a:schemeClr val="accent6"/>
          </a:lnRef>
          <a:fillRef idx="3">
            <a:schemeClr val="accent6"/>
          </a:fillRef>
          <a:effectRef idx="3">
            <a:schemeClr val="accent6"/>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49" name="Straight Connector 48"/>
          <p:cNvCxnSpPr/>
          <p:nvPr/>
        </p:nvCxnSpPr>
        <p:spPr>
          <a:xfrm rot="5400000">
            <a:off x="7811294" y="3275802"/>
            <a:ext cx="533400" cy="1588"/>
          </a:xfrm>
          <a:prstGeom prst="line">
            <a:avLst/>
          </a:prstGeom>
        </p:spPr>
        <p:style>
          <a:lnRef idx="3">
            <a:schemeClr val="accent6"/>
          </a:lnRef>
          <a:fillRef idx="0">
            <a:schemeClr val="accent6"/>
          </a:fillRef>
          <a:effectRef idx="2">
            <a:schemeClr val="accent6"/>
          </a:effectRef>
          <a:fontRef idx="minor">
            <a:schemeClr val="tx1"/>
          </a:fontRef>
        </p:style>
      </p:cxnSp>
      <p:sp>
        <p:nvSpPr>
          <p:cNvPr id="12" name="Rectangle 11"/>
          <p:cNvSpPr/>
          <p:nvPr/>
        </p:nvSpPr>
        <p:spPr>
          <a:xfrm>
            <a:off x="304800" y="5219696"/>
            <a:ext cx="8610600" cy="876300"/>
          </a:xfrm>
          <a:prstGeom prst="rect">
            <a:avLst/>
          </a:prstGeom>
        </p:spPr>
        <p:style>
          <a:lnRef idx="0">
            <a:schemeClr val="accent2"/>
          </a:lnRef>
          <a:fillRef idx="3">
            <a:schemeClr val="accent2"/>
          </a:fillRef>
          <a:effectRef idx="3">
            <a:schemeClr val="accent2"/>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p:txBody>
          <a:bodyPr>
            <a:noAutofit/>
          </a:bodyPr>
          <a:lstStyle/>
          <a:p>
            <a:r>
              <a:rPr lang="en-US" sz="4400" dirty="0" smtClean="0"/>
              <a:t>Project Server Architecture Overview</a:t>
            </a:r>
            <a:endParaRPr lang="en-US" sz="4400" dirty="0"/>
          </a:p>
        </p:txBody>
      </p:sp>
      <p:cxnSp>
        <p:nvCxnSpPr>
          <p:cNvPr id="6" name="Straight Connector 5"/>
          <p:cNvCxnSpPr/>
          <p:nvPr/>
        </p:nvCxnSpPr>
        <p:spPr>
          <a:xfrm rot="5400000">
            <a:off x="2872809" y="3237702"/>
            <a:ext cx="609600" cy="1588"/>
          </a:xfrm>
          <a:prstGeom prst="line">
            <a:avLst/>
          </a:prstGeom>
        </p:spPr>
        <p:style>
          <a:lnRef idx="3">
            <a:schemeClr val="accent6"/>
          </a:lnRef>
          <a:fillRef idx="0">
            <a:schemeClr val="accent6"/>
          </a:fillRef>
          <a:effectRef idx="2">
            <a:schemeClr val="accent6"/>
          </a:effectRef>
          <a:fontRef idx="minor">
            <a:schemeClr val="tx1"/>
          </a:fontRef>
        </p:style>
      </p:cxnSp>
      <p:cxnSp>
        <p:nvCxnSpPr>
          <p:cNvPr id="7" name="Straight Connector 6"/>
          <p:cNvCxnSpPr/>
          <p:nvPr/>
        </p:nvCxnSpPr>
        <p:spPr>
          <a:xfrm rot="5400000">
            <a:off x="4625409" y="3237702"/>
            <a:ext cx="609600" cy="1588"/>
          </a:xfrm>
          <a:prstGeom prst="line">
            <a:avLst/>
          </a:prstGeom>
        </p:spPr>
        <p:style>
          <a:lnRef idx="3">
            <a:schemeClr val="accent6"/>
          </a:lnRef>
          <a:fillRef idx="0">
            <a:schemeClr val="accent6"/>
          </a:fillRef>
          <a:effectRef idx="2">
            <a:schemeClr val="accent6"/>
          </a:effectRef>
          <a:fontRef idx="minor">
            <a:schemeClr val="tx1"/>
          </a:fontRef>
        </p:style>
      </p:cxnSp>
      <p:cxnSp>
        <p:nvCxnSpPr>
          <p:cNvPr id="8" name="Straight Connector 7"/>
          <p:cNvCxnSpPr/>
          <p:nvPr/>
        </p:nvCxnSpPr>
        <p:spPr>
          <a:xfrm rot="5400000">
            <a:off x="5691415" y="3238496"/>
            <a:ext cx="609600" cy="1588"/>
          </a:xfrm>
          <a:prstGeom prst="line">
            <a:avLst/>
          </a:prstGeom>
        </p:spPr>
        <p:style>
          <a:lnRef idx="3">
            <a:schemeClr val="accent6"/>
          </a:lnRef>
          <a:fillRef idx="0">
            <a:schemeClr val="accent6"/>
          </a:fillRef>
          <a:effectRef idx="2">
            <a:schemeClr val="accent6"/>
          </a:effectRef>
          <a:fontRef idx="minor">
            <a:schemeClr val="tx1"/>
          </a:fontRef>
        </p:style>
      </p:cxnSp>
      <p:sp>
        <p:nvSpPr>
          <p:cNvPr id="9" name="TextBox 45"/>
          <p:cNvSpPr txBox="1"/>
          <p:nvPr/>
        </p:nvSpPr>
        <p:spPr>
          <a:xfrm rot="5400000" flipV="1">
            <a:off x="1757617" y="2485995"/>
            <a:ext cx="1104901" cy="400105"/>
          </a:xfrm>
          <a:prstGeom prst="rect">
            <a:avLst/>
          </a:prstGeom>
          <a:noFill/>
        </p:spPr>
        <p:txBody>
          <a:bodyPr wrap="square" lIns="91436" tIns="45718" rIns="91436" bIns="4571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smtClean="0">
                <a:solidFill>
                  <a:schemeClr val="bg1"/>
                </a:solidFill>
              </a:rPr>
              <a:t>WFE</a:t>
            </a:r>
            <a:endParaRPr lang="en-US" sz="2000" dirty="0">
              <a:solidFill>
                <a:schemeClr val="bg1"/>
              </a:solidFill>
            </a:endParaRPr>
          </a:p>
        </p:txBody>
      </p:sp>
      <p:grpSp>
        <p:nvGrpSpPr>
          <p:cNvPr id="51" name="Group 50"/>
          <p:cNvGrpSpPr/>
          <p:nvPr/>
        </p:nvGrpSpPr>
        <p:grpSpPr>
          <a:xfrm>
            <a:off x="304800" y="3352797"/>
            <a:ext cx="8634185" cy="1790701"/>
            <a:chOff x="304800" y="3352797"/>
            <a:chExt cx="8634185" cy="1790701"/>
          </a:xfrm>
        </p:grpSpPr>
        <p:sp>
          <p:nvSpPr>
            <p:cNvPr id="4" name="Rectangle 3"/>
            <p:cNvSpPr/>
            <p:nvPr/>
          </p:nvSpPr>
          <p:spPr>
            <a:xfrm>
              <a:off x="304800" y="3352800"/>
              <a:ext cx="8634185" cy="1752600"/>
            </a:xfrm>
            <a:prstGeom prst="rect">
              <a:avLst/>
            </a:prstGeom>
          </p:spPr>
          <p:style>
            <a:lnRef idx="0">
              <a:schemeClr val="accent6"/>
            </a:lnRef>
            <a:fillRef idx="3">
              <a:schemeClr val="accent6"/>
            </a:fillRef>
            <a:effectRef idx="3">
              <a:schemeClr val="accent6"/>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TextBox 6"/>
            <p:cNvSpPr txBox="1"/>
            <p:nvPr/>
          </p:nvSpPr>
          <p:spPr>
            <a:xfrm rot="5400000" flipV="1">
              <a:off x="-353266" y="4048095"/>
              <a:ext cx="1790701" cy="400105"/>
            </a:xfrm>
            <a:prstGeom prst="rect">
              <a:avLst/>
            </a:prstGeom>
            <a:noFill/>
          </p:spPr>
          <p:txBody>
            <a:bodyPr wrap="square" lIns="91436" tIns="45718" rIns="91436" bIns="4571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smtClean="0">
                  <a:solidFill>
                    <a:schemeClr val="bg1"/>
                  </a:solidFill>
                </a:rPr>
                <a:t>App Server</a:t>
              </a:r>
              <a:endParaRPr lang="en-US" sz="2000" dirty="0">
                <a:solidFill>
                  <a:schemeClr val="bg1"/>
                </a:solidFill>
              </a:endParaRPr>
            </a:p>
          </p:txBody>
        </p:sp>
      </p:grpSp>
      <p:sp>
        <p:nvSpPr>
          <p:cNvPr id="14" name="TextBox 8"/>
          <p:cNvSpPr txBox="1"/>
          <p:nvPr/>
        </p:nvSpPr>
        <p:spPr>
          <a:xfrm rot="5400000" flipV="1">
            <a:off x="254155" y="5315635"/>
            <a:ext cx="914402" cy="646327"/>
          </a:xfrm>
          <a:prstGeom prst="rect">
            <a:avLst/>
          </a:prstGeom>
          <a:noFill/>
        </p:spPr>
        <p:txBody>
          <a:bodyPr wrap="square" lIns="91436" tIns="45718" rIns="91436" bIns="4571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ln>
                  <a:solidFill>
                    <a:schemeClr val="bg1"/>
                  </a:solidFill>
                </a:ln>
                <a:solidFill>
                  <a:schemeClr val="bg1"/>
                </a:solidFill>
              </a:rPr>
              <a:t>MS SQL</a:t>
            </a:r>
            <a:endParaRPr lang="en-US" sz="2000" dirty="0">
              <a:ln>
                <a:solidFill>
                  <a:schemeClr val="bg1"/>
                </a:solidFill>
              </a:ln>
              <a:solidFill>
                <a:schemeClr val="bg1"/>
              </a:solidFill>
            </a:endParaRPr>
          </a:p>
        </p:txBody>
      </p:sp>
      <p:cxnSp>
        <p:nvCxnSpPr>
          <p:cNvPr id="15" name="Straight Connector 14"/>
          <p:cNvCxnSpPr/>
          <p:nvPr/>
        </p:nvCxnSpPr>
        <p:spPr>
          <a:xfrm rot="5400000">
            <a:off x="1676400" y="4991096"/>
            <a:ext cx="609600" cy="1588"/>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p:nvPr/>
        </p:nvCxnSpPr>
        <p:spPr>
          <a:xfrm rot="5400000">
            <a:off x="3009900" y="5029196"/>
            <a:ext cx="533400" cy="1588"/>
          </a:xfrm>
          <a:prstGeom prst="line">
            <a:avLst/>
          </a:prstGeom>
        </p:spPr>
        <p:style>
          <a:lnRef idx="3">
            <a:schemeClr val="accent6"/>
          </a:lnRef>
          <a:fillRef idx="0">
            <a:schemeClr val="accent6"/>
          </a:fillRef>
          <a:effectRef idx="2">
            <a:schemeClr val="accent6"/>
          </a:effectRef>
          <a:fontRef idx="minor">
            <a:schemeClr val="tx1"/>
          </a:fontRef>
        </p:style>
      </p:cxnSp>
      <p:cxnSp>
        <p:nvCxnSpPr>
          <p:cNvPr id="17" name="Straight Connector 16"/>
          <p:cNvCxnSpPr/>
          <p:nvPr/>
        </p:nvCxnSpPr>
        <p:spPr>
          <a:xfrm rot="5400000">
            <a:off x="4305300" y="5029196"/>
            <a:ext cx="533400" cy="1588"/>
          </a:xfrm>
          <a:prstGeom prst="line">
            <a:avLst/>
          </a:prstGeom>
        </p:spPr>
        <p:style>
          <a:lnRef idx="3">
            <a:schemeClr val="accent6"/>
          </a:lnRef>
          <a:fillRef idx="0">
            <a:schemeClr val="accent6"/>
          </a:fillRef>
          <a:effectRef idx="2">
            <a:schemeClr val="accent6"/>
          </a:effectRef>
          <a:fontRef idx="minor">
            <a:schemeClr val="tx1"/>
          </a:fontRef>
        </p:style>
      </p:cxnSp>
      <p:cxnSp>
        <p:nvCxnSpPr>
          <p:cNvPr id="18" name="Straight Connector 17"/>
          <p:cNvCxnSpPr/>
          <p:nvPr/>
        </p:nvCxnSpPr>
        <p:spPr>
          <a:xfrm rot="5400000">
            <a:off x="5600700" y="5029196"/>
            <a:ext cx="533400" cy="1588"/>
          </a:xfrm>
          <a:prstGeom prst="line">
            <a:avLst/>
          </a:prstGeom>
        </p:spPr>
        <p:style>
          <a:lnRef idx="3">
            <a:schemeClr val="accent6"/>
          </a:lnRef>
          <a:fillRef idx="0">
            <a:schemeClr val="accent6"/>
          </a:fillRef>
          <a:effectRef idx="2">
            <a:schemeClr val="accent6"/>
          </a:effectRef>
          <a:fontRef idx="minor">
            <a:schemeClr val="tx1"/>
          </a:fontRef>
        </p:style>
      </p:cxnSp>
      <p:cxnSp>
        <p:nvCxnSpPr>
          <p:cNvPr id="19" name="Straight Connector 18"/>
          <p:cNvCxnSpPr/>
          <p:nvPr/>
        </p:nvCxnSpPr>
        <p:spPr>
          <a:xfrm rot="5400000">
            <a:off x="4396809" y="2285202"/>
            <a:ext cx="1066800" cy="1588"/>
          </a:xfrm>
          <a:prstGeom prst="line">
            <a:avLst/>
          </a:prstGeom>
        </p:spPr>
        <p:style>
          <a:lnRef idx="3">
            <a:schemeClr val="accent3"/>
          </a:lnRef>
          <a:fillRef idx="0">
            <a:schemeClr val="accent3"/>
          </a:fillRef>
          <a:effectRef idx="2">
            <a:schemeClr val="accent3"/>
          </a:effectRef>
          <a:fontRef idx="minor">
            <a:schemeClr val="tx1"/>
          </a:fontRef>
        </p:style>
      </p:cxnSp>
      <p:cxnSp>
        <p:nvCxnSpPr>
          <p:cNvPr id="20" name="Straight Connector 19"/>
          <p:cNvCxnSpPr/>
          <p:nvPr/>
        </p:nvCxnSpPr>
        <p:spPr>
          <a:xfrm rot="5400000">
            <a:off x="1120209" y="3047202"/>
            <a:ext cx="1066800" cy="1588"/>
          </a:xfrm>
          <a:prstGeom prst="line">
            <a:avLst/>
          </a:prstGeom>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p:nvCxnSpPr>
        <p:spPr>
          <a:xfrm rot="5400000">
            <a:off x="5957983" y="2170241"/>
            <a:ext cx="838200" cy="2911"/>
          </a:xfrm>
          <a:prstGeom prst="line">
            <a:avLst/>
          </a:prstGeom>
        </p:spPr>
        <p:style>
          <a:lnRef idx="3">
            <a:schemeClr val="accent3"/>
          </a:lnRef>
          <a:fillRef idx="0">
            <a:schemeClr val="accent3"/>
          </a:fillRef>
          <a:effectRef idx="2">
            <a:schemeClr val="accent3"/>
          </a:effectRef>
          <a:fontRef idx="minor">
            <a:schemeClr val="tx1"/>
          </a:fontRef>
        </p:style>
      </p:cxnSp>
      <p:cxnSp>
        <p:nvCxnSpPr>
          <p:cNvPr id="22" name="Elbow Connector 21"/>
          <p:cNvCxnSpPr/>
          <p:nvPr/>
        </p:nvCxnSpPr>
        <p:spPr>
          <a:xfrm rot="16200000" flipH="1">
            <a:off x="2681515" y="1866896"/>
            <a:ext cx="1066800" cy="685800"/>
          </a:xfrm>
          <a:prstGeom prst="bentConnector3">
            <a:avLst>
              <a:gd name="adj1" fmla="val 69048"/>
            </a:avLst>
          </a:prstGeom>
        </p:spPr>
        <p:style>
          <a:lnRef idx="2">
            <a:schemeClr val="accent3"/>
          </a:lnRef>
          <a:fillRef idx="0">
            <a:schemeClr val="accent3"/>
          </a:fillRef>
          <a:effectRef idx="1">
            <a:schemeClr val="accent3"/>
          </a:effectRef>
          <a:fontRef idx="minor">
            <a:schemeClr val="tx1"/>
          </a:fontRef>
        </p:style>
      </p:cxnSp>
      <p:sp>
        <p:nvSpPr>
          <p:cNvPr id="25" name="Flowchart: Magnetic Disk 24"/>
          <p:cNvSpPr/>
          <p:nvPr/>
        </p:nvSpPr>
        <p:spPr>
          <a:xfrm>
            <a:off x="1447800" y="5295896"/>
            <a:ext cx="1143000" cy="647700"/>
          </a:xfrm>
          <a:prstGeom prst="flowChartMagneticDisk">
            <a:avLst/>
          </a:prstGeom>
        </p:spPr>
        <p:style>
          <a:lnRef idx="0">
            <a:schemeClr val="accent6"/>
          </a:lnRef>
          <a:fillRef idx="3">
            <a:schemeClr val="accent6"/>
          </a:fillRef>
          <a:effectRef idx="3">
            <a:schemeClr val="accent6"/>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Draft</a:t>
            </a:r>
            <a:endParaRPr lang="en-US" sz="1600" dirty="0"/>
          </a:p>
        </p:txBody>
      </p:sp>
      <p:sp>
        <p:nvSpPr>
          <p:cNvPr id="26" name="Flowchart: Magnetic Disk 25"/>
          <p:cNvSpPr/>
          <p:nvPr/>
        </p:nvSpPr>
        <p:spPr>
          <a:xfrm>
            <a:off x="2743200" y="5295896"/>
            <a:ext cx="1143000" cy="647700"/>
          </a:xfrm>
          <a:prstGeom prst="flowChartMagneticDisk">
            <a:avLst/>
          </a:prstGeom>
        </p:spPr>
        <p:style>
          <a:lnRef idx="0">
            <a:schemeClr val="accent6"/>
          </a:lnRef>
          <a:fillRef idx="3">
            <a:schemeClr val="accent6"/>
          </a:fillRef>
          <a:effectRef idx="3">
            <a:schemeClr val="accent6"/>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Publish</a:t>
            </a:r>
            <a:endParaRPr lang="en-US" sz="1600" dirty="0"/>
          </a:p>
        </p:txBody>
      </p:sp>
      <p:sp>
        <p:nvSpPr>
          <p:cNvPr id="27" name="Flowchart: Magnetic Disk 26"/>
          <p:cNvSpPr/>
          <p:nvPr/>
        </p:nvSpPr>
        <p:spPr>
          <a:xfrm>
            <a:off x="4038600" y="5295896"/>
            <a:ext cx="1143000" cy="647700"/>
          </a:xfrm>
          <a:prstGeom prst="flowChartMagneticDisk">
            <a:avLst/>
          </a:prstGeom>
        </p:spPr>
        <p:style>
          <a:lnRef idx="0">
            <a:schemeClr val="accent6"/>
          </a:lnRef>
          <a:fillRef idx="3">
            <a:schemeClr val="accent6"/>
          </a:fillRef>
          <a:effectRef idx="3">
            <a:schemeClr val="accent6"/>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Reporting</a:t>
            </a:r>
            <a:endParaRPr lang="en-US" sz="1600" dirty="0"/>
          </a:p>
        </p:txBody>
      </p:sp>
      <p:sp>
        <p:nvSpPr>
          <p:cNvPr id="28" name="Flowchart: Magnetic Disk 27"/>
          <p:cNvSpPr/>
          <p:nvPr/>
        </p:nvSpPr>
        <p:spPr>
          <a:xfrm>
            <a:off x="5334000" y="5295896"/>
            <a:ext cx="1143000" cy="647700"/>
          </a:xfrm>
          <a:prstGeom prst="flowChartMagneticDisk">
            <a:avLst/>
          </a:prstGeom>
        </p:spPr>
        <p:style>
          <a:lnRef idx="0">
            <a:schemeClr val="accent6"/>
          </a:lnRef>
          <a:fillRef idx="3">
            <a:schemeClr val="accent6"/>
          </a:fillRef>
          <a:effectRef idx="3">
            <a:schemeClr val="accent6"/>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Archive</a:t>
            </a:r>
            <a:endParaRPr lang="en-US" sz="1600" dirty="0"/>
          </a:p>
        </p:txBody>
      </p:sp>
      <p:sp>
        <p:nvSpPr>
          <p:cNvPr id="29" name="Rectangle 28"/>
          <p:cNvSpPr/>
          <p:nvPr/>
        </p:nvSpPr>
        <p:spPr>
          <a:xfrm>
            <a:off x="1447800" y="3429000"/>
            <a:ext cx="5081815" cy="495300"/>
          </a:xfrm>
          <a:prstGeom prst="rec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bg1"/>
                </a:solidFill>
              </a:rPr>
              <a:t>Web Services</a:t>
            </a:r>
            <a:endParaRPr lang="en-US" sz="1600" dirty="0">
              <a:solidFill>
                <a:schemeClr val="bg1"/>
              </a:solidFill>
            </a:endParaRPr>
          </a:p>
        </p:txBody>
      </p:sp>
      <p:sp>
        <p:nvSpPr>
          <p:cNvPr id="30" name="Rectangle 29"/>
          <p:cNvSpPr/>
          <p:nvPr/>
        </p:nvSpPr>
        <p:spPr>
          <a:xfrm>
            <a:off x="1424215" y="4533896"/>
            <a:ext cx="5105400" cy="457200"/>
          </a:xfrm>
          <a:prstGeom prst="rec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bg1"/>
                </a:solidFill>
              </a:rPr>
              <a:t>Data Access Layer (DAL)</a:t>
            </a:r>
            <a:endParaRPr lang="en-US" sz="1600" dirty="0">
              <a:solidFill>
                <a:schemeClr val="bg1"/>
              </a:solidFill>
            </a:endParaRPr>
          </a:p>
        </p:txBody>
      </p:sp>
      <p:sp>
        <p:nvSpPr>
          <p:cNvPr id="31" name="Rounded Rectangle 30"/>
          <p:cNvSpPr/>
          <p:nvPr/>
        </p:nvSpPr>
        <p:spPr>
          <a:xfrm>
            <a:off x="3634015" y="1219196"/>
            <a:ext cx="1752600" cy="762000"/>
          </a:xfrm>
          <a:prstGeom prst="roundRect">
            <a:avLst/>
          </a:prstGeom>
        </p:spPr>
        <p:style>
          <a:lnRef idx="0">
            <a:schemeClr val="accent3"/>
          </a:lnRef>
          <a:fillRef idx="3">
            <a:schemeClr val="accent3"/>
          </a:fillRef>
          <a:effectRef idx="3">
            <a:schemeClr val="accent3"/>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smtClean="0">
                <a:solidFill>
                  <a:schemeClr val="bg1"/>
                </a:solidFill>
              </a:rPr>
              <a:t>Project Professional</a:t>
            </a:r>
            <a:endParaRPr lang="en-US" sz="2000" dirty="0">
              <a:solidFill>
                <a:schemeClr val="bg1"/>
              </a:solidFill>
            </a:endParaRPr>
          </a:p>
        </p:txBody>
      </p:sp>
      <p:sp>
        <p:nvSpPr>
          <p:cNvPr id="32" name="Rounded Rectangle 31"/>
          <p:cNvSpPr/>
          <p:nvPr/>
        </p:nvSpPr>
        <p:spPr>
          <a:xfrm>
            <a:off x="5539015" y="1219196"/>
            <a:ext cx="1752600" cy="762000"/>
          </a:xfrm>
          <a:prstGeom prst="roundRect">
            <a:avLst/>
          </a:prstGeom>
        </p:spPr>
        <p:style>
          <a:lnRef idx="0">
            <a:schemeClr val="accent3"/>
          </a:lnRef>
          <a:fillRef idx="3">
            <a:schemeClr val="accent3"/>
          </a:fillRef>
          <a:effectRef idx="3">
            <a:schemeClr val="accent3"/>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smtClean="0">
                <a:solidFill>
                  <a:schemeClr val="bg1"/>
                </a:solidFill>
              </a:rPr>
              <a:t>IE</a:t>
            </a:r>
            <a:endParaRPr lang="en-US" sz="2000" dirty="0">
              <a:solidFill>
                <a:schemeClr val="bg1"/>
              </a:solidFill>
            </a:endParaRPr>
          </a:p>
        </p:txBody>
      </p:sp>
      <p:sp>
        <p:nvSpPr>
          <p:cNvPr id="33" name="Rectangle 32"/>
          <p:cNvSpPr/>
          <p:nvPr/>
        </p:nvSpPr>
        <p:spPr>
          <a:xfrm>
            <a:off x="5539015" y="2285997"/>
            <a:ext cx="1447800" cy="723900"/>
          </a:xfrm>
          <a:prstGeom prst="rec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bg1"/>
                </a:solidFill>
              </a:rPr>
              <a:t>Project Web Ap</a:t>
            </a:r>
            <a:r>
              <a:rPr lang="en-US" sz="1600" dirty="0">
                <a:solidFill>
                  <a:schemeClr val="bg1"/>
                </a:solidFill>
              </a:rPr>
              <a:t>p</a:t>
            </a:r>
          </a:p>
        </p:txBody>
      </p:sp>
      <p:sp>
        <p:nvSpPr>
          <p:cNvPr id="34" name="Rounded Rectangle 33"/>
          <p:cNvSpPr/>
          <p:nvPr/>
        </p:nvSpPr>
        <p:spPr>
          <a:xfrm>
            <a:off x="1729015" y="1219196"/>
            <a:ext cx="1752600" cy="762000"/>
          </a:xfrm>
          <a:prstGeom prst="roundRect">
            <a:avLst/>
          </a:prstGeom>
        </p:spPr>
        <p:style>
          <a:lnRef idx="0">
            <a:schemeClr val="accent3"/>
          </a:lnRef>
          <a:fillRef idx="3">
            <a:schemeClr val="accent3"/>
          </a:fillRef>
          <a:effectRef idx="3">
            <a:schemeClr val="accent3"/>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smtClean="0">
                <a:solidFill>
                  <a:schemeClr val="bg1"/>
                </a:solidFill>
              </a:rPr>
              <a:t>3</a:t>
            </a:r>
            <a:r>
              <a:rPr lang="en-US" sz="2000" baseline="30000" dirty="0" smtClean="0">
                <a:solidFill>
                  <a:schemeClr val="bg1"/>
                </a:solidFill>
              </a:rPr>
              <a:t>rd</a:t>
            </a:r>
            <a:r>
              <a:rPr lang="en-US" sz="2000" dirty="0" smtClean="0">
                <a:solidFill>
                  <a:schemeClr val="bg1"/>
                </a:solidFill>
              </a:rPr>
              <a:t> Party Application</a:t>
            </a:r>
            <a:endParaRPr lang="en-US" sz="2000" dirty="0">
              <a:solidFill>
                <a:schemeClr val="bg1"/>
              </a:solidFill>
            </a:endParaRPr>
          </a:p>
        </p:txBody>
      </p:sp>
      <p:sp>
        <p:nvSpPr>
          <p:cNvPr id="36" name="Rectangle 35"/>
          <p:cNvSpPr/>
          <p:nvPr/>
        </p:nvSpPr>
        <p:spPr>
          <a:xfrm>
            <a:off x="1424215" y="4000496"/>
            <a:ext cx="5105400" cy="457200"/>
          </a:xfrm>
          <a:prstGeom prst="rec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bg1"/>
                </a:solidFill>
              </a:rPr>
              <a:t>Business Objects</a:t>
            </a:r>
            <a:endParaRPr lang="en-US" sz="1600" dirty="0">
              <a:solidFill>
                <a:schemeClr val="bg1"/>
              </a:solidFill>
            </a:endParaRPr>
          </a:p>
        </p:txBody>
      </p:sp>
      <p:sp>
        <p:nvSpPr>
          <p:cNvPr id="37" name="Rectangle 36"/>
          <p:cNvSpPr/>
          <p:nvPr/>
        </p:nvSpPr>
        <p:spPr>
          <a:xfrm rot="16200000">
            <a:off x="300265" y="3943346"/>
            <a:ext cx="1562100" cy="533400"/>
          </a:xfrm>
          <a:prstGeom prst="rec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bg1"/>
                </a:solidFill>
              </a:rPr>
              <a:t>Events</a:t>
            </a:r>
            <a:endParaRPr lang="en-US" sz="1600" dirty="0">
              <a:solidFill>
                <a:schemeClr val="bg1"/>
              </a:solidFill>
            </a:endParaRPr>
          </a:p>
        </p:txBody>
      </p:sp>
      <p:sp>
        <p:nvSpPr>
          <p:cNvPr id="38" name="Rectangle 37"/>
          <p:cNvSpPr/>
          <p:nvPr/>
        </p:nvSpPr>
        <p:spPr>
          <a:xfrm rot="16200000">
            <a:off x="6083832" y="3945761"/>
            <a:ext cx="1565456" cy="533400"/>
          </a:xfrm>
          <a:prstGeom prst="rec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bg1"/>
                </a:solidFill>
              </a:rPr>
              <a:t>Queue</a:t>
            </a:r>
            <a:endParaRPr lang="en-US" sz="1600" dirty="0">
              <a:solidFill>
                <a:schemeClr val="bg1"/>
              </a:solidFill>
            </a:endParaRPr>
          </a:p>
        </p:txBody>
      </p:sp>
      <p:sp>
        <p:nvSpPr>
          <p:cNvPr id="40" name="Rectangle 39"/>
          <p:cNvSpPr/>
          <p:nvPr/>
        </p:nvSpPr>
        <p:spPr>
          <a:xfrm>
            <a:off x="2567215" y="2285997"/>
            <a:ext cx="1295400" cy="723900"/>
          </a:xfrm>
          <a:prstGeom prst="rec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bg1"/>
                </a:solidFill>
              </a:rPr>
              <a:t>WCF Forwarder</a:t>
            </a:r>
          </a:p>
        </p:txBody>
      </p:sp>
      <p:sp>
        <p:nvSpPr>
          <p:cNvPr id="41" name="Rectangle 40"/>
          <p:cNvSpPr/>
          <p:nvPr/>
        </p:nvSpPr>
        <p:spPr>
          <a:xfrm>
            <a:off x="4015015" y="2285997"/>
            <a:ext cx="1371600" cy="723900"/>
          </a:xfrm>
          <a:prstGeom prst="rec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bg1"/>
                </a:solidFill>
              </a:rPr>
              <a:t>Web Service</a:t>
            </a:r>
          </a:p>
          <a:p>
            <a:pPr algn="ctr"/>
            <a:r>
              <a:rPr lang="en-US" sz="1600" dirty="0" smtClean="0">
                <a:solidFill>
                  <a:schemeClr val="bg1"/>
                </a:solidFill>
              </a:rPr>
              <a:t>Forwarder</a:t>
            </a:r>
          </a:p>
        </p:txBody>
      </p:sp>
      <p:sp>
        <p:nvSpPr>
          <p:cNvPr id="42" name="Rounded Rectangle 41"/>
          <p:cNvSpPr/>
          <p:nvPr/>
        </p:nvSpPr>
        <p:spPr>
          <a:xfrm>
            <a:off x="205015" y="2438396"/>
            <a:ext cx="1752600" cy="762000"/>
          </a:xfrm>
          <a:prstGeom prst="roundRect">
            <a:avLst/>
          </a:prstGeom>
        </p:spPr>
        <p:style>
          <a:lnRef idx="0">
            <a:schemeClr val="accent3"/>
          </a:lnRef>
          <a:fillRef idx="3">
            <a:schemeClr val="accent3"/>
          </a:fillRef>
          <a:effectRef idx="3">
            <a:schemeClr val="accent3"/>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smtClean="0">
                <a:solidFill>
                  <a:schemeClr val="bg1"/>
                </a:solidFill>
              </a:rPr>
              <a:t>3</a:t>
            </a:r>
            <a:r>
              <a:rPr lang="en-US" sz="2000" baseline="30000" dirty="0" smtClean="0">
                <a:solidFill>
                  <a:schemeClr val="bg1"/>
                </a:solidFill>
              </a:rPr>
              <a:t>rd</a:t>
            </a:r>
            <a:r>
              <a:rPr lang="en-US" sz="2000" dirty="0" smtClean="0">
                <a:solidFill>
                  <a:schemeClr val="bg1"/>
                </a:solidFill>
              </a:rPr>
              <a:t> Party Application</a:t>
            </a:r>
            <a:endParaRPr lang="en-US" sz="2000" dirty="0">
              <a:solidFill>
                <a:schemeClr val="bg1"/>
              </a:solidFill>
            </a:endParaRPr>
          </a:p>
        </p:txBody>
      </p:sp>
      <p:sp>
        <p:nvSpPr>
          <p:cNvPr id="44" name="Rectangle 43"/>
          <p:cNvSpPr/>
          <p:nvPr/>
        </p:nvSpPr>
        <p:spPr>
          <a:xfrm>
            <a:off x="7315200" y="2247896"/>
            <a:ext cx="1447800" cy="838200"/>
          </a:xfrm>
          <a:prstGeom prst="rect">
            <a:avLst/>
          </a:prstGeom>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WSS and </a:t>
            </a:r>
          </a:p>
          <a:p>
            <a:pPr algn="ctr"/>
            <a:r>
              <a:rPr lang="en-US" sz="1600" dirty="0" smtClean="0">
                <a:solidFill>
                  <a:schemeClr val="tx1"/>
                </a:solidFill>
              </a:rPr>
              <a:t>MSS </a:t>
            </a:r>
            <a:endParaRPr lang="en-US" sz="1600" dirty="0">
              <a:solidFill>
                <a:schemeClr val="tx1"/>
              </a:solidFill>
            </a:endParaRPr>
          </a:p>
        </p:txBody>
      </p:sp>
      <p:sp>
        <p:nvSpPr>
          <p:cNvPr id="48" name="Flowchart: Magnetic Disk 47"/>
          <p:cNvSpPr/>
          <p:nvPr/>
        </p:nvSpPr>
        <p:spPr>
          <a:xfrm>
            <a:off x="7924800" y="5295896"/>
            <a:ext cx="914400" cy="647700"/>
          </a:xfrm>
          <a:prstGeom prst="flowChartMagneticDisk">
            <a:avLst/>
          </a:prstGeom>
        </p:spPr>
        <p:style>
          <a:lnRef idx="0">
            <a:schemeClr val="accent4"/>
          </a:lnRef>
          <a:fillRef idx="3">
            <a:schemeClr val="accent4"/>
          </a:fillRef>
          <a:effectRef idx="3">
            <a:schemeClr val="accent4"/>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Config</a:t>
            </a:r>
            <a:endParaRPr lang="en-US" sz="1600" dirty="0"/>
          </a:p>
        </p:txBody>
      </p:sp>
      <p:cxnSp>
        <p:nvCxnSpPr>
          <p:cNvPr id="46" name="Straight Connector 45"/>
          <p:cNvCxnSpPr/>
          <p:nvPr/>
        </p:nvCxnSpPr>
        <p:spPr>
          <a:xfrm rot="5400000">
            <a:off x="7962900" y="5029196"/>
            <a:ext cx="533400" cy="1588"/>
          </a:xfrm>
          <a:prstGeom prst="line">
            <a:avLst/>
          </a:prstGeom>
        </p:spPr>
        <p:style>
          <a:lnRef idx="3">
            <a:schemeClr val="accent6"/>
          </a:lnRef>
          <a:fillRef idx="0">
            <a:schemeClr val="accent6"/>
          </a:fillRef>
          <a:effectRef idx="2">
            <a:schemeClr val="accent6"/>
          </a:effectRef>
          <a:fontRef idx="minor">
            <a:schemeClr val="tx1"/>
          </a:fontRef>
        </p:style>
      </p:cxnSp>
      <p:cxnSp>
        <p:nvCxnSpPr>
          <p:cNvPr id="45" name="Straight Connector 44"/>
          <p:cNvCxnSpPr/>
          <p:nvPr/>
        </p:nvCxnSpPr>
        <p:spPr>
          <a:xfrm rot="5400000">
            <a:off x="7201694" y="5142706"/>
            <a:ext cx="533400" cy="1588"/>
          </a:xfrm>
          <a:prstGeom prst="line">
            <a:avLst/>
          </a:prstGeom>
        </p:spPr>
        <p:style>
          <a:lnRef idx="3">
            <a:schemeClr val="accent6"/>
          </a:lnRef>
          <a:fillRef idx="0">
            <a:schemeClr val="accent6"/>
          </a:fillRef>
          <a:effectRef idx="2">
            <a:schemeClr val="accent6"/>
          </a:effectRef>
          <a:fontRef idx="minor">
            <a:schemeClr val="tx1"/>
          </a:fontRef>
        </p:style>
      </p:cxnSp>
      <p:sp>
        <p:nvSpPr>
          <p:cNvPr id="47" name="Flowchart: Magnetic Disk 46"/>
          <p:cNvSpPr/>
          <p:nvPr/>
        </p:nvSpPr>
        <p:spPr>
          <a:xfrm>
            <a:off x="6858000" y="5295896"/>
            <a:ext cx="990600" cy="647700"/>
          </a:xfrm>
          <a:prstGeom prst="flowChartMagneticDisk">
            <a:avLst/>
          </a:prstGeom>
        </p:spPr>
        <p:style>
          <a:lnRef idx="0">
            <a:schemeClr val="accent4"/>
          </a:lnRef>
          <a:fillRef idx="3">
            <a:schemeClr val="accent4"/>
          </a:fillRef>
          <a:effectRef idx="3">
            <a:schemeClr val="accent4"/>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Content</a:t>
            </a:r>
            <a:endParaRPr lang="en-US" sz="1600" dirty="0"/>
          </a:p>
        </p:txBody>
      </p:sp>
      <p:sp>
        <p:nvSpPr>
          <p:cNvPr id="43" name="Rectangle 42"/>
          <p:cNvSpPr/>
          <p:nvPr/>
        </p:nvSpPr>
        <p:spPr>
          <a:xfrm>
            <a:off x="7315200" y="3467096"/>
            <a:ext cx="1447800" cy="1524000"/>
          </a:xfrm>
          <a:prstGeom prst="rect">
            <a:avLst/>
          </a:prstGeom>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WSS and </a:t>
            </a:r>
          </a:p>
          <a:p>
            <a:pPr algn="ctr"/>
            <a:r>
              <a:rPr lang="en-US" sz="1600" dirty="0" smtClean="0">
                <a:solidFill>
                  <a:schemeClr val="tx1"/>
                </a:solidFill>
              </a:rPr>
              <a:t>MSS </a:t>
            </a:r>
            <a:endParaRPr lang="en-US" sz="1600" dirty="0">
              <a:solidFill>
                <a:schemeClr val="tx1"/>
              </a:solidFill>
            </a:endParaRPr>
          </a:p>
        </p:txBody>
      </p:sp>
      <p:sp>
        <p:nvSpPr>
          <p:cNvPr id="39" name="Rectangle 38"/>
          <p:cNvSpPr/>
          <p:nvPr/>
        </p:nvSpPr>
        <p:spPr>
          <a:xfrm>
            <a:off x="1447800" y="3429000"/>
            <a:ext cx="5105400" cy="495300"/>
          </a:xfrm>
          <a:prstGeom prst="rect">
            <a:avLst/>
          </a:prstGeom>
        </p:spPr>
        <p:style>
          <a:lnRef idx="1">
            <a:schemeClr val="accent1"/>
          </a:lnRef>
          <a:fillRef idx="2">
            <a:schemeClr val="accent1"/>
          </a:fillRef>
          <a:effectRef idx="1">
            <a:schemeClr val="accent1"/>
          </a:effectRef>
          <a:fontRef idx="minor">
            <a:schemeClr val="dk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bg1"/>
                </a:solidFill>
              </a:rPr>
              <a:t>WCF Service</a:t>
            </a:r>
            <a:endParaRPr lang="en-US" sz="1600"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Server 2010 Interface</a:t>
            </a:r>
            <a:endParaRPr lang="en-US" dirty="0"/>
          </a:p>
        </p:txBody>
      </p:sp>
      <p:grpSp>
        <p:nvGrpSpPr>
          <p:cNvPr id="3" name="Group 94"/>
          <p:cNvGrpSpPr/>
          <p:nvPr/>
        </p:nvGrpSpPr>
        <p:grpSpPr>
          <a:xfrm>
            <a:off x="228600" y="1066800"/>
            <a:ext cx="8763000" cy="4880584"/>
            <a:chOff x="228600" y="1066800"/>
            <a:chExt cx="8763000" cy="4880584"/>
          </a:xfrm>
        </p:grpSpPr>
        <p:grpSp>
          <p:nvGrpSpPr>
            <p:cNvPr id="6" name="Group 7"/>
            <p:cNvGrpSpPr/>
            <p:nvPr/>
          </p:nvGrpSpPr>
          <p:grpSpPr>
            <a:xfrm>
              <a:off x="228600" y="1066800"/>
              <a:ext cx="2819400" cy="613384"/>
              <a:chOff x="685800" y="1066800"/>
              <a:chExt cx="2819400" cy="613384"/>
            </a:xfrm>
          </p:grpSpPr>
          <p:sp>
            <p:nvSpPr>
              <p:cNvPr id="5" name="Rounded Rectangle 4"/>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pic>
            <p:nvPicPr>
              <p:cNvPr id="1026"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7" name="TextBox 6"/>
              <p:cNvSpPr txBox="1"/>
              <p:nvPr/>
            </p:nvSpPr>
            <p:spPr>
              <a:xfrm>
                <a:off x="1295400" y="1295400"/>
                <a:ext cx="670055" cy="249299"/>
              </a:xfrm>
              <a:prstGeom prst="rect">
                <a:avLst/>
              </a:prstGeom>
              <a:noFill/>
            </p:spPr>
            <p:txBody>
              <a:bodyPr wrap="none" lIns="0" tIns="0" rIns="0" bIns="0" rtlCol="0">
                <a:spAutoFit/>
              </a:bodyPr>
              <a:lstStyle/>
              <a:p>
                <a:pPr>
                  <a:lnSpc>
                    <a:spcPct val="90000"/>
                  </a:lnSpc>
                </a:pPr>
                <a:r>
                  <a:rPr lang="en-US" dirty="0" smtClean="0">
                    <a:gradFill>
                      <a:gsLst>
                        <a:gs pos="0">
                          <a:srgbClr val="FFFFFF"/>
                        </a:gs>
                        <a:gs pos="100000">
                          <a:srgbClr val="FFFFFF"/>
                        </a:gs>
                      </a:gsLst>
                      <a:lin ang="5400000" scaled="0"/>
                    </a:gradFill>
                  </a:rPr>
                  <a:t>Admin</a:t>
                </a:r>
              </a:p>
            </p:txBody>
          </p:sp>
        </p:grpSp>
        <p:grpSp>
          <p:nvGrpSpPr>
            <p:cNvPr id="8" name="Group 8"/>
            <p:cNvGrpSpPr/>
            <p:nvPr/>
          </p:nvGrpSpPr>
          <p:grpSpPr>
            <a:xfrm>
              <a:off x="228600" y="4114800"/>
              <a:ext cx="2819400" cy="613384"/>
              <a:chOff x="685800" y="1066800"/>
              <a:chExt cx="2819400" cy="613384"/>
            </a:xfrm>
          </p:grpSpPr>
          <p:sp>
            <p:nvSpPr>
              <p:cNvPr id="10" name="Rounded Rectangle 9"/>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pic>
            <p:nvPicPr>
              <p:cNvPr id="11"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12" name="TextBox 11"/>
              <p:cNvSpPr txBox="1"/>
              <p:nvPr/>
            </p:nvSpPr>
            <p:spPr>
              <a:xfrm>
                <a:off x="1295400" y="1295400"/>
                <a:ext cx="652679" cy="249299"/>
              </a:xfrm>
              <a:prstGeom prst="rect">
                <a:avLst/>
              </a:prstGeom>
              <a:noFill/>
            </p:spPr>
            <p:txBody>
              <a:bodyPr wrap="none" lIns="0" tIns="0" rIns="0" bIns="0" rtlCol="0">
                <a:spAutoFit/>
              </a:bodyPr>
              <a:lstStyle/>
              <a:p>
                <a:pPr>
                  <a:lnSpc>
                    <a:spcPct val="90000"/>
                  </a:lnSpc>
                </a:pPr>
                <a:r>
                  <a:rPr lang="en-US" dirty="0" smtClean="0">
                    <a:gradFill>
                      <a:gsLst>
                        <a:gs pos="0">
                          <a:srgbClr val="FFFFFF"/>
                        </a:gs>
                        <a:gs pos="100000">
                          <a:srgbClr val="FFFFFF"/>
                        </a:gs>
                      </a:gsLst>
                      <a:lin ang="5400000" scaled="0"/>
                    </a:gradFill>
                  </a:rPr>
                  <a:t>Events</a:t>
                </a:r>
              </a:p>
            </p:txBody>
          </p:sp>
        </p:grpSp>
        <p:grpSp>
          <p:nvGrpSpPr>
            <p:cNvPr id="9" name="Group 12"/>
            <p:cNvGrpSpPr/>
            <p:nvPr/>
          </p:nvGrpSpPr>
          <p:grpSpPr>
            <a:xfrm>
              <a:off x="228600" y="2286000"/>
              <a:ext cx="2819400" cy="613384"/>
              <a:chOff x="685800" y="1066800"/>
              <a:chExt cx="2819400" cy="613384"/>
            </a:xfrm>
          </p:grpSpPr>
          <p:sp>
            <p:nvSpPr>
              <p:cNvPr id="14" name="Rounded Rectangle 13"/>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pic>
            <p:nvPicPr>
              <p:cNvPr id="15"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16" name="TextBox 15"/>
              <p:cNvSpPr txBox="1"/>
              <p:nvPr/>
            </p:nvSpPr>
            <p:spPr>
              <a:xfrm>
                <a:off x="1295400" y="1295400"/>
                <a:ext cx="899285" cy="249299"/>
              </a:xfrm>
              <a:prstGeom prst="rect">
                <a:avLst/>
              </a:prstGeom>
              <a:noFill/>
            </p:spPr>
            <p:txBody>
              <a:bodyPr wrap="none" lIns="0" tIns="0" rIns="0" bIns="0" rtlCol="0">
                <a:spAutoFit/>
              </a:bodyPr>
              <a:lstStyle/>
              <a:p>
                <a:pPr>
                  <a:lnSpc>
                    <a:spcPct val="90000"/>
                  </a:lnSpc>
                </a:pPr>
                <a:r>
                  <a:rPr lang="en-US" dirty="0" smtClean="0">
                    <a:gradFill>
                      <a:gsLst>
                        <a:gs pos="0">
                          <a:srgbClr val="FFFFFF"/>
                        </a:gs>
                        <a:gs pos="100000">
                          <a:srgbClr val="FFFFFF"/>
                        </a:gs>
                      </a:gsLst>
                      <a:lin ang="5400000" scaled="0"/>
                    </a:gradFill>
                  </a:rPr>
                  <a:t>Calendar</a:t>
                </a:r>
              </a:p>
            </p:txBody>
          </p:sp>
        </p:grpSp>
        <p:grpSp>
          <p:nvGrpSpPr>
            <p:cNvPr id="13" name="Group 16"/>
            <p:cNvGrpSpPr/>
            <p:nvPr/>
          </p:nvGrpSpPr>
          <p:grpSpPr>
            <a:xfrm>
              <a:off x="228600" y="2895600"/>
              <a:ext cx="2819400" cy="613384"/>
              <a:chOff x="685800" y="1066800"/>
              <a:chExt cx="2819400" cy="613384"/>
            </a:xfrm>
          </p:grpSpPr>
          <p:sp>
            <p:nvSpPr>
              <p:cNvPr id="18" name="Rounded Rectangle 17"/>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pic>
            <p:nvPicPr>
              <p:cNvPr id="19"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20" name="TextBox 19"/>
              <p:cNvSpPr txBox="1"/>
              <p:nvPr/>
            </p:nvSpPr>
            <p:spPr>
              <a:xfrm>
                <a:off x="1295400" y="1295400"/>
                <a:ext cx="1261564" cy="249299"/>
              </a:xfrm>
              <a:prstGeom prst="rect">
                <a:avLst/>
              </a:prstGeom>
              <a:noFill/>
            </p:spPr>
            <p:txBody>
              <a:bodyPr wrap="none" lIns="0" tIns="0" rIns="0" bIns="0" rtlCol="0">
                <a:spAutoFit/>
              </a:bodyPr>
              <a:lstStyle/>
              <a:p>
                <a:pPr>
                  <a:lnSpc>
                    <a:spcPct val="90000"/>
                  </a:lnSpc>
                </a:pPr>
                <a:r>
                  <a:rPr lang="en-US" dirty="0" smtClean="0">
                    <a:gradFill>
                      <a:gsLst>
                        <a:gs pos="0">
                          <a:srgbClr val="FFFFFF"/>
                        </a:gs>
                        <a:gs pos="100000">
                          <a:srgbClr val="FFFFFF"/>
                        </a:gs>
                      </a:gsLst>
                      <a:lin ang="5400000" scaled="0"/>
                    </a:gradFill>
                  </a:rPr>
                  <a:t>Cube Admin</a:t>
                </a:r>
              </a:p>
            </p:txBody>
          </p:sp>
        </p:grpSp>
        <p:grpSp>
          <p:nvGrpSpPr>
            <p:cNvPr id="17" name="Group 20"/>
            <p:cNvGrpSpPr/>
            <p:nvPr/>
          </p:nvGrpSpPr>
          <p:grpSpPr>
            <a:xfrm>
              <a:off x="228600" y="3505200"/>
              <a:ext cx="2819400" cy="613384"/>
              <a:chOff x="685800" y="1066800"/>
              <a:chExt cx="2819400" cy="613384"/>
            </a:xfrm>
          </p:grpSpPr>
          <p:sp>
            <p:nvSpPr>
              <p:cNvPr id="22" name="Rounded Rectangle 21"/>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pic>
            <p:nvPicPr>
              <p:cNvPr id="23"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24" name="TextBox 23"/>
              <p:cNvSpPr txBox="1"/>
              <p:nvPr/>
            </p:nvSpPr>
            <p:spPr>
              <a:xfrm>
                <a:off x="1295400" y="1295400"/>
                <a:ext cx="1421671" cy="249299"/>
              </a:xfrm>
              <a:prstGeom prst="rect">
                <a:avLst/>
              </a:prstGeom>
              <a:noFill/>
            </p:spPr>
            <p:txBody>
              <a:bodyPr wrap="none" lIns="0" tIns="0" rIns="0" bIns="0" rtlCol="0">
                <a:spAutoFit/>
              </a:bodyPr>
              <a:lstStyle/>
              <a:p>
                <a:pPr>
                  <a:lnSpc>
                    <a:spcPct val="90000"/>
                  </a:lnSpc>
                </a:pPr>
                <a:r>
                  <a:rPr lang="en-US" dirty="0" smtClean="0">
                    <a:gradFill>
                      <a:gsLst>
                        <a:gs pos="0">
                          <a:srgbClr val="FFFFFF"/>
                        </a:gs>
                        <a:gs pos="100000">
                          <a:srgbClr val="FFFFFF"/>
                        </a:gs>
                      </a:gsLst>
                      <a:lin ang="5400000" scaled="0"/>
                    </a:gradFill>
                  </a:rPr>
                  <a:t>Custom Fields</a:t>
                </a:r>
              </a:p>
            </p:txBody>
          </p:sp>
        </p:grpSp>
        <p:grpSp>
          <p:nvGrpSpPr>
            <p:cNvPr id="21" name="Group 24"/>
            <p:cNvGrpSpPr/>
            <p:nvPr/>
          </p:nvGrpSpPr>
          <p:grpSpPr>
            <a:xfrm>
              <a:off x="3200400" y="1676400"/>
              <a:ext cx="2819400" cy="613384"/>
              <a:chOff x="685800" y="1066800"/>
              <a:chExt cx="2819400" cy="613384"/>
            </a:xfrm>
          </p:grpSpPr>
          <p:sp>
            <p:nvSpPr>
              <p:cNvPr id="26" name="Rounded Rectangle 25"/>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pic>
            <p:nvPicPr>
              <p:cNvPr id="27"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28" name="TextBox 27"/>
              <p:cNvSpPr txBox="1"/>
              <p:nvPr/>
            </p:nvSpPr>
            <p:spPr>
              <a:xfrm>
                <a:off x="1295400" y="1295400"/>
                <a:ext cx="703911" cy="249299"/>
              </a:xfrm>
              <a:prstGeom prst="rect">
                <a:avLst/>
              </a:prstGeom>
              <a:noFill/>
            </p:spPr>
            <p:txBody>
              <a:bodyPr wrap="none" lIns="0" tIns="0" rIns="0" bIns="0" rtlCol="0">
                <a:spAutoFit/>
              </a:bodyPr>
              <a:lstStyle/>
              <a:p>
                <a:pPr>
                  <a:lnSpc>
                    <a:spcPct val="90000"/>
                  </a:lnSpc>
                </a:pPr>
                <a:r>
                  <a:rPr lang="en-US" dirty="0" smtClean="0">
                    <a:gradFill>
                      <a:gsLst>
                        <a:gs pos="0">
                          <a:srgbClr val="FFFFFF"/>
                        </a:gs>
                        <a:gs pos="100000">
                          <a:srgbClr val="FFFFFF"/>
                        </a:gs>
                      </a:gsLst>
                      <a:lin ang="5400000" scaled="0"/>
                    </a:gradFill>
                  </a:rPr>
                  <a:t>Project</a:t>
                </a:r>
              </a:p>
            </p:txBody>
          </p:sp>
        </p:grpSp>
        <p:grpSp>
          <p:nvGrpSpPr>
            <p:cNvPr id="25" name="Group 28"/>
            <p:cNvGrpSpPr/>
            <p:nvPr/>
          </p:nvGrpSpPr>
          <p:grpSpPr>
            <a:xfrm>
              <a:off x="228600" y="4724400"/>
              <a:ext cx="2819400" cy="613384"/>
              <a:chOff x="685800" y="1066800"/>
              <a:chExt cx="2819400" cy="613384"/>
            </a:xfrm>
          </p:grpSpPr>
          <p:sp>
            <p:nvSpPr>
              <p:cNvPr id="30" name="Rounded Rectangle 29"/>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pic>
            <p:nvPicPr>
              <p:cNvPr id="31"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32" name="TextBox 31"/>
              <p:cNvSpPr txBox="1"/>
              <p:nvPr/>
            </p:nvSpPr>
            <p:spPr>
              <a:xfrm>
                <a:off x="1295400" y="1295400"/>
                <a:ext cx="1347741" cy="249299"/>
              </a:xfrm>
              <a:prstGeom prst="rect">
                <a:avLst/>
              </a:prstGeom>
              <a:noFill/>
            </p:spPr>
            <p:txBody>
              <a:bodyPr wrap="none" lIns="0" tIns="0" rIns="0" bIns="0" rtlCol="0">
                <a:spAutoFit/>
              </a:bodyPr>
              <a:lstStyle/>
              <a:p>
                <a:pPr>
                  <a:lnSpc>
                    <a:spcPct val="90000"/>
                  </a:lnSpc>
                </a:pPr>
                <a:r>
                  <a:rPr lang="en-US" dirty="0" smtClean="0">
                    <a:gradFill>
                      <a:gsLst>
                        <a:gs pos="0">
                          <a:srgbClr val="FFFFFF"/>
                        </a:gs>
                        <a:gs pos="100000">
                          <a:srgbClr val="FFFFFF"/>
                        </a:gs>
                      </a:gsLst>
                      <a:lin ang="5400000" scaled="0"/>
                    </a:gradFill>
                  </a:rPr>
                  <a:t>Lookup Table</a:t>
                </a:r>
              </a:p>
            </p:txBody>
          </p:sp>
        </p:grpSp>
        <p:grpSp>
          <p:nvGrpSpPr>
            <p:cNvPr id="29" name="Group 32"/>
            <p:cNvGrpSpPr/>
            <p:nvPr/>
          </p:nvGrpSpPr>
          <p:grpSpPr>
            <a:xfrm>
              <a:off x="228600" y="5334000"/>
              <a:ext cx="2819400" cy="613384"/>
              <a:chOff x="685800" y="1066800"/>
              <a:chExt cx="2819400" cy="613384"/>
            </a:xfrm>
          </p:grpSpPr>
          <p:sp>
            <p:nvSpPr>
              <p:cNvPr id="34" name="Rounded Rectangle 33"/>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pic>
            <p:nvPicPr>
              <p:cNvPr id="35"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36" name="TextBox 35"/>
              <p:cNvSpPr txBox="1"/>
              <p:nvPr/>
            </p:nvSpPr>
            <p:spPr>
              <a:xfrm>
                <a:off x="1295400" y="1295400"/>
                <a:ext cx="1292020" cy="249299"/>
              </a:xfrm>
              <a:prstGeom prst="rect">
                <a:avLst/>
              </a:prstGeom>
              <a:noFill/>
            </p:spPr>
            <p:txBody>
              <a:bodyPr wrap="none" lIns="0" tIns="0" rIns="0" bIns="0" rtlCol="0">
                <a:spAutoFit/>
              </a:bodyPr>
              <a:lstStyle/>
              <a:p>
                <a:pPr>
                  <a:lnSpc>
                    <a:spcPct val="90000"/>
                  </a:lnSpc>
                </a:pPr>
                <a:r>
                  <a:rPr lang="en-US" dirty="0" smtClean="0">
                    <a:gradFill>
                      <a:gsLst>
                        <a:gs pos="0">
                          <a:srgbClr val="FFFFFF"/>
                        </a:gs>
                        <a:gs pos="100000">
                          <a:srgbClr val="FFFFFF"/>
                        </a:gs>
                      </a:gsLst>
                      <a:lin ang="5400000" scaled="0"/>
                    </a:gradFill>
                  </a:rPr>
                  <a:t>Notifications</a:t>
                </a:r>
              </a:p>
            </p:txBody>
          </p:sp>
        </p:grpSp>
        <p:grpSp>
          <p:nvGrpSpPr>
            <p:cNvPr id="33" name="Group 36"/>
            <p:cNvGrpSpPr/>
            <p:nvPr/>
          </p:nvGrpSpPr>
          <p:grpSpPr>
            <a:xfrm>
              <a:off x="3200400" y="1066800"/>
              <a:ext cx="2819400" cy="613384"/>
              <a:chOff x="685800" y="1066800"/>
              <a:chExt cx="2819400" cy="613384"/>
            </a:xfrm>
          </p:grpSpPr>
          <p:sp>
            <p:nvSpPr>
              <p:cNvPr id="38" name="Rounded Rectangle 37"/>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pic>
            <p:nvPicPr>
              <p:cNvPr id="39"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40" name="TextBox 39"/>
              <p:cNvSpPr txBox="1"/>
              <p:nvPr/>
            </p:nvSpPr>
            <p:spPr>
              <a:xfrm>
                <a:off x="1295400" y="1295400"/>
                <a:ext cx="2053639" cy="249299"/>
              </a:xfrm>
              <a:prstGeom prst="rect">
                <a:avLst/>
              </a:prstGeom>
              <a:noFill/>
            </p:spPr>
            <p:txBody>
              <a:bodyPr wrap="none" lIns="0" tIns="0" rIns="0" bIns="0" rtlCol="0">
                <a:spAutoFit/>
              </a:bodyPr>
              <a:lstStyle/>
              <a:p>
                <a:pPr>
                  <a:lnSpc>
                    <a:spcPct val="90000"/>
                  </a:lnSpc>
                </a:pPr>
                <a:r>
                  <a:rPr lang="en-US" dirty="0" smtClean="0">
                    <a:gradFill>
                      <a:gsLst>
                        <a:gs pos="0">
                          <a:srgbClr val="FFFFFF"/>
                        </a:gs>
                        <a:gs pos="100000">
                          <a:srgbClr val="FFFFFF"/>
                        </a:gs>
                      </a:gsLst>
                      <a:lin ang="5400000" scaled="0"/>
                    </a:gradFill>
                  </a:rPr>
                  <a:t>Object Link Provider</a:t>
                </a:r>
              </a:p>
            </p:txBody>
          </p:sp>
        </p:grpSp>
        <p:grpSp>
          <p:nvGrpSpPr>
            <p:cNvPr id="37" name="Group 40"/>
            <p:cNvGrpSpPr/>
            <p:nvPr/>
          </p:nvGrpSpPr>
          <p:grpSpPr>
            <a:xfrm>
              <a:off x="228600" y="1676400"/>
              <a:ext cx="2819400" cy="613384"/>
              <a:chOff x="685800" y="1066800"/>
              <a:chExt cx="2819400" cy="613384"/>
            </a:xfrm>
          </p:grpSpPr>
          <p:sp>
            <p:nvSpPr>
              <p:cNvPr id="42" name="Rounded Rectangle 41"/>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pic>
            <p:nvPicPr>
              <p:cNvPr id="43"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44" name="TextBox 43"/>
              <p:cNvSpPr txBox="1"/>
              <p:nvPr/>
            </p:nvSpPr>
            <p:spPr>
              <a:xfrm>
                <a:off x="1295400" y="1295400"/>
                <a:ext cx="749051" cy="249299"/>
              </a:xfrm>
              <a:prstGeom prst="rect">
                <a:avLst/>
              </a:prstGeom>
              <a:noFill/>
            </p:spPr>
            <p:txBody>
              <a:bodyPr wrap="none" lIns="0" tIns="0" rIns="0" bIns="0" rtlCol="0">
                <a:spAutoFit/>
              </a:bodyPr>
              <a:lstStyle/>
              <a:p>
                <a:pPr>
                  <a:lnSpc>
                    <a:spcPct val="90000"/>
                  </a:lnSpc>
                </a:pPr>
                <a:r>
                  <a:rPr lang="en-US" dirty="0" smtClean="0">
                    <a:gradFill>
                      <a:gsLst>
                        <a:gs pos="0">
                          <a:srgbClr val="FFFFFF"/>
                        </a:gs>
                        <a:gs pos="100000">
                          <a:srgbClr val="FFFFFF"/>
                        </a:gs>
                      </a:gsLst>
                      <a:lin ang="5400000" scaled="0"/>
                    </a:gradFill>
                  </a:rPr>
                  <a:t>Archive</a:t>
                </a:r>
              </a:p>
            </p:txBody>
          </p:sp>
        </p:grpSp>
        <p:grpSp>
          <p:nvGrpSpPr>
            <p:cNvPr id="41" name="Group 44"/>
            <p:cNvGrpSpPr/>
            <p:nvPr/>
          </p:nvGrpSpPr>
          <p:grpSpPr>
            <a:xfrm>
              <a:off x="3200400" y="2286000"/>
              <a:ext cx="2819400" cy="613384"/>
              <a:chOff x="685800" y="1066800"/>
              <a:chExt cx="2819400" cy="613384"/>
            </a:xfrm>
          </p:grpSpPr>
          <p:sp>
            <p:nvSpPr>
              <p:cNvPr id="46" name="Rounded Rectangle 45"/>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pic>
            <p:nvPicPr>
              <p:cNvPr id="47"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48" name="TextBox 47"/>
              <p:cNvSpPr txBox="1"/>
              <p:nvPr/>
            </p:nvSpPr>
            <p:spPr>
              <a:xfrm>
                <a:off x="1295400" y="1295400"/>
                <a:ext cx="674865" cy="249299"/>
              </a:xfrm>
              <a:prstGeom prst="rect">
                <a:avLst/>
              </a:prstGeom>
              <a:noFill/>
            </p:spPr>
            <p:txBody>
              <a:bodyPr wrap="none" lIns="0" tIns="0" rIns="0" bIns="0" rtlCol="0">
                <a:spAutoFit/>
              </a:bodyPr>
              <a:lstStyle/>
              <a:p>
                <a:pPr>
                  <a:lnSpc>
                    <a:spcPct val="90000"/>
                  </a:lnSpc>
                </a:pPr>
                <a:r>
                  <a:rPr lang="en-US" dirty="0" smtClean="0">
                    <a:gradFill>
                      <a:gsLst>
                        <a:gs pos="0">
                          <a:srgbClr val="FFFFFF"/>
                        </a:gs>
                        <a:gs pos="100000">
                          <a:srgbClr val="FFFFFF"/>
                        </a:gs>
                      </a:gsLst>
                      <a:lin ang="5400000" scaled="0"/>
                    </a:gradFill>
                  </a:rPr>
                  <a:t>Queue</a:t>
                </a:r>
              </a:p>
            </p:txBody>
          </p:sp>
        </p:grpSp>
        <p:grpSp>
          <p:nvGrpSpPr>
            <p:cNvPr id="45" name="Group 48"/>
            <p:cNvGrpSpPr/>
            <p:nvPr/>
          </p:nvGrpSpPr>
          <p:grpSpPr>
            <a:xfrm>
              <a:off x="3200400" y="2895600"/>
              <a:ext cx="2819400" cy="613384"/>
              <a:chOff x="685800" y="1066800"/>
              <a:chExt cx="2819400" cy="613384"/>
            </a:xfrm>
          </p:grpSpPr>
          <p:sp>
            <p:nvSpPr>
              <p:cNvPr id="50" name="Rounded Rectangle 49"/>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pic>
            <p:nvPicPr>
              <p:cNvPr id="51"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52" name="TextBox 51"/>
              <p:cNvSpPr txBox="1"/>
              <p:nvPr/>
            </p:nvSpPr>
            <p:spPr>
              <a:xfrm>
                <a:off x="1295400" y="1295400"/>
                <a:ext cx="918713" cy="249299"/>
              </a:xfrm>
              <a:prstGeom prst="rect">
                <a:avLst/>
              </a:prstGeom>
              <a:noFill/>
            </p:spPr>
            <p:txBody>
              <a:bodyPr wrap="none" lIns="0" tIns="0" rIns="0" bIns="0" rtlCol="0">
                <a:spAutoFit/>
              </a:bodyPr>
              <a:lstStyle/>
              <a:p>
                <a:pPr>
                  <a:lnSpc>
                    <a:spcPct val="90000"/>
                  </a:lnSpc>
                </a:pPr>
                <a:r>
                  <a:rPr lang="en-US" dirty="0" smtClean="0">
                    <a:gradFill>
                      <a:gsLst>
                        <a:gs pos="0">
                          <a:srgbClr val="FFFFFF"/>
                        </a:gs>
                        <a:gs pos="100000">
                          <a:srgbClr val="FFFFFF"/>
                        </a:gs>
                      </a:gsLst>
                      <a:lin ang="5400000" scaled="0"/>
                    </a:gradFill>
                  </a:rPr>
                  <a:t>Resource</a:t>
                </a:r>
              </a:p>
            </p:txBody>
          </p:sp>
        </p:grpSp>
        <p:grpSp>
          <p:nvGrpSpPr>
            <p:cNvPr id="49" name="Group 52"/>
            <p:cNvGrpSpPr/>
            <p:nvPr/>
          </p:nvGrpSpPr>
          <p:grpSpPr>
            <a:xfrm>
              <a:off x="3200400" y="4114800"/>
              <a:ext cx="2819400" cy="613384"/>
              <a:chOff x="685800" y="1066800"/>
              <a:chExt cx="2819400" cy="613384"/>
            </a:xfrm>
          </p:grpSpPr>
          <p:sp>
            <p:nvSpPr>
              <p:cNvPr id="54" name="Rounded Rectangle 53"/>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pic>
            <p:nvPicPr>
              <p:cNvPr id="55"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56" name="TextBox 55"/>
              <p:cNvSpPr txBox="1"/>
              <p:nvPr/>
            </p:nvSpPr>
            <p:spPr>
              <a:xfrm>
                <a:off x="1295400" y="1295400"/>
                <a:ext cx="807913" cy="249299"/>
              </a:xfrm>
              <a:prstGeom prst="rect">
                <a:avLst/>
              </a:prstGeom>
              <a:noFill/>
            </p:spPr>
            <p:txBody>
              <a:bodyPr wrap="none" lIns="0" tIns="0" rIns="0" bIns="0" rtlCol="0">
                <a:spAutoFit/>
              </a:bodyPr>
              <a:lstStyle/>
              <a:p>
                <a:pPr>
                  <a:lnSpc>
                    <a:spcPct val="90000"/>
                  </a:lnSpc>
                </a:pPr>
                <a:r>
                  <a:rPr lang="en-US" dirty="0" smtClean="0">
                    <a:gradFill>
                      <a:gsLst>
                        <a:gs pos="0">
                          <a:srgbClr val="FFFFFF"/>
                        </a:gs>
                        <a:gs pos="100000">
                          <a:srgbClr val="FFFFFF"/>
                        </a:gs>
                      </a:gsLst>
                      <a:lin ang="5400000" scaled="0"/>
                    </a:gradFill>
                  </a:rPr>
                  <a:t>Security</a:t>
                </a:r>
              </a:p>
            </p:txBody>
          </p:sp>
        </p:grpSp>
        <p:grpSp>
          <p:nvGrpSpPr>
            <p:cNvPr id="53" name="Group 56"/>
            <p:cNvGrpSpPr/>
            <p:nvPr/>
          </p:nvGrpSpPr>
          <p:grpSpPr>
            <a:xfrm>
              <a:off x="3200400" y="3505200"/>
              <a:ext cx="2819400" cy="613384"/>
              <a:chOff x="685800" y="1066800"/>
              <a:chExt cx="2819400" cy="613384"/>
            </a:xfrm>
          </p:grpSpPr>
          <p:sp>
            <p:nvSpPr>
              <p:cNvPr id="58" name="Rounded Rectangle 57"/>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pic>
            <p:nvPicPr>
              <p:cNvPr id="59"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60" name="TextBox 59"/>
              <p:cNvSpPr txBox="1"/>
              <p:nvPr/>
            </p:nvSpPr>
            <p:spPr>
              <a:xfrm>
                <a:off x="1295400" y="1295400"/>
                <a:ext cx="1414041" cy="249299"/>
              </a:xfrm>
              <a:prstGeom prst="rect">
                <a:avLst/>
              </a:prstGeom>
              <a:noFill/>
            </p:spPr>
            <p:txBody>
              <a:bodyPr wrap="none" lIns="0" tIns="0" rIns="0" bIns="0" rtlCol="0">
                <a:spAutoFit/>
              </a:bodyPr>
              <a:lstStyle/>
              <a:p>
                <a:pPr>
                  <a:lnSpc>
                    <a:spcPct val="90000"/>
                  </a:lnSpc>
                </a:pPr>
                <a:r>
                  <a:rPr lang="en-US" dirty="0" smtClean="0">
                    <a:gradFill>
                      <a:gsLst>
                        <a:gs pos="0">
                          <a:srgbClr val="FFFFFF"/>
                        </a:gs>
                        <a:gs pos="100000">
                          <a:srgbClr val="FFFFFF"/>
                        </a:gs>
                      </a:gsLst>
                      <a:lin ang="5400000" scaled="0"/>
                    </a:gradFill>
                  </a:rPr>
                  <a:t>Resource Plan</a:t>
                </a:r>
              </a:p>
            </p:txBody>
          </p:sp>
        </p:grpSp>
        <p:grpSp>
          <p:nvGrpSpPr>
            <p:cNvPr id="57" name="Group 60"/>
            <p:cNvGrpSpPr/>
            <p:nvPr/>
          </p:nvGrpSpPr>
          <p:grpSpPr>
            <a:xfrm>
              <a:off x="3200400" y="4724400"/>
              <a:ext cx="2819400" cy="613384"/>
              <a:chOff x="685800" y="1066800"/>
              <a:chExt cx="2819400" cy="613384"/>
            </a:xfrm>
          </p:grpSpPr>
          <p:sp>
            <p:nvSpPr>
              <p:cNvPr id="62" name="Rounded Rectangle 61"/>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pic>
            <p:nvPicPr>
              <p:cNvPr id="63"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64" name="TextBox 63"/>
              <p:cNvSpPr txBox="1"/>
              <p:nvPr/>
            </p:nvSpPr>
            <p:spPr>
              <a:xfrm>
                <a:off x="1295400" y="1295400"/>
                <a:ext cx="939937" cy="249299"/>
              </a:xfrm>
              <a:prstGeom prst="rect">
                <a:avLst/>
              </a:prstGeom>
              <a:noFill/>
            </p:spPr>
            <p:txBody>
              <a:bodyPr wrap="none" lIns="0" tIns="0" rIns="0" bIns="0" rtlCol="0">
                <a:spAutoFit/>
              </a:bodyPr>
              <a:lstStyle/>
              <a:p>
                <a:pPr>
                  <a:lnSpc>
                    <a:spcPct val="90000"/>
                  </a:lnSpc>
                </a:pPr>
                <a:r>
                  <a:rPr lang="en-US" dirty="0" smtClean="0">
                    <a:gradFill>
                      <a:gsLst>
                        <a:gs pos="0">
                          <a:srgbClr val="FFFFFF"/>
                        </a:gs>
                        <a:gs pos="100000">
                          <a:srgbClr val="FFFFFF"/>
                        </a:gs>
                      </a:gsLst>
                      <a:lin ang="5400000" scaled="0"/>
                    </a:gradFill>
                  </a:rPr>
                  <a:t>Statusing</a:t>
                </a:r>
              </a:p>
            </p:txBody>
          </p:sp>
        </p:grpSp>
        <p:grpSp>
          <p:nvGrpSpPr>
            <p:cNvPr id="61" name="Group 64"/>
            <p:cNvGrpSpPr/>
            <p:nvPr/>
          </p:nvGrpSpPr>
          <p:grpSpPr>
            <a:xfrm>
              <a:off x="3200400" y="5334000"/>
              <a:ext cx="2819400" cy="613384"/>
              <a:chOff x="685800" y="1066800"/>
              <a:chExt cx="2819400" cy="613384"/>
            </a:xfrm>
          </p:grpSpPr>
          <p:sp>
            <p:nvSpPr>
              <p:cNvPr id="66" name="Rounded Rectangle 65"/>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pic>
            <p:nvPicPr>
              <p:cNvPr id="67"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68" name="TextBox 67"/>
              <p:cNvSpPr txBox="1"/>
              <p:nvPr/>
            </p:nvSpPr>
            <p:spPr>
              <a:xfrm>
                <a:off x="1295400" y="1295400"/>
                <a:ext cx="1041952" cy="249299"/>
              </a:xfrm>
              <a:prstGeom prst="rect">
                <a:avLst/>
              </a:prstGeom>
              <a:noFill/>
            </p:spPr>
            <p:txBody>
              <a:bodyPr wrap="none" lIns="0" tIns="0" rIns="0" bIns="0" rtlCol="0">
                <a:spAutoFit/>
              </a:bodyPr>
              <a:lstStyle/>
              <a:p>
                <a:pPr>
                  <a:lnSpc>
                    <a:spcPct val="90000"/>
                  </a:lnSpc>
                </a:pPr>
                <a:r>
                  <a:rPr lang="en-US" dirty="0" smtClean="0">
                    <a:gradFill>
                      <a:gsLst>
                        <a:gs pos="0">
                          <a:srgbClr val="FFFFFF"/>
                        </a:gs>
                        <a:gs pos="100000">
                          <a:srgbClr val="FFFFFF"/>
                        </a:gs>
                      </a:gsLst>
                      <a:lin ang="5400000" scaled="0"/>
                    </a:gradFill>
                  </a:rPr>
                  <a:t>Timesheet</a:t>
                </a:r>
              </a:p>
            </p:txBody>
          </p:sp>
        </p:grpSp>
        <p:grpSp>
          <p:nvGrpSpPr>
            <p:cNvPr id="65" name="Group 68"/>
            <p:cNvGrpSpPr/>
            <p:nvPr/>
          </p:nvGrpSpPr>
          <p:grpSpPr>
            <a:xfrm>
              <a:off x="6172200" y="1066800"/>
              <a:ext cx="2819400" cy="613384"/>
              <a:chOff x="685800" y="1066800"/>
              <a:chExt cx="2819400" cy="613384"/>
            </a:xfrm>
          </p:grpSpPr>
          <p:sp>
            <p:nvSpPr>
              <p:cNvPr id="70" name="Rounded Rectangle 69"/>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pic>
            <p:nvPicPr>
              <p:cNvPr id="71"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72" name="TextBox 71"/>
              <p:cNvSpPr txBox="1"/>
              <p:nvPr/>
            </p:nvSpPr>
            <p:spPr>
              <a:xfrm>
                <a:off x="1295400" y="1295400"/>
                <a:ext cx="1261564" cy="249299"/>
              </a:xfrm>
              <a:prstGeom prst="rect">
                <a:avLst/>
              </a:prstGeom>
              <a:noFill/>
            </p:spPr>
            <p:txBody>
              <a:bodyPr wrap="none" lIns="0" tIns="0" rIns="0" bIns="0" rtlCol="0">
                <a:spAutoFit/>
              </a:bodyPr>
              <a:lstStyle/>
              <a:p>
                <a:pPr>
                  <a:lnSpc>
                    <a:spcPct val="90000"/>
                  </a:lnSpc>
                </a:pPr>
                <a:r>
                  <a:rPr lang="en-US" dirty="0" smtClean="0">
                    <a:gradFill>
                      <a:gsLst>
                        <a:gs pos="0">
                          <a:srgbClr val="FFFFFF"/>
                        </a:gs>
                        <a:gs pos="100000">
                          <a:srgbClr val="FFFFFF"/>
                        </a:gs>
                      </a:gsLst>
                      <a:lin ang="5400000" scaled="0"/>
                    </a:gradFill>
                  </a:rPr>
                  <a:t>WSS Interop</a:t>
                </a:r>
              </a:p>
            </p:txBody>
          </p:sp>
        </p:grpSp>
      </p:grpSp>
      <p:grpSp>
        <p:nvGrpSpPr>
          <p:cNvPr id="69" name="Group 79"/>
          <p:cNvGrpSpPr/>
          <p:nvPr/>
        </p:nvGrpSpPr>
        <p:grpSpPr>
          <a:xfrm>
            <a:off x="6172200" y="1676400"/>
            <a:ext cx="2819400" cy="1219200"/>
            <a:chOff x="6172200" y="1676400"/>
            <a:chExt cx="2819400" cy="1219200"/>
          </a:xfrm>
        </p:grpSpPr>
        <p:sp>
          <p:nvSpPr>
            <p:cNvPr id="89" name="Rounded Rectangle 88"/>
            <p:cNvSpPr/>
            <p:nvPr/>
          </p:nvSpPr>
          <p:spPr bwMode="auto">
            <a:xfrm>
              <a:off x="6400800" y="2434616"/>
              <a:ext cx="2590800" cy="3810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grpSp>
          <p:nvGrpSpPr>
            <p:cNvPr id="73" name="Group 78"/>
            <p:cNvGrpSpPr/>
            <p:nvPr/>
          </p:nvGrpSpPr>
          <p:grpSpPr>
            <a:xfrm>
              <a:off x="6172200" y="1676400"/>
              <a:ext cx="2819400" cy="1219200"/>
              <a:chOff x="6172200" y="1676400"/>
              <a:chExt cx="2819400" cy="1219200"/>
            </a:xfrm>
          </p:grpSpPr>
          <p:pic>
            <p:nvPicPr>
              <p:cNvPr id="90"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172200" y="2282216"/>
                <a:ext cx="595090" cy="613384"/>
              </a:xfrm>
              <a:prstGeom prst="rect">
                <a:avLst/>
              </a:prstGeom>
              <a:noFill/>
            </p:spPr>
          </p:pic>
          <p:grpSp>
            <p:nvGrpSpPr>
              <p:cNvPr id="77" name="Group 77"/>
              <p:cNvGrpSpPr/>
              <p:nvPr/>
            </p:nvGrpSpPr>
            <p:grpSpPr>
              <a:xfrm>
                <a:off x="6172200" y="1676400"/>
                <a:ext cx="2819400" cy="1083715"/>
                <a:chOff x="6172200" y="1676400"/>
                <a:chExt cx="2819400" cy="1083715"/>
              </a:xfrm>
            </p:grpSpPr>
            <p:grpSp>
              <p:nvGrpSpPr>
                <p:cNvPr id="78" name="Group 24"/>
                <p:cNvGrpSpPr/>
                <p:nvPr/>
              </p:nvGrpSpPr>
              <p:grpSpPr>
                <a:xfrm>
                  <a:off x="6172200" y="1676400"/>
                  <a:ext cx="2819400" cy="613384"/>
                  <a:chOff x="685800" y="1066800"/>
                  <a:chExt cx="2819400" cy="613384"/>
                </a:xfrm>
              </p:grpSpPr>
              <p:sp>
                <p:nvSpPr>
                  <p:cNvPr id="74" name="Rounded Rectangle 73"/>
                  <p:cNvSpPr/>
                  <p:nvPr/>
                </p:nvSpPr>
                <p:spPr bwMode="auto">
                  <a:xfrm>
                    <a:off x="914400" y="1219200"/>
                    <a:ext cx="2590800" cy="3810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pic>
                <p:nvPicPr>
                  <p:cNvPr id="75"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76" name="TextBox 75"/>
                  <p:cNvSpPr txBox="1"/>
                  <p:nvPr/>
                </p:nvSpPr>
                <p:spPr>
                  <a:xfrm>
                    <a:off x="1295400" y="1295400"/>
                    <a:ext cx="607795" cy="249299"/>
                  </a:xfrm>
                  <a:prstGeom prst="rect">
                    <a:avLst/>
                  </a:prstGeom>
                  <a:noFill/>
                </p:spPr>
                <p:txBody>
                  <a:bodyPr wrap="none" lIns="0" tIns="0" rIns="0" bIns="0" rtlCol="0">
                    <a:spAutoFit/>
                  </a:bodyPr>
                  <a:lstStyle/>
                  <a:p>
                    <a:pPr>
                      <a:lnSpc>
                        <a:spcPct val="90000"/>
                      </a:lnSpc>
                    </a:pPr>
                    <a:r>
                      <a:rPr lang="en-US" dirty="0" smtClean="0">
                        <a:gradFill>
                          <a:gsLst>
                            <a:gs pos="0">
                              <a:srgbClr val="FFFFFF"/>
                            </a:gs>
                            <a:gs pos="100000">
                              <a:srgbClr val="FFFFFF"/>
                            </a:gs>
                          </a:gsLst>
                          <a:lin ang="5400000" scaled="0"/>
                        </a:gradFill>
                      </a:rPr>
                      <a:t>Driver</a:t>
                    </a:r>
                  </a:p>
                </p:txBody>
              </p:sp>
            </p:grpSp>
            <p:sp>
              <p:nvSpPr>
                <p:cNvPr id="91" name="TextBox 90"/>
                <p:cNvSpPr txBox="1"/>
                <p:nvPr/>
              </p:nvSpPr>
              <p:spPr>
                <a:xfrm>
                  <a:off x="6781800" y="2510816"/>
                  <a:ext cx="1753365" cy="249299"/>
                </a:xfrm>
                <a:prstGeom prst="rect">
                  <a:avLst/>
                </a:prstGeom>
                <a:noFill/>
              </p:spPr>
              <p:txBody>
                <a:bodyPr wrap="none" lIns="0" tIns="0" rIns="0" bIns="0" rtlCol="0">
                  <a:spAutoFit/>
                </a:bodyPr>
                <a:lstStyle/>
                <a:p>
                  <a:pPr>
                    <a:lnSpc>
                      <a:spcPct val="90000"/>
                    </a:lnSpc>
                  </a:pPr>
                  <a:r>
                    <a:rPr lang="en-US" dirty="0" smtClean="0">
                      <a:gradFill>
                        <a:gsLst>
                          <a:gs pos="0">
                            <a:srgbClr val="FFFFFF"/>
                          </a:gs>
                          <a:gs pos="100000">
                            <a:srgbClr val="FFFFFF"/>
                          </a:gs>
                        </a:gsLst>
                        <a:lin ang="5400000" scaled="0"/>
                      </a:gradFill>
                    </a:rPr>
                    <a:t>Portfolio Analysis</a:t>
                  </a:r>
                </a:p>
              </p:txBody>
            </p:sp>
          </p:grpSp>
        </p:grpSp>
      </p:grpSp>
      <p:grpSp>
        <p:nvGrpSpPr>
          <p:cNvPr id="79" name="Group 76"/>
          <p:cNvGrpSpPr/>
          <p:nvPr/>
        </p:nvGrpSpPr>
        <p:grpSpPr>
          <a:xfrm>
            <a:off x="6172200" y="2895600"/>
            <a:ext cx="2819400" cy="613384"/>
            <a:chOff x="6324600" y="4556491"/>
            <a:chExt cx="2819400" cy="613384"/>
          </a:xfrm>
        </p:grpSpPr>
        <p:sp>
          <p:nvSpPr>
            <p:cNvPr id="92" name="Rounded Rectangle 91"/>
            <p:cNvSpPr/>
            <p:nvPr/>
          </p:nvSpPr>
          <p:spPr bwMode="auto">
            <a:xfrm>
              <a:off x="6553200" y="4672683"/>
              <a:ext cx="2590800" cy="3810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grpSp>
          <p:nvGrpSpPr>
            <p:cNvPr id="80" name="Group 68"/>
            <p:cNvGrpSpPr/>
            <p:nvPr/>
          </p:nvGrpSpPr>
          <p:grpSpPr>
            <a:xfrm>
              <a:off x="6324600" y="4556491"/>
              <a:ext cx="1580315" cy="613384"/>
              <a:chOff x="6324600" y="4556491"/>
              <a:chExt cx="1580315" cy="613384"/>
            </a:xfrm>
          </p:grpSpPr>
          <p:pic>
            <p:nvPicPr>
              <p:cNvPr id="93"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324600" y="4556491"/>
                <a:ext cx="595090" cy="613384"/>
              </a:xfrm>
              <a:prstGeom prst="rect">
                <a:avLst/>
              </a:prstGeom>
              <a:noFill/>
            </p:spPr>
          </p:pic>
          <p:sp>
            <p:nvSpPr>
              <p:cNvPr id="94" name="TextBox 93"/>
              <p:cNvSpPr txBox="1"/>
              <p:nvPr/>
            </p:nvSpPr>
            <p:spPr>
              <a:xfrm>
                <a:off x="6934200" y="4785091"/>
                <a:ext cx="970715" cy="249299"/>
              </a:xfrm>
              <a:prstGeom prst="rect">
                <a:avLst/>
              </a:prstGeom>
              <a:noFill/>
            </p:spPr>
            <p:txBody>
              <a:bodyPr wrap="none" lIns="0" tIns="0" rIns="0" bIns="0" rtlCol="0">
                <a:spAutoFit/>
              </a:bodyPr>
              <a:lstStyle/>
              <a:p>
                <a:pPr>
                  <a:lnSpc>
                    <a:spcPct val="90000"/>
                  </a:lnSpc>
                </a:pPr>
                <a:r>
                  <a:rPr lang="en-US" dirty="0" smtClean="0">
                    <a:gradFill>
                      <a:gsLst>
                        <a:gs pos="0">
                          <a:srgbClr val="FFFFFF"/>
                        </a:gs>
                        <a:gs pos="100000">
                          <a:srgbClr val="FFFFFF"/>
                        </a:gs>
                      </a:gsLst>
                      <a:lin ang="5400000" scaled="0"/>
                    </a:gradFill>
                  </a:rPr>
                  <a:t>Workflow</a:t>
                </a:r>
              </a:p>
            </p:txBody>
          </p:sp>
        </p:grpSp>
      </p:grpSp>
    </p:spTree>
    <p:extLst>
      <p:ext uri="{BB962C8B-B14F-4D97-AF65-F5344CB8AC3E}">
        <p14:creationId xmlns:p14="http://schemas.microsoft.com/office/powerpoint/2010/main" val="359941336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important enhancements</a:t>
            </a:r>
            <a:endParaRPr lang="en-US" dirty="0"/>
          </a:p>
        </p:txBody>
      </p:sp>
      <p:sp>
        <p:nvSpPr>
          <p:cNvPr id="3" name="Content Placeholder 2"/>
          <p:cNvSpPr>
            <a:spLocks noGrp="1"/>
          </p:cNvSpPr>
          <p:nvPr>
            <p:ph idx="1"/>
          </p:nvPr>
        </p:nvSpPr>
        <p:spPr>
          <a:xfrm>
            <a:off x="381000" y="1447799"/>
            <a:ext cx="8382000" cy="2609945"/>
          </a:xfrm>
        </p:spPr>
        <p:txBody>
          <a:bodyPr/>
          <a:lstStyle/>
          <a:p>
            <a:r>
              <a:rPr lang="en-US" dirty="0" smtClean="0"/>
              <a:t>Status Broker</a:t>
            </a:r>
          </a:p>
          <a:p>
            <a:r>
              <a:rPr lang="en-US" dirty="0" smtClean="0"/>
              <a:t>Impersonation</a:t>
            </a:r>
          </a:p>
          <a:p>
            <a:r>
              <a:rPr lang="en-US" dirty="0" smtClean="0"/>
              <a:t>Department specific “PSI” calls</a:t>
            </a:r>
          </a:p>
          <a:p>
            <a:r>
              <a:rPr lang="en-US" dirty="0" smtClean="0"/>
              <a:t>…</a:t>
            </a:r>
          </a:p>
          <a:p>
            <a:endParaRPr lang="en-US" dirty="0"/>
          </a:p>
        </p:txBody>
      </p:sp>
    </p:spTree>
    <p:extLst>
      <p:ext uri="{BB962C8B-B14F-4D97-AF65-F5344CB8AC3E}">
        <p14:creationId xmlns:p14="http://schemas.microsoft.com/office/powerpoint/2010/main" val="130056047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Resources</a:t>
            </a:r>
            <a:endParaRPr lang="en-US" dirty="0"/>
          </a:p>
        </p:txBody>
      </p:sp>
      <p:sp>
        <p:nvSpPr>
          <p:cNvPr id="3" name="Text Placeholder 2"/>
          <p:cNvSpPr>
            <a:spLocks noGrp="1"/>
          </p:cNvSpPr>
          <p:nvPr>
            <p:ph type="body" sz="quarter" idx="10"/>
          </p:nvPr>
        </p:nvSpPr>
        <p:spPr>
          <a:xfrm>
            <a:off x="228600" y="1066800"/>
            <a:ext cx="8686800" cy="5410200"/>
          </a:xfrm>
        </p:spPr>
        <p:txBody>
          <a:bodyPr>
            <a:normAutofit/>
          </a:bodyPr>
          <a:lstStyle/>
          <a:p>
            <a:r>
              <a:rPr lang="en-US" dirty="0" err="1" smtClean="0"/>
              <a:t>WebCasts</a:t>
            </a:r>
            <a:r>
              <a:rPr lang="en-US" dirty="0" smtClean="0"/>
              <a:t> </a:t>
            </a:r>
            <a:r>
              <a:rPr lang="en-US" sz="2800" dirty="0"/>
              <a:t>(</a:t>
            </a:r>
            <a:r>
              <a:rPr lang="en-US" sz="2800" dirty="0">
                <a:hlinkClick r:id="rId2"/>
              </a:rPr>
              <a:t>http://www.microsoft.com/events/series/epm.aspx</a:t>
            </a:r>
            <a:r>
              <a:rPr lang="en-US" sz="2800" dirty="0" smtClean="0"/>
              <a:t>)</a:t>
            </a:r>
          </a:p>
          <a:p>
            <a:pPr lvl="1"/>
            <a:r>
              <a:rPr lang="en-US" sz="2400" dirty="0">
                <a:hlinkClick r:id="rId3" action="ppaction://hlinkfile"/>
              </a:rPr>
              <a:t>MSDN Webcast: Project 2010 and Project Server 2010 Programmability (Level 200</a:t>
            </a:r>
            <a:r>
              <a:rPr lang="en-US" sz="2400" dirty="0" smtClean="0">
                <a:hlinkClick r:id="rId3" action="ppaction://hlinkfile"/>
              </a:rPr>
              <a:t>)</a:t>
            </a:r>
            <a:r>
              <a:rPr lang="en-US" sz="2400" dirty="0" smtClean="0"/>
              <a:t> by </a:t>
            </a:r>
            <a:r>
              <a:rPr lang="en-US" sz="2400" dirty="0" smtClean="0">
                <a:solidFill>
                  <a:schemeClr val="accent1"/>
                </a:solidFill>
              </a:rPr>
              <a:t>Chris Boyd</a:t>
            </a:r>
          </a:p>
          <a:p>
            <a:pPr lvl="1"/>
            <a:r>
              <a:rPr lang="en-US" sz="2400" dirty="0"/>
              <a:t>MSDN Webcast: Project 2010 Software </a:t>
            </a:r>
            <a:r>
              <a:rPr lang="en-US" sz="2400" dirty="0" smtClean="0"/>
              <a:t>Development </a:t>
            </a:r>
            <a:r>
              <a:rPr lang="en-US" sz="2400" dirty="0"/>
              <a:t>Kit (SDK) </a:t>
            </a:r>
            <a:r>
              <a:rPr lang="en-US" sz="2400" dirty="0" smtClean="0"/>
              <a:t>Drill-down (Level 200) by </a:t>
            </a:r>
            <a:r>
              <a:rPr lang="en-US" sz="2400" dirty="0" smtClean="0">
                <a:solidFill>
                  <a:schemeClr val="accent1"/>
                </a:solidFill>
              </a:rPr>
              <a:t>Jim Corbin</a:t>
            </a:r>
            <a:endParaRPr lang="en-US" sz="2400" dirty="0">
              <a:solidFill>
                <a:schemeClr val="accent1"/>
              </a:solidFill>
            </a:endParaRPr>
          </a:p>
          <a:p>
            <a:pPr marL="460375" lvl="1" indent="0">
              <a:buNone/>
            </a:pPr>
            <a:endParaRPr lang="en-US" sz="2400" dirty="0"/>
          </a:p>
          <a:p>
            <a:pPr lvl="1">
              <a:buFont typeface="Arial" pitchFamily="34" charset="0"/>
              <a:buChar char="•"/>
            </a:pPr>
            <a:endParaRPr lang="en-US" dirty="0"/>
          </a:p>
          <a:p>
            <a:r>
              <a:rPr lang="en-US" dirty="0"/>
              <a:t>Project Developer Center</a:t>
            </a:r>
          </a:p>
          <a:p>
            <a:pPr lvl="1"/>
            <a:r>
              <a:rPr lang="en-US" dirty="0">
                <a:hlinkClick r:id="rId4"/>
              </a:rPr>
              <a:t>http://msdn.microsoft.com/project</a:t>
            </a:r>
            <a:r>
              <a:rPr lang="en-US" dirty="0"/>
              <a:t> </a:t>
            </a:r>
          </a:p>
          <a:p>
            <a:r>
              <a:rPr lang="en-US" dirty="0"/>
              <a:t>Project “Programmability” blog</a:t>
            </a:r>
          </a:p>
          <a:p>
            <a:pPr lvl="1"/>
            <a:r>
              <a:rPr lang="en-US" sz="2600" dirty="0">
                <a:hlinkClick r:id="rId5"/>
              </a:rPr>
              <a:t>http://</a:t>
            </a:r>
            <a:r>
              <a:rPr lang="en-US" sz="2600" dirty="0" smtClean="0">
                <a:hlinkClick r:id="rId5"/>
              </a:rPr>
              <a:t>blogs.msdn.com/project_programmability</a:t>
            </a:r>
            <a:endParaRPr lang="en-US" dirty="0"/>
          </a:p>
          <a:p>
            <a:pPr marL="0" indent="0">
              <a:buNone/>
            </a:pPr>
            <a:endParaRPr lang="en-US" dirty="0"/>
          </a:p>
        </p:txBody>
      </p:sp>
    </p:spTree>
    <p:extLst>
      <p:ext uri="{BB962C8B-B14F-4D97-AF65-F5344CB8AC3E}">
        <p14:creationId xmlns:p14="http://schemas.microsoft.com/office/powerpoint/2010/main" val="134774753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Customizing the Demand Management Experience</a:t>
            </a:r>
          </a:p>
        </p:txBody>
      </p:sp>
      <p:sp>
        <p:nvSpPr>
          <p:cNvPr id="3" name="Subtitle 2"/>
          <p:cNvSpPr>
            <a:spLocks noGrp="1"/>
          </p:cNvSpPr>
          <p:nvPr>
            <p:ph type="subTitle" idx="1"/>
          </p:nvPr>
        </p:nvSpPr>
        <p:spPr>
          <a:xfrm>
            <a:off x="730249" y="5638800"/>
            <a:ext cx="7681914" cy="443198"/>
          </a:xfrm>
        </p:spPr>
        <p:txBody>
          <a:bodyPr/>
          <a:lstStyle/>
          <a:p>
            <a:r>
              <a:rPr lang="en-US" dirty="0">
                <a:gradFill>
                  <a:gsLst>
                    <a:gs pos="0">
                      <a:schemeClr val="tx1"/>
                    </a:gs>
                    <a:gs pos="100000">
                      <a:schemeClr val="tx1"/>
                    </a:gs>
                  </a:gsLst>
                  <a:lin ang="5400000" scaled="0"/>
                </a:gradFill>
              </a:rPr>
              <a:t>Microsoft Project 2010 Ignite</a:t>
            </a:r>
            <a:endParaRPr lang="en-US" dirty="0"/>
          </a:p>
        </p:txBody>
      </p:sp>
    </p:spTree>
    <p:extLst>
      <p:ext uri="{BB962C8B-B14F-4D97-AF65-F5344CB8AC3E}">
        <p14:creationId xmlns:p14="http://schemas.microsoft.com/office/powerpoint/2010/main" val="257049911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Project Workflow Architecture</a:t>
            </a:r>
            <a:endParaRPr lang="en-US" dirty="0"/>
          </a:p>
        </p:txBody>
      </p:sp>
      <p:graphicFrame>
        <p:nvGraphicFramePr>
          <p:cNvPr id="5" name="Diagram 4"/>
          <p:cNvGraphicFramePr/>
          <p:nvPr>
            <p:extLst>
              <p:ext uri="{D42A27DB-BD31-4B8C-83A1-F6EECF244321}">
                <p14:modId xmlns:p14="http://schemas.microsoft.com/office/powerpoint/2010/main" val="2663087184"/>
              </p:ext>
            </p:extLst>
          </p:nvPr>
        </p:nvGraphicFramePr>
        <p:xfrm>
          <a:off x="609600" y="1143000"/>
          <a:ext cx="7924800" cy="500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2010 Extensibility</a:t>
            </a:r>
            <a:endParaRPr lang="en-US" dirty="0"/>
          </a:p>
        </p:txBody>
      </p:sp>
      <p:sp>
        <p:nvSpPr>
          <p:cNvPr id="3" name="Subtitle 2"/>
          <p:cNvSpPr>
            <a:spLocks noGrp="1"/>
          </p:cNvSpPr>
          <p:nvPr>
            <p:ph type="subTitle" idx="1"/>
          </p:nvPr>
        </p:nvSpPr>
        <p:spPr>
          <a:xfrm>
            <a:off x="730249" y="5694200"/>
            <a:ext cx="7681914" cy="387798"/>
          </a:xfrm>
        </p:spPr>
        <p:txBody>
          <a:bodyPr/>
          <a:lstStyle/>
          <a:p>
            <a:r>
              <a:rPr lang="en-US" sz="2800" dirty="0" smtClean="0">
                <a:gradFill>
                  <a:gsLst>
                    <a:gs pos="0">
                      <a:schemeClr val="tx1"/>
                    </a:gs>
                    <a:gs pos="100000">
                      <a:schemeClr val="tx1"/>
                    </a:gs>
                  </a:gsLst>
                  <a:lin ang="5400000" scaled="0"/>
                </a:gradFill>
              </a:rPr>
              <a:t>Microsoft Project 2010 Ignite</a:t>
            </a:r>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a:spLocks noGrp="1"/>
          </p:cNvSpPr>
          <p:nvPr>
            <p:ph type="title"/>
          </p:nvPr>
        </p:nvSpPr>
        <p:spPr/>
        <p:txBody>
          <a:bodyPr/>
          <a:lstStyle/>
          <a:p>
            <a:r>
              <a:rPr lang="en-US" dirty="0" smtClean="0"/>
              <a:t>Project Workflow Overview</a:t>
            </a:r>
            <a:endParaRPr lang="en-US" dirty="0">
              <a:latin typeface="Segoe UI Semibold" pitchFamily="34" charset="0"/>
            </a:endParaRPr>
          </a:p>
        </p:txBody>
      </p:sp>
      <p:sp>
        <p:nvSpPr>
          <p:cNvPr id="46" name="Text Placeholder 45"/>
          <p:cNvSpPr>
            <a:spLocks noGrp="1"/>
          </p:cNvSpPr>
          <p:nvPr>
            <p:ph type="body" sz="quarter" idx="10"/>
          </p:nvPr>
        </p:nvSpPr>
        <p:spPr>
          <a:xfrm>
            <a:off x="381000" y="1447799"/>
            <a:ext cx="8382000" cy="2542234"/>
          </a:xfrm>
        </p:spPr>
        <p:txBody>
          <a:bodyPr/>
          <a:lstStyle/>
          <a:p>
            <a:r>
              <a:rPr lang="en-US" dirty="0" smtClean="0"/>
              <a:t>Allows for custom project selection process</a:t>
            </a:r>
          </a:p>
          <a:p>
            <a:r>
              <a:rPr lang="en-US" dirty="0" smtClean="0"/>
              <a:t>Custom Workflows created in VS2010</a:t>
            </a:r>
          </a:p>
          <a:p>
            <a:pPr lvl="1"/>
            <a:r>
              <a:rPr lang="en-US" dirty="0"/>
              <a:t>No Support for SharePoint Designer (SPD)</a:t>
            </a:r>
          </a:p>
          <a:p>
            <a:pPr marL="0" indent="0">
              <a:buNone/>
            </a:pPr>
            <a:r>
              <a:rPr lang="en-US" dirty="0" smtClean="0"/>
              <a:t>	</a:t>
            </a:r>
          </a:p>
          <a:p>
            <a:endParaRPr lang="en-US" dirty="0"/>
          </a:p>
        </p:txBody>
      </p:sp>
      <p:grpSp>
        <p:nvGrpSpPr>
          <p:cNvPr id="2" name="Group 43"/>
          <p:cNvGrpSpPr>
            <a:grpSpLocks/>
          </p:cNvGrpSpPr>
          <p:nvPr/>
        </p:nvGrpSpPr>
        <p:grpSpPr bwMode="auto">
          <a:xfrm>
            <a:off x="822055" y="3124200"/>
            <a:ext cx="7642225" cy="706437"/>
            <a:chOff x="846" y="1212"/>
            <a:chExt cx="4698" cy="445"/>
          </a:xfrm>
        </p:grpSpPr>
        <p:pic>
          <p:nvPicPr>
            <p:cNvPr id="38" name="Picture 44" descr="401417_greenbar"/>
            <p:cNvPicPr>
              <a:picLocks noChangeAspect="1" noChangeArrowheads="1"/>
            </p:cNvPicPr>
            <p:nvPr/>
          </p:nvPicPr>
          <p:blipFill>
            <a:blip r:embed="rId3" cstate="print"/>
            <a:srcRect/>
            <a:stretch>
              <a:fillRect/>
            </a:stretch>
          </p:blipFill>
          <p:spPr bwMode="auto">
            <a:xfrm>
              <a:off x="846" y="1212"/>
              <a:ext cx="4698" cy="445"/>
            </a:xfrm>
            <a:prstGeom prst="rect">
              <a:avLst/>
            </a:prstGeom>
            <a:noFill/>
            <a:ln w="9525">
              <a:noFill/>
              <a:miter lim="800000"/>
              <a:headEnd/>
              <a:tailEnd/>
            </a:ln>
          </p:spPr>
        </p:pic>
        <p:sp>
          <p:nvSpPr>
            <p:cNvPr id="39" name="TextBox 8209"/>
            <p:cNvSpPr txBox="1">
              <a:spLocks noChangeArrowheads="1"/>
            </p:cNvSpPr>
            <p:nvPr/>
          </p:nvSpPr>
          <p:spPr bwMode="auto">
            <a:xfrm>
              <a:off x="1045" y="1320"/>
              <a:ext cx="4309" cy="231"/>
            </a:xfrm>
            <a:prstGeom prst="rect">
              <a:avLst/>
            </a:prstGeom>
            <a:noFill/>
            <a:ln w="9525">
              <a:noFill/>
              <a:miter lim="800000"/>
              <a:headEnd/>
              <a:tailEnd/>
            </a:ln>
          </p:spPr>
          <p:txBody>
            <a:bodyPr>
              <a:spAutoFit/>
            </a:bodyPr>
            <a:lstStyle/>
            <a:p>
              <a:pPr algn="ctr">
                <a:lnSpc>
                  <a:spcPct val="90000"/>
                </a:lnSpc>
              </a:pPr>
              <a:r>
                <a:rPr lang="en-US" sz="2000" dirty="0">
                  <a:solidFill>
                    <a:schemeClr val="tx2"/>
                  </a:solidFill>
                  <a:effectLst>
                    <a:outerShdw blurRad="38100" dist="38100" dir="2700000" algn="tl">
                      <a:srgbClr val="000000">
                        <a:alpha val="43137"/>
                      </a:srgbClr>
                    </a:outerShdw>
                  </a:effectLst>
                  <a:latin typeface="Segoe UI Semibold" pitchFamily="34" charset="0"/>
                </a:rPr>
                <a:t>Enterprise Project Management</a:t>
              </a:r>
            </a:p>
          </p:txBody>
        </p:sp>
      </p:grpSp>
      <p:grpSp>
        <p:nvGrpSpPr>
          <p:cNvPr id="3" name="Group 39"/>
          <p:cNvGrpSpPr/>
          <p:nvPr/>
        </p:nvGrpSpPr>
        <p:grpSpPr>
          <a:xfrm>
            <a:off x="6435455" y="3752850"/>
            <a:ext cx="1941513" cy="2427013"/>
            <a:chOff x="6353076" y="2929146"/>
            <a:chExt cx="1941513" cy="2427013"/>
          </a:xfrm>
        </p:grpSpPr>
        <p:pic>
          <p:nvPicPr>
            <p:cNvPr id="43" name="Picture 39" descr="401417_greenbox"/>
            <p:cNvPicPr>
              <a:picLocks noChangeAspect="1" noChangeArrowheads="1"/>
            </p:cNvPicPr>
            <p:nvPr/>
          </p:nvPicPr>
          <p:blipFill>
            <a:blip r:embed="rId4" cstate="print">
              <a:lum bright="30000"/>
            </a:blip>
            <a:srcRect/>
            <a:stretch>
              <a:fillRect/>
            </a:stretch>
          </p:blipFill>
          <p:spPr bwMode="auto">
            <a:xfrm>
              <a:off x="6353076" y="3214896"/>
              <a:ext cx="1941513" cy="1652587"/>
            </a:xfrm>
            <a:prstGeom prst="rect">
              <a:avLst/>
            </a:prstGeom>
            <a:noFill/>
            <a:ln w="9525">
              <a:noFill/>
              <a:miter lim="800000"/>
              <a:headEnd/>
              <a:tailEnd/>
            </a:ln>
          </p:spPr>
        </p:pic>
        <p:sp>
          <p:nvSpPr>
            <p:cNvPr id="44" name="TextBox 8204"/>
            <p:cNvSpPr txBox="1">
              <a:spLocks noChangeArrowheads="1"/>
            </p:cNvSpPr>
            <p:nvPr/>
          </p:nvSpPr>
          <p:spPr bwMode="auto">
            <a:xfrm>
              <a:off x="6593466" y="4295883"/>
              <a:ext cx="1508448" cy="403700"/>
            </a:xfrm>
            <a:prstGeom prst="rect">
              <a:avLst/>
            </a:prstGeom>
            <a:noFill/>
            <a:ln w="9525">
              <a:noFill/>
              <a:miter lim="800000"/>
              <a:headEnd/>
              <a:tailEnd/>
            </a:ln>
          </p:spPr>
          <p:txBody>
            <a:bodyPr wrap="square" lIns="90488" tIns="44450" rIns="90488" bIns="44450">
              <a:spAutoFit/>
            </a:bodyPr>
            <a:lstStyle/>
            <a:p>
              <a:pPr defTabSz="760413">
                <a:lnSpc>
                  <a:spcPct val="85000"/>
                </a:lnSpc>
              </a:pPr>
              <a:r>
                <a:rPr lang="en-US" sz="2400" dirty="0" smtClean="0">
                  <a:solidFill>
                    <a:schemeClr val="tx2"/>
                  </a:solidFill>
                  <a:effectLst>
                    <a:outerShdw blurRad="38100" dist="38100" dir="2700000" algn="tl">
                      <a:srgbClr val="000000">
                        <a:alpha val="43137"/>
                      </a:srgbClr>
                    </a:outerShdw>
                  </a:effectLst>
                  <a:latin typeface="Segoe UI Semibold" pitchFamily="34" charset="0"/>
                </a:rPr>
                <a:t>Manage</a:t>
              </a:r>
              <a:endParaRPr lang="en-US" sz="2400" dirty="0">
                <a:solidFill>
                  <a:schemeClr val="tx2"/>
                </a:solidFill>
                <a:effectLst>
                  <a:outerShdw blurRad="38100" dist="38100" dir="2700000" algn="tl">
                    <a:srgbClr val="000000">
                      <a:alpha val="43137"/>
                    </a:srgbClr>
                  </a:outerShdw>
                </a:effectLst>
                <a:latin typeface="Segoe UI Semibold" pitchFamily="34" charset="0"/>
              </a:endParaRPr>
            </a:p>
          </p:txBody>
        </p:sp>
        <p:pic>
          <p:nvPicPr>
            <p:cNvPr id="45" name="Picture 52" descr="401417_connector"/>
            <p:cNvPicPr>
              <a:picLocks noChangeAspect="1" noChangeArrowheads="1"/>
            </p:cNvPicPr>
            <p:nvPr/>
          </p:nvPicPr>
          <p:blipFill>
            <a:blip r:embed="rId5" cstate="print">
              <a:lum bright="30000"/>
            </a:blip>
            <a:srcRect t="25055" b="23737"/>
            <a:stretch>
              <a:fillRect/>
            </a:stretch>
          </p:blipFill>
          <p:spPr bwMode="auto">
            <a:xfrm>
              <a:off x="6754714" y="2929146"/>
              <a:ext cx="1146175" cy="398462"/>
            </a:xfrm>
            <a:prstGeom prst="rect">
              <a:avLst/>
            </a:prstGeom>
            <a:noFill/>
            <a:ln w="9525">
              <a:noFill/>
              <a:miter lim="800000"/>
              <a:headEnd/>
              <a:tailEnd/>
            </a:ln>
          </p:spPr>
        </p:pic>
        <p:grpSp>
          <p:nvGrpSpPr>
            <p:cNvPr id="4" name="Group 65"/>
            <p:cNvGrpSpPr/>
            <p:nvPr/>
          </p:nvGrpSpPr>
          <p:grpSpPr>
            <a:xfrm>
              <a:off x="6728995" y="3347838"/>
              <a:ext cx="1106268" cy="812072"/>
              <a:chOff x="756467" y="4007245"/>
              <a:chExt cx="1106268" cy="812072"/>
            </a:xfrm>
          </p:grpSpPr>
          <p:pic>
            <p:nvPicPr>
              <p:cNvPr id="48" name="Picture 73" descr="Generic Application"/>
              <p:cNvPicPr>
                <a:picLocks noChangeAspect="1" noChangeArrowheads="1"/>
              </p:cNvPicPr>
              <p:nvPr/>
            </p:nvPicPr>
            <p:blipFill>
              <a:blip r:embed="rId6" cstate="print">
                <a:lum bright="30000"/>
              </a:blip>
              <a:srcRect/>
              <a:stretch>
                <a:fillRect/>
              </a:stretch>
            </p:blipFill>
            <p:spPr bwMode="auto">
              <a:xfrm>
                <a:off x="1310229" y="4007245"/>
                <a:ext cx="552506" cy="812072"/>
              </a:xfrm>
              <a:prstGeom prst="rect">
                <a:avLst/>
              </a:prstGeom>
              <a:noFill/>
              <a:ln w="9525">
                <a:noFill/>
                <a:miter lim="800000"/>
                <a:headEnd/>
                <a:tailEnd/>
              </a:ln>
            </p:spPr>
          </p:pic>
          <p:pic>
            <p:nvPicPr>
              <p:cNvPr id="49" name="Picture 69" descr="XP icon user accounts"/>
              <p:cNvPicPr>
                <a:picLocks noChangeAspect="1" noChangeArrowheads="1"/>
              </p:cNvPicPr>
              <p:nvPr/>
            </p:nvPicPr>
            <p:blipFill>
              <a:blip r:embed="rId7" cstate="print">
                <a:lum bright="30000"/>
              </a:blip>
              <a:srcRect/>
              <a:stretch>
                <a:fillRect/>
              </a:stretch>
            </p:blipFill>
            <p:spPr bwMode="auto">
              <a:xfrm>
                <a:off x="756467" y="4151085"/>
                <a:ext cx="793530" cy="650769"/>
              </a:xfrm>
              <a:prstGeom prst="rect">
                <a:avLst/>
              </a:prstGeom>
              <a:noFill/>
              <a:ln w="9525">
                <a:noFill/>
                <a:miter lim="800000"/>
                <a:headEnd/>
                <a:tailEnd/>
              </a:ln>
            </p:spPr>
          </p:pic>
        </p:grpSp>
        <p:sp>
          <p:nvSpPr>
            <p:cNvPr id="42" name="TextBox 8204"/>
            <p:cNvSpPr txBox="1">
              <a:spLocks noChangeArrowheads="1"/>
            </p:cNvSpPr>
            <p:nvPr/>
          </p:nvSpPr>
          <p:spPr bwMode="auto">
            <a:xfrm>
              <a:off x="6593466" y="4847815"/>
              <a:ext cx="1508448" cy="508344"/>
            </a:xfrm>
            <a:prstGeom prst="rect">
              <a:avLst/>
            </a:prstGeom>
            <a:noFill/>
            <a:ln w="9525">
              <a:noFill/>
              <a:miter lim="800000"/>
              <a:headEnd/>
              <a:tailEnd/>
            </a:ln>
          </p:spPr>
          <p:txBody>
            <a:bodyPr wrap="square" lIns="90488" tIns="44450" rIns="90488" bIns="44450">
              <a:spAutoFit/>
            </a:bodyPr>
            <a:lstStyle/>
            <a:p>
              <a:pPr algn="ctr" defTabSz="760413">
                <a:lnSpc>
                  <a:spcPct val="85000"/>
                </a:lnSpc>
              </a:pPr>
              <a:r>
                <a:rPr lang="en-US" sz="1600" dirty="0" smtClean="0">
                  <a:solidFill>
                    <a:schemeClr val="tx2"/>
                  </a:solidFill>
                  <a:effectLst>
                    <a:outerShdw blurRad="38100" dist="38100" dir="2700000" algn="tl">
                      <a:srgbClr val="000000">
                        <a:alpha val="43137"/>
                      </a:srgbClr>
                    </a:outerShdw>
                  </a:effectLst>
                  <a:latin typeface="Segoe UI Semibold" pitchFamily="34" charset="0"/>
                </a:rPr>
                <a:t>Collaboration &amp; Reporting</a:t>
              </a:r>
              <a:endParaRPr lang="en-US" sz="1600" dirty="0">
                <a:solidFill>
                  <a:schemeClr val="tx2"/>
                </a:solidFill>
                <a:effectLst>
                  <a:outerShdw blurRad="38100" dist="38100" dir="2700000" algn="tl">
                    <a:srgbClr val="000000">
                      <a:alpha val="43137"/>
                    </a:srgbClr>
                  </a:outerShdw>
                </a:effectLst>
                <a:latin typeface="Segoe UI Semibold" pitchFamily="34" charset="0"/>
              </a:endParaRPr>
            </a:p>
          </p:txBody>
        </p:sp>
      </p:grpSp>
      <p:grpSp>
        <p:nvGrpSpPr>
          <p:cNvPr id="5" name="Group 37"/>
          <p:cNvGrpSpPr/>
          <p:nvPr/>
        </p:nvGrpSpPr>
        <p:grpSpPr>
          <a:xfrm>
            <a:off x="4578179" y="3762167"/>
            <a:ext cx="1941513" cy="2418252"/>
            <a:chOff x="2606576" y="2929146"/>
            <a:chExt cx="1941513" cy="2418252"/>
          </a:xfrm>
        </p:grpSpPr>
        <p:pic>
          <p:nvPicPr>
            <p:cNvPr id="51" name="Picture 37" descr="401417_greenbox"/>
            <p:cNvPicPr>
              <a:picLocks noChangeAspect="1" noChangeArrowheads="1"/>
            </p:cNvPicPr>
            <p:nvPr/>
          </p:nvPicPr>
          <p:blipFill>
            <a:blip r:embed="rId4" cstate="print">
              <a:lum bright="30000"/>
            </a:blip>
            <a:srcRect/>
            <a:stretch>
              <a:fillRect/>
            </a:stretch>
          </p:blipFill>
          <p:spPr bwMode="auto">
            <a:xfrm>
              <a:off x="2606576" y="3214896"/>
              <a:ext cx="1941513" cy="1652587"/>
            </a:xfrm>
            <a:prstGeom prst="rect">
              <a:avLst/>
            </a:prstGeom>
            <a:noFill/>
            <a:ln w="9525">
              <a:noFill/>
              <a:miter lim="800000"/>
              <a:headEnd/>
              <a:tailEnd/>
            </a:ln>
          </p:spPr>
        </p:pic>
        <p:sp>
          <p:nvSpPr>
            <p:cNvPr id="59" name="TextBox 8205"/>
            <p:cNvSpPr txBox="1">
              <a:spLocks noChangeArrowheads="1"/>
            </p:cNvSpPr>
            <p:nvPr/>
          </p:nvSpPr>
          <p:spPr bwMode="auto">
            <a:xfrm>
              <a:off x="2872825" y="4278880"/>
              <a:ext cx="1400175" cy="403700"/>
            </a:xfrm>
            <a:prstGeom prst="rect">
              <a:avLst/>
            </a:prstGeom>
            <a:noFill/>
            <a:ln w="9525">
              <a:noFill/>
              <a:miter lim="800000"/>
              <a:headEnd/>
              <a:tailEnd/>
            </a:ln>
          </p:spPr>
          <p:txBody>
            <a:bodyPr wrap="square" lIns="90488" tIns="44450" rIns="90488" bIns="44450">
              <a:spAutoFit/>
            </a:bodyPr>
            <a:lstStyle/>
            <a:p>
              <a:pPr algn="ctr" defTabSz="760413">
                <a:lnSpc>
                  <a:spcPct val="85000"/>
                </a:lnSpc>
              </a:pPr>
              <a:r>
                <a:rPr lang="en-US" sz="2400" dirty="0" smtClean="0">
                  <a:solidFill>
                    <a:schemeClr val="tx2"/>
                  </a:solidFill>
                  <a:effectLst>
                    <a:outerShdw blurRad="38100" dist="38100" dir="2700000" algn="tl">
                      <a:srgbClr val="000000">
                        <a:alpha val="43137"/>
                      </a:srgbClr>
                    </a:outerShdw>
                  </a:effectLst>
                  <a:latin typeface="Segoe UI Semibold" pitchFamily="34" charset="0"/>
                </a:rPr>
                <a:t>Plan</a:t>
              </a:r>
              <a:endParaRPr lang="en-US" sz="2400" dirty="0">
                <a:solidFill>
                  <a:schemeClr val="tx2"/>
                </a:solidFill>
                <a:effectLst>
                  <a:outerShdw blurRad="38100" dist="38100" dir="2700000" algn="tl">
                    <a:srgbClr val="000000">
                      <a:alpha val="43137"/>
                    </a:srgbClr>
                  </a:outerShdw>
                </a:effectLst>
                <a:latin typeface="Segoe UI Semibold" pitchFamily="34" charset="0"/>
              </a:endParaRPr>
            </a:p>
          </p:txBody>
        </p:sp>
        <p:pic>
          <p:nvPicPr>
            <p:cNvPr id="66" name="Picture 50" descr="401417_connector"/>
            <p:cNvPicPr>
              <a:picLocks noChangeAspect="1" noChangeArrowheads="1"/>
            </p:cNvPicPr>
            <p:nvPr/>
          </p:nvPicPr>
          <p:blipFill>
            <a:blip r:embed="rId5" cstate="print">
              <a:lum bright="30000"/>
            </a:blip>
            <a:srcRect t="25055" b="23737"/>
            <a:stretch>
              <a:fillRect/>
            </a:stretch>
          </p:blipFill>
          <p:spPr bwMode="auto">
            <a:xfrm>
              <a:off x="3011389" y="2929146"/>
              <a:ext cx="1146175" cy="398462"/>
            </a:xfrm>
            <a:prstGeom prst="rect">
              <a:avLst/>
            </a:prstGeom>
            <a:noFill/>
            <a:ln w="9525">
              <a:noFill/>
              <a:miter lim="800000"/>
              <a:headEnd/>
              <a:tailEnd/>
            </a:ln>
          </p:spPr>
        </p:pic>
        <p:grpSp>
          <p:nvGrpSpPr>
            <p:cNvPr id="6" name="Group 72"/>
            <p:cNvGrpSpPr/>
            <p:nvPr/>
          </p:nvGrpSpPr>
          <p:grpSpPr>
            <a:xfrm>
              <a:off x="3072561" y="3381810"/>
              <a:ext cx="1143382" cy="839108"/>
              <a:chOff x="3087688" y="3894138"/>
              <a:chExt cx="1157287" cy="849312"/>
            </a:xfrm>
          </p:grpSpPr>
          <p:pic>
            <p:nvPicPr>
              <p:cNvPr id="73" name="Rectangle 7203" descr="layered complex diagram illustration icon"/>
              <p:cNvPicPr>
                <a:picLocks noChangeAspect="1" noChangeArrowheads="1"/>
              </p:cNvPicPr>
              <p:nvPr/>
            </p:nvPicPr>
            <p:blipFill>
              <a:blip r:embed="rId8" cstate="print">
                <a:lum bright="30000"/>
              </a:blip>
              <a:srcRect/>
              <a:stretch>
                <a:fillRect/>
              </a:stretch>
            </p:blipFill>
            <p:spPr bwMode="auto">
              <a:xfrm>
                <a:off x="3402013" y="3894138"/>
                <a:ext cx="842962" cy="784225"/>
              </a:xfrm>
              <a:prstGeom prst="rect">
                <a:avLst/>
              </a:prstGeom>
              <a:noFill/>
              <a:ln w="9525">
                <a:noFill/>
                <a:miter lim="800000"/>
                <a:headEnd/>
                <a:tailEnd/>
              </a:ln>
            </p:spPr>
          </p:pic>
          <p:pic>
            <p:nvPicPr>
              <p:cNvPr id="76" name="Rectangle 7204" descr="user business user woman"/>
              <p:cNvPicPr>
                <a:picLocks noChangeAspect="1" noChangeArrowheads="1"/>
              </p:cNvPicPr>
              <p:nvPr/>
            </p:nvPicPr>
            <p:blipFill>
              <a:blip r:embed="rId9" cstate="print">
                <a:lum bright="30000"/>
              </a:blip>
              <a:srcRect/>
              <a:stretch>
                <a:fillRect/>
              </a:stretch>
            </p:blipFill>
            <p:spPr bwMode="auto">
              <a:xfrm>
                <a:off x="3087688" y="3986213"/>
                <a:ext cx="560387" cy="757237"/>
              </a:xfrm>
              <a:prstGeom prst="rect">
                <a:avLst/>
              </a:prstGeom>
              <a:noFill/>
              <a:ln w="9525">
                <a:noFill/>
                <a:miter lim="800000"/>
                <a:headEnd/>
                <a:tailEnd/>
              </a:ln>
            </p:spPr>
          </p:pic>
        </p:grpSp>
        <p:sp>
          <p:nvSpPr>
            <p:cNvPr id="41" name="TextBox 8205"/>
            <p:cNvSpPr txBox="1">
              <a:spLocks noChangeArrowheads="1"/>
            </p:cNvSpPr>
            <p:nvPr/>
          </p:nvSpPr>
          <p:spPr bwMode="auto">
            <a:xfrm>
              <a:off x="2905776" y="4839054"/>
              <a:ext cx="1400175" cy="508344"/>
            </a:xfrm>
            <a:prstGeom prst="rect">
              <a:avLst/>
            </a:prstGeom>
            <a:noFill/>
            <a:ln w="9525">
              <a:noFill/>
              <a:miter lim="800000"/>
              <a:headEnd/>
              <a:tailEnd/>
            </a:ln>
          </p:spPr>
          <p:txBody>
            <a:bodyPr wrap="square" lIns="90488" tIns="44450" rIns="90488" bIns="44450">
              <a:spAutoFit/>
            </a:bodyPr>
            <a:lstStyle/>
            <a:p>
              <a:pPr algn="ctr" defTabSz="760413">
                <a:lnSpc>
                  <a:spcPct val="85000"/>
                </a:lnSpc>
              </a:pPr>
              <a:r>
                <a:rPr lang="en-US" sz="1600" dirty="0" smtClean="0">
                  <a:solidFill>
                    <a:schemeClr val="tx2"/>
                  </a:solidFill>
                  <a:effectLst>
                    <a:outerShdw blurRad="38100" dist="38100" dir="2700000" algn="tl">
                      <a:srgbClr val="000000">
                        <a:alpha val="43137"/>
                      </a:srgbClr>
                    </a:outerShdw>
                  </a:effectLst>
                  <a:latin typeface="Segoe UI Semibold" pitchFamily="34" charset="0"/>
                </a:rPr>
                <a:t>Work Planning</a:t>
              </a:r>
              <a:endParaRPr lang="en-US" sz="1600" dirty="0">
                <a:solidFill>
                  <a:schemeClr val="tx2"/>
                </a:solidFill>
                <a:effectLst>
                  <a:outerShdw blurRad="38100" dist="38100" dir="2700000" algn="tl">
                    <a:srgbClr val="000000">
                      <a:alpha val="43137"/>
                    </a:srgbClr>
                  </a:outerShdw>
                </a:effectLst>
                <a:latin typeface="Segoe UI Semibold" pitchFamily="34" charset="0"/>
              </a:endParaRPr>
            </a:p>
          </p:txBody>
        </p:sp>
      </p:grpSp>
      <p:grpSp>
        <p:nvGrpSpPr>
          <p:cNvPr id="7" name="Group 77"/>
          <p:cNvGrpSpPr/>
          <p:nvPr/>
        </p:nvGrpSpPr>
        <p:grpSpPr>
          <a:xfrm>
            <a:off x="2712866" y="3762167"/>
            <a:ext cx="1941513" cy="2418601"/>
            <a:chOff x="4479826" y="2929146"/>
            <a:chExt cx="1941513" cy="2418601"/>
          </a:xfrm>
        </p:grpSpPr>
        <p:pic>
          <p:nvPicPr>
            <p:cNvPr id="79" name="Picture 38" descr="401417_greenbox"/>
            <p:cNvPicPr>
              <a:picLocks noChangeAspect="1" noChangeArrowheads="1"/>
            </p:cNvPicPr>
            <p:nvPr/>
          </p:nvPicPr>
          <p:blipFill>
            <a:blip r:embed="rId4" cstate="print">
              <a:lum bright="-24000"/>
            </a:blip>
            <a:srcRect/>
            <a:stretch>
              <a:fillRect/>
            </a:stretch>
          </p:blipFill>
          <p:spPr bwMode="auto">
            <a:xfrm>
              <a:off x="4479826" y="3214896"/>
              <a:ext cx="1941513" cy="1652587"/>
            </a:xfrm>
            <a:prstGeom prst="rect">
              <a:avLst/>
            </a:prstGeom>
            <a:noFill/>
            <a:ln w="9525">
              <a:noFill/>
              <a:miter lim="800000"/>
              <a:headEnd/>
              <a:tailEnd/>
            </a:ln>
          </p:spPr>
        </p:pic>
        <p:sp>
          <p:nvSpPr>
            <p:cNvPr id="80" name="TextBox 8210"/>
            <p:cNvSpPr txBox="1">
              <a:spLocks noChangeArrowheads="1"/>
            </p:cNvSpPr>
            <p:nvPr/>
          </p:nvSpPr>
          <p:spPr bwMode="auto">
            <a:xfrm>
              <a:off x="4707924" y="4287470"/>
              <a:ext cx="1474517" cy="403700"/>
            </a:xfrm>
            <a:prstGeom prst="rect">
              <a:avLst/>
            </a:prstGeom>
            <a:noFill/>
            <a:ln w="9525">
              <a:noFill/>
              <a:miter lim="800000"/>
              <a:headEnd/>
              <a:tailEnd/>
            </a:ln>
          </p:spPr>
          <p:txBody>
            <a:bodyPr wrap="square" lIns="90488" tIns="44450" rIns="90488" bIns="44450">
              <a:spAutoFit/>
            </a:bodyPr>
            <a:lstStyle/>
            <a:p>
              <a:pPr algn="ctr" defTabSz="760413">
                <a:lnSpc>
                  <a:spcPct val="85000"/>
                </a:lnSpc>
              </a:pPr>
              <a:r>
                <a:rPr lang="en-US" sz="2400" dirty="0" smtClean="0">
                  <a:solidFill>
                    <a:schemeClr val="tx2"/>
                  </a:solidFill>
                  <a:effectLst>
                    <a:outerShdw blurRad="38100" dist="38100" dir="2700000" algn="tl">
                      <a:srgbClr val="000000">
                        <a:alpha val="43137"/>
                      </a:srgbClr>
                    </a:outerShdw>
                  </a:effectLst>
                  <a:latin typeface="Segoe UI Semibold" pitchFamily="34" charset="0"/>
                </a:rPr>
                <a:t>Select</a:t>
              </a:r>
              <a:endParaRPr lang="en-US" sz="2400" dirty="0">
                <a:solidFill>
                  <a:schemeClr val="tx2"/>
                </a:solidFill>
                <a:effectLst>
                  <a:outerShdw blurRad="38100" dist="38100" dir="2700000" algn="tl">
                    <a:srgbClr val="000000">
                      <a:alpha val="43137"/>
                    </a:srgbClr>
                  </a:outerShdw>
                </a:effectLst>
                <a:latin typeface="Segoe UI Semibold" pitchFamily="34" charset="0"/>
              </a:endParaRPr>
            </a:p>
          </p:txBody>
        </p:sp>
        <p:grpSp>
          <p:nvGrpSpPr>
            <p:cNvPr id="8" name="Group 69"/>
            <p:cNvGrpSpPr/>
            <p:nvPr/>
          </p:nvGrpSpPr>
          <p:grpSpPr>
            <a:xfrm>
              <a:off x="5106599" y="3429001"/>
              <a:ext cx="974528" cy="779915"/>
              <a:chOff x="5394028" y="3855364"/>
              <a:chExt cx="1057277" cy="846138"/>
            </a:xfrm>
          </p:grpSpPr>
          <p:pic>
            <p:nvPicPr>
              <p:cNvPr id="83" name="Rectangle 7209" descr="XP icon properties or options"/>
              <p:cNvPicPr>
                <a:picLocks noChangeAspect="1" noChangeArrowheads="1"/>
              </p:cNvPicPr>
              <p:nvPr/>
            </p:nvPicPr>
            <p:blipFill>
              <a:blip r:embed="rId10" cstate="print"/>
              <a:srcRect/>
              <a:stretch>
                <a:fillRect/>
              </a:stretch>
            </p:blipFill>
            <p:spPr bwMode="auto">
              <a:xfrm>
                <a:off x="5394028" y="3879177"/>
                <a:ext cx="571500" cy="742950"/>
              </a:xfrm>
              <a:prstGeom prst="rect">
                <a:avLst/>
              </a:prstGeom>
              <a:noFill/>
              <a:ln w="9525">
                <a:noFill/>
                <a:miter lim="800000"/>
                <a:headEnd/>
                <a:tailEnd/>
              </a:ln>
            </p:spPr>
          </p:pic>
          <p:pic>
            <p:nvPicPr>
              <p:cNvPr id="84" name="Rectangle 7210" descr="user business man"/>
              <p:cNvPicPr>
                <a:picLocks noChangeAspect="1" noChangeArrowheads="1"/>
              </p:cNvPicPr>
              <p:nvPr/>
            </p:nvPicPr>
            <p:blipFill>
              <a:blip r:embed="rId11" cstate="print"/>
              <a:srcRect/>
              <a:stretch>
                <a:fillRect/>
              </a:stretch>
            </p:blipFill>
            <p:spPr bwMode="auto">
              <a:xfrm>
                <a:off x="5814717" y="3855364"/>
                <a:ext cx="636588" cy="846138"/>
              </a:xfrm>
              <a:prstGeom prst="rect">
                <a:avLst/>
              </a:prstGeom>
              <a:noFill/>
              <a:ln w="9525">
                <a:noFill/>
                <a:miter lim="800000"/>
                <a:headEnd/>
                <a:tailEnd/>
              </a:ln>
            </p:spPr>
          </p:pic>
        </p:grpSp>
        <p:pic>
          <p:nvPicPr>
            <p:cNvPr id="82" name="Picture 51" descr="401417_connector"/>
            <p:cNvPicPr>
              <a:picLocks noChangeAspect="1" noChangeArrowheads="1"/>
            </p:cNvPicPr>
            <p:nvPr/>
          </p:nvPicPr>
          <p:blipFill>
            <a:blip r:embed="rId5" cstate="print"/>
            <a:srcRect t="25055" b="23737"/>
            <a:stretch>
              <a:fillRect/>
            </a:stretch>
          </p:blipFill>
          <p:spPr bwMode="auto">
            <a:xfrm>
              <a:off x="4878289" y="2929146"/>
              <a:ext cx="1146175" cy="398462"/>
            </a:xfrm>
            <a:prstGeom prst="rect">
              <a:avLst/>
            </a:prstGeom>
            <a:noFill/>
            <a:ln w="9525">
              <a:noFill/>
              <a:miter lim="800000"/>
              <a:headEnd/>
              <a:tailEnd/>
            </a:ln>
          </p:spPr>
        </p:pic>
        <p:sp>
          <p:nvSpPr>
            <p:cNvPr id="40" name="TextBox 8210"/>
            <p:cNvSpPr txBox="1">
              <a:spLocks noChangeArrowheads="1"/>
            </p:cNvSpPr>
            <p:nvPr/>
          </p:nvSpPr>
          <p:spPr bwMode="auto">
            <a:xfrm>
              <a:off x="4642022" y="4839403"/>
              <a:ext cx="1643062" cy="508344"/>
            </a:xfrm>
            <a:prstGeom prst="rect">
              <a:avLst/>
            </a:prstGeom>
            <a:noFill/>
            <a:ln w="9525">
              <a:noFill/>
              <a:miter lim="800000"/>
              <a:headEnd/>
              <a:tailEnd/>
            </a:ln>
          </p:spPr>
          <p:txBody>
            <a:bodyPr lIns="90488" tIns="44450" rIns="90488" bIns="44450">
              <a:spAutoFit/>
            </a:bodyPr>
            <a:lstStyle/>
            <a:p>
              <a:pPr algn="ctr" defTabSz="760413">
                <a:lnSpc>
                  <a:spcPct val="85000"/>
                </a:lnSpc>
              </a:pPr>
              <a:r>
                <a:rPr lang="en-US" sz="1600" dirty="0" smtClean="0">
                  <a:solidFill>
                    <a:schemeClr val="tx2"/>
                  </a:solidFill>
                  <a:effectLst>
                    <a:outerShdw blurRad="38100" dist="38100" dir="2700000" algn="tl">
                      <a:srgbClr val="000000">
                        <a:alpha val="43137"/>
                      </a:srgbClr>
                    </a:outerShdw>
                  </a:effectLst>
                  <a:latin typeface="Segoe UI Semibold" pitchFamily="34" charset="0"/>
                </a:rPr>
                <a:t>Portfolio Selection</a:t>
              </a:r>
              <a:endParaRPr lang="en-US" sz="1600" dirty="0">
                <a:solidFill>
                  <a:schemeClr val="tx2"/>
                </a:solidFill>
                <a:effectLst>
                  <a:outerShdw blurRad="38100" dist="38100" dir="2700000" algn="tl">
                    <a:srgbClr val="000000">
                      <a:alpha val="43137"/>
                    </a:srgbClr>
                  </a:outerShdw>
                </a:effectLst>
                <a:latin typeface="Segoe UI Semibold" pitchFamily="34" charset="0"/>
              </a:endParaRPr>
            </a:p>
          </p:txBody>
        </p:sp>
      </p:grpSp>
      <p:grpSp>
        <p:nvGrpSpPr>
          <p:cNvPr id="9" name="Group 84"/>
          <p:cNvGrpSpPr/>
          <p:nvPr/>
        </p:nvGrpSpPr>
        <p:grpSpPr>
          <a:xfrm>
            <a:off x="815705" y="3752850"/>
            <a:ext cx="1941513" cy="2437464"/>
            <a:chOff x="733326" y="2929146"/>
            <a:chExt cx="1941513" cy="2437464"/>
          </a:xfrm>
        </p:grpSpPr>
        <p:pic>
          <p:nvPicPr>
            <p:cNvPr id="86" name="Picture 36" descr="401417_greenbox"/>
            <p:cNvPicPr>
              <a:picLocks noChangeAspect="1" noChangeArrowheads="1"/>
            </p:cNvPicPr>
            <p:nvPr/>
          </p:nvPicPr>
          <p:blipFill>
            <a:blip r:embed="rId4" cstate="print">
              <a:lum bright="-24000"/>
            </a:blip>
            <a:srcRect/>
            <a:stretch>
              <a:fillRect/>
            </a:stretch>
          </p:blipFill>
          <p:spPr bwMode="auto">
            <a:xfrm>
              <a:off x="733326" y="3214896"/>
              <a:ext cx="1941513" cy="1652587"/>
            </a:xfrm>
            <a:prstGeom prst="rect">
              <a:avLst/>
            </a:prstGeom>
            <a:noFill/>
            <a:ln w="9525">
              <a:noFill/>
              <a:miter lim="800000"/>
              <a:headEnd/>
              <a:tailEnd/>
            </a:ln>
          </p:spPr>
        </p:pic>
        <p:pic>
          <p:nvPicPr>
            <p:cNvPr id="87" name="Picture 48" descr="401417_connector"/>
            <p:cNvPicPr>
              <a:picLocks noChangeAspect="1" noChangeArrowheads="1"/>
            </p:cNvPicPr>
            <p:nvPr/>
          </p:nvPicPr>
          <p:blipFill>
            <a:blip r:embed="rId5" cstate="print"/>
            <a:srcRect t="25055" b="23737"/>
            <a:stretch>
              <a:fillRect/>
            </a:stretch>
          </p:blipFill>
          <p:spPr bwMode="auto">
            <a:xfrm>
              <a:off x="1154014" y="2929146"/>
              <a:ext cx="1146175" cy="398462"/>
            </a:xfrm>
            <a:prstGeom prst="rect">
              <a:avLst/>
            </a:prstGeom>
            <a:noFill/>
            <a:ln w="9525">
              <a:noFill/>
              <a:miter lim="800000"/>
              <a:headEnd/>
              <a:tailEnd/>
            </a:ln>
          </p:spPr>
        </p:pic>
        <p:sp>
          <p:nvSpPr>
            <p:cNvPr id="88" name="TextBox 8211"/>
            <p:cNvSpPr txBox="1">
              <a:spLocks noChangeArrowheads="1"/>
            </p:cNvSpPr>
            <p:nvPr/>
          </p:nvSpPr>
          <p:spPr bwMode="auto">
            <a:xfrm>
              <a:off x="939111" y="4298092"/>
              <a:ext cx="1533525" cy="403700"/>
            </a:xfrm>
            <a:prstGeom prst="rect">
              <a:avLst/>
            </a:prstGeom>
            <a:noFill/>
            <a:ln w="9525">
              <a:noFill/>
              <a:miter lim="800000"/>
              <a:headEnd/>
              <a:tailEnd/>
            </a:ln>
          </p:spPr>
          <p:txBody>
            <a:bodyPr lIns="90488" tIns="44450" rIns="90488" bIns="44450">
              <a:spAutoFit/>
            </a:bodyPr>
            <a:lstStyle/>
            <a:p>
              <a:pPr algn="ctr" defTabSz="760413">
                <a:lnSpc>
                  <a:spcPct val="85000"/>
                </a:lnSpc>
              </a:pPr>
              <a:r>
                <a:rPr lang="en-US" sz="2400" dirty="0" smtClean="0">
                  <a:solidFill>
                    <a:schemeClr val="tx2"/>
                  </a:solidFill>
                  <a:effectLst>
                    <a:outerShdw blurRad="38100" dist="38100" dir="2700000" algn="tl">
                      <a:srgbClr val="000000">
                        <a:alpha val="43137"/>
                      </a:srgbClr>
                    </a:outerShdw>
                  </a:effectLst>
                  <a:latin typeface="Segoe UI Semibold" pitchFamily="34" charset="0"/>
                </a:rPr>
                <a:t>Create</a:t>
              </a:r>
              <a:endParaRPr lang="en-US" sz="2400" dirty="0">
                <a:solidFill>
                  <a:schemeClr val="tx2"/>
                </a:solidFill>
                <a:effectLst>
                  <a:outerShdw blurRad="38100" dist="38100" dir="2700000" algn="tl">
                    <a:srgbClr val="000000">
                      <a:alpha val="43137"/>
                    </a:srgbClr>
                  </a:outerShdw>
                </a:effectLst>
                <a:latin typeface="Segoe UI Semibold" pitchFamily="34" charset="0"/>
              </a:endParaRPr>
            </a:p>
          </p:txBody>
        </p:sp>
        <p:grpSp>
          <p:nvGrpSpPr>
            <p:cNvPr id="10" name="Group 38"/>
            <p:cNvGrpSpPr>
              <a:grpSpLocks/>
            </p:cNvGrpSpPr>
            <p:nvPr/>
          </p:nvGrpSpPr>
          <p:grpSpPr bwMode="auto">
            <a:xfrm>
              <a:off x="1570379" y="3352800"/>
              <a:ext cx="944223" cy="1220419"/>
              <a:chOff x="-2342" y="2856"/>
              <a:chExt cx="865" cy="694"/>
            </a:xfrm>
          </p:grpSpPr>
          <p:pic>
            <p:nvPicPr>
              <p:cNvPr id="90" name="Rectangle 19475" descr="msn music angled screen"/>
              <p:cNvPicPr>
                <a:picLocks noChangeAspect="1" noChangeArrowheads="1"/>
              </p:cNvPicPr>
              <p:nvPr/>
            </p:nvPicPr>
            <p:blipFill>
              <a:blip r:embed="rId12" cstate="print"/>
              <a:srcRect/>
              <a:stretch>
                <a:fillRect/>
              </a:stretch>
            </p:blipFill>
            <p:spPr bwMode="auto">
              <a:xfrm>
                <a:off x="-2342" y="2856"/>
                <a:ext cx="497" cy="425"/>
              </a:xfrm>
              <a:prstGeom prst="rect">
                <a:avLst/>
              </a:prstGeom>
              <a:noFill/>
              <a:ln w="9525">
                <a:noFill/>
                <a:miter lim="800000"/>
                <a:headEnd/>
                <a:tailEnd/>
              </a:ln>
            </p:spPr>
          </p:pic>
          <p:pic>
            <p:nvPicPr>
              <p:cNvPr id="91" name="Rectangle 19476" descr="msn spaces angled screen"/>
              <p:cNvPicPr>
                <a:picLocks noChangeAspect="1" noChangeArrowheads="1"/>
              </p:cNvPicPr>
              <p:nvPr/>
            </p:nvPicPr>
            <p:blipFill>
              <a:blip r:embed="rId13" cstate="print"/>
              <a:srcRect/>
              <a:stretch>
                <a:fillRect/>
              </a:stretch>
            </p:blipFill>
            <p:spPr bwMode="auto">
              <a:xfrm>
                <a:off x="-2290" y="2889"/>
                <a:ext cx="513" cy="427"/>
              </a:xfrm>
              <a:prstGeom prst="rect">
                <a:avLst/>
              </a:prstGeom>
              <a:noFill/>
              <a:ln w="9525">
                <a:noFill/>
                <a:miter lim="800000"/>
                <a:headEnd/>
                <a:tailEnd/>
              </a:ln>
            </p:spPr>
          </p:pic>
          <p:pic>
            <p:nvPicPr>
              <p:cNvPr id="92" name="Rectangle 19477" descr="msn music angled screen"/>
              <p:cNvPicPr>
                <a:picLocks noChangeAspect="1" noChangeArrowheads="1"/>
              </p:cNvPicPr>
              <p:nvPr/>
            </p:nvPicPr>
            <p:blipFill>
              <a:blip r:embed="rId12" cstate="print"/>
              <a:srcRect/>
              <a:stretch>
                <a:fillRect/>
              </a:stretch>
            </p:blipFill>
            <p:spPr bwMode="auto">
              <a:xfrm>
                <a:off x="-2180" y="2952"/>
                <a:ext cx="497" cy="425"/>
              </a:xfrm>
              <a:prstGeom prst="rect">
                <a:avLst/>
              </a:prstGeom>
              <a:noFill/>
              <a:ln w="9525">
                <a:noFill/>
                <a:miter lim="800000"/>
                <a:headEnd/>
                <a:tailEnd/>
              </a:ln>
            </p:spPr>
          </p:pic>
          <p:pic>
            <p:nvPicPr>
              <p:cNvPr id="93" name="Rectangle 19478" descr="msn spaces angled screen"/>
              <p:cNvPicPr>
                <a:picLocks noChangeAspect="1" noChangeArrowheads="1"/>
              </p:cNvPicPr>
              <p:nvPr/>
            </p:nvPicPr>
            <p:blipFill>
              <a:blip r:embed="rId13" cstate="print"/>
              <a:srcRect/>
              <a:stretch>
                <a:fillRect/>
              </a:stretch>
            </p:blipFill>
            <p:spPr bwMode="auto">
              <a:xfrm>
                <a:off x="-2102" y="2996"/>
                <a:ext cx="513" cy="427"/>
              </a:xfrm>
              <a:prstGeom prst="rect">
                <a:avLst/>
              </a:prstGeom>
              <a:noFill/>
              <a:ln w="9525">
                <a:noFill/>
                <a:miter lim="800000"/>
                <a:headEnd/>
                <a:tailEnd/>
              </a:ln>
            </p:spPr>
          </p:pic>
          <p:pic>
            <p:nvPicPr>
              <p:cNvPr id="94" name="Rectangle 19479"/>
              <p:cNvPicPr>
                <a:picLocks noChangeAspect="1" noChangeArrowheads="1"/>
              </p:cNvPicPr>
              <p:nvPr/>
            </p:nvPicPr>
            <p:blipFill>
              <a:blip r:embed="rId14" cstate="print"/>
              <a:srcRect/>
              <a:stretch>
                <a:fillRect/>
              </a:stretch>
            </p:blipFill>
            <p:spPr bwMode="auto">
              <a:xfrm>
                <a:off x="-1871" y="3186"/>
                <a:ext cx="394" cy="364"/>
              </a:xfrm>
              <a:prstGeom prst="rect">
                <a:avLst/>
              </a:prstGeom>
              <a:noFill/>
              <a:ln w="9525">
                <a:noFill/>
                <a:miter lim="800000"/>
                <a:headEnd/>
                <a:tailEnd/>
              </a:ln>
            </p:spPr>
          </p:pic>
        </p:grpSp>
        <p:sp>
          <p:nvSpPr>
            <p:cNvPr id="37" name="TextBox 8211"/>
            <p:cNvSpPr txBox="1">
              <a:spLocks noChangeArrowheads="1"/>
            </p:cNvSpPr>
            <p:nvPr/>
          </p:nvSpPr>
          <p:spPr bwMode="auto">
            <a:xfrm>
              <a:off x="955590" y="4858266"/>
              <a:ext cx="1533525" cy="508344"/>
            </a:xfrm>
            <a:prstGeom prst="rect">
              <a:avLst/>
            </a:prstGeom>
            <a:noFill/>
            <a:ln w="9525">
              <a:noFill/>
              <a:miter lim="800000"/>
              <a:headEnd/>
              <a:tailEnd/>
            </a:ln>
          </p:spPr>
          <p:txBody>
            <a:bodyPr lIns="90488" tIns="44450" rIns="90488" bIns="44450">
              <a:spAutoFit/>
            </a:bodyPr>
            <a:lstStyle/>
            <a:p>
              <a:pPr algn="ctr" defTabSz="760413">
                <a:lnSpc>
                  <a:spcPct val="85000"/>
                </a:lnSpc>
              </a:pPr>
              <a:r>
                <a:rPr lang="en-US" sz="1600" dirty="0" smtClean="0">
                  <a:solidFill>
                    <a:schemeClr val="tx2"/>
                  </a:solidFill>
                  <a:effectLst>
                    <a:outerShdw blurRad="38100" dist="38100" dir="2700000" algn="tl">
                      <a:srgbClr val="000000">
                        <a:alpha val="43137"/>
                      </a:srgbClr>
                    </a:outerShdw>
                  </a:effectLst>
                  <a:latin typeface="Segoe UI Semibold" pitchFamily="34" charset="0"/>
                </a:rPr>
                <a:t>Demand Management</a:t>
              </a:r>
              <a:endParaRPr lang="en-US" sz="1600" dirty="0">
                <a:solidFill>
                  <a:schemeClr val="tx2"/>
                </a:solidFill>
                <a:effectLst>
                  <a:outerShdw blurRad="38100" dist="38100" dir="2700000" algn="tl">
                    <a:srgbClr val="000000">
                      <a:alpha val="43137"/>
                    </a:srgbClr>
                  </a:outerShdw>
                </a:effectLst>
                <a:latin typeface="Segoe UI Semibold" pitchFamily="34" charset="0"/>
              </a:endParaRPr>
            </a:p>
          </p:txBody>
        </p:sp>
      </p:grpSp>
    </p:spTree>
    <p:extLst>
      <p:ext uri="{BB962C8B-B14F-4D97-AF65-F5344CB8AC3E}">
        <p14:creationId xmlns:p14="http://schemas.microsoft.com/office/powerpoint/2010/main" val="365655389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Resources</a:t>
            </a:r>
            <a:endParaRPr lang="en-US" dirty="0"/>
          </a:p>
        </p:txBody>
      </p:sp>
      <p:sp>
        <p:nvSpPr>
          <p:cNvPr id="3" name="Text Placeholder 2"/>
          <p:cNvSpPr>
            <a:spLocks noGrp="1"/>
          </p:cNvSpPr>
          <p:nvPr>
            <p:ph type="body" sz="quarter" idx="10"/>
          </p:nvPr>
        </p:nvSpPr>
        <p:spPr>
          <a:xfrm>
            <a:off x="228600" y="1066800"/>
            <a:ext cx="8686800" cy="5410200"/>
          </a:xfrm>
        </p:spPr>
        <p:txBody>
          <a:bodyPr>
            <a:normAutofit/>
          </a:bodyPr>
          <a:lstStyle/>
          <a:p>
            <a:r>
              <a:rPr lang="en-US" dirty="0" err="1" smtClean="0"/>
              <a:t>WebCasts</a:t>
            </a:r>
            <a:r>
              <a:rPr lang="en-US" dirty="0" smtClean="0"/>
              <a:t> </a:t>
            </a:r>
            <a:r>
              <a:rPr lang="en-US" sz="2800" dirty="0"/>
              <a:t>(</a:t>
            </a:r>
            <a:r>
              <a:rPr lang="en-US" sz="2800" dirty="0">
                <a:hlinkClick r:id="rId2"/>
              </a:rPr>
              <a:t>http://www.microsoft.com/events/series/epm.aspx</a:t>
            </a:r>
            <a:r>
              <a:rPr lang="en-US" sz="2800" dirty="0" smtClean="0"/>
              <a:t>)</a:t>
            </a:r>
          </a:p>
          <a:p>
            <a:pPr lvl="1"/>
            <a:r>
              <a:rPr lang="en-US" sz="2400" dirty="0" smtClean="0"/>
              <a:t>MSDN Webcast: Project 2010 Software Development Kit (SDK) Drill-down (Level 200) by </a:t>
            </a:r>
            <a:r>
              <a:rPr lang="en-US" sz="2400" dirty="0" smtClean="0">
                <a:solidFill>
                  <a:schemeClr val="accent1"/>
                </a:solidFill>
              </a:rPr>
              <a:t>Jim Corbin</a:t>
            </a:r>
          </a:p>
          <a:p>
            <a:pPr lvl="1"/>
            <a:r>
              <a:rPr lang="en-US" sz="2400" dirty="0"/>
              <a:t>MSDN Webcast: Project 2010 Tailored Tools for Workflow Creation by </a:t>
            </a:r>
            <a:r>
              <a:rPr lang="en-US" sz="2400" dirty="0">
                <a:solidFill>
                  <a:schemeClr val="accent1"/>
                </a:solidFill>
              </a:rPr>
              <a:t>Sam Chung</a:t>
            </a:r>
          </a:p>
          <a:p>
            <a:pPr lvl="1"/>
            <a:r>
              <a:rPr lang="en-US" sz="2400" dirty="0" smtClean="0"/>
              <a:t>MSDN </a:t>
            </a:r>
            <a:r>
              <a:rPr lang="en-US" sz="2400" dirty="0"/>
              <a:t>Webcast: Project 2010 Workflow Deep Dive </a:t>
            </a:r>
            <a:r>
              <a:rPr lang="en-US" sz="2400" dirty="0" smtClean="0"/>
              <a:t>(Part </a:t>
            </a:r>
            <a:r>
              <a:rPr lang="en-US" sz="2400" dirty="0"/>
              <a:t>1 of 2): PWA &amp; Admin </a:t>
            </a:r>
            <a:r>
              <a:rPr lang="en-US" sz="2400" dirty="0" smtClean="0"/>
              <a:t>Experience </a:t>
            </a:r>
            <a:r>
              <a:rPr lang="en-US" sz="2400" dirty="0"/>
              <a:t>by </a:t>
            </a:r>
            <a:r>
              <a:rPr lang="en-US" sz="2400" dirty="0" smtClean="0">
                <a:solidFill>
                  <a:schemeClr val="accent1"/>
                </a:solidFill>
              </a:rPr>
              <a:t>Sam Chung</a:t>
            </a:r>
            <a:endParaRPr lang="en-US" sz="2400" dirty="0">
              <a:solidFill>
                <a:schemeClr val="accent1"/>
              </a:solidFill>
            </a:endParaRPr>
          </a:p>
          <a:p>
            <a:pPr lvl="1"/>
            <a:r>
              <a:rPr lang="en-US" sz="2400" dirty="0"/>
              <a:t>MSDN Webcast: Project 2010 Workflow Deep Dive (Part 2 of 2): Workflows in Visual </a:t>
            </a:r>
            <a:r>
              <a:rPr lang="en-US" sz="2400" dirty="0" smtClean="0"/>
              <a:t>Studio </a:t>
            </a:r>
            <a:r>
              <a:rPr lang="en-US" sz="2400" dirty="0"/>
              <a:t>by </a:t>
            </a:r>
            <a:r>
              <a:rPr lang="en-US" sz="2400" dirty="0">
                <a:solidFill>
                  <a:schemeClr val="accent1"/>
                </a:solidFill>
              </a:rPr>
              <a:t>Sam </a:t>
            </a:r>
            <a:r>
              <a:rPr lang="en-US" sz="2400" dirty="0" smtClean="0">
                <a:solidFill>
                  <a:schemeClr val="accent1"/>
                </a:solidFill>
              </a:rPr>
              <a:t>Chung</a:t>
            </a:r>
            <a:endParaRPr lang="en-US" sz="2400" dirty="0">
              <a:solidFill>
                <a:schemeClr val="accent1"/>
              </a:solidFill>
            </a:endParaRPr>
          </a:p>
          <a:p>
            <a:pPr lvl="1"/>
            <a:endParaRPr lang="en-US" sz="2400" dirty="0" smtClean="0"/>
          </a:p>
          <a:p>
            <a:pPr marL="460375" lvl="1" indent="0">
              <a:buNone/>
            </a:pPr>
            <a:endParaRPr lang="en-US" sz="2400" dirty="0"/>
          </a:p>
          <a:p>
            <a:pPr lvl="1">
              <a:buFont typeface="Arial" pitchFamily="34" charset="0"/>
              <a:buChar char="•"/>
            </a:pPr>
            <a:endParaRPr lang="en-US" dirty="0"/>
          </a:p>
          <a:p>
            <a:pPr marL="0" indent="0">
              <a:buNone/>
            </a:pPr>
            <a:endParaRPr lang="en-US" dirty="0"/>
          </a:p>
        </p:txBody>
      </p:sp>
    </p:spTree>
    <p:extLst>
      <p:ext uri="{BB962C8B-B14F-4D97-AF65-F5344CB8AC3E}">
        <p14:creationId xmlns:p14="http://schemas.microsoft.com/office/powerpoint/2010/main" val="256820983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Web </a:t>
            </a:r>
            <a:r>
              <a:rPr lang="en-US" dirty="0" smtClean="0"/>
              <a:t>App Customization</a:t>
            </a:r>
            <a:endParaRPr lang="en-US" dirty="0"/>
          </a:p>
        </p:txBody>
      </p:sp>
      <p:sp>
        <p:nvSpPr>
          <p:cNvPr id="3" name="Subtitle 2"/>
          <p:cNvSpPr>
            <a:spLocks noGrp="1"/>
          </p:cNvSpPr>
          <p:nvPr>
            <p:ph type="subTitle" idx="1"/>
          </p:nvPr>
        </p:nvSpPr>
        <p:spPr>
          <a:xfrm>
            <a:off x="730249" y="5638800"/>
            <a:ext cx="7681914" cy="443198"/>
          </a:xfrm>
        </p:spPr>
        <p:txBody>
          <a:bodyPr/>
          <a:lstStyle/>
          <a:p>
            <a:r>
              <a:rPr lang="en-US" dirty="0">
                <a:gradFill>
                  <a:gsLst>
                    <a:gs pos="0">
                      <a:schemeClr val="tx1"/>
                    </a:gs>
                    <a:gs pos="100000">
                      <a:schemeClr val="tx1"/>
                    </a:gs>
                  </a:gsLst>
                  <a:lin ang="5400000" scaled="0"/>
                </a:gradFill>
              </a:rPr>
              <a:t>Microsoft Project 2010 Ignite</a:t>
            </a:r>
            <a:endParaRPr lang="en-US" dirty="0"/>
          </a:p>
        </p:txBody>
      </p:sp>
    </p:spTree>
    <p:extLst>
      <p:ext uri="{BB962C8B-B14F-4D97-AF65-F5344CB8AC3E}">
        <p14:creationId xmlns:p14="http://schemas.microsoft.com/office/powerpoint/2010/main" val="336031888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New Grid Control</a:t>
            </a:r>
            <a:endParaRPr lang="en-US" dirty="0"/>
          </a:p>
        </p:txBody>
      </p:sp>
      <p:sp>
        <p:nvSpPr>
          <p:cNvPr id="3" name="Content Placeholder 2"/>
          <p:cNvSpPr>
            <a:spLocks noGrp="1"/>
          </p:cNvSpPr>
          <p:nvPr>
            <p:ph sz="half" idx="1"/>
          </p:nvPr>
        </p:nvSpPr>
        <p:spPr>
          <a:xfrm>
            <a:off x="381000" y="1447799"/>
            <a:ext cx="4191000" cy="2093567"/>
          </a:xfrm>
        </p:spPr>
        <p:txBody>
          <a:bodyPr>
            <a:noAutofit/>
          </a:bodyPr>
          <a:lstStyle/>
          <a:p>
            <a:pPr marL="396875" indent="-396875"/>
            <a:r>
              <a:rPr lang="en-US" sz="2400" dirty="0" smtClean="0"/>
              <a:t>JavaScript (Not ActiveX)</a:t>
            </a:r>
          </a:p>
          <a:p>
            <a:pPr marL="396875" indent="-396875"/>
            <a:r>
              <a:rPr lang="en-US" sz="2400" dirty="0" smtClean="0"/>
              <a:t>Multi-Browser Support</a:t>
            </a:r>
          </a:p>
          <a:p>
            <a:pPr lvl="1"/>
            <a:r>
              <a:rPr lang="en-US" sz="2000" dirty="0" smtClean="0"/>
              <a:t>IE7, IE8, Firefox, Safari (tier 2)</a:t>
            </a:r>
          </a:p>
          <a:p>
            <a:pPr lvl="1"/>
            <a:r>
              <a:rPr lang="en-US" sz="2000" dirty="0" smtClean="0"/>
              <a:t>PWA only supports IE7 and IE8</a:t>
            </a:r>
          </a:p>
          <a:p>
            <a:pPr marL="396875" indent="-396875"/>
            <a:r>
              <a:rPr lang="en-US" sz="2400" dirty="0" smtClean="0"/>
              <a:t>Ships with SharePoint</a:t>
            </a:r>
          </a:p>
          <a:p>
            <a:pPr marL="396875" indent="-396875"/>
            <a:r>
              <a:rPr lang="en-US" sz="2400" dirty="0" smtClean="0"/>
              <a:t>Feature Rich:</a:t>
            </a:r>
          </a:p>
          <a:p>
            <a:pPr lvl="1"/>
            <a:r>
              <a:rPr lang="en-US" sz="2000" dirty="0" smtClean="0"/>
              <a:t>Copy and Paste (from Excel and others)</a:t>
            </a:r>
          </a:p>
          <a:p>
            <a:pPr lvl="1"/>
            <a:r>
              <a:rPr lang="en-US" sz="2000" dirty="0" smtClean="0"/>
              <a:t>Multi-Level Undo</a:t>
            </a:r>
          </a:p>
          <a:p>
            <a:pPr lvl="1"/>
            <a:r>
              <a:rPr lang="en-US" sz="2000" dirty="0" smtClean="0"/>
              <a:t>Change Highlighting</a:t>
            </a:r>
          </a:p>
          <a:p>
            <a:pPr lvl="1"/>
            <a:r>
              <a:rPr lang="en-US" sz="2000" dirty="0" smtClean="0"/>
              <a:t>Cell Level Errors</a:t>
            </a:r>
          </a:p>
          <a:p>
            <a:pPr lvl="1"/>
            <a:r>
              <a:rPr lang="en-US" sz="2000" dirty="0" smtClean="0"/>
              <a:t>Time-phased or Pivoted View</a:t>
            </a:r>
          </a:p>
          <a:p>
            <a:pPr lvl="1"/>
            <a:r>
              <a:rPr lang="en-US" sz="2000" dirty="0" smtClean="0"/>
              <a:t>Dynamic Paging</a:t>
            </a:r>
          </a:p>
        </p:txBody>
      </p:sp>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753195" y="1447800"/>
            <a:ext cx="4009805" cy="2895600"/>
          </a:xfrm>
        </p:spPr>
      </p:pic>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Resources</a:t>
            </a:r>
            <a:endParaRPr lang="en-US" dirty="0"/>
          </a:p>
        </p:txBody>
      </p:sp>
      <p:sp>
        <p:nvSpPr>
          <p:cNvPr id="3" name="Text Placeholder 2"/>
          <p:cNvSpPr>
            <a:spLocks noGrp="1"/>
          </p:cNvSpPr>
          <p:nvPr>
            <p:ph type="body" sz="quarter" idx="10"/>
          </p:nvPr>
        </p:nvSpPr>
        <p:spPr>
          <a:xfrm>
            <a:off x="228600" y="1066800"/>
            <a:ext cx="8686800" cy="5410200"/>
          </a:xfrm>
        </p:spPr>
        <p:txBody>
          <a:bodyPr>
            <a:normAutofit/>
          </a:bodyPr>
          <a:lstStyle/>
          <a:p>
            <a:r>
              <a:rPr lang="en-US" dirty="0" err="1" smtClean="0"/>
              <a:t>WebCasts</a:t>
            </a:r>
            <a:r>
              <a:rPr lang="en-US" dirty="0" smtClean="0"/>
              <a:t> </a:t>
            </a:r>
            <a:r>
              <a:rPr lang="en-US" sz="2800" dirty="0"/>
              <a:t>(</a:t>
            </a:r>
            <a:r>
              <a:rPr lang="en-US" sz="2800" dirty="0">
                <a:hlinkClick r:id="rId2"/>
              </a:rPr>
              <a:t>http://www.microsoft.com/events/series/epm.aspx</a:t>
            </a:r>
            <a:r>
              <a:rPr lang="en-US" sz="2800" dirty="0" smtClean="0"/>
              <a:t>)</a:t>
            </a:r>
          </a:p>
          <a:p>
            <a:pPr lvl="1"/>
            <a:r>
              <a:rPr lang="en-US" sz="2400" dirty="0" smtClean="0"/>
              <a:t>MSDN Webcast: Project 2010 Software Development Kit (SDK) Drill-down (Level 200) by </a:t>
            </a:r>
            <a:r>
              <a:rPr lang="en-US" sz="2400" dirty="0" smtClean="0">
                <a:solidFill>
                  <a:schemeClr val="accent1"/>
                </a:solidFill>
              </a:rPr>
              <a:t>Jim Corbin</a:t>
            </a:r>
          </a:p>
          <a:p>
            <a:pPr lvl="1"/>
            <a:r>
              <a:rPr lang="en-US" sz="2400" dirty="0"/>
              <a:t>MSDN Webcast: Project 2010 JS Grid Extensibility </a:t>
            </a:r>
            <a:r>
              <a:rPr lang="en-US" sz="2400" dirty="0" smtClean="0"/>
              <a:t>– Part 1,2 and 3 </a:t>
            </a:r>
            <a:r>
              <a:rPr lang="en-US" sz="2400" dirty="0"/>
              <a:t>by </a:t>
            </a:r>
            <a:r>
              <a:rPr lang="en-US" sz="2400" dirty="0">
                <a:solidFill>
                  <a:schemeClr val="accent1"/>
                </a:solidFill>
              </a:rPr>
              <a:t>Pat </a:t>
            </a:r>
            <a:r>
              <a:rPr lang="en-US" sz="2400" dirty="0" smtClean="0">
                <a:solidFill>
                  <a:schemeClr val="accent1"/>
                </a:solidFill>
              </a:rPr>
              <a:t>Malatack</a:t>
            </a:r>
            <a:endParaRPr lang="en-US" sz="2400" dirty="0">
              <a:solidFill>
                <a:schemeClr val="accent1"/>
              </a:solidFill>
            </a:endParaRPr>
          </a:p>
          <a:p>
            <a:pPr lvl="1"/>
            <a:endParaRPr lang="en-US" sz="2400" dirty="0"/>
          </a:p>
          <a:p>
            <a:pPr lvl="1">
              <a:buFont typeface="Arial" pitchFamily="34" charset="0"/>
              <a:buChar char="•"/>
            </a:pPr>
            <a:endParaRPr lang="en-US" dirty="0"/>
          </a:p>
          <a:p>
            <a:r>
              <a:rPr lang="en-US" sz="2800" dirty="0"/>
              <a:t>Project Developer Center</a:t>
            </a:r>
          </a:p>
          <a:p>
            <a:pPr lvl="1"/>
            <a:r>
              <a:rPr lang="en-US" sz="2400" dirty="0">
                <a:hlinkClick r:id="rId3"/>
              </a:rPr>
              <a:t>http://msdn.microsoft.com/project</a:t>
            </a:r>
            <a:r>
              <a:rPr lang="en-US" sz="2400" dirty="0"/>
              <a:t> </a:t>
            </a:r>
            <a:endParaRPr lang="en-US" sz="2800" dirty="0"/>
          </a:p>
          <a:p>
            <a:r>
              <a:rPr lang="en-US" sz="2800" dirty="0"/>
              <a:t>Project “Programmability” blog</a:t>
            </a:r>
          </a:p>
          <a:p>
            <a:pPr lvl="1"/>
            <a:r>
              <a:rPr lang="en-US" sz="2400" dirty="0">
                <a:hlinkClick r:id="rId4"/>
              </a:rPr>
              <a:t>http://blogs.msdn.com/project_programmability</a:t>
            </a:r>
            <a:r>
              <a:rPr lang="en-US" sz="2400" dirty="0"/>
              <a:t> </a:t>
            </a:r>
          </a:p>
          <a:p>
            <a:pPr marL="0" indent="0">
              <a:buNone/>
            </a:pPr>
            <a:endParaRPr lang="en-US" dirty="0"/>
          </a:p>
        </p:txBody>
      </p:sp>
    </p:spTree>
    <p:extLst>
      <p:ext uri="{BB962C8B-B14F-4D97-AF65-F5344CB8AC3E}">
        <p14:creationId xmlns:p14="http://schemas.microsoft.com/office/powerpoint/2010/main" val="138020472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a:t>
            </a:r>
            <a:r>
              <a:rPr lang="en-US" dirty="0" smtClean="0"/>
              <a:t>2010 Solution Starters</a:t>
            </a:r>
            <a:endParaRPr lang="en-US" dirty="0"/>
          </a:p>
        </p:txBody>
      </p:sp>
      <p:sp>
        <p:nvSpPr>
          <p:cNvPr id="3" name="Subtitle 2"/>
          <p:cNvSpPr>
            <a:spLocks noGrp="1"/>
          </p:cNvSpPr>
          <p:nvPr>
            <p:ph type="subTitle" idx="1"/>
          </p:nvPr>
        </p:nvSpPr>
        <p:spPr>
          <a:xfrm>
            <a:off x="730249" y="5638800"/>
            <a:ext cx="7681914" cy="443198"/>
          </a:xfrm>
        </p:spPr>
        <p:txBody>
          <a:bodyPr/>
          <a:lstStyle/>
          <a:p>
            <a:r>
              <a:rPr lang="en-US" dirty="0">
                <a:gradFill>
                  <a:gsLst>
                    <a:gs pos="0">
                      <a:schemeClr val="tx1"/>
                    </a:gs>
                    <a:gs pos="100000">
                      <a:schemeClr val="tx1"/>
                    </a:gs>
                  </a:gsLst>
                  <a:lin ang="5400000" scaled="0"/>
                </a:gradFill>
              </a:rPr>
              <a:t>Microsoft Project 2010 Ignite</a:t>
            </a:r>
            <a:endParaRPr lang="en-US" dirty="0"/>
          </a:p>
        </p:txBody>
      </p:sp>
    </p:spTree>
    <p:extLst>
      <p:ext uri="{BB962C8B-B14F-4D97-AF65-F5344CB8AC3E}">
        <p14:creationId xmlns:p14="http://schemas.microsoft.com/office/powerpoint/2010/main" val="4092627824"/>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Starters?</a:t>
            </a:r>
            <a:endParaRPr lang="en-US" dirty="0"/>
          </a:p>
        </p:txBody>
      </p:sp>
      <p:sp>
        <p:nvSpPr>
          <p:cNvPr id="3" name="Content Placeholder 2"/>
          <p:cNvSpPr>
            <a:spLocks noGrp="1"/>
          </p:cNvSpPr>
          <p:nvPr>
            <p:ph idx="1"/>
          </p:nvPr>
        </p:nvSpPr>
        <p:spPr>
          <a:xfrm>
            <a:off x="381000" y="990599"/>
            <a:ext cx="8382000" cy="5562601"/>
          </a:xfrm>
        </p:spPr>
        <p:txBody>
          <a:bodyPr>
            <a:normAutofit fontScale="85000" lnSpcReduction="20000"/>
          </a:bodyPr>
          <a:lstStyle/>
          <a:p>
            <a:r>
              <a:rPr lang="en-US" dirty="0" smtClean="0"/>
              <a:t>Goal: Create </a:t>
            </a:r>
            <a:r>
              <a:rPr lang="en-US" dirty="0"/>
              <a:t>sample code for our customers and partners to use as starting blocks for creating their own solutions</a:t>
            </a:r>
          </a:p>
          <a:p>
            <a:endParaRPr lang="en-US" dirty="0" smtClean="0"/>
          </a:p>
          <a:p>
            <a:pPr lvl="1"/>
            <a:r>
              <a:rPr lang="en-US" dirty="0" smtClean="0"/>
              <a:t>Programs</a:t>
            </a:r>
            <a:endParaRPr lang="en-US" dirty="0"/>
          </a:p>
          <a:p>
            <a:pPr lvl="1"/>
            <a:r>
              <a:rPr lang="en-US" dirty="0" smtClean="0"/>
              <a:t>Enterprise Project Type </a:t>
            </a:r>
          </a:p>
          <a:p>
            <a:pPr lvl="2"/>
            <a:r>
              <a:rPr lang="en-US" dirty="0" smtClean="0"/>
              <a:t>Export/Import</a:t>
            </a:r>
            <a:endParaRPr lang="en-US" dirty="0"/>
          </a:p>
          <a:p>
            <a:pPr lvl="2"/>
            <a:r>
              <a:rPr lang="en-US" dirty="0" smtClean="0"/>
              <a:t>Association </a:t>
            </a:r>
            <a:r>
              <a:rPr lang="en-US" dirty="0"/>
              <a:t>Tool</a:t>
            </a:r>
          </a:p>
          <a:p>
            <a:pPr lvl="1"/>
            <a:r>
              <a:rPr lang="en-US" dirty="0" smtClean="0"/>
              <a:t>Dynamic Workflow</a:t>
            </a:r>
            <a:endParaRPr lang="en-US" dirty="0"/>
          </a:p>
          <a:p>
            <a:pPr lvl="1"/>
            <a:r>
              <a:rPr lang="en-US" dirty="0" smtClean="0"/>
              <a:t>Export Project Data </a:t>
            </a:r>
            <a:r>
              <a:rPr lang="en-US" dirty="0"/>
              <a:t>To Office</a:t>
            </a:r>
          </a:p>
          <a:p>
            <a:pPr lvl="1"/>
            <a:r>
              <a:rPr lang="en-US" dirty="0" smtClean="0"/>
              <a:t>InfoPath </a:t>
            </a:r>
            <a:r>
              <a:rPr lang="en-US" dirty="0"/>
              <a:t>Form Viewer</a:t>
            </a:r>
          </a:p>
          <a:p>
            <a:pPr lvl="1"/>
            <a:r>
              <a:rPr lang="en-US" dirty="0" smtClean="0"/>
              <a:t>Project </a:t>
            </a:r>
            <a:r>
              <a:rPr lang="en-US" dirty="0"/>
              <a:t>Workspace List Viewer</a:t>
            </a:r>
          </a:p>
          <a:p>
            <a:pPr lvl="1"/>
            <a:r>
              <a:rPr lang="en-US" dirty="0" smtClean="0"/>
              <a:t>Workflow Visualization</a:t>
            </a:r>
          </a:p>
          <a:p>
            <a:pPr lvl="1"/>
            <a:r>
              <a:rPr lang="en-US" dirty="0" smtClean="0"/>
              <a:t>…</a:t>
            </a:r>
          </a:p>
          <a:p>
            <a:r>
              <a:rPr lang="en-US" dirty="0" smtClean="0"/>
              <a:t>More on </a:t>
            </a:r>
            <a:r>
              <a:rPr lang="en-US" sz="2800" dirty="0">
                <a:solidFill>
                  <a:schemeClr val="accent1"/>
                </a:solidFill>
              </a:rPr>
              <a:t>Project Developer </a:t>
            </a:r>
            <a:r>
              <a:rPr lang="en-US" sz="2800" dirty="0" smtClean="0">
                <a:solidFill>
                  <a:schemeClr val="accent1"/>
                </a:solidFill>
              </a:rPr>
              <a:t>Center </a:t>
            </a:r>
            <a:r>
              <a:rPr lang="en-US" sz="3000" dirty="0" smtClean="0">
                <a:hlinkClick r:id="rId3"/>
              </a:rPr>
              <a:t>http</a:t>
            </a:r>
            <a:r>
              <a:rPr lang="en-US" sz="3000" dirty="0">
                <a:hlinkClick r:id="rId3"/>
              </a:rPr>
              <a:t>://msdn.microsoft.com/project</a:t>
            </a:r>
            <a:r>
              <a:rPr lang="en-US" sz="3000" dirty="0"/>
              <a:t> </a:t>
            </a:r>
            <a:endParaRPr lang="en-US" dirty="0"/>
          </a:p>
        </p:txBody>
      </p:sp>
    </p:spTree>
    <p:extLst>
      <p:ext uri="{BB962C8B-B14F-4D97-AF65-F5344CB8AC3E}">
        <p14:creationId xmlns:p14="http://schemas.microsoft.com/office/powerpoint/2010/main" val="139303140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Resources</a:t>
            </a:r>
            <a:endParaRPr lang="en-US" dirty="0"/>
          </a:p>
        </p:txBody>
      </p:sp>
      <p:sp>
        <p:nvSpPr>
          <p:cNvPr id="3" name="Text Placeholder 2"/>
          <p:cNvSpPr>
            <a:spLocks noGrp="1"/>
          </p:cNvSpPr>
          <p:nvPr>
            <p:ph type="body" sz="quarter" idx="10"/>
          </p:nvPr>
        </p:nvSpPr>
        <p:spPr>
          <a:xfrm>
            <a:off x="228600" y="1066800"/>
            <a:ext cx="8686800" cy="5410200"/>
          </a:xfrm>
        </p:spPr>
        <p:txBody>
          <a:bodyPr>
            <a:normAutofit/>
          </a:bodyPr>
          <a:lstStyle/>
          <a:p>
            <a:r>
              <a:rPr lang="en-US" dirty="0" err="1" smtClean="0"/>
              <a:t>WebCasts</a:t>
            </a:r>
            <a:r>
              <a:rPr lang="en-US" dirty="0" smtClean="0"/>
              <a:t> </a:t>
            </a:r>
            <a:r>
              <a:rPr lang="en-US" sz="2800" dirty="0"/>
              <a:t>(</a:t>
            </a:r>
            <a:r>
              <a:rPr lang="en-US" sz="2800" dirty="0">
                <a:hlinkClick r:id="rId2"/>
              </a:rPr>
              <a:t>http://www.microsoft.com/events/series/epm.aspx</a:t>
            </a:r>
            <a:r>
              <a:rPr lang="en-US" sz="2800" dirty="0" smtClean="0"/>
              <a:t>)</a:t>
            </a:r>
          </a:p>
          <a:p>
            <a:pPr lvl="1"/>
            <a:r>
              <a:rPr lang="en-US" sz="2400" dirty="0"/>
              <a:t>MSDN Webcast: Project 2010 Solution </a:t>
            </a:r>
            <a:r>
              <a:rPr lang="en-US" sz="2400" dirty="0" smtClean="0"/>
              <a:t>Starters, Part 1 and 2 – by </a:t>
            </a:r>
            <a:r>
              <a:rPr lang="en-US" sz="2400" dirty="0">
                <a:solidFill>
                  <a:schemeClr val="accent1"/>
                </a:solidFill>
              </a:rPr>
              <a:t>Sam </a:t>
            </a:r>
            <a:r>
              <a:rPr lang="en-US" sz="2400" dirty="0" smtClean="0">
                <a:solidFill>
                  <a:schemeClr val="accent1"/>
                </a:solidFill>
              </a:rPr>
              <a:t>Chung and Bobby Burns</a:t>
            </a:r>
            <a:endParaRPr lang="en-US" sz="2400" dirty="0"/>
          </a:p>
          <a:p>
            <a:pPr lvl="1">
              <a:lnSpc>
                <a:spcPct val="100000"/>
              </a:lnSpc>
            </a:pPr>
            <a:r>
              <a:rPr lang="en-US" sz="2400" dirty="0"/>
              <a:t>MSDN Webcast: Project 2010 Solution Starters Drilldown &amp; Code Walkthrough </a:t>
            </a:r>
            <a:r>
              <a:rPr lang="en-US" sz="2400" dirty="0" smtClean="0"/>
              <a:t>, Part </a:t>
            </a:r>
            <a:r>
              <a:rPr lang="en-US" sz="2400" dirty="0"/>
              <a:t>1 </a:t>
            </a:r>
            <a:r>
              <a:rPr lang="en-US" sz="2400" dirty="0" smtClean="0"/>
              <a:t>to 4 – </a:t>
            </a:r>
            <a:r>
              <a:rPr lang="en-US" sz="2400" dirty="0"/>
              <a:t>by </a:t>
            </a:r>
            <a:r>
              <a:rPr lang="en-US" sz="2400" dirty="0">
                <a:solidFill>
                  <a:schemeClr val="accent1"/>
                </a:solidFill>
              </a:rPr>
              <a:t>Mike </a:t>
            </a:r>
            <a:r>
              <a:rPr lang="en-US" sz="2400" dirty="0" smtClean="0">
                <a:solidFill>
                  <a:schemeClr val="accent1"/>
                </a:solidFill>
              </a:rPr>
              <a:t>Shughrue</a:t>
            </a:r>
          </a:p>
          <a:p>
            <a:pPr marL="460375" lvl="1" indent="0">
              <a:buNone/>
            </a:pPr>
            <a:endParaRPr lang="en-US" dirty="0">
              <a:solidFill>
                <a:schemeClr val="accent1"/>
              </a:solidFill>
            </a:endParaRPr>
          </a:p>
          <a:p>
            <a:r>
              <a:rPr lang="en-US" sz="2800" dirty="0"/>
              <a:t>Project Developer Center</a:t>
            </a:r>
          </a:p>
          <a:p>
            <a:pPr lvl="1"/>
            <a:r>
              <a:rPr lang="en-US" sz="2400" dirty="0">
                <a:hlinkClick r:id="rId3"/>
              </a:rPr>
              <a:t>http://msdn.microsoft.com/project</a:t>
            </a:r>
            <a:r>
              <a:rPr lang="en-US" sz="2400" dirty="0"/>
              <a:t> </a:t>
            </a:r>
            <a:endParaRPr lang="en-US" sz="2800" dirty="0"/>
          </a:p>
          <a:p>
            <a:r>
              <a:rPr lang="en-US" sz="2800" dirty="0"/>
              <a:t>Project “Programmability” blog</a:t>
            </a:r>
          </a:p>
          <a:p>
            <a:pPr lvl="1"/>
            <a:r>
              <a:rPr lang="en-US" sz="2400" dirty="0">
                <a:hlinkClick r:id="rId4"/>
              </a:rPr>
              <a:t>http://blogs.msdn.com/project_programmability</a:t>
            </a:r>
            <a:r>
              <a:rPr lang="en-US" sz="2400" dirty="0"/>
              <a:t> </a:t>
            </a:r>
          </a:p>
          <a:p>
            <a:pPr marL="0" indent="0">
              <a:buNone/>
            </a:pPr>
            <a:endParaRPr lang="en-US" dirty="0"/>
          </a:p>
        </p:txBody>
      </p:sp>
    </p:spTree>
    <p:extLst>
      <p:ext uri="{BB962C8B-B14F-4D97-AF65-F5344CB8AC3E}">
        <p14:creationId xmlns:p14="http://schemas.microsoft.com/office/powerpoint/2010/main" val="6708999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SharePoint Integration</a:t>
            </a:r>
          </a:p>
        </p:txBody>
      </p:sp>
      <p:sp>
        <p:nvSpPr>
          <p:cNvPr id="3" name="Subtitle 2"/>
          <p:cNvSpPr>
            <a:spLocks noGrp="1"/>
          </p:cNvSpPr>
          <p:nvPr>
            <p:ph type="subTitle" idx="1"/>
          </p:nvPr>
        </p:nvSpPr>
        <p:spPr>
          <a:xfrm>
            <a:off x="730249" y="5638800"/>
            <a:ext cx="7681914" cy="443198"/>
          </a:xfrm>
        </p:spPr>
        <p:txBody>
          <a:bodyPr/>
          <a:lstStyle/>
          <a:p>
            <a:r>
              <a:rPr lang="en-US" dirty="0">
                <a:gradFill>
                  <a:gsLst>
                    <a:gs pos="0">
                      <a:schemeClr val="tx1"/>
                    </a:gs>
                    <a:gs pos="100000">
                      <a:schemeClr val="tx1"/>
                    </a:gs>
                  </a:gsLst>
                  <a:lin ang="5400000" scaled="0"/>
                </a:gradFill>
              </a:rPr>
              <a:t>Microsoft Project 2010 Ignite</a:t>
            </a:r>
            <a:endParaRPr lang="en-US" dirty="0"/>
          </a:p>
        </p:txBody>
      </p:sp>
    </p:spTree>
    <p:extLst>
      <p:ext uri="{BB962C8B-B14F-4D97-AF65-F5344CB8AC3E}">
        <p14:creationId xmlns:p14="http://schemas.microsoft.com/office/powerpoint/2010/main" val="25417755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1107996"/>
          </a:xfrm>
        </p:spPr>
        <p:txBody>
          <a:bodyPr/>
          <a:lstStyle/>
          <a:p>
            <a:r>
              <a:rPr lang="en-US" dirty="0" smtClean="0"/>
              <a:t>SharePoint 2010</a:t>
            </a:r>
            <a:br>
              <a:rPr lang="en-US" dirty="0" smtClean="0"/>
            </a:br>
            <a:r>
              <a:rPr lang="en-US" sz="3200" dirty="0" smtClean="0">
                <a:solidFill>
                  <a:schemeClr val="accent1"/>
                </a:solidFill>
              </a:rPr>
              <a:t>Powerful and extensible platform</a:t>
            </a:r>
            <a:endParaRPr lang="en-US" dirty="0">
              <a:solidFill>
                <a:schemeClr val="accent1"/>
              </a:solidFill>
            </a:endParaRPr>
          </a:p>
        </p:txBody>
      </p:sp>
      <p:sp>
        <p:nvSpPr>
          <p:cNvPr id="6" name="Text Placeholder 5"/>
          <p:cNvSpPr>
            <a:spLocks noGrp="1"/>
          </p:cNvSpPr>
          <p:nvPr>
            <p:ph type="body" sz="quarter" idx="10"/>
          </p:nvPr>
        </p:nvSpPr>
        <p:spPr>
          <a:xfrm>
            <a:off x="381000" y="1447799"/>
            <a:ext cx="8382000" cy="4001095"/>
          </a:xfrm>
        </p:spPr>
        <p:txBody>
          <a:bodyPr/>
          <a:lstStyle/>
          <a:p>
            <a:pPr lvl="0"/>
            <a:r>
              <a:rPr lang="en-US" dirty="0" smtClean="0"/>
              <a:t>SharePoint 2010 development experience fully integrated with Visual Studio 2010</a:t>
            </a:r>
          </a:p>
          <a:p>
            <a:pPr lvl="0"/>
            <a:r>
              <a:rPr lang="en-US" dirty="0" smtClean="0"/>
              <a:t>Developer Dashboard</a:t>
            </a:r>
          </a:p>
          <a:p>
            <a:r>
              <a:rPr lang="en-US" dirty="0" smtClean="0"/>
              <a:t>Line of Business Integration</a:t>
            </a:r>
          </a:p>
          <a:p>
            <a:pPr lvl="1"/>
            <a:r>
              <a:rPr lang="en-US" dirty="0" smtClean="0"/>
              <a:t>Business Connectivity Services</a:t>
            </a:r>
          </a:p>
          <a:p>
            <a:r>
              <a:rPr lang="en-US" dirty="0" smtClean="0"/>
              <a:t>…</a:t>
            </a:r>
          </a:p>
          <a:p>
            <a:pPr lvl="1"/>
            <a:endParaRPr lang="en-US" dirty="0">
              <a:hlinkClick r:id="rId2"/>
            </a:endParaRPr>
          </a:p>
          <a:p>
            <a:r>
              <a:rPr lang="en-US" dirty="0" smtClean="0">
                <a:hlinkClick r:id="rId2"/>
              </a:rPr>
              <a:t>http</a:t>
            </a:r>
            <a:r>
              <a:rPr lang="en-US" dirty="0">
                <a:hlinkClick r:id="rId2"/>
              </a:rPr>
              <a:t>://msdn.microsoft.com/sharepoint</a:t>
            </a:r>
            <a:r>
              <a:rPr lang="en-US" dirty="0" smtClean="0">
                <a:hlinkClick r:id="rId2"/>
              </a:rPr>
              <a:t>/</a:t>
            </a:r>
            <a:r>
              <a:rPr lang="en-US" dirty="0" smtClean="0"/>
              <a:t> </a:t>
            </a:r>
            <a:endParaRPr lang="en-US" dirty="0"/>
          </a:p>
        </p:txBody>
      </p:sp>
    </p:spTree>
    <p:extLst>
      <p:ext uri="{BB962C8B-B14F-4D97-AF65-F5344CB8AC3E}">
        <p14:creationId xmlns:p14="http://schemas.microsoft.com/office/powerpoint/2010/main" val="130793322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Text Placeholder 5"/>
          <p:cNvSpPr>
            <a:spLocks noGrp="1"/>
          </p:cNvSpPr>
          <p:nvPr>
            <p:ph type="body" sz="quarter" idx="10"/>
          </p:nvPr>
        </p:nvSpPr>
        <p:spPr>
          <a:xfrm>
            <a:off x="381000" y="1066800"/>
            <a:ext cx="8610600" cy="4031873"/>
          </a:xfrm>
        </p:spPr>
        <p:txBody>
          <a:bodyPr/>
          <a:lstStyle/>
          <a:p>
            <a:r>
              <a:rPr lang="en-US" dirty="0" smtClean="0"/>
              <a:t>Extensibility overview</a:t>
            </a:r>
          </a:p>
          <a:p>
            <a:r>
              <a:rPr lang="en-US" dirty="0" smtClean="0"/>
              <a:t>Project Desktop Extensibility</a:t>
            </a:r>
          </a:p>
          <a:p>
            <a:r>
              <a:rPr lang="en-US" dirty="0" smtClean="0"/>
              <a:t>Project Server Extensibility</a:t>
            </a:r>
          </a:p>
          <a:p>
            <a:endParaRPr lang="en-US" dirty="0" smtClean="0"/>
          </a:p>
          <a:p>
            <a:r>
              <a:rPr lang="en-US" dirty="0" smtClean="0"/>
              <a:t>Key Resources</a:t>
            </a:r>
          </a:p>
          <a:p>
            <a:pPr lvl="1"/>
            <a:r>
              <a:rPr lang="en-US" dirty="0" smtClean="0">
                <a:solidFill>
                  <a:srgbClr val="FFC000"/>
                </a:solidFill>
                <a:hlinkClick r:id="rId3"/>
              </a:rPr>
              <a:t>http</a:t>
            </a:r>
            <a:r>
              <a:rPr lang="en-US" dirty="0">
                <a:solidFill>
                  <a:srgbClr val="FFC000"/>
                </a:solidFill>
                <a:hlinkClick r:id="rId3"/>
              </a:rPr>
              <a:t>://</a:t>
            </a:r>
            <a:r>
              <a:rPr lang="en-US" dirty="0" smtClean="0">
                <a:solidFill>
                  <a:srgbClr val="FFC000"/>
                </a:solidFill>
                <a:hlinkClick r:id="rId3"/>
              </a:rPr>
              <a:t>msdn.microsoft.com/project</a:t>
            </a:r>
            <a:endParaRPr lang="en-US" dirty="0" smtClean="0">
              <a:solidFill>
                <a:srgbClr val="FFC000"/>
              </a:solidFill>
            </a:endParaRPr>
          </a:p>
          <a:p>
            <a:pPr lvl="1"/>
            <a:r>
              <a:rPr lang="en-US" dirty="0">
                <a:hlinkClick r:id="rId4"/>
              </a:rPr>
              <a:t>http://blogs.msdn.com/project_programmability</a:t>
            </a:r>
            <a:r>
              <a:rPr lang="en-US" dirty="0" smtClean="0">
                <a:hlinkClick r:id="rId4"/>
              </a:rPr>
              <a:t>/</a:t>
            </a:r>
            <a:r>
              <a:rPr lang="en-US" dirty="0" smtClean="0"/>
              <a:t> </a:t>
            </a:r>
          </a:p>
          <a:p>
            <a:pPr lvl="1"/>
            <a:endParaRPr lang="en-US" dirty="0" smtClean="0"/>
          </a:p>
        </p:txBody>
      </p:sp>
    </p:spTree>
    <p:extLst>
      <p:ext uri="{BB962C8B-B14F-4D97-AF65-F5344CB8AC3E}">
        <p14:creationId xmlns:p14="http://schemas.microsoft.com/office/powerpoint/2010/main" val="877843698"/>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71815"/>
            <a:ext cx="8382000" cy="666385"/>
          </a:xfrm>
        </p:spPr>
        <p:txBody>
          <a:bodyPr/>
          <a:lstStyle/>
          <a:p>
            <a:r>
              <a:rPr lang="en-US" dirty="0" smtClean="0"/>
              <a:t>                          </a:t>
            </a:r>
            <a:r>
              <a:rPr lang="en-US" sz="3600" dirty="0" smtClean="0"/>
              <a:t>- Resources</a:t>
            </a:r>
            <a:endParaRPr lang="en-US" sz="36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3904" y="68171"/>
            <a:ext cx="3910613" cy="716839"/>
          </a:xfrm>
        </p:spPr>
      </p:pic>
      <p:sp>
        <p:nvSpPr>
          <p:cNvPr id="5" name="Content Placeholder 2"/>
          <p:cNvSpPr txBox="1">
            <a:spLocks/>
          </p:cNvSpPr>
          <p:nvPr/>
        </p:nvSpPr>
        <p:spPr bwMode="auto">
          <a:xfrm>
            <a:off x="109538" y="1027021"/>
            <a:ext cx="8756650" cy="544764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rgbClr val="FFCC00"/>
              </a:buClr>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rgbClr val="FFCC00"/>
              </a:buClr>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rgbClr val="FFCC00"/>
              </a:buClr>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9pPr>
          </a:lstStyle>
          <a:p>
            <a:r>
              <a:rPr lang="en-US" sz="2000" b="1" dirty="0" smtClean="0">
                <a:effectLst/>
              </a:rPr>
              <a:t>Product information and trial download</a:t>
            </a:r>
            <a:endParaRPr lang="en-US" sz="2000" b="1" dirty="0">
              <a:effectLst/>
            </a:endParaRPr>
          </a:p>
          <a:p>
            <a:pPr lvl="1"/>
            <a:r>
              <a:rPr lang="en-US" sz="1600" dirty="0" smtClean="0">
                <a:effectLst/>
                <a:hlinkClick r:id="rId4"/>
              </a:rPr>
              <a:t>http</a:t>
            </a:r>
            <a:r>
              <a:rPr lang="en-US" sz="1600" dirty="0">
                <a:effectLst/>
                <a:hlinkClick r:id="rId4"/>
              </a:rPr>
              <a:t>://</a:t>
            </a:r>
            <a:r>
              <a:rPr lang="en-US" sz="1600" dirty="0" smtClean="0">
                <a:effectLst/>
                <a:hlinkClick r:id="rId4"/>
              </a:rPr>
              <a:t>www.microsoft.com/project</a:t>
            </a:r>
            <a:r>
              <a:rPr lang="en-US" sz="1600" dirty="0" smtClean="0">
                <a:effectLst/>
              </a:rPr>
              <a:t> </a:t>
            </a:r>
            <a:endParaRPr lang="en-US" sz="1200" dirty="0">
              <a:effectLst/>
            </a:endParaRPr>
          </a:p>
          <a:p>
            <a:pPr lvl="1"/>
            <a:r>
              <a:rPr lang="en-US" sz="1600" dirty="0" smtClean="0">
                <a:effectLst/>
              </a:rPr>
              <a:t>Project </a:t>
            </a:r>
            <a:r>
              <a:rPr lang="en-US" sz="1600" dirty="0">
                <a:effectLst/>
              </a:rPr>
              <a:t>Team Blog </a:t>
            </a:r>
            <a:r>
              <a:rPr lang="en-US" sz="1600" dirty="0">
                <a:effectLst/>
                <a:hlinkClick r:id="rId5"/>
              </a:rPr>
              <a:t>http://</a:t>
            </a:r>
            <a:r>
              <a:rPr lang="en-US" sz="1600" dirty="0" smtClean="0">
                <a:effectLst/>
                <a:hlinkClick r:id="rId5"/>
              </a:rPr>
              <a:t>blogs.msdn.com/project</a:t>
            </a:r>
            <a:r>
              <a:rPr lang="en-US" sz="1600" dirty="0">
                <a:effectLst/>
              </a:rPr>
              <a:t> </a:t>
            </a:r>
            <a:endParaRPr lang="en-US" sz="800" dirty="0">
              <a:effectLst/>
            </a:endParaRPr>
          </a:p>
          <a:p>
            <a:r>
              <a:rPr lang="en-US" sz="2000" b="1" dirty="0" smtClean="0">
                <a:effectLst/>
              </a:rPr>
              <a:t>Interactive content - Videos &amp; Sessions </a:t>
            </a:r>
            <a:r>
              <a:rPr lang="en-US" sz="2000" b="1">
                <a:effectLst/>
              </a:rPr>
              <a:t>&amp; </a:t>
            </a:r>
            <a:r>
              <a:rPr lang="en-US" sz="2000" b="1" smtClean="0">
                <a:effectLst/>
              </a:rPr>
              <a:t>Webcasts </a:t>
            </a:r>
            <a:endParaRPr lang="en-US" sz="2000" b="1" dirty="0">
              <a:effectLst/>
            </a:endParaRPr>
          </a:p>
          <a:p>
            <a:pPr lvl="1"/>
            <a:r>
              <a:rPr lang="en-US" sz="1600" dirty="0">
                <a:effectLst/>
                <a:hlinkClick r:id="rId6"/>
              </a:rPr>
              <a:t>http://</a:t>
            </a:r>
            <a:r>
              <a:rPr lang="en-US" sz="1600" dirty="0" smtClean="0">
                <a:effectLst/>
                <a:hlinkClick r:id="rId6"/>
              </a:rPr>
              <a:t>www.microsoft.com/showcase/en/US/channels/microsoftproject</a:t>
            </a:r>
            <a:r>
              <a:rPr lang="en-US" sz="1600" dirty="0">
                <a:effectLst/>
              </a:rPr>
              <a:t> </a:t>
            </a:r>
            <a:endParaRPr lang="en-US" sz="1600" dirty="0" smtClean="0">
              <a:effectLst/>
            </a:endParaRPr>
          </a:p>
          <a:p>
            <a:pPr lvl="1"/>
            <a:r>
              <a:rPr lang="en-US" sz="1600" dirty="0" smtClean="0">
                <a:effectLst/>
                <a:hlinkClick r:id="rId7"/>
              </a:rPr>
              <a:t>http</a:t>
            </a:r>
            <a:r>
              <a:rPr lang="en-US" sz="1600" dirty="0">
                <a:effectLst/>
                <a:hlinkClick r:id="rId7"/>
              </a:rPr>
              <a:t>://www.microsoft.com/events/series/epm.aspx</a:t>
            </a:r>
            <a:r>
              <a:rPr lang="en-US" sz="1600" dirty="0">
                <a:effectLst/>
              </a:rPr>
              <a:t>  </a:t>
            </a:r>
            <a:r>
              <a:rPr lang="en-US" sz="1600" dirty="0" smtClean="0">
                <a:effectLst/>
              </a:rPr>
              <a:t> </a:t>
            </a:r>
            <a:endParaRPr lang="en-US" sz="800" dirty="0">
              <a:effectLst/>
            </a:endParaRPr>
          </a:p>
          <a:p>
            <a:r>
              <a:rPr lang="en-US" sz="2000" b="1" dirty="0" smtClean="0">
                <a:effectLst/>
              </a:rPr>
              <a:t>IT </a:t>
            </a:r>
            <a:r>
              <a:rPr lang="en-US" sz="2000" b="1" dirty="0">
                <a:effectLst/>
              </a:rPr>
              <a:t>Professional related</a:t>
            </a:r>
          </a:p>
          <a:p>
            <a:pPr lvl="1"/>
            <a:r>
              <a:rPr lang="en-US" sz="1600" dirty="0" err="1" smtClean="0">
                <a:effectLst/>
              </a:rPr>
              <a:t>TechCenter</a:t>
            </a:r>
            <a:r>
              <a:rPr lang="en-US" sz="1600" dirty="0" smtClean="0">
                <a:effectLst/>
              </a:rPr>
              <a:t> </a:t>
            </a:r>
            <a:r>
              <a:rPr lang="en-US" sz="1600" dirty="0">
                <a:effectLst/>
              </a:rPr>
              <a:t>@ TechNet </a:t>
            </a:r>
            <a:r>
              <a:rPr lang="en-US" sz="1600" dirty="0">
                <a:effectLst/>
                <a:hlinkClick r:id="rId8"/>
              </a:rPr>
              <a:t>http://</a:t>
            </a:r>
            <a:r>
              <a:rPr lang="en-US" sz="1600" dirty="0" smtClean="0">
                <a:effectLst/>
                <a:hlinkClick r:id="rId8"/>
              </a:rPr>
              <a:t>technet.microsoft.com/ProjectServer</a:t>
            </a:r>
            <a:r>
              <a:rPr lang="en-US" sz="1600" dirty="0">
                <a:effectLst/>
              </a:rPr>
              <a:t> </a:t>
            </a:r>
          </a:p>
          <a:p>
            <a:pPr lvl="1"/>
            <a:r>
              <a:rPr lang="en-US" sz="1600" dirty="0" smtClean="0">
                <a:effectLst/>
              </a:rPr>
              <a:t>Admin </a:t>
            </a:r>
            <a:r>
              <a:rPr lang="en-US" sz="1600" dirty="0">
                <a:effectLst/>
              </a:rPr>
              <a:t>Blog </a:t>
            </a:r>
            <a:r>
              <a:rPr lang="en-US" sz="1600" dirty="0">
                <a:effectLst/>
                <a:hlinkClick r:id="rId9"/>
              </a:rPr>
              <a:t>http://</a:t>
            </a:r>
            <a:r>
              <a:rPr lang="en-US" sz="1600" dirty="0" smtClean="0">
                <a:effectLst/>
                <a:hlinkClick r:id="rId9"/>
              </a:rPr>
              <a:t>blogs.technet.com/projectadministration</a:t>
            </a:r>
            <a:r>
              <a:rPr lang="en-US" sz="1600" dirty="0">
                <a:effectLst/>
              </a:rPr>
              <a:t> </a:t>
            </a:r>
            <a:endParaRPr lang="en-US" sz="800" dirty="0">
              <a:effectLst/>
            </a:endParaRPr>
          </a:p>
          <a:p>
            <a:r>
              <a:rPr lang="en-US" sz="2000" b="1" dirty="0" smtClean="0">
                <a:effectLst/>
              </a:rPr>
              <a:t>Developer </a:t>
            </a:r>
            <a:r>
              <a:rPr lang="en-US" sz="2000" b="1" dirty="0">
                <a:effectLst/>
              </a:rPr>
              <a:t>related </a:t>
            </a:r>
          </a:p>
          <a:p>
            <a:pPr lvl="1"/>
            <a:r>
              <a:rPr lang="en-US" sz="1600" dirty="0" smtClean="0">
                <a:effectLst/>
              </a:rPr>
              <a:t>Developer </a:t>
            </a:r>
            <a:r>
              <a:rPr lang="en-US" sz="1600" dirty="0">
                <a:effectLst/>
              </a:rPr>
              <a:t>center @ MSDN </a:t>
            </a:r>
            <a:r>
              <a:rPr lang="en-US" sz="1600" dirty="0">
                <a:effectLst/>
                <a:hlinkClick r:id="rId10"/>
              </a:rPr>
              <a:t>http://</a:t>
            </a:r>
            <a:r>
              <a:rPr lang="en-US" sz="1600" dirty="0" smtClean="0">
                <a:effectLst/>
                <a:hlinkClick r:id="rId10"/>
              </a:rPr>
              <a:t>msdn.microsoft.com/Project</a:t>
            </a:r>
            <a:r>
              <a:rPr lang="en-US" sz="1600" dirty="0">
                <a:effectLst/>
              </a:rPr>
              <a:t> </a:t>
            </a:r>
          </a:p>
          <a:p>
            <a:pPr lvl="1"/>
            <a:r>
              <a:rPr lang="en-US" sz="1600" dirty="0" smtClean="0">
                <a:effectLst/>
              </a:rPr>
              <a:t>Programmability </a:t>
            </a:r>
            <a:r>
              <a:rPr lang="en-US" sz="1600" dirty="0">
                <a:effectLst/>
              </a:rPr>
              <a:t>blog </a:t>
            </a:r>
            <a:r>
              <a:rPr lang="en-US" sz="1600" dirty="0">
                <a:effectLst/>
                <a:hlinkClick r:id="rId11"/>
              </a:rPr>
              <a:t>http://</a:t>
            </a:r>
            <a:r>
              <a:rPr lang="en-US" sz="1600" dirty="0" smtClean="0">
                <a:effectLst/>
                <a:hlinkClick r:id="rId11"/>
              </a:rPr>
              <a:t>blogs.msdn.com/project_programmability</a:t>
            </a:r>
            <a:r>
              <a:rPr lang="en-US" sz="1600" dirty="0">
                <a:effectLst/>
              </a:rPr>
              <a:t> </a:t>
            </a:r>
            <a:endParaRPr lang="en-US" sz="800" dirty="0">
              <a:effectLst/>
            </a:endParaRPr>
          </a:p>
          <a:p>
            <a:r>
              <a:rPr lang="en-US" sz="2000" b="1" dirty="0" smtClean="0">
                <a:effectLst/>
              </a:rPr>
              <a:t>Additional </a:t>
            </a:r>
            <a:r>
              <a:rPr lang="en-US" sz="2000" b="1" dirty="0">
                <a:effectLst/>
              </a:rPr>
              <a:t>questions? Project 2010 Forums!</a:t>
            </a:r>
          </a:p>
          <a:p>
            <a:pPr lvl="1"/>
            <a:r>
              <a:rPr lang="en-US" sz="1600" dirty="0" smtClean="0">
                <a:effectLst/>
                <a:hlinkClick r:id="rId12"/>
              </a:rPr>
              <a:t>http</a:t>
            </a:r>
            <a:r>
              <a:rPr lang="en-US" sz="1600" dirty="0">
                <a:effectLst/>
                <a:hlinkClick r:id="rId12"/>
              </a:rPr>
              <a:t>://</a:t>
            </a:r>
            <a:r>
              <a:rPr lang="en-US" sz="1600" dirty="0" smtClean="0">
                <a:effectLst/>
                <a:hlinkClick r:id="rId12"/>
              </a:rPr>
              <a:t>social.msdn.microsoft.com/Forums/en-US/category/projectserver2010,projectprofessional2010</a:t>
            </a:r>
            <a:r>
              <a:rPr lang="en-US" sz="1600" dirty="0">
                <a:effectLst/>
              </a:rPr>
              <a:t> </a:t>
            </a:r>
            <a:endParaRPr lang="en-US" sz="1600" dirty="0" smtClean="0">
              <a:effectLst/>
            </a:endParaRPr>
          </a:p>
          <a:p>
            <a:r>
              <a:rPr lang="en-US" sz="2000" b="1" dirty="0" smtClean="0">
                <a:effectLst/>
              </a:rPr>
              <a:t>SharePoint 2010</a:t>
            </a:r>
          </a:p>
          <a:p>
            <a:pPr lvl="1"/>
            <a:r>
              <a:rPr lang="en-US" sz="1600" dirty="0" smtClean="0">
                <a:effectLst/>
                <a:hlinkClick r:id="rId13"/>
              </a:rPr>
              <a:t>http</a:t>
            </a:r>
            <a:r>
              <a:rPr lang="en-US" sz="1600" dirty="0">
                <a:effectLst/>
                <a:hlinkClick r:id="rId13"/>
              </a:rPr>
              <a:t>://</a:t>
            </a:r>
            <a:r>
              <a:rPr lang="en-US" sz="1600" dirty="0" smtClean="0">
                <a:effectLst/>
                <a:hlinkClick r:id="rId13"/>
              </a:rPr>
              <a:t>sharepoint.microsoft.com</a:t>
            </a:r>
            <a:r>
              <a:rPr lang="en-US" sz="1600" dirty="0" smtClean="0">
                <a:effectLst/>
              </a:rPr>
              <a:t> </a:t>
            </a:r>
            <a:endParaRPr lang="en-US" sz="1600" dirty="0">
              <a:effectLst/>
            </a:endParaRPr>
          </a:p>
        </p:txBody>
      </p:sp>
      <p:sp>
        <p:nvSpPr>
          <p:cNvPr id="6" name="TextBox 5"/>
          <p:cNvSpPr txBox="1"/>
          <p:nvPr/>
        </p:nvSpPr>
        <p:spPr>
          <a:xfrm>
            <a:off x="6129867" y="4953000"/>
            <a:ext cx="2895600" cy="1329595"/>
          </a:xfrm>
          <a:prstGeom prst="rect">
            <a:avLst/>
          </a:prstGeom>
        </p:spPr>
        <p:style>
          <a:lnRef idx="1">
            <a:schemeClr val="accent4"/>
          </a:lnRef>
          <a:fillRef idx="3">
            <a:schemeClr val="accent4"/>
          </a:fillRef>
          <a:effectRef idx="2">
            <a:schemeClr val="accent4"/>
          </a:effectRef>
          <a:fontRef idx="minor">
            <a:schemeClr val="lt1"/>
          </a:fontRef>
        </p:style>
        <p:txBody>
          <a:bodyPr wrap="square" lIns="0" tIns="0" rIns="0" bIns="0" rtlCol="0">
            <a:spAutoFit/>
          </a:bodyPr>
          <a:lstStyle/>
          <a:p>
            <a:pPr algn="ctr">
              <a:lnSpc>
                <a:spcPct val="90000"/>
              </a:lnSpc>
            </a:pPr>
            <a:r>
              <a:rPr lang="en-US" sz="1200" u="sng" dirty="0" smtClean="0">
                <a:gradFill>
                  <a:gsLst>
                    <a:gs pos="0">
                      <a:schemeClr val="tx1"/>
                    </a:gs>
                    <a:gs pos="86000">
                      <a:schemeClr val="tx1"/>
                    </a:gs>
                  </a:gsLst>
                  <a:lin ang="5400000" scaled="0"/>
                </a:gradFill>
              </a:rPr>
              <a:t>FORUMS</a:t>
            </a:r>
          </a:p>
          <a:p>
            <a:pPr>
              <a:lnSpc>
                <a:spcPct val="90000"/>
              </a:lnSpc>
            </a:pPr>
            <a:r>
              <a:rPr lang="en-US" sz="1200" i="1" dirty="0" smtClean="0">
                <a:gradFill>
                  <a:gsLst>
                    <a:gs pos="0">
                      <a:schemeClr val="tx1"/>
                    </a:gs>
                    <a:gs pos="86000">
                      <a:schemeClr val="tx1"/>
                    </a:gs>
                  </a:gsLst>
                  <a:lin ang="5400000" scaled="0"/>
                </a:gradFill>
              </a:rPr>
              <a:t>Project </a:t>
            </a:r>
            <a:r>
              <a:rPr lang="en-US" sz="1200" i="1" dirty="0">
                <a:gradFill>
                  <a:gsLst>
                    <a:gs pos="0">
                      <a:schemeClr val="tx1"/>
                    </a:gs>
                    <a:gs pos="86000">
                      <a:schemeClr val="tx1"/>
                    </a:gs>
                  </a:gsLst>
                  <a:lin ang="5400000" scaled="0"/>
                </a:gradFill>
              </a:rPr>
              <a:t>Professional </a:t>
            </a:r>
            <a:r>
              <a:rPr lang="en-US" sz="1200" i="1" dirty="0" smtClean="0">
                <a:gradFill>
                  <a:gsLst>
                    <a:gs pos="0">
                      <a:schemeClr val="tx1"/>
                    </a:gs>
                    <a:gs pos="86000">
                      <a:schemeClr val="tx1"/>
                    </a:gs>
                  </a:gsLst>
                  <a:lin ang="5400000" scaled="0"/>
                </a:gradFill>
              </a:rPr>
              <a:t>2010</a:t>
            </a:r>
          </a:p>
          <a:p>
            <a:pPr marL="171450" indent="-171450">
              <a:lnSpc>
                <a:spcPct val="90000"/>
              </a:lnSpc>
              <a:buFont typeface="Arial" pitchFamily="34" charset="0"/>
              <a:buChar char="•"/>
            </a:pPr>
            <a:r>
              <a:rPr lang="en-US" sz="1200" i="1" dirty="0" smtClean="0">
                <a:gradFill>
                  <a:gsLst>
                    <a:gs pos="0">
                      <a:schemeClr val="tx1"/>
                    </a:gs>
                    <a:gs pos="86000">
                      <a:schemeClr val="tx1"/>
                    </a:gs>
                  </a:gsLst>
                  <a:lin ang="5400000" scaled="0"/>
                </a:gradFill>
              </a:rPr>
              <a:t>General </a:t>
            </a:r>
            <a:r>
              <a:rPr lang="en-US" sz="1200" i="1" dirty="0">
                <a:gradFill>
                  <a:gsLst>
                    <a:gs pos="0">
                      <a:schemeClr val="tx1"/>
                    </a:gs>
                    <a:gs pos="86000">
                      <a:schemeClr val="tx1"/>
                    </a:gs>
                  </a:gsLst>
                  <a:lin ang="5400000" scaled="0"/>
                </a:gradFill>
              </a:rPr>
              <a:t>Questions and </a:t>
            </a:r>
            <a:r>
              <a:rPr lang="en-US" sz="1200" i="1" dirty="0" smtClean="0">
                <a:gradFill>
                  <a:gsLst>
                    <a:gs pos="0">
                      <a:schemeClr val="tx1"/>
                    </a:gs>
                    <a:gs pos="86000">
                      <a:schemeClr val="tx1"/>
                    </a:gs>
                  </a:gsLst>
                  <a:lin ang="5400000" scaled="0"/>
                </a:gradFill>
              </a:rPr>
              <a:t>Answers</a:t>
            </a:r>
          </a:p>
          <a:p>
            <a:pPr>
              <a:lnSpc>
                <a:spcPct val="90000"/>
              </a:lnSpc>
            </a:pPr>
            <a:r>
              <a:rPr lang="en-US" sz="1200" i="1" dirty="0">
                <a:gradFill>
                  <a:gsLst>
                    <a:gs pos="0">
                      <a:schemeClr val="tx1"/>
                    </a:gs>
                    <a:gs pos="86000">
                      <a:schemeClr val="tx1"/>
                    </a:gs>
                  </a:gsLst>
                  <a:lin ang="5400000" scaled="0"/>
                </a:gradFill>
              </a:rPr>
              <a:t>Project Server 2010 </a:t>
            </a:r>
            <a:endParaRPr lang="en-US" sz="1200" i="1" dirty="0" smtClean="0">
              <a:gradFill>
                <a:gsLst>
                  <a:gs pos="0">
                    <a:schemeClr val="tx1"/>
                  </a:gs>
                  <a:gs pos="86000">
                    <a:schemeClr val="tx1"/>
                  </a:gs>
                </a:gsLst>
                <a:lin ang="5400000" scaled="0"/>
              </a:gradFill>
            </a:endParaRPr>
          </a:p>
          <a:p>
            <a:pPr marL="171450" indent="-171450">
              <a:lnSpc>
                <a:spcPct val="90000"/>
              </a:lnSpc>
              <a:buFont typeface="Arial" pitchFamily="34" charset="0"/>
              <a:buChar char="•"/>
            </a:pPr>
            <a:r>
              <a:rPr lang="en-US" sz="1200" i="1" dirty="0" smtClean="0">
                <a:gradFill>
                  <a:gsLst>
                    <a:gs pos="0">
                      <a:schemeClr val="tx1"/>
                    </a:gs>
                    <a:gs pos="86000">
                      <a:schemeClr val="tx1"/>
                    </a:gs>
                  </a:gsLst>
                  <a:lin ang="5400000" scaled="0"/>
                </a:gradFill>
              </a:rPr>
              <a:t>General </a:t>
            </a:r>
            <a:r>
              <a:rPr lang="en-US" sz="1200" i="1" dirty="0">
                <a:gradFill>
                  <a:gsLst>
                    <a:gs pos="0">
                      <a:schemeClr val="tx1"/>
                    </a:gs>
                    <a:gs pos="86000">
                      <a:schemeClr val="tx1"/>
                    </a:gs>
                  </a:gsLst>
                  <a:lin ang="5400000" scaled="0"/>
                </a:gradFill>
              </a:rPr>
              <a:t>Questions and </a:t>
            </a:r>
            <a:r>
              <a:rPr lang="en-US" sz="1200" i="1" dirty="0" smtClean="0">
                <a:gradFill>
                  <a:gsLst>
                    <a:gs pos="0">
                      <a:schemeClr val="tx1"/>
                    </a:gs>
                    <a:gs pos="86000">
                      <a:schemeClr val="tx1"/>
                    </a:gs>
                  </a:gsLst>
                  <a:lin ang="5400000" scaled="0"/>
                </a:gradFill>
              </a:rPr>
              <a:t>Answers</a:t>
            </a:r>
          </a:p>
          <a:p>
            <a:pPr marL="171450" indent="-171450">
              <a:lnSpc>
                <a:spcPct val="90000"/>
              </a:lnSpc>
              <a:buFont typeface="Arial" pitchFamily="34" charset="0"/>
              <a:buChar char="•"/>
            </a:pPr>
            <a:r>
              <a:rPr lang="en-US" sz="1200" i="1" dirty="0" smtClean="0">
                <a:gradFill>
                  <a:gsLst>
                    <a:gs pos="0">
                      <a:schemeClr val="tx1"/>
                    </a:gs>
                    <a:gs pos="86000">
                      <a:schemeClr val="tx1"/>
                    </a:gs>
                  </a:gsLst>
                  <a:lin ang="5400000" scaled="0"/>
                </a:gradFill>
              </a:rPr>
              <a:t>Setup</a:t>
            </a:r>
            <a:r>
              <a:rPr lang="en-US" sz="1200" i="1" dirty="0">
                <a:gradFill>
                  <a:gsLst>
                    <a:gs pos="0">
                      <a:schemeClr val="tx1"/>
                    </a:gs>
                    <a:gs pos="86000">
                      <a:schemeClr val="tx1"/>
                    </a:gs>
                  </a:gsLst>
                  <a:lin ang="5400000" scaled="0"/>
                </a:gradFill>
              </a:rPr>
              <a:t>, Upgrade, Administration and </a:t>
            </a:r>
            <a:r>
              <a:rPr lang="en-US" sz="1200" i="1" dirty="0" smtClean="0">
                <a:gradFill>
                  <a:gsLst>
                    <a:gs pos="0">
                      <a:schemeClr val="tx1"/>
                    </a:gs>
                    <a:gs pos="86000">
                      <a:schemeClr val="tx1"/>
                    </a:gs>
                  </a:gsLst>
                  <a:lin ang="5400000" scaled="0"/>
                </a:gradFill>
              </a:rPr>
              <a:t>Operation</a:t>
            </a:r>
          </a:p>
          <a:p>
            <a:pPr marL="171450" indent="-171450">
              <a:lnSpc>
                <a:spcPct val="90000"/>
              </a:lnSpc>
              <a:buFont typeface="Arial" pitchFamily="34" charset="0"/>
              <a:buChar char="•"/>
            </a:pPr>
            <a:r>
              <a:rPr lang="en-US" sz="1200" i="1" dirty="0" smtClean="0">
                <a:gradFill>
                  <a:gsLst>
                    <a:gs pos="0">
                      <a:schemeClr val="tx1"/>
                    </a:gs>
                    <a:gs pos="86000">
                      <a:schemeClr val="tx1"/>
                    </a:gs>
                  </a:gsLst>
                  <a:lin ang="5400000" scaled="0"/>
                </a:gradFill>
              </a:rPr>
              <a:t>Customization </a:t>
            </a:r>
            <a:r>
              <a:rPr lang="en-US" sz="1200" i="1" dirty="0">
                <a:gradFill>
                  <a:gsLst>
                    <a:gs pos="0">
                      <a:schemeClr val="tx1"/>
                    </a:gs>
                    <a:gs pos="86000">
                      <a:schemeClr val="tx1"/>
                    </a:gs>
                  </a:gsLst>
                  <a:lin ang="5400000" scaled="0"/>
                </a:gradFill>
              </a:rPr>
              <a:t>and Programming</a:t>
            </a:r>
            <a:endParaRPr lang="en-US" sz="1200" i="1" dirty="0" smtClean="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233612827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cstate="print"/>
          <a:srcRect/>
          <a:stretch>
            <a:fillRect/>
          </a:stretch>
        </p:blipFill>
        <p:spPr bwMode="black">
          <a:xfrm>
            <a:off x="2218269" y="2920511"/>
            <a:ext cx="4707464" cy="1016980"/>
          </a:xfrm>
          <a:prstGeom prst="rect">
            <a:avLst/>
          </a:prstGeom>
          <a:noFill/>
        </p:spPr>
      </p:pic>
      <p:sp>
        <p:nvSpPr>
          <p:cNvPr id="5" name="Text Box 3"/>
          <p:cNvSpPr txBox="1">
            <a:spLocks noChangeArrowheads="1"/>
          </p:cNvSpPr>
          <p:nvPr/>
        </p:nvSpPr>
        <p:spPr bwMode="blackWhite">
          <a:xfrm>
            <a:off x="381000" y="6083573"/>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 </a:t>
            </a:r>
            <a:r>
              <a:rPr lang="en-US" sz="700" dirty="0" smtClean="0">
                <a:gradFill>
                  <a:gsLst>
                    <a:gs pos="0">
                      <a:schemeClr val="tx1"/>
                    </a:gs>
                    <a:gs pos="100000">
                      <a:schemeClr val="tx1"/>
                    </a:gs>
                  </a:gsLst>
                  <a:lin ang="5400000" scaled="0"/>
                </a:gradFill>
                <a:latin typeface="Segoe UI" pitchFamily="34" charset="0"/>
                <a:cs typeface="Arial" charset="0"/>
              </a:rPr>
              <a:t>2009 Microsoft </a:t>
            </a:r>
            <a:r>
              <a:rPr lang="en-US" sz="700" dirty="0">
                <a:gradFill>
                  <a:gsLst>
                    <a:gs pos="0">
                      <a:schemeClr val="tx1"/>
                    </a:gs>
                    <a:gs pos="100000">
                      <a:schemeClr val="tx1"/>
                    </a:gs>
                  </a:gsLst>
                  <a:lin ang="5400000" scaled="0"/>
                </a:gra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gradFill>
                  <a:gsLst>
                    <a:gs pos="0">
                      <a:schemeClr val="tx1"/>
                    </a:gs>
                    <a:gs pos="100000">
                      <a:schemeClr val="tx1"/>
                    </a:gs>
                  </a:gsLst>
                  <a:lin ang="5400000" scaled="0"/>
                </a:gradFill>
                <a:latin typeface="Segoe UI" pitchFamily="34" charset="0"/>
                <a:cs typeface="Arial" charset="0"/>
              </a:rPr>
            </a:br>
            <a:r>
              <a:rPr lang="en-US" sz="700" dirty="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664797"/>
          </a:xfrm>
        </p:spPr>
        <p:txBody>
          <a:bodyPr/>
          <a:lstStyle/>
          <a:p>
            <a:r>
              <a:rPr lang="en-US" dirty="0" smtClean="0"/>
              <a:t>Project Extensibility Overview</a:t>
            </a:r>
            <a:endParaRPr lang="en-US" dirty="0">
              <a:solidFill>
                <a:srgbClr val="FFC000"/>
              </a:solidFill>
            </a:endParaRPr>
          </a:p>
        </p:txBody>
      </p:sp>
      <p:sp>
        <p:nvSpPr>
          <p:cNvPr id="6" name="Text Placeholder 5"/>
          <p:cNvSpPr>
            <a:spLocks noGrp="1"/>
          </p:cNvSpPr>
          <p:nvPr>
            <p:ph type="body" sz="quarter" idx="10"/>
          </p:nvPr>
        </p:nvSpPr>
        <p:spPr>
          <a:xfrm>
            <a:off x="381000" y="1000125"/>
            <a:ext cx="8382000" cy="5256824"/>
          </a:xfrm>
        </p:spPr>
        <p:txBody>
          <a:bodyPr/>
          <a:lstStyle/>
          <a:p>
            <a:r>
              <a:rPr lang="en-US" sz="2800" dirty="0" smtClean="0"/>
              <a:t>Project Professional/Standard 2010</a:t>
            </a:r>
          </a:p>
          <a:p>
            <a:pPr lvl="1"/>
            <a:r>
              <a:rPr lang="en-US" sz="2400" dirty="0" smtClean="0"/>
              <a:t>Object Model, VBA, VSTO</a:t>
            </a:r>
          </a:p>
          <a:p>
            <a:pPr lvl="1"/>
            <a:r>
              <a:rPr lang="en-US" sz="2400" dirty="0" smtClean="0"/>
              <a:t>Fluent UI, Backstage</a:t>
            </a:r>
          </a:p>
          <a:p>
            <a:r>
              <a:rPr lang="en-US" sz="2800" dirty="0" smtClean="0"/>
              <a:t>Project Server 2010</a:t>
            </a:r>
          </a:p>
          <a:p>
            <a:pPr lvl="1"/>
            <a:r>
              <a:rPr lang="en-US" sz="2400" dirty="0" smtClean="0"/>
              <a:t>Web Services – Project Server Interface (PSI) &amp; Evening</a:t>
            </a:r>
          </a:p>
          <a:p>
            <a:pPr lvl="1"/>
            <a:r>
              <a:rPr lang="en-US" sz="2400" dirty="0" smtClean="0"/>
              <a:t>Project Demand Management Workflow</a:t>
            </a:r>
          </a:p>
          <a:p>
            <a:pPr lvl="1"/>
            <a:r>
              <a:rPr lang="en-US" sz="2400" dirty="0" smtClean="0"/>
              <a:t>Rich Reporting/Business Intelligence</a:t>
            </a:r>
          </a:p>
          <a:p>
            <a:pPr lvl="1"/>
            <a:r>
              <a:rPr lang="en-US" sz="2400" dirty="0" smtClean="0"/>
              <a:t>Project Web App site modifications</a:t>
            </a:r>
          </a:p>
          <a:p>
            <a:pPr lvl="2"/>
            <a:r>
              <a:rPr lang="en-US" sz="2000" dirty="0" smtClean="0"/>
              <a:t>Theming, Fluent UI, Extensible Grid</a:t>
            </a:r>
            <a:endParaRPr lang="en-US" sz="2000" dirty="0"/>
          </a:p>
          <a:p>
            <a:r>
              <a:rPr lang="en-US" sz="2800" dirty="0" smtClean="0"/>
              <a:t>Project and SharePoint “better together”</a:t>
            </a:r>
          </a:p>
          <a:p>
            <a:pPr lvl="1"/>
            <a:r>
              <a:rPr lang="en-US" sz="2400" dirty="0" smtClean="0"/>
              <a:t>Project Workspaces (SharePoint Sites)</a:t>
            </a:r>
          </a:p>
          <a:p>
            <a:pPr lvl="1"/>
            <a:r>
              <a:rPr lang="en-US" sz="2400" dirty="0" smtClean="0"/>
              <a:t>Any other customizations/add-ons leveraging any of the SharePoint Enterprise Suite</a:t>
            </a:r>
          </a:p>
        </p:txBody>
      </p:sp>
    </p:spTree>
    <p:extLst>
      <p:ext uri="{BB962C8B-B14F-4D97-AF65-F5344CB8AC3E}">
        <p14:creationId xmlns:p14="http://schemas.microsoft.com/office/powerpoint/2010/main" val="291846643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Desktop 2010 Extensibility</a:t>
            </a:r>
            <a:endParaRPr lang="en-US" dirty="0"/>
          </a:p>
        </p:txBody>
      </p:sp>
      <p:sp>
        <p:nvSpPr>
          <p:cNvPr id="3" name="Subtitle 2"/>
          <p:cNvSpPr>
            <a:spLocks noGrp="1"/>
          </p:cNvSpPr>
          <p:nvPr>
            <p:ph type="subTitle" idx="1"/>
          </p:nvPr>
        </p:nvSpPr>
        <p:spPr>
          <a:xfrm>
            <a:off x="730249" y="5638800"/>
            <a:ext cx="7681914" cy="443198"/>
          </a:xfrm>
        </p:spPr>
        <p:txBody>
          <a:bodyPr/>
          <a:lstStyle/>
          <a:p>
            <a:r>
              <a:rPr lang="en-US" dirty="0">
                <a:gradFill>
                  <a:gsLst>
                    <a:gs pos="0">
                      <a:schemeClr val="tx1"/>
                    </a:gs>
                    <a:gs pos="100000">
                      <a:schemeClr val="tx1"/>
                    </a:gs>
                  </a:gsLst>
                  <a:lin ang="5400000" scaled="0"/>
                </a:gradFill>
              </a:rPr>
              <a:t>Microsoft Project 2010 Ignite</a:t>
            </a:r>
            <a:endParaRPr lang="en-US" dirty="0"/>
          </a:p>
        </p:txBody>
      </p:sp>
    </p:spTree>
    <p:extLst>
      <p:ext uri="{BB962C8B-B14F-4D97-AF65-F5344CB8AC3E}">
        <p14:creationId xmlns:p14="http://schemas.microsoft.com/office/powerpoint/2010/main" val="325682721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182252" y="171815"/>
            <a:ext cx="8961748" cy="666385"/>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z="4400" dirty="0" smtClean="0"/>
              <a:t>Project 2010 “desktop” extensibility </a:t>
            </a:r>
            <a:br>
              <a:rPr lang="en-US" sz="4400" dirty="0" smtClean="0"/>
            </a:br>
            <a:r>
              <a:rPr lang="en-US" sz="3200" i="1" dirty="0" smtClean="0">
                <a:gradFill>
                  <a:gsLst>
                    <a:gs pos="50000">
                      <a:srgbClr val="CDD804">
                        <a:lumMod val="40000"/>
                        <a:lumOff val="60000"/>
                      </a:srgbClr>
                    </a:gs>
                    <a:gs pos="100000">
                      <a:srgbClr val="CDD804"/>
                    </a:gs>
                  </a:gsLst>
                  <a:lin ang="5400000" scaled="0"/>
                </a:gradFill>
              </a:rPr>
              <a:t>WITHOUT code</a:t>
            </a:r>
            <a:endParaRPr lang="en-US" sz="3200" i="1" dirty="0">
              <a:gradFill>
                <a:gsLst>
                  <a:gs pos="50000">
                    <a:srgbClr val="CDD804">
                      <a:lumMod val="40000"/>
                      <a:lumOff val="60000"/>
                    </a:srgbClr>
                  </a:gs>
                  <a:gs pos="100000">
                    <a:srgbClr val="CDD804"/>
                  </a:gs>
                </a:gsLst>
                <a:lin ang="5400000" scaled="0"/>
              </a:gradFill>
            </a:endParaRPr>
          </a:p>
        </p:txBody>
      </p:sp>
      <p:sp>
        <p:nvSpPr>
          <p:cNvPr id="8" name="Text Placeholder 7"/>
          <p:cNvSpPr>
            <a:spLocks noGrp="1"/>
          </p:cNvSpPr>
          <p:nvPr>
            <p:ph type="body" sz="quarter" idx="10"/>
          </p:nvPr>
        </p:nvSpPr>
        <p:spPr>
          <a:xfrm>
            <a:off x="381000" y="1447799"/>
            <a:ext cx="8382000" cy="4585871"/>
          </a:xfrm>
        </p:spPr>
        <p:txBody>
          <a:bodyPr/>
          <a:lstStyle/>
          <a:p>
            <a:r>
              <a:rPr lang="en-US" dirty="0" smtClean="0"/>
              <a:t>“Custom Fields”</a:t>
            </a:r>
          </a:p>
          <a:p>
            <a:pPr lvl="1"/>
            <a:r>
              <a:rPr lang="en-US" dirty="0" smtClean="0"/>
              <a:t>Custom metadata associated with tasks, resources, assignments and (projects)</a:t>
            </a:r>
          </a:p>
          <a:p>
            <a:pPr lvl="1"/>
            <a:r>
              <a:rPr lang="en-US" dirty="0" smtClean="0"/>
              <a:t>Could have an icon representation and formulas</a:t>
            </a:r>
          </a:p>
          <a:p>
            <a:r>
              <a:rPr lang="en-US" dirty="0" smtClean="0"/>
              <a:t>Views Modification</a:t>
            </a:r>
          </a:p>
          <a:p>
            <a:pPr lvl="1"/>
            <a:r>
              <a:rPr lang="en-US" dirty="0" smtClean="0"/>
              <a:t>Adding columns, custom grouping and filtering, e.g. based on the Custom Fields</a:t>
            </a:r>
          </a:p>
          <a:p>
            <a:r>
              <a:rPr lang="en-US" dirty="0" smtClean="0"/>
              <a:t>Custom Visual Reports</a:t>
            </a:r>
          </a:p>
          <a:p>
            <a:pPr lvl="1"/>
            <a:r>
              <a:rPr lang="en-US" dirty="0" smtClean="0"/>
              <a:t>Manage your custom templates for Excel and Visio – based reporting</a:t>
            </a:r>
            <a:endParaRPr lang="en-US" dirty="0"/>
          </a:p>
        </p:txBody>
      </p:sp>
    </p:spTree>
    <p:extLst>
      <p:ext uri="{BB962C8B-B14F-4D97-AF65-F5344CB8AC3E}">
        <p14:creationId xmlns:p14="http://schemas.microsoft.com/office/powerpoint/2010/main" val="16277183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182252" y="171815"/>
            <a:ext cx="8961748" cy="666385"/>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z="4400" dirty="0"/>
              <a:t>Project 2010 “desktop” extensibility</a:t>
            </a:r>
            <a:r>
              <a:rPr lang="en-US" sz="4400" dirty="0" smtClean="0"/>
              <a:t/>
            </a:r>
            <a:br>
              <a:rPr lang="en-US" sz="4400" dirty="0" smtClean="0"/>
            </a:br>
            <a:r>
              <a:rPr lang="en-US" sz="3200" i="1" dirty="0" smtClean="0">
                <a:gradFill>
                  <a:gsLst>
                    <a:gs pos="50000">
                      <a:srgbClr val="CDD804">
                        <a:lumMod val="40000"/>
                        <a:lumOff val="60000"/>
                      </a:srgbClr>
                    </a:gs>
                    <a:gs pos="100000">
                      <a:srgbClr val="CDD804"/>
                    </a:gs>
                  </a:gsLst>
                  <a:lin ang="5400000" scaled="0"/>
                </a:gradFill>
              </a:rPr>
              <a:t>WITH code</a:t>
            </a:r>
            <a:endParaRPr lang="en-US" sz="3200" i="1" dirty="0">
              <a:gradFill>
                <a:gsLst>
                  <a:gs pos="50000">
                    <a:srgbClr val="CDD804">
                      <a:lumMod val="40000"/>
                      <a:lumOff val="60000"/>
                    </a:srgbClr>
                  </a:gs>
                  <a:gs pos="100000">
                    <a:srgbClr val="CDD804"/>
                  </a:gs>
                </a:gsLst>
                <a:lin ang="5400000" scaled="0"/>
              </a:gradFill>
            </a:endParaRPr>
          </a:p>
        </p:txBody>
      </p:sp>
      <p:sp>
        <p:nvSpPr>
          <p:cNvPr id="8" name="Text Placeholder 7"/>
          <p:cNvSpPr>
            <a:spLocks noGrp="1"/>
          </p:cNvSpPr>
          <p:nvPr>
            <p:ph type="body" sz="quarter" idx="10"/>
          </p:nvPr>
        </p:nvSpPr>
        <p:spPr>
          <a:xfrm>
            <a:off x="381000" y="1447799"/>
            <a:ext cx="8382000" cy="4130361"/>
          </a:xfrm>
        </p:spPr>
        <p:txBody>
          <a:bodyPr/>
          <a:lstStyle/>
          <a:p>
            <a:r>
              <a:rPr lang="en-US" dirty="0" smtClean="0"/>
              <a:t>Desktop Object Model (OM)</a:t>
            </a:r>
          </a:p>
          <a:p>
            <a:pPr lvl="1"/>
            <a:r>
              <a:rPr lang="en-US" dirty="0" smtClean="0"/>
              <a:t>Rich customizations and add-ons leveraging Project functionality including scheduling</a:t>
            </a:r>
          </a:p>
          <a:p>
            <a:pPr lvl="1"/>
            <a:r>
              <a:rPr lang="en-US" dirty="0" smtClean="0"/>
              <a:t>Visual Basic for Applications (VBA) or Visual Studio Tools for Office (VSTO) could be used</a:t>
            </a:r>
          </a:p>
          <a:p>
            <a:pPr marL="460375" lvl="1" indent="0">
              <a:buNone/>
            </a:pPr>
            <a:endParaRPr lang="en-US" dirty="0" smtClean="0"/>
          </a:p>
          <a:p>
            <a:r>
              <a:rPr lang="en-US" dirty="0" smtClean="0"/>
              <a:t>User Interface (UI) modifications</a:t>
            </a:r>
          </a:p>
          <a:p>
            <a:pPr lvl="1"/>
            <a:r>
              <a:rPr lang="en-US" dirty="0" smtClean="0"/>
              <a:t>Ribbon</a:t>
            </a:r>
          </a:p>
          <a:p>
            <a:pPr lvl="1"/>
            <a:r>
              <a:rPr lang="en-US" dirty="0" smtClean="0"/>
              <a:t>Backstage</a:t>
            </a:r>
          </a:p>
        </p:txBody>
      </p:sp>
    </p:spTree>
    <p:extLst>
      <p:ext uri="{BB962C8B-B14F-4D97-AF65-F5344CB8AC3E}">
        <p14:creationId xmlns:p14="http://schemas.microsoft.com/office/powerpoint/2010/main" val="289992523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Visual Studio </a:t>
            </a:r>
            <a:br>
              <a:rPr lang="en-US" dirty="0" smtClean="0"/>
            </a:br>
            <a:r>
              <a:rPr lang="en-US" dirty="0" smtClean="0"/>
              <a:t>Tools for Office</a:t>
            </a:r>
            <a:br>
              <a:rPr lang="en-US" dirty="0" smtClean="0"/>
            </a:br>
            <a:r>
              <a:rPr lang="en-US" sz="3600" i="1" dirty="0" smtClean="0">
                <a:solidFill>
                  <a:srgbClr val="FFC000"/>
                </a:solidFill>
              </a:rPr>
              <a:t>Getting Started</a:t>
            </a:r>
            <a:endParaRPr lang="en-US" i="1" dirty="0">
              <a:solidFill>
                <a:srgbClr val="FFC000"/>
              </a:solidFill>
            </a:endParaRPr>
          </a:p>
        </p:txBody>
      </p:sp>
      <p:sp>
        <p:nvSpPr>
          <p:cNvPr id="4" name="Text Placeholder 3"/>
          <p:cNvSpPr>
            <a:spLocks noGrp="1"/>
          </p:cNvSpPr>
          <p:nvPr>
            <p:ph type="body" sz="quarter" idx="10"/>
          </p:nvPr>
        </p:nvSpPr>
        <p:spPr/>
        <p:txBody>
          <a:bodyPr/>
          <a:lstStyle/>
          <a:p>
            <a:r>
              <a:rPr lang="en-US" dirty="0" smtClean="0"/>
              <a:t>demo </a:t>
            </a:r>
            <a:endParaRPr lang="en-US" dirty="0"/>
          </a:p>
        </p:txBody>
      </p:sp>
    </p:spTree>
    <p:extLst>
      <p:ext uri="{BB962C8B-B14F-4D97-AF65-F5344CB8AC3E}">
        <p14:creationId xmlns:p14="http://schemas.microsoft.com/office/powerpoint/2010/main" val="308230079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Resources</a:t>
            </a:r>
            <a:endParaRPr lang="en-US" dirty="0"/>
          </a:p>
        </p:txBody>
      </p:sp>
      <p:sp>
        <p:nvSpPr>
          <p:cNvPr id="3" name="Text Placeholder 2"/>
          <p:cNvSpPr>
            <a:spLocks noGrp="1"/>
          </p:cNvSpPr>
          <p:nvPr>
            <p:ph type="body" sz="quarter" idx="10"/>
          </p:nvPr>
        </p:nvSpPr>
        <p:spPr>
          <a:xfrm>
            <a:off x="228600" y="1066800"/>
            <a:ext cx="8686800" cy="5410200"/>
          </a:xfrm>
        </p:spPr>
        <p:txBody>
          <a:bodyPr>
            <a:normAutofit lnSpcReduction="10000"/>
          </a:bodyPr>
          <a:lstStyle/>
          <a:p>
            <a:r>
              <a:rPr lang="en-US" dirty="0" err="1" smtClean="0"/>
              <a:t>WebCasts</a:t>
            </a:r>
            <a:r>
              <a:rPr lang="en-US" dirty="0" smtClean="0"/>
              <a:t> </a:t>
            </a:r>
            <a:r>
              <a:rPr lang="en-US" sz="2800" dirty="0"/>
              <a:t>(</a:t>
            </a:r>
            <a:r>
              <a:rPr lang="en-US" sz="2800" dirty="0">
                <a:hlinkClick r:id="rId2"/>
              </a:rPr>
              <a:t>http://www.microsoft.com/events/series/epm.aspx</a:t>
            </a:r>
            <a:r>
              <a:rPr lang="en-US" sz="2800" dirty="0" smtClean="0"/>
              <a:t>)</a:t>
            </a:r>
          </a:p>
          <a:p>
            <a:pPr lvl="1"/>
            <a:r>
              <a:rPr lang="en-US" sz="2400" dirty="0">
                <a:hlinkClick r:id="rId3" action="ppaction://hlinkfile"/>
              </a:rPr>
              <a:t>MSDN Webcast: Project 2010 and Project Server 2010 Programmability (Level 200</a:t>
            </a:r>
            <a:r>
              <a:rPr lang="en-US" sz="2400" dirty="0" smtClean="0">
                <a:hlinkClick r:id="rId3" action="ppaction://hlinkfile"/>
              </a:rPr>
              <a:t>)</a:t>
            </a:r>
            <a:r>
              <a:rPr lang="en-US" sz="2400" dirty="0" smtClean="0"/>
              <a:t> by Chris Boyd</a:t>
            </a:r>
          </a:p>
          <a:p>
            <a:pPr lvl="1"/>
            <a:r>
              <a:rPr lang="en-US" sz="2400" dirty="0" smtClean="0"/>
              <a:t>MSDN </a:t>
            </a:r>
            <a:r>
              <a:rPr lang="en-US" sz="2400" dirty="0"/>
              <a:t>Webcast: Project 2010 User Interface </a:t>
            </a:r>
            <a:r>
              <a:rPr lang="en-US" sz="2400" dirty="0" smtClean="0"/>
              <a:t>Customizations by Chris Boyd</a:t>
            </a:r>
          </a:p>
          <a:p>
            <a:pPr lvl="1"/>
            <a:r>
              <a:rPr lang="en-US" sz="2400" dirty="0"/>
              <a:t>MSDN Webcast: Project 2010 </a:t>
            </a:r>
            <a:r>
              <a:rPr lang="en-US" sz="2400" dirty="0" smtClean="0"/>
              <a:t>Powerful </a:t>
            </a:r>
            <a:r>
              <a:rPr lang="en-US" sz="2400" dirty="0"/>
              <a:t>Extensibility Using Visual Studio </a:t>
            </a:r>
            <a:r>
              <a:rPr lang="en-US" sz="2400" dirty="0" smtClean="0"/>
              <a:t>Tools by Jim </a:t>
            </a:r>
            <a:r>
              <a:rPr lang="en-US" sz="2400" dirty="0" err="1" smtClean="0"/>
              <a:t>Aksel</a:t>
            </a:r>
            <a:r>
              <a:rPr lang="en-US" sz="2400" dirty="0" smtClean="0"/>
              <a:t>, Project MVP</a:t>
            </a:r>
            <a:endParaRPr lang="en-US" sz="2400" dirty="0"/>
          </a:p>
          <a:p>
            <a:pPr lvl="1"/>
            <a:endParaRPr lang="en-US" sz="2400" dirty="0"/>
          </a:p>
          <a:p>
            <a:pPr lvl="1">
              <a:buFont typeface="Arial" pitchFamily="34" charset="0"/>
              <a:buChar char="•"/>
            </a:pPr>
            <a:endParaRPr lang="en-US" dirty="0"/>
          </a:p>
          <a:p>
            <a:r>
              <a:rPr lang="en-US" dirty="0"/>
              <a:t>Project Developer Center</a:t>
            </a:r>
          </a:p>
          <a:p>
            <a:pPr lvl="1"/>
            <a:r>
              <a:rPr lang="en-US" dirty="0">
                <a:hlinkClick r:id="rId4"/>
              </a:rPr>
              <a:t>http://msdn.microsoft.com/project</a:t>
            </a:r>
            <a:r>
              <a:rPr lang="en-US" dirty="0"/>
              <a:t> </a:t>
            </a:r>
          </a:p>
          <a:p>
            <a:r>
              <a:rPr lang="en-US" dirty="0"/>
              <a:t>Project “Programmability” blog</a:t>
            </a:r>
          </a:p>
          <a:p>
            <a:pPr lvl="1"/>
            <a:r>
              <a:rPr lang="en-US" sz="2600" dirty="0">
                <a:hlinkClick r:id="rId5"/>
              </a:rPr>
              <a:t>http://</a:t>
            </a:r>
            <a:r>
              <a:rPr lang="en-US" sz="2600" dirty="0" smtClean="0">
                <a:hlinkClick r:id="rId5"/>
              </a:rPr>
              <a:t>blogs.msdn.com/project_programmability</a:t>
            </a:r>
            <a:endParaRPr lang="en-US" dirty="0"/>
          </a:p>
          <a:p>
            <a:pPr marL="0" indent="0">
              <a:buNone/>
            </a:pPr>
            <a:endParaRPr lang="en-US" dirty="0"/>
          </a:p>
        </p:txBody>
      </p:sp>
    </p:spTree>
    <p:extLst>
      <p:ext uri="{BB962C8B-B14F-4D97-AF65-F5344CB8AC3E}">
        <p14:creationId xmlns:p14="http://schemas.microsoft.com/office/powerpoint/2010/main" val="288447889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roject 2010 Ignite Template">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400" dirty="0" smtClean="0">
            <a:gradFill>
              <a:gsLst>
                <a:gs pos="0">
                  <a:srgbClr val="FFFFFF"/>
                </a:gs>
                <a:gs pos="100000">
                  <a:srgbClr val="FFFFFF"/>
                </a:gs>
              </a:gsLst>
              <a:lin ang="5400000" scaled="0"/>
            </a:gradFill>
          </a:defRPr>
        </a:defPPr>
      </a:lstStyle>
      <a:style>
        <a:lnRef idx="0">
          <a:schemeClr val="accent4"/>
        </a:lnRef>
        <a:fillRef idx="3">
          <a:schemeClr val="accent4"/>
        </a:fillRef>
        <a:effectRef idx="3">
          <a:schemeClr val="accent4"/>
        </a:effectRef>
        <a:fontRef idx="minor">
          <a:schemeClr val="lt1"/>
        </a:fontRef>
      </a:style>
    </a:spDef>
    <a:txDef>
      <a:spPr>
        <a:noFill/>
      </a:spPr>
      <a:bodyPr wrap="none" lIns="0" tIns="0" rIns="0" bIns="0" rtlCol="0">
        <a:spAutoFit/>
      </a:bodyPr>
      <a:lstStyle>
        <a:defPPr>
          <a:lnSpc>
            <a:spcPct val="90000"/>
          </a:lnSpc>
          <a:defRPr dirty="0"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Project 2010 Ignite Template">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400" dirty="0" smtClean="0">
            <a:gradFill>
              <a:gsLst>
                <a:gs pos="0">
                  <a:srgbClr val="FFFFFF"/>
                </a:gs>
                <a:gs pos="100000">
                  <a:srgbClr val="FFFFFF"/>
                </a:gs>
              </a:gsLst>
              <a:lin ang="5400000" scaled="0"/>
            </a:gradFill>
          </a:defRPr>
        </a:defPPr>
      </a:lstStyle>
      <a:style>
        <a:lnRef idx="0">
          <a:schemeClr val="accent4"/>
        </a:lnRef>
        <a:fillRef idx="3">
          <a:schemeClr val="accent4"/>
        </a:fillRef>
        <a:effectRef idx="3">
          <a:schemeClr val="accent4"/>
        </a:effectRef>
        <a:fontRef idx="minor">
          <a:schemeClr val="lt1"/>
        </a:fontRef>
      </a:style>
    </a:spDef>
    <a:txDef>
      <a:spPr>
        <a:noFill/>
      </a:spPr>
      <a:bodyPr wrap="none" lIns="0" tIns="0" rIns="0" bIns="0" rtlCol="0">
        <a:spAutoFit/>
      </a:bodyPr>
      <a:lstStyle>
        <a:defPPr>
          <a:lnSpc>
            <a:spcPct val="90000"/>
          </a:lnSpc>
          <a:defRPr dirty="0"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outs:outSpaceData xmlns:outs="http://schemas.microsoft.com/office/2009/outspace/metadata">
  <outs:relatedDates>
    <outs:relatedDate>
      <outs:type>3</outs:type>
      <outs:displayName>Last Modified</outs:displayName>
      <outs:dateTime>2009-09-10T18:39:07Z</outs:dateTime>
      <outs:isPinned>true</outs:isPinned>
    </outs:relatedDate>
    <outs:relatedDate>
      <outs:type>2</outs:type>
      <outs:displayName>Created</outs:displayName>
      <outs:dateTime>2009-08-20T00:39:41Z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DocSetItemsEventReceiver ItemAdded</Name>
    <Synchronization>Synchronous</Synchronization>
    <Type>10001</Type>
    <SequenceNumber>100</SequenceNumber>
    <Assembly>Microsoft.Office.DocumentManagement, Version=14.0.0.0, Culture=neutral, PublicKeyToken=71e9bce111e9429c</Assembly>
    <Class>Microsoft.Office.DocumentManagement.DocumentSets.DocumentSetItemsEventReceiver</Class>
    <Data/>
    <Filter/>
  </Receiver>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10009</Type>
    <SequenceNumber>1004</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Url xmlns="b37bd352-beaf-4c97-8b80-f7f4c01a9729">
      <Url xsi:nil="true"/>
      <Description xsi:nil="true"/>
    </_dlc_DocIdUrl>
    <_dlc_DocId xmlns="b37bd352-beaf-4c97-8b80-f7f4c01a9729" xsi:nil="true"/>
  </documentManagement>
</p:properties>
</file>

<file path=customXml/item5.xml><?xml version="1.0" encoding="utf-8"?>
<ct:contentTypeSchema xmlns:ct="http://schemas.microsoft.com/office/2006/metadata/contentType" xmlns:ma="http://schemas.microsoft.com/office/2006/metadata/properties/metaAttributes" ct:_="" ma:_="" ma:contentTypeName="Document" ma:contentTypeID="0x010100732E3B3B67821140AEB00E005327C5F1" ma:contentTypeVersion="4" ma:contentTypeDescription="Create a new document." ma:contentTypeScope="" ma:versionID="34901535c65f255a40127b7ab2c7d519">
  <xsd:schema xmlns:xsd="http://www.w3.org/2001/XMLSchema" xmlns:xs="http://www.w3.org/2001/XMLSchema" xmlns:p="http://schemas.microsoft.com/office/2006/metadata/properties" xmlns:ns2="b37bd352-beaf-4c97-8b80-f7f4c01a9729" targetNamespace="http://schemas.microsoft.com/office/2006/metadata/properties" ma:root="true" ma:fieldsID="bd740d2b4688367e506588bd4319c41f" ns2:_="">
    <xsd:import namespace="b37bd352-beaf-4c97-8b80-f7f4c01a9729"/>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7bd352-beaf-4c97-8b80-f7f4c01a9729"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hidden="true"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C18E10-ACD7-4BB0-80CE-30FDA8A53A60}">
  <ds:schemaRefs>
    <ds:schemaRef ds:uri="http://schemas.microsoft.com/office/2009/outspace/metadata"/>
  </ds:schemaRefs>
</ds:datastoreItem>
</file>

<file path=customXml/itemProps2.xml><?xml version="1.0" encoding="utf-8"?>
<ds:datastoreItem xmlns:ds="http://schemas.openxmlformats.org/officeDocument/2006/customXml" ds:itemID="{E32B5566-25D3-41AE-8A97-7BFAC4F8C1B0}">
  <ds:schemaRefs>
    <ds:schemaRef ds:uri="http://schemas.microsoft.com/sharepoint/v3/contenttype/forms"/>
  </ds:schemaRefs>
</ds:datastoreItem>
</file>

<file path=customXml/itemProps3.xml><?xml version="1.0" encoding="utf-8"?>
<ds:datastoreItem xmlns:ds="http://schemas.openxmlformats.org/officeDocument/2006/customXml" ds:itemID="{27454F37-AF02-4B8B-93E0-6659B5AA5597}">
  <ds:schemaRefs>
    <ds:schemaRef ds:uri="http://schemas.microsoft.com/sharepoint/events"/>
  </ds:schemaRefs>
</ds:datastoreItem>
</file>

<file path=customXml/itemProps4.xml><?xml version="1.0" encoding="utf-8"?>
<ds:datastoreItem xmlns:ds="http://schemas.openxmlformats.org/officeDocument/2006/customXml" ds:itemID="{67B3038B-9B37-456C-86B6-0A407CD77843}">
  <ds:schemaRefs>
    <ds:schemaRef ds:uri="http://purl.org/dc/elements/1.1/"/>
    <ds:schemaRef ds:uri="http://purl.org/dc/terms/"/>
    <ds:schemaRef ds:uri="http://schemas.microsoft.com/office/infopath/2007/PartnerControls"/>
    <ds:schemaRef ds:uri="http://www.w3.org/XML/1998/namespace"/>
    <ds:schemaRef ds:uri="b37bd352-beaf-4c97-8b80-f7f4c01a9729"/>
    <ds:schemaRef ds:uri="http://schemas.microsoft.com/office/2006/documentManagement/types"/>
    <ds:schemaRef ds:uri="http://schemas.openxmlformats.org/package/2006/metadata/core-properties"/>
    <ds:schemaRef ds:uri="http://schemas.microsoft.com/office/2006/metadata/properties"/>
    <ds:schemaRef ds:uri="http://purl.org/dc/dcmitype/"/>
  </ds:schemaRefs>
</ds:datastoreItem>
</file>

<file path=customXml/itemProps5.xml><?xml version="1.0" encoding="utf-8"?>
<ds:datastoreItem xmlns:ds="http://schemas.openxmlformats.org/officeDocument/2006/customXml" ds:itemID="{51FEDC51-A223-457B-BA16-89DEED5C64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7bd352-beaf-4c97-8b80-f7f4c01a9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2010 Ignite Template</Template>
  <TotalTime>0</TotalTime>
  <Words>2463</Words>
  <Application>Microsoft Office PowerPoint</Application>
  <PresentationFormat>On-screen Show (4:3)</PresentationFormat>
  <Paragraphs>364</Paragraphs>
  <Slides>31</Slides>
  <Notes>21</Notes>
  <HiddenSlides>0</HiddenSlides>
  <MMClips>0</MMClips>
  <ScaleCrop>false</ScaleCrop>
  <HeadingPairs>
    <vt:vector size="4" baseType="variant">
      <vt:variant>
        <vt:lpstr>Theme</vt:lpstr>
      </vt:variant>
      <vt:variant>
        <vt:i4>3</vt:i4>
      </vt:variant>
      <vt:variant>
        <vt:lpstr>Slide Titles</vt:lpstr>
      </vt:variant>
      <vt:variant>
        <vt:i4>31</vt:i4>
      </vt:variant>
    </vt:vector>
  </HeadingPairs>
  <TitlesOfParts>
    <vt:vector size="34" baseType="lpstr">
      <vt:lpstr>Project 2010 Ignite Template</vt:lpstr>
      <vt:lpstr>White with Consolas font for code slides</vt:lpstr>
      <vt:lpstr>1_Project 2010 Ignite Template</vt:lpstr>
      <vt:lpstr>PowerPoint Presentation</vt:lpstr>
      <vt:lpstr>Project 2010 Extensibility</vt:lpstr>
      <vt:lpstr>Agenda</vt:lpstr>
      <vt:lpstr>Project Extensibility Overview</vt:lpstr>
      <vt:lpstr>Project Desktop 2010 Extensibility</vt:lpstr>
      <vt:lpstr>PowerPoint Presentation</vt:lpstr>
      <vt:lpstr>PowerPoint Presentation</vt:lpstr>
      <vt:lpstr>Visual Studio  Tools for Office Getting Started</vt:lpstr>
      <vt:lpstr>Related Resources</vt:lpstr>
      <vt:lpstr>Project Server Extensibility Overview</vt:lpstr>
      <vt:lpstr>Project Server Extensibility</vt:lpstr>
      <vt:lpstr>Related Resources</vt:lpstr>
      <vt:lpstr>Project Server extensibility – what’s new in 2010</vt:lpstr>
      <vt:lpstr>Project Server Architecture Overview</vt:lpstr>
      <vt:lpstr>Project Server 2010 Interface</vt:lpstr>
      <vt:lpstr>Other important enhancements</vt:lpstr>
      <vt:lpstr>Related Resources</vt:lpstr>
      <vt:lpstr>Customizing the Demand Management Experience</vt:lpstr>
      <vt:lpstr>Project Workflow Architecture</vt:lpstr>
      <vt:lpstr>Project Workflow Overview</vt:lpstr>
      <vt:lpstr>Related Resources</vt:lpstr>
      <vt:lpstr>Project Web App Customization</vt:lpstr>
      <vt:lpstr>New Grid Control</vt:lpstr>
      <vt:lpstr>Related Resources</vt:lpstr>
      <vt:lpstr>Project 2010 Solution Starters</vt:lpstr>
      <vt:lpstr>Solution Starters?</vt:lpstr>
      <vt:lpstr>Related Resources</vt:lpstr>
      <vt:lpstr>SharePoint Integration</vt:lpstr>
      <vt:lpstr>SharePoint 2010 Powerful and extensible platform</vt:lpstr>
      <vt:lpstr>                          - Resources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Project 2010 - Developer</dc:title>
  <dc:creator/>
  <cp:keywords>Microsoft Project 2010</cp:keywords>
  <cp:lastModifiedBy/>
  <cp:revision>1</cp:revision>
  <dcterms:created xsi:type="dcterms:W3CDTF">2009-08-20T00:39:41Z</dcterms:created>
  <dcterms:modified xsi:type="dcterms:W3CDTF">2010-04-28T21:06:16Z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0x010100732E3B3B67821140AEB00E005327C5F1</vt:lpwstr>
  </property>
</Properties>
</file>