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72" r:id="rId7"/>
  </p:sldMasterIdLst>
  <p:notesMasterIdLst>
    <p:notesMasterId r:id="rId23"/>
  </p:notesMasterIdLst>
  <p:sldIdLst>
    <p:sldId id="292" r:id="rId8"/>
    <p:sldId id="308" r:id="rId9"/>
    <p:sldId id="309" r:id="rId10"/>
    <p:sldId id="318" r:id="rId11"/>
    <p:sldId id="319" r:id="rId12"/>
    <p:sldId id="313" r:id="rId13"/>
    <p:sldId id="310" r:id="rId14"/>
    <p:sldId id="315" r:id="rId15"/>
    <p:sldId id="317" r:id="rId16"/>
    <p:sldId id="312" r:id="rId17"/>
    <p:sldId id="304" r:id="rId18"/>
    <p:sldId id="311" r:id="rId19"/>
    <p:sldId id="301" r:id="rId20"/>
    <p:sldId id="298" r:id="rId21"/>
    <p:sldId id="2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7" autoAdjust="0"/>
  </p:normalViewPr>
  <p:slideViewPr>
    <p:cSldViewPr>
      <p:cViewPr>
        <p:scale>
          <a:sx n="100" d="100"/>
          <a:sy n="100" d="100"/>
        </p:scale>
        <p:origin x="-852" y="-1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12/10/2009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390092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12/10/2009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12/10/2009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79FC54-DAC8-4128-B310-DD35EA596B21}" type="slidenum">
              <a:rPr lang="en-US">
                <a:solidFill>
                  <a:prstClr val="black"/>
                </a:solidFill>
              </a:rPr>
              <a:pPr/>
              <a:t>7</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12/10/2009</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15</a:t>
            </a:fld>
            <a:endParaRPr lang="en-US" dirty="0"/>
          </a:p>
        </p:txBody>
      </p:sp>
      <p:sp>
        <p:nvSpPr>
          <p:cNvPr id="10" name="Footer Placeholder 9"/>
          <p:cNvSpPr>
            <a:spLocks noGrp="1"/>
          </p:cNvSpPr>
          <p:nvPr>
            <p:ph type="ftr" sz="quarter" idx="12"/>
          </p:nvPr>
        </p:nvSpPr>
        <p:spPr/>
        <p:txBody>
          <a:bodyPr/>
          <a:lstStyle/>
          <a:p>
            <a:r>
              <a:rPr lang="en-US"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10/main" val="000000" mc:Ignorable=""/>
                </a:solidFill>
                <a:latin typeface="Segoe UI" pitchFamily="34" charset="0"/>
              </a:rPr>
            </a:br>
            <a:r>
              <a:rPr lang="en-US"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endParaRPr lang="en-US" dirty="0" smtClean="0">
              <a:solidFill>
                <a:srgbClr xmlns:mc="http://schemas.openxmlformats.org/markup-compatibility/2006" xmlns:a14="http://schemas.microsoft.com/office/drawing/2010/main" val="000000" mc:Ignorable=""/>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p>
            <a:fld id="{0D7CF977-003B-4382-9C11-15648BFA557C}" type="slidenum">
              <a:rPr lang="en-US" smtClean="0"/>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1"/>
          </p:nvPr>
        </p:nvSpPr>
        <p:spPr/>
        <p:txBody>
          <a:bodyPr/>
          <a:lstStyle/>
          <a:p>
            <a:fld id="{CD7F07FF-5C5F-4D81-84FA-B6F3D740277B}" type="slidenum">
              <a:rPr lang="en-US" smtClean="0"/>
              <a:pPr/>
              <a:t>‹#›</a:t>
            </a:fld>
            <a:endParaRPr lang="en-US"/>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1"/>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p>
            <a:fld id="{0D7CF977-003B-4382-9C11-15648BFA557C}" type="slidenum">
              <a:rPr lang="en-US" smtClean="0"/>
              <a:pPr/>
              <a:t>‹#›</a:t>
            </a:fld>
            <a:endParaRPr lang="en-US"/>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0D7CF977-003B-4382-9C11-15648BFA557C}" type="slidenum">
              <a:rPr lang="en-US" smtClean="0"/>
              <a:pPr/>
              <a:t>‹#›</a:t>
            </a:fld>
            <a:endParaRPr lang="en-US"/>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0"/>
          </p:nvPr>
        </p:nvSpPr>
        <p:spPr/>
        <p:txBody>
          <a:bodyPr/>
          <a:lstStyle/>
          <a:p>
            <a:fld id="{0D7CF977-003B-4382-9C11-15648BFA557C}" type="slidenum">
              <a:rPr lang="en-US" smtClean="0"/>
              <a:pPr/>
              <a:t>‹#›</a:t>
            </a:fld>
            <a:endParaRPr lang="en-US"/>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0D7CF977-003B-4382-9C11-15648BFA557C}" type="slidenum">
              <a:rPr lang="en-US" smtClean="0"/>
              <a:pPr/>
              <a:t>‹#›</a:t>
            </a:fld>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tx1"/>
                    </a:gs>
                    <a:gs pos="100000">
                      <a:schemeClr val="tx1"/>
                    </a:gs>
                  </a:gsLst>
                  <a:lin ang="5400000" scaled="0"/>
                </a:gradFill>
              </a:defRPr>
            </a:lvl1pPr>
          </a:lstStyle>
          <a:p>
            <a:fld id="{0D7CF977-003B-4382-9C11-15648BFA557C}" type="slidenum">
              <a:rPr lang="en-US" smtClean="0"/>
              <a:pPr/>
              <a:t>‹#›</a:t>
            </a:fld>
            <a:endParaRPr lang="en-US"/>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a:defRPr sz="1200">
                <a:gradFill>
                  <a:gsLst>
                    <a:gs pos="0">
                      <a:schemeClr val="bg1"/>
                    </a:gs>
                    <a:gs pos="100000">
                      <a:schemeClr val="bg1"/>
                    </a:gs>
                  </a:gsLst>
                  <a:lin ang="5400000" scaled="0"/>
                </a:gradFill>
              </a:defRPr>
            </a:lvl1pPr>
          </a:lstStyle>
          <a:p>
            <a:fld id="{CD7F07FF-5C5F-4D81-84FA-B6F3D740277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Lst>
  <p:transition xmlns:p14="http://schemas.microsoft.com/office/powerpoint/2010/main">
    <p:fade/>
  </p:transition>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xmlns:mc="http://schemas.openxmlformats.org/markup-compatibility/2006" xmlns:a14="http://schemas.microsoft.com/office/drawing/2010/main" val="000000" mc:Ignorable=""/>
              </a:gs>
              <a:gs pos="86000">
                <a:srgbClr xmlns:mc="http://schemas.openxmlformats.org/markup-compatibility/2006" xmlns:a14="http://schemas.microsoft.com/office/drawing/2010/main" val="000000" mc:Ignorable=""/>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technet.microsoft.com/en-us/sysinternals/bb897434.aspx"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office.microsoft.com/en-us/epmsolution/default.aspx" TargetMode="External"/><Relationship Id="rId13" Type="http://schemas.openxmlformats.org/officeDocument/2006/relationships/hyperlink" Target="http://technet.microsoft.com/en-us/office/projportserver/default.aspx" TargetMode="External"/><Relationship Id="rId18" Type="http://schemas.openxmlformats.org/officeDocument/2006/relationships/hyperlink" Target="http://blogs.technet.com/epmcontent" TargetMode="External"/><Relationship Id="rId26" Type="http://schemas.openxmlformats.org/officeDocument/2006/relationships/hyperlink" Target="http://www.youtube.com/MSFTProject" TargetMode="External"/><Relationship Id="rId3" Type="http://schemas.openxmlformats.org/officeDocument/2006/relationships/hyperlink" Target="http://www.microsoft.com/project" TargetMode="External"/><Relationship Id="rId21" Type="http://schemas.openxmlformats.org/officeDocument/2006/relationships/hyperlink" Target="http://blogs.technet.com/doug_mccutcheon" TargetMode="External"/><Relationship Id="rId7" Type="http://schemas.openxmlformats.org/officeDocument/2006/relationships/hyperlink" Target="http://office.microsoft.com/en-us/project/default.aspx" TargetMode="External"/><Relationship Id="rId12" Type="http://schemas.openxmlformats.org/officeDocument/2006/relationships/hyperlink" Target="http://msdn.microsoft.com/project" TargetMode="External"/><Relationship Id="rId17" Type="http://schemas.openxmlformats.org/officeDocument/2006/relationships/hyperlink" Target="http://blogs.technet.com/projectadministration" TargetMode="External"/><Relationship Id="rId25" Type="http://schemas.openxmlformats.org/officeDocument/2006/relationships/hyperlink" Target="http://www.facebook.com/home.php?#/pages/Microsoft-Project/95221953802?ref=ts" TargetMode="External"/><Relationship Id="rId2" Type="http://schemas.openxmlformats.org/officeDocument/2006/relationships/image" Target="../media/image19.gif"/><Relationship Id="rId16" Type="http://schemas.openxmlformats.org/officeDocument/2006/relationships/hyperlink" Target="http://blogs.msdn.com/project_programmability" TargetMode="External"/><Relationship Id="rId20" Type="http://schemas.openxmlformats.org/officeDocument/2006/relationships/hyperlink" Target="http://blogs.msdn.com/brismith" TargetMode="External"/><Relationship Id="rId1" Type="http://schemas.openxmlformats.org/officeDocument/2006/relationships/slideLayout" Target="../slideLayouts/slideLayout7.xml"/><Relationship Id="rId6" Type="http://schemas.openxmlformats.org/officeDocument/2006/relationships/hyperlink" Target="http://www.microsoft.com/project/en/us/find-partner.aspx" TargetMode="External"/><Relationship Id="rId11" Type="http://schemas.openxmlformats.org/officeDocument/2006/relationships/hyperlink" Target="http://go.microsoft.com/?linkid=8912821" TargetMode="External"/><Relationship Id="rId24" Type="http://schemas.openxmlformats.org/officeDocument/2006/relationships/hyperlink" Target="http://twitter.com/MSFTProject" TargetMode="External"/><Relationship Id="rId5" Type="http://schemas.openxmlformats.org/officeDocument/2006/relationships/hyperlink" Target="https://partner.microsoft.com/global/program/competencies/iwsolutions/epm" TargetMode="External"/><Relationship Id="rId15" Type="http://schemas.openxmlformats.org/officeDocument/2006/relationships/hyperlink" Target="http://technet.microsoft.com/en-us/office/projectserver/default.aspx" TargetMode="External"/><Relationship Id="rId23" Type="http://schemas.openxmlformats.org/officeDocument/2006/relationships/hyperlink" Target="http://social.technet.microsoft.com/Forums/en-US/category/projectserver2010,projectprofessional2010" TargetMode="External"/><Relationship Id="rId10" Type="http://schemas.openxmlformats.org/officeDocument/2006/relationships/hyperlink" Target="http://technet.microsoft.com/projectserver/default.aspx" TargetMode="External"/><Relationship Id="rId19" Type="http://schemas.openxmlformats.org/officeDocument/2006/relationships/hyperlink" Target="http://blogs.msdn.com/sharepoint" TargetMode="External"/><Relationship Id="rId4" Type="http://schemas.openxmlformats.org/officeDocument/2006/relationships/hyperlink" Target="http://www.microsoft.com/project/en/us/scenarios-solutions.aspx" TargetMode="External"/><Relationship Id="rId9" Type="http://schemas.openxmlformats.org/officeDocument/2006/relationships/hyperlink" Target="http://www.easierwithproject.com/" TargetMode="External"/><Relationship Id="rId14" Type="http://schemas.openxmlformats.org/officeDocument/2006/relationships/hyperlink" Target="http://blogs.msdn.com/project" TargetMode="External"/><Relationship Id="rId22" Type="http://schemas.openxmlformats.org/officeDocument/2006/relationships/hyperlink" Target="http://blogs.msdn.com/chrisfie" TargetMode="External"/><Relationship Id="rId27"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technet.microsoft.com/en-us/sharepoint/ee263917.aspx" TargetMode="External"/><Relationship Id="rId2" Type="http://schemas.openxmlformats.org/officeDocument/2006/relationships/hyperlink" Target="http://sharepoint2010.microsoft.com/Pages/default.aspx" TargetMode="External"/><Relationship Id="rId1" Type="http://schemas.openxmlformats.org/officeDocument/2006/relationships/slideLayout" Target="../slideLayouts/slideLayout3.xml"/><Relationship Id="rId4" Type="http://schemas.openxmlformats.org/officeDocument/2006/relationships/hyperlink" Target="http://msdn.microsoft.com/en-us/sharepoint/ee514561.aspx"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mailto:chrisfi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mailto:jkalis@microsof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partner.microsoft.com/global/program/competencies/iwsolutions/ep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mailto:proj2007@microsoft.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www.microsoft.com/project/en/us/scenarios-solutions.aspx" TargetMode="Externa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ZoomIt</a:t>
            </a:r>
            <a:r>
              <a:rPr lang="en-US" dirty="0" smtClean="0"/>
              <a:t> For All Your Demos</a:t>
            </a:r>
            <a:endParaRPr lang="en-US" dirty="0"/>
          </a:p>
        </p:txBody>
      </p:sp>
      <p:sp>
        <p:nvSpPr>
          <p:cNvPr id="3" name="Text Placeholder 2"/>
          <p:cNvSpPr>
            <a:spLocks noGrp="1"/>
          </p:cNvSpPr>
          <p:nvPr>
            <p:ph type="body" sz="quarter" idx="10"/>
          </p:nvPr>
        </p:nvSpPr>
        <p:spPr>
          <a:xfrm>
            <a:off x="381000" y="1447799"/>
            <a:ext cx="8382000" cy="886397"/>
          </a:xfrm>
        </p:spPr>
        <p:txBody>
          <a:bodyPr/>
          <a:lstStyle/>
          <a:p>
            <a:r>
              <a:rPr lang="en-US" dirty="0">
                <a:hlinkClick r:id="rId2"/>
              </a:rPr>
              <a:t>http://</a:t>
            </a:r>
            <a:r>
              <a:rPr lang="en-US" dirty="0" smtClean="0">
                <a:hlinkClick r:id="rId2"/>
              </a:rPr>
              <a:t>technet.microsoft.com/en-us/sysinternals/bb897434.aspx</a:t>
            </a:r>
            <a:r>
              <a:rPr lang="en-US" dirty="0" smtClean="0"/>
              <a:t> </a:t>
            </a: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10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95600"/>
            <a:ext cx="2890838" cy="3336163"/>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060621"/>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Microsoft Project </a:t>
            </a:r>
            <a:r>
              <a:rPr lang="en-US" dirty="0" smtClean="0"/>
              <a:t>Resources</a:t>
            </a:r>
            <a:endParaRPr lang="en-US" dirty="0"/>
          </a:p>
        </p:txBody>
      </p:sp>
      <p:sp>
        <p:nvSpPr>
          <p:cNvPr id="4" name="Slide Number Placeholder 3"/>
          <p:cNvSpPr>
            <a:spLocks noGrp="1"/>
          </p:cNvSpPr>
          <p:nvPr>
            <p:ph type="sldNum" sz="quarter" idx="10"/>
          </p:nvPr>
        </p:nvSpPr>
        <p:spPr/>
        <p:txBody>
          <a:bodyPr/>
          <a:lstStyle/>
          <a:p>
            <a:fld id="{0D7CF977-003B-4382-9C11-15648BFA557C}"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83312923"/>
              </p:ext>
            </p:extLst>
          </p:nvPr>
        </p:nvGraphicFramePr>
        <p:xfrm>
          <a:off x="228600" y="868680"/>
          <a:ext cx="8727440" cy="5486400"/>
        </p:xfrm>
        <a:graphic>
          <a:graphicData uri="http://schemas.openxmlformats.org/drawingml/2006/table">
            <a:tbl>
              <a:tblPr bandRow="1">
                <a:tableStyleId>{2D5ABB26-0587-4C30-8999-92F81FD0307C}</a:tableStyleId>
              </a:tblPr>
              <a:tblGrid>
                <a:gridCol w="4419600"/>
                <a:gridCol w="116840"/>
                <a:gridCol w="4191000"/>
              </a:tblGrid>
              <a:tr h="1727708">
                <a:tc gridSpan="2">
                  <a:txBody>
                    <a:bodyPr/>
                    <a:lstStyle/>
                    <a:p>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Enterprise Project Management </a:t>
                      </a:r>
                    </a:p>
                    <a:p>
                      <a:pPr marL="285750" lvl="0" indent="-285750" fontAlgn="ctr">
                        <a:buFontTx/>
                        <a:buBlip>
                          <a:blip r:embed="rId2"/>
                        </a:buBlip>
                      </a:pPr>
                      <a:r>
                        <a:rPr lang="en-US" sz="1800" dirty="0" smtClean="0">
                          <a:hlinkClick r:id="rId3"/>
                        </a:rPr>
                        <a:t>Microsoft Project</a:t>
                      </a:r>
                      <a:r>
                        <a:rPr lang="en-US" sz="1800" dirty="0" smtClean="0"/>
                        <a:t> Main Project marketing site</a:t>
                      </a: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effectLst>
                            <a:outerShdw blurRad="38100" dist="38100" dir="2700000" algn="tl">
                              <a:srgbClr xmlns:mc="http://schemas.openxmlformats.org/markup-compatibility/2006" xmlns:a14="http://schemas.microsoft.com/office/drawing/2010/main" val="000000" mc:Ignorable=""/>
                            </a:outerShdw>
                          </a:effectLst>
                          <a:latin typeface="+mn-lt"/>
                          <a:ea typeface="+mn-ea"/>
                          <a:cs typeface="+mn-cs"/>
                          <a:hlinkClick r:id="rId4"/>
                        </a:rPr>
                        <a:t>EPM Solutions and Scenarios</a:t>
                      </a:r>
                      <a:r>
                        <a:rPr lang="en-US" sz="1800" kern="1200" dirty="0" smtClean="0">
                          <a:solidFill>
                            <a:schemeClr val="tx1"/>
                          </a:solidFill>
                          <a:effectLst>
                            <a:outerShdw blurRad="38100" dist="38100" dir="2700000" algn="tl">
                              <a:srgbClr xmlns:mc="http://schemas.openxmlformats.org/markup-compatibility/2006" xmlns:a14="http://schemas.microsoft.com/office/drawing/2010/main" val="000000" mc:Ignorable=""/>
                            </a:outerShdw>
                          </a:effectLst>
                          <a:latin typeface="+mn-lt"/>
                          <a:ea typeface="+mn-ea"/>
                          <a:cs typeface="+mn-cs"/>
                        </a:rPr>
                        <a:t> </a:t>
                      </a:r>
                      <a:endParaRPr lang="en-US" sz="1800" dirty="0" smtClean="0"/>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dirty="0" smtClean="0">
                          <a:hlinkClick r:id="rId5"/>
                        </a:rPr>
                        <a:t>Microsoft EPM Partner Portal</a:t>
                      </a:r>
                      <a:r>
                        <a:rPr lang="en-US" sz="1800" dirty="0" smtClean="0"/>
                        <a:t> </a:t>
                      </a: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dirty="0" smtClean="0">
                          <a:hlinkClick r:id="rId6"/>
                        </a:rPr>
                        <a:t>Find</a:t>
                      </a:r>
                      <a:r>
                        <a:rPr lang="en-US" sz="1800" baseline="0" dirty="0" smtClean="0">
                          <a:hlinkClick r:id="rId6"/>
                        </a:rPr>
                        <a:t> a Partner</a:t>
                      </a:r>
                      <a:r>
                        <a:rPr lang="en-US" sz="1800" baseline="0" dirty="0" smtClean="0"/>
                        <a:t> Worldwide locations</a:t>
                      </a:r>
                      <a:endParaRPr lang="en-US" sz="1800" dirty="0" smtClean="0"/>
                    </a:p>
                  </a:txBody>
                  <a:tcPr/>
                </a:tc>
                <a:tc hMerge="1">
                  <a:txBody>
                    <a:bodyPr/>
                    <a:lstStyle/>
                    <a:p>
                      <a:endParaRPr lang="en-US" sz="1800" dirty="0"/>
                    </a:p>
                  </a:txBody>
                  <a:tcPr/>
                </a:tc>
                <a:tc>
                  <a:txBody>
                    <a:bodyPr/>
                    <a:lstStyle/>
                    <a:p>
                      <a:pPr marL="0" algn="l" defTabSz="914363" rtl="0" eaLnBrk="1" latinLnBrk="0" hangingPunct="1"/>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Project Desktop </a:t>
                      </a:r>
                    </a:p>
                    <a:p>
                      <a:pPr marL="285750" lvl="0" indent="-285750" algn="l" defTabSz="914363" rtl="0" eaLnBrk="1" fontAlgn="ctr" latinLnBrk="0" hangingPunct="1">
                        <a:buFontTx/>
                        <a:buBlip>
                          <a:blip r:embed="rId2"/>
                        </a:buBlip>
                      </a:pPr>
                      <a:r>
                        <a:rPr lang="en-US" sz="1800" kern="1200" dirty="0" smtClean="0">
                          <a:solidFill>
                            <a:schemeClr val="tx1"/>
                          </a:solidFill>
                          <a:latin typeface="+mn-lt"/>
                          <a:ea typeface="+mn-ea"/>
                          <a:cs typeface="+mn-cs"/>
                          <a:hlinkClick r:id="rId7"/>
                        </a:rPr>
                        <a:t>Microsoft Project on Office Online</a:t>
                      </a:r>
                      <a:endParaRPr lang="en-US" sz="1800" kern="1200" dirty="0" smtClean="0">
                        <a:solidFill>
                          <a:schemeClr val="tx1"/>
                        </a:solidFill>
                        <a:latin typeface="+mn-lt"/>
                        <a:ea typeface="+mn-ea"/>
                        <a:cs typeface="+mn-cs"/>
                        <a:hlinkClick r:id="rId8"/>
                      </a:endParaRPr>
                    </a:p>
                    <a:p>
                      <a:pPr marL="285750" lvl="0" indent="-285750" algn="l" defTabSz="914363" rtl="0" eaLnBrk="1" fontAlgn="ctr" latinLnBrk="0" hangingPunct="1">
                        <a:buFontTx/>
                        <a:buBlip>
                          <a:blip r:embed="rId2"/>
                        </a:buBlip>
                      </a:pPr>
                      <a:r>
                        <a:rPr lang="en-US" sz="1800" kern="1200" dirty="0" smtClean="0">
                          <a:solidFill>
                            <a:schemeClr val="tx1"/>
                          </a:solidFill>
                          <a:latin typeface="+mn-lt"/>
                          <a:ea typeface="+mn-ea"/>
                          <a:cs typeface="+mn-cs"/>
                          <a:hlinkClick r:id="rId9"/>
                        </a:rPr>
                        <a:t>Easier with Project</a:t>
                      </a:r>
                      <a:r>
                        <a:rPr lang="en-US" sz="1800" kern="1200" dirty="0" smtClean="0">
                          <a:solidFill>
                            <a:schemeClr val="tx1"/>
                          </a:solidFill>
                          <a:latin typeface="+mn-lt"/>
                          <a:ea typeface="+mn-ea"/>
                          <a:cs typeface="+mn-cs"/>
                        </a:rPr>
                        <a:t>:  Project Desktop Home Page </a:t>
                      </a:r>
                      <a:endParaRPr lang="en-US" sz="1800" kern="1200" dirty="0" smtClean="0">
                        <a:solidFill>
                          <a:schemeClr val="tx1"/>
                        </a:solidFill>
                        <a:latin typeface="+mn-lt"/>
                        <a:ea typeface="+mn-ea"/>
                        <a:cs typeface="+mn-cs"/>
                        <a:hlinkClick r:id="rId8"/>
                      </a:endParaRPr>
                    </a:p>
                    <a:p>
                      <a:endParaRPr lang="en-US" sz="1800" dirty="0"/>
                    </a:p>
                  </a:txBody>
                  <a:tcPr/>
                </a:tc>
              </a:tr>
              <a:tr h="636524">
                <a:tc gridSpan="2">
                  <a:txBody>
                    <a:bodyPr/>
                    <a:lstStyle/>
                    <a:p>
                      <a:pPr marL="0" algn="l" defTabSz="914363" rtl="0" eaLnBrk="1" latinLnBrk="0" hangingPunct="1"/>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IT Professionals /Administrators - TechNet</a:t>
                      </a:r>
                    </a:p>
                    <a:p>
                      <a:pPr marL="285750" lvl="0" indent="-285750" algn="l" defTabSz="914363" rtl="0" eaLnBrk="1" fontAlgn="ctr" latinLnBrk="0" hangingPunct="1">
                        <a:buFontTx/>
                        <a:buBlip>
                          <a:blip r:embed="rId2"/>
                        </a:buBlip>
                      </a:pPr>
                      <a:r>
                        <a:rPr lang="en-US" sz="1800" kern="1200" dirty="0" smtClean="0">
                          <a:solidFill>
                            <a:schemeClr val="tx1"/>
                          </a:solidFill>
                          <a:latin typeface="+mn-lt"/>
                          <a:ea typeface="+mn-ea"/>
                          <a:cs typeface="+mn-cs"/>
                          <a:hlinkClick r:id="rId10"/>
                        </a:rPr>
                        <a:t>Project </a:t>
                      </a:r>
                      <a:r>
                        <a:rPr lang="en-US" sz="1800" kern="1200" dirty="0" err="1" smtClean="0">
                          <a:solidFill>
                            <a:schemeClr val="tx1"/>
                          </a:solidFill>
                          <a:latin typeface="+mn-lt"/>
                          <a:ea typeface="+mn-ea"/>
                          <a:cs typeface="+mn-cs"/>
                          <a:hlinkClick r:id="rId10"/>
                        </a:rPr>
                        <a:t>TechCenter</a:t>
                      </a:r>
                      <a:r>
                        <a:rPr lang="en-US" sz="1800" kern="1200" dirty="0" smtClean="0">
                          <a:solidFill>
                            <a:schemeClr val="tx1"/>
                          </a:solidFill>
                          <a:latin typeface="+mn-lt"/>
                          <a:ea typeface="+mn-ea"/>
                          <a:cs typeface="+mn-cs"/>
                          <a:hlinkClick r:id="rId10"/>
                        </a:rPr>
                        <a:t> </a:t>
                      </a:r>
                      <a:r>
                        <a:rPr lang="en-US" sz="1800" kern="1200" dirty="0" smtClean="0">
                          <a:solidFill>
                            <a:schemeClr val="tx1"/>
                          </a:solidFill>
                          <a:latin typeface="+mn-lt"/>
                          <a:ea typeface="+mn-ea"/>
                          <a:cs typeface="+mn-cs"/>
                        </a:rPr>
                        <a:t>(2007,</a:t>
                      </a:r>
                      <a:r>
                        <a:rPr lang="en-US" sz="1800" kern="1200" baseline="0" dirty="0" smtClean="0">
                          <a:solidFill>
                            <a:schemeClr val="tx1"/>
                          </a:solidFill>
                          <a:latin typeface="+mn-lt"/>
                          <a:ea typeface="+mn-ea"/>
                          <a:cs typeface="+mn-cs"/>
                        </a:rPr>
                        <a:t> 2010</a:t>
                      </a:r>
                      <a:r>
                        <a:rPr lang="en-US" sz="1800" kern="1200" dirty="0" smtClean="0">
                          <a:solidFill>
                            <a:schemeClr val="tx1"/>
                          </a:solidFill>
                          <a:latin typeface="+mn-lt"/>
                          <a:ea typeface="+mn-ea"/>
                          <a:cs typeface="+mn-cs"/>
                        </a:rPr>
                        <a:t>…)</a:t>
                      </a:r>
                      <a:endParaRPr lang="en-US" sz="1800" kern="1200" dirty="0" smtClean="0">
                        <a:solidFill>
                          <a:schemeClr val="tx1"/>
                        </a:solidFill>
                        <a:latin typeface="+mn-lt"/>
                        <a:ea typeface="+mn-ea"/>
                        <a:cs typeface="+mn-cs"/>
                        <a:hlinkClick r:id="rId11"/>
                      </a:endParaRPr>
                    </a:p>
                  </a:txBody>
                  <a:tcPr/>
                </a:tc>
                <a:tc hMerge="1">
                  <a:txBody>
                    <a:bodyPr/>
                    <a:lstStyle/>
                    <a:p>
                      <a:endParaRPr lang="en-US" sz="1800" dirty="0"/>
                    </a:p>
                  </a:txBody>
                  <a:tcPr/>
                </a:tc>
                <a:tc>
                  <a:txBody>
                    <a:bodyPr/>
                    <a:lstStyle/>
                    <a:p>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Developers - MSDN</a:t>
                      </a:r>
                    </a:p>
                    <a:p>
                      <a:pPr marL="285750" lvl="0" indent="-285750" algn="l" defTabSz="914363" rtl="0" eaLnBrk="1" fontAlgn="ctr" latinLnBrk="0" hangingPunct="1">
                        <a:buFontTx/>
                        <a:buBlip>
                          <a:blip r:embed="rId2"/>
                        </a:buBlip>
                      </a:pPr>
                      <a:r>
                        <a:rPr lang="en-US" sz="1800" kern="1200" dirty="0" smtClean="0">
                          <a:solidFill>
                            <a:schemeClr val="tx1"/>
                          </a:solidFill>
                          <a:latin typeface="+mn-lt"/>
                          <a:ea typeface="+mn-ea"/>
                          <a:cs typeface="+mn-cs"/>
                          <a:hlinkClick r:id="rId12"/>
                        </a:rPr>
                        <a:t>Project Developer Home </a:t>
                      </a:r>
                      <a:r>
                        <a:rPr lang="en-US" sz="1800" kern="1200" smtClean="0">
                          <a:solidFill>
                            <a:schemeClr val="tx1"/>
                          </a:solidFill>
                          <a:latin typeface="+mn-lt"/>
                          <a:ea typeface="+mn-ea"/>
                          <a:cs typeface="+mn-cs"/>
                          <a:hlinkClick r:id="rId12"/>
                        </a:rPr>
                        <a:t>Page</a:t>
                      </a:r>
                      <a:r>
                        <a:rPr lang="en-US" sz="1800" kern="1200" smtClean="0">
                          <a:solidFill>
                            <a:schemeClr val="tx1"/>
                          </a:solidFill>
                          <a:latin typeface="+mn-lt"/>
                          <a:ea typeface="+mn-ea"/>
                          <a:cs typeface="+mn-cs"/>
                          <a:hlinkClick r:id="rId13"/>
                        </a:rPr>
                        <a:t> </a:t>
                      </a:r>
                      <a:endParaRPr lang="en-US" sz="1800" kern="1200" dirty="0" smtClean="0">
                        <a:solidFill>
                          <a:schemeClr val="tx1"/>
                        </a:solidFill>
                        <a:latin typeface="+mn-lt"/>
                        <a:ea typeface="+mn-ea"/>
                        <a:cs typeface="+mn-cs"/>
                      </a:endParaRPr>
                    </a:p>
                  </a:txBody>
                  <a:tcPr/>
                </a:tc>
              </a:tr>
              <a:tr h="363728">
                <a:tc gridSpan="3">
                  <a:txBody>
                    <a:bodyPr/>
                    <a:lstStyle/>
                    <a:p>
                      <a:pPr algn="ctr"/>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Blogs</a:t>
                      </a:r>
                    </a:p>
                  </a:txBody>
                  <a:tcPr anchor="ctr"/>
                </a:tc>
                <a:tc hMerge="1">
                  <a:txBody>
                    <a:bodyPr/>
                    <a:lstStyle/>
                    <a:p>
                      <a:endParaRPr lang="en-US" sz="1600" dirty="0"/>
                    </a:p>
                  </a:txBody>
                  <a:tcPr/>
                </a:tc>
                <a:tc hMerge="1">
                  <a:txBody>
                    <a:bodyPr/>
                    <a:lstStyle/>
                    <a:p>
                      <a:endParaRPr lang="en-US"/>
                    </a:p>
                  </a:txBody>
                  <a:tcPr/>
                </a:tc>
              </a:tr>
              <a:tr h="363728">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800" b="0" dirty="0" smtClean="0"/>
                        <a:t>Team Blogs</a:t>
                      </a:r>
                    </a:p>
                  </a:txBody>
                  <a:tcPr/>
                </a:tc>
                <a:tc gridSpan="2">
                  <a:txBody>
                    <a:bodyPr/>
                    <a:lstStyle/>
                    <a:p>
                      <a:r>
                        <a:rPr lang="en-US" sz="1800" b="0" dirty="0" smtClean="0"/>
                        <a:t>Individual</a:t>
                      </a:r>
                      <a:r>
                        <a:rPr lang="en-US" sz="1800" b="0" baseline="0" dirty="0" smtClean="0"/>
                        <a:t> Blogs</a:t>
                      </a:r>
                      <a:endParaRPr lang="en-US" sz="1800" b="0" dirty="0"/>
                    </a:p>
                  </a:txBody>
                  <a:tcPr/>
                </a:tc>
                <a:tc hMerge="1">
                  <a:txBody>
                    <a:bodyPr/>
                    <a:lstStyle/>
                    <a:p>
                      <a:endParaRPr lang="en-US"/>
                    </a:p>
                  </a:txBody>
                  <a:tcPr/>
                </a:tc>
              </a:tr>
              <a:tr h="1454912">
                <a:tc>
                  <a:txBody>
                    <a:bodyPr/>
                    <a:lstStyle/>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hlinkClick r:id="rId14"/>
                        </a:rPr>
                        <a:t>Project Team</a:t>
                      </a:r>
                      <a:endParaRPr lang="en-US" sz="1800" kern="1200" dirty="0" smtClean="0">
                        <a:solidFill>
                          <a:schemeClr val="tx1"/>
                        </a:solidFill>
                        <a:latin typeface="+mn-lt"/>
                        <a:ea typeface="+mn-ea"/>
                        <a:cs typeface="+mn-cs"/>
                        <a:hlinkClick r:id="rId15"/>
                      </a:endParaRP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hlinkClick r:id="rId16"/>
                        </a:rPr>
                        <a:t>Project Programmability</a:t>
                      </a:r>
                      <a:endParaRPr lang="en-US" sz="1800" kern="1200" dirty="0" smtClean="0">
                        <a:solidFill>
                          <a:schemeClr val="tx1"/>
                        </a:solidFill>
                        <a:latin typeface="+mn-lt"/>
                        <a:ea typeface="+mn-ea"/>
                        <a:cs typeface="+mn-cs"/>
                      </a:endParaRP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hlinkClick r:id="rId17"/>
                        </a:rPr>
                        <a:t>Project Administration</a:t>
                      </a:r>
                      <a:endParaRPr lang="en-US" sz="1800" kern="1200" dirty="0" smtClean="0">
                        <a:solidFill>
                          <a:schemeClr val="tx1"/>
                        </a:solidFill>
                        <a:latin typeface="+mn-lt"/>
                        <a:ea typeface="+mn-ea"/>
                        <a:cs typeface="+mn-cs"/>
                        <a:hlinkClick r:id="rId15"/>
                      </a:endParaRP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hlinkClick r:id="rId18"/>
                        </a:rPr>
                        <a:t>EPM Content Publishing News</a:t>
                      </a:r>
                      <a:endParaRPr lang="en-US" sz="1800" kern="1200" dirty="0" smtClean="0">
                        <a:solidFill>
                          <a:schemeClr val="tx1"/>
                        </a:solidFill>
                        <a:latin typeface="+mn-lt"/>
                        <a:ea typeface="+mn-ea"/>
                        <a:cs typeface="+mn-cs"/>
                        <a:hlinkClick r:id="rId15"/>
                      </a:endParaRP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hlinkClick r:id="rId19"/>
                        </a:rPr>
                        <a:t>SharePoint Team</a:t>
                      </a:r>
                      <a:endParaRPr lang="en-US" sz="1800" kern="1200" dirty="0" smtClean="0">
                        <a:solidFill>
                          <a:schemeClr val="tx1"/>
                        </a:solidFill>
                        <a:latin typeface="+mn-lt"/>
                        <a:ea typeface="+mn-ea"/>
                        <a:cs typeface="+mn-cs"/>
                        <a:hlinkClick r:id="rId15"/>
                      </a:endParaRPr>
                    </a:p>
                  </a:txBody>
                  <a:tcPr/>
                </a:tc>
                <a:tc gridSpan="2">
                  <a:txBody>
                    <a:bodyPr/>
                    <a:lstStyle/>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hlinkClick r:id="rId20"/>
                        </a:rPr>
                        <a:t>Brian Smith</a:t>
                      </a:r>
                      <a:r>
                        <a:rPr lang="en-US" sz="1800" kern="1200" dirty="0" smtClean="0">
                          <a:solidFill>
                            <a:schemeClr val="tx1"/>
                          </a:solidFill>
                          <a:latin typeface="+mn-lt"/>
                          <a:ea typeface="+mn-ea"/>
                          <a:cs typeface="+mn-cs"/>
                          <a:hlinkClick r:id="rId14"/>
                        </a:rPr>
                        <a:t> </a:t>
                      </a:r>
                      <a:r>
                        <a:rPr lang="en-US" sz="1800" kern="1200" dirty="0" smtClean="0">
                          <a:solidFill>
                            <a:schemeClr val="tx1"/>
                          </a:solidFill>
                          <a:latin typeface="+mn-lt"/>
                          <a:ea typeface="+mn-ea"/>
                          <a:cs typeface="+mn-cs"/>
                        </a:rPr>
                        <a:t>– Project Support</a:t>
                      </a:r>
                      <a:endParaRPr lang="en-US" sz="1800" kern="1200" dirty="0" smtClean="0">
                        <a:solidFill>
                          <a:schemeClr val="tx1"/>
                        </a:solidFill>
                        <a:latin typeface="+mn-lt"/>
                        <a:ea typeface="+mn-ea"/>
                        <a:cs typeface="+mn-cs"/>
                        <a:hlinkClick r:id="rId14"/>
                      </a:endParaRP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hlinkClick r:id="rId21"/>
                        </a:rPr>
                        <a:t>Doug </a:t>
                      </a:r>
                      <a:r>
                        <a:rPr lang="en-US" sz="1800" kern="1200" dirty="0" err="1" smtClean="0">
                          <a:solidFill>
                            <a:schemeClr val="tx1"/>
                          </a:solidFill>
                          <a:latin typeface="+mn-lt"/>
                          <a:ea typeface="+mn-ea"/>
                          <a:cs typeface="+mn-cs"/>
                          <a:hlinkClick r:id="rId21"/>
                        </a:rPr>
                        <a:t>McBlog</a:t>
                      </a:r>
                      <a:r>
                        <a:rPr lang="en-US" sz="1800" kern="1200" dirty="0" smtClean="0">
                          <a:solidFill>
                            <a:schemeClr val="tx1"/>
                          </a:solidFill>
                          <a:latin typeface="+mn-lt"/>
                          <a:ea typeface="+mn-ea"/>
                          <a:cs typeface="+mn-cs"/>
                          <a:hlinkClick r:id="rId14"/>
                        </a:rPr>
                        <a:t> </a:t>
                      </a:r>
                      <a:r>
                        <a:rPr lang="en-US" sz="1800" kern="1200" dirty="0" smtClean="0">
                          <a:solidFill>
                            <a:schemeClr val="tx1"/>
                          </a:solidFill>
                          <a:latin typeface="+mn-lt"/>
                          <a:ea typeface="+mn-ea"/>
                          <a:cs typeface="+mn-cs"/>
                        </a:rPr>
                        <a:t>– Project Partners</a:t>
                      </a:r>
                      <a:endParaRPr lang="en-US" sz="1800" kern="1200" dirty="0" smtClean="0">
                        <a:solidFill>
                          <a:schemeClr val="tx1"/>
                        </a:solidFill>
                        <a:latin typeface="+mn-lt"/>
                        <a:ea typeface="+mn-ea"/>
                        <a:cs typeface="+mn-cs"/>
                        <a:hlinkClick r:id="rId14"/>
                      </a:endParaRP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hlinkClick r:id="rId22"/>
                        </a:rPr>
                        <a:t>Christophe Fiessinger </a:t>
                      </a:r>
                      <a:r>
                        <a:rPr lang="en-US" sz="1800" kern="1200" dirty="0" smtClean="0">
                          <a:solidFill>
                            <a:schemeClr val="tx1"/>
                          </a:solidFill>
                          <a:latin typeface="+mn-lt"/>
                          <a:ea typeface="+mn-ea"/>
                          <a:cs typeface="+mn-cs"/>
                        </a:rPr>
                        <a:t>– Project News</a:t>
                      </a:r>
                      <a:endParaRPr lang="en-US" sz="1800" kern="1200" dirty="0" smtClean="0">
                        <a:solidFill>
                          <a:schemeClr val="tx1"/>
                        </a:solidFill>
                        <a:latin typeface="+mn-lt"/>
                        <a:ea typeface="+mn-ea"/>
                        <a:cs typeface="+mn-cs"/>
                        <a:hlinkClick r:id="rId14"/>
                      </a:endParaRPr>
                    </a:p>
                    <a:p>
                      <a:pPr marL="285750" marR="0" lvl="0" indent="-285750" algn="l" defTabSz="914363" rtl="0" eaLnBrk="1" fontAlgn="ctr" latinLnBrk="0" hangingPunct="1">
                        <a:lnSpc>
                          <a:spcPct val="100000"/>
                        </a:lnSpc>
                        <a:spcBef>
                          <a:spcPts val="0"/>
                        </a:spcBef>
                        <a:spcAft>
                          <a:spcPts val="0"/>
                        </a:spcAft>
                        <a:buClrTx/>
                        <a:buSzTx/>
                        <a:buFontTx/>
                        <a:buBlip>
                          <a:blip r:embed="rId2"/>
                        </a:buBlip>
                        <a:tabLst/>
                        <a:defRPr/>
                      </a:pPr>
                      <a:r>
                        <a:rPr lang="en-US" sz="1800" kern="1200" dirty="0" smtClean="0">
                          <a:solidFill>
                            <a:schemeClr val="tx1"/>
                          </a:solidFill>
                          <a:latin typeface="+mn-lt"/>
                          <a:ea typeface="+mn-ea"/>
                          <a:cs typeface="+mn-cs"/>
                        </a:rPr>
                        <a:t>And a dozen more non Microsoft</a:t>
                      </a:r>
                      <a:r>
                        <a:rPr lang="en-US" sz="1800" kern="1200" smtClean="0">
                          <a:solidFill>
                            <a:schemeClr val="tx1"/>
                          </a:solidFill>
                          <a:latin typeface="+mn-lt"/>
                          <a:ea typeface="+mn-ea"/>
                          <a:cs typeface="+mn-cs"/>
                        </a:rPr>
                        <a:t>, MPUG…</a:t>
                      </a:r>
                      <a:r>
                        <a:rPr lang="en-US" sz="1800" kern="1200" baseline="0" smtClean="0">
                          <a:solidFill>
                            <a:schemeClr val="tx1"/>
                          </a:solidFill>
                          <a:latin typeface="+mn-lt"/>
                          <a:ea typeface="+mn-ea"/>
                          <a:cs typeface="+mn-cs"/>
                        </a:rPr>
                        <a:t> </a:t>
                      </a:r>
                      <a:r>
                        <a:rPr lang="en-US" sz="1800" kern="1200" baseline="0" dirty="0" smtClean="0">
                          <a:solidFill>
                            <a:schemeClr val="tx1"/>
                          </a:solidFill>
                          <a:latin typeface="+mn-lt"/>
                          <a:ea typeface="+mn-ea"/>
                          <a:cs typeface="+mn-cs"/>
                        </a:rPr>
                        <a:t>Bing </a:t>
                      </a:r>
                      <a:r>
                        <a:rPr lang="en-US" sz="1800" kern="1200" dirty="0" smtClean="0">
                          <a:solidFill>
                            <a:schemeClr val="tx1"/>
                          </a:solidFill>
                          <a:latin typeface="+mn-lt"/>
                          <a:ea typeface="+mn-ea"/>
                          <a:cs typeface="+mn-cs"/>
                        </a:rPr>
                        <a:t>them!</a:t>
                      </a:r>
                      <a:endParaRPr lang="en-US" sz="1800" kern="1200" dirty="0" smtClean="0">
                        <a:solidFill>
                          <a:schemeClr val="tx1"/>
                        </a:solidFill>
                        <a:latin typeface="+mn-lt"/>
                        <a:ea typeface="+mn-ea"/>
                        <a:cs typeface="+mn-cs"/>
                        <a:hlinkClick r:id="rId14"/>
                      </a:endParaRPr>
                    </a:p>
                  </a:txBody>
                  <a:tcPr/>
                </a:tc>
                <a:tc hMerge="1">
                  <a:txBody>
                    <a:bodyPr/>
                    <a:lstStyle/>
                    <a:p>
                      <a:endParaRPr lang="en-US"/>
                    </a:p>
                  </a:txBody>
                  <a:tcPr/>
                </a:tc>
              </a:tr>
              <a:tr h="909320">
                <a:tc gridSpan="3">
                  <a:txBody>
                    <a:bodyPr/>
                    <a:lstStyle/>
                    <a:p>
                      <a:pPr algn="ctr"/>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Forums</a:t>
                      </a:r>
                      <a:r>
                        <a:rPr lang="en-US" sz="1800" b="0" kern="1200" cap="none" spc="-150" baseline="0" dirty="0" smtClean="0">
                          <a:ln w="3175">
                            <a:noFill/>
                          </a:ln>
                          <a:gradFill>
                            <a:gsLst>
                              <a:gs pos="50000">
                                <a:schemeClr val="tx2"/>
                              </a:gs>
                              <a:gs pos="100000">
                                <a:schemeClr val="tx2"/>
                              </a:gs>
                            </a:gsLst>
                            <a:lin ang="5400000" scaled="0"/>
                          </a:gradFill>
                          <a:effectLst/>
                          <a:latin typeface="+mj-lt"/>
                          <a:ea typeface="+mn-ea"/>
                          <a:cs typeface="Arial" charset="0"/>
                        </a:rPr>
                        <a:t> </a:t>
                      </a:r>
                      <a:r>
                        <a:rPr lang="en-US" sz="1800" b="0" kern="1200" cap="none" spc="-150" baseline="0" dirty="0" smtClean="0">
                          <a:ln w="3175">
                            <a:noFill/>
                          </a:ln>
                          <a:gradFill>
                            <a:gsLst>
                              <a:gs pos="50000">
                                <a:schemeClr val="tx2"/>
                              </a:gs>
                              <a:gs pos="100000">
                                <a:schemeClr val="tx2"/>
                              </a:gs>
                            </a:gsLst>
                            <a:lin ang="5400000" scaled="0"/>
                          </a:gradFill>
                          <a:effectLst/>
                          <a:latin typeface="+mj-lt"/>
                          <a:ea typeface="+mn-ea"/>
                          <a:cs typeface="Arial" charset="0"/>
                          <a:hlinkClick r:id="rId23"/>
                        </a:rPr>
                        <a:t>Ask A Question</a:t>
                      </a:r>
                      <a:endPar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endParaRPr>
                    </a:p>
                    <a:p>
                      <a:pPr algn="ctr"/>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Twitter</a:t>
                      </a:r>
                      <a:r>
                        <a:rPr lang="en-US" sz="1800" dirty="0" smtClean="0"/>
                        <a:t> </a:t>
                      </a:r>
                      <a:r>
                        <a:rPr lang="en-US" sz="1800" dirty="0" smtClean="0">
                          <a:hlinkClick r:id="rId24"/>
                        </a:rPr>
                        <a:t>http://twitter.com/MSFTProject</a:t>
                      </a:r>
                      <a:r>
                        <a:rPr lang="en-US" sz="1800" dirty="0" smtClean="0"/>
                        <a:t> </a:t>
                      </a:r>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Facebook</a:t>
                      </a:r>
                      <a:r>
                        <a:rPr lang="en-US" sz="1800" baseline="0" dirty="0" smtClean="0"/>
                        <a:t> </a:t>
                      </a:r>
                      <a:r>
                        <a:rPr lang="en-US" sz="1800" baseline="0" dirty="0" smtClean="0">
                          <a:hlinkClick r:id="rId25"/>
                        </a:rPr>
                        <a:t>Microsoft Project</a:t>
                      </a:r>
                      <a:endParaRPr lang="en-US" sz="1800" baseline="0" dirty="0" smtClean="0"/>
                    </a:p>
                    <a:p>
                      <a:pPr algn="ctr"/>
                      <a:r>
                        <a:rPr lang="en-US" sz="1800" b="0" kern="1200" cap="none" spc="-150" dirty="0" smtClean="0">
                          <a:ln w="3175">
                            <a:noFill/>
                          </a:ln>
                          <a:gradFill>
                            <a:gsLst>
                              <a:gs pos="50000">
                                <a:schemeClr val="tx2"/>
                              </a:gs>
                              <a:gs pos="100000">
                                <a:schemeClr val="tx2"/>
                              </a:gs>
                            </a:gsLst>
                            <a:lin ang="5400000" scaled="0"/>
                          </a:gradFill>
                          <a:effectLst/>
                          <a:latin typeface="+mj-lt"/>
                          <a:ea typeface="+mn-ea"/>
                          <a:cs typeface="Arial" charset="0"/>
                        </a:rPr>
                        <a:t>Videos</a:t>
                      </a:r>
                      <a:r>
                        <a:rPr lang="en-US" sz="1800" b="0" kern="1200" cap="none" spc="-150" baseline="0" dirty="0" smtClean="0">
                          <a:ln w="3175">
                            <a:noFill/>
                          </a:ln>
                          <a:gradFill>
                            <a:gsLst>
                              <a:gs pos="50000">
                                <a:schemeClr val="tx2"/>
                              </a:gs>
                              <a:gs pos="100000">
                                <a:schemeClr val="tx2"/>
                              </a:gs>
                            </a:gsLst>
                            <a:lin ang="5400000" scaled="0"/>
                          </a:gradFill>
                          <a:effectLst/>
                          <a:latin typeface="+mj-lt"/>
                          <a:ea typeface="+mn-ea"/>
                          <a:cs typeface="Arial" charset="0"/>
                        </a:rPr>
                        <a:t> </a:t>
                      </a:r>
                      <a:r>
                        <a:rPr lang="en-US" sz="1800" u="sng" kern="1200" dirty="0" smtClean="0">
                          <a:solidFill>
                            <a:schemeClr val="tx1"/>
                          </a:solidFill>
                          <a:effectLst/>
                          <a:latin typeface="+mn-lt"/>
                          <a:ea typeface="+mn-ea"/>
                          <a:cs typeface="+mn-cs"/>
                          <a:hlinkClick r:id="rId26"/>
                        </a:rPr>
                        <a:t>www.youtube.com/MSFTProject</a:t>
                      </a:r>
                      <a:endParaRPr lang="en-US" sz="1800" b="0" kern="1200" cap="none" spc="-150" dirty="0">
                        <a:ln w="3175">
                          <a:noFill/>
                        </a:ln>
                        <a:gradFill>
                          <a:gsLst>
                            <a:gs pos="50000">
                              <a:schemeClr val="tx2"/>
                            </a:gs>
                            <a:gs pos="100000">
                              <a:schemeClr val="tx2"/>
                            </a:gs>
                          </a:gsLst>
                          <a:lin ang="5400000" scaled="0"/>
                        </a:gradFill>
                        <a:effectLst/>
                        <a:latin typeface="+mj-lt"/>
                        <a:ea typeface="+mn-ea"/>
                        <a:cs typeface="Arial" charset="0"/>
                      </a:endParaRPr>
                    </a:p>
                  </a:txBody>
                  <a:tcPr/>
                </a:tc>
                <a:tc hMerge="1">
                  <a:txBody>
                    <a:bodyPr/>
                    <a:lstStyle/>
                    <a:p>
                      <a:endParaRPr lang="en-US" sz="1600" dirty="0"/>
                    </a:p>
                  </a:txBody>
                  <a:tcPr/>
                </a:tc>
                <a:tc hMerge="1">
                  <a:txBody>
                    <a:bodyPr/>
                    <a:lstStyle/>
                    <a:p>
                      <a:endParaRPr lang="en-US"/>
                    </a:p>
                  </a:txBody>
                  <a:tcPr/>
                </a:tc>
              </a:tr>
            </a:tbl>
          </a:graphicData>
        </a:graphic>
      </p:graphicFrame>
      <p:pic>
        <p:nvPicPr>
          <p:cNvPr id="3" name="Picture 2"/>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914400" y="6172200"/>
            <a:ext cx="1295402" cy="457200"/>
          </a:xfrm>
          <a:prstGeom prst="rect">
            <a:avLst/>
          </a:prstGeom>
        </p:spPr>
      </p:pic>
    </p:spTree>
    <p:extLst>
      <p:ext uri="{BB962C8B-B14F-4D97-AF65-F5344CB8AC3E}">
        <p14:creationId xmlns:p14="http://schemas.microsoft.com/office/powerpoint/2010/main" val="2991164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 the Excitement</a:t>
            </a:r>
            <a:endParaRPr lang="en-US" dirty="0"/>
          </a:p>
        </p:txBody>
      </p:sp>
      <p:sp>
        <p:nvSpPr>
          <p:cNvPr id="3" name="Text Placeholder 2"/>
          <p:cNvSpPr>
            <a:spLocks noGrp="1"/>
          </p:cNvSpPr>
          <p:nvPr>
            <p:ph type="body" sz="quarter" idx="10"/>
          </p:nvPr>
        </p:nvSpPr>
        <p:spPr>
          <a:xfrm>
            <a:off x="381000" y="1447799"/>
            <a:ext cx="8382000" cy="3865674"/>
          </a:xfrm>
        </p:spPr>
        <p:txBody>
          <a:bodyPr/>
          <a:lstStyle/>
          <a:p>
            <a:r>
              <a:rPr lang="en-US" dirty="0" smtClean="0"/>
              <a:t>Share the Microsoft Project 2010 content, capabilities demos with:</a:t>
            </a:r>
          </a:p>
          <a:p>
            <a:pPr lvl="1"/>
            <a:r>
              <a:rPr lang="en-US" dirty="0" smtClean="0"/>
              <a:t>Peers</a:t>
            </a:r>
          </a:p>
          <a:p>
            <a:pPr lvl="1"/>
            <a:r>
              <a:rPr lang="en-US" dirty="0" smtClean="0"/>
              <a:t>Customers</a:t>
            </a:r>
          </a:p>
          <a:p>
            <a:pPr lvl="1"/>
            <a:r>
              <a:rPr lang="en-US" dirty="0" smtClean="0"/>
              <a:t>Relatives</a:t>
            </a:r>
          </a:p>
          <a:p>
            <a:pPr lvl="1"/>
            <a:r>
              <a:rPr lang="en-US" dirty="0"/>
              <a:t>N</a:t>
            </a:r>
            <a:r>
              <a:rPr lang="en-US" dirty="0" smtClean="0"/>
              <a:t>eighbors…</a:t>
            </a:r>
            <a:endParaRPr lang="en-US" dirty="0"/>
          </a:p>
          <a:p>
            <a:r>
              <a:rPr lang="en-US" dirty="0" smtClean="0"/>
              <a:t>Blog, Tweet, Facebook, webcast…</a:t>
            </a:r>
          </a:p>
          <a:p>
            <a:pPr lvl="1"/>
            <a:r>
              <a:rPr lang="en-US" dirty="0" smtClean="0"/>
              <a:t>Tell us about it!</a:t>
            </a:r>
          </a:p>
        </p:txBody>
      </p:sp>
      <p:sp>
        <p:nvSpPr>
          <p:cNvPr id="4" name="Slide Number Placeholder 3"/>
          <p:cNvSpPr>
            <a:spLocks noGrp="1"/>
          </p:cNvSpPr>
          <p:nvPr>
            <p:ph type="sldNum" sz="quarter" idx="11"/>
          </p:nvPr>
        </p:nvSpPr>
        <p:spPr/>
        <p:txBody>
          <a:bodyPr/>
          <a:lstStyle/>
          <a:p>
            <a:fld id="{0D7CF977-003B-4382-9C11-15648BFA557C}" type="slidenum">
              <a:rPr lang="en-US" smtClean="0"/>
              <a:pPr/>
              <a:t>12</a:t>
            </a:fld>
            <a:endParaRPr lang="en-US"/>
          </a:p>
        </p:txBody>
      </p:sp>
    </p:spTree>
    <p:extLst>
      <p:ext uri="{BB962C8B-B14F-4D97-AF65-F5344CB8AC3E}">
        <p14:creationId xmlns:p14="http://schemas.microsoft.com/office/powerpoint/2010/main" val="2631414994"/>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Text Placeholder 2"/>
          <p:cNvSpPr>
            <a:spLocks noGrp="1"/>
          </p:cNvSpPr>
          <p:nvPr>
            <p:ph type="body" sz="quarter" idx="10"/>
          </p:nvPr>
        </p:nvSpPr>
        <p:spPr>
          <a:xfrm>
            <a:off x="381000" y="1447799"/>
            <a:ext cx="8382000" cy="2412968"/>
          </a:xfrm>
        </p:spPr>
        <p:txBody>
          <a:bodyPr/>
          <a:lstStyle/>
          <a:p>
            <a:r>
              <a:rPr lang="en-US" dirty="0" smtClean="0"/>
              <a:t>Your feedback </a:t>
            </a:r>
            <a:r>
              <a:rPr lang="en-US" dirty="0"/>
              <a:t>and participation is welcomed and needed!</a:t>
            </a:r>
          </a:p>
          <a:p>
            <a:r>
              <a:rPr lang="en-US" dirty="0" smtClean="0"/>
              <a:t>Please complete all questions from both surveys</a:t>
            </a:r>
          </a:p>
          <a:p>
            <a:pPr marL="0" indent="0">
              <a:buNone/>
            </a:pPr>
            <a:endParaRPr lang="en-US"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13</a:t>
            </a:fld>
            <a:endParaRPr lang="en-US"/>
          </a:p>
        </p:txBody>
      </p:sp>
    </p:spTree>
    <p:extLst>
      <p:ext uri="{BB962C8B-B14F-4D97-AF65-F5344CB8AC3E}">
        <p14:creationId xmlns:p14="http://schemas.microsoft.com/office/powerpoint/2010/main" val="187019299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0"/>
          </p:nvPr>
        </p:nvSpPr>
        <p:spPr>
          <a:xfrm>
            <a:off x="381000" y="1447799"/>
            <a:ext cx="8763000" cy="3899529"/>
          </a:xfrm>
        </p:spPr>
        <p:txBody>
          <a:bodyPr/>
          <a:lstStyle/>
          <a:p>
            <a:r>
              <a:rPr lang="en-US" dirty="0" smtClean="0"/>
              <a:t>Download and Install </a:t>
            </a:r>
            <a:r>
              <a:rPr lang="en-US" dirty="0" smtClean="0">
                <a:solidFill>
                  <a:schemeClr val="accent1"/>
                </a:solidFill>
              </a:rPr>
              <a:t>Public Beta</a:t>
            </a:r>
          </a:p>
          <a:p>
            <a:r>
              <a:rPr lang="en-US" dirty="0" smtClean="0"/>
              <a:t>Read all </a:t>
            </a:r>
            <a:r>
              <a:rPr lang="en-US" dirty="0" smtClean="0">
                <a:solidFill>
                  <a:schemeClr val="accent1"/>
                </a:solidFill>
              </a:rPr>
              <a:t>TechNet</a:t>
            </a:r>
            <a:r>
              <a:rPr lang="en-US" dirty="0" smtClean="0"/>
              <a:t> and </a:t>
            </a:r>
            <a:r>
              <a:rPr lang="en-US" dirty="0" smtClean="0">
                <a:solidFill>
                  <a:schemeClr val="accent1"/>
                </a:solidFill>
              </a:rPr>
              <a:t>MSDN</a:t>
            </a:r>
            <a:r>
              <a:rPr lang="en-US" dirty="0" smtClean="0"/>
              <a:t> 2010 documentation</a:t>
            </a:r>
          </a:p>
          <a:p>
            <a:r>
              <a:rPr lang="en-US" dirty="0" smtClean="0"/>
              <a:t>Ask Questions on Project 2010 </a:t>
            </a:r>
            <a:r>
              <a:rPr lang="en-US" dirty="0" smtClean="0">
                <a:solidFill>
                  <a:schemeClr val="accent1"/>
                </a:solidFill>
              </a:rPr>
              <a:t>Forums</a:t>
            </a:r>
          </a:p>
          <a:p>
            <a:r>
              <a:rPr lang="en-US" dirty="0" smtClean="0"/>
              <a:t>Ramp up on SharePoint 2010</a:t>
            </a:r>
          </a:p>
          <a:p>
            <a:pPr lvl="1"/>
            <a:r>
              <a:rPr lang="en-US" sz="1800" dirty="0">
                <a:hlinkClick r:id="rId2" tooltip="http://sharepoint2010.microsoft.com/Pages/default.aspx"/>
              </a:rPr>
              <a:t>http://sharepoint2010.microsoft.com/Pages/default.aspx</a:t>
            </a:r>
            <a:r>
              <a:rPr lang="en-US" sz="1800" dirty="0"/>
              <a:t> </a:t>
            </a:r>
          </a:p>
          <a:p>
            <a:pPr lvl="1"/>
            <a:r>
              <a:rPr lang="en-US" sz="1800" dirty="0">
                <a:hlinkClick r:id="rId3"/>
              </a:rPr>
              <a:t>http://technet.microsoft.com/en-us/sharepoint/ee263917.aspx</a:t>
            </a:r>
            <a:endParaRPr lang="en-US" sz="1800" dirty="0"/>
          </a:p>
          <a:p>
            <a:pPr lvl="1"/>
            <a:r>
              <a:rPr lang="en-US" sz="1800" dirty="0">
                <a:hlinkClick r:id="rId4"/>
              </a:rPr>
              <a:t>http://msdn.microsoft.com/en-us/sharepoint/ee514561.aspx</a:t>
            </a:r>
            <a:r>
              <a:rPr lang="en-US" sz="1800" dirty="0"/>
              <a:t> </a:t>
            </a:r>
          </a:p>
          <a:p>
            <a:pPr marL="460375" lvl="1" indent="0">
              <a:buNone/>
            </a:pPr>
            <a:endParaRPr lang="en-US" dirty="0" smtClean="0"/>
          </a:p>
        </p:txBody>
      </p:sp>
      <p:sp>
        <p:nvSpPr>
          <p:cNvPr id="4" name="Slide Number Placeholder 3"/>
          <p:cNvSpPr>
            <a:spLocks noGrp="1"/>
          </p:cNvSpPr>
          <p:nvPr>
            <p:ph type="sldNum" sz="quarter" idx="11"/>
          </p:nvPr>
        </p:nvSpPr>
        <p:spPr/>
        <p:txBody>
          <a:bodyPr/>
          <a:lstStyle/>
          <a:p>
            <a:fld id="{0D7CF977-003B-4382-9C11-15648BFA557C}" type="slidenum">
              <a:rPr lang="en-US" smtClean="0"/>
              <a:pPr/>
              <a:t>14</a:t>
            </a:fld>
            <a:endParaRPr lang="en-US"/>
          </a:p>
        </p:txBody>
      </p:sp>
    </p:spTree>
    <p:extLst>
      <p:ext uri="{BB962C8B-B14F-4D97-AF65-F5344CB8AC3E}">
        <p14:creationId xmlns:p14="http://schemas.microsoft.com/office/powerpoint/2010/main" val="42297909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print"/>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880350" cy="1523495"/>
          </a:xfrm>
        </p:spPr>
        <p:txBody>
          <a:bodyPr/>
          <a:lstStyle/>
          <a:p>
            <a:r>
              <a:rPr lang="en-US" sz="4800" dirty="0"/>
              <a:t>Microsoft Project 2010 Ignite </a:t>
            </a:r>
            <a:r>
              <a:rPr lang="en-US" sz="4800" dirty="0" smtClean="0"/>
              <a:t>Training- </a:t>
            </a:r>
            <a:r>
              <a:rPr lang="en-US" sz="4800" dirty="0"/>
              <a:t>Conclusion</a:t>
            </a:r>
          </a:p>
        </p:txBody>
      </p:sp>
      <p:sp>
        <p:nvSpPr>
          <p:cNvPr id="5" name="Subtitle 2"/>
          <p:cNvSpPr txBox="1">
            <a:spLocks/>
          </p:cNvSpPr>
          <p:nvPr/>
        </p:nvSpPr>
        <p:spPr>
          <a:xfrm>
            <a:off x="730249" y="4586204"/>
            <a:ext cx="7681914" cy="1495794"/>
          </a:xfrm>
          <a:prstGeom prst="rect">
            <a:avLst/>
          </a:prstGeom>
        </p:spPr>
        <p:txBody>
          <a:bodyPr vert="horz" wrap="square" lIns="0" tIns="0" rIns="0" bIns="0" rtlCol="0" anchor="b" anchorCtr="0">
            <a:spAutoFit/>
          </a:bodyPr>
          <a:lstStyle>
            <a:lvl1pPr marL="0" indent="0" algn="l" defTabSz="914363" rtl="0" eaLnBrk="1" latinLnBrk="0" hangingPunct="1">
              <a:lnSpc>
                <a:spcPct val="90000"/>
              </a:lnSpc>
              <a:spcBef>
                <a:spcPts val="0"/>
              </a:spcBef>
              <a:buSzPct val="85000"/>
              <a:buFontTx/>
              <a:buNone/>
              <a:defRPr sz="3200" kern="1200">
                <a:gradFill>
                  <a:gsLst>
                    <a:gs pos="0">
                      <a:schemeClr val="tx1"/>
                    </a:gs>
                    <a:gs pos="86000">
                      <a:schemeClr val="tx1"/>
                    </a:gs>
                  </a:gsLst>
                  <a:lin ang="5400000" scaled="0"/>
                </a:gradFill>
                <a:latin typeface="+mn-lt"/>
                <a:ea typeface="+mn-ea"/>
                <a:cs typeface="+mn-cs"/>
              </a:defRPr>
            </a:lvl1pPr>
            <a:lvl2pPr marL="457182" indent="0" algn="ctr" defTabSz="914363" rtl="0" eaLnBrk="1" latinLnBrk="0" hangingPunct="1">
              <a:lnSpc>
                <a:spcPct val="90000"/>
              </a:lnSpc>
              <a:spcBef>
                <a:spcPct val="20000"/>
              </a:spcBef>
              <a:buSzPct val="85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85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85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85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gradFill>
                  <a:gsLst>
                    <a:gs pos="0">
                      <a:schemeClr val="tx1"/>
                    </a:gs>
                    <a:gs pos="100000">
                      <a:schemeClr val="tx1"/>
                    </a:gs>
                  </a:gsLst>
                  <a:lin ang="5400000" scaled="0"/>
                </a:gradFill>
              </a:rPr>
              <a:t>Christophe Fiessinger &amp; Jan Kalis</a:t>
            </a:r>
          </a:p>
          <a:p>
            <a:r>
              <a:rPr lang="en-US" sz="2800" smtClean="0">
                <a:gradFill>
                  <a:gsLst>
                    <a:gs pos="0">
                      <a:schemeClr val="tx1"/>
                    </a:gs>
                    <a:gs pos="100000">
                      <a:schemeClr val="tx1"/>
                    </a:gs>
                  </a:gsLst>
                  <a:lin ang="5400000" scaled="0"/>
                </a:gradFill>
              </a:rPr>
              <a:t>Senior Technical Product Manager</a:t>
            </a:r>
          </a:p>
          <a:p>
            <a:r>
              <a:rPr lang="en-US" sz="2800" smtClean="0">
                <a:gradFill>
                  <a:gsLst>
                    <a:gs pos="0">
                      <a:schemeClr val="tx1"/>
                    </a:gs>
                    <a:gs pos="100000">
                      <a:schemeClr val="tx1"/>
                    </a:gs>
                  </a:gsLst>
                  <a:lin ang="5400000" scaled="0"/>
                </a:gradFill>
              </a:rPr>
              <a:t>Microsoft Corporation</a:t>
            </a:r>
          </a:p>
          <a:p>
            <a:r>
              <a:rPr lang="en-US" sz="2000" smtClean="0">
                <a:hlinkClick r:id="rId3"/>
              </a:rPr>
              <a:t>chrisfie@microsoft.com</a:t>
            </a:r>
            <a:r>
              <a:rPr lang="en-US" sz="2000" smtClean="0"/>
              <a:t>     </a:t>
            </a:r>
            <a:r>
              <a:rPr lang="en-US" sz="2000" smtClean="0">
                <a:hlinkClick r:id="rId4"/>
              </a:rPr>
              <a:t>jkalis@microsoft.com</a:t>
            </a:r>
            <a:r>
              <a:rPr lang="en-US" sz="2000" smtClean="0"/>
              <a:t> </a:t>
            </a:r>
            <a:endParaRPr lang="en-US" sz="20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3693319"/>
          </a:xfrm>
        </p:spPr>
        <p:txBody>
          <a:bodyPr/>
          <a:lstStyle/>
          <a:p>
            <a:r>
              <a:rPr lang="en-US" dirty="0" smtClean="0"/>
              <a:t>Project 2010</a:t>
            </a:r>
          </a:p>
          <a:p>
            <a:r>
              <a:rPr lang="en-US" dirty="0" smtClean="0"/>
              <a:t>Ignite Summary</a:t>
            </a:r>
          </a:p>
          <a:p>
            <a:r>
              <a:rPr lang="en-US" dirty="0" smtClean="0"/>
              <a:t>Certification</a:t>
            </a:r>
          </a:p>
          <a:p>
            <a:r>
              <a:rPr lang="en-US" dirty="0" smtClean="0"/>
              <a:t>Key Microsoft Project Resources</a:t>
            </a:r>
          </a:p>
          <a:p>
            <a:r>
              <a:rPr lang="en-US" dirty="0" smtClean="0"/>
              <a:t>Share the Excitement</a:t>
            </a:r>
          </a:p>
          <a:p>
            <a:r>
              <a:rPr lang="en-US" dirty="0" smtClean="0"/>
              <a:t>Feedback</a:t>
            </a:r>
          </a:p>
          <a:p>
            <a:endParaRPr lang="en-US" dirty="0"/>
          </a:p>
        </p:txBody>
      </p:sp>
    </p:spTree>
    <p:extLst>
      <p:ext uri="{BB962C8B-B14F-4D97-AF65-F5344CB8AC3E}">
        <p14:creationId xmlns:p14="http://schemas.microsoft.com/office/powerpoint/2010/main" val="798096916"/>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5" descr="C:\Users\mitchelld\Desktop\Assets\Web_Net.png"/>
          <p:cNvPicPr>
            <a:picLocks noChangeAspect="1" noChangeArrowheads="1"/>
          </p:cNvPicPr>
          <p:nvPr/>
        </p:nvPicPr>
        <p:blipFill>
          <a:blip r:embed="rId3" cstate="print">
            <a:grayscl/>
            <a:lum contrast="40000"/>
          </a:blip>
          <a:srcRect/>
          <a:stretch>
            <a:fillRect/>
          </a:stretch>
        </p:blipFill>
        <p:spPr bwMode="auto">
          <a:xfrm rot="10800000">
            <a:off x="-181022" y="2044700"/>
            <a:ext cx="9325021" cy="4813299"/>
          </a:xfrm>
          <a:prstGeom prst="rect">
            <a:avLst/>
          </a:prstGeom>
          <a:noFill/>
        </p:spPr>
      </p:pic>
      <p:sp>
        <p:nvSpPr>
          <p:cNvPr id="2" name="Title 1"/>
          <p:cNvSpPr>
            <a:spLocks noGrp="1"/>
          </p:cNvSpPr>
          <p:nvPr>
            <p:ph type="title"/>
          </p:nvPr>
        </p:nvSpPr>
        <p:spPr>
          <a:xfrm>
            <a:off x="381000" y="228600"/>
            <a:ext cx="8382000" cy="941796"/>
          </a:xfrm>
        </p:spPr>
        <p:txBody>
          <a:bodyPr/>
          <a:lstStyle/>
          <a:p>
            <a:r>
              <a:rPr lang="en-US" sz="4400" dirty="0">
                <a:gradFill flip="none" rotWithShape="1">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tileRect/>
                </a:gradFill>
              </a:rPr>
              <a:t>Project 2010 Investment Areas</a:t>
            </a:r>
            <a:br>
              <a:rPr lang="en-US" sz="4400" dirty="0">
                <a:gradFill flip="none" rotWithShape="1">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tileRect/>
                </a:gradFill>
              </a:rPr>
            </a:br>
            <a:r>
              <a:rPr lang="en-US" sz="2400" i="1" dirty="0" smtClean="0">
                <a:gradFill>
                  <a:gsLst>
                    <a:gs pos="50000">
                      <a:srgbClr xmlns:mc="http://schemas.openxmlformats.org/markup-compatibility/2006" xmlns:a14="http://schemas.microsoft.com/office/drawing/2010/main" val="CDD804" mc:Ignorable="">
                        <a:lumMod val="40000"/>
                        <a:lumOff val="60000"/>
                      </a:srgbClr>
                    </a:gs>
                    <a:gs pos="100000">
                      <a:srgbClr xmlns:mc="http://schemas.openxmlformats.org/markup-compatibility/2006" xmlns:a14="http://schemas.microsoft.com/office/drawing/2010/main" val="CDD804" mc:Ignorable=""/>
                    </a:gs>
                  </a:gsLst>
                  <a:lin ang="5400000" scaled="0"/>
                </a:gradFill>
              </a:rPr>
              <a:t>Work Management Solutions for Individuals, Teams and the Enterprise</a:t>
            </a:r>
            <a:endParaRPr lang="en-US" sz="3600" dirty="0"/>
          </a:p>
        </p:txBody>
      </p:sp>
      <p:pic>
        <p:nvPicPr>
          <p:cNvPr id="5" name="Picture 4" descr="wheel.png"/>
          <p:cNvPicPr>
            <a:picLocks/>
          </p:cNvPicPr>
          <p:nvPr/>
        </p:nvPicPr>
        <p:blipFill>
          <a:blip r:embed="rId4"/>
          <a:stretch>
            <a:fillRect/>
          </a:stretch>
        </p:blipFill>
        <p:spPr>
          <a:xfrm>
            <a:off x="4501340" y="1455622"/>
            <a:ext cx="4947460" cy="4716578"/>
          </a:xfrm>
          <a:prstGeom prst="rect">
            <a:avLst/>
          </a:prstGeom>
        </p:spPr>
      </p:pic>
      <p:sp>
        <p:nvSpPr>
          <p:cNvPr id="6" name="Text Placeholder 3"/>
          <p:cNvSpPr txBox="1">
            <a:spLocks/>
          </p:cNvSpPr>
          <p:nvPr/>
        </p:nvSpPr>
        <p:spPr>
          <a:xfrm>
            <a:off x="381000" y="1447800"/>
            <a:ext cx="8088280" cy="5334000"/>
          </a:xfrm>
          <a:prstGeom prst="rect">
            <a:avLst/>
          </a:prstGeom>
        </p:spPr>
        <p:txBody>
          <a:bodyPr>
            <a:normAutofit fontScale="70000" lnSpcReduction="20000"/>
          </a:bodyPr>
          <a:lstStyle>
            <a:lvl1pPr marL="460375" indent="-460375" algn="l" defTabSz="914363" rtl="0" eaLnBrk="1" latinLnBrk="0" hangingPunct="1">
              <a:lnSpc>
                <a:spcPct val="90000"/>
              </a:lnSpc>
              <a:spcBef>
                <a:spcPct val="20000"/>
              </a:spcBef>
              <a:buSzPct val="85000"/>
              <a:buFontTx/>
              <a:buBlip>
                <a:blip r:embed="rId5"/>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6"/>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6"/>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6"/>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110000"/>
              </a:lnSpc>
              <a:spcAft>
                <a:spcPct val="0"/>
              </a:spcAft>
              <a:buClr>
                <a:srgbClr xmlns:mc="http://schemas.openxmlformats.org/markup-compatibility/2006" xmlns:a14="http://schemas.microsoft.com/office/drawing/2010/main" val="FFFFFF" mc:Ignorable=""/>
              </a:buClr>
            </a:pPr>
            <a:r>
              <a:rPr lang="en-US" sz="2600" dirty="0" smtClean="0"/>
              <a:t>Unified </a:t>
            </a:r>
            <a:r>
              <a:rPr lang="en-US" sz="2600" dirty="0"/>
              <a:t>Project and Portfolio </a:t>
            </a:r>
            <a:r>
              <a:rPr lang="en-US" sz="2600" dirty="0" smtClean="0"/>
              <a:t>Management</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Common experience across full PPM lifecycle</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Flexible project capture and initiation </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Enhance governance through workflow</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Powerful portfolio selection analytics</a:t>
            </a:r>
            <a:endParaRPr lang="en-US" sz="2200" dirty="0">
              <a:solidFill>
                <a:schemeClr val="tx1"/>
              </a:solidFill>
            </a:endParaRPr>
          </a:p>
          <a:p>
            <a:pPr fontAlgn="base">
              <a:lnSpc>
                <a:spcPct val="110000"/>
              </a:lnSpc>
              <a:spcAft>
                <a:spcPct val="0"/>
              </a:spcAft>
              <a:buClr>
                <a:srgbClr xmlns:mc="http://schemas.openxmlformats.org/markup-compatibility/2006" xmlns:a14="http://schemas.microsoft.com/office/drawing/2010/main" val="FFFFFF" mc:Ignorable=""/>
              </a:buClr>
            </a:pPr>
            <a:r>
              <a:rPr lang="en-US" sz="2600" dirty="0" smtClean="0">
                <a:solidFill>
                  <a:schemeClr val="tx1"/>
                </a:solidFill>
              </a:rPr>
              <a:t>Simple and Intuitive User Experience</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Fluent UI (Ribbon, Backstage view)</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Intuitive Excel-like behavior</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Timeline &amp; Team Planner views</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Web-based project editing</a:t>
            </a:r>
            <a:endParaRPr lang="en-US" sz="2200" dirty="0">
              <a:solidFill>
                <a:schemeClr val="tx1"/>
              </a:solidFill>
            </a:endParaRPr>
          </a:p>
          <a:p>
            <a:pPr fontAlgn="base">
              <a:lnSpc>
                <a:spcPct val="110000"/>
              </a:lnSpc>
              <a:spcAft>
                <a:spcPct val="0"/>
              </a:spcAft>
              <a:buClr>
                <a:srgbClr xmlns:mc="http://schemas.openxmlformats.org/markup-compatibility/2006" xmlns:a14="http://schemas.microsoft.com/office/drawing/2010/main" val="FFFFFF" mc:Ignorable=""/>
              </a:buClr>
            </a:pPr>
            <a:r>
              <a:rPr lang="en-US" sz="2600" dirty="0" smtClean="0">
                <a:solidFill>
                  <a:schemeClr val="tx1"/>
                </a:solidFill>
              </a:rPr>
              <a:t>Enhanced Collaboration &amp; Reporting</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Connect teams with SharePoint Sync</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Built on SharePoint Server 2010</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Better time and status reporting</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Easily create reports and dashboards </a:t>
            </a:r>
            <a:endParaRPr lang="en-US" sz="2200" dirty="0">
              <a:solidFill>
                <a:schemeClr val="tx1"/>
              </a:solidFill>
            </a:endParaRPr>
          </a:p>
          <a:p>
            <a:pPr fontAlgn="base">
              <a:lnSpc>
                <a:spcPct val="110000"/>
              </a:lnSpc>
              <a:spcAft>
                <a:spcPct val="0"/>
              </a:spcAft>
              <a:buClr>
                <a:srgbClr xmlns:mc="http://schemas.openxmlformats.org/markup-compatibility/2006" xmlns:a14="http://schemas.microsoft.com/office/drawing/2010/main" val="FFFFFF" mc:Ignorable=""/>
              </a:buClr>
            </a:pPr>
            <a:r>
              <a:rPr lang="en-US" sz="2600" dirty="0" smtClean="0">
                <a:solidFill>
                  <a:schemeClr val="tx1"/>
                </a:solidFill>
              </a:rPr>
              <a:t>Scalable and Connected Platform</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Extend interoperability</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Simplified administration</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Rich platform services</a:t>
            </a:r>
          </a:p>
          <a:p>
            <a:pPr lvl="1" fontAlgn="base">
              <a:lnSpc>
                <a:spcPct val="110000"/>
              </a:lnSpc>
              <a:spcAft>
                <a:spcPct val="0"/>
              </a:spcAft>
              <a:buClr>
                <a:srgbClr xmlns:mc="http://schemas.openxmlformats.org/markup-compatibility/2006" xmlns:a14="http://schemas.microsoft.com/office/drawing/2010/main" val="FFFFFF" mc:Ignorable=""/>
              </a:buClr>
            </a:pPr>
            <a:r>
              <a:rPr lang="en-US" sz="2200" dirty="0" smtClean="0">
                <a:solidFill>
                  <a:schemeClr val="tx1"/>
                </a:solidFill>
              </a:rPr>
              <a:t>Developer Productivity</a:t>
            </a:r>
            <a:endParaRPr lang="en-US" sz="2200" dirty="0">
              <a:solidFill>
                <a:schemeClr val="tx1"/>
              </a:solidFill>
            </a:endParaRPr>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441793" y="1219200"/>
            <a:ext cx="2129436" cy="1828800"/>
          </a:xfrm>
          <a:prstGeom prst="roundRect">
            <a:avLst/>
          </a:prstGeom>
          <a:gradFill>
            <a:gsLst>
              <a:gs pos="0">
                <a:srgbClr xmlns:mc="http://schemas.openxmlformats.org/markup-compatibility/2006" xmlns:a14="http://schemas.microsoft.com/office/drawing/2010/main" val="0070C0" mc:Ignorable="">
                  <a:alpha val="9000"/>
                </a:srgbClr>
              </a:gs>
              <a:gs pos="70000">
                <a:srgbClr xmlns:mc="http://schemas.openxmlformats.org/markup-compatibility/2006" xmlns:a14="http://schemas.microsoft.com/office/drawing/2010/main" val="0070C0" mc:Ignorable="">
                  <a:alpha val="33000"/>
                </a:srgbClr>
              </a:gs>
              <a:gs pos="100000">
                <a:srgbClr xmlns:mc="http://schemas.openxmlformats.org/markup-compatibility/2006" xmlns:a14="http://schemas.microsoft.com/office/drawing/2010/main" val="00B0F0" mc:Ignorable="">
                  <a:alpha val="34000"/>
                </a:srgbClr>
              </a:gs>
            </a:gsLst>
            <a:lin ang="16200000" scaled="0"/>
          </a:gradFill>
          <a:ln w="38100">
            <a:solidFill>
              <a:srgbClr xmlns:mc="http://schemas.openxmlformats.org/markup-compatibility/2006" xmlns:a14="http://schemas.microsoft.com/office/drawing/2010/main" val="0070C0" mc:Ignorable=""/>
            </a:solidFill>
            <a:prstDash val="sysDash"/>
            <a:headEnd type="none" w="med" len="med"/>
            <a:tailEnd type="none" w="med" len="med"/>
          </a:ln>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sz="240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pPr>
            <a:endParaRPr lang="en-US" dirty="0"/>
          </a:p>
        </p:txBody>
      </p:sp>
      <p:sp>
        <p:nvSpPr>
          <p:cNvPr id="45" name="Rounded Rectangle 44"/>
          <p:cNvSpPr/>
          <p:nvPr/>
        </p:nvSpPr>
        <p:spPr bwMode="auto">
          <a:xfrm>
            <a:off x="455135" y="3514725"/>
            <a:ext cx="1714947" cy="1638300"/>
          </a:xfrm>
          <a:prstGeom prst="roundRect">
            <a:avLst/>
          </a:prstGeom>
          <a:gradFill>
            <a:gsLst>
              <a:gs pos="0">
                <a:srgbClr xmlns:mc="http://schemas.openxmlformats.org/markup-compatibility/2006" xmlns:a14="http://schemas.microsoft.com/office/drawing/2010/main" val="0070C0" mc:Ignorable="">
                  <a:alpha val="9000"/>
                </a:srgbClr>
              </a:gs>
              <a:gs pos="70000">
                <a:srgbClr xmlns:mc="http://schemas.openxmlformats.org/markup-compatibility/2006" xmlns:a14="http://schemas.microsoft.com/office/drawing/2010/main" val="0070C0" mc:Ignorable="">
                  <a:alpha val="33000"/>
                </a:srgbClr>
              </a:gs>
              <a:gs pos="100000">
                <a:srgbClr xmlns:mc="http://schemas.openxmlformats.org/markup-compatibility/2006" xmlns:a14="http://schemas.microsoft.com/office/drawing/2010/main" val="00B0F0" mc:Ignorable="">
                  <a:alpha val="34000"/>
                </a:srgbClr>
              </a:gs>
            </a:gsLst>
            <a:lin ang="16200000" scaled="0"/>
          </a:gradFill>
          <a:ln w="38100">
            <a:solidFill>
              <a:srgbClr xmlns:mc="http://schemas.openxmlformats.org/markup-compatibility/2006" xmlns:a14="http://schemas.microsoft.com/office/drawing/2010/main" val="0070C0" mc:Ignorable=""/>
            </a:solidFill>
            <a:prstDash val="sysDash"/>
            <a:headEnd type="none" w="med" len="med"/>
            <a:tailEnd type="none" w="med" len="med"/>
          </a:ln>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sz="240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pPr>
            <a:endParaRPr lang="en-US" dirty="0"/>
          </a:p>
        </p:txBody>
      </p:sp>
      <p:sp>
        <p:nvSpPr>
          <p:cNvPr id="48" name="Rounded Rectangle 47"/>
          <p:cNvSpPr/>
          <p:nvPr/>
        </p:nvSpPr>
        <p:spPr bwMode="auto">
          <a:xfrm>
            <a:off x="2342569" y="5410200"/>
            <a:ext cx="1429122" cy="1181100"/>
          </a:xfrm>
          <a:prstGeom prst="roundRect">
            <a:avLst/>
          </a:prstGeom>
          <a:gradFill>
            <a:gsLst>
              <a:gs pos="0">
                <a:srgbClr xmlns:mc="http://schemas.openxmlformats.org/markup-compatibility/2006" xmlns:a14="http://schemas.microsoft.com/office/drawing/2010/main" val="0070C0" mc:Ignorable="">
                  <a:alpha val="9000"/>
                </a:srgbClr>
              </a:gs>
              <a:gs pos="70000">
                <a:srgbClr xmlns:mc="http://schemas.openxmlformats.org/markup-compatibility/2006" xmlns:a14="http://schemas.microsoft.com/office/drawing/2010/main" val="0070C0" mc:Ignorable="">
                  <a:alpha val="33000"/>
                </a:srgbClr>
              </a:gs>
              <a:gs pos="100000">
                <a:srgbClr xmlns:mc="http://schemas.openxmlformats.org/markup-compatibility/2006" xmlns:a14="http://schemas.microsoft.com/office/drawing/2010/main" val="00B0F0" mc:Ignorable="">
                  <a:alpha val="34000"/>
                </a:srgbClr>
              </a:gs>
            </a:gsLst>
            <a:lin ang="16200000" scaled="0"/>
          </a:gradFill>
          <a:ln w="38100">
            <a:solidFill>
              <a:srgbClr xmlns:mc="http://schemas.openxmlformats.org/markup-compatibility/2006" xmlns:a14="http://schemas.microsoft.com/office/drawing/2010/main" val="0070C0" mc:Ignorable=""/>
            </a:solidFill>
            <a:prstDash val="sysDash"/>
            <a:headEnd type="none" w="med" len="med"/>
            <a:tailEnd type="none" w="med" len="med"/>
          </a:ln>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sz="240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pPr>
            <a:endParaRPr lang="en-US" dirty="0"/>
          </a:p>
        </p:txBody>
      </p:sp>
      <p:sp>
        <p:nvSpPr>
          <p:cNvPr id="58" name="Rounded Rectangle 57"/>
          <p:cNvSpPr/>
          <p:nvPr/>
        </p:nvSpPr>
        <p:spPr bwMode="auto">
          <a:xfrm>
            <a:off x="6692447" y="4638676"/>
            <a:ext cx="2222952" cy="1609725"/>
          </a:xfrm>
          <a:prstGeom prst="roundRect">
            <a:avLst/>
          </a:prstGeom>
          <a:gradFill>
            <a:gsLst>
              <a:gs pos="0">
                <a:srgbClr xmlns:mc="http://schemas.openxmlformats.org/markup-compatibility/2006" xmlns:a14="http://schemas.microsoft.com/office/drawing/2010/main" val="0070C0" mc:Ignorable="">
                  <a:alpha val="9000"/>
                </a:srgbClr>
              </a:gs>
              <a:gs pos="70000">
                <a:srgbClr xmlns:mc="http://schemas.openxmlformats.org/markup-compatibility/2006" xmlns:a14="http://schemas.microsoft.com/office/drawing/2010/main" val="0070C0" mc:Ignorable="">
                  <a:alpha val="33000"/>
                </a:srgbClr>
              </a:gs>
              <a:gs pos="100000">
                <a:srgbClr xmlns:mc="http://schemas.openxmlformats.org/markup-compatibility/2006" xmlns:a14="http://schemas.microsoft.com/office/drawing/2010/main" val="00B0F0" mc:Ignorable="">
                  <a:alpha val="34000"/>
                </a:srgbClr>
              </a:gs>
            </a:gsLst>
            <a:lin ang="16200000" scaled="0"/>
          </a:gradFill>
          <a:ln w="38100">
            <a:solidFill>
              <a:srgbClr xmlns:mc="http://schemas.openxmlformats.org/markup-compatibility/2006" xmlns:a14="http://schemas.microsoft.com/office/drawing/2010/main" val="0070C0" mc:Ignorable=""/>
            </a:solidFill>
            <a:prstDash val="sysDash"/>
            <a:headEnd type="none" w="med" len="med"/>
            <a:tailEnd type="none" w="med" len="med"/>
          </a:ln>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sz="240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pPr>
            <a:endParaRPr lang="en-US" dirty="0"/>
          </a:p>
        </p:txBody>
      </p:sp>
      <p:sp>
        <p:nvSpPr>
          <p:cNvPr id="63" name="Rounded Rectangle 62"/>
          <p:cNvSpPr/>
          <p:nvPr/>
        </p:nvSpPr>
        <p:spPr bwMode="auto">
          <a:xfrm>
            <a:off x="6963877" y="2362200"/>
            <a:ext cx="1987653" cy="1619250"/>
          </a:xfrm>
          <a:prstGeom prst="roundRect">
            <a:avLst/>
          </a:prstGeom>
          <a:gradFill>
            <a:gsLst>
              <a:gs pos="0">
                <a:srgbClr xmlns:mc="http://schemas.openxmlformats.org/markup-compatibility/2006" xmlns:a14="http://schemas.microsoft.com/office/drawing/2010/main" val="0070C0" mc:Ignorable="">
                  <a:alpha val="9000"/>
                </a:srgbClr>
              </a:gs>
              <a:gs pos="70000">
                <a:srgbClr xmlns:mc="http://schemas.openxmlformats.org/markup-compatibility/2006" xmlns:a14="http://schemas.microsoft.com/office/drawing/2010/main" val="0070C0" mc:Ignorable="">
                  <a:alpha val="33000"/>
                </a:srgbClr>
              </a:gs>
              <a:gs pos="100000">
                <a:srgbClr xmlns:mc="http://schemas.openxmlformats.org/markup-compatibility/2006" xmlns:a14="http://schemas.microsoft.com/office/drawing/2010/main" val="00B0F0" mc:Ignorable="">
                  <a:alpha val="34000"/>
                </a:srgbClr>
              </a:gs>
            </a:gsLst>
            <a:lin ang="16200000" scaled="0"/>
          </a:gradFill>
          <a:ln w="38100">
            <a:solidFill>
              <a:srgbClr xmlns:mc="http://schemas.openxmlformats.org/markup-compatibility/2006" xmlns:a14="http://schemas.microsoft.com/office/drawing/2010/main" val="0070C0" mc:Ignorable=""/>
            </a:solidFill>
            <a:prstDash val="sysDash"/>
            <a:headEnd type="none" w="med" len="med"/>
            <a:tailEnd type="none" w="med" len="med"/>
          </a:ln>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sz="240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pPr>
            <a:endParaRPr lang="en-US" dirty="0"/>
          </a:p>
        </p:txBody>
      </p:sp>
      <p:sp>
        <p:nvSpPr>
          <p:cNvPr id="70" name="Rounded Rectangle 69"/>
          <p:cNvSpPr/>
          <p:nvPr/>
        </p:nvSpPr>
        <p:spPr bwMode="auto">
          <a:xfrm>
            <a:off x="5936417" y="817819"/>
            <a:ext cx="3015113" cy="1238250"/>
          </a:xfrm>
          <a:prstGeom prst="roundRect">
            <a:avLst/>
          </a:prstGeom>
          <a:gradFill>
            <a:gsLst>
              <a:gs pos="0">
                <a:srgbClr xmlns:mc="http://schemas.openxmlformats.org/markup-compatibility/2006" xmlns:a14="http://schemas.microsoft.com/office/drawing/2010/main" val="0070C0" mc:Ignorable="">
                  <a:alpha val="9000"/>
                </a:srgbClr>
              </a:gs>
              <a:gs pos="70000">
                <a:srgbClr xmlns:mc="http://schemas.openxmlformats.org/markup-compatibility/2006" xmlns:a14="http://schemas.microsoft.com/office/drawing/2010/main" val="0070C0" mc:Ignorable="">
                  <a:alpha val="33000"/>
                </a:srgbClr>
              </a:gs>
              <a:gs pos="100000">
                <a:srgbClr xmlns:mc="http://schemas.openxmlformats.org/markup-compatibility/2006" xmlns:a14="http://schemas.microsoft.com/office/drawing/2010/main" val="00B0F0" mc:Ignorable="">
                  <a:alpha val="34000"/>
                </a:srgbClr>
              </a:gs>
            </a:gsLst>
            <a:lin ang="16200000" scaled="0"/>
          </a:gradFill>
          <a:ln w="38100">
            <a:solidFill>
              <a:srgbClr xmlns:mc="http://schemas.openxmlformats.org/markup-compatibility/2006" xmlns:a14="http://schemas.microsoft.com/office/drawing/2010/main" val="0070C0" mc:Ignorable=""/>
            </a:solidFill>
            <a:prstDash val="sysDash"/>
            <a:headEnd type="none" w="med" len="med"/>
            <a:tailEnd type="none" w="med" len="med"/>
          </a:ln>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defRPr sz="240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pPr>
            <a:endParaRPr lang="en-US" dirty="0"/>
          </a:p>
        </p:txBody>
      </p:sp>
      <p:cxnSp>
        <p:nvCxnSpPr>
          <p:cNvPr id="71" name="Straight Connector 70"/>
          <p:cNvCxnSpPr>
            <a:stCxn id="70" idx="1"/>
          </p:cNvCxnSpPr>
          <p:nvPr/>
        </p:nvCxnSpPr>
        <p:spPr>
          <a:xfrm flipH="1">
            <a:off x="5136109" y="1436944"/>
            <a:ext cx="800308" cy="542925"/>
          </a:xfrm>
          <a:prstGeom prst="line">
            <a:avLst/>
          </a:prstGeom>
          <a:ln w="38100">
            <a:solidFill>
              <a:srgbClr xmlns:mc="http://schemas.openxmlformats.org/markup-compatibility/2006" xmlns:a14="http://schemas.microsoft.com/office/drawing/2010/main" val="0070C0" mc:Ignorabl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3" idx="1"/>
          </p:cNvCxnSpPr>
          <p:nvPr/>
        </p:nvCxnSpPr>
        <p:spPr>
          <a:xfrm flipH="1" flipV="1">
            <a:off x="5772463" y="3124200"/>
            <a:ext cx="1191414" cy="47625"/>
          </a:xfrm>
          <a:prstGeom prst="line">
            <a:avLst/>
          </a:prstGeom>
          <a:ln w="38100">
            <a:solidFill>
              <a:srgbClr xmlns:mc="http://schemas.openxmlformats.org/markup-compatibility/2006" xmlns:a14="http://schemas.microsoft.com/office/drawing/2010/main" val="0070C0" mc:Ignorable=""/>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6063633" y="4572000"/>
            <a:ext cx="628814" cy="457200"/>
          </a:xfrm>
          <a:prstGeom prst="line">
            <a:avLst/>
          </a:prstGeom>
          <a:ln w="38100">
            <a:solidFill>
              <a:srgbClr xmlns:mc="http://schemas.openxmlformats.org/markup-compatibility/2006" xmlns:a14="http://schemas.microsoft.com/office/drawing/2010/main" val="0070C0" mc:Ignorable=""/>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771691" y="5334000"/>
            <a:ext cx="906904" cy="762000"/>
          </a:xfrm>
          <a:prstGeom prst="line">
            <a:avLst/>
          </a:prstGeom>
          <a:ln w="38100">
            <a:solidFill>
              <a:srgbClr xmlns:mc="http://schemas.openxmlformats.org/markup-compatibility/2006" xmlns:a14="http://schemas.microsoft.com/office/drawing/2010/main" val="0070C0" mc:Ignorable=""/>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170082" y="4508390"/>
            <a:ext cx="1161515" cy="130286"/>
          </a:xfrm>
          <a:prstGeom prst="line">
            <a:avLst/>
          </a:prstGeom>
          <a:ln w="38100">
            <a:solidFill>
              <a:srgbClr xmlns:mc="http://schemas.openxmlformats.org/markup-compatibility/2006" xmlns:a14="http://schemas.microsoft.com/office/drawing/2010/main" val="0070C0" mc:Ignorable=""/>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71228" y="2390776"/>
            <a:ext cx="685979" cy="200025"/>
          </a:xfrm>
          <a:prstGeom prst="line">
            <a:avLst/>
          </a:prstGeom>
          <a:ln w="38100">
            <a:solidFill>
              <a:srgbClr xmlns:mc="http://schemas.openxmlformats.org/markup-compatibility/2006" xmlns:a14="http://schemas.microsoft.com/office/drawing/2010/main" val="0070C0" mc:Ignorable=""/>
            </a:solidFill>
          </a:ln>
        </p:spPr>
        <p:style>
          <a:lnRef idx="1">
            <a:schemeClr val="accent1"/>
          </a:lnRef>
          <a:fillRef idx="0">
            <a:schemeClr val="accent1"/>
          </a:fillRef>
          <a:effectRef idx="0">
            <a:schemeClr val="accent1"/>
          </a:effectRef>
          <a:fontRef idx="minor">
            <a:schemeClr val="tx1"/>
          </a:fontRef>
        </p:style>
      </p:cxnSp>
      <p:sp>
        <p:nvSpPr>
          <p:cNvPr id="23" name="Title 22"/>
          <p:cNvSpPr>
            <a:spLocks noGrp="1"/>
          </p:cNvSpPr>
          <p:nvPr>
            <p:ph type="title"/>
          </p:nvPr>
        </p:nvSpPr>
        <p:spPr>
          <a:xfrm>
            <a:off x="381000" y="228600"/>
            <a:ext cx="8382000" cy="664797"/>
          </a:xfrm>
        </p:spPr>
        <p:txBody>
          <a:bodyPr/>
          <a:lstStyle/>
          <a:p>
            <a:r>
              <a:rPr lang="en-US" dirty="0" smtClean="0"/>
              <a:t>Microsoft SharePoint 2010</a:t>
            </a:r>
            <a:endParaRPr lang="en-US" dirty="0"/>
          </a:p>
        </p:txBody>
      </p:sp>
      <p:sp>
        <p:nvSpPr>
          <p:cNvPr id="7" name="TextBox 6"/>
          <p:cNvSpPr txBox="1"/>
          <p:nvPr/>
        </p:nvSpPr>
        <p:spPr>
          <a:xfrm>
            <a:off x="6063340" y="959932"/>
            <a:ext cx="3031214" cy="1181862"/>
          </a:xfrm>
          <a:prstGeom prst="rect">
            <a:avLst/>
          </a:prstGeom>
        </p:spPr>
        <p:txBody>
          <a:bodyPr vert="horz" wrap="none" lIns="0" tIns="0" rIns="0" bIns="0" rtlCol="0">
            <a:spAutoFit/>
          </a:bodyPr>
          <a:lstStyle/>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Ribbon UI</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SharePoint Workspace</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SharePoint Mobile</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Office Client and Office Web App Integration</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Standards Support</a:t>
            </a:r>
          </a:p>
          <a:p>
            <a:pPr>
              <a:lnSpc>
                <a:spcPct val="90000"/>
              </a:lnSpc>
              <a:spcBef>
                <a:spcPct val="20000"/>
              </a:spcBef>
              <a:buClr>
                <a:srgbClr xmlns:mc="http://schemas.openxmlformats.org/markup-compatibility/2006" xmlns:a14="http://schemas.microsoft.com/office/drawing/2010/main" val="777777" mc:Ignorable=""/>
              </a:buClr>
              <a:buSzPct val="130000"/>
            </a:pPr>
            <a:endParaRPr lang="en-US" sz="1200" dirty="0" err="1" smtClean="0"/>
          </a:p>
        </p:txBody>
      </p:sp>
      <p:sp>
        <p:nvSpPr>
          <p:cNvPr id="20" name="TextBox 19"/>
          <p:cNvSpPr txBox="1"/>
          <p:nvPr/>
        </p:nvSpPr>
        <p:spPr>
          <a:xfrm>
            <a:off x="7076941" y="2482156"/>
            <a:ext cx="1868588" cy="1384995"/>
          </a:xfrm>
          <a:prstGeom prst="rect">
            <a:avLst/>
          </a:prstGeom>
        </p:spPr>
        <p:txBody>
          <a:bodyPr vert="horz" wrap="none" lIns="0" tIns="0" rIns="0" bIns="0" rtlCol="0">
            <a:spAutoFit/>
          </a:bodyPr>
          <a:lstStyle/>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Tagging, Tag Cloud, Ratings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Social Bookmarking</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Blogs and Wikis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My Sites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Activity Feeds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Profiles and Expertise</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Org Browser</a:t>
            </a:r>
          </a:p>
        </p:txBody>
      </p:sp>
      <p:sp>
        <p:nvSpPr>
          <p:cNvPr id="21" name="TextBox 20"/>
          <p:cNvSpPr txBox="1"/>
          <p:nvPr/>
        </p:nvSpPr>
        <p:spPr>
          <a:xfrm>
            <a:off x="6806777" y="4739581"/>
            <a:ext cx="2144754" cy="1384995"/>
          </a:xfrm>
          <a:prstGeom prst="rect">
            <a:avLst/>
          </a:prstGeom>
        </p:spPr>
        <p:txBody>
          <a:bodyPr vert="horz" wrap="none" lIns="0" tIns="0" rIns="0" bIns="0" rtlCol="0">
            <a:spAutoFit/>
          </a:bodyPr>
          <a:lstStyle/>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Enterprise Content Types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Metadata and Navigation</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Document Sets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Multi-stage Disposition</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Audio and Video Content Types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Remote Blob Storage</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List Enhancements</a:t>
            </a:r>
          </a:p>
        </p:txBody>
      </p:sp>
      <p:sp>
        <p:nvSpPr>
          <p:cNvPr id="22" name="TextBox 21"/>
          <p:cNvSpPr txBox="1"/>
          <p:nvPr/>
        </p:nvSpPr>
        <p:spPr>
          <a:xfrm>
            <a:off x="2449753" y="5514976"/>
            <a:ext cx="1234312" cy="978729"/>
          </a:xfrm>
          <a:prstGeom prst="rect">
            <a:avLst/>
          </a:prstGeom>
        </p:spPr>
        <p:txBody>
          <a:bodyPr vert="horz" wrap="none" lIns="0" tIns="0" rIns="0" bIns="0" rtlCol="0">
            <a:spAutoFit/>
          </a:bodyPr>
          <a:lstStyle/>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Social Relevance</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Phonetic Search</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Navigation</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FAST Integration</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Enhanced Pipeline</a:t>
            </a:r>
          </a:p>
        </p:txBody>
      </p:sp>
      <p:sp>
        <p:nvSpPr>
          <p:cNvPr id="24" name="TextBox 23"/>
          <p:cNvSpPr txBox="1"/>
          <p:nvPr/>
        </p:nvSpPr>
        <p:spPr>
          <a:xfrm>
            <a:off x="569465" y="3653731"/>
            <a:ext cx="1792735" cy="1384995"/>
          </a:xfrm>
          <a:prstGeom prst="rect">
            <a:avLst/>
          </a:prstGeom>
        </p:spPr>
        <p:txBody>
          <a:bodyPr vert="horz" wrap="none" lIns="0" tIns="0" rIns="0" bIns="0" rtlCol="0">
            <a:spAutoFit/>
          </a:bodyPr>
          <a:lstStyle/>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err="1" smtClean="0"/>
              <a:t>PerformancePoint</a:t>
            </a:r>
            <a:r>
              <a:rPr lang="en-US" sz="1200" dirty="0" smtClean="0"/>
              <a:t> Services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Excel Services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Chart Web Part</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Visio Services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Web Analytics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SQL Server Integration</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err="1" smtClean="0"/>
              <a:t>PowerPivot</a:t>
            </a:r>
            <a:endParaRPr lang="en-US" sz="1200" dirty="0" smtClean="0"/>
          </a:p>
        </p:txBody>
      </p:sp>
      <p:sp>
        <p:nvSpPr>
          <p:cNvPr id="25" name="TextBox 24"/>
          <p:cNvSpPr txBox="1"/>
          <p:nvPr/>
        </p:nvSpPr>
        <p:spPr>
          <a:xfrm>
            <a:off x="548831" y="1371601"/>
            <a:ext cx="2041969" cy="1588127"/>
          </a:xfrm>
          <a:prstGeom prst="rect">
            <a:avLst/>
          </a:prstGeom>
        </p:spPr>
        <p:txBody>
          <a:bodyPr vert="horz" wrap="none" lIns="0" tIns="0" rIns="0" bIns="0" rtlCol="0">
            <a:spAutoFit/>
          </a:bodyPr>
          <a:lstStyle/>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Business Connectivity Services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InfoPath Form Services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External Lists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Workflow</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SharePoint Designer</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Visual Studio</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API Enhancements</a:t>
            </a:r>
          </a:p>
          <a:p>
            <a:pPr>
              <a:lnSpc>
                <a:spcPct val="90000"/>
              </a:lnSpc>
              <a:spcBef>
                <a:spcPct val="20000"/>
              </a:spcBef>
              <a:buClr>
                <a:srgbClr xmlns:mc="http://schemas.openxmlformats.org/markup-compatibility/2006" xmlns:a14="http://schemas.microsoft.com/office/drawing/2010/main" val="777777" mc:Ignorable=""/>
              </a:buClr>
              <a:buSzPct val="130000"/>
            </a:pPr>
            <a:r>
              <a:rPr lang="en-US" sz="1200" dirty="0" smtClean="0"/>
              <a:t>REST/ATOM/RSS</a:t>
            </a:r>
          </a:p>
        </p:txBody>
      </p:sp>
      <p:grpSp>
        <p:nvGrpSpPr>
          <p:cNvPr id="41" name="Group 40"/>
          <p:cNvGrpSpPr/>
          <p:nvPr/>
        </p:nvGrpSpPr>
        <p:grpSpPr>
          <a:xfrm>
            <a:off x="2184506" y="1560234"/>
            <a:ext cx="4749694" cy="4005056"/>
            <a:chOff x="-406294" y="1828799"/>
            <a:chExt cx="6094413" cy="3962400"/>
          </a:xfrm>
        </p:grpSpPr>
        <p:grpSp>
          <p:nvGrpSpPr>
            <p:cNvPr id="42" name="Group 83"/>
            <p:cNvGrpSpPr/>
            <p:nvPr/>
          </p:nvGrpSpPr>
          <p:grpSpPr>
            <a:xfrm>
              <a:off x="-406294" y="1828799"/>
              <a:ext cx="6094413" cy="3962400"/>
              <a:chOff x="-4185" y="2085973"/>
              <a:chExt cx="4122018" cy="3605979"/>
            </a:xfrm>
          </p:grpSpPr>
          <p:grpSp>
            <p:nvGrpSpPr>
              <p:cNvPr id="52" name="Group 50"/>
              <p:cNvGrpSpPr/>
              <p:nvPr/>
            </p:nvGrpSpPr>
            <p:grpSpPr>
              <a:xfrm>
                <a:off x="-4185" y="2085973"/>
                <a:ext cx="4122018" cy="3605979"/>
                <a:chOff x="-4186" y="2145978"/>
                <a:chExt cx="4001959" cy="3500950"/>
              </a:xfrm>
            </p:grpSpPr>
            <p:sp>
              <p:nvSpPr>
                <p:cNvPr id="60" name="Oval 59"/>
                <p:cNvSpPr/>
                <p:nvPr/>
              </p:nvSpPr>
              <p:spPr>
                <a:xfrm>
                  <a:off x="339667" y="2235584"/>
                  <a:ext cx="3314251" cy="3314251"/>
                </a:xfrm>
                <a:prstGeom prst="ellipse">
                  <a:avLst/>
                </a:prstGeom>
                <a:gradFill flip="none" rotWithShape="1">
                  <a:gsLst>
                    <a:gs pos="0">
                      <a:srgbClr xmlns:mc="http://schemas.openxmlformats.org/markup-compatibility/2006" xmlns:a14="http://schemas.microsoft.com/office/drawing/2010/main" val="071B3B" mc:Ignorable=""/>
                    </a:gs>
                    <a:gs pos="60000">
                      <a:srgbClr xmlns:mc="http://schemas.openxmlformats.org/markup-compatibility/2006" xmlns:a14="http://schemas.microsoft.com/office/drawing/2010/main" val="0F3B83" mc:Ignorable=""/>
                    </a:gs>
                    <a:gs pos="100000">
                      <a:srgbClr xmlns:mc="http://schemas.openxmlformats.org/markup-compatibility/2006" xmlns:a14="http://schemas.microsoft.com/office/drawing/2010/main" val="2268E6" mc:Ignorable=""/>
                    </a:gs>
                  </a:gsLst>
                  <a:path path="circle">
                    <a:fillToRect l="50000" t="50000" r="50000" b="50000"/>
                  </a:path>
                  <a:tileRect/>
                </a:gradFill>
                <a:ln>
                  <a:noFill/>
                </a:ln>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228600" h="25400"/>
                </a:sp3d>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xmlns:mc="http://schemas.openxmlformats.org/markup-compatibility/2006" xmlns:a14="http://schemas.microsoft.com/office/drawing/2010/main" val="FFFFFF" mc:Ignorable=""/>
                    </a:solidFill>
                    <a:effectLst/>
                    <a:uLnTx/>
                    <a:uFillTx/>
                    <a:latin typeface="Segoe UI"/>
                    <a:ea typeface="+mn-ea"/>
                    <a:cs typeface="+mn-cs"/>
                  </a:endParaRPr>
                </a:p>
              </p:txBody>
            </p:sp>
            <p:pic>
              <p:nvPicPr>
                <p:cNvPr id="61" name="Picture 2" descr="\\SERVER3\Restrict\FTP_Root\Clients\White_Whale\2-20070_TAP_Airlift\Art\6-star pie cuts.png"/>
                <p:cNvPicPr>
                  <a:picLocks noChangeAspect="1" noChangeArrowheads="1"/>
                </p:cNvPicPr>
                <p:nvPr/>
              </p:nvPicPr>
              <p:blipFill>
                <a:blip r:embed="rId3" cstate="print"/>
                <a:stretch>
                  <a:fillRect/>
                </a:stretch>
              </p:blipFill>
              <p:spPr bwMode="auto">
                <a:xfrm rot="5400000">
                  <a:off x="246319" y="1895473"/>
                  <a:ext cx="3500950" cy="4001959"/>
                </a:xfrm>
                <a:prstGeom prst="rect">
                  <a:avLst/>
                </a:prstGeom>
                <a:noFill/>
              </p:spPr>
            </p:pic>
          </p:grpSp>
          <p:grpSp>
            <p:nvGrpSpPr>
              <p:cNvPr id="54" name="Group 82"/>
              <p:cNvGrpSpPr/>
              <p:nvPr/>
            </p:nvGrpSpPr>
            <p:grpSpPr>
              <a:xfrm>
                <a:off x="1197089" y="3056816"/>
                <a:ext cx="1774433" cy="1838194"/>
                <a:chOff x="1197089" y="3056816"/>
                <a:chExt cx="1774433" cy="1838194"/>
              </a:xfrm>
            </p:grpSpPr>
            <p:sp>
              <p:nvSpPr>
                <p:cNvPr id="55" name="Oval 54"/>
                <p:cNvSpPr/>
                <p:nvPr/>
              </p:nvSpPr>
              <p:spPr bwMode="auto">
                <a:xfrm>
                  <a:off x="1197089" y="3056816"/>
                  <a:ext cx="1774433" cy="1838194"/>
                </a:xfrm>
                <a:prstGeom prst="ellipse">
                  <a:avLst/>
                </a:prstGeom>
                <a:solidFill>
                  <a:srgbClr xmlns:mc="http://schemas.openxmlformats.org/markup-compatibility/2006" xmlns:a14="http://schemas.microsoft.com/office/drawing/2010/main" val="FFFFFF" mc:Ignorable=""/>
                </a:solidFill>
                <a:ln w="9525" cap="flat" cmpd="sng" algn="ctr">
                  <a:noFill/>
                  <a:prstDash val="solid"/>
                  <a:headEnd type="none" w="med" len="med"/>
                  <a:tailEnd type="none" w="med" len="med"/>
                </a:ln>
                <a:effectLst>
                  <a:softEdge rad="317500"/>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err="1">
                    <a:ln>
                      <a:noFill/>
                    </a:ln>
                    <a:solidFill>
                      <a:srgbClr xmlns:mc="http://schemas.openxmlformats.org/markup-compatibility/2006" xmlns:a14="http://schemas.microsoft.com/office/drawing/2010/main" val="FFFFFF" mc:Ignorable=""/>
                    </a:solidFill>
                    <a:effectLst/>
                    <a:uLnTx/>
                    <a:uFillTx/>
                    <a:latin typeface="Segoe" pitchFamily="34" charset="0"/>
                    <a:ea typeface="+mn-ea"/>
                    <a:cs typeface="+mn-cs"/>
                  </a:endParaRPr>
                </a:p>
              </p:txBody>
            </p:sp>
            <p:pic>
              <p:nvPicPr>
                <p:cNvPr id="56" name="Content Placeholder 4" descr="ShrPt_h_rgb.png"/>
                <p:cNvPicPr>
                  <a:picLocks noChangeAspect="1"/>
                </p:cNvPicPr>
                <p:nvPr/>
              </p:nvPicPr>
              <p:blipFill>
                <a:blip r:embed="rId4" cstate="print"/>
                <a:srcRect r="83105" b="-8078"/>
                <a:stretch>
                  <a:fillRect/>
                </a:stretch>
              </p:blipFill>
              <p:spPr>
                <a:xfrm>
                  <a:off x="1882721" y="3482810"/>
                  <a:ext cx="453526" cy="539301"/>
                </a:xfrm>
                <a:prstGeom prst="rect">
                  <a:avLst/>
                </a:prstGeom>
              </p:spPr>
            </p:pic>
            <p:pic>
              <p:nvPicPr>
                <p:cNvPr id="57" name="Content Placeholder 4" descr="ShrPt_h_rgb.png"/>
                <p:cNvPicPr>
                  <a:picLocks noChangeAspect="1"/>
                </p:cNvPicPr>
                <p:nvPr/>
              </p:nvPicPr>
              <p:blipFill>
                <a:blip r:embed="rId4" cstate="print">
                  <a:duotone>
                    <a:prstClr val="black"/>
                    <a:srgbClr xmlns:mc="http://schemas.openxmlformats.org/markup-compatibility/2006" xmlns:a14="http://schemas.microsoft.com/office/drawing/2010/main" val="D9C3A5" mc:Ignorable="">
                      <a:tint val="50000"/>
                      <a:satMod val="180000"/>
                    </a:srgbClr>
                  </a:duotone>
                </a:blip>
                <a:srcRect l="16257" r="30219"/>
                <a:stretch>
                  <a:fillRect/>
                </a:stretch>
              </p:blipFill>
              <p:spPr>
                <a:xfrm>
                  <a:off x="1600928" y="3978738"/>
                  <a:ext cx="915809" cy="318071"/>
                </a:xfrm>
                <a:prstGeom prst="rect">
                  <a:avLst/>
                </a:prstGeom>
              </p:spPr>
            </p:pic>
          </p:grpSp>
        </p:grpSp>
        <p:sp>
          <p:nvSpPr>
            <p:cNvPr id="43" name="Rectangle 42"/>
            <p:cNvSpPr/>
            <p:nvPr/>
          </p:nvSpPr>
          <p:spPr>
            <a:xfrm>
              <a:off x="3189356" y="3124200"/>
              <a:ext cx="1889320" cy="194879"/>
            </a:xfrm>
            <a:prstGeom prst="rect">
              <a:avLst/>
            </a:prstGeom>
          </p:spPr>
          <p:txBody>
            <a:bodyPr wrap="square" lIns="0" tIns="0" rIns="0" bIns="0">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sz="1600" b="1" i="0" u="none" strike="noStrike" kern="0" cap="none" spc="-80" normalizeH="0" baseline="0" noProof="0" dirty="0">
                  <a:ln w="3175">
                    <a:noFill/>
                  </a:ln>
                  <a:gradFill>
                    <a:gsLst>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uLnTx/>
                  <a:uFillTx/>
                  <a:cs typeface="Segoe UI" pitchFamily="34" charset="0"/>
                </a:rPr>
                <a:t>Communities</a:t>
              </a:r>
            </a:p>
          </p:txBody>
        </p:sp>
        <p:sp>
          <p:nvSpPr>
            <p:cNvPr id="44" name="Rectangle 43"/>
            <p:cNvSpPr/>
            <p:nvPr/>
          </p:nvSpPr>
          <p:spPr>
            <a:xfrm>
              <a:off x="1726749" y="5055692"/>
              <a:ext cx="1889320" cy="194879"/>
            </a:xfrm>
            <a:prstGeom prst="rect">
              <a:avLst/>
            </a:prstGeom>
          </p:spPr>
          <p:txBody>
            <a:bodyPr wrap="square" lIns="0" tIns="0" rIns="0" bIns="0">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sz="1600" b="1" i="0" u="none" strike="noStrike" kern="0" cap="none" spc="-80" normalizeH="0" baseline="0" noProof="0" dirty="0">
                  <a:ln w="3175">
                    <a:noFill/>
                  </a:ln>
                  <a:gradFill>
                    <a:gsLst>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uLnTx/>
                  <a:uFillTx/>
                  <a:cs typeface="Segoe UI" pitchFamily="34" charset="0"/>
                </a:rPr>
                <a:t>Search</a:t>
              </a:r>
            </a:p>
          </p:txBody>
        </p:sp>
        <p:sp>
          <p:nvSpPr>
            <p:cNvPr id="47" name="Rectangle 46"/>
            <p:cNvSpPr/>
            <p:nvPr/>
          </p:nvSpPr>
          <p:spPr>
            <a:xfrm>
              <a:off x="1726752" y="2514600"/>
              <a:ext cx="1889320" cy="194879"/>
            </a:xfrm>
            <a:prstGeom prst="rect">
              <a:avLst/>
            </a:prstGeom>
          </p:spPr>
          <p:txBody>
            <a:bodyPr wrap="square" lIns="0" tIns="0" rIns="0" bIns="0">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sz="1600" b="1" i="0" u="none" strike="noStrike" kern="0" cap="none" spc="-80" normalizeH="0" baseline="0" noProof="0" dirty="0">
                  <a:ln w="3175">
                    <a:noFill/>
                  </a:ln>
                  <a:gradFill>
                    <a:gsLst>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uLnTx/>
                  <a:uFillTx/>
                  <a:cs typeface="Segoe UI" pitchFamily="34" charset="0"/>
                </a:rPr>
                <a:t>Sites</a:t>
              </a:r>
            </a:p>
          </p:txBody>
        </p:sp>
        <p:sp>
          <p:nvSpPr>
            <p:cNvPr id="49" name="Rectangle 48"/>
            <p:cNvSpPr/>
            <p:nvPr/>
          </p:nvSpPr>
          <p:spPr>
            <a:xfrm>
              <a:off x="66375" y="3124200"/>
              <a:ext cx="2066670" cy="194879"/>
            </a:xfrm>
            <a:prstGeom prst="rect">
              <a:avLst/>
            </a:prstGeom>
          </p:spPr>
          <p:txBody>
            <a:bodyPr wrap="square" lIns="0" tIns="0" rIns="0" bIns="0">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sz="1600" b="1" i="0" u="none" strike="noStrike" kern="0" cap="none" spc="-80" normalizeH="0" baseline="0" noProof="0" dirty="0">
                  <a:ln w="3175">
                    <a:noFill/>
                  </a:ln>
                  <a:gradFill>
                    <a:gsLst>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uLnTx/>
                  <a:uFillTx/>
                  <a:cs typeface="Segoe UI" pitchFamily="34" charset="0"/>
                </a:rPr>
                <a:t>Composites</a:t>
              </a:r>
            </a:p>
          </p:txBody>
        </p:sp>
        <p:sp>
          <p:nvSpPr>
            <p:cNvPr id="50" name="Rectangle 49"/>
            <p:cNvSpPr/>
            <p:nvPr/>
          </p:nvSpPr>
          <p:spPr>
            <a:xfrm>
              <a:off x="3555073" y="4292914"/>
              <a:ext cx="1366217" cy="194879"/>
            </a:xfrm>
            <a:prstGeom prst="rect">
              <a:avLst/>
            </a:prstGeom>
          </p:spPr>
          <p:txBody>
            <a:bodyPr wrap="square" lIns="0" tIns="0" rIns="0" bIns="0">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sz="1600" b="1" i="0" u="none" strike="noStrike" kern="0" cap="none" spc="-80" normalizeH="0" baseline="0" noProof="0" dirty="0">
                  <a:ln w="3175">
                    <a:noFill/>
                  </a:ln>
                  <a:gradFill>
                    <a:gsLst>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uLnTx/>
                  <a:uFillTx/>
                  <a:cs typeface="Segoe UI" pitchFamily="34" charset="0"/>
                </a:rPr>
                <a:t>Content</a:t>
              </a:r>
            </a:p>
          </p:txBody>
        </p:sp>
        <p:sp>
          <p:nvSpPr>
            <p:cNvPr id="51" name="Rectangle 50"/>
            <p:cNvSpPr/>
            <p:nvPr/>
          </p:nvSpPr>
          <p:spPr>
            <a:xfrm>
              <a:off x="406295" y="4292914"/>
              <a:ext cx="1334322" cy="194879"/>
            </a:xfrm>
            <a:prstGeom prst="rect">
              <a:avLst/>
            </a:prstGeom>
          </p:spPr>
          <p:txBody>
            <a:bodyPr wrap="square" lIns="0" tIns="0" rIns="0" bIns="0">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0" lang="en-US" sz="1600" b="1" i="0" u="none" strike="noStrike" kern="0" cap="none" spc="-80" normalizeH="0" baseline="0" noProof="0" dirty="0">
                  <a:ln w="3175">
                    <a:noFill/>
                  </a:ln>
                  <a:gradFill>
                    <a:gsLst>
                      <a:gs pos="5000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ffectLst/>
                  <a:uLnTx/>
                  <a:uFillTx/>
                  <a:cs typeface="Segoe UI" pitchFamily="34" charset="0"/>
                </a:rPr>
                <a:t>Insights</a:t>
              </a:r>
            </a:p>
          </p:txBody>
        </p:sp>
      </p:grpSp>
      <p:sp>
        <p:nvSpPr>
          <p:cNvPr id="62" name="Rectangle 61"/>
          <p:cNvSpPr/>
          <p:nvPr/>
        </p:nvSpPr>
        <p:spPr>
          <a:xfrm>
            <a:off x="441792" y="3393290"/>
            <a:ext cx="8473607" cy="835810"/>
          </a:xfrm>
          <a:prstGeom prst="rect">
            <a:avLst/>
          </a:prstGeom>
          <a:gradFill>
            <a:gsLst>
              <a:gs pos="0">
                <a:srgbClr xmlns:mc="http://schemas.openxmlformats.org/markup-compatibility/2006" xmlns:a14="http://schemas.microsoft.com/office/drawing/2010/main" val="FFFFFF" mc:Ignorable=""/>
              </a:gs>
              <a:gs pos="7001">
                <a:srgbClr xmlns:mc="http://schemas.openxmlformats.org/markup-compatibility/2006" xmlns:a14="http://schemas.microsoft.com/office/drawing/2010/main" val="E6E6E6" mc:Ignorable=""/>
              </a:gs>
              <a:gs pos="32001">
                <a:srgbClr xmlns:mc="http://schemas.openxmlformats.org/markup-compatibility/2006" xmlns:a14="http://schemas.microsoft.com/office/drawing/2010/main" val="7D8496" mc:Ignorable=""/>
              </a:gs>
              <a:gs pos="47000">
                <a:srgbClr xmlns:mc="http://schemas.openxmlformats.org/markup-compatibility/2006" xmlns:a14="http://schemas.microsoft.com/office/drawing/2010/main" val="E6E6E6" mc:Ignorable=""/>
              </a:gs>
              <a:gs pos="85001">
                <a:srgbClr xmlns:mc="http://schemas.openxmlformats.org/markup-compatibility/2006" xmlns:a14="http://schemas.microsoft.com/office/drawing/2010/main" val="7D8496" mc:Ignorable=""/>
              </a:gs>
              <a:gs pos="100000">
                <a:srgbClr xmlns:mc="http://schemas.openxmlformats.org/markup-compatibility/2006" xmlns:a14="http://schemas.microsoft.com/office/drawing/2010/main" val="E6E6E6" mc:Ignorable=""/>
              </a:gs>
            </a:gsLst>
            <a:lin ang="16200000" scaled="0"/>
          </a:gradFill>
          <a:ln>
            <a:solidFill>
              <a:srgbClr xmlns:mc="http://schemas.openxmlformats.org/markup-compatibility/2006" xmlns:a14="http://schemas.microsoft.com/office/drawing/2010/main" val="FFC000" mc:Ignorable=""/>
            </a:solidFill>
          </a:ln>
          <a:effectLst>
            <a:outerShdw blurRad="342900" dist="50800" dir="5400000" algn="ctr" rotWithShape="0">
              <a:srgbClr xmlns:mc="http://schemas.openxmlformats.org/markup-compatibility/2006" xmlns:a14="http://schemas.microsoft.com/office/drawing/2010/main" val="000000" mc:Ignorable="">
                <a:alpha val="43137"/>
              </a:srgbClr>
            </a:outerShdw>
          </a:effectLst>
          <a:scene3d>
            <a:camera prst="orthographicFront">
              <a:rot lat="0" lon="0" rev="0"/>
            </a:camera>
            <a:lightRig rig="sunset" dir="t"/>
          </a:scene3d>
          <a:sp3d prstMaterial="flat"/>
        </p:spPr>
        <p:txBody>
          <a:bodyPr wrap="square">
            <a:noAutofit/>
          </a:bodyPr>
          <a:lstStyle/>
          <a:p>
            <a:pPr algn="ctr"/>
            <a:r>
              <a:rPr lang="en-US" sz="2000" b="1" dirty="0" smtClean="0">
                <a:solidFill>
                  <a:schemeClr val="accent1"/>
                </a:solidFill>
              </a:rPr>
              <a:t>Project Server 2010 </a:t>
            </a:r>
            <a:r>
              <a:rPr lang="en-US" sz="2000" b="1" dirty="0" smtClean="0">
                <a:solidFill>
                  <a:srgbClr xmlns:mc="http://schemas.openxmlformats.org/markup-compatibility/2006" xmlns:a14="http://schemas.microsoft.com/office/drawing/2010/main" val="FF0000" mc:Ignorable=""/>
                </a:solidFill>
              </a:rPr>
              <a:t>is built on SharePoint 2010 </a:t>
            </a:r>
          </a:p>
          <a:p>
            <a:pPr algn="ctr"/>
            <a:r>
              <a:rPr lang="en-US" sz="2000" b="1" dirty="0" smtClean="0">
                <a:solidFill>
                  <a:srgbClr xmlns:mc="http://schemas.openxmlformats.org/markup-compatibility/2006" xmlns:a14="http://schemas.microsoft.com/office/drawing/2010/main" val="FF0000" mc:Ignorable=""/>
                </a:solidFill>
              </a:rPr>
              <a:t>-&gt; Explore Coexistence Opportunities</a:t>
            </a:r>
            <a:endParaRPr lang="en-US" sz="2000" b="1" dirty="0">
              <a:solidFill>
                <a:srgbClr xmlns:mc="http://schemas.openxmlformats.org/markup-compatibility/2006" xmlns:a14="http://schemas.microsoft.com/office/drawing/2010/main" val="FF0000" mc:Ignorable=""/>
              </a:solidFill>
            </a:endParaRPr>
          </a:p>
        </p:txBody>
      </p:sp>
    </p:spTree>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fltVal val="0"/>
                                          </p:val>
                                        </p:tav>
                                        <p:tav tm="100000">
                                          <p:val>
                                            <p:strVal val="#ppt_w"/>
                                          </p:val>
                                        </p:tav>
                                      </p:tavLst>
                                    </p:anim>
                                    <p:anim calcmode="lin" valueType="num">
                                      <p:cBhvr>
                                        <p:cTn id="14" dur="1000" fill="hold"/>
                                        <p:tgtEl>
                                          <p:spTgt spid="20"/>
                                        </p:tgtEl>
                                        <p:attrNameLst>
                                          <p:attrName>ppt_h</p:attrName>
                                        </p:attrNameLst>
                                      </p:cBhvr>
                                      <p:tavLst>
                                        <p:tav tm="0">
                                          <p:val>
                                            <p:fltVal val="0"/>
                                          </p:val>
                                        </p:tav>
                                        <p:tav tm="100000">
                                          <p:val>
                                            <p:strVal val="#ppt_h"/>
                                          </p:val>
                                        </p:tav>
                                      </p:tavLst>
                                    </p:anim>
                                    <p:anim calcmode="lin" valueType="num">
                                      <p:cBhvr>
                                        <p:cTn id="15" dur="1000" fill="hold"/>
                                        <p:tgtEl>
                                          <p:spTgt spid="20"/>
                                        </p:tgtEl>
                                        <p:attrNameLst>
                                          <p:attrName>style.rotation</p:attrName>
                                        </p:attrNameLst>
                                      </p:cBhvr>
                                      <p:tavLst>
                                        <p:tav tm="0">
                                          <p:val>
                                            <p:fltVal val="90"/>
                                          </p:val>
                                        </p:tav>
                                        <p:tav tm="100000">
                                          <p:val>
                                            <p:fltVal val="0"/>
                                          </p:val>
                                        </p:tav>
                                      </p:tavLst>
                                    </p:anim>
                                    <p:animEffect transition="in" filter="fade">
                                      <p:cBhvr>
                                        <p:cTn id="16" dur="1000"/>
                                        <p:tgtEl>
                                          <p:spTgt spid="20"/>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fltVal val="0"/>
                                          </p:val>
                                        </p:tav>
                                        <p:tav tm="100000">
                                          <p:val>
                                            <p:strVal val="#ppt_w"/>
                                          </p:val>
                                        </p:tav>
                                      </p:tavLst>
                                    </p:anim>
                                    <p:anim calcmode="lin" valueType="num">
                                      <p:cBhvr>
                                        <p:cTn id="20" dur="1000" fill="hold"/>
                                        <p:tgtEl>
                                          <p:spTgt spid="21"/>
                                        </p:tgtEl>
                                        <p:attrNameLst>
                                          <p:attrName>ppt_h</p:attrName>
                                        </p:attrNameLst>
                                      </p:cBhvr>
                                      <p:tavLst>
                                        <p:tav tm="0">
                                          <p:val>
                                            <p:fltVal val="0"/>
                                          </p:val>
                                        </p:tav>
                                        <p:tav tm="100000">
                                          <p:val>
                                            <p:strVal val="#ppt_h"/>
                                          </p:val>
                                        </p:tav>
                                      </p:tavLst>
                                    </p:anim>
                                    <p:anim calcmode="lin" valueType="num">
                                      <p:cBhvr>
                                        <p:cTn id="21" dur="1000" fill="hold"/>
                                        <p:tgtEl>
                                          <p:spTgt spid="21"/>
                                        </p:tgtEl>
                                        <p:attrNameLst>
                                          <p:attrName>style.rotation</p:attrName>
                                        </p:attrNameLst>
                                      </p:cBhvr>
                                      <p:tavLst>
                                        <p:tav tm="0">
                                          <p:val>
                                            <p:fltVal val="90"/>
                                          </p:val>
                                        </p:tav>
                                        <p:tav tm="100000">
                                          <p:val>
                                            <p:fltVal val="0"/>
                                          </p:val>
                                        </p:tav>
                                      </p:tavLst>
                                    </p:anim>
                                    <p:animEffect transition="in" filter="fade">
                                      <p:cBhvr>
                                        <p:cTn id="22" dur="1000"/>
                                        <p:tgtEl>
                                          <p:spTgt spid="21"/>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90"/>
                                          </p:val>
                                        </p:tav>
                                        <p:tav tm="100000">
                                          <p:val>
                                            <p:fltVal val="0"/>
                                          </p:val>
                                        </p:tav>
                                      </p:tavLst>
                                    </p:anim>
                                    <p:animEffect transition="in" filter="fade">
                                      <p:cBhvr>
                                        <p:cTn id="28" dur="1000"/>
                                        <p:tgtEl>
                                          <p:spTgt spid="22"/>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par>
                                <p:cTn id="35" presetID="31" presetClass="entr" presetSubtype="0" fill="hold" grpId="0" nodeType="withEffect">
                                  <p:stCondLst>
                                    <p:cond delay="0"/>
                                  </p:stCondLst>
                                  <p:iterate type="lt">
                                    <p:tmPct val="5000"/>
                                  </p:iterate>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1000" fill="hold"/>
                                        <p:tgtEl>
                                          <p:spTgt spid="45"/>
                                        </p:tgtEl>
                                        <p:attrNameLst>
                                          <p:attrName>ppt_w</p:attrName>
                                        </p:attrNameLst>
                                      </p:cBhvr>
                                      <p:tavLst>
                                        <p:tav tm="0">
                                          <p:val>
                                            <p:strVal val="#ppt_w*0.70"/>
                                          </p:val>
                                        </p:tav>
                                        <p:tav tm="100000">
                                          <p:val>
                                            <p:strVal val="#ppt_w"/>
                                          </p:val>
                                        </p:tav>
                                      </p:tavLst>
                                    </p:anim>
                                    <p:anim calcmode="lin" valueType="num">
                                      <p:cBhvr>
                                        <p:cTn id="49" dur="1000" fill="hold"/>
                                        <p:tgtEl>
                                          <p:spTgt spid="45"/>
                                        </p:tgtEl>
                                        <p:attrNameLst>
                                          <p:attrName>ppt_h</p:attrName>
                                        </p:attrNameLst>
                                      </p:cBhvr>
                                      <p:tavLst>
                                        <p:tav tm="0">
                                          <p:val>
                                            <p:strVal val="#ppt_h"/>
                                          </p:val>
                                        </p:tav>
                                        <p:tav tm="100000">
                                          <p:val>
                                            <p:strVal val="#ppt_h"/>
                                          </p:val>
                                        </p:tav>
                                      </p:tavLst>
                                    </p:anim>
                                    <p:animEffect transition="in" filter="fade">
                                      <p:cBhvr>
                                        <p:cTn id="50" dur="1000"/>
                                        <p:tgtEl>
                                          <p:spTgt spid="45"/>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p:cTn id="53" dur="1000" fill="hold"/>
                                        <p:tgtEl>
                                          <p:spTgt spid="48"/>
                                        </p:tgtEl>
                                        <p:attrNameLst>
                                          <p:attrName>ppt_w</p:attrName>
                                        </p:attrNameLst>
                                      </p:cBhvr>
                                      <p:tavLst>
                                        <p:tav tm="0">
                                          <p:val>
                                            <p:strVal val="#ppt_w*0.70"/>
                                          </p:val>
                                        </p:tav>
                                        <p:tav tm="100000">
                                          <p:val>
                                            <p:strVal val="#ppt_w"/>
                                          </p:val>
                                        </p:tav>
                                      </p:tavLst>
                                    </p:anim>
                                    <p:anim calcmode="lin" valueType="num">
                                      <p:cBhvr>
                                        <p:cTn id="54" dur="1000" fill="hold"/>
                                        <p:tgtEl>
                                          <p:spTgt spid="48"/>
                                        </p:tgtEl>
                                        <p:attrNameLst>
                                          <p:attrName>ppt_h</p:attrName>
                                        </p:attrNameLst>
                                      </p:cBhvr>
                                      <p:tavLst>
                                        <p:tav tm="0">
                                          <p:val>
                                            <p:strVal val="#ppt_h"/>
                                          </p:val>
                                        </p:tav>
                                        <p:tav tm="100000">
                                          <p:val>
                                            <p:strVal val="#ppt_h"/>
                                          </p:val>
                                        </p:tav>
                                      </p:tavLst>
                                    </p:anim>
                                    <p:animEffect transition="in" filter="fade">
                                      <p:cBhvr>
                                        <p:cTn id="55" dur="1000"/>
                                        <p:tgtEl>
                                          <p:spTgt spid="48"/>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1000" fill="hold"/>
                                        <p:tgtEl>
                                          <p:spTgt spid="58"/>
                                        </p:tgtEl>
                                        <p:attrNameLst>
                                          <p:attrName>ppt_w</p:attrName>
                                        </p:attrNameLst>
                                      </p:cBhvr>
                                      <p:tavLst>
                                        <p:tav tm="0">
                                          <p:val>
                                            <p:strVal val="#ppt_w*0.70"/>
                                          </p:val>
                                        </p:tav>
                                        <p:tav tm="100000">
                                          <p:val>
                                            <p:strVal val="#ppt_w"/>
                                          </p:val>
                                        </p:tav>
                                      </p:tavLst>
                                    </p:anim>
                                    <p:anim calcmode="lin" valueType="num">
                                      <p:cBhvr>
                                        <p:cTn id="59" dur="1000" fill="hold"/>
                                        <p:tgtEl>
                                          <p:spTgt spid="58"/>
                                        </p:tgtEl>
                                        <p:attrNameLst>
                                          <p:attrName>ppt_h</p:attrName>
                                        </p:attrNameLst>
                                      </p:cBhvr>
                                      <p:tavLst>
                                        <p:tav tm="0">
                                          <p:val>
                                            <p:strVal val="#ppt_h"/>
                                          </p:val>
                                        </p:tav>
                                        <p:tav tm="100000">
                                          <p:val>
                                            <p:strVal val="#ppt_h"/>
                                          </p:val>
                                        </p:tav>
                                      </p:tavLst>
                                    </p:anim>
                                    <p:animEffect transition="in" filter="fade">
                                      <p:cBhvr>
                                        <p:cTn id="60" dur="1000"/>
                                        <p:tgtEl>
                                          <p:spTgt spid="58"/>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p:cTn id="63" dur="1000" fill="hold"/>
                                        <p:tgtEl>
                                          <p:spTgt spid="63"/>
                                        </p:tgtEl>
                                        <p:attrNameLst>
                                          <p:attrName>ppt_w</p:attrName>
                                        </p:attrNameLst>
                                      </p:cBhvr>
                                      <p:tavLst>
                                        <p:tav tm="0">
                                          <p:val>
                                            <p:strVal val="#ppt_w*0.70"/>
                                          </p:val>
                                        </p:tav>
                                        <p:tav tm="100000">
                                          <p:val>
                                            <p:strVal val="#ppt_w"/>
                                          </p:val>
                                        </p:tav>
                                      </p:tavLst>
                                    </p:anim>
                                    <p:anim calcmode="lin" valueType="num">
                                      <p:cBhvr>
                                        <p:cTn id="64" dur="1000" fill="hold"/>
                                        <p:tgtEl>
                                          <p:spTgt spid="63"/>
                                        </p:tgtEl>
                                        <p:attrNameLst>
                                          <p:attrName>ppt_h</p:attrName>
                                        </p:attrNameLst>
                                      </p:cBhvr>
                                      <p:tavLst>
                                        <p:tav tm="0">
                                          <p:val>
                                            <p:strVal val="#ppt_h"/>
                                          </p:val>
                                        </p:tav>
                                        <p:tav tm="100000">
                                          <p:val>
                                            <p:strVal val="#ppt_h"/>
                                          </p:val>
                                        </p:tav>
                                      </p:tavLst>
                                    </p:anim>
                                    <p:animEffect transition="in" filter="fade">
                                      <p:cBhvr>
                                        <p:cTn id="65" dur="1000"/>
                                        <p:tgtEl>
                                          <p:spTgt spid="63"/>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70"/>
                                        </p:tgtEl>
                                        <p:attrNameLst>
                                          <p:attrName>style.visibility</p:attrName>
                                        </p:attrNameLst>
                                      </p:cBhvr>
                                      <p:to>
                                        <p:strVal val="visible"/>
                                      </p:to>
                                    </p:set>
                                    <p:anim calcmode="lin" valueType="num">
                                      <p:cBhvr>
                                        <p:cTn id="68" dur="1000" fill="hold"/>
                                        <p:tgtEl>
                                          <p:spTgt spid="70"/>
                                        </p:tgtEl>
                                        <p:attrNameLst>
                                          <p:attrName>ppt_w</p:attrName>
                                        </p:attrNameLst>
                                      </p:cBhvr>
                                      <p:tavLst>
                                        <p:tav tm="0">
                                          <p:val>
                                            <p:strVal val="#ppt_w*0.70"/>
                                          </p:val>
                                        </p:tav>
                                        <p:tav tm="100000">
                                          <p:val>
                                            <p:strVal val="#ppt_w"/>
                                          </p:val>
                                        </p:tav>
                                      </p:tavLst>
                                    </p:anim>
                                    <p:anim calcmode="lin" valueType="num">
                                      <p:cBhvr>
                                        <p:cTn id="69" dur="1000" fill="hold"/>
                                        <p:tgtEl>
                                          <p:spTgt spid="70"/>
                                        </p:tgtEl>
                                        <p:attrNameLst>
                                          <p:attrName>ppt_h</p:attrName>
                                        </p:attrNameLst>
                                      </p:cBhvr>
                                      <p:tavLst>
                                        <p:tav tm="0">
                                          <p:val>
                                            <p:strVal val="#ppt_h"/>
                                          </p:val>
                                        </p:tav>
                                        <p:tav tm="100000">
                                          <p:val>
                                            <p:strVal val="#ppt_h"/>
                                          </p:val>
                                        </p:tav>
                                      </p:tavLst>
                                    </p:anim>
                                    <p:animEffect transition="in" filter="fade">
                                      <p:cBhvr>
                                        <p:cTn id="70" dur="1000"/>
                                        <p:tgtEl>
                                          <p:spTgt spid="70"/>
                                        </p:tgtEl>
                                      </p:cBhvr>
                                    </p:animEffect>
                                  </p:childTnLst>
                                </p:cTn>
                              </p:par>
                              <p:par>
                                <p:cTn id="71" presetID="10" presetClass="entr" presetSubtype="0" fill="hold"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2000"/>
                                        <p:tgtEl>
                                          <p:spTgt spid="71"/>
                                        </p:tgtEl>
                                      </p:cBhvr>
                                    </p:animEffect>
                                  </p:childTnLst>
                                </p:cTn>
                              </p:par>
                              <p:par>
                                <p:cTn id="74" presetID="10" presetClass="entr" presetSubtype="0"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2000"/>
                                        <p:tgtEl>
                                          <p:spTgt spid="64"/>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2000"/>
                                        <p:tgtEl>
                                          <p:spTgt spid="59"/>
                                        </p:tgtEl>
                                      </p:cBhvr>
                                    </p:animEffect>
                                  </p:childTnLst>
                                </p:cTn>
                              </p:par>
                              <p:par>
                                <p:cTn id="80" presetID="10" presetClass="entr" presetSubtype="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2000"/>
                                        <p:tgtEl>
                                          <p:spTgt spid="53"/>
                                        </p:tgtEl>
                                      </p:cBhvr>
                                    </p:animEffect>
                                  </p:childTnLst>
                                </p:cTn>
                              </p:par>
                              <p:par>
                                <p:cTn id="83" presetID="10" presetClass="entr" presetSubtype="0"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2000"/>
                                        <p:tgtEl>
                                          <p:spTgt spid="46"/>
                                        </p:tgtEl>
                                      </p:cBhvr>
                                    </p:animEffect>
                                  </p:childTnLst>
                                </p:cTn>
                              </p:par>
                              <p:par>
                                <p:cTn id="86" presetID="10" presetClass="entr" presetSubtype="0" fill="hold"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20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9" fill="hold" grpId="0" nodeType="clickEffect">
                                  <p:stCondLst>
                                    <p:cond delay="0"/>
                                  </p:stCondLst>
                                  <p:childTnLst>
                                    <p:set>
                                      <p:cBhvr>
                                        <p:cTn id="92" dur="1" fill="hold">
                                          <p:stCondLst>
                                            <p:cond delay="0"/>
                                          </p:stCondLst>
                                        </p:cTn>
                                        <p:tgtEl>
                                          <p:spTgt spid="62"/>
                                        </p:tgtEl>
                                        <p:attrNameLst>
                                          <p:attrName>style.visibility</p:attrName>
                                        </p:attrNameLst>
                                      </p:cBhvr>
                                      <p:to>
                                        <p:strVal val="visible"/>
                                      </p:to>
                                    </p:set>
                                    <p:anim calcmode="lin" valueType="num">
                                      <p:cBhvr additive="base">
                                        <p:cTn id="93" dur="2000" fill="hold"/>
                                        <p:tgtEl>
                                          <p:spTgt spid="62"/>
                                        </p:tgtEl>
                                        <p:attrNameLst>
                                          <p:attrName>ppt_x</p:attrName>
                                        </p:attrNameLst>
                                      </p:cBhvr>
                                      <p:tavLst>
                                        <p:tav tm="0">
                                          <p:val>
                                            <p:strVal val="0-#ppt_w/2"/>
                                          </p:val>
                                        </p:tav>
                                        <p:tav tm="100000">
                                          <p:val>
                                            <p:strVal val="#ppt_x"/>
                                          </p:val>
                                        </p:tav>
                                      </p:tavLst>
                                    </p:anim>
                                    <p:anim calcmode="lin" valueType="num">
                                      <p:cBhvr additive="base">
                                        <p:cTn id="94" dur="2000" fill="hold"/>
                                        <p:tgtEl>
                                          <p:spTgt spid="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5" grpId="0" animBg="1"/>
      <p:bldP spid="48" grpId="0" animBg="1"/>
      <p:bldP spid="58" grpId="0" animBg="1"/>
      <p:bldP spid="63" grpId="0" animBg="1"/>
      <p:bldP spid="70" grpId="0" animBg="1"/>
      <p:bldP spid="7" grpId="0"/>
      <p:bldP spid="20" grpId="0"/>
      <p:bldP spid="21" grpId="0"/>
      <p:bldP spid="22" grpId="0"/>
      <p:bldP spid="24" grpId="0"/>
      <p:bldP spid="25" grpId="0"/>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2010 Ignite Summary</a:t>
            </a:r>
            <a:endParaRPr lang="en-US" dirty="0"/>
          </a:p>
        </p:txBody>
      </p:sp>
      <p:sp>
        <p:nvSpPr>
          <p:cNvPr id="7" name="Text Placeholder 3"/>
          <p:cNvSpPr txBox="1">
            <a:spLocks/>
          </p:cNvSpPr>
          <p:nvPr/>
        </p:nvSpPr>
        <p:spPr>
          <a:xfrm>
            <a:off x="938076" y="1227568"/>
            <a:ext cx="6726981" cy="1666709"/>
          </a:xfrm>
          <a:prstGeom prst="rect">
            <a:avLst/>
          </a:prstGeom>
        </p:spPr>
        <p:style>
          <a:lnRef idx="1">
            <a:schemeClr val="accent3"/>
          </a:lnRef>
          <a:fillRef idx="3">
            <a:schemeClr val="accent3"/>
          </a:fillRef>
          <a:effectRef idx="2">
            <a:schemeClr val="accent3"/>
          </a:effectRef>
          <a:fontRef idx="minor">
            <a:schemeClr val="lt1"/>
          </a:fontRef>
        </p:style>
        <p:txBody>
          <a:bodyPr vert="horz" lIns="91440" tIns="0" rIns="91440" bIns="0" rtlCol="0">
            <a:normAutofit lnSpcReduction="10000"/>
            <a:scene3d>
              <a:camera prst="orthographicFront"/>
              <a:lightRig rig="soft" dir="t">
                <a:rot lat="0" lon="0" rev="10800000"/>
              </a:lightRig>
            </a:scene3d>
            <a:sp3d>
              <a:contourClr>
                <a:srgbClr xmlns:mc="http://schemas.openxmlformats.org/markup-compatibility/2006" xmlns:a14="http://schemas.microsoft.com/office/drawing/2010/main" val="DDDDDD" mc:Ignorable=""/>
              </a:contourClr>
            </a:sp3d>
          </a:bodyPr>
          <a:lstStyle/>
          <a:p>
            <a:pPr marL="0" marR="0" lvl="0" indent="0"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1" u="none" strike="noStrike" kern="1200" cap="none" spc="150" normalizeH="0" baseline="0" noProof="0" dirty="0" smtClean="0">
                <a:ln w="1143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mn-lt"/>
                <a:ea typeface="+mn-ea"/>
                <a:cs typeface="+mn-cs"/>
              </a:rPr>
              <a:t>Day 1 – Overview and Deployment</a:t>
            </a:r>
          </a:p>
          <a:p>
            <a:pPr marL="460375" marR="0" lvl="0" indent="-460375" algn="l" defTabSz="914363" rtl="0" eaLnBrk="1" fontAlgn="auto" latinLnBrk="0" hangingPunct="1">
              <a:lnSpc>
                <a:spcPct val="90000"/>
              </a:lnSpc>
              <a:spcBef>
                <a:spcPts val="0"/>
              </a:spcBef>
              <a:spcAft>
                <a:spcPts val="0"/>
              </a:spcAft>
              <a:buClrTx/>
              <a:buSzTx/>
              <a:buFont typeface="Arial" pitchFamily="34" charset="0"/>
              <a:buBlip>
                <a:blip r:embed="rId2"/>
              </a:buBlip>
              <a:tabLst/>
              <a:defRPr/>
            </a:pPr>
            <a:r>
              <a:rPr kumimoji="0" lang="en-US" sz="2400" i="0" u="none" strike="noStrike" kern="1200" cap="none" spc="150" normalizeH="0" baseline="0" noProof="0" dirty="0" smtClean="0">
                <a:ln w="1143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mn-lt"/>
                <a:ea typeface="+mn-ea"/>
                <a:cs typeface="+mn-cs"/>
              </a:rPr>
              <a:t>Introduction</a:t>
            </a:r>
          </a:p>
          <a:p>
            <a:pPr marL="460375" marR="0" lvl="0" indent="-460375" algn="l" defTabSz="914363" rtl="0" eaLnBrk="1" fontAlgn="auto" latinLnBrk="0" hangingPunct="1">
              <a:lnSpc>
                <a:spcPct val="90000"/>
              </a:lnSpc>
              <a:spcBef>
                <a:spcPts val="0"/>
              </a:spcBef>
              <a:spcAft>
                <a:spcPts val="0"/>
              </a:spcAft>
              <a:buClrTx/>
              <a:buSzTx/>
              <a:buFont typeface="Arial" pitchFamily="34" charset="0"/>
              <a:buBlip>
                <a:blip r:embed="rId2"/>
              </a:buBlip>
              <a:tabLst/>
              <a:defRPr/>
            </a:pPr>
            <a:r>
              <a:rPr kumimoji="0" lang="en-US" sz="2400" i="0" u="none" strike="noStrike" kern="1200" cap="none" spc="150" normalizeH="0" baseline="0" noProof="0" dirty="0" smtClean="0">
                <a:ln w="1143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mn-lt"/>
                <a:ea typeface="+mn-ea"/>
                <a:cs typeface="+mn-cs"/>
              </a:rPr>
              <a:t>Project 2010 Overview</a:t>
            </a:r>
          </a:p>
          <a:p>
            <a:pPr marL="460375" marR="0" lvl="0" indent="-460375" algn="l" defTabSz="914363" rtl="0" eaLnBrk="1" fontAlgn="auto" latinLnBrk="0" hangingPunct="1">
              <a:lnSpc>
                <a:spcPct val="90000"/>
              </a:lnSpc>
              <a:spcBef>
                <a:spcPts val="0"/>
              </a:spcBef>
              <a:spcAft>
                <a:spcPts val="0"/>
              </a:spcAft>
              <a:buClrTx/>
              <a:buSzTx/>
              <a:buFont typeface="Arial" pitchFamily="34" charset="0"/>
              <a:buBlip>
                <a:blip r:embed="rId2"/>
              </a:buBlip>
              <a:tabLst/>
              <a:defRPr/>
            </a:pPr>
            <a:r>
              <a:rPr kumimoji="0" lang="en-US" sz="2400" i="0" u="none" strike="noStrike" kern="1200" cap="none" spc="150" normalizeH="0" baseline="0" noProof="0" dirty="0" smtClean="0">
                <a:ln w="1143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mn-lt"/>
                <a:ea typeface="+mn-ea"/>
                <a:cs typeface="+mn-cs"/>
              </a:rPr>
              <a:t>Planning and Design</a:t>
            </a:r>
          </a:p>
          <a:p>
            <a:pPr marL="460375" marR="0" lvl="0" indent="-460375" algn="l" defTabSz="914363" rtl="0" eaLnBrk="1" fontAlgn="auto" latinLnBrk="0" hangingPunct="1">
              <a:lnSpc>
                <a:spcPct val="90000"/>
              </a:lnSpc>
              <a:spcBef>
                <a:spcPts val="0"/>
              </a:spcBef>
              <a:spcAft>
                <a:spcPts val="0"/>
              </a:spcAft>
              <a:buClrTx/>
              <a:buSzTx/>
              <a:buFont typeface="Arial" pitchFamily="34" charset="0"/>
              <a:buBlip>
                <a:blip r:embed="rId2"/>
              </a:buBlip>
              <a:tabLst/>
              <a:defRPr/>
            </a:pPr>
            <a:r>
              <a:rPr kumimoji="0" lang="en-US" sz="2400" i="0" u="none" strike="noStrike" kern="1200" cap="none" spc="150" normalizeH="0" baseline="0" noProof="0" dirty="0" smtClean="0">
                <a:ln w="1143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mn-lt"/>
                <a:ea typeface="+mn-ea"/>
                <a:cs typeface="+mn-cs"/>
              </a:rPr>
              <a:t>Deployment and Upgrade</a:t>
            </a:r>
            <a:endParaRPr kumimoji="0" lang="en-US" sz="2400" i="0" u="none" strike="noStrike" kern="1200" cap="none" spc="150" normalizeH="0" baseline="0" noProof="0" dirty="0">
              <a:ln w="1143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uLnTx/>
              <a:uFillTx/>
              <a:latin typeface="+mn-lt"/>
              <a:ea typeface="+mn-ea"/>
              <a:cs typeface="+mn-cs"/>
            </a:endParaRPr>
          </a:p>
        </p:txBody>
      </p:sp>
      <p:sp>
        <p:nvSpPr>
          <p:cNvPr id="8" name="Text Placeholder 3"/>
          <p:cNvSpPr txBox="1">
            <a:spLocks/>
          </p:cNvSpPr>
          <p:nvPr/>
        </p:nvSpPr>
        <p:spPr>
          <a:xfrm>
            <a:off x="949092" y="2989976"/>
            <a:ext cx="6700063" cy="1661993"/>
          </a:xfrm>
          <a:prstGeom prst="rect">
            <a:avLst/>
          </a:prstGeom>
        </p:spPr>
        <p:style>
          <a:lnRef idx="1">
            <a:schemeClr val="accent4"/>
          </a:lnRef>
          <a:fillRef idx="3">
            <a:schemeClr val="accent4"/>
          </a:fillRef>
          <a:effectRef idx="2">
            <a:schemeClr val="accent4"/>
          </a:effectRef>
          <a:fontRef idx="minor">
            <a:schemeClr val="lt1"/>
          </a:fontRef>
        </p:style>
        <p:txBody>
          <a:bodyPr vert="horz" wrap="square" lIns="0" tIns="0" rIns="0" bIns="0" rtlCol="0">
            <a:spAutoFit/>
          </a:bodyPr>
          <a:lstStyle>
            <a:lvl1pPr marL="460375" indent="-460375" algn="l" defTabSz="914363" rtl="0" eaLnBrk="1" latinLnBrk="0" hangingPunct="1">
              <a:lnSpc>
                <a:spcPct val="90000"/>
              </a:lnSpc>
              <a:spcBef>
                <a:spcPct val="20000"/>
              </a:spcBef>
              <a:buFontTx/>
              <a:buBlip>
                <a:blip r:embed="rId2"/>
              </a:buBlip>
              <a:defRPr sz="32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FontTx/>
              <a:buBlip>
                <a:blip r:embed="rId2"/>
              </a:buBlip>
              <a:defRPr sz="28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2pPr>
            <a:lvl3pPr marL="1258888" indent="-403225" algn="l" defTabSz="914363" rtl="0" eaLnBrk="1" latinLnBrk="0" hangingPunct="1">
              <a:lnSpc>
                <a:spcPct val="90000"/>
              </a:lnSpc>
              <a:spcBef>
                <a:spcPct val="20000"/>
              </a:spcBef>
              <a:buFontTx/>
              <a:buBlip>
                <a:blip r:embed="rId2"/>
              </a:buBlip>
              <a:defRPr sz="24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2"/>
              </a:buBlip>
              <a:defRPr sz="20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2"/>
              </a:buBlip>
              <a:defRPr sz="20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b="1" i="1" dirty="0">
                <a:solidFill>
                  <a:schemeClr val="tx1"/>
                </a:solidFill>
              </a:rPr>
              <a:t>Day 2 – Key Investments</a:t>
            </a:r>
          </a:p>
          <a:p>
            <a:pPr>
              <a:spcBef>
                <a:spcPts val="0"/>
              </a:spcBef>
            </a:pPr>
            <a:r>
              <a:rPr lang="en-US" sz="2400" dirty="0" smtClean="0">
                <a:solidFill>
                  <a:schemeClr val="tx1"/>
                </a:solidFill>
              </a:rPr>
              <a:t>Demand Management</a:t>
            </a:r>
          </a:p>
          <a:p>
            <a:pPr>
              <a:spcBef>
                <a:spcPts val="0"/>
              </a:spcBef>
            </a:pPr>
            <a:r>
              <a:rPr lang="en-US" sz="2400" dirty="0" smtClean="0">
                <a:solidFill>
                  <a:schemeClr val="tx1"/>
                </a:solidFill>
              </a:rPr>
              <a:t>Portfolio Strategy</a:t>
            </a:r>
          </a:p>
          <a:p>
            <a:pPr>
              <a:spcBef>
                <a:spcPts val="0"/>
              </a:spcBef>
            </a:pPr>
            <a:r>
              <a:rPr lang="en-US" sz="2400" dirty="0" smtClean="0">
                <a:solidFill>
                  <a:schemeClr val="tx1"/>
                </a:solidFill>
              </a:rPr>
              <a:t>Timesheet and Statusing</a:t>
            </a:r>
          </a:p>
          <a:p>
            <a:pPr>
              <a:spcBef>
                <a:spcPts val="0"/>
              </a:spcBef>
            </a:pPr>
            <a:r>
              <a:rPr lang="en-US" sz="2400" dirty="0" smtClean="0">
                <a:solidFill>
                  <a:schemeClr val="tx1"/>
                </a:solidFill>
              </a:rPr>
              <a:t>Reporting</a:t>
            </a:r>
          </a:p>
        </p:txBody>
      </p:sp>
      <p:sp>
        <p:nvSpPr>
          <p:cNvPr id="9" name="Text Placeholder 3"/>
          <p:cNvSpPr txBox="1">
            <a:spLocks/>
          </p:cNvSpPr>
          <p:nvPr/>
        </p:nvSpPr>
        <p:spPr>
          <a:xfrm>
            <a:off x="938255" y="4751220"/>
            <a:ext cx="6702949" cy="1661993"/>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0" rIns="0" bIns="0" rtlCol="0">
            <a:spAutoFit/>
          </a:bodyPr>
          <a:lstStyle>
            <a:lvl1pPr marL="460375" indent="-460375" algn="l" defTabSz="914363" rtl="0" eaLnBrk="1" latinLnBrk="0" hangingPunct="1">
              <a:lnSpc>
                <a:spcPct val="90000"/>
              </a:lnSpc>
              <a:spcBef>
                <a:spcPct val="20000"/>
              </a:spcBef>
              <a:buFontTx/>
              <a:buBlip>
                <a:blip r:embed="rId2"/>
              </a:buBlip>
              <a:defRPr sz="32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1pPr>
            <a:lvl2pPr marL="855663" indent="-395288" algn="l" defTabSz="914363" rtl="0" eaLnBrk="1" latinLnBrk="0" hangingPunct="1">
              <a:lnSpc>
                <a:spcPct val="90000"/>
              </a:lnSpc>
              <a:spcBef>
                <a:spcPct val="20000"/>
              </a:spcBef>
              <a:buFontTx/>
              <a:buBlip>
                <a:blip r:embed="rId2"/>
              </a:buBlip>
              <a:defRPr sz="28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2pPr>
            <a:lvl3pPr marL="1258888" indent="-403225" algn="l" defTabSz="914363" rtl="0" eaLnBrk="1" latinLnBrk="0" hangingPunct="1">
              <a:lnSpc>
                <a:spcPct val="90000"/>
              </a:lnSpc>
              <a:spcBef>
                <a:spcPct val="20000"/>
              </a:spcBef>
              <a:buFontTx/>
              <a:buBlip>
                <a:blip r:embed="rId2"/>
              </a:buBlip>
              <a:defRPr sz="24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2"/>
              </a:buBlip>
              <a:defRPr sz="20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2"/>
              </a:buBlip>
              <a:defRPr sz="2000" kern="1200">
                <a:gradFill>
                  <a:gsLst>
                    <a:gs pos="0">
                      <a:schemeClr val="tx1"/>
                    </a:gs>
                    <a:gs pos="86000">
                      <a:schemeClr val="tx1"/>
                    </a:gs>
                  </a:gsLst>
                  <a:lin ang="5400000" scaled="0"/>
                </a:gradFill>
                <a:effectLst>
                  <a:outerShdw blurRad="38100" dist="38100" dir="2700000" algn="tl">
                    <a:srgbClr xmlns:mc="http://schemas.openxmlformats.org/markup-compatibility/2006" xmlns:a14="http://schemas.microsoft.com/office/drawing/2010/main" val="000000" mc:Ignorable="">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b="1" i="1" dirty="0">
                <a:solidFill>
                  <a:schemeClr val="tx1"/>
                </a:solidFill>
              </a:rPr>
              <a:t>Day 3 – Operation and Extensibility</a:t>
            </a:r>
          </a:p>
          <a:p>
            <a:pPr>
              <a:spcBef>
                <a:spcPts val="0"/>
              </a:spcBef>
            </a:pPr>
            <a:r>
              <a:rPr lang="en-US" sz="2400" dirty="0">
                <a:solidFill>
                  <a:schemeClr val="tx1"/>
                </a:solidFill>
              </a:rPr>
              <a:t>Administration</a:t>
            </a:r>
          </a:p>
          <a:p>
            <a:pPr>
              <a:spcBef>
                <a:spcPts val="0"/>
              </a:spcBef>
            </a:pPr>
            <a:r>
              <a:rPr lang="en-US" sz="2400" dirty="0">
                <a:solidFill>
                  <a:schemeClr val="tx1"/>
                </a:solidFill>
              </a:rPr>
              <a:t>Operations</a:t>
            </a:r>
          </a:p>
          <a:p>
            <a:pPr>
              <a:spcBef>
                <a:spcPts val="0"/>
              </a:spcBef>
            </a:pPr>
            <a:r>
              <a:rPr lang="en-US" sz="2400" dirty="0">
                <a:solidFill>
                  <a:schemeClr val="tx1"/>
                </a:solidFill>
              </a:rPr>
              <a:t>Customization</a:t>
            </a:r>
          </a:p>
          <a:p>
            <a:pPr>
              <a:spcBef>
                <a:spcPts val="0"/>
              </a:spcBef>
            </a:pPr>
            <a:r>
              <a:rPr lang="en-US" sz="2400" dirty="0">
                <a:solidFill>
                  <a:schemeClr val="tx1"/>
                </a:solidFill>
              </a:rPr>
              <a:t>Conclusion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106162" y="2533162"/>
            <a:ext cx="8833666" cy="4223871"/>
          </a:xfrm>
          <a:prstGeom prst="rect">
            <a:avLst/>
          </a:prstGeom>
          <a:pattFill prst="pct5">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defTabSz="914363"/>
            <a:r>
              <a:rPr lang="en-US" dirty="0">
                <a:solidFill>
                  <a:schemeClr val="tx1"/>
                </a:solidFill>
              </a:rPr>
              <a:t>PROJECT SERVER</a:t>
            </a:r>
          </a:p>
        </p:txBody>
      </p:sp>
      <p:sp>
        <p:nvSpPr>
          <p:cNvPr id="51" name="Rectangle 50"/>
          <p:cNvSpPr/>
          <p:nvPr/>
        </p:nvSpPr>
        <p:spPr>
          <a:xfrm>
            <a:off x="97996" y="685800"/>
            <a:ext cx="8841831" cy="1814811"/>
          </a:xfrm>
          <a:prstGeom prst="rect">
            <a:avLst/>
          </a:prstGeom>
          <a:pattFill prst="pct5">
            <a:fgClr>
              <a:schemeClr val="accent1"/>
            </a:fgClr>
            <a:bgClr>
              <a:schemeClr val="bg1"/>
            </a:bgClr>
          </a:patt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defTabSz="914363"/>
            <a:r>
              <a:rPr lang="en-US" dirty="0">
                <a:solidFill>
                  <a:schemeClr val="tx1"/>
                </a:solidFill>
              </a:rPr>
              <a:t>PROJECT CLIENT</a:t>
            </a:r>
          </a:p>
        </p:txBody>
      </p:sp>
      <p:sp>
        <p:nvSpPr>
          <p:cNvPr id="23" name="TextBox 22"/>
          <p:cNvSpPr txBox="1"/>
          <p:nvPr/>
        </p:nvSpPr>
        <p:spPr>
          <a:xfrm>
            <a:off x="1118571" y="347246"/>
            <a:ext cx="1221873" cy="338554"/>
          </a:xfrm>
          <a:prstGeom prst="rect">
            <a:avLst/>
          </a:prstGeom>
          <a:noFill/>
        </p:spPr>
        <p:txBody>
          <a:bodyPr wrap="none" rtlCol="0">
            <a:spAutoFit/>
          </a:bodyPr>
          <a:lstStyle/>
          <a:p>
            <a:pPr defTabSz="914363"/>
            <a:r>
              <a:rPr lang="en-US" sz="1600" dirty="0"/>
              <a:t>2007 WAVE</a:t>
            </a:r>
          </a:p>
        </p:txBody>
      </p:sp>
      <p:sp>
        <p:nvSpPr>
          <p:cNvPr id="24" name="TextBox 23"/>
          <p:cNvSpPr txBox="1"/>
          <p:nvPr/>
        </p:nvSpPr>
        <p:spPr>
          <a:xfrm>
            <a:off x="4077205" y="347246"/>
            <a:ext cx="1713995" cy="338554"/>
          </a:xfrm>
          <a:prstGeom prst="rect">
            <a:avLst/>
          </a:prstGeom>
          <a:noFill/>
        </p:spPr>
        <p:txBody>
          <a:bodyPr wrap="none" rtlCol="0">
            <a:spAutoFit/>
          </a:bodyPr>
          <a:lstStyle/>
          <a:p>
            <a:pPr defTabSz="914363"/>
            <a:r>
              <a:rPr lang="en-US" sz="1600" dirty="0"/>
              <a:t>2010 WAVE FY10</a:t>
            </a:r>
          </a:p>
        </p:txBody>
      </p:sp>
      <p:sp>
        <p:nvSpPr>
          <p:cNvPr id="25" name="TextBox 24"/>
          <p:cNvSpPr txBox="1"/>
          <p:nvPr/>
        </p:nvSpPr>
        <p:spPr>
          <a:xfrm>
            <a:off x="6400800" y="347246"/>
            <a:ext cx="2539028" cy="338554"/>
          </a:xfrm>
          <a:prstGeom prst="rect">
            <a:avLst/>
          </a:prstGeom>
          <a:noFill/>
        </p:spPr>
        <p:txBody>
          <a:bodyPr wrap="none" rtlCol="0">
            <a:spAutoFit/>
          </a:bodyPr>
          <a:lstStyle/>
          <a:p>
            <a:pPr defTabSz="914363"/>
            <a:r>
              <a:rPr lang="en-US" sz="1600" dirty="0"/>
              <a:t>IN PLAN 2010 WAVE FY11</a:t>
            </a:r>
          </a:p>
        </p:txBody>
      </p:sp>
      <p:sp>
        <p:nvSpPr>
          <p:cNvPr id="13" name="Rectangle 12"/>
          <p:cNvSpPr/>
          <p:nvPr/>
        </p:nvSpPr>
        <p:spPr>
          <a:xfrm>
            <a:off x="440988" y="4228537"/>
            <a:ext cx="2736055" cy="1630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12" name="Rectangle 11"/>
          <p:cNvSpPr/>
          <p:nvPr/>
        </p:nvSpPr>
        <p:spPr>
          <a:xfrm>
            <a:off x="440988" y="2533159"/>
            <a:ext cx="2736055" cy="1630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11" name="Rectangle 10"/>
          <p:cNvSpPr/>
          <p:nvPr/>
        </p:nvSpPr>
        <p:spPr>
          <a:xfrm>
            <a:off x="440988" y="837778"/>
            <a:ext cx="2736055" cy="1630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4" name="Rounded Rectangle 3"/>
          <p:cNvSpPr/>
          <p:nvPr/>
        </p:nvSpPr>
        <p:spPr>
          <a:xfrm>
            <a:off x="581299" y="1685469"/>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algn="ctr" defTabSz="914363"/>
            <a:r>
              <a:rPr lang="en-US" b="1" dirty="0">
                <a:solidFill>
                  <a:prstClr val="white"/>
                </a:solidFill>
              </a:rPr>
              <a:t>Microsoft Certified Technology Specialist exam, Exam 70-632: TS: Microsoft Office Project 2007, Managing Projects</a:t>
            </a:r>
          </a:p>
        </p:txBody>
      </p:sp>
      <p:sp>
        <p:nvSpPr>
          <p:cNvPr id="5" name="Rounded Rectangle 4"/>
          <p:cNvSpPr/>
          <p:nvPr/>
        </p:nvSpPr>
        <p:spPr>
          <a:xfrm>
            <a:off x="581299" y="902984"/>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a:bodyPr>
          <a:lstStyle/>
          <a:p>
            <a:pPr defTabSz="914363"/>
            <a:r>
              <a:rPr lang="en-US" sz="1200" b="1" dirty="0">
                <a:solidFill>
                  <a:prstClr val="white"/>
                </a:solidFill>
              </a:rPr>
              <a:t>Course 5927A: Microsoft Office Project 2007, Managing Projects  </a:t>
            </a:r>
          </a:p>
        </p:txBody>
      </p:sp>
      <p:sp>
        <p:nvSpPr>
          <p:cNvPr id="6" name="Rounded Rectangle 5"/>
          <p:cNvSpPr/>
          <p:nvPr/>
        </p:nvSpPr>
        <p:spPr>
          <a:xfrm>
            <a:off x="581299" y="2598365"/>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a:bodyPr>
          <a:lstStyle/>
          <a:p>
            <a:pPr defTabSz="914363"/>
            <a:r>
              <a:rPr lang="en-US" sz="1200" b="1" dirty="0">
                <a:solidFill>
                  <a:prstClr val="white"/>
                </a:solidFill>
              </a:rPr>
              <a:t>Course 5928A: Microsoft Office Project Server 2007,  Managing Projects</a:t>
            </a:r>
          </a:p>
        </p:txBody>
      </p:sp>
      <p:sp>
        <p:nvSpPr>
          <p:cNvPr id="7" name="Rounded Rectangle 6"/>
          <p:cNvSpPr/>
          <p:nvPr/>
        </p:nvSpPr>
        <p:spPr>
          <a:xfrm>
            <a:off x="581299" y="3380848"/>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algn="ctr" defTabSz="914363"/>
            <a:r>
              <a:rPr lang="en-US" b="1" dirty="0">
                <a:solidFill>
                  <a:prstClr val="white"/>
                </a:solidFill>
              </a:rPr>
              <a:t>Microsoft Certified Technology Specialist exam, Exam 70-633: TS: Microsoft Office Project Server 2007, Managing Projects</a:t>
            </a:r>
          </a:p>
        </p:txBody>
      </p:sp>
      <p:sp>
        <p:nvSpPr>
          <p:cNvPr id="8" name="Rounded Rectangle 7"/>
          <p:cNvSpPr/>
          <p:nvPr/>
        </p:nvSpPr>
        <p:spPr>
          <a:xfrm>
            <a:off x="581299" y="4293745"/>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defTabSz="914363"/>
            <a:r>
              <a:rPr lang="en-US" b="1" dirty="0">
                <a:solidFill>
                  <a:prstClr val="white"/>
                </a:solidFill>
              </a:rPr>
              <a:t>Course 5929: Microsoft Office Project Server 2007, Managing Projects and Programs </a:t>
            </a:r>
          </a:p>
        </p:txBody>
      </p:sp>
      <p:sp>
        <p:nvSpPr>
          <p:cNvPr id="9" name="Rounded Rectangle 8"/>
          <p:cNvSpPr/>
          <p:nvPr/>
        </p:nvSpPr>
        <p:spPr>
          <a:xfrm>
            <a:off x="581299" y="5076227"/>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Autofit/>
          </a:bodyPr>
          <a:lstStyle/>
          <a:p>
            <a:pPr algn="ctr" defTabSz="914363"/>
            <a:r>
              <a:rPr lang="en-US" sz="900" b="1" dirty="0">
                <a:solidFill>
                  <a:prstClr val="white"/>
                </a:solidFill>
              </a:rPr>
              <a:t>Microsoft Certified Professional (PRO) exam, Exam 70-634: PRO: Microsoft Office Project Server 2007, Managing Projects and Programs</a:t>
            </a:r>
          </a:p>
        </p:txBody>
      </p:sp>
      <p:sp>
        <p:nvSpPr>
          <p:cNvPr id="10" name="Rounded Rectangle 9"/>
          <p:cNvSpPr/>
          <p:nvPr/>
        </p:nvSpPr>
        <p:spPr>
          <a:xfrm>
            <a:off x="581299" y="5989123"/>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a:bodyPr>
          <a:lstStyle/>
          <a:p>
            <a:pPr algn="ctr" defTabSz="914363"/>
            <a:r>
              <a:rPr lang="en-US" sz="1200" b="1" dirty="0">
                <a:solidFill>
                  <a:prstClr val="white"/>
                </a:solidFill>
              </a:rPr>
              <a:t>Exam 70-639: TS: Microsoft Office Project Server 2007, Configuring</a:t>
            </a:r>
          </a:p>
        </p:txBody>
      </p:sp>
      <p:sp>
        <p:nvSpPr>
          <p:cNvPr id="15" name="Rounded Rectangle 14"/>
          <p:cNvSpPr/>
          <p:nvPr/>
        </p:nvSpPr>
        <p:spPr>
          <a:xfrm>
            <a:off x="3681053" y="1746746"/>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a:bodyPr>
          <a:lstStyle/>
          <a:p>
            <a:pPr defTabSz="914363"/>
            <a:r>
              <a:rPr lang="en-US" sz="1200" b="1" dirty="0">
                <a:solidFill>
                  <a:prstClr val="white"/>
                </a:solidFill>
              </a:rPr>
              <a:t>Achievement Exam: </a:t>
            </a:r>
            <a:br>
              <a:rPr lang="en-US" sz="1200" b="1" dirty="0">
                <a:solidFill>
                  <a:prstClr val="white"/>
                </a:solidFill>
              </a:rPr>
            </a:br>
            <a:r>
              <a:rPr lang="en-US" sz="1200" b="1" dirty="0">
                <a:solidFill>
                  <a:prstClr val="white"/>
                </a:solidFill>
              </a:rPr>
              <a:t>Exam 74-178: Project 2010, Managing Projects </a:t>
            </a:r>
          </a:p>
        </p:txBody>
      </p:sp>
      <p:sp>
        <p:nvSpPr>
          <p:cNvPr id="16" name="Rounded Rectangle 15"/>
          <p:cNvSpPr/>
          <p:nvPr/>
        </p:nvSpPr>
        <p:spPr>
          <a:xfrm>
            <a:off x="3681053" y="5999336"/>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defTabSz="914363"/>
            <a:r>
              <a:rPr lang="en-US" b="1" dirty="0">
                <a:solidFill>
                  <a:prstClr val="white"/>
                </a:solidFill>
              </a:rPr>
              <a:t>Achievement Exam : </a:t>
            </a:r>
          </a:p>
          <a:p>
            <a:pPr defTabSz="914363"/>
            <a:r>
              <a:rPr lang="en-US" b="1" dirty="0">
                <a:solidFill>
                  <a:prstClr val="white"/>
                </a:solidFill>
              </a:rPr>
              <a:t>Exam 74-177: Project Server 2010,Architecting, Installing and Configuring</a:t>
            </a:r>
          </a:p>
        </p:txBody>
      </p:sp>
      <p:sp>
        <p:nvSpPr>
          <p:cNvPr id="17" name="Rounded Rectangle 16"/>
          <p:cNvSpPr/>
          <p:nvPr/>
        </p:nvSpPr>
        <p:spPr>
          <a:xfrm>
            <a:off x="6339289" y="959124"/>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70000" lnSpcReduction="20000"/>
          </a:bodyPr>
          <a:lstStyle/>
          <a:p>
            <a:pPr defTabSz="914363"/>
            <a:r>
              <a:rPr lang="en-US" b="1" dirty="0">
                <a:solidFill>
                  <a:prstClr val="white"/>
                </a:solidFill>
              </a:rPr>
              <a:t>Future Achievement Exam: Microsoft Project 2010, Developing applications </a:t>
            </a:r>
          </a:p>
        </p:txBody>
      </p:sp>
      <p:sp>
        <p:nvSpPr>
          <p:cNvPr id="18" name="Rounded Rectangle 17"/>
          <p:cNvSpPr/>
          <p:nvPr/>
        </p:nvSpPr>
        <p:spPr>
          <a:xfrm>
            <a:off x="6273104" y="2564971"/>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defTabSz="914363"/>
            <a:r>
              <a:rPr lang="en-US" b="1" dirty="0">
                <a:solidFill>
                  <a:prstClr val="white"/>
                </a:solidFill>
              </a:rPr>
              <a:t>Future Achievement Exam: Microsoft Project Server 2010, Developing applications  </a:t>
            </a:r>
          </a:p>
        </p:txBody>
      </p:sp>
      <p:sp>
        <p:nvSpPr>
          <p:cNvPr id="19" name="Rounded Rectangle 18"/>
          <p:cNvSpPr/>
          <p:nvPr/>
        </p:nvSpPr>
        <p:spPr>
          <a:xfrm>
            <a:off x="6285803" y="3446055"/>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defTabSz="914363"/>
            <a:r>
              <a:rPr lang="en-US" b="1" dirty="0">
                <a:solidFill>
                  <a:prstClr val="white"/>
                </a:solidFill>
              </a:rPr>
              <a:t>Future Achievement Exam: Microsoft Project Server 2010, Advanced Portfolio Configuration </a:t>
            </a:r>
          </a:p>
        </p:txBody>
      </p:sp>
      <p:sp>
        <p:nvSpPr>
          <p:cNvPr id="20" name="Rounded Rectangle 19"/>
          <p:cNvSpPr/>
          <p:nvPr/>
        </p:nvSpPr>
        <p:spPr>
          <a:xfrm>
            <a:off x="3681053" y="908483"/>
            <a:ext cx="2385278" cy="7172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noAutofit/>
          </a:bodyPr>
          <a:lstStyle/>
          <a:p>
            <a:pPr defTabSz="914363"/>
            <a:r>
              <a:rPr lang="en-US" sz="1400" b="1" dirty="0">
                <a:solidFill>
                  <a:srgbClr xmlns:mc="http://schemas.openxmlformats.org/markup-compatibility/2006" xmlns:a14="http://schemas.microsoft.com/office/drawing/2010/main" val="1F497D" mc:Ignorable=""/>
                </a:solidFill>
              </a:rPr>
              <a:t>Partner built content : Microsoft Project 2010, Managing Projects </a:t>
            </a:r>
            <a:r>
              <a:rPr lang="en-US" sz="1400" b="1" dirty="0">
                <a:solidFill>
                  <a:prstClr val="white"/>
                </a:solidFill>
              </a:rPr>
              <a:t> </a:t>
            </a:r>
          </a:p>
        </p:txBody>
      </p:sp>
      <p:sp>
        <p:nvSpPr>
          <p:cNvPr id="21" name="Rounded Rectangle 20"/>
          <p:cNvSpPr/>
          <p:nvPr/>
        </p:nvSpPr>
        <p:spPr>
          <a:xfrm>
            <a:off x="3681053" y="2605436"/>
            <a:ext cx="2385278" cy="7172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normAutofit fontScale="70000" lnSpcReduction="20000"/>
          </a:bodyPr>
          <a:lstStyle/>
          <a:p>
            <a:pPr defTabSz="914363"/>
            <a:r>
              <a:rPr lang="en-US" b="1" dirty="0">
                <a:solidFill>
                  <a:srgbClr xmlns:mc="http://schemas.openxmlformats.org/markup-compatibility/2006" xmlns:a14="http://schemas.microsoft.com/office/drawing/2010/main" val="1F497D" mc:Ignorable=""/>
                </a:solidFill>
              </a:rPr>
              <a:t>Partner built content : Microsoft Project Server 2010, Managing Projects  </a:t>
            </a:r>
          </a:p>
        </p:txBody>
      </p:sp>
      <p:sp>
        <p:nvSpPr>
          <p:cNvPr id="22" name="Rounded Rectangle 21"/>
          <p:cNvSpPr/>
          <p:nvPr/>
        </p:nvSpPr>
        <p:spPr>
          <a:xfrm>
            <a:off x="3681053" y="4302383"/>
            <a:ext cx="2385278" cy="71727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noAutofit/>
          </a:bodyPr>
          <a:lstStyle/>
          <a:p>
            <a:pPr defTabSz="914363"/>
            <a:r>
              <a:rPr lang="en-US" sz="1200" b="1" dirty="0">
                <a:solidFill>
                  <a:srgbClr xmlns:mc="http://schemas.openxmlformats.org/markup-compatibility/2006" xmlns:a14="http://schemas.microsoft.com/office/drawing/2010/main" val="1F497D" mc:Ignorable=""/>
                </a:solidFill>
              </a:rPr>
              <a:t>Partner built content : Microsoft Project Server 2010, Managing Projects and Programs  </a:t>
            </a:r>
          </a:p>
        </p:txBody>
      </p:sp>
      <p:sp>
        <p:nvSpPr>
          <p:cNvPr id="26" name="Right Arrow 25"/>
          <p:cNvSpPr/>
          <p:nvPr/>
        </p:nvSpPr>
        <p:spPr>
          <a:xfrm>
            <a:off x="3321045" y="1120603"/>
            <a:ext cx="288005" cy="353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27" name="Right Arrow 26"/>
          <p:cNvSpPr/>
          <p:nvPr/>
        </p:nvSpPr>
        <p:spPr>
          <a:xfrm>
            <a:off x="3321045" y="1898371"/>
            <a:ext cx="288005" cy="353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28" name="Right Arrow 27"/>
          <p:cNvSpPr/>
          <p:nvPr/>
        </p:nvSpPr>
        <p:spPr>
          <a:xfrm>
            <a:off x="3321045" y="2746847"/>
            <a:ext cx="288005" cy="353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29" name="Right Arrow 28"/>
          <p:cNvSpPr/>
          <p:nvPr/>
        </p:nvSpPr>
        <p:spPr>
          <a:xfrm>
            <a:off x="3321045" y="4514503"/>
            <a:ext cx="288005" cy="353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30" name="Right Arrow 29"/>
          <p:cNvSpPr/>
          <p:nvPr/>
        </p:nvSpPr>
        <p:spPr>
          <a:xfrm>
            <a:off x="3321045" y="6211453"/>
            <a:ext cx="288005" cy="353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32" name="Rounded Rectangle 31"/>
          <p:cNvSpPr/>
          <p:nvPr/>
        </p:nvSpPr>
        <p:spPr>
          <a:xfrm>
            <a:off x="6285803" y="4286456"/>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defTabSz="914363"/>
            <a:r>
              <a:rPr lang="en-US" b="1" dirty="0">
                <a:solidFill>
                  <a:prstClr val="white"/>
                </a:solidFill>
              </a:rPr>
              <a:t>Future Achievement Exam: Microsoft Project Online 2010,  Configuration and Development</a:t>
            </a:r>
          </a:p>
        </p:txBody>
      </p:sp>
      <p:grpSp>
        <p:nvGrpSpPr>
          <p:cNvPr id="53" name="Group 52"/>
          <p:cNvGrpSpPr/>
          <p:nvPr/>
        </p:nvGrpSpPr>
        <p:grpSpPr>
          <a:xfrm>
            <a:off x="6431944" y="5388700"/>
            <a:ext cx="2442056" cy="1272712"/>
            <a:chOff x="8361958" y="1049894"/>
            <a:chExt cx="3255226" cy="1272712"/>
          </a:xfrm>
        </p:grpSpPr>
        <p:sp>
          <p:nvSpPr>
            <p:cNvPr id="34" name="Rectangle 33"/>
            <p:cNvSpPr/>
            <p:nvPr/>
          </p:nvSpPr>
          <p:spPr>
            <a:xfrm>
              <a:off x="8361958" y="1049894"/>
              <a:ext cx="3193766" cy="1272712"/>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algn="ctr" defTabSz="914363"/>
              <a:r>
                <a:rPr lang="en-US" dirty="0">
                  <a:solidFill>
                    <a:schemeClr val="tx1"/>
                  </a:solidFill>
                </a:rPr>
                <a:t>KEY:</a:t>
              </a:r>
            </a:p>
          </p:txBody>
        </p:sp>
        <p:sp>
          <p:nvSpPr>
            <p:cNvPr id="35" name="Rectangle 34"/>
            <p:cNvSpPr/>
            <p:nvPr/>
          </p:nvSpPr>
          <p:spPr>
            <a:xfrm>
              <a:off x="8457935" y="1403425"/>
              <a:ext cx="383907" cy="28282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363"/>
              <a:endParaRPr lang="en-US">
                <a:solidFill>
                  <a:schemeClr val="tx1"/>
                </a:solidFill>
              </a:endParaRPr>
            </a:p>
          </p:txBody>
        </p:sp>
        <p:sp>
          <p:nvSpPr>
            <p:cNvPr id="36" name="Rectangle 35"/>
            <p:cNvSpPr/>
            <p:nvPr/>
          </p:nvSpPr>
          <p:spPr>
            <a:xfrm>
              <a:off x="8457935" y="1827663"/>
              <a:ext cx="383907" cy="28282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363"/>
              <a:endParaRPr lang="en-US">
                <a:solidFill>
                  <a:schemeClr val="tx1"/>
                </a:solidFill>
              </a:endParaRPr>
            </a:p>
          </p:txBody>
        </p:sp>
        <p:sp>
          <p:nvSpPr>
            <p:cNvPr id="37" name="TextBox 36"/>
            <p:cNvSpPr txBox="1"/>
            <p:nvPr/>
          </p:nvSpPr>
          <p:spPr>
            <a:xfrm>
              <a:off x="8858941" y="1403425"/>
              <a:ext cx="2758243" cy="369332"/>
            </a:xfrm>
            <a:prstGeom prst="rect">
              <a:avLst/>
            </a:prstGeom>
            <a:noFill/>
          </p:spPr>
          <p:txBody>
            <a:bodyPr wrap="none" rtlCol="0">
              <a:spAutoFit/>
            </a:bodyPr>
            <a:lstStyle/>
            <a:p>
              <a:pPr defTabSz="914363"/>
              <a:r>
                <a:rPr lang="en-US" dirty="0"/>
                <a:t>MICROSOFT BUILT</a:t>
              </a:r>
            </a:p>
          </p:txBody>
        </p:sp>
        <p:sp>
          <p:nvSpPr>
            <p:cNvPr id="38" name="TextBox 37"/>
            <p:cNvSpPr txBox="1"/>
            <p:nvPr/>
          </p:nvSpPr>
          <p:spPr>
            <a:xfrm>
              <a:off x="8916847" y="1827663"/>
              <a:ext cx="2342765" cy="369332"/>
            </a:xfrm>
            <a:prstGeom prst="rect">
              <a:avLst/>
            </a:prstGeom>
            <a:noFill/>
          </p:spPr>
          <p:txBody>
            <a:bodyPr wrap="none" rtlCol="0">
              <a:spAutoFit/>
            </a:bodyPr>
            <a:lstStyle/>
            <a:p>
              <a:pPr defTabSz="914363"/>
              <a:r>
                <a:rPr lang="en-US" dirty="0"/>
                <a:t>PARTNER BUILT</a:t>
              </a:r>
            </a:p>
          </p:txBody>
        </p:sp>
      </p:grpSp>
      <p:sp>
        <p:nvSpPr>
          <p:cNvPr id="45" name="Rounded Rectangle 44"/>
          <p:cNvSpPr/>
          <p:nvPr/>
        </p:nvSpPr>
        <p:spPr>
          <a:xfrm>
            <a:off x="3673334" y="5140734"/>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defTabSz="914363"/>
            <a:r>
              <a:rPr lang="en-US" b="1" dirty="0">
                <a:solidFill>
                  <a:prstClr val="white"/>
                </a:solidFill>
              </a:rPr>
              <a:t>Achievement Exam : </a:t>
            </a:r>
          </a:p>
          <a:p>
            <a:pPr defTabSz="914363"/>
            <a:r>
              <a:rPr lang="en-US" b="1" dirty="0">
                <a:solidFill>
                  <a:prstClr val="white"/>
                </a:solidFill>
              </a:rPr>
              <a:t>Exam 74-177: Project Server 2010,Architecting, Installing and Configuring</a:t>
            </a:r>
          </a:p>
        </p:txBody>
      </p:sp>
      <p:sp>
        <p:nvSpPr>
          <p:cNvPr id="46" name="Rounded Rectangle 45"/>
          <p:cNvSpPr/>
          <p:nvPr/>
        </p:nvSpPr>
        <p:spPr>
          <a:xfrm>
            <a:off x="3681047" y="3443736"/>
            <a:ext cx="2385278" cy="71727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normAutofit fontScale="62500" lnSpcReduction="20000"/>
          </a:bodyPr>
          <a:lstStyle/>
          <a:p>
            <a:pPr defTabSz="914363"/>
            <a:r>
              <a:rPr lang="en-US" b="1" dirty="0">
                <a:solidFill>
                  <a:prstClr val="white"/>
                </a:solidFill>
              </a:rPr>
              <a:t>Achievement Exam : </a:t>
            </a:r>
          </a:p>
          <a:p>
            <a:pPr defTabSz="914363"/>
            <a:r>
              <a:rPr lang="en-US" b="1" dirty="0">
                <a:solidFill>
                  <a:prstClr val="white"/>
                </a:solidFill>
              </a:rPr>
              <a:t>Exam 74-177: Project Server 2010,Architecting, Installing and Configuring</a:t>
            </a:r>
          </a:p>
        </p:txBody>
      </p:sp>
      <p:sp>
        <p:nvSpPr>
          <p:cNvPr id="47" name="Right Arrow 46"/>
          <p:cNvSpPr/>
          <p:nvPr/>
        </p:nvSpPr>
        <p:spPr>
          <a:xfrm>
            <a:off x="3313326" y="5342750"/>
            <a:ext cx="288005" cy="353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48" name="Right Arrow 47"/>
          <p:cNvSpPr/>
          <p:nvPr/>
        </p:nvSpPr>
        <p:spPr>
          <a:xfrm>
            <a:off x="3321040" y="3676052"/>
            <a:ext cx="288005" cy="353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a:solidFill>
                <a:prstClr val="white"/>
              </a:solidFill>
            </a:endParaRPr>
          </a:p>
        </p:txBody>
      </p:sp>
      <p:sp>
        <p:nvSpPr>
          <p:cNvPr id="2" name="Title 1"/>
          <p:cNvSpPr>
            <a:spLocks noGrp="1"/>
          </p:cNvSpPr>
          <p:nvPr>
            <p:ph type="title"/>
          </p:nvPr>
        </p:nvSpPr>
        <p:spPr>
          <a:xfrm>
            <a:off x="327911" y="0"/>
            <a:ext cx="8382000" cy="443198"/>
          </a:xfrm>
        </p:spPr>
        <p:txBody>
          <a:bodyPr/>
          <a:lstStyle/>
          <a:p>
            <a:pPr algn="ctr"/>
            <a:r>
              <a:rPr lang="en-US" sz="3200" dirty="0" smtClean="0"/>
              <a:t>Certification</a:t>
            </a:r>
            <a:endParaRPr lang="en-US" sz="3200" dirty="0"/>
          </a:p>
        </p:txBody>
      </p:sp>
    </p:spTree>
    <p:extLst>
      <p:ext uri="{BB962C8B-B14F-4D97-AF65-F5344CB8AC3E}">
        <p14:creationId xmlns:p14="http://schemas.microsoft.com/office/powerpoint/2010/main" val="410824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 Portal</a:t>
            </a:r>
            <a:endParaRPr lang="en-US" dirty="0"/>
          </a:p>
        </p:txBody>
      </p:sp>
      <p:sp>
        <p:nvSpPr>
          <p:cNvPr id="3" name="Text Placeholder 2"/>
          <p:cNvSpPr>
            <a:spLocks noGrp="1"/>
          </p:cNvSpPr>
          <p:nvPr>
            <p:ph type="body" sz="quarter" idx="10"/>
          </p:nvPr>
        </p:nvSpPr>
        <p:spPr>
          <a:xfrm>
            <a:off x="381000" y="1447799"/>
            <a:ext cx="8382000" cy="775597"/>
          </a:xfrm>
        </p:spPr>
        <p:txBody>
          <a:bodyPr/>
          <a:lstStyle/>
          <a:p>
            <a:r>
              <a:rPr lang="en-US" sz="2800" dirty="0">
                <a:hlinkClick r:id="rId2"/>
              </a:rPr>
              <a:t>https://</a:t>
            </a:r>
            <a:r>
              <a:rPr lang="en-US" sz="2800" dirty="0" smtClean="0">
                <a:hlinkClick r:id="rId2"/>
              </a:rPr>
              <a:t>partner.microsoft.com/global/program/competencies/iwsolutions/epm</a:t>
            </a:r>
            <a:r>
              <a:rPr lang="en-US" sz="2800" dirty="0" smtClean="0"/>
              <a:t> </a:t>
            </a:r>
            <a:endParaRPr lang="en-US" sz="2800" dirty="0"/>
          </a:p>
        </p:txBody>
      </p:sp>
      <p:sp>
        <p:nvSpPr>
          <p:cNvPr id="4" name="Slide Number Placeholder 3"/>
          <p:cNvSpPr>
            <a:spLocks noGrp="1"/>
          </p:cNvSpPr>
          <p:nvPr>
            <p:ph type="sldNum" sz="quarter" idx="11"/>
          </p:nvPr>
        </p:nvSpPr>
        <p:spPr/>
        <p:txBody>
          <a:bodyPr/>
          <a:lstStyle/>
          <a:p>
            <a:fld id="{0D7CF977-003B-4382-9C11-15648BFA557C}" type="slidenum">
              <a:rPr lang="en-US" smtClean="0"/>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90800"/>
            <a:ext cx="5048250" cy="3459684"/>
          </a:xfrm>
          <a:prstGeom prst="roundRect">
            <a:avLst>
              <a:gd name="adj" fmla="val 8594"/>
            </a:avLst>
          </a:prstGeom>
          <a:solidFill>
            <a:srgbClr xmlns:mc="http://schemas.openxmlformats.org/markup-compatibility/2006" xmlns:a14="http://schemas.microsoft.com/office/drawing/2010/main" val="FFFFFF" mc:Ignorable="">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5020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Isosceles Triangle 23"/>
          <p:cNvSpPr/>
          <p:nvPr/>
        </p:nvSpPr>
        <p:spPr bwMode="auto">
          <a:xfrm rot="4317707">
            <a:off x="-327593" y="2122792"/>
            <a:ext cx="3106478" cy="5127342"/>
          </a:xfrm>
          <a:prstGeom prst="triangle">
            <a:avLst/>
          </a:prstGeom>
          <a:gradFill>
            <a:gsLst>
              <a:gs pos="30000">
                <a:schemeClr val="accent3">
                  <a:lumMod val="60000"/>
                  <a:lumOff val="40000"/>
                </a:schemeClr>
              </a:gs>
              <a:gs pos="64000">
                <a:schemeClr val="accent6">
                  <a:lumMod val="60000"/>
                  <a:lumOff val="40000"/>
                  <a:alpha val="0"/>
                </a:schemeClr>
              </a:gs>
            </a:gsLst>
            <a:lin ang="5400000" scaled="1"/>
          </a:gra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37" name="Isosceles Triangle 36"/>
          <p:cNvSpPr/>
          <p:nvPr/>
        </p:nvSpPr>
        <p:spPr bwMode="auto">
          <a:xfrm rot="6561525">
            <a:off x="-164683" y="-147581"/>
            <a:ext cx="3106478" cy="5127342"/>
          </a:xfrm>
          <a:prstGeom prst="triangle">
            <a:avLst/>
          </a:prstGeom>
          <a:gradFill>
            <a:gsLst>
              <a:gs pos="30000">
                <a:schemeClr val="accent3">
                  <a:lumMod val="60000"/>
                  <a:lumOff val="40000"/>
                </a:schemeClr>
              </a:gs>
              <a:gs pos="64000">
                <a:schemeClr val="accent6">
                  <a:lumMod val="60000"/>
                  <a:lumOff val="40000"/>
                  <a:alpha val="0"/>
                </a:schemeClr>
              </a:gs>
            </a:gsLst>
            <a:lin ang="5400000" scaled="1"/>
          </a:gra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23" name="Isosceles Triangle 22"/>
          <p:cNvSpPr/>
          <p:nvPr/>
        </p:nvSpPr>
        <p:spPr bwMode="auto">
          <a:xfrm rot="17311272">
            <a:off x="6078461" y="2112278"/>
            <a:ext cx="3106478" cy="5127342"/>
          </a:xfrm>
          <a:prstGeom prst="triangle">
            <a:avLst/>
          </a:prstGeom>
          <a:gradFill>
            <a:gsLst>
              <a:gs pos="30000">
                <a:schemeClr val="accent3">
                  <a:lumMod val="60000"/>
                  <a:lumOff val="40000"/>
                </a:schemeClr>
              </a:gs>
              <a:gs pos="64000">
                <a:schemeClr val="accent6">
                  <a:lumMod val="60000"/>
                  <a:lumOff val="40000"/>
                  <a:alpha val="0"/>
                </a:schemeClr>
              </a:gs>
            </a:gsLst>
            <a:lin ang="5400000" scaled="1"/>
          </a:gra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21" name="Isosceles Triangle 20"/>
          <p:cNvSpPr/>
          <p:nvPr/>
        </p:nvSpPr>
        <p:spPr bwMode="auto">
          <a:xfrm rot="14890395">
            <a:off x="5957592" y="-168603"/>
            <a:ext cx="3106478" cy="5127342"/>
          </a:xfrm>
          <a:prstGeom prst="triangle">
            <a:avLst/>
          </a:prstGeom>
          <a:gradFill>
            <a:gsLst>
              <a:gs pos="30000">
                <a:schemeClr val="accent3">
                  <a:lumMod val="60000"/>
                  <a:lumOff val="40000"/>
                </a:schemeClr>
              </a:gs>
              <a:gs pos="64000">
                <a:schemeClr val="accent6">
                  <a:lumMod val="60000"/>
                  <a:lumOff val="40000"/>
                  <a:alpha val="0"/>
                </a:schemeClr>
              </a:gs>
            </a:gsLst>
            <a:lin ang="5400000" scaled="1"/>
          </a:gra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sz="3600" dirty="0" smtClean="0"/>
              <a:t>EPM Solutions and Scenarios</a:t>
            </a:r>
            <a:r>
              <a:rPr lang="en-US" sz="4000" dirty="0" smtClean="0">
                <a:solidFill>
                  <a:schemeClr val="accent1">
                    <a:lumMod val="75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rPr>
              <a:t/>
            </a:r>
            <a:br>
              <a:rPr lang="en-US" sz="4000" dirty="0" smtClean="0">
                <a:solidFill>
                  <a:schemeClr val="accent1">
                    <a:lumMod val="75000"/>
                  </a:schemeClr>
                </a:solidFill>
                <a:effectLst>
                  <a:outerShdw blurRad="38100" dist="38100" dir="2700000" algn="tl">
                    <a:srgbClr xmlns:mc="http://schemas.openxmlformats.org/markup-compatibility/2006" xmlns:a14="http://schemas.microsoft.com/office/drawing/2010/main" val="000000" mc:Ignorable="">
                      <a:alpha val="43137"/>
                    </a:srgbClr>
                  </a:outerShdw>
                </a:effectLst>
              </a:rPr>
            </a:br>
            <a:r>
              <a:rPr lang="en-US" sz="2400" i="1" dirty="0" smtClean="0">
                <a:solidFill>
                  <a:schemeClr val="accent1"/>
                </a:solidFill>
              </a:rPr>
              <a:t>Gain Additional Value From The Microsoft Platform</a:t>
            </a:r>
            <a:endParaRPr lang="en-US" sz="2400" i="1" dirty="0">
              <a:solidFill>
                <a:schemeClr val="accent1"/>
              </a:solidFill>
            </a:endParaRPr>
          </a:p>
        </p:txBody>
      </p:sp>
      <p:grpSp>
        <p:nvGrpSpPr>
          <p:cNvPr id="3" name="Group 40"/>
          <p:cNvGrpSpPr/>
          <p:nvPr/>
        </p:nvGrpSpPr>
        <p:grpSpPr>
          <a:xfrm>
            <a:off x="2078525" y="2015595"/>
            <a:ext cx="3794057" cy="3969349"/>
            <a:chOff x="2078525" y="2015595"/>
            <a:chExt cx="3794057" cy="3969349"/>
          </a:xfrm>
        </p:grpSpPr>
        <p:grpSp>
          <p:nvGrpSpPr>
            <p:cNvPr id="4" name="Group 26"/>
            <p:cNvGrpSpPr/>
            <p:nvPr/>
          </p:nvGrpSpPr>
          <p:grpSpPr>
            <a:xfrm>
              <a:off x="2078525" y="2023833"/>
              <a:ext cx="3789940" cy="3961111"/>
              <a:chOff x="385649" y="1730535"/>
              <a:chExt cx="3789940" cy="3961111"/>
            </a:xfrm>
          </p:grpSpPr>
          <p:sp>
            <p:nvSpPr>
              <p:cNvPr id="28" name="Oval 27"/>
              <p:cNvSpPr/>
              <p:nvPr/>
            </p:nvSpPr>
            <p:spPr bwMode="auto">
              <a:xfrm>
                <a:off x="385649" y="1730535"/>
                <a:ext cx="3789940" cy="3708863"/>
              </a:xfrm>
              <a:prstGeom prst="ellipse">
                <a:avLst/>
              </a:prstGeom>
              <a:gradFill flip="none" rotWithShape="1">
                <a:gsLst>
                  <a:gs pos="10000">
                    <a:schemeClr val="tx1">
                      <a:lumMod val="65000"/>
                    </a:schemeClr>
                  </a:gs>
                  <a:gs pos="20000">
                    <a:srgbClr xmlns:mc="http://schemas.openxmlformats.org/markup-compatibility/2006" xmlns:a14="http://schemas.microsoft.com/office/drawing/2010/main" val="7A847F" mc:Ignorable=""/>
                  </a:gs>
                  <a:gs pos="59000">
                    <a:srgbClr xmlns:mc="http://schemas.openxmlformats.org/markup-compatibility/2006" xmlns:a14="http://schemas.microsoft.com/office/drawing/2010/main" val="3F4F45" mc:Ignorable=""/>
                  </a:gs>
                  <a:gs pos="71000">
                    <a:srgbClr xmlns:mc="http://schemas.openxmlformats.org/markup-compatibility/2006" xmlns:a14="http://schemas.microsoft.com/office/drawing/2010/main" val="475B47" mc:Ignorable=""/>
                  </a:gs>
                  <a:gs pos="100000">
                    <a:schemeClr val="accent6">
                      <a:lumMod val="60000"/>
                      <a:lumOff val="40000"/>
                    </a:schemeClr>
                  </a:gs>
                </a:gsLst>
                <a:lin ang="5400000" scaled="1"/>
                <a:tileRect/>
              </a:gradFill>
              <a:ln w="9525" cap="flat" cmpd="sng" algn="ctr">
                <a:noFill/>
                <a:prstDash val="solid"/>
                <a:round/>
                <a:headEnd type="none" w="med" len="med"/>
                <a:tailEnd type="none" w="med" len="med"/>
              </a:ln>
              <a:effectLst>
                <a:outerShdw blurRad="215900" dist="203200" dir="5400000" algn="t"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endParaRPr>
              </a:p>
            </p:txBody>
          </p:sp>
          <p:sp>
            <p:nvSpPr>
              <p:cNvPr id="29" name="Oval 28"/>
              <p:cNvSpPr/>
              <p:nvPr/>
            </p:nvSpPr>
            <p:spPr bwMode="auto">
              <a:xfrm>
                <a:off x="633732" y="1758427"/>
                <a:ext cx="3290577" cy="3933219"/>
              </a:xfrm>
              <a:prstGeom prst="ellipse">
                <a:avLst/>
              </a:prstGeom>
              <a:gradFill>
                <a:gsLst>
                  <a:gs pos="0">
                    <a:schemeClr val="tx1">
                      <a:alpha val="40000"/>
                    </a:schemeClr>
                  </a:gs>
                  <a:gs pos="24000">
                    <a:schemeClr val="bg1">
                      <a:lumMod val="20000"/>
                      <a:lumOff val="80000"/>
                      <a:alpha val="0"/>
                    </a:schemeClr>
                  </a:gs>
                </a:gsLst>
                <a:lin ang="5400000" scaled="0"/>
              </a:gra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endParaRPr>
              </a:p>
            </p:txBody>
          </p:sp>
        </p:grpSp>
        <p:sp>
          <p:nvSpPr>
            <p:cNvPr id="34" name="Oval 33"/>
            <p:cNvSpPr/>
            <p:nvPr/>
          </p:nvSpPr>
          <p:spPr bwMode="auto">
            <a:xfrm>
              <a:off x="2082642" y="2015595"/>
              <a:ext cx="3789940" cy="3708863"/>
            </a:xfrm>
            <a:prstGeom prst="ellipse">
              <a:avLst/>
            </a:prstGeom>
            <a:gradFill flip="none" rotWithShape="1">
              <a:gsLst>
                <a:gs pos="0">
                  <a:schemeClr val="tx1">
                    <a:lumMod val="65000"/>
                    <a:alpha val="0"/>
                  </a:schemeClr>
                </a:gs>
                <a:gs pos="100000">
                  <a:srgbClr xmlns:mc="http://schemas.openxmlformats.org/markup-compatibility/2006" xmlns:a14="http://schemas.microsoft.com/office/drawing/2010/main" val="A7DBAC" mc:Ignorable="">
                    <a:alpha val="39000"/>
                  </a:srgbClr>
                </a:gs>
              </a:gsLst>
              <a:lin ang="0" scaled="0"/>
              <a:tileRect/>
            </a:gradFill>
            <a:ln w="9525" cap="flat" cmpd="sng" algn="ctr">
              <a:noFill/>
              <a:prstDash val="solid"/>
              <a:round/>
              <a:headEnd type="none" w="med" len="med"/>
              <a:tailEnd type="none" w="med" len="med"/>
            </a:ln>
            <a:effectLst>
              <a:outerShdw blurRad="215900" dist="203200" dir="5400000" algn="t"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endParaRPr>
            </a:p>
          </p:txBody>
        </p:sp>
      </p:grpSp>
      <p:grpSp>
        <p:nvGrpSpPr>
          <p:cNvPr id="5" name="Group 39"/>
          <p:cNvGrpSpPr/>
          <p:nvPr/>
        </p:nvGrpSpPr>
        <p:grpSpPr>
          <a:xfrm>
            <a:off x="2886371" y="2016721"/>
            <a:ext cx="3789940" cy="3946907"/>
            <a:chOff x="2886371" y="2016721"/>
            <a:chExt cx="3789940" cy="3946907"/>
          </a:xfrm>
        </p:grpSpPr>
        <p:sp>
          <p:nvSpPr>
            <p:cNvPr id="33" name="Oval 32"/>
            <p:cNvSpPr/>
            <p:nvPr/>
          </p:nvSpPr>
          <p:spPr bwMode="auto">
            <a:xfrm>
              <a:off x="2886371" y="2016721"/>
              <a:ext cx="3789940" cy="3708863"/>
            </a:xfrm>
            <a:prstGeom prst="ellipse">
              <a:avLst/>
            </a:prstGeom>
            <a:gradFill flip="none" rotWithShape="1">
              <a:gsLst>
                <a:gs pos="10000">
                  <a:schemeClr val="tx1">
                    <a:lumMod val="65000"/>
                  </a:schemeClr>
                </a:gs>
                <a:gs pos="20000">
                  <a:schemeClr val="accent4">
                    <a:lumMod val="75000"/>
                  </a:schemeClr>
                </a:gs>
                <a:gs pos="59000">
                  <a:schemeClr val="accent3">
                    <a:lumMod val="50000"/>
                  </a:schemeClr>
                </a:gs>
                <a:gs pos="71000">
                  <a:schemeClr val="accent3">
                    <a:lumMod val="50000"/>
                  </a:schemeClr>
                </a:gs>
                <a:gs pos="100000">
                  <a:schemeClr val="accent3">
                    <a:alpha val="95000"/>
                  </a:schemeClr>
                </a:gs>
              </a:gsLst>
              <a:lin ang="5400000" scaled="1"/>
              <a:tileRect/>
            </a:gradFill>
            <a:ln w="9525" cap="flat" cmpd="sng" algn="ctr">
              <a:noFill/>
              <a:prstDash val="solid"/>
              <a:round/>
              <a:headEnd type="none" w="med" len="med"/>
              <a:tailEnd type="none" w="med" len="med"/>
            </a:ln>
            <a:effectLst>
              <a:outerShdw blurRad="215900" dist="203200" dir="5400000" algn="t"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endParaRPr>
            </a:p>
          </p:txBody>
        </p:sp>
        <p:sp>
          <p:nvSpPr>
            <p:cNvPr id="35" name="Oval 34"/>
            <p:cNvSpPr/>
            <p:nvPr/>
          </p:nvSpPr>
          <p:spPr bwMode="auto">
            <a:xfrm>
              <a:off x="3123943" y="2030409"/>
              <a:ext cx="3290577" cy="3933219"/>
            </a:xfrm>
            <a:prstGeom prst="ellipse">
              <a:avLst/>
            </a:prstGeom>
            <a:gradFill>
              <a:gsLst>
                <a:gs pos="0">
                  <a:schemeClr val="tx1">
                    <a:alpha val="40000"/>
                  </a:schemeClr>
                </a:gs>
                <a:gs pos="24000">
                  <a:schemeClr val="bg1">
                    <a:lumMod val="20000"/>
                    <a:lumOff val="80000"/>
                    <a:alpha val="0"/>
                  </a:schemeClr>
                </a:gs>
              </a:gsLst>
              <a:lin ang="5400000" scaled="0"/>
            </a:gra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mj-lt"/>
              </a:endParaRPr>
            </a:p>
          </p:txBody>
        </p:sp>
      </p:grpSp>
      <p:sp>
        <p:nvSpPr>
          <p:cNvPr id="27" name="TextBox 26"/>
          <p:cNvSpPr txBox="1"/>
          <p:nvPr/>
        </p:nvSpPr>
        <p:spPr>
          <a:xfrm>
            <a:off x="6515133" y="2176211"/>
            <a:ext cx="2233213"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dirty="0" smtClean="0">
                <a:latin typeface="+mj-lt"/>
              </a:rPr>
              <a:t>Innovation Process Management (IPM)</a:t>
            </a:r>
            <a:endParaRPr lang="en-US" dirty="0">
              <a:latin typeface="+mj-lt"/>
            </a:endParaRPr>
          </a:p>
        </p:txBody>
      </p:sp>
      <p:sp>
        <p:nvSpPr>
          <p:cNvPr id="30" name="TextBox 29"/>
          <p:cNvSpPr txBox="1"/>
          <p:nvPr/>
        </p:nvSpPr>
        <p:spPr>
          <a:xfrm>
            <a:off x="114798" y="2159496"/>
            <a:ext cx="2095555" cy="923330"/>
          </a:xfrm>
          <a:prstGeom prst="rect">
            <a:avLst/>
          </a:prstGeom>
          <a:noFill/>
          <a:effectLst>
            <a:outerShdw blurRad="50800" dist="38100" dir="5400000" algn="t" rotWithShape="0">
              <a:prstClr val="black">
                <a:alpha val="40000"/>
              </a:prstClr>
            </a:outerShdw>
          </a:effectLst>
        </p:spPr>
        <p:txBody>
          <a:bodyPr wrap="square" rtlCol="0">
            <a:spAutoFit/>
          </a:bodyPr>
          <a:lstStyle/>
          <a:p>
            <a:pPr algn="r"/>
            <a:r>
              <a:rPr lang="en-US" dirty="0" smtClean="0">
                <a:latin typeface="+mj-lt"/>
              </a:rPr>
              <a:t>Project Portfolio Management (PPM)</a:t>
            </a:r>
            <a:endParaRPr lang="en-US" dirty="0">
              <a:latin typeface="+mj-lt"/>
            </a:endParaRPr>
          </a:p>
        </p:txBody>
      </p:sp>
      <p:sp>
        <p:nvSpPr>
          <p:cNvPr id="36" name="TextBox 35"/>
          <p:cNvSpPr txBox="1"/>
          <p:nvPr/>
        </p:nvSpPr>
        <p:spPr>
          <a:xfrm>
            <a:off x="6847249" y="4032789"/>
            <a:ext cx="2296751"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dirty="0" smtClean="0">
                <a:latin typeface="+mj-lt"/>
              </a:rPr>
              <a:t>Application Life-Cycle Management (ALM)</a:t>
            </a:r>
            <a:endParaRPr lang="en-US" dirty="0">
              <a:latin typeface="+mj-lt"/>
            </a:endParaRPr>
          </a:p>
        </p:txBody>
      </p:sp>
      <p:sp>
        <p:nvSpPr>
          <p:cNvPr id="38" name="TextBox 37"/>
          <p:cNvSpPr txBox="1"/>
          <p:nvPr/>
        </p:nvSpPr>
        <p:spPr>
          <a:xfrm>
            <a:off x="120263" y="4230469"/>
            <a:ext cx="2013337" cy="923330"/>
          </a:xfrm>
          <a:prstGeom prst="rect">
            <a:avLst/>
          </a:prstGeom>
          <a:noFill/>
          <a:effectLst>
            <a:outerShdw blurRad="50800" dist="38100" dir="5400000" algn="t" rotWithShape="0">
              <a:prstClr val="black">
                <a:alpha val="40000"/>
              </a:prstClr>
            </a:outerShdw>
          </a:effectLst>
        </p:spPr>
        <p:txBody>
          <a:bodyPr wrap="square" rtlCol="0">
            <a:spAutoFit/>
          </a:bodyPr>
          <a:lstStyle/>
          <a:p>
            <a:pPr algn="r"/>
            <a:r>
              <a:rPr lang="en-US" dirty="0" smtClean="0">
                <a:latin typeface="+mj-lt"/>
              </a:rPr>
              <a:t>CPIC &amp; Strategic Planning &amp; Governance</a:t>
            </a:r>
            <a:endParaRPr lang="en-US" dirty="0">
              <a:latin typeface="+mj-lt"/>
            </a:endParaRPr>
          </a:p>
        </p:txBody>
      </p:sp>
      <p:pic>
        <p:nvPicPr>
          <p:cNvPr id="39" name="Picture 38" descr="ofc-Proj-EPMS_rgb_r.png"/>
          <p:cNvPicPr>
            <a:picLocks noChangeAspect="1"/>
          </p:cNvPicPr>
          <p:nvPr/>
        </p:nvPicPr>
        <p:blipFill>
          <a:blip r:embed="rId3" cstate="screen"/>
          <a:stretch>
            <a:fillRect/>
          </a:stretch>
        </p:blipFill>
        <p:spPr>
          <a:xfrm>
            <a:off x="2590799" y="2438400"/>
            <a:ext cx="2838061" cy="1108088"/>
          </a:xfrm>
          <a:prstGeom prst="rect">
            <a:avLst/>
          </a:prstGeom>
          <a:effectLst>
            <a:outerShdw blurRad="50800" dist="38100" dir="5400000" algn="t" rotWithShape="0">
              <a:prstClr val="black">
                <a:alpha val="40000"/>
              </a:prstClr>
            </a:outerShdw>
          </a:effectLst>
        </p:spPr>
      </p:pic>
      <p:pic>
        <p:nvPicPr>
          <p:cNvPr id="40" name="Picture 3" descr="C:\Users\Elizabeth.Befus\Desktop\VS08-TeamSys-TFS_v_rgb_r.png"/>
          <p:cNvPicPr>
            <a:picLocks noChangeAspect="1" noChangeArrowheads="1"/>
          </p:cNvPicPr>
          <p:nvPr/>
        </p:nvPicPr>
        <p:blipFill>
          <a:blip r:embed="rId4" cstate="screen"/>
          <a:srcRect/>
          <a:stretch>
            <a:fillRect/>
          </a:stretch>
        </p:blipFill>
        <p:spPr bwMode="auto">
          <a:xfrm>
            <a:off x="2621517" y="4191000"/>
            <a:ext cx="1950483" cy="990600"/>
          </a:xfrm>
          <a:prstGeom prst="rect">
            <a:avLst/>
          </a:prstGeom>
          <a:noFill/>
        </p:spPr>
      </p:pic>
      <p:pic>
        <p:nvPicPr>
          <p:cNvPr id="41" name="Picture 40" descr="ofc-ShrPtSvr07-2_rgb_r.png"/>
          <p:cNvPicPr>
            <a:picLocks noChangeAspect="1"/>
          </p:cNvPicPr>
          <p:nvPr/>
        </p:nvPicPr>
        <p:blipFill>
          <a:blip r:embed="rId5" cstate="screen"/>
          <a:stretch>
            <a:fillRect/>
          </a:stretch>
        </p:blipFill>
        <p:spPr>
          <a:xfrm>
            <a:off x="4016322" y="3657600"/>
            <a:ext cx="2384478" cy="685800"/>
          </a:xfrm>
          <a:prstGeom prst="rect">
            <a:avLst/>
          </a:prstGeom>
        </p:spPr>
      </p:pic>
      <p:sp>
        <p:nvSpPr>
          <p:cNvPr id="26" name="TextBox 25"/>
          <p:cNvSpPr txBox="1"/>
          <p:nvPr/>
        </p:nvSpPr>
        <p:spPr>
          <a:xfrm>
            <a:off x="1371600" y="1295400"/>
            <a:ext cx="6031539" cy="338554"/>
          </a:xfrm>
          <a:prstGeom prst="rect">
            <a:avLst/>
          </a:prstGeom>
          <a:noFill/>
        </p:spPr>
        <p:txBody>
          <a:bodyPr wrap="square" rtlCol="0">
            <a:spAutoFit/>
          </a:bodyPr>
          <a:lstStyle/>
          <a:p>
            <a:pPr algn="ctr"/>
            <a:r>
              <a:rPr lang="en-US" sz="1600" dirty="0">
                <a:effectLst>
                  <a:outerShdw blurRad="38100" dist="38100" dir="2700000" algn="tl">
                    <a:srgbClr xmlns:mc="http://schemas.openxmlformats.org/markup-compatibility/2006" xmlns:a14="http://schemas.microsoft.com/office/drawing/2010/main" val="000000" mc:Ignorable=""/>
                  </a:outerShdw>
                </a:effectLst>
                <a:latin typeface="+mj-lt"/>
                <a:ea typeface="+mj-ea"/>
                <a:cs typeface="+mj-cs"/>
                <a:hlinkClick r:id="rId6"/>
              </a:rPr>
              <a:t>http://</a:t>
            </a:r>
            <a:r>
              <a:rPr lang="en-US" sz="1600" dirty="0" smtClean="0">
                <a:effectLst>
                  <a:outerShdw blurRad="38100" dist="38100" dir="2700000" algn="tl">
                    <a:srgbClr xmlns:mc="http://schemas.openxmlformats.org/markup-compatibility/2006" xmlns:a14="http://schemas.microsoft.com/office/drawing/2010/main" val="000000" mc:Ignorable=""/>
                  </a:outerShdw>
                </a:effectLst>
                <a:latin typeface="+mj-lt"/>
                <a:ea typeface="+mj-ea"/>
                <a:cs typeface="+mj-cs"/>
                <a:hlinkClick r:id="rId6"/>
              </a:rPr>
              <a:t>www.microsoft.com/project/en/us/scenarios-solutions.aspx</a:t>
            </a:r>
            <a:r>
              <a:rPr lang="en-US" sz="1600" dirty="0" smtClean="0">
                <a:effectLst>
                  <a:outerShdw blurRad="38100" dist="38100" dir="2700000" algn="tl">
                    <a:srgbClr xmlns:mc="http://schemas.openxmlformats.org/markup-compatibility/2006" xmlns:a14="http://schemas.microsoft.com/office/drawing/2010/main" val="000000" mc:Ignorable=""/>
                  </a:outerShdw>
                </a:effectLst>
                <a:latin typeface="+mj-lt"/>
                <a:ea typeface="+mj-ea"/>
                <a:cs typeface="+mj-cs"/>
              </a:rPr>
              <a:t> </a:t>
            </a:r>
            <a:endParaRPr lang="en-US" sz="1600" dirty="0">
              <a:effectLst>
                <a:outerShdw blurRad="38100" dist="38100" dir="2700000" algn="tl">
                  <a:srgbClr xmlns:mc="http://schemas.openxmlformats.org/markup-compatibility/2006" xmlns:a14="http://schemas.microsoft.com/office/drawing/2010/main" val="000000" mc:Ignorable=""/>
                </a:outerShdw>
              </a:effectLst>
              <a:latin typeface="+mj-lt"/>
              <a:ea typeface="+mj-ea"/>
              <a:cs typeface="+mj-cs"/>
            </a:endParaRPr>
          </a:p>
        </p:txBody>
      </p:sp>
      <p:sp>
        <p:nvSpPr>
          <p:cNvPr id="6" name="TextBox 5"/>
          <p:cNvSpPr txBox="1"/>
          <p:nvPr/>
        </p:nvSpPr>
        <p:spPr>
          <a:xfrm>
            <a:off x="2154154" y="5959050"/>
            <a:ext cx="4335995" cy="498598"/>
          </a:xfrm>
          <a:prstGeom prst="rect">
            <a:avLst/>
          </a:prstGeom>
          <a:noFill/>
        </p:spPr>
        <p:txBody>
          <a:bodyPr wrap="square" lIns="0" tIns="0" rIns="0" bIns="0" rtlCol="0">
            <a:spAutoFit/>
          </a:bodyPr>
          <a:lstStyle/>
          <a:p>
            <a:pPr>
              <a:lnSpc>
                <a:spcPct val="90000"/>
              </a:lnSpc>
            </a:pPr>
            <a:r>
              <a:rPr lang="en-US" dirty="0"/>
              <a:t>Email </a:t>
            </a:r>
            <a:r>
              <a:rPr lang="en-US" dirty="0">
                <a:hlinkClick r:id="rId7"/>
              </a:rPr>
              <a:t>proj2007@microsoft.com</a:t>
            </a:r>
            <a:r>
              <a:rPr lang="en-US" dirty="0"/>
              <a:t> </a:t>
            </a:r>
            <a:r>
              <a:rPr lang="en-US" dirty="0" smtClean="0"/>
              <a:t>for Project </a:t>
            </a:r>
            <a:r>
              <a:rPr lang="en-US" dirty="0"/>
              <a:t>Virtual Machine </a:t>
            </a:r>
            <a:r>
              <a:rPr lang="en-US" dirty="0">
                <a:solidFill>
                  <a:schemeClr val="accent1"/>
                </a:solidFill>
              </a:rPr>
              <a:t>Download Instructions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70C0" mc:Ignorable=""/>
      </a:dk2>
      <a:lt2>
        <a:srgbClr xmlns:mc="http://schemas.openxmlformats.org/markup-compatibility/2006" xmlns:a14="http://schemas.microsoft.com/office/drawing/2010/main" val="BDE3FF" mc:Ignorable=""/>
      </a:lt2>
      <a:accent1>
        <a:srgbClr xmlns:mc="http://schemas.openxmlformats.org/markup-compatibility/2006" xmlns:a14="http://schemas.microsoft.com/office/drawing/2010/main" val="FFC000" mc:Ignorable=""/>
      </a:accent1>
      <a:accent2>
        <a:srgbClr xmlns:mc="http://schemas.openxmlformats.org/markup-compatibility/2006" xmlns:a14="http://schemas.microsoft.com/office/drawing/2010/main" val="2DA33B" mc:Ignorable=""/>
      </a:accent2>
      <a:accent3>
        <a:srgbClr xmlns:mc="http://schemas.openxmlformats.org/markup-compatibility/2006" xmlns:a14="http://schemas.microsoft.com/office/drawing/2010/main" val="DF8045" mc:Ignorable=""/>
      </a:accent3>
      <a:accent4>
        <a:srgbClr xmlns:mc="http://schemas.openxmlformats.org/markup-compatibility/2006" xmlns:a14="http://schemas.microsoft.com/office/drawing/2010/main" val="2D86E7" mc:Ignorable=""/>
      </a:accent4>
      <a:accent5>
        <a:srgbClr xmlns:mc="http://schemas.openxmlformats.org/markup-compatibility/2006" xmlns:a14="http://schemas.microsoft.com/office/drawing/2010/main" val="755DCB" mc:Ignorable=""/>
      </a:accent5>
      <a:accent6>
        <a:srgbClr xmlns:mc="http://schemas.openxmlformats.org/markup-compatibility/2006" xmlns:a14="http://schemas.microsoft.com/office/drawing/2010/main" val="777777" mc:Ignorable=""/>
      </a:accent6>
      <a:hlink>
        <a:srgbClr xmlns:mc="http://schemas.openxmlformats.org/markup-compatibility/2006" xmlns:a14="http://schemas.microsoft.com/office/drawing/2010/main" val="F0ED7B" mc:Ignorable=""/>
      </a:hlink>
      <a:folHlink>
        <a:srgbClr xmlns:mc="http://schemas.openxmlformats.org/markup-compatibility/2006" xmlns:a14="http://schemas.microsoft.com/office/drawing/2010/main" val="F3EB4F"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http://office/14/teams/project/feedback/_layouts/DocIdRedir.aspx?ID=CS6VPA66YUCU-275-101</Url>
      <Description>CS6VPA66YUCU-275-101</Description>
    </_dlc_DocIdUrl>
    <_dlc_DocId xmlns="b37bd352-beaf-4c97-8b80-f7f4c01a9729">CS6VPA66YUCU-275-101</_dlc_DocI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outs:outSpaceData xmlns:outs="http://schemas.microsoft.com/office/2009/outspace/metadata">
  <outs:relatedDates>
    <outs:relatedDate>
      <outs:type>3</outs:type>
      <outs:displayName>Last Modified</outs:displayName>
      <outs:dateTime>2009-09-14T13:37:59Z</outs:dateTime>
      <outs:isPinned>true</outs:isPinned>
    </outs:relatedDate>
    <outs:relatedDate>
      <outs:type>2</outs:type>
      <outs:displayName>Created</outs:displayName>
      <outs:dateTime>2009-08-17T02:45:23Z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CB0F07-FF8C-4759-88CD-2C393F8C7091}">
  <ds:schemaRefs>
    <ds:schemaRef ds:uri="b37bd352-beaf-4c97-8b80-f7f4c01a9729"/>
    <ds:schemaRef ds:uri="http://www.w3.org/XML/1998/namespace"/>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2E349330-5813-4452-9E5A-17BD6B85810A}">
  <ds:schemaRefs>
    <ds:schemaRef ds:uri="http://schemas.microsoft.com/sharepoint/v3/contenttype/forms"/>
  </ds:schemaRefs>
</ds:datastoreItem>
</file>

<file path=customXml/itemProps3.xml><?xml version="1.0" encoding="utf-8"?>
<ds:datastoreItem xmlns:ds="http://schemas.openxmlformats.org/officeDocument/2006/customXml" ds:itemID="{ED1DE1AE-E8BE-48E0-8E9D-94998DDF70C4}">
  <ds:schemaRefs>
    <ds:schemaRef ds:uri="http://schemas.microsoft.com/sharepoint/events"/>
  </ds:schemaRefs>
</ds:datastoreItem>
</file>

<file path=customXml/itemProps4.xml><?xml version="1.0" encoding="utf-8"?>
<ds:datastoreItem xmlns:ds="http://schemas.openxmlformats.org/officeDocument/2006/customXml" ds:itemID="{7B697EE3-A415-4876-BE44-243349EE5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0425B67C-56B8-4B3C-A714-588FB2594081}">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1210</Words>
  <Application>Microsoft Office PowerPoint</Application>
  <PresentationFormat>On-screen Show (4:3)</PresentationFormat>
  <Paragraphs>212</Paragraphs>
  <Slides>15</Slides>
  <Notes>7</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Project 2010 Ignite Template</vt:lpstr>
      <vt:lpstr>White with Consolas font for code slides</vt:lpstr>
      <vt:lpstr>PowerPoint Presentation</vt:lpstr>
      <vt:lpstr>Microsoft Project 2010 Ignite Training- Conclusion</vt:lpstr>
      <vt:lpstr>Agenda</vt:lpstr>
      <vt:lpstr>Project 2010 Investment Areas Work Management Solutions for Individuals, Teams and the Enterprise</vt:lpstr>
      <vt:lpstr>Microsoft SharePoint 2010</vt:lpstr>
      <vt:lpstr>Project 2010 Ignite Summary</vt:lpstr>
      <vt:lpstr>Certification</vt:lpstr>
      <vt:lpstr>Partner Portal</vt:lpstr>
      <vt:lpstr>EPM Solutions and Scenarios Gain Additional Value From The Microsoft Platform</vt:lpstr>
      <vt:lpstr>ZoomIt For All Your Demos</vt:lpstr>
      <vt:lpstr>Key Microsoft Project Resources</vt:lpstr>
      <vt:lpstr>Share the Excitement</vt:lpstr>
      <vt:lpstr>Feedback</vt:lpstr>
      <vt:lpstr>Next Steps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2010 Ignite - Conclusion</dc:title>
  <dc:creator/>
  <cp:lastModifiedBy/>
  <cp:revision>1</cp:revision>
  <dcterms:created xsi:type="dcterms:W3CDTF">2009-08-17T02:45:23Z</dcterms:created>
  <dcterms:modified xsi:type="dcterms:W3CDTF">2009-12-10T11:43:09Z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ItemGuid">
    <vt:lpwstr>07cda0e7-f3b1-4152-8815-7a78a68da715</vt:lpwstr>
  </property>
</Properties>
</file>