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5"/>
    <p:sldMasterId id="2147483674" r:id="rId6"/>
  </p:sldMasterIdLst>
  <p:notesMasterIdLst>
    <p:notesMasterId r:id="rId46"/>
  </p:notesMasterIdLst>
  <p:handoutMasterIdLst>
    <p:handoutMasterId r:id="rId47"/>
  </p:handoutMasterIdLst>
  <p:sldIdLst>
    <p:sldId id="427" r:id="rId7"/>
    <p:sldId id="428" r:id="rId8"/>
    <p:sldId id="423" r:id="rId9"/>
    <p:sldId id="649" r:id="rId10"/>
    <p:sldId id="590" r:id="rId11"/>
    <p:sldId id="628" r:id="rId12"/>
    <p:sldId id="711" r:id="rId13"/>
    <p:sldId id="721" r:id="rId14"/>
    <p:sldId id="722" r:id="rId15"/>
    <p:sldId id="685" r:id="rId16"/>
    <p:sldId id="651" r:id="rId17"/>
    <p:sldId id="654" r:id="rId18"/>
    <p:sldId id="656" r:id="rId19"/>
    <p:sldId id="716" r:id="rId20"/>
    <p:sldId id="715" r:id="rId21"/>
    <p:sldId id="717" r:id="rId22"/>
    <p:sldId id="666" r:id="rId23"/>
    <p:sldId id="673" r:id="rId24"/>
    <p:sldId id="672" r:id="rId25"/>
    <p:sldId id="725" r:id="rId26"/>
    <p:sldId id="718" r:id="rId27"/>
    <p:sldId id="675" r:id="rId28"/>
    <p:sldId id="680" r:id="rId29"/>
    <p:sldId id="714" r:id="rId30"/>
    <p:sldId id="719" r:id="rId31"/>
    <p:sldId id="687" r:id="rId32"/>
    <p:sldId id="700" r:id="rId33"/>
    <p:sldId id="690" r:id="rId34"/>
    <p:sldId id="689" r:id="rId35"/>
    <p:sldId id="694" r:id="rId36"/>
    <p:sldId id="697" r:id="rId37"/>
    <p:sldId id="701" r:id="rId38"/>
    <p:sldId id="699" r:id="rId39"/>
    <p:sldId id="709" r:id="rId40"/>
    <p:sldId id="710" r:id="rId41"/>
    <p:sldId id="703" r:id="rId42"/>
    <p:sldId id="712" r:id="rId43"/>
    <p:sldId id="723" r:id="rId44"/>
    <p:sldId id="42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6300" autoAdjust="0"/>
    <p:restoredTop sz="83017" autoAdjust="0"/>
  </p:normalViewPr>
  <p:slideViewPr>
    <p:cSldViewPr>
      <p:cViewPr varScale="1">
        <p:scale>
          <a:sx n="134" d="100"/>
          <a:sy n="134" d="100"/>
        </p:scale>
        <p:origin x="-954" y="-78"/>
      </p:cViewPr>
      <p:guideLst>
        <p:guide orient="horz" pos="2160"/>
        <p:guide pos="2880"/>
      </p:guideLst>
    </p:cSldViewPr>
  </p:slideViewPr>
  <p:outlineViewPr>
    <p:cViewPr>
      <p:scale>
        <a:sx n="33" d="100"/>
        <a:sy n="33" d="100"/>
      </p:scale>
      <p:origin x="0" y="9274"/>
    </p:cViewPr>
  </p:outlineViewPr>
  <p:notesTextViewPr>
    <p:cViewPr>
      <p:scale>
        <a:sx n="100" d="100"/>
        <a:sy n="100" d="100"/>
      </p:scale>
      <p:origin x="0" y="0"/>
    </p:cViewPr>
  </p:notesTextViewPr>
  <p:sorterViewPr>
    <p:cViewPr>
      <p:scale>
        <a:sx n="100" d="100"/>
        <a:sy n="100" d="100"/>
      </p:scale>
      <p:origin x="0" y="3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C803F3-9D91-4F61-B5BB-D80EA1E8F9F9}" type="doc">
      <dgm:prSet loTypeId="urn:microsoft.com/office/officeart/2005/8/layout/process1" loCatId="process" qsTypeId="urn:microsoft.com/office/officeart/2005/8/quickstyle/3d2" qsCatId="3D" csTypeId="urn:microsoft.com/office/officeart/2005/8/colors/accent2_2" csCatId="accent2" phldr="1"/>
      <dgm:spPr/>
    </dgm:pt>
    <dgm:pt modelId="{4EB5F269-7FBB-4E9D-BB9D-828EFB2AC0E5}">
      <dgm:prSet phldrT="[Text]"/>
      <dgm:spPr/>
      <dgm:t>
        <a:bodyPr/>
        <a:lstStyle/>
        <a:p>
          <a:r>
            <a:rPr lang="en-US" b="0" dirty="0" smtClean="0"/>
            <a:t>Project Server 2003</a:t>
          </a:r>
          <a:endParaRPr lang="en-US" b="0" dirty="0"/>
        </a:p>
      </dgm:t>
    </dgm:pt>
    <dgm:pt modelId="{5EBAB64C-0A0E-4852-ACAF-9C96D30F456A}" type="parTrans" cxnId="{33273029-5206-4350-833A-9588C396B355}">
      <dgm:prSet/>
      <dgm:spPr/>
      <dgm:t>
        <a:bodyPr/>
        <a:lstStyle/>
        <a:p>
          <a:endParaRPr lang="en-US"/>
        </a:p>
      </dgm:t>
    </dgm:pt>
    <dgm:pt modelId="{76C0CEDC-C7C3-492C-A730-084BBCF3CBFB}" type="sibTrans" cxnId="{33273029-5206-4350-833A-9588C396B355}">
      <dgm:prSet>
        <dgm:style>
          <a:lnRef idx="0">
            <a:schemeClr val="accent4"/>
          </a:lnRef>
          <a:fillRef idx="3">
            <a:schemeClr val="accent4"/>
          </a:fillRef>
          <a:effectRef idx="3">
            <a:schemeClr val="accent4"/>
          </a:effectRef>
          <a:fontRef idx="minor">
            <a:schemeClr val="lt1"/>
          </a:fontRef>
        </dgm:style>
      </dgm:prSet>
      <dgm:spPr/>
      <dgm:t>
        <a:bodyPr/>
        <a:lstStyle/>
        <a:p>
          <a:endParaRPr lang="en-US"/>
        </a:p>
      </dgm:t>
    </dgm:pt>
    <dgm:pt modelId="{23FE44BD-8168-4594-9DE2-A3685127E842}">
      <dgm:prSet phldrT="[Text]"/>
      <dgm:spPr/>
      <dgm:t>
        <a:bodyPr/>
        <a:lstStyle/>
        <a:p>
          <a:r>
            <a:rPr lang="en-US" b="0" dirty="0" smtClean="0"/>
            <a:t>Project Server 2007</a:t>
          </a:r>
          <a:endParaRPr lang="en-US" b="0" dirty="0"/>
        </a:p>
      </dgm:t>
    </dgm:pt>
    <dgm:pt modelId="{BFE7C4B1-A3A8-4798-9E04-6BFF80C7069F}" type="parTrans" cxnId="{D96ABFB1-F4AF-4BE4-BF2A-DBAA816E56DB}">
      <dgm:prSet/>
      <dgm:spPr/>
      <dgm:t>
        <a:bodyPr/>
        <a:lstStyle/>
        <a:p>
          <a:endParaRPr lang="en-US"/>
        </a:p>
      </dgm:t>
    </dgm:pt>
    <dgm:pt modelId="{5AFBA26A-8EA3-4BFC-9DD0-E447461A1BD6}" type="sibTrans" cxnId="{D96ABFB1-F4AF-4BE4-BF2A-DBAA816E56DB}">
      <dgm:prSet>
        <dgm:style>
          <a:lnRef idx="0">
            <a:schemeClr val="accent4"/>
          </a:lnRef>
          <a:fillRef idx="3">
            <a:schemeClr val="accent4"/>
          </a:fillRef>
          <a:effectRef idx="3">
            <a:schemeClr val="accent4"/>
          </a:effectRef>
          <a:fontRef idx="minor">
            <a:schemeClr val="lt1"/>
          </a:fontRef>
        </dgm:style>
      </dgm:prSet>
      <dgm:spPr/>
      <dgm:t>
        <a:bodyPr/>
        <a:lstStyle/>
        <a:p>
          <a:endParaRPr lang="en-US" dirty="0"/>
        </a:p>
      </dgm:t>
    </dgm:pt>
    <dgm:pt modelId="{D8F350BD-8CE0-4540-A604-DF898785F947}">
      <dgm:prSet phldrT="[Text]"/>
      <dgm:spPr/>
      <dgm:t>
        <a:bodyPr/>
        <a:lstStyle/>
        <a:p>
          <a:r>
            <a:rPr lang="en-US" b="0" dirty="0" smtClean="0"/>
            <a:t>Project Server 2010</a:t>
          </a:r>
          <a:endParaRPr lang="en-US" b="0" dirty="0"/>
        </a:p>
      </dgm:t>
    </dgm:pt>
    <dgm:pt modelId="{4C90F053-6DD7-42FB-9FE0-EB20472A25F6}" type="parTrans" cxnId="{76336115-F652-4366-972A-786FA6B4157A}">
      <dgm:prSet/>
      <dgm:spPr/>
      <dgm:t>
        <a:bodyPr/>
        <a:lstStyle/>
        <a:p>
          <a:endParaRPr lang="en-US"/>
        </a:p>
      </dgm:t>
    </dgm:pt>
    <dgm:pt modelId="{5E1031A5-7528-40C7-84EB-27CE7952116D}" type="sibTrans" cxnId="{76336115-F652-4366-972A-786FA6B4157A}">
      <dgm:prSet/>
      <dgm:spPr/>
      <dgm:t>
        <a:bodyPr/>
        <a:lstStyle/>
        <a:p>
          <a:endParaRPr lang="en-US"/>
        </a:p>
      </dgm:t>
    </dgm:pt>
    <dgm:pt modelId="{625969FF-13D3-433C-B5BE-C6E7EBFCB943}" type="pres">
      <dgm:prSet presAssocID="{34C803F3-9D91-4F61-B5BB-D80EA1E8F9F9}" presName="Name0" presStyleCnt="0">
        <dgm:presLayoutVars>
          <dgm:dir/>
          <dgm:resizeHandles val="exact"/>
        </dgm:presLayoutVars>
      </dgm:prSet>
      <dgm:spPr/>
    </dgm:pt>
    <dgm:pt modelId="{7DD18301-DD9F-495D-8E0A-52BE0AE2091D}" type="pres">
      <dgm:prSet presAssocID="{4EB5F269-7FBB-4E9D-BB9D-828EFB2AC0E5}" presName="node" presStyleLbl="node1" presStyleIdx="0" presStyleCnt="3" custScaleX="34962" custLinFactNeighborX="11060" custLinFactNeighborY="-5514">
        <dgm:presLayoutVars>
          <dgm:bulletEnabled val="1"/>
        </dgm:presLayoutVars>
      </dgm:prSet>
      <dgm:spPr/>
      <dgm:t>
        <a:bodyPr/>
        <a:lstStyle/>
        <a:p>
          <a:endParaRPr lang="en-US"/>
        </a:p>
      </dgm:t>
    </dgm:pt>
    <dgm:pt modelId="{DDA855E2-CF48-42DB-96EB-E0713BCC01B8}" type="pres">
      <dgm:prSet presAssocID="{76C0CEDC-C7C3-492C-A730-084BBCF3CBFB}" presName="sibTrans" presStyleLbl="sibTrans2D1" presStyleIdx="0" presStyleCnt="2" custScaleX="160546"/>
      <dgm:spPr/>
      <dgm:t>
        <a:bodyPr/>
        <a:lstStyle/>
        <a:p>
          <a:endParaRPr lang="en-US"/>
        </a:p>
      </dgm:t>
    </dgm:pt>
    <dgm:pt modelId="{9E9A46FA-7E7B-4812-BD2C-B3C4E12495D2}" type="pres">
      <dgm:prSet presAssocID="{76C0CEDC-C7C3-492C-A730-084BBCF3CBFB}" presName="connectorText" presStyleLbl="sibTrans2D1" presStyleIdx="0" presStyleCnt="2"/>
      <dgm:spPr/>
      <dgm:t>
        <a:bodyPr/>
        <a:lstStyle/>
        <a:p>
          <a:endParaRPr lang="en-US"/>
        </a:p>
      </dgm:t>
    </dgm:pt>
    <dgm:pt modelId="{B1136DC3-8716-4E1D-A66B-8D69D0E2B845}" type="pres">
      <dgm:prSet presAssocID="{23FE44BD-8168-4594-9DE2-A3685127E842}" presName="node" presStyleLbl="node1" presStyleIdx="1" presStyleCnt="3" custScaleX="34962">
        <dgm:presLayoutVars>
          <dgm:bulletEnabled val="1"/>
        </dgm:presLayoutVars>
      </dgm:prSet>
      <dgm:spPr/>
      <dgm:t>
        <a:bodyPr/>
        <a:lstStyle/>
        <a:p>
          <a:endParaRPr lang="en-US"/>
        </a:p>
      </dgm:t>
    </dgm:pt>
    <dgm:pt modelId="{BBAC2B7E-D9A9-4F95-814F-94CE28DD266B}" type="pres">
      <dgm:prSet presAssocID="{5AFBA26A-8EA3-4BFC-9DD0-E447461A1BD6}" presName="sibTrans" presStyleLbl="sibTrans2D1" presStyleIdx="1" presStyleCnt="2" custScaleX="160546"/>
      <dgm:spPr/>
      <dgm:t>
        <a:bodyPr/>
        <a:lstStyle/>
        <a:p>
          <a:endParaRPr lang="en-US"/>
        </a:p>
      </dgm:t>
    </dgm:pt>
    <dgm:pt modelId="{D145B623-EBE8-4F49-8553-8063F06305E5}" type="pres">
      <dgm:prSet presAssocID="{5AFBA26A-8EA3-4BFC-9DD0-E447461A1BD6}" presName="connectorText" presStyleLbl="sibTrans2D1" presStyleIdx="1" presStyleCnt="2"/>
      <dgm:spPr/>
      <dgm:t>
        <a:bodyPr/>
        <a:lstStyle/>
        <a:p>
          <a:endParaRPr lang="en-US"/>
        </a:p>
      </dgm:t>
    </dgm:pt>
    <dgm:pt modelId="{36316B98-941B-4FED-AE43-571B6643B601}" type="pres">
      <dgm:prSet presAssocID="{D8F350BD-8CE0-4540-A604-DF898785F947}" presName="node" presStyleLbl="node1" presStyleIdx="2" presStyleCnt="3" custScaleX="29032">
        <dgm:presLayoutVars>
          <dgm:bulletEnabled val="1"/>
        </dgm:presLayoutVars>
      </dgm:prSet>
      <dgm:spPr/>
      <dgm:t>
        <a:bodyPr/>
        <a:lstStyle/>
        <a:p>
          <a:endParaRPr lang="en-US"/>
        </a:p>
      </dgm:t>
    </dgm:pt>
  </dgm:ptLst>
  <dgm:cxnLst>
    <dgm:cxn modelId="{11C021D6-CD1D-40E4-80DD-50E86A8D0C54}" type="presOf" srcId="{76C0CEDC-C7C3-492C-A730-084BBCF3CBFB}" destId="{DDA855E2-CF48-42DB-96EB-E0713BCC01B8}" srcOrd="0" destOrd="0" presId="urn:microsoft.com/office/officeart/2005/8/layout/process1"/>
    <dgm:cxn modelId="{757A47A8-8A23-4976-B7B8-5588832D6E11}" type="presOf" srcId="{76C0CEDC-C7C3-492C-A730-084BBCF3CBFB}" destId="{9E9A46FA-7E7B-4812-BD2C-B3C4E12495D2}" srcOrd="1" destOrd="0" presId="urn:microsoft.com/office/officeart/2005/8/layout/process1"/>
    <dgm:cxn modelId="{FAA439DC-3469-43B9-A0FB-541529C786C7}" type="presOf" srcId="{23FE44BD-8168-4594-9DE2-A3685127E842}" destId="{B1136DC3-8716-4E1D-A66B-8D69D0E2B845}" srcOrd="0" destOrd="0" presId="urn:microsoft.com/office/officeart/2005/8/layout/process1"/>
    <dgm:cxn modelId="{83FAA1AC-1209-4BAF-B95B-8C1541C61905}" type="presOf" srcId="{5AFBA26A-8EA3-4BFC-9DD0-E447461A1BD6}" destId="{D145B623-EBE8-4F49-8553-8063F06305E5}" srcOrd="1" destOrd="0" presId="urn:microsoft.com/office/officeart/2005/8/layout/process1"/>
    <dgm:cxn modelId="{7AD434AC-4210-4BA2-BEEB-C3279026F97A}" type="presOf" srcId="{34C803F3-9D91-4F61-B5BB-D80EA1E8F9F9}" destId="{625969FF-13D3-433C-B5BE-C6E7EBFCB943}" srcOrd="0" destOrd="0" presId="urn:microsoft.com/office/officeart/2005/8/layout/process1"/>
    <dgm:cxn modelId="{7C6C3431-F8FA-4466-BA52-DB2E6D89475B}" type="presOf" srcId="{5AFBA26A-8EA3-4BFC-9DD0-E447461A1BD6}" destId="{BBAC2B7E-D9A9-4F95-814F-94CE28DD266B}" srcOrd="0" destOrd="0" presId="urn:microsoft.com/office/officeart/2005/8/layout/process1"/>
    <dgm:cxn modelId="{D96ABFB1-F4AF-4BE4-BF2A-DBAA816E56DB}" srcId="{34C803F3-9D91-4F61-B5BB-D80EA1E8F9F9}" destId="{23FE44BD-8168-4594-9DE2-A3685127E842}" srcOrd="1" destOrd="0" parTransId="{BFE7C4B1-A3A8-4798-9E04-6BFF80C7069F}" sibTransId="{5AFBA26A-8EA3-4BFC-9DD0-E447461A1BD6}"/>
    <dgm:cxn modelId="{CD22BE44-5327-4433-8CCD-6F19B8214149}" type="presOf" srcId="{D8F350BD-8CE0-4540-A604-DF898785F947}" destId="{36316B98-941B-4FED-AE43-571B6643B601}" srcOrd="0" destOrd="0" presId="urn:microsoft.com/office/officeart/2005/8/layout/process1"/>
    <dgm:cxn modelId="{76336115-F652-4366-972A-786FA6B4157A}" srcId="{34C803F3-9D91-4F61-B5BB-D80EA1E8F9F9}" destId="{D8F350BD-8CE0-4540-A604-DF898785F947}" srcOrd="2" destOrd="0" parTransId="{4C90F053-6DD7-42FB-9FE0-EB20472A25F6}" sibTransId="{5E1031A5-7528-40C7-84EB-27CE7952116D}"/>
    <dgm:cxn modelId="{1971C1D6-D7E6-4053-A48D-D34260AB5ADA}" type="presOf" srcId="{4EB5F269-7FBB-4E9D-BB9D-828EFB2AC0E5}" destId="{7DD18301-DD9F-495D-8E0A-52BE0AE2091D}" srcOrd="0" destOrd="0" presId="urn:microsoft.com/office/officeart/2005/8/layout/process1"/>
    <dgm:cxn modelId="{33273029-5206-4350-833A-9588C396B355}" srcId="{34C803F3-9D91-4F61-B5BB-D80EA1E8F9F9}" destId="{4EB5F269-7FBB-4E9D-BB9D-828EFB2AC0E5}" srcOrd="0" destOrd="0" parTransId="{5EBAB64C-0A0E-4852-ACAF-9C96D30F456A}" sibTransId="{76C0CEDC-C7C3-492C-A730-084BBCF3CBFB}"/>
    <dgm:cxn modelId="{1675F9CC-8CE2-47F3-89A1-36DDDD446699}" type="presParOf" srcId="{625969FF-13D3-433C-B5BE-C6E7EBFCB943}" destId="{7DD18301-DD9F-495D-8E0A-52BE0AE2091D}" srcOrd="0" destOrd="0" presId="urn:microsoft.com/office/officeart/2005/8/layout/process1"/>
    <dgm:cxn modelId="{8C7E300B-C360-4781-8BE1-A259C52410C3}" type="presParOf" srcId="{625969FF-13D3-433C-B5BE-C6E7EBFCB943}" destId="{DDA855E2-CF48-42DB-96EB-E0713BCC01B8}" srcOrd="1" destOrd="0" presId="urn:microsoft.com/office/officeart/2005/8/layout/process1"/>
    <dgm:cxn modelId="{3602830E-7737-4827-88D4-1A76F927FA53}" type="presParOf" srcId="{DDA855E2-CF48-42DB-96EB-E0713BCC01B8}" destId="{9E9A46FA-7E7B-4812-BD2C-B3C4E12495D2}" srcOrd="0" destOrd="0" presId="urn:microsoft.com/office/officeart/2005/8/layout/process1"/>
    <dgm:cxn modelId="{17DD8735-EF8F-4E91-8766-B34A25BF9650}" type="presParOf" srcId="{625969FF-13D3-433C-B5BE-C6E7EBFCB943}" destId="{B1136DC3-8716-4E1D-A66B-8D69D0E2B845}" srcOrd="2" destOrd="0" presId="urn:microsoft.com/office/officeart/2005/8/layout/process1"/>
    <dgm:cxn modelId="{ACC20AA7-A8B3-49FE-A9F6-AA77C7E87F94}" type="presParOf" srcId="{625969FF-13D3-433C-B5BE-C6E7EBFCB943}" destId="{BBAC2B7E-D9A9-4F95-814F-94CE28DD266B}" srcOrd="3" destOrd="0" presId="urn:microsoft.com/office/officeart/2005/8/layout/process1"/>
    <dgm:cxn modelId="{612E1F9D-98FF-47D2-A7EE-F67BD8CD913C}" type="presParOf" srcId="{BBAC2B7E-D9A9-4F95-814F-94CE28DD266B}" destId="{D145B623-EBE8-4F49-8553-8063F06305E5}" srcOrd="0" destOrd="0" presId="urn:microsoft.com/office/officeart/2005/8/layout/process1"/>
    <dgm:cxn modelId="{F3F00583-1347-4A5E-B1E0-7C55602734A4}" type="presParOf" srcId="{625969FF-13D3-433C-B5BE-C6E7EBFCB943}" destId="{36316B98-941B-4FED-AE43-571B6643B60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C803F3-9D91-4F61-B5BB-D80EA1E8F9F9}" type="doc">
      <dgm:prSet loTypeId="urn:microsoft.com/office/officeart/2005/8/layout/process1" loCatId="process" qsTypeId="urn:microsoft.com/office/officeart/2005/8/quickstyle/3d2" qsCatId="3D" csTypeId="urn:microsoft.com/office/officeart/2005/8/colors/accent2_2" csCatId="accent2" phldr="1"/>
      <dgm:spPr/>
    </dgm:pt>
    <dgm:pt modelId="{4EB5F269-7FBB-4E9D-BB9D-828EFB2AC0E5}">
      <dgm:prSet phldrT="[Text]"/>
      <dgm:spPr/>
      <dgm:t>
        <a:bodyPr/>
        <a:lstStyle/>
        <a:p>
          <a:r>
            <a:rPr lang="en-US" b="0" dirty="0" smtClean="0"/>
            <a:t>Project Server 2003</a:t>
          </a:r>
          <a:endParaRPr lang="en-US" b="0" dirty="0"/>
        </a:p>
      </dgm:t>
    </dgm:pt>
    <dgm:pt modelId="{5EBAB64C-0A0E-4852-ACAF-9C96D30F456A}" type="parTrans" cxnId="{33273029-5206-4350-833A-9588C396B355}">
      <dgm:prSet/>
      <dgm:spPr/>
      <dgm:t>
        <a:bodyPr/>
        <a:lstStyle/>
        <a:p>
          <a:endParaRPr lang="en-US"/>
        </a:p>
      </dgm:t>
    </dgm:pt>
    <dgm:pt modelId="{76C0CEDC-C7C3-492C-A730-084BBCF3CBFB}" type="sibTrans" cxnId="{33273029-5206-4350-833A-9588C396B355}">
      <dgm:prSet>
        <dgm:style>
          <a:lnRef idx="0">
            <a:schemeClr val="accent4"/>
          </a:lnRef>
          <a:fillRef idx="3">
            <a:schemeClr val="accent4"/>
          </a:fillRef>
          <a:effectRef idx="3">
            <a:schemeClr val="accent4"/>
          </a:effectRef>
          <a:fontRef idx="minor">
            <a:schemeClr val="lt1"/>
          </a:fontRef>
        </dgm:style>
      </dgm:prSet>
      <dgm:spPr/>
      <dgm:t>
        <a:bodyPr/>
        <a:lstStyle/>
        <a:p>
          <a:endParaRPr lang="en-US"/>
        </a:p>
      </dgm:t>
    </dgm:pt>
    <dgm:pt modelId="{23FE44BD-8168-4594-9DE2-A3685127E842}">
      <dgm:prSet phldrT="[Text]"/>
      <dgm:spPr/>
      <dgm:t>
        <a:bodyPr/>
        <a:lstStyle/>
        <a:p>
          <a:r>
            <a:rPr lang="en-US" b="0" dirty="0" smtClean="0"/>
            <a:t>Project Server 2007</a:t>
          </a:r>
          <a:endParaRPr lang="en-US" b="0" dirty="0"/>
        </a:p>
      </dgm:t>
    </dgm:pt>
    <dgm:pt modelId="{BFE7C4B1-A3A8-4798-9E04-6BFF80C7069F}" type="parTrans" cxnId="{D96ABFB1-F4AF-4BE4-BF2A-DBAA816E56DB}">
      <dgm:prSet/>
      <dgm:spPr/>
      <dgm:t>
        <a:bodyPr/>
        <a:lstStyle/>
        <a:p>
          <a:endParaRPr lang="en-US"/>
        </a:p>
      </dgm:t>
    </dgm:pt>
    <dgm:pt modelId="{5AFBA26A-8EA3-4BFC-9DD0-E447461A1BD6}" type="sibTrans" cxnId="{D96ABFB1-F4AF-4BE4-BF2A-DBAA816E56DB}">
      <dgm:prSet>
        <dgm:style>
          <a:lnRef idx="0">
            <a:schemeClr val="accent4"/>
          </a:lnRef>
          <a:fillRef idx="3">
            <a:schemeClr val="accent4"/>
          </a:fillRef>
          <a:effectRef idx="3">
            <a:schemeClr val="accent4"/>
          </a:effectRef>
          <a:fontRef idx="minor">
            <a:schemeClr val="lt1"/>
          </a:fontRef>
        </dgm:style>
      </dgm:prSet>
      <dgm:spPr/>
      <dgm:t>
        <a:bodyPr/>
        <a:lstStyle/>
        <a:p>
          <a:endParaRPr lang="en-US" dirty="0"/>
        </a:p>
      </dgm:t>
    </dgm:pt>
    <dgm:pt modelId="{D8F350BD-8CE0-4540-A604-DF898785F947}">
      <dgm:prSet phldrT="[Text]"/>
      <dgm:spPr/>
      <dgm:t>
        <a:bodyPr/>
        <a:lstStyle/>
        <a:p>
          <a:r>
            <a:rPr lang="en-US" b="0" dirty="0" smtClean="0"/>
            <a:t>Project Server 2010</a:t>
          </a:r>
          <a:endParaRPr lang="en-US" b="0" dirty="0"/>
        </a:p>
      </dgm:t>
    </dgm:pt>
    <dgm:pt modelId="{4C90F053-6DD7-42FB-9FE0-EB20472A25F6}" type="parTrans" cxnId="{76336115-F652-4366-972A-786FA6B4157A}">
      <dgm:prSet/>
      <dgm:spPr/>
      <dgm:t>
        <a:bodyPr/>
        <a:lstStyle/>
        <a:p>
          <a:endParaRPr lang="en-US"/>
        </a:p>
      </dgm:t>
    </dgm:pt>
    <dgm:pt modelId="{5E1031A5-7528-40C7-84EB-27CE7952116D}" type="sibTrans" cxnId="{76336115-F652-4366-972A-786FA6B4157A}">
      <dgm:prSet/>
      <dgm:spPr/>
      <dgm:t>
        <a:bodyPr/>
        <a:lstStyle/>
        <a:p>
          <a:endParaRPr lang="en-US"/>
        </a:p>
      </dgm:t>
    </dgm:pt>
    <dgm:pt modelId="{625969FF-13D3-433C-B5BE-C6E7EBFCB943}" type="pres">
      <dgm:prSet presAssocID="{34C803F3-9D91-4F61-B5BB-D80EA1E8F9F9}" presName="Name0" presStyleCnt="0">
        <dgm:presLayoutVars>
          <dgm:dir/>
          <dgm:resizeHandles val="exact"/>
        </dgm:presLayoutVars>
      </dgm:prSet>
      <dgm:spPr/>
    </dgm:pt>
    <dgm:pt modelId="{7DD18301-DD9F-495D-8E0A-52BE0AE2091D}" type="pres">
      <dgm:prSet presAssocID="{4EB5F269-7FBB-4E9D-BB9D-828EFB2AC0E5}" presName="node" presStyleLbl="node1" presStyleIdx="0" presStyleCnt="3" custScaleX="34962" custLinFactNeighborX="11060" custLinFactNeighborY="-5514">
        <dgm:presLayoutVars>
          <dgm:bulletEnabled val="1"/>
        </dgm:presLayoutVars>
      </dgm:prSet>
      <dgm:spPr/>
      <dgm:t>
        <a:bodyPr/>
        <a:lstStyle/>
        <a:p>
          <a:endParaRPr lang="en-US"/>
        </a:p>
      </dgm:t>
    </dgm:pt>
    <dgm:pt modelId="{DDA855E2-CF48-42DB-96EB-E0713BCC01B8}" type="pres">
      <dgm:prSet presAssocID="{76C0CEDC-C7C3-492C-A730-084BBCF3CBFB}" presName="sibTrans" presStyleLbl="sibTrans2D1" presStyleIdx="0" presStyleCnt="2" custScaleX="160546"/>
      <dgm:spPr/>
      <dgm:t>
        <a:bodyPr/>
        <a:lstStyle/>
        <a:p>
          <a:endParaRPr lang="en-US"/>
        </a:p>
      </dgm:t>
    </dgm:pt>
    <dgm:pt modelId="{9E9A46FA-7E7B-4812-BD2C-B3C4E12495D2}" type="pres">
      <dgm:prSet presAssocID="{76C0CEDC-C7C3-492C-A730-084BBCF3CBFB}" presName="connectorText" presStyleLbl="sibTrans2D1" presStyleIdx="0" presStyleCnt="2"/>
      <dgm:spPr/>
      <dgm:t>
        <a:bodyPr/>
        <a:lstStyle/>
        <a:p>
          <a:endParaRPr lang="en-US"/>
        </a:p>
      </dgm:t>
    </dgm:pt>
    <dgm:pt modelId="{B1136DC3-8716-4E1D-A66B-8D69D0E2B845}" type="pres">
      <dgm:prSet presAssocID="{23FE44BD-8168-4594-9DE2-A3685127E842}" presName="node" presStyleLbl="node1" presStyleIdx="1" presStyleCnt="3" custScaleX="34962">
        <dgm:presLayoutVars>
          <dgm:bulletEnabled val="1"/>
        </dgm:presLayoutVars>
      </dgm:prSet>
      <dgm:spPr/>
      <dgm:t>
        <a:bodyPr/>
        <a:lstStyle/>
        <a:p>
          <a:endParaRPr lang="en-US"/>
        </a:p>
      </dgm:t>
    </dgm:pt>
    <dgm:pt modelId="{BBAC2B7E-D9A9-4F95-814F-94CE28DD266B}" type="pres">
      <dgm:prSet presAssocID="{5AFBA26A-8EA3-4BFC-9DD0-E447461A1BD6}" presName="sibTrans" presStyleLbl="sibTrans2D1" presStyleIdx="1" presStyleCnt="2" custScaleX="160546"/>
      <dgm:spPr/>
      <dgm:t>
        <a:bodyPr/>
        <a:lstStyle/>
        <a:p>
          <a:endParaRPr lang="en-US"/>
        </a:p>
      </dgm:t>
    </dgm:pt>
    <dgm:pt modelId="{D145B623-EBE8-4F49-8553-8063F06305E5}" type="pres">
      <dgm:prSet presAssocID="{5AFBA26A-8EA3-4BFC-9DD0-E447461A1BD6}" presName="connectorText" presStyleLbl="sibTrans2D1" presStyleIdx="1" presStyleCnt="2"/>
      <dgm:spPr/>
      <dgm:t>
        <a:bodyPr/>
        <a:lstStyle/>
        <a:p>
          <a:endParaRPr lang="en-US"/>
        </a:p>
      </dgm:t>
    </dgm:pt>
    <dgm:pt modelId="{36316B98-941B-4FED-AE43-571B6643B601}" type="pres">
      <dgm:prSet presAssocID="{D8F350BD-8CE0-4540-A604-DF898785F947}" presName="node" presStyleLbl="node1" presStyleIdx="2" presStyleCnt="3" custScaleX="29032">
        <dgm:presLayoutVars>
          <dgm:bulletEnabled val="1"/>
        </dgm:presLayoutVars>
      </dgm:prSet>
      <dgm:spPr/>
      <dgm:t>
        <a:bodyPr/>
        <a:lstStyle/>
        <a:p>
          <a:endParaRPr lang="en-US"/>
        </a:p>
      </dgm:t>
    </dgm:pt>
  </dgm:ptLst>
  <dgm:cxnLst>
    <dgm:cxn modelId="{63825236-E39E-4395-8A93-97551F147518}" type="presOf" srcId="{5AFBA26A-8EA3-4BFC-9DD0-E447461A1BD6}" destId="{BBAC2B7E-D9A9-4F95-814F-94CE28DD266B}" srcOrd="0" destOrd="0" presId="urn:microsoft.com/office/officeart/2005/8/layout/process1"/>
    <dgm:cxn modelId="{F12F69BD-75A3-4300-AADB-5CABFB3FB814}" type="presOf" srcId="{5AFBA26A-8EA3-4BFC-9DD0-E447461A1BD6}" destId="{D145B623-EBE8-4F49-8553-8063F06305E5}" srcOrd="1" destOrd="0" presId="urn:microsoft.com/office/officeart/2005/8/layout/process1"/>
    <dgm:cxn modelId="{D96ABFB1-F4AF-4BE4-BF2A-DBAA816E56DB}" srcId="{34C803F3-9D91-4F61-B5BB-D80EA1E8F9F9}" destId="{23FE44BD-8168-4594-9DE2-A3685127E842}" srcOrd="1" destOrd="0" parTransId="{BFE7C4B1-A3A8-4798-9E04-6BFF80C7069F}" sibTransId="{5AFBA26A-8EA3-4BFC-9DD0-E447461A1BD6}"/>
    <dgm:cxn modelId="{DB52E0B3-0745-4D55-AF94-39F07DA1F3A9}" type="presOf" srcId="{4EB5F269-7FBB-4E9D-BB9D-828EFB2AC0E5}" destId="{7DD18301-DD9F-495D-8E0A-52BE0AE2091D}" srcOrd="0" destOrd="0" presId="urn:microsoft.com/office/officeart/2005/8/layout/process1"/>
    <dgm:cxn modelId="{76336115-F652-4366-972A-786FA6B4157A}" srcId="{34C803F3-9D91-4F61-B5BB-D80EA1E8F9F9}" destId="{D8F350BD-8CE0-4540-A604-DF898785F947}" srcOrd="2" destOrd="0" parTransId="{4C90F053-6DD7-42FB-9FE0-EB20472A25F6}" sibTransId="{5E1031A5-7528-40C7-84EB-27CE7952116D}"/>
    <dgm:cxn modelId="{DA01B50B-FC39-4E6E-9F51-FC5928EBCB61}" type="presOf" srcId="{76C0CEDC-C7C3-492C-A730-084BBCF3CBFB}" destId="{9E9A46FA-7E7B-4812-BD2C-B3C4E12495D2}" srcOrd="1" destOrd="0" presId="urn:microsoft.com/office/officeart/2005/8/layout/process1"/>
    <dgm:cxn modelId="{51996D67-4B54-4B79-A941-FB66AE8CEFEC}" type="presOf" srcId="{34C803F3-9D91-4F61-B5BB-D80EA1E8F9F9}" destId="{625969FF-13D3-433C-B5BE-C6E7EBFCB943}" srcOrd="0" destOrd="0" presId="urn:microsoft.com/office/officeart/2005/8/layout/process1"/>
    <dgm:cxn modelId="{886E1DEB-BEB4-4780-8087-1C154C8340A7}" type="presOf" srcId="{23FE44BD-8168-4594-9DE2-A3685127E842}" destId="{B1136DC3-8716-4E1D-A66B-8D69D0E2B845}" srcOrd="0" destOrd="0" presId="urn:microsoft.com/office/officeart/2005/8/layout/process1"/>
    <dgm:cxn modelId="{BD8D6D4E-0317-4D5E-83A6-F53022F9B71D}" type="presOf" srcId="{D8F350BD-8CE0-4540-A604-DF898785F947}" destId="{36316B98-941B-4FED-AE43-571B6643B601}" srcOrd="0" destOrd="0" presId="urn:microsoft.com/office/officeart/2005/8/layout/process1"/>
    <dgm:cxn modelId="{9D6594CD-C686-4988-8275-6DEDE0062148}" type="presOf" srcId="{76C0CEDC-C7C3-492C-A730-084BBCF3CBFB}" destId="{DDA855E2-CF48-42DB-96EB-E0713BCC01B8}" srcOrd="0" destOrd="0" presId="urn:microsoft.com/office/officeart/2005/8/layout/process1"/>
    <dgm:cxn modelId="{33273029-5206-4350-833A-9588C396B355}" srcId="{34C803F3-9D91-4F61-B5BB-D80EA1E8F9F9}" destId="{4EB5F269-7FBB-4E9D-BB9D-828EFB2AC0E5}" srcOrd="0" destOrd="0" parTransId="{5EBAB64C-0A0E-4852-ACAF-9C96D30F456A}" sibTransId="{76C0CEDC-C7C3-492C-A730-084BBCF3CBFB}"/>
    <dgm:cxn modelId="{870D0976-D406-47F6-8A37-6EFBF47A9722}" type="presParOf" srcId="{625969FF-13D3-433C-B5BE-C6E7EBFCB943}" destId="{7DD18301-DD9F-495D-8E0A-52BE0AE2091D}" srcOrd="0" destOrd="0" presId="urn:microsoft.com/office/officeart/2005/8/layout/process1"/>
    <dgm:cxn modelId="{7D8CEDAD-1039-4E7E-BC65-C114FB934495}" type="presParOf" srcId="{625969FF-13D3-433C-B5BE-C6E7EBFCB943}" destId="{DDA855E2-CF48-42DB-96EB-E0713BCC01B8}" srcOrd="1" destOrd="0" presId="urn:microsoft.com/office/officeart/2005/8/layout/process1"/>
    <dgm:cxn modelId="{5F52EED1-462E-44B7-A945-5B8B63489B13}" type="presParOf" srcId="{DDA855E2-CF48-42DB-96EB-E0713BCC01B8}" destId="{9E9A46FA-7E7B-4812-BD2C-B3C4E12495D2}" srcOrd="0" destOrd="0" presId="urn:microsoft.com/office/officeart/2005/8/layout/process1"/>
    <dgm:cxn modelId="{8C90EB82-FFF5-4199-8B87-489B50918A02}" type="presParOf" srcId="{625969FF-13D3-433C-B5BE-C6E7EBFCB943}" destId="{B1136DC3-8716-4E1D-A66B-8D69D0E2B845}" srcOrd="2" destOrd="0" presId="urn:microsoft.com/office/officeart/2005/8/layout/process1"/>
    <dgm:cxn modelId="{9658D95B-9DBB-48C7-8A28-26D0829E4F7C}" type="presParOf" srcId="{625969FF-13D3-433C-B5BE-C6E7EBFCB943}" destId="{BBAC2B7E-D9A9-4F95-814F-94CE28DD266B}" srcOrd="3" destOrd="0" presId="urn:microsoft.com/office/officeart/2005/8/layout/process1"/>
    <dgm:cxn modelId="{80735F44-E1C2-40EA-BAF4-B7E58CAEE0F2}" type="presParOf" srcId="{BBAC2B7E-D9A9-4F95-814F-94CE28DD266B}" destId="{D145B623-EBE8-4F49-8553-8063F06305E5}" srcOrd="0" destOrd="0" presId="urn:microsoft.com/office/officeart/2005/8/layout/process1"/>
    <dgm:cxn modelId="{E4A19588-F6EC-4A47-B1FA-9D5BC4379706}" type="presParOf" srcId="{625969FF-13D3-433C-B5BE-C6E7EBFCB943}" destId="{36316B98-941B-4FED-AE43-571B6643B60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55AC2B-BBC1-4012-900E-44A936110B50}" type="doc">
      <dgm:prSet loTypeId="urn:microsoft.com/office/officeart/2005/8/layout/process1" loCatId="process" qsTypeId="urn:microsoft.com/office/officeart/2005/8/quickstyle/3d1" qsCatId="3D" csTypeId="urn:microsoft.com/office/officeart/2005/8/colors/accent3_2" csCatId="accent3" phldr="1"/>
      <dgm:spPr/>
    </dgm:pt>
    <dgm:pt modelId="{5B3A75D2-C89B-4B8A-A018-31DA6EE5317B}">
      <dgm:prSet phldrT="[Text]"/>
      <dgm:spPr/>
      <dgm:t>
        <a:bodyPr/>
        <a:lstStyle/>
        <a:p>
          <a:r>
            <a:rPr lang="en-US" dirty="0" smtClean="0"/>
            <a:t>Project Portfolio Server 2006</a:t>
          </a:r>
          <a:endParaRPr lang="en-US" dirty="0"/>
        </a:p>
      </dgm:t>
    </dgm:pt>
    <dgm:pt modelId="{2633A823-F0CF-4FAB-8C5A-A4D656C16ED4}" type="parTrans" cxnId="{829486C4-4005-461B-9A09-E66B32DFBADC}">
      <dgm:prSet/>
      <dgm:spPr/>
      <dgm:t>
        <a:bodyPr/>
        <a:lstStyle/>
        <a:p>
          <a:endParaRPr lang="en-US"/>
        </a:p>
      </dgm:t>
    </dgm:pt>
    <dgm:pt modelId="{A9AFFEAB-5876-4E34-A67E-F86B1E4E7A9B}" type="sibTrans" cxnId="{829486C4-4005-461B-9A09-E66B32DFBADC}">
      <dgm:prSet>
        <dgm:style>
          <a:lnRef idx="0">
            <a:schemeClr val="accent1"/>
          </a:lnRef>
          <a:fillRef idx="3">
            <a:schemeClr val="accent1"/>
          </a:fillRef>
          <a:effectRef idx="3">
            <a:schemeClr val="accent1"/>
          </a:effectRef>
          <a:fontRef idx="minor">
            <a:schemeClr val="lt1"/>
          </a:fontRef>
        </dgm:style>
      </dgm:prSet>
      <dgm:spPr/>
      <dgm:t>
        <a:bodyPr/>
        <a:lstStyle/>
        <a:p>
          <a:endParaRPr lang="en-US"/>
        </a:p>
      </dgm:t>
    </dgm:pt>
    <dgm:pt modelId="{DA33DE35-1FE0-41F4-8227-90DDB1C02C57}">
      <dgm:prSet phldrT="[Text]"/>
      <dgm:spPr/>
      <dgm:t>
        <a:bodyPr/>
        <a:lstStyle/>
        <a:p>
          <a:r>
            <a:rPr lang="en-US" dirty="0" smtClean="0"/>
            <a:t>Project Portfolio Server 2007</a:t>
          </a:r>
          <a:endParaRPr lang="en-US" dirty="0"/>
        </a:p>
      </dgm:t>
    </dgm:pt>
    <dgm:pt modelId="{193B552F-F36C-4F84-8F7F-4F52C8876B3E}" type="parTrans" cxnId="{1D5A8627-6249-4007-83CB-C9FD252D1C60}">
      <dgm:prSet/>
      <dgm:spPr/>
      <dgm:t>
        <a:bodyPr/>
        <a:lstStyle/>
        <a:p>
          <a:endParaRPr lang="en-US"/>
        </a:p>
      </dgm:t>
    </dgm:pt>
    <dgm:pt modelId="{42E3E5A2-4FC6-4114-8882-D489496A8567}" type="sibTrans" cxnId="{1D5A8627-6249-4007-83CB-C9FD252D1C60}">
      <dgm:prSet/>
      <dgm:spPr/>
      <dgm:t>
        <a:bodyPr/>
        <a:lstStyle/>
        <a:p>
          <a:endParaRPr lang="en-US"/>
        </a:p>
      </dgm:t>
    </dgm:pt>
    <dgm:pt modelId="{7DE17DEC-0C42-4E7A-993F-68D15B9585DB}" type="pres">
      <dgm:prSet presAssocID="{9355AC2B-BBC1-4012-900E-44A936110B50}" presName="Name0" presStyleCnt="0">
        <dgm:presLayoutVars>
          <dgm:dir/>
          <dgm:resizeHandles val="exact"/>
        </dgm:presLayoutVars>
      </dgm:prSet>
      <dgm:spPr/>
    </dgm:pt>
    <dgm:pt modelId="{012A0A8B-966B-4C7E-A5B6-FE72A91DB94F}" type="pres">
      <dgm:prSet presAssocID="{5B3A75D2-C89B-4B8A-A018-31DA6EE5317B}" presName="node" presStyleLbl="node1" presStyleIdx="0" presStyleCnt="2" custScaleX="37013">
        <dgm:presLayoutVars>
          <dgm:bulletEnabled val="1"/>
        </dgm:presLayoutVars>
      </dgm:prSet>
      <dgm:spPr/>
      <dgm:t>
        <a:bodyPr/>
        <a:lstStyle/>
        <a:p>
          <a:endParaRPr lang="en-US"/>
        </a:p>
      </dgm:t>
    </dgm:pt>
    <dgm:pt modelId="{775186A0-1DBC-40A7-A40F-AC3CD51BAAFF}" type="pres">
      <dgm:prSet presAssocID="{A9AFFEAB-5876-4E34-A67E-F86B1E4E7A9B}" presName="sibTrans" presStyleLbl="sibTrans2D1" presStyleIdx="0" presStyleCnt="1" custScaleX="151567"/>
      <dgm:spPr/>
      <dgm:t>
        <a:bodyPr/>
        <a:lstStyle/>
        <a:p>
          <a:endParaRPr lang="en-US"/>
        </a:p>
      </dgm:t>
    </dgm:pt>
    <dgm:pt modelId="{CE62CD72-64D7-40B1-B39C-34B7D4824974}" type="pres">
      <dgm:prSet presAssocID="{A9AFFEAB-5876-4E34-A67E-F86B1E4E7A9B}" presName="connectorText" presStyleLbl="sibTrans2D1" presStyleIdx="0" presStyleCnt="1"/>
      <dgm:spPr/>
      <dgm:t>
        <a:bodyPr/>
        <a:lstStyle/>
        <a:p>
          <a:endParaRPr lang="en-US"/>
        </a:p>
      </dgm:t>
    </dgm:pt>
    <dgm:pt modelId="{C846B3EE-D236-4DA9-B63C-C912F19A3F08}" type="pres">
      <dgm:prSet presAssocID="{DA33DE35-1FE0-41F4-8227-90DDB1C02C57}" presName="node" presStyleLbl="node1" presStyleIdx="1" presStyleCnt="2" custScaleX="37013">
        <dgm:presLayoutVars>
          <dgm:bulletEnabled val="1"/>
        </dgm:presLayoutVars>
      </dgm:prSet>
      <dgm:spPr/>
      <dgm:t>
        <a:bodyPr/>
        <a:lstStyle/>
        <a:p>
          <a:endParaRPr lang="en-US"/>
        </a:p>
      </dgm:t>
    </dgm:pt>
  </dgm:ptLst>
  <dgm:cxnLst>
    <dgm:cxn modelId="{DF7AFB48-5256-4702-9A92-E00C5D1C74EA}" type="presOf" srcId="{A9AFFEAB-5876-4E34-A67E-F86B1E4E7A9B}" destId="{CE62CD72-64D7-40B1-B39C-34B7D4824974}" srcOrd="1" destOrd="0" presId="urn:microsoft.com/office/officeart/2005/8/layout/process1"/>
    <dgm:cxn modelId="{73235836-A091-467D-A9AE-A36DB0C827DD}" type="presOf" srcId="{A9AFFEAB-5876-4E34-A67E-F86B1E4E7A9B}" destId="{775186A0-1DBC-40A7-A40F-AC3CD51BAAFF}" srcOrd="0" destOrd="0" presId="urn:microsoft.com/office/officeart/2005/8/layout/process1"/>
    <dgm:cxn modelId="{9E1A6A10-C024-4ACC-A048-D4F47E0717CE}" type="presOf" srcId="{5B3A75D2-C89B-4B8A-A018-31DA6EE5317B}" destId="{012A0A8B-966B-4C7E-A5B6-FE72A91DB94F}" srcOrd="0" destOrd="0" presId="urn:microsoft.com/office/officeart/2005/8/layout/process1"/>
    <dgm:cxn modelId="{0084E685-4B67-4D4F-8E96-1A8D61E26145}" type="presOf" srcId="{9355AC2B-BBC1-4012-900E-44A936110B50}" destId="{7DE17DEC-0C42-4E7A-993F-68D15B9585DB}" srcOrd="0" destOrd="0" presId="urn:microsoft.com/office/officeart/2005/8/layout/process1"/>
    <dgm:cxn modelId="{1D5A8627-6249-4007-83CB-C9FD252D1C60}" srcId="{9355AC2B-BBC1-4012-900E-44A936110B50}" destId="{DA33DE35-1FE0-41F4-8227-90DDB1C02C57}" srcOrd="1" destOrd="0" parTransId="{193B552F-F36C-4F84-8F7F-4F52C8876B3E}" sibTransId="{42E3E5A2-4FC6-4114-8882-D489496A8567}"/>
    <dgm:cxn modelId="{829486C4-4005-461B-9A09-E66B32DFBADC}" srcId="{9355AC2B-BBC1-4012-900E-44A936110B50}" destId="{5B3A75D2-C89B-4B8A-A018-31DA6EE5317B}" srcOrd="0" destOrd="0" parTransId="{2633A823-F0CF-4FAB-8C5A-A4D656C16ED4}" sibTransId="{A9AFFEAB-5876-4E34-A67E-F86B1E4E7A9B}"/>
    <dgm:cxn modelId="{AFA78FE6-ADBB-4039-AE19-7E0D8671149E}" type="presOf" srcId="{DA33DE35-1FE0-41F4-8227-90DDB1C02C57}" destId="{C846B3EE-D236-4DA9-B63C-C912F19A3F08}" srcOrd="0" destOrd="0" presId="urn:microsoft.com/office/officeart/2005/8/layout/process1"/>
    <dgm:cxn modelId="{C53E77FF-041A-4F1C-B98A-EFF2D2AF3F25}" type="presParOf" srcId="{7DE17DEC-0C42-4E7A-993F-68D15B9585DB}" destId="{012A0A8B-966B-4C7E-A5B6-FE72A91DB94F}" srcOrd="0" destOrd="0" presId="urn:microsoft.com/office/officeart/2005/8/layout/process1"/>
    <dgm:cxn modelId="{7BEA2572-5328-4CE8-BD3D-D0E70F8322A0}" type="presParOf" srcId="{7DE17DEC-0C42-4E7A-993F-68D15B9585DB}" destId="{775186A0-1DBC-40A7-A40F-AC3CD51BAAFF}" srcOrd="1" destOrd="0" presId="urn:microsoft.com/office/officeart/2005/8/layout/process1"/>
    <dgm:cxn modelId="{1E7B4DD9-0C22-44B8-ADEB-7FD448BAF20F}" type="presParOf" srcId="{775186A0-1DBC-40A7-A40F-AC3CD51BAAFF}" destId="{CE62CD72-64D7-40B1-B39C-34B7D4824974}" srcOrd="0" destOrd="0" presId="urn:microsoft.com/office/officeart/2005/8/layout/process1"/>
    <dgm:cxn modelId="{66BD5E0C-AF52-4A65-9043-4EFF931027CE}" type="presParOf" srcId="{7DE17DEC-0C42-4E7A-993F-68D15B9585DB}" destId="{C846B3EE-D236-4DA9-B63C-C912F19A3F08}"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C803F3-9D91-4F61-B5BB-D80EA1E8F9F9}" type="doc">
      <dgm:prSet loTypeId="urn:microsoft.com/office/officeart/2005/8/layout/process1" loCatId="process" qsTypeId="urn:microsoft.com/office/officeart/2005/8/quickstyle/3d2" qsCatId="3D" csTypeId="urn:microsoft.com/office/officeart/2005/8/colors/accent2_2" csCatId="accent2" phldr="1"/>
      <dgm:spPr/>
    </dgm:pt>
    <dgm:pt modelId="{4EB5F269-7FBB-4E9D-BB9D-828EFB2AC0E5}">
      <dgm:prSet phldrT="[Text]"/>
      <dgm:spPr/>
      <dgm:t>
        <a:bodyPr/>
        <a:lstStyle/>
        <a:p>
          <a:r>
            <a:rPr lang="en-US" b="0" dirty="0" smtClean="0"/>
            <a:t>Project Server 2003</a:t>
          </a:r>
          <a:endParaRPr lang="en-US" b="0" dirty="0"/>
        </a:p>
      </dgm:t>
    </dgm:pt>
    <dgm:pt modelId="{5EBAB64C-0A0E-4852-ACAF-9C96D30F456A}" type="parTrans" cxnId="{33273029-5206-4350-833A-9588C396B355}">
      <dgm:prSet/>
      <dgm:spPr/>
      <dgm:t>
        <a:bodyPr/>
        <a:lstStyle/>
        <a:p>
          <a:endParaRPr lang="en-US"/>
        </a:p>
      </dgm:t>
    </dgm:pt>
    <dgm:pt modelId="{76C0CEDC-C7C3-492C-A730-084BBCF3CBFB}" type="sibTrans" cxnId="{33273029-5206-4350-833A-9588C396B355}">
      <dgm:prSet>
        <dgm:style>
          <a:lnRef idx="0">
            <a:schemeClr val="accent4"/>
          </a:lnRef>
          <a:fillRef idx="3">
            <a:schemeClr val="accent4"/>
          </a:fillRef>
          <a:effectRef idx="3">
            <a:schemeClr val="accent4"/>
          </a:effectRef>
          <a:fontRef idx="minor">
            <a:schemeClr val="lt1"/>
          </a:fontRef>
        </dgm:style>
      </dgm:prSet>
      <dgm:spPr/>
      <dgm:t>
        <a:bodyPr/>
        <a:lstStyle/>
        <a:p>
          <a:endParaRPr lang="en-US"/>
        </a:p>
      </dgm:t>
    </dgm:pt>
    <dgm:pt modelId="{23FE44BD-8168-4594-9DE2-A3685127E842}">
      <dgm:prSet phldrT="[Text]"/>
      <dgm:spPr/>
      <dgm:t>
        <a:bodyPr/>
        <a:lstStyle/>
        <a:p>
          <a:r>
            <a:rPr lang="en-US" b="0" dirty="0" smtClean="0"/>
            <a:t>Project Server 2007</a:t>
          </a:r>
          <a:endParaRPr lang="en-US" b="0" dirty="0"/>
        </a:p>
      </dgm:t>
    </dgm:pt>
    <dgm:pt modelId="{BFE7C4B1-A3A8-4798-9E04-6BFF80C7069F}" type="parTrans" cxnId="{D96ABFB1-F4AF-4BE4-BF2A-DBAA816E56DB}">
      <dgm:prSet/>
      <dgm:spPr/>
      <dgm:t>
        <a:bodyPr/>
        <a:lstStyle/>
        <a:p>
          <a:endParaRPr lang="en-US"/>
        </a:p>
      </dgm:t>
    </dgm:pt>
    <dgm:pt modelId="{5AFBA26A-8EA3-4BFC-9DD0-E447461A1BD6}" type="sibTrans" cxnId="{D96ABFB1-F4AF-4BE4-BF2A-DBAA816E56DB}">
      <dgm:prSet>
        <dgm:style>
          <a:lnRef idx="0">
            <a:schemeClr val="accent4"/>
          </a:lnRef>
          <a:fillRef idx="3">
            <a:schemeClr val="accent4"/>
          </a:fillRef>
          <a:effectRef idx="3">
            <a:schemeClr val="accent4"/>
          </a:effectRef>
          <a:fontRef idx="minor">
            <a:schemeClr val="lt1"/>
          </a:fontRef>
        </dgm:style>
      </dgm:prSet>
      <dgm:spPr/>
      <dgm:t>
        <a:bodyPr/>
        <a:lstStyle/>
        <a:p>
          <a:endParaRPr lang="en-US" dirty="0"/>
        </a:p>
      </dgm:t>
    </dgm:pt>
    <dgm:pt modelId="{D8F350BD-8CE0-4540-A604-DF898785F947}">
      <dgm:prSet phldrT="[Text]"/>
      <dgm:spPr/>
      <dgm:t>
        <a:bodyPr/>
        <a:lstStyle/>
        <a:p>
          <a:r>
            <a:rPr lang="en-US" b="0" dirty="0" smtClean="0"/>
            <a:t>Project Server 2010</a:t>
          </a:r>
          <a:endParaRPr lang="en-US" b="0" dirty="0"/>
        </a:p>
      </dgm:t>
    </dgm:pt>
    <dgm:pt modelId="{4C90F053-6DD7-42FB-9FE0-EB20472A25F6}" type="parTrans" cxnId="{76336115-F652-4366-972A-786FA6B4157A}">
      <dgm:prSet/>
      <dgm:spPr/>
      <dgm:t>
        <a:bodyPr/>
        <a:lstStyle/>
        <a:p>
          <a:endParaRPr lang="en-US"/>
        </a:p>
      </dgm:t>
    </dgm:pt>
    <dgm:pt modelId="{5E1031A5-7528-40C7-84EB-27CE7952116D}" type="sibTrans" cxnId="{76336115-F652-4366-972A-786FA6B4157A}">
      <dgm:prSet/>
      <dgm:spPr/>
      <dgm:t>
        <a:bodyPr/>
        <a:lstStyle/>
        <a:p>
          <a:endParaRPr lang="en-US"/>
        </a:p>
      </dgm:t>
    </dgm:pt>
    <dgm:pt modelId="{625969FF-13D3-433C-B5BE-C6E7EBFCB943}" type="pres">
      <dgm:prSet presAssocID="{34C803F3-9D91-4F61-B5BB-D80EA1E8F9F9}" presName="Name0" presStyleCnt="0">
        <dgm:presLayoutVars>
          <dgm:dir/>
          <dgm:resizeHandles val="exact"/>
        </dgm:presLayoutVars>
      </dgm:prSet>
      <dgm:spPr/>
    </dgm:pt>
    <dgm:pt modelId="{7DD18301-DD9F-495D-8E0A-52BE0AE2091D}" type="pres">
      <dgm:prSet presAssocID="{4EB5F269-7FBB-4E9D-BB9D-828EFB2AC0E5}" presName="node" presStyleLbl="node1" presStyleIdx="0" presStyleCnt="3" custScaleX="34962" custLinFactNeighborX="11060" custLinFactNeighborY="-5514">
        <dgm:presLayoutVars>
          <dgm:bulletEnabled val="1"/>
        </dgm:presLayoutVars>
      </dgm:prSet>
      <dgm:spPr/>
      <dgm:t>
        <a:bodyPr/>
        <a:lstStyle/>
        <a:p>
          <a:endParaRPr lang="en-US"/>
        </a:p>
      </dgm:t>
    </dgm:pt>
    <dgm:pt modelId="{DDA855E2-CF48-42DB-96EB-E0713BCC01B8}" type="pres">
      <dgm:prSet presAssocID="{76C0CEDC-C7C3-492C-A730-084BBCF3CBFB}" presName="sibTrans" presStyleLbl="sibTrans2D1" presStyleIdx="0" presStyleCnt="2" custScaleX="160546"/>
      <dgm:spPr/>
      <dgm:t>
        <a:bodyPr/>
        <a:lstStyle/>
        <a:p>
          <a:endParaRPr lang="en-US"/>
        </a:p>
      </dgm:t>
    </dgm:pt>
    <dgm:pt modelId="{9E9A46FA-7E7B-4812-BD2C-B3C4E12495D2}" type="pres">
      <dgm:prSet presAssocID="{76C0CEDC-C7C3-492C-A730-084BBCF3CBFB}" presName="connectorText" presStyleLbl="sibTrans2D1" presStyleIdx="0" presStyleCnt="2"/>
      <dgm:spPr/>
      <dgm:t>
        <a:bodyPr/>
        <a:lstStyle/>
        <a:p>
          <a:endParaRPr lang="en-US"/>
        </a:p>
      </dgm:t>
    </dgm:pt>
    <dgm:pt modelId="{B1136DC3-8716-4E1D-A66B-8D69D0E2B845}" type="pres">
      <dgm:prSet presAssocID="{23FE44BD-8168-4594-9DE2-A3685127E842}" presName="node" presStyleLbl="node1" presStyleIdx="1" presStyleCnt="3" custScaleX="34962">
        <dgm:presLayoutVars>
          <dgm:bulletEnabled val="1"/>
        </dgm:presLayoutVars>
      </dgm:prSet>
      <dgm:spPr/>
      <dgm:t>
        <a:bodyPr/>
        <a:lstStyle/>
        <a:p>
          <a:endParaRPr lang="en-US"/>
        </a:p>
      </dgm:t>
    </dgm:pt>
    <dgm:pt modelId="{BBAC2B7E-D9A9-4F95-814F-94CE28DD266B}" type="pres">
      <dgm:prSet presAssocID="{5AFBA26A-8EA3-4BFC-9DD0-E447461A1BD6}" presName="sibTrans" presStyleLbl="sibTrans2D1" presStyleIdx="1" presStyleCnt="2" custScaleX="160546"/>
      <dgm:spPr/>
      <dgm:t>
        <a:bodyPr/>
        <a:lstStyle/>
        <a:p>
          <a:endParaRPr lang="en-US"/>
        </a:p>
      </dgm:t>
    </dgm:pt>
    <dgm:pt modelId="{D145B623-EBE8-4F49-8553-8063F06305E5}" type="pres">
      <dgm:prSet presAssocID="{5AFBA26A-8EA3-4BFC-9DD0-E447461A1BD6}" presName="connectorText" presStyleLbl="sibTrans2D1" presStyleIdx="1" presStyleCnt="2"/>
      <dgm:spPr/>
      <dgm:t>
        <a:bodyPr/>
        <a:lstStyle/>
        <a:p>
          <a:endParaRPr lang="en-US"/>
        </a:p>
      </dgm:t>
    </dgm:pt>
    <dgm:pt modelId="{36316B98-941B-4FED-AE43-571B6643B601}" type="pres">
      <dgm:prSet presAssocID="{D8F350BD-8CE0-4540-A604-DF898785F947}" presName="node" presStyleLbl="node1" presStyleIdx="2" presStyleCnt="3" custScaleX="29032">
        <dgm:presLayoutVars>
          <dgm:bulletEnabled val="1"/>
        </dgm:presLayoutVars>
      </dgm:prSet>
      <dgm:spPr/>
      <dgm:t>
        <a:bodyPr/>
        <a:lstStyle/>
        <a:p>
          <a:endParaRPr lang="en-US"/>
        </a:p>
      </dgm:t>
    </dgm:pt>
  </dgm:ptLst>
  <dgm:cxnLst>
    <dgm:cxn modelId="{BFEC1A26-4195-4236-978A-2668D739F1BD}" type="presOf" srcId="{76C0CEDC-C7C3-492C-A730-084BBCF3CBFB}" destId="{9E9A46FA-7E7B-4812-BD2C-B3C4E12495D2}" srcOrd="1" destOrd="0" presId="urn:microsoft.com/office/officeart/2005/8/layout/process1"/>
    <dgm:cxn modelId="{87638170-BBCF-427E-83DE-BD098F92ABC4}" type="presOf" srcId="{34C803F3-9D91-4F61-B5BB-D80EA1E8F9F9}" destId="{625969FF-13D3-433C-B5BE-C6E7EBFCB943}" srcOrd="0" destOrd="0" presId="urn:microsoft.com/office/officeart/2005/8/layout/process1"/>
    <dgm:cxn modelId="{D96ABFB1-F4AF-4BE4-BF2A-DBAA816E56DB}" srcId="{34C803F3-9D91-4F61-B5BB-D80EA1E8F9F9}" destId="{23FE44BD-8168-4594-9DE2-A3685127E842}" srcOrd="1" destOrd="0" parTransId="{BFE7C4B1-A3A8-4798-9E04-6BFF80C7069F}" sibTransId="{5AFBA26A-8EA3-4BFC-9DD0-E447461A1BD6}"/>
    <dgm:cxn modelId="{2B69C5E9-1CB6-43FE-9164-C2CFF64BF677}" type="presOf" srcId="{5AFBA26A-8EA3-4BFC-9DD0-E447461A1BD6}" destId="{BBAC2B7E-D9A9-4F95-814F-94CE28DD266B}" srcOrd="0" destOrd="0" presId="urn:microsoft.com/office/officeart/2005/8/layout/process1"/>
    <dgm:cxn modelId="{76336115-F652-4366-972A-786FA6B4157A}" srcId="{34C803F3-9D91-4F61-B5BB-D80EA1E8F9F9}" destId="{D8F350BD-8CE0-4540-A604-DF898785F947}" srcOrd="2" destOrd="0" parTransId="{4C90F053-6DD7-42FB-9FE0-EB20472A25F6}" sibTransId="{5E1031A5-7528-40C7-84EB-27CE7952116D}"/>
    <dgm:cxn modelId="{4AD6CFFE-E0B0-40E6-8A02-3B11EDC88958}" type="presOf" srcId="{76C0CEDC-C7C3-492C-A730-084BBCF3CBFB}" destId="{DDA855E2-CF48-42DB-96EB-E0713BCC01B8}" srcOrd="0" destOrd="0" presId="urn:microsoft.com/office/officeart/2005/8/layout/process1"/>
    <dgm:cxn modelId="{D6E66FCD-B442-4515-825B-78F6867122F1}" type="presOf" srcId="{D8F350BD-8CE0-4540-A604-DF898785F947}" destId="{36316B98-941B-4FED-AE43-571B6643B601}" srcOrd="0" destOrd="0" presId="urn:microsoft.com/office/officeart/2005/8/layout/process1"/>
    <dgm:cxn modelId="{AAF3681F-787F-473D-B62F-A1B21DE563D4}" type="presOf" srcId="{23FE44BD-8168-4594-9DE2-A3685127E842}" destId="{B1136DC3-8716-4E1D-A66B-8D69D0E2B845}" srcOrd="0" destOrd="0" presId="urn:microsoft.com/office/officeart/2005/8/layout/process1"/>
    <dgm:cxn modelId="{5E3F99CF-16E5-4713-8FA7-5F76742B4F5E}" type="presOf" srcId="{4EB5F269-7FBB-4E9D-BB9D-828EFB2AC0E5}" destId="{7DD18301-DD9F-495D-8E0A-52BE0AE2091D}" srcOrd="0" destOrd="0" presId="urn:microsoft.com/office/officeart/2005/8/layout/process1"/>
    <dgm:cxn modelId="{2C1D3D93-A84A-4B3D-8903-703D3EF6868E}" type="presOf" srcId="{5AFBA26A-8EA3-4BFC-9DD0-E447461A1BD6}" destId="{D145B623-EBE8-4F49-8553-8063F06305E5}" srcOrd="1" destOrd="0" presId="urn:microsoft.com/office/officeart/2005/8/layout/process1"/>
    <dgm:cxn modelId="{33273029-5206-4350-833A-9588C396B355}" srcId="{34C803F3-9D91-4F61-B5BB-D80EA1E8F9F9}" destId="{4EB5F269-7FBB-4E9D-BB9D-828EFB2AC0E5}" srcOrd="0" destOrd="0" parTransId="{5EBAB64C-0A0E-4852-ACAF-9C96D30F456A}" sibTransId="{76C0CEDC-C7C3-492C-A730-084BBCF3CBFB}"/>
    <dgm:cxn modelId="{342E64CB-5E60-41BD-84D8-134CB26AF246}" type="presParOf" srcId="{625969FF-13D3-433C-B5BE-C6E7EBFCB943}" destId="{7DD18301-DD9F-495D-8E0A-52BE0AE2091D}" srcOrd="0" destOrd="0" presId="urn:microsoft.com/office/officeart/2005/8/layout/process1"/>
    <dgm:cxn modelId="{B7FEE4A0-63ED-4B0D-9805-6665A04EFD5C}" type="presParOf" srcId="{625969FF-13D3-433C-B5BE-C6E7EBFCB943}" destId="{DDA855E2-CF48-42DB-96EB-E0713BCC01B8}" srcOrd="1" destOrd="0" presId="urn:microsoft.com/office/officeart/2005/8/layout/process1"/>
    <dgm:cxn modelId="{A1F08CE4-F916-4413-8B8B-5FCCCBCEBCCB}" type="presParOf" srcId="{DDA855E2-CF48-42DB-96EB-E0713BCC01B8}" destId="{9E9A46FA-7E7B-4812-BD2C-B3C4E12495D2}" srcOrd="0" destOrd="0" presId="urn:microsoft.com/office/officeart/2005/8/layout/process1"/>
    <dgm:cxn modelId="{D1E6F693-AFA9-4F0F-8AF7-8BE2BA78E62A}" type="presParOf" srcId="{625969FF-13D3-433C-B5BE-C6E7EBFCB943}" destId="{B1136DC3-8716-4E1D-A66B-8D69D0E2B845}" srcOrd="2" destOrd="0" presId="urn:microsoft.com/office/officeart/2005/8/layout/process1"/>
    <dgm:cxn modelId="{75173AE6-574C-4803-8DF8-1E03ED6574EB}" type="presParOf" srcId="{625969FF-13D3-433C-B5BE-C6E7EBFCB943}" destId="{BBAC2B7E-D9A9-4F95-814F-94CE28DD266B}" srcOrd="3" destOrd="0" presId="urn:microsoft.com/office/officeart/2005/8/layout/process1"/>
    <dgm:cxn modelId="{728E1398-485D-4D6F-BCAA-69987EF2D1C3}" type="presParOf" srcId="{BBAC2B7E-D9A9-4F95-814F-94CE28DD266B}" destId="{D145B623-EBE8-4F49-8553-8063F06305E5}" srcOrd="0" destOrd="0" presId="urn:microsoft.com/office/officeart/2005/8/layout/process1"/>
    <dgm:cxn modelId="{3CA96556-3F05-4018-B798-96B2EA4CA1CA}" type="presParOf" srcId="{625969FF-13D3-433C-B5BE-C6E7EBFCB943}" destId="{36316B98-941B-4FED-AE43-571B6643B60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55AC2B-BBC1-4012-900E-44A936110B50}" type="doc">
      <dgm:prSet loTypeId="urn:microsoft.com/office/officeart/2005/8/layout/process1" loCatId="process" qsTypeId="urn:microsoft.com/office/officeart/2005/8/quickstyle/3d1" qsCatId="3D" csTypeId="urn:microsoft.com/office/officeart/2005/8/colors/accent3_2" csCatId="accent3" phldr="1"/>
      <dgm:spPr/>
    </dgm:pt>
    <dgm:pt modelId="{5B3A75D2-C89B-4B8A-A018-31DA6EE5317B}">
      <dgm:prSet phldrT="[Text]"/>
      <dgm:spPr/>
      <dgm:t>
        <a:bodyPr/>
        <a:lstStyle/>
        <a:p>
          <a:r>
            <a:rPr lang="en-US" dirty="0" smtClean="0"/>
            <a:t>Project Portfolio Server 2006</a:t>
          </a:r>
          <a:endParaRPr lang="en-US" dirty="0"/>
        </a:p>
      </dgm:t>
    </dgm:pt>
    <dgm:pt modelId="{2633A823-F0CF-4FAB-8C5A-A4D656C16ED4}" type="parTrans" cxnId="{829486C4-4005-461B-9A09-E66B32DFBADC}">
      <dgm:prSet/>
      <dgm:spPr/>
      <dgm:t>
        <a:bodyPr/>
        <a:lstStyle/>
        <a:p>
          <a:endParaRPr lang="en-US"/>
        </a:p>
      </dgm:t>
    </dgm:pt>
    <dgm:pt modelId="{A9AFFEAB-5876-4E34-A67E-F86B1E4E7A9B}" type="sibTrans" cxnId="{829486C4-4005-461B-9A09-E66B32DFBADC}">
      <dgm:prSet>
        <dgm:style>
          <a:lnRef idx="0">
            <a:schemeClr val="accent1"/>
          </a:lnRef>
          <a:fillRef idx="3">
            <a:schemeClr val="accent1"/>
          </a:fillRef>
          <a:effectRef idx="3">
            <a:schemeClr val="accent1"/>
          </a:effectRef>
          <a:fontRef idx="minor">
            <a:schemeClr val="lt1"/>
          </a:fontRef>
        </dgm:style>
      </dgm:prSet>
      <dgm:spPr/>
      <dgm:t>
        <a:bodyPr/>
        <a:lstStyle/>
        <a:p>
          <a:endParaRPr lang="en-US"/>
        </a:p>
      </dgm:t>
    </dgm:pt>
    <dgm:pt modelId="{DA33DE35-1FE0-41F4-8227-90DDB1C02C57}">
      <dgm:prSet phldrT="[Text]"/>
      <dgm:spPr/>
      <dgm:t>
        <a:bodyPr/>
        <a:lstStyle/>
        <a:p>
          <a:r>
            <a:rPr lang="en-US" dirty="0" smtClean="0"/>
            <a:t>Project Portfolio Server 2007</a:t>
          </a:r>
          <a:endParaRPr lang="en-US" dirty="0"/>
        </a:p>
      </dgm:t>
    </dgm:pt>
    <dgm:pt modelId="{193B552F-F36C-4F84-8F7F-4F52C8876B3E}" type="parTrans" cxnId="{1D5A8627-6249-4007-83CB-C9FD252D1C60}">
      <dgm:prSet/>
      <dgm:spPr/>
      <dgm:t>
        <a:bodyPr/>
        <a:lstStyle/>
        <a:p>
          <a:endParaRPr lang="en-US"/>
        </a:p>
      </dgm:t>
    </dgm:pt>
    <dgm:pt modelId="{42E3E5A2-4FC6-4114-8882-D489496A8567}" type="sibTrans" cxnId="{1D5A8627-6249-4007-83CB-C9FD252D1C60}">
      <dgm:prSet/>
      <dgm:spPr/>
      <dgm:t>
        <a:bodyPr/>
        <a:lstStyle/>
        <a:p>
          <a:endParaRPr lang="en-US"/>
        </a:p>
      </dgm:t>
    </dgm:pt>
    <dgm:pt modelId="{7DE17DEC-0C42-4E7A-993F-68D15B9585DB}" type="pres">
      <dgm:prSet presAssocID="{9355AC2B-BBC1-4012-900E-44A936110B50}" presName="Name0" presStyleCnt="0">
        <dgm:presLayoutVars>
          <dgm:dir/>
          <dgm:resizeHandles val="exact"/>
        </dgm:presLayoutVars>
      </dgm:prSet>
      <dgm:spPr/>
    </dgm:pt>
    <dgm:pt modelId="{012A0A8B-966B-4C7E-A5B6-FE72A91DB94F}" type="pres">
      <dgm:prSet presAssocID="{5B3A75D2-C89B-4B8A-A018-31DA6EE5317B}" presName="node" presStyleLbl="node1" presStyleIdx="0" presStyleCnt="2" custScaleX="37013">
        <dgm:presLayoutVars>
          <dgm:bulletEnabled val="1"/>
        </dgm:presLayoutVars>
      </dgm:prSet>
      <dgm:spPr/>
      <dgm:t>
        <a:bodyPr/>
        <a:lstStyle/>
        <a:p>
          <a:endParaRPr lang="en-US"/>
        </a:p>
      </dgm:t>
    </dgm:pt>
    <dgm:pt modelId="{775186A0-1DBC-40A7-A40F-AC3CD51BAAFF}" type="pres">
      <dgm:prSet presAssocID="{A9AFFEAB-5876-4E34-A67E-F86B1E4E7A9B}" presName="sibTrans" presStyleLbl="sibTrans2D1" presStyleIdx="0" presStyleCnt="1" custScaleX="151567"/>
      <dgm:spPr/>
      <dgm:t>
        <a:bodyPr/>
        <a:lstStyle/>
        <a:p>
          <a:endParaRPr lang="en-US"/>
        </a:p>
      </dgm:t>
    </dgm:pt>
    <dgm:pt modelId="{CE62CD72-64D7-40B1-B39C-34B7D4824974}" type="pres">
      <dgm:prSet presAssocID="{A9AFFEAB-5876-4E34-A67E-F86B1E4E7A9B}" presName="connectorText" presStyleLbl="sibTrans2D1" presStyleIdx="0" presStyleCnt="1"/>
      <dgm:spPr/>
      <dgm:t>
        <a:bodyPr/>
        <a:lstStyle/>
        <a:p>
          <a:endParaRPr lang="en-US"/>
        </a:p>
      </dgm:t>
    </dgm:pt>
    <dgm:pt modelId="{C846B3EE-D236-4DA9-B63C-C912F19A3F08}" type="pres">
      <dgm:prSet presAssocID="{DA33DE35-1FE0-41F4-8227-90DDB1C02C57}" presName="node" presStyleLbl="node1" presStyleIdx="1" presStyleCnt="2" custScaleX="37013">
        <dgm:presLayoutVars>
          <dgm:bulletEnabled val="1"/>
        </dgm:presLayoutVars>
      </dgm:prSet>
      <dgm:spPr/>
      <dgm:t>
        <a:bodyPr/>
        <a:lstStyle/>
        <a:p>
          <a:endParaRPr lang="en-US"/>
        </a:p>
      </dgm:t>
    </dgm:pt>
  </dgm:ptLst>
  <dgm:cxnLst>
    <dgm:cxn modelId="{FB35CCBA-8742-44FB-8105-DE321B463D2A}" type="presOf" srcId="{DA33DE35-1FE0-41F4-8227-90DDB1C02C57}" destId="{C846B3EE-D236-4DA9-B63C-C912F19A3F08}" srcOrd="0" destOrd="0" presId="urn:microsoft.com/office/officeart/2005/8/layout/process1"/>
    <dgm:cxn modelId="{6B6D6055-C9C4-4240-8130-DD80384E2D16}" type="presOf" srcId="{A9AFFEAB-5876-4E34-A67E-F86B1E4E7A9B}" destId="{CE62CD72-64D7-40B1-B39C-34B7D4824974}" srcOrd="1" destOrd="0" presId="urn:microsoft.com/office/officeart/2005/8/layout/process1"/>
    <dgm:cxn modelId="{C564E5E1-F70A-4FAA-8EEE-C2688AADE223}" type="presOf" srcId="{A9AFFEAB-5876-4E34-A67E-F86B1E4E7A9B}" destId="{775186A0-1DBC-40A7-A40F-AC3CD51BAAFF}" srcOrd="0" destOrd="0" presId="urn:microsoft.com/office/officeart/2005/8/layout/process1"/>
    <dgm:cxn modelId="{006E19D2-3CA8-4AFF-9C9F-B78999DBD2D0}" type="presOf" srcId="{9355AC2B-BBC1-4012-900E-44A936110B50}" destId="{7DE17DEC-0C42-4E7A-993F-68D15B9585DB}" srcOrd="0" destOrd="0" presId="urn:microsoft.com/office/officeart/2005/8/layout/process1"/>
    <dgm:cxn modelId="{1D5A8627-6249-4007-83CB-C9FD252D1C60}" srcId="{9355AC2B-BBC1-4012-900E-44A936110B50}" destId="{DA33DE35-1FE0-41F4-8227-90DDB1C02C57}" srcOrd="1" destOrd="0" parTransId="{193B552F-F36C-4F84-8F7F-4F52C8876B3E}" sibTransId="{42E3E5A2-4FC6-4114-8882-D489496A8567}"/>
    <dgm:cxn modelId="{829486C4-4005-461B-9A09-E66B32DFBADC}" srcId="{9355AC2B-BBC1-4012-900E-44A936110B50}" destId="{5B3A75D2-C89B-4B8A-A018-31DA6EE5317B}" srcOrd="0" destOrd="0" parTransId="{2633A823-F0CF-4FAB-8C5A-A4D656C16ED4}" sibTransId="{A9AFFEAB-5876-4E34-A67E-F86B1E4E7A9B}"/>
    <dgm:cxn modelId="{95FB1D35-2033-4F5E-AA9F-4144EB48B47D}" type="presOf" srcId="{5B3A75D2-C89B-4B8A-A018-31DA6EE5317B}" destId="{012A0A8B-966B-4C7E-A5B6-FE72A91DB94F}" srcOrd="0" destOrd="0" presId="urn:microsoft.com/office/officeart/2005/8/layout/process1"/>
    <dgm:cxn modelId="{90089460-B922-4BA1-B497-0A657DAF4FF6}" type="presParOf" srcId="{7DE17DEC-0C42-4E7A-993F-68D15B9585DB}" destId="{012A0A8B-966B-4C7E-A5B6-FE72A91DB94F}" srcOrd="0" destOrd="0" presId="urn:microsoft.com/office/officeart/2005/8/layout/process1"/>
    <dgm:cxn modelId="{AB7A77F9-27DF-4AF2-8E63-9902590094DA}" type="presParOf" srcId="{7DE17DEC-0C42-4E7A-993F-68D15B9585DB}" destId="{775186A0-1DBC-40A7-A40F-AC3CD51BAAFF}" srcOrd="1" destOrd="0" presId="urn:microsoft.com/office/officeart/2005/8/layout/process1"/>
    <dgm:cxn modelId="{F6367EEF-7C91-42F1-8EAB-00FFACAA0BB1}" type="presParOf" srcId="{775186A0-1DBC-40A7-A40F-AC3CD51BAAFF}" destId="{CE62CD72-64D7-40B1-B39C-34B7D4824974}" srcOrd="0" destOrd="0" presId="urn:microsoft.com/office/officeart/2005/8/layout/process1"/>
    <dgm:cxn modelId="{A5BD38F9-CAED-4A7F-8B92-93502A5CB0F3}" type="presParOf" srcId="{7DE17DEC-0C42-4E7A-993F-68D15B9585DB}" destId="{C846B3EE-D236-4DA9-B63C-C912F19A3F08}" srcOrd="2"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5078A9-D107-4E3C-8F07-1A32FB2B9881}" type="doc">
      <dgm:prSet loTypeId="urn:microsoft.com/office/officeart/2005/8/layout/vProcess5" loCatId="process" qsTypeId="urn:microsoft.com/office/officeart/2005/8/quickstyle/3d1" qsCatId="3D" csTypeId="urn:microsoft.com/office/officeart/2005/8/colors/colorful2" csCatId="colorful" phldr="1"/>
      <dgm:spPr/>
      <dgm:t>
        <a:bodyPr/>
        <a:lstStyle/>
        <a:p>
          <a:endParaRPr lang="en-US"/>
        </a:p>
      </dgm:t>
    </dgm:pt>
    <dgm:pt modelId="{4E9DE141-6211-40A0-9C6E-696702D86A85}">
      <dgm:prSet phldrT="[Text]" custT="1"/>
      <dgm:spPr/>
      <dgm:t>
        <a:bodyPr/>
        <a:lstStyle/>
        <a:p>
          <a:r>
            <a:rPr lang="en-US" sz="2400" b="1" dirty="0" smtClean="0">
              <a:solidFill>
                <a:schemeClr val="bg1"/>
              </a:solidFill>
            </a:rPr>
            <a:t>Existing Office Project Server 2007</a:t>
          </a:r>
          <a:endParaRPr lang="en-US" sz="2400" b="1" dirty="0">
            <a:solidFill>
              <a:schemeClr val="bg1"/>
            </a:solidFill>
          </a:endParaRPr>
        </a:p>
      </dgm:t>
    </dgm:pt>
    <dgm:pt modelId="{AE241F0C-3321-43D3-846C-9A327E396689}" type="parTrans" cxnId="{479CEA24-A221-4A09-902C-1BCF12769D08}">
      <dgm:prSet/>
      <dgm:spPr/>
      <dgm:t>
        <a:bodyPr/>
        <a:lstStyle/>
        <a:p>
          <a:endParaRPr lang="en-US" sz="2400" b="1">
            <a:solidFill>
              <a:schemeClr val="bg1"/>
            </a:solidFill>
          </a:endParaRPr>
        </a:p>
      </dgm:t>
    </dgm:pt>
    <dgm:pt modelId="{48D886FB-B06F-4384-8497-666747CB83F5}" type="sibTrans" cxnId="{479CEA24-A221-4A09-902C-1BCF12769D08}">
      <dgm:prSet custT="1"/>
      <dgm:spPr/>
      <dgm:t>
        <a:bodyPr/>
        <a:lstStyle/>
        <a:p>
          <a:endParaRPr lang="en-US" sz="2400" b="1">
            <a:solidFill>
              <a:schemeClr val="bg1"/>
            </a:solidFill>
          </a:endParaRPr>
        </a:p>
      </dgm:t>
    </dgm:pt>
    <dgm:pt modelId="{D395DBC0-109F-404E-8A40-8D694F9C1CE1}">
      <dgm:prSet phldrT="[Text]" custT="1"/>
      <dgm:spPr/>
      <dgm:t>
        <a:bodyPr/>
        <a:lstStyle/>
        <a:p>
          <a:r>
            <a:rPr lang="en-US" sz="2400" b="1" dirty="0" smtClean="0">
              <a:solidFill>
                <a:schemeClr val="bg1"/>
              </a:solidFill>
            </a:rPr>
            <a:t>Install SharePoint Server 2010</a:t>
          </a:r>
        </a:p>
      </dgm:t>
    </dgm:pt>
    <dgm:pt modelId="{EF4438CD-B135-47ED-8AD7-73EBB7CCA030}" type="parTrans" cxnId="{0AA4CD20-DD7C-47C6-9EAE-BA9238D0A076}">
      <dgm:prSet/>
      <dgm:spPr/>
      <dgm:t>
        <a:bodyPr/>
        <a:lstStyle/>
        <a:p>
          <a:endParaRPr lang="en-US" sz="2400" b="1">
            <a:solidFill>
              <a:schemeClr val="bg1"/>
            </a:solidFill>
          </a:endParaRPr>
        </a:p>
      </dgm:t>
    </dgm:pt>
    <dgm:pt modelId="{FEEBDB49-7939-4E70-AED1-34ED9C880D4D}" type="sibTrans" cxnId="{0AA4CD20-DD7C-47C6-9EAE-BA9238D0A076}">
      <dgm:prSet custT="1"/>
      <dgm:spPr/>
      <dgm:t>
        <a:bodyPr/>
        <a:lstStyle/>
        <a:p>
          <a:endParaRPr lang="en-US" sz="2400" b="1">
            <a:solidFill>
              <a:schemeClr val="bg1"/>
            </a:solidFill>
          </a:endParaRPr>
        </a:p>
      </dgm:t>
    </dgm:pt>
    <dgm:pt modelId="{AF531E0E-8DEA-45BE-80FE-A4C2B09C87C5}">
      <dgm:prSet phldrT="[Text]" custT="1"/>
      <dgm:spPr/>
      <dgm:t>
        <a:bodyPr/>
        <a:lstStyle/>
        <a:p>
          <a:r>
            <a:rPr lang="en-US" sz="2400" b="1" dirty="0" smtClean="0">
              <a:solidFill>
                <a:schemeClr val="bg1"/>
              </a:solidFill>
            </a:rPr>
            <a:t>Install Project Server 2010</a:t>
          </a:r>
        </a:p>
      </dgm:t>
    </dgm:pt>
    <dgm:pt modelId="{0C8B79B0-57B0-47FF-AD3B-9D9842BDACEA}" type="parTrans" cxnId="{F3F381F3-1683-4C2F-BB6A-2DB0D5B33F15}">
      <dgm:prSet/>
      <dgm:spPr/>
      <dgm:t>
        <a:bodyPr/>
        <a:lstStyle/>
        <a:p>
          <a:endParaRPr lang="en-US" sz="2400" b="1">
            <a:solidFill>
              <a:schemeClr val="bg1"/>
            </a:solidFill>
          </a:endParaRPr>
        </a:p>
      </dgm:t>
    </dgm:pt>
    <dgm:pt modelId="{C38733E6-1886-4285-93EF-4F450FB07A46}" type="sibTrans" cxnId="{F3F381F3-1683-4C2F-BB6A-2DB0D5B33F15}">
      <dgm:prSet custT="1"/>
      <dgm:spPr/>
      <dgm:t>
        <a:bodyPr/>
        <a:lstStyle/>
        <a:p>
          <a:endParaRPr lang="en-US" sz="2400" b="1">
            <a:solidFill>
              <a:schemeClr val="bg1"/>
            </a:solidFill>
          </a:endParaRPr>
        </a:p>
      </dgm:t>
    </dgm:pt>
    <dgm:pt modelId="{FE01F198-B0F0-4C18-955C-32BB79953540}">
      <dgm:prSet phldrT="[Text]" custT="1"/>
      <dgm:spPr/>
      <dgm:t>
        <a:bodyPr/>
        <a:lstStyle/>
        <a:p>
          <a:r>
            <a:rPr lang="en-US" sz="2400" b="1" dirty="0" smtClean="0">
              <a:solidFill>
                <a:schemeClr val="bg1"/>
              </a:solidFill>
            </a:rPr>
            <a:t>Run the “Configuration Wizard” (</a:t>
          </a:r>
          <a:r>
            <a:rPr lang="en-US" sz="2400" b="1" dirty="0" err="1" smtClean="0">
              <a:solidFill>
                <a:schemeClr val="bg1"/>
              </a:solidFill>
            </a:rPr>
            <a:t>PSConfig</a:t>
          </a:r>
          <a:r>
            <a:rPr lang="en-US" sz="2400" b="1" dirty="0" smtClean="0">
              <a:solidFill>
                <a:schemeClr val="bg1"/>
              </a:solidFill>
            </a:rPr>
            <a:t>)</a:t>
          </a:r>
        </a:p>
      </dgm:t>
    </dgm:pt>
    <dgm:pt modelId="{57D40D07-CED9-43B5-9FAE-D632F17ED67D}" type="parTrans" cxnId="{23BC34C8-D637-4F00-9B0A-6B070D8C36DB}">
      <dgm:prSet/>
      <dgm:spPr/>
      <dgm:t>
        <a:bodyPr/>
        <a:lstStyle/>
        <a:p>
          <a:endParaRPr lang="en-US" sz="2400" b="1">
            <a:solidFill>
              <a:schemeClr val="bg1"/>
            </a:solidFill>
          </a:endParaRPr>
        </a:p>
      </dgm:t>
    </dgm:pt>
    <dgm:pt modelId="{4671C0E6-A1D8-476D-B51E-ACDC63B5E09F}" type="sibTrans" cxnId="{23BC34C8-D637-4F00-9B0A-6B070D8C36DB}">
      <dgm:prSet/>
      <dgm:spPr/>
      <dgm:t>
        <a:bodyPr/>
        <a:lstStyle/>
        <a:p>
          <a:endParaRPr lang="en-US" sz="2400" b="1">
            <a:solidFill>
              <a:schemeClr val="bg1"/>
            </a:solidFill>
          </a:endParaRPr>
        </a:p>
      </dgm:t>
    </dgm:pt>
    <dgm:pt modelId="{56B840B9-5FD5-4897-BAB8-D94BCB774AA1}" type="pres">
      <dgm:prSet presAssocID="{C85078A9-D107-4E3C-8F07-1A32FB2B9881}" presName="outerComposite" presStyleCnt="0">
        <dgm:presLayoutVars>
          <dgm:chMax val="5"/>
          <dgm:dir/>
          <dgm:resizeHandles val="exact"/>
        </dgm:presLayoutVars>
      </dgm:prSet>
      <dgm:spPr/>
      <dgm:t>
        <a:bodyPr/>
        <a:lstStyle/>
        <a:p>
          <a:endParaRPr lang="en-US"/>
        </a:p>
      </dgm:t>
    </dgm:pt>
    <dgm:pt modelId="{C3BD1329-E0E7-492E-8474-FD60844D27F1}" type="pres">
      <dgm:prSet presAssocID="{C85078A9-D107-4E3C-8F07-1A32FB2B9881}" presName="dummyMaxCanvas" presStyleCnt="0">
        <dgm:presLayoutVars/>
      </dgm:prSet>
      <dgm:spPr/>
    </dgm:pt>
    <dgm:pt modelId="{45FCD1AB-365A-457E-85FF-DD497F136657}" type="pres">
      <dgm:prSet presAssocID="{C85078A9-D107-4E3C-8F07-1A32FB2B9881}" presName="FourNodes_1" presStyleLbl="node1" presStyleIdx="0" presStyleCnt="4">
        <dgm:presLayoutVars>
          <dgm:bulletEnabled val="1"/>
        </dgm:presLayoutVars>
      </dgm:prSet>
      <dgm:spPr/>
      <dgm:t>
        <a:bodyPr/>
        <a:lstStyle/>
        <a:p>
          <a:endParaRPr lang="en-US"/>
        </a:p>
      </dgm:t>
    </dgm:pt>
    <dgm:pt modelId="{C46E5D02-5A5C-4481-B140-BA8B09DDB584}" type="pres">
      <dgm:prSet presAssocID="{C85078A9-D107-4E3C-8F07-1A32FB2B9881}" presName="FourNodes_2" presStyleLbl="node1" presStyleIdx="1" presStyleCnt="4">
        <dgm:presLayoutVars>
          <dgm:bulletEnabled val="1"/>
        </dgm:presLayoutVars>
      </dgm:prSet>
      <dgm:spPr/>
      <dgm:t>
        <a:bodyPr/>
        <a:lstStyle/>
        <a:p>
          <a:endParaRPr lang="en-US"/>
        </a:p>
      </dgm:t>
    </dgm:pt>
    <dgm:pt modelId="{7CC14F06-E95D-42CC-843A-B472A79969AB}" type="pres">
      <dgm:prSet presAssocID="{C85078A9-D107-4E3C-8F07-1A32FB2B9881}" presName="FourNodes_3" presStyleLbl="node1" presStyleIdx="2" presStyleCnt="4">
        <dgm:presLayoutVars>
          <dgm:bulletEnabled val="1"/>
        </dgm:presLayoutVars>
      </dgm:prSet>
      <dgm:spPr/>
      <dgm:t>
        <a:bodyPr/>
        <a:lstStyle/>
        <a:p>
          <a:endParaRPr lang="en-US"/>
        </a:p>
      </dgm:t>
    </dgm:pt>
    <dgm:pt modelId="{D90F6A44-32FC-45BD-A733-F703ACB8D52D}" type="pres">
      <dgm:prSet presAssocID="{C85078A9-D107-4E3C-8F07-1A32FB2B9881}" presName="FourNodes_4" presStyleLbl="node1" presStyleIdx="3" presStyleCnt="4">
        <dgm:presLayoutVars>
          <dgm:bulletEnabled val="1"/>
        </dgm:presLayoutVars>
      </dgm:prSet>
      <dgm:spPr/>
      <dgm:t>
        <a:bodyPr/>
        <a:lstStyle/>
        <a:p>
          <a:endParaRPr lang="en-US"/>
        </a:p>
      </dgm:t>
    </dgm:pt>
    <dgm:pt modelId="{3C6533A0-BDD0-4677-BA3B-B2D468191A86}" type="pres">
      <dgm:prSet presAssocID="{C85078A9-D107-4E3C-8F07-1A32FB2B9881}" presName="FourConn_1-2" presStyleLbl="fgAccFollowNode1" presStyleIdx="0" presStyleCnt="3">
        <dgm:presLayoutVars>
          <dgm:bulletEnabled val="1"/>
        </dgm:presLayoutVars>
      </dgm:prSet>
      <dgm:spPr/>
      <dgm:t>
        <a:bodyPr/>
        <a:lstStyle/>
        <a:p>
          <a:endParaRPr lang="en-US"/>
        </a:p>
      </dgm:t>
    </dgm:pt>
    <dgm:pt modelId="{E178C81B-6F03-4FAC-9B70-270033D4AF2A}" type="pres">
      <dgm:prSet presAssocID="{C85078A9-D107-4E3C-8F07-1A32FB2B9881}" presName="FourConn_2-3" presStyleLbl="fgAccFollowNode1" presStyleIdx="1" presStyleCnt="3">
        <dgm:presLayoutVars>
          <dgm:bulletEnabled val="1"/>
        </dgm:presLayoutVars>
      </dgm:prSet>
      <dgm:spPr/>
      <dgm:t>
        <a:bodyPr/>
        <a:lstStyle/>
        <a:p>
          <a:endParaRPr lang="en-US"/>
        </a:p>
      </dgm:t>
    </dgm:pt>
    <dgm:pt modelId="{19BED5CA-20C2-400A-BFEE-AD68959192CB}" type="pres">
      <dgm:prSet presAssocID="{C85078A9-D107-4E3C-8F07-1A32FB2B9881}" presName="FourConn_3-4" presStyleLbl="fgAccFollowNode1" presStyleIdx="2" presStyleCnt="3">
        <dgm:presLayoutVars>
          <dgm:bulletEnabled val="1"/>
        </dgm:presLayoutVars>
      </dgm:prSet>
      <dgm:spPr/>
      <dgm:t>
        <a:bodyPr/>
        <a:lstStyle/>
        <a:p>
          <a:endParaRPr lang="en-US"/>
        </a:p>
      </dgm:t>
    </dgm:pt>
    <dgm:pt modelId="{9F9DBEC4-2B57-4EA9-A74C-7DB667493B91}" type="pres">
      <dgm:prSet presAssocID="{C85078A9-D107-4E3C-8F07-1A32FB2B9881}" presName="FourNodes_1_text" presStyleLbl="node1" presStyleIdx="3" presStyleCnt="4">
        <dgm:presLayoutVars>
          <dgm:bulletEnabled val="1"/>
        </dgm:presLayoutVars>
      </dgm:prSet>
      <dgm:spPr/>
      <dgm:t>
        <a:bodyPr/>
        <a:lstStyle/>
        <a:p>
          <a:endParaRPr lang="en-US"/>
        </a:p>
      </dgm:t>
    </dgm:pt>
    <dgm:pt modelId="{5719C17A-78B7-4F25-AE43-ED637747FAC5}" type="pres">
      <dgm:prSet presAssocID="{C85078A9-D107-4E3C-8F07-1A32FB2B9881}" presName="FourNodes_2_text" presStyleLbl="node1" presStyleIdx="3" presStyleCnt="4">
        <dgm:presLayoutVars>
          <dgm:bulletEnabled val="1"/>
        </dgm:presLayoutVars>
      </dgm:prSet>
      <dgm:spPr/>
      <dgm:t>
        <a:bodyPr/>
        <a:lstStyle/>
        <a:p>
          <a:endParaRPr lang="en-US"/>
        </a:p>
      </dgm:t>
    </dgm:pt>
    <dgm:pt modelId="{BB5F7CC0-5BEB-4E69-8227-6183875B0917}" type="pres">
      <dgm:prSet presAssocID="{C85078A9-D107-4E3C-8F07-1A32FB2B9881}" presName="FourNodes_3_text" presStyleLbl="node1" presStyleIdx="3" presStyleCnt="4">
        <dgm:presLayoutVars>
          <dgm:bulletEnabled val="1"/>
        </dgm:presLayoutVars>
      </dgm:prSet>
      <dgm:spPr/>
      <dgm:t>
        <a:bodyPr/>
        <a:lstStyle/>
        <a:p>
          <a:endParaRPr lang="en-US"/>
        </a:p>
      </dgm:t>
    </dgm:pt>
    <dgm:pt modelId="{585CB483-F34F-4DE6-91AA-614EF16C0718}" type="pres">
      <dgm:prSet presAssocID="{C85078A9-D107-4E3C-8F07-1A32FB2B9881}" presName="FourNodes_4_text" presStyleLbl="node1" presStyleIdx="3" presStyleCnt="4">
        <dgm:presLayoutVars>
          <dgm:bulletEnabled val="1"/>
        </dgm:presLayoutVars>
      </dgm:prSet>
      <dgm:spPr/>
      <dgm:t>
        <a:bodyPr/>
        <a:lstStyle/>
        <a:p>
          <a:endParaRPr lang="en-US"/>
        </a:p>
      </dgm:t>
    </dgm:pt>
  </dgm:ptLst>
  <dgm:cxnLst>
    <dgm:cxn modelId="{F3F381F3-1683-4C2F-BB6A-2DB0D5B33F15}" srcId="{C85078A9-D107-4E3C-8F07-1A32FB2B9881}" destId="{AF531E0E-8DEA-45BE-80FE-A4C2B09C87C5}" srcOrd="2" destOrd="0" parTransId="{0C8B79B0-57B0-47FF-AD3B-9D9842BDACEA}" sibTransId="{C38733E6-1886-4285-93EF-4F450FB07A46}"/>
    <dgm:cxn modelId="{E9DC8A66-47A9-458B-AF92-DBF2398D2F48}" type="presOf" srcId="{4E9DE141-6211-40A0-9C6E-696702D86A85}" destId="{9F9DBEC4-2B57-4EA9-A74C-7DB667493B91}" srcOrd="1" destOrd="0" presId="urn:microsoft.com/office/officeart/2005/8/layout/vProcess5"/>
    <dgm:cxn modelId="{222F7770-56CA-4CD3-833B-F873B6E7DCF8}" type="presOf" srcId="{AF531E0E-8DEA-45BE-80FE-A4C2B09C87C5}" destId="{7CC14F06-E95D-42CC-843A-B472A79969AB}" srcOrd="0" destOrd="0" presId="urn:microsoft.com/office/officeart/2005/8/layout/vProcess5"/>
    <dgm:cxn modelId="{23BC34C8-D637-4F00-9B0A-6B070D8C36DB}" srcId="{C85078A9-D107-4E3C-8F07-1A32FB2B9881}" destId="{FE01F198-B0F0-4C18-955C-32BB79953540}" srcOrd="3" destOrd="0" parTransId="{57D40D07-CED9-43B5-9FAE-D632F17ED67D}" sibTransId="{4671C0E6-A1D8-476D-B51E-ACDC63B5E09F}"/>
    <dgm:cxn modelId="{479CEA24-A221-4A09-902C-1BCF12769D08}" srcId="{C85078A9-D107-4E3C-8F07-1A32FB2B9881}" destId="{4E9DE141-6211-40A0-9C6E-696702D86A85}" srcOrd="0" destOrd="0" parTransId="{AE241F0C-3321-43D3-846C-9A327E396689}" sibTransId="{48D886FB-B06F-4384-8497-666747CB83F5}"/>
    <dgm:cxn modelId="{39BE672F-2358-4813-9ABC-09E0E0C6462D}" type="presOf" srcId="{4E9DE141-6211-40A0-9C6E-696702D86A85}" destId="{45FCD1AB-365A-457E-85FF-DD497F136657}" srcOrd="0" destOrd="0" presId="urn:microsoft.com/office/officeart/2005/8/layout/vProcess5"/>
    <dgm:cxn modelId="{22ABA23D-30A1-4AC1-9D6E-DE9CAEBC7EF7}" type="presOf" srcId="{FEEBDB49-7939-4E70-AED1-34ED9C880D4D}" destId="{E178C81B-6F03-4FAC-9B70-270033D4AF2A}" srcOrd="0" destOrd="0" presId="urn:microsoft.com/office/officeart/2005/8/layout/vProcess5"/>
    <dgm:cxn modelId="{B197E4D6-EB53-4CCC-938B-7014F8312C8C}" type="presOf" srcId="{FE01F198-B0F0-4C18-955C-32BB79953540}" destId="{D90F6A44-32FC-45BD-A733-F703ACB8D52D}" srcOrd="0" destOrd="0" presId="urn:microsoft.com/office/officeart/2005/8/layout/vProcess5"/>
    <dgm:cxn modelId="{C32816B0-3FBD-42D4-BFEC-862159543C9C}" type="presOf" srcId="{AF531E0E-8DEA-45BE-80FE-A4C2B09C87C5}" destId="{BB5F7CC0-5BEB-4E69-8227-6183875B0917}" srcOrd="1" destOrd="0" presId="urn:microsoft.com/office/officeart/2005/8/layout/vProcess5"/>
    <dgm:cxn modelId="{0AA4CD20-DD7C-47C6-9EAE-BA9238D0A076}" srcId="{C85078A9-D107-4E3C-8F07-1A32FB2B9881}" destId="{D395DBC0-109F-404E-8A40-8D694F9C1CE1}" srcOrd="1" destOrd="0" parTransId="{EF4438CD-B135-47ED-8AD7-73EBB7CCA030}" sibTransId="{FEEBDB49-7939-4E70-AED1-34ED9C880D4D}"/>
    <dgm:cxn modelId="{19A2F46F-EB27-41B7-97A6-EBDB22E64920}" type="presOf" srcId="{D395DBC0-109F-404E-8A40-8D694F9C1CE1}" destId="{5719C17A-78B7-4F25-AE43-ED637747FAC5}" srcOrd="1" destOrd="0" presId="urn:microsoft.com/office/officeart/2005/8/layout/vProcess5"/>
    <dgm:cxn modelId="{D5C9AFCF-E993-4765-B5D3-71B1D23F47D0}" type="presOf" srcId="{D395DBC0-109F-404E-8A40-8D694F9C1CE1}" destId="{C46E5D02-5A5C-4481-B140-BA8B09DDB584}" srcOrd="0" destOrd="0" presId="urn:microsoft.com/office/officeart/2005/8/layout/vProcess5"/>
    <dgm:cxn modelId="{3F5B0FF6-FF4A-4904-BEA8-BB87C39595FC}" type="presOf" srcId="{48D886FB-B06F-4384-8497-666747CB83F5}" destId="{3C6533A0-BDD0-4677-BA3B-B2D468191A86}" srcOrd="0" destOrd="0" presId="urn:microsoft.com/office/officeart/2005/8/layout/vProcess5"/>
    <dgm:cxn modelId="{8A22C310-D9C4-4AE4-86C5-D2750767223D}" type="presOf" srcId="{FE01F198-B0F0-4C18-955C-32BB79953540}" destId="{585CB483-F34F-4DE6-91AA-614EF16C0718}" srcOrd="1" destOrd="0" presId="urn:microsoft.com/office/officeart/2005/8/layout/vProcess5"/>
    <dgm:cxn modelId="{96AC984E-C0FC-4432-B0E5-918D9AD8329C}" type="presOf" srcId="{C38733E6-1886-4285-93EF-4F450FB07A46}" destId="{19BED5CA-20C2-400A-BFEE-AD68959192CB}" srcOrd="0" destOrd="0" presId="urn:microsoft.com/office/officeart/2005/8/layout/vProcess5"/>
    <dgm:cxn modelId="{A5151922-5D7A-428E-9896-73EB58D9495A}" type="presOf" srcId="{C85078A9-D107-4E3C-8F07-1A32FB2B9881}" destId="{56B840B9-5FD5-4897-BAB8-D94BCB774AA1}" srcOrd="0" destOrd="0" presId="urn:microsoft.com/office/officeart/2005/8/layout/vProcess5"/>
    <dgm:cxn modelId="{B56ED24B-139E-4F00-9D31-EA516189B821}" type="presParOf" srcId="{56B840B9-5FD5-4897-BAB8-D94BCB774AA1}" destId="{C3BD1329-E0E7-492E-8474-FD60844D27F1}" srcOrd="0" destOrd="0" presId="urn:microsoft.com/office/officeart/2005/8/layout/vProcess5"/>
    <dgm:cxn modelId="{9E91AA05-6254-46FD-BEC9-DCCD949DEB3A}" type="presParOf" srcId="{56B840B9-5FD5-4897-BAB8-D94BCB774AA1}" destId="{45FCD1AB-365A-457E-85FF-DD497F136657}" srcOrd="1" destOrd="0" presId="urn:microsoft.com/office/officeart/2005/8/layout/vProcess5"/>
    <dgm:cxn modelId="{D9078B59-469B-463C-A510-8BB2CB7183BD}" type="presParOf" srcId="{56B840B9-5FD5-4897-BAB8-D94BCB774AA1}" destId="{C46E5D02-5A5C-4481-B140-BA8B09DDB584}" srcOrd="2" destOrd="0" presId="urn:microsoft.com/office/officeart/2005/8/layout/vProcess5"/>
    <dgm:cxn modelId="{9BB2D31C-5CA0-4696-9E28-53A83E85A4FD}" type="presParOf" srcId="{56B840B9-5FD5-4897-BAB8-D94BCB774AA1}" destId="{7CC14F06-E95D-42CC-843A-B472A79969AB}" srcOrd="3" destOrd="0" presId="urn:microsoft.com/office/officeart/2005/8/layout/vProcess5"/>
    <dgm:cxn modelId="{82D15CBB-254F-4016-AE05-95D5B8A6A80C}" type="presParOf" srcId="{56B840B9-5FD5-4897-BAB8-D94BCB774AA1}" destId="{D90F6A44-32FC-45BD-A733-F703ACB8D52D}" srcOrd="4" destOrd="0" presId="urn:microsoft.com/office/officeart/2005/8/layout/vProcess5"/>
    <dgm:cxn modelId="{B4C04902-59D9-4C28-A019-F331B4AE1905}" type="presParOf" srcId="{56B840B9-5FD5-4897-BAB8-D94BCB774AA1}" destId="{3C6533A0-BDD0-4677-BA3B-B2D468191A86}" srcOrd="5" destOrd="0" presId="urn:microsoft.com/office/officeart/2005/8/layout/vProcess5"/>
    <dgm:cxn modelId="{2747FB05-234F-4F36-99D4-0DB5D07189E1}" type="presParOf" srcId="{56B840B9-5FD5-4897-BAB8-D94BCB774AA1}" destId="{E178C81B-6F03-4FAC-9B70-270033D4AF2A}" srcOrd="6" destOrd="0" presId="urn:microsoft.com/office/officeart/2005/8/layout/vProcess5"/>
    <dgm:cxn modelId="{27AA45D4-92F3-4869-9501-63916A85936B}" type="presParOf" srcId="{56B840B9-5FD5-4897-BAB8-D94BCB774AA1}" destId="{19BED5CA-20C2-400A-BFEE-AD68959192CB}" srcOrd="7" destOrd="0" presId="urn:microsoft.com/office/officeart/2005/8/layout/vProcess5"/>
    <dgm:cxn modelId="{25B6EFBA-0E2E-4847-89CA-06DEE2DD9E0C}" type="presParOf" srcId="{56B840B9-5FD5-4897-BAB8-D94BCB774AA1}" destId="{9F9DBEC4-2B57-4EA9-A74C-7DB667493B91}" srcOrd="8" destOrd="0" presId="urn:microsoft.com/office/officeart/2005/8/layout/vProcess5"/>
    <dgm:cxn modelId="{7A9E3E4D-F5E2-484C-BC7E-D9E0721288D9}" type="presParOf" srcId="{56B840B9-5FD5-4897-BAB8-D94BCB774AA1}" destId="{5719C17A-78B7-4F25-AE43-ED637747FAC5}" srcOrd="9" destOrd="0" presId="urn:microsoft.com/office/officeart/2005/8/layout/vProcess5"/>
    <dgm:cxn modelId="{78BBA939-418E-4796-9FBB-ED22E57D31F7}" type="presParOf" srcId="{56B840B9-5FD5-4897-BAB8-D94BCB774AA1}" destId="{BB5F7CC0-5BEB-4E69-8227-6183875B0917}" srcOrd="10" destOrd="0" presId="urn:microsoft.com/office/officeart/2005/8/layout/vProcess5"/>
    <dgm:cxn modelId="{1E5C79AA-511B-45BF-A87C-EAADEE7CBBAC}" type="presParOf" srcId="{56B840B9-5FD5-4897-BAB8-D94BCB774AA1}" destId="{585CB483-F34F-4DE6-91AA-614EF16C071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C05C170-78A3-4C0D-BAFE-04D7E99D6D12}" type="doc">
      <dgm:prSet loTypeId="urn:microsoft.com/office/officeart/2005/8/layout/radial6" loCatId="cycle" qsTypeId="urn:microsoft.com/office/officeart/2005/8/quickstyle/3d1" qsCatId="3D" csTypeId="urn:microsoft.com/office/officeart/2005/8/colors/colorful2" csCatId="colorful" phldr="1"/>
      <dgm:spPr/>
      <dgm:t>
        <a:bodyPr/>
        <a:lstStyle/>
        <a:p>
          <a:endParaRPr lang="en-US"/>
        </a:p>
      </dgm:t>
    </dgm:pt>
    <dgm:pt modelId="{CB22C7DF-C6DC-48FF-9CF0-0CA4452D62F9}">
      <dgm:prSet phldrT="[Text]"/>
      <dgm:spPr/>
      <dgm:t>
        <a:bodyPr/>
        <a:lstStyle/>
        <a:p>
          <a:r>
            <a:rPr lang="en-US" dirty="0" smtClean="0">
              <a:solidFill>
                <a:schemeClr val="bg1"/>
              </a:solidFill>
            </a:rPr>
            <a:t>Project MPP file</a:t>
          </a:r>
          <a:endParaRPr lang="en-US" dirty="0">
            <a:solidFill>
              <a:schemeClr val="bg1"/>
            </a:solidFill>
          </a:endParaRPr>
        </a:p>
      </dgm:t>
    </dgm:pt>
    <dgm:pt modelId="{6373C368-076D-46DA-B78A-996D65797966}" type="parTrans" cxnId="{A2DFF590-35EA-454B-879A-C3088EAF0211}">
      <dgm:prSet/>
      <dgm:spPr/>
      <dgm:t>
        <a:bodyPr/>
        <a:lstStyle/>
        <a:p>
          <a:endParaRPr lang="en-US"/>
        </a:p>
      </dgm:t>
    </dgm:pt>
    <dgm:pt modelId="{E0298D52-4C5F-4D28-B2BC-3CE0A2556825}" type="sibTrans" cxnId="{A2DFF590-35EA-454B-879A-C3088EAF0211}">
      <dgm:prSet/>
      <dgm:spPr/>
      <dgm:t>
        <a:bodyPr/>
        <a:lstStyle/>
        <a:p>
          <a:endParaRPr lang="en-US"/>
        </a:p>
      </dgm:t>
    </dgm:pt>
    <dgm:pt modelId="{75451B23-A163-4830-BAE0-1971D355A73B}">
      <dgm:prSet phldrT="[Text]"/>
      <dgm:spPr/>
      <dgm:t>
        <a:bodyPr/>
        <a:lstStyle/>
        <a:p>
          <a:r>
            <a:rPr lang="en-US" dirty="0" smtClean="0"/>
            <a:t> </a:t>
          </a:r>
          <a:r>
            <a:rPr lang="en-US" b="1" dirty="0" smtClean="0"/>
            <a:t>Project 2010</a:t>
          </a:r>
          <a:endParaRPr lang="en-US" b="1" dirty="0"/>
        </a:p>
      </dgm:t>
    </dgm:pt>
    <dgm:pt modelId="{BB87AEC0-CCFF-4CBB-9D2F-B86E2580BD7C}" type="parTrans" cxnId="{D2E16919-D8E6-42AD-9CBA-F34F7C753C34}">
      <dgm:prSet/>
      <dgm:spPr/>
      <dgm:t>
        <a:bodyPr/>
        <a:lstStyle/>
        <a:p>
          <a:endParaRPr lang="en-US"/>
        </a:p>
      </dgm:t>
    </dgm:pt>
    <dgm:pt modelId="{8F79BFCD-3507-4565-B173-29D843EF9CF8}" type="sibTrans" cxnId="{D2E16919-D8E6-42AD-9CBA-F34F7C753C34}">
      <dgm:prSet/>
      <dgm:spPr/>
      <dgm:t>
        <a:bodyPr/>
        <a:lstStyle/>
        <a:p>
          <a:endParaRPr lang="en-US"/>
        </a:p>
      </dgm:t>
    </dgm:pt>
    <dgm:pt modelId="{8F357E0C-08FA-4827-B828-3326A16B04A4}">
      <dgm:prSet phldrT="[Text]"/>
      <dgm:spPr/>
      <dgm:t>
        <a:bodyPr/>
        <a:lstStyle/>
        <a:p>
          <a:r>
            <a:rPr lang="en-US" b="1" dirty="0" smtClean="0"/>
            <a:t> Project 2007</a:t>
          </a:r>
          <a:endParaRPr lang="en-US" b="1" dirty="0"/>
        </a:p>
      </dgm:t>
    </dgm:pt>
    <dgm:pt modelId="{496D19D3-823B-4C68-80B3-F9755695468E}" type="parTrans" cxnId="{F5112702-D365-408D-949F-003F0AB4A86C}">
      <dgm:prSet/>
      <dgm:spPr/>
      <dgm:t>
        <a:bodyPr/>
        <a:lstStyle/>
        <a:p>
          <a:endParaRPr lang="en-US"/>
        </a:p>
      </dgm:t>
    </dgm:pt>
    <dgm:pt modelId="{218148FD-96D1-433F-B297-B400BCA5A105}" type="sibTrans" cxnId="{F5112702-D365-408D-949F-003F0AB4A86C}">
      <dgm:prSet/>
      <dgm:spPr/>
      <dgm:t>
        <a:bodyPr/>
        <a:lstStyle/>
        <a:p>
          <a:endParaRPr lang="en-US"/>
        </a:p>
      </dgm:t>
    </dgm:pt>
    <dgm:pt modelId="{CF4FB13B-319F-45BB-921E-392C7CD2250F}">
      <dgm:prSet phldrT="[Text]"/>
      <dgm:spPr/>
      <dgm:t>
        <a:bodyPr/>
        <a:lstStyle/>
        <a:p>
          <a:r>
            <a:rPr lang="en-US" b="1" dirty="0" smtClean="0"/>
            <a:t> Project 2003</a:t>
          </a:r>
          <a:endParaRPr lang="en-US" b="1" dirty="0"/>
        </a:p>
      </dgm:t>
    </dgm:pt>
    <dgm:pt modelId="{B9E1AA18-16EF-45E3-959B-BFD42A8DF5D5}" type="parTrans" cxnId="{5AFDEA57-4074-48DD-A8AB-78ACB8E9097B}">
      <dgm:prSet/>
      <dgm:spPr/>
      <dgm:t>
        <a:bodyPr/>
        <a:lstStyle/>
        <a:p>
          <a:endParaRPr lang="en-US"/>
        </a:p>
      </dgm:t>
    </dgm:pt>
    <dgm:pt modelId="{D415BA18-4F96-4834-AFDD-8D7CA330031A}" type="sibTrans" cxnId="{5AFDEA57-4074-48DD-A8AB-78ACB8E9097B}">
      <dgm:prSet/>
      <dgm:spPr/>
      <dgm:t>
        <a:bodyPr/>
        <a:lstStyle/>
        <a:p>
          <a:endParaRPr lang="en-US"/>
        </a:p>
      </dgm:t>
    </dgm:pt>
    <dgm:pt modelId="{4E285A5E-EBEE-418C-9FDF-69F098D8FD5F}" type="pres">
      <dgm:prSet presAssocID="{CC05C170-78A3-4C0D-BAFE-04D7E99D6D12}" presName="Name0" presStyleCnt="0">
        <dgm:presLayoutVars>
          <dgm:chMax val="1"/>
          <dgm:dir/>
          <dgm:animLvl val="ctr"/>
          <dgm:resizeHandles val="exact"/>
        </dgm:presLayoutVars>
      </dgm:prSet>
      <dgm:spPr/>
      <dgm:t>
        <a:bodyPr/>
        <a:lstStyle/>
        <a:p>
          <a:endParaRPr lang="en-US"/>
        </a:p>
      </dgm:t>
    </dgm:pt>
    <dgm:pt modelId="{EB9F8876-5E66-4769-805A-33742072C5E1}" type="pres">
      <dgm:prSet presAssocID="{CB22C7DF-C6DC-48FF-9CF0-0CA4452D62F9}" presName="centerShape" presStyleLbl="node0" presStyleIdx="0" presStyleCnt="1"/>
      <dgm:spPr/>
      <dgm:t>
        <a:bodyPr/>
        <a:lstStyle/>
        <a:p>
          <a:endParaRPr lang="en-US"/>
        </a:p>
      </dgm:t>
    </dgm:pt>
    <dgm:pt modelId="{EC1B2B50-4B4D-4DF5-BC07-8A8E9C9A382D}" type="pres">
      <dgm:prSet presAssocID="{75451B23-A163-4830-BAE0-1971D355A73B}" presName="node" presStyleLbl="node1" presStyleIdx="0" presStyleCnt="3" custRadScaleRad="104687" custRadScaleInc="0">
        <dgm:presLayoutVars>
          <dgm:bulletEnabled val="1"/>
        </dgm:presLayoutVars>
      </dgm:prSet>
      <dgm:spPr/>
      <dgm:t>
        <a:bodyPr/>
        <a:lstStyle/>
        <a:p>
          <a:endParaRPr lang="en-US"/>
        </a:p>
      </dgm:t>
    </dgm:pt>
    <dgm:pt modelId="{E14CE34D-DC76-4AD6-BEB0-4362A181C1C1}" type="pres">
      <dgm:prSet presAssocID="{75451B23-A163-4830-BAE0-1971D355A73B}" presName="dummy" presStyleCnt="0"/>
      <dgm:spPr/>
      <dgm:t>
        <a:bodyPr/>
        <a:lstStyle/>
        <a:p>
          <a:endParaRPr lang="en-US"/>
        </a:p>
      </dgm:t>
    </dgm:pt>
    <dgm:pt modelId="{8E84D165-567F-44D4-9ED8-F4278AC8A132}" type="pres">
      <dgm:prSet presAssocID="{8F79BFCD-3507-4565-B173-29D843EF9CF8}" presName="sibTrans" presStyleLbl="sibTrans2D1" presStyleIdx="0" presStyleCnt="3"/>
      <dgm:spPr/>
      <dgm:t>
        <a:bodyPr/>
        <a:lstStyle/>
        <a:p>
          <a:endParaRPr lang="en-US"/>
        </a:p>
      </dgm:t>
    </dgm:pt>
    <dgm:pt modelId="{EA6B34FD-2051-47D6-8DEC-C3FACD00812D}" type="pres">
      <dgm:prSet presAssocID="{8F357E0C-08FA-4827-B828-3326A16B04A4}" presName="node" presStyleLbl="node1" presStyleIdx="1" presStyleCnt="3">
        <dgm:presLayoutVars>
          <dgm:bulletEnabled val="1"/>
        </dgm:presLayoutVars>
      </dgm:prSet>
      <dgm:spPr/>
      <dgm:t>
        <a:bodyPr/>
        <a:lstStyle/>
        <a:p>
          <a:endParaRPr lang="en-US"/>
        </a:p>
      </dgm:t>
    </dgm:pt>
    <dgm:pt modelId="{51F70DBE-DB2B-4AE9-B5E2-C0E3DBC6C905}" type="pres">
      <dgm:prSet presAssocID="{8F357E0C-08FA-4827-B828-3326A16B04A4}" presName="dummy" presStyleCnt="0"/>
      <dgm:spPr/>
      <dgm:t>
        <a:bodyPr/>
        <a:lstStyle/>
        <a:p>
          <a:endParaRPr lang="en-US"/>
        </a:p>
      </dgm:t>
    </dgm:pt>
    <dgm:pt modelId="{70D31934-92BE-4F48-85ED-E48ADE20C313}" type="pres">
      <dgm:prSet presAssocID="{218148FD-96D1-433F-B297-B400BCA5A105}" presName="sibTrans" presStyleLbl="sibTrans2D1" presStyleIdx="1" presStyleCnt="3"/>
      <dgm:spPr/>
      <dgm:t>
        <a:bodyPr/>
        <a:lstStyle/>
        <a:p>
          <a:endParaRPr lang="en-US"/>
        </a:p>
      </dgm:t>
    </dgm:pt>
    <dgm:pt modelId="{3D5FACE7-FB04-460D-BB05-6FCC42B0C6CD}" type="pres">
      <dgm:prSet presAssocID="{CF4FB13B-319F-45BB-921E-392C7CD2250F}" presName="node" presStyleLbl="node1" presStyleIdx="2" presStyleCnt="3">
        <dgm:presLayoutVars>
          <dgm:bulletEnabled val="1"/>
        </dgm:presLayoutVars>
      </dgm:prSet>
      <dgm:spPr/>
      <dgm:t>
        <a:bodyPr/>
        <a:lstStyle/>
        <a:p>
          <a:endParaRPr lang="en-US"/>
        </a:p>
      </dgm:t>
    </dgm:pt>
    <dgm:pt modelId="{0F7CEE29-2B9B-4C6D-9786-B53A9C272A75}" type="pres">
      <dgm:prSet presAssocID="{CF4FB13B-319F-45BB-921E-392C7CD2250F}" presName="dummy" presStyleCnt="0"/>
      <dgm:spPr/>
      <dgm:t>
        <a:bodyPr/>
        <a:lstStyle/>
        <a:p>
          <a:endParaRPr lang="en-US"/>
        </a:p>
      </dgm:t>
    </dgm:pt>
    <dgm:pt modelId="{51B3040A-DB11-4FF5-B995-0D4841F4C68B}" type="pres">
      <dgm:prSet presAssocID="{D415BA18-4F96-4834-AFDD-8D7CA330031A}" presName="sibTrans" presStyleLbl="sibTrans2D1" presStyleIdx="2" presStyleCnt="3"/>
      <dgm:spPr/>
      <dgm:t>
        <a:bodyPr/>
        <a:lstStyle/>
        <a:p>
          <a:endParaRPr lang="en-US"/>
        </a:p>
      </dgm:t>
    </dgm:pt>
  </dgm:ptLst>
  <dgm:cxnLst>
    <dgm:cxn modelId="{309A1ACF-0185-4479-814D-540C5B5FDECC}" type="presOf" srcId="{CB22C7DF-C6DC-48FF-9CF0-0CA4452D62F9}" destId="{EB9F8876-5E66-4769-805A-33742072C5E1}" srcOrd="0" destOrd="0" presId="urn:microsoft.com/office/officeart/2005/8/layout/radial6"/>
    <dgm:cxn modelId="{3CE1BBDD-C8DC-4DF8-B36F-BA89D6DE9445}" type="presOf" srcId="{218148FD-96D1-433F-B297-B400BCA5A105}" destId="{70D31934-92BE-4F48-85ED-E48ADE20C313}" srcOrd="0" destOrd="0" presId="urn:microsoft.com/office/officeart/2005/8/layout/radial6"/>
    <dgm:cxn modelId="{F5112702-D365-408D-949F-003F0AB4A86C}" srcId="{CB22C7DF-C6DC-48FF-9CF0-0CA4452D62F9}" destId="{8F357E0C-08FA-4827-B828-3326A16B04A4}" srcOrd="1" destOrd="0" parTransId="{496D19D3-823B-4C68-80B3-F9755695468E}" sibTransId="{218148FD-96D1-433F-B297-B400BCA5A105}"/>
    <dgm:cxn modelId="{D1224FCC-9762-4590-8038-C2151DB33F49}" type="presOf" srcId="{CF4FB13B-319F-45BB-921E-392C7CD2250F}" destId="{3D5FACE7-FB04-460D-BB05-6FCC42B0C6CD}" srcOrd="0" destOrd="0" presId="urn:microsoft.com/office/officeart/2005/8/layout/radial6"/>
    <dgm:cxn modelId="{08AB5324-246C-49F3-9DE1-7B07574362D5}" type="presOf" srcId="{8F357E0C-08FA-4827-B828-3326A16B04A4}" destId="{EA6B34FD-2051-47D6-8DEC-C3FACD00812D}" srcOrd="0" destOrd="0" presId="urn:microsoft.com/office/officeart/2005/8/layout/radial6"/>
    <dgm:cxn modelId="{80A1CD7B-38BA-4BEA-AABE-3D65275FEF73}" type="presOf" srcId="{CC05C170-78A3-4C0D-BAFE-04D7E99D6D12}" destId="{4E285A5E-EBEE-418C-9FDF-69F098D8FD5F}" srcOrd="0" destOrd="0" presId="urn:microsoft.com/office/officeart/2005/8/layout/radial6"/>
    <dgm:cxn modelId="{D2E16919-D8E6-42AD-9CBA-F34F7C753C34}" srcId="{CB22C7DF-C6DC-48FF-9CF0-0CA4452D62F9}" destId="{75451B23-A163-4830-BAE0-1971D355A73B}" srcOrd="0" destOrd="0" parTransId="{BB87AEC0-CCFF-4CBB-9D2F-B86E2580BD7C}" sibTransId="{8F79BFCD-3507-4565-B173-29D843EF9CF8}"/>
    <dgm:cxn modelId="{A2DFF590-35EA-454B-879A-C3088EAF0211}" srcId="{CC05C170-78A3-4C0D-BAFE-04D7E99D6D12}" destId="{CB22C7DF-C6DC-48FF-9CF0-0CA4452D62F9}" srcOrd="0" destOrd="0" parTransId="{6373C368-076D-46DA-B78A-996D65797966}" sibTransId="{E0298D52-4C5F-4D28-B2BC-3CE0A2556825}"/>
    <dgm:cxn modelId="{93079408-07C0-4135-9845-2E651FF3D36E}" type="presOf" srcId="{D415BA18-4F96-4834-AFDD-8D7CA330031A}" destId="{51B3040A-DB11-4FF5-B995-0D4841F4C68B}" srcOrd="0" destOrd="0" presId="urn:microsoft.com/office/officeart/2005/8/layout/radial6"/>
    <dgm:cxn modelId="{50B99A1D-6FA7-4119-B7B3-DAAFD8D38AA7}" type="presOf" srcId="{8F79BFCD-3507-4565-B173-29D843EF9CF8}" destId="{8E84D165-567F-44D4-9ED8-F4278AC8A132}" srcOrd="0" destOrd="0" presId="urn:microsoft.com/office/officeart/2005/8/layout/radial6"/>
    <dgm:cxn modelId="{5AFDEA57-4074-48DD-A8AB-78ACB8E9097B}" srcId="{CB22C7DF-C6DC-48FF-9CF0-0CA4452D62F9}" destId="{CF4FB13B-319F-45BB-921E-392C7CD2250F}" srcOrd="2" destOrd="0" parTransId="{B9E1AA18-16EF-45E3-959B-BFD42A8DF5D5}" sibTransId="{D415BA18-4F96-4834-AFDD-8D7CA330031A}"/>
    <dgm:cxn modelId="{08EA55F1-8230-4A2D-9947-430196AD4BAD}" type="presOf" srcId="{75451B23-A163-4830-BAE0-1971D355A73B}" destId="{EC1B2B50-4B4D-4DF5-BC07-8A8E9C9A382D}" srcOrd="0" destOrd="0" presId="urn:microsoft.com/office/officeart/2005/8/layout/radial6"/>
    <dgm:cxn modelId="{9C1E687A-3000-41E2-86A6-E55EACE35F62}" type="presParOf" srcId="{4E285A5E-EBEE-418C-9FDF-69F098D8FD5F}" destId="{EB9F8876-5E66-4769-805A-33742072C5E1}" srcOrd="0" destOrd="0" presId="urn:microsoft.com/office/officeart/2005/8/layout/radial6"/>
    <dgm:cxn modelId="{3A51F9C7-EE56-44AA-9EA6-1227F1D3B0FC}" type="presParOf" srcId="{4E285A5E-EBEE-418C-9FDF-69F098D8FD5F}" destId="{EC1B2B50-4B4D-4DF5-BC07-8A8E9C9A382D}" srcOrd="1" destOrd="0" presId="urn:microsoft.com/office/officeart/2005/8/layout/radial6"/>
    <dgm:cxn modelId="{E6EA77A3-CCF7-42DB-8AAB-543459971559}" type="presParOf" srcId="{4E285A5E-EBEE-418C-9FDF-69F098D8FD5F}" destId="{E14CE34D-DC76-4AD6-BEB0-4362A181C1C1}" srcOrd="2" destOrd="0" presId="urn:microsoft.com/office/officeart/2005/8/layout/radial6"/>
    <dgm:cxn modelId="{4F3730FB-F6E0-4C63-8949-726E75A99C30}" type="presParOf" srcId="{4E285A5E-EBEE-418C-9FDF-69F098D8FD5F}" destId="{8E84D165-567F-44D4-9ED8-F4278AC8A132}" srcOrd="3" destOrd="0" presId="urn:microsoft.com/office/officeart/2005/8/layout/radial6"/>
    <dgm:cxn modelId="{ACC0142C-80C8-40D4-B90B-72D45F61FF2E}" type="presParOf" srcId="{4E285A5E-EBEE-418C-9FDF-69F098D8FD5F}" destId="{EA6B34FD-2051-47D6-8DEC-C3FACD00812D}" srcOrd="4" destOrd="0" presId="urn:microsoft.com/office/officeart/2005/8/layout/radial6"/>
    <dgm:cxn modelId="{66DB483F-7A65-4895-B111-B422C533490D}" type="presParOf" srcId="{4E285A5E-EBEE-418C-9FDF-69F098D8FD5F}" destId="{51F70DBE-DB2B-4AE9-B5E2-C0E3DBC6C905}" srcOrd="5" destOrd="0" presId="urn:microsoft.com/office/officeart/2005/8/layout/radial6"/>
    <dgm:cxn modelId="{EFE3CD3B-8794-48F2-99B1-45FFB281FE06}" type="presParOf" srcId="{4E285A5E-EBEE-418C-9FDF-69F098D8FD5F}" destId="{70D31934-92BE-4F48-85ED-E48ADE20C313}" srcOrd="6" destOrd="0" presId="urn:microsoft.com/office/officeart/2005/8/layout/radial6"/>
    <dgm:cxn modelId="{181BBD90-FA85-48D2-8F82-69B77E0D07E8}" type="presParOf" srcId="{4E285A5E-EBEE-418C-9FDF-69F098D8FD5F}" destId="{3D5FACE7-FB04-460D-BB05-6FCC42B0C6CD}" srcOrd="7" destOrd="0" presId="urn:microsoft.com/office/officeart/2005/8/layout/radial6"/>
    <dgm:cxn modelId="{623BE6C8-583F-493C-A38B-A8360B74B5E5}" type="presParOf" srcId="{4E285A5E-EBEE-418C-9FDF-69F098D8FD5F}" destId="{0F7CEE29-2B9B-4C6D-9786-B53A9C272A75}" srcOrd="8" destOrd="0" presId="urn:microsoft.com/office/officeart/2005/8/layout/radial6"/>
    <dgm:cxn modelId="{AE1A7F55-2D70-4043-AEDD-92DEDEBCCFE0}" type="presParOf" srcId="{4E285A5E-EBEE-418C-9FDF-69F098D8FD5F}" destId="{51B3040A-DB11-4FF5-B995-0D4841F4C68B}"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18301-DD9F-495D-8E0A-52BE0AE2091D}">
      <dsp:nvSpPr>
        <dsp:cNvPr id="0" name=""/>
        <dsp:cNvSpPr/>
      </dsp:nvSpPr>
      <dsp:spPr>
        <a:xfrm>
          <a:off x="134102" y="0"/>
          <a:ext cx="1681611" cy="2133600"/>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kern="1200" dirty="0" smtClean="0"/>
            <a:t>Project Server 2003</a:t>
          </a:r>
          <a:endParaRPr lang="en-US" sz="2600" b="0" kern="1200" dirty="0"/>
        </a:p>
      </dsp:txBody>
      <dsp:txXfrm>
        <a:off x="183355" y="49253"/>
        <a:ext cx="1583105" cy="2035094"/>
      </dsp:txXfrm>
    </dsp:sp>
    <dsp:sp modelId="{DDA855E2-CF48-42DB-96EB-E0713BCC01B8}">
      <dsp:nvSpPr>
        <dsp:cNvPr id="0" name=""/>
        <dsp:cNvSpPr/>
      </dsp:nvSpPr>
      <dsp:spPr>
        <a:xfrm>
          <a:off x="1976138" y="470381"/>
          <a:ext cx="1524283" cy="1192837"/>
        </a:xfrm>
        <a:prstGeom prst="rightArrow">
          <a:avLst>
            <a:gd name="adj1" fmla="val 60000"/>
            <a:gd name="adj2" fmla="val 50000"/>
          </a:avLst>
        </a:prstGeom>
        <a:gradFill rotWithShape="1">
          <a:gsLst>
            <a:gs pos="0">
              <a:schemeClr val="accent4">
                <a:shade val="58000"/>
                <a:satMod val="150000"/>
              </a:schemeClr>
            </a:gs>
            <a:gs pos="72000">
              <a:schemeClr val="accent4">
                <a:tint val="90000"/>
                <a:satMod val="135000"/>
              </a:schemeClr>
            </a:gs>
            <a:gs pos="100000">
              <a:schemeClr val="accent4">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z="-70000" extrusionH="63500" prstMaterial="matte">
          <a:bevelT w="63500" h="63500" prst="coolSlant"/>
        </a:sp3d>
      </dsp:spPr>
      <dsp:style>
        <a:lnRef idx="0">
          <a:schemeClr val="accent4"/>
        </a:lnRef>
        <a:fillRef idx="3">
          <a:schemeClr val="accent4"/>
        </a:fillRef>
        <a:effectRef idx="3">
          <a:schemeClr val="accent4"/>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1976138" y="708948"/>
        <a:ext cx="1166432" cy="715703"/>
      </dsp:txXfrm>
    </dsp:sp>
    <dsp:sp modelId="{B1136DC3-8716-4E1D-A66B-8D69D0E2B845}">
      <dsp:nvSpPr>
        <dsp:cNvPr id="0" name=""/>
        <dsp:cNvSpPr/>
      </dsp:nvSpPr>
      <dsp:spPr>
        <a:xfrm>
          <a:off x="3607105" y="0"/>
          <a:ext cx="1681611" cy="2133600"/>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kern="1200" dirty="0" smtClean="0"/>
            <a:t>Project Server 2007</a:t>
          </a:r>
          <a:endParaRPr lang="en-US" sz="2600" b="0" kern="1200" dirty="0"/>
        </a:p>
      </dsp:txBody>
      <dsp:txXfrm>
        <a:off x="3656358" y="49253"/>
        <a:ext cx="1583105" cy="2035094"/>
      </dsp:txXfrm>
    </dsp:sp>
    <dsp:sp modelId="{BBAC2B7E-D9A9-4F95-814F-94CE28DD266B}">
      <dsp:nvSpPr>
        <dsp:cNvPr id="0" name=""/>
        <dsp:cNvSpPr/>
      </dsp:nvSpPr>
      <dsp:spPr>
        <a:xfrm>
          <a:off x="5461011" y="470381"/>
          <a:ext cx="1637060" cy="1192837"/>
        </a:xfrm>
        <a:prstGeom prst="rightArrow">
          <a:avLst>
            <a:gd name="adj1" fmla="val 60000"/>
            <a:gd name="adj2" fmla="val 50000"/>
          </a:avLst>
        </a:prstGeom>
        <a:gradFill rotWithShape="1">
          <a:gsLst>
            <a:gs pos="0">
              <a:schemeClr val="accent4">
                <a:shade val="58000"/>
                <a:satMod val="150000"/>
              </a:schemeClr>
            </a:gs>
            <a:gs pos="72000">
              <a:schemeClr val="accent4">
                <a:tint val="90000"/>
                <a:satMod val="135000"/>
              </a:schemeClr>
            </a:gs>
            <a:gs pos="100000">
              <a:schemeClr val="accent4">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z="-70000" extrusionH="63500" prstMaterial="matte">
          <a:bevelT w="63500" h="63500" prst="coolSlant"/>
        </a:sp3d>
      </dsp:spPr>
      <dsp:style>
        <a:lnRef idx="0">
          <a:schemeClr val="accent4"/>
        </a:lnRef>
        <a:fillRef idx="3">
          <a:schemeClr val="accent4"/>
        </a:fillRef>
        <a:effectRef idx="3">
          <a:schemeClr val="accent4"/>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a:off x="5461011" y="708948"/>
        <a:ext cx="1279209" cy="715703"/>
      </dsp:txXfrm>
    </dsp:sp>
    <dsp:sp modelId="{36316B98-941B-4FED-AE43-571B6643B601}">
      <dsp:nvSpPr>
        <dsp:cNvPr id="0" name=""/>
        <dsp:cNvSpPr/>
      </dsp:nvSpPr>
      <dsp:spPr>
        <a:xfrm>
          <a:off x="7212648" y="0"/>
          <a:ext cx="1396389" cy="2133600"/>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kern="1200" dirty="0" smtClean="0"/>
            <a:t>Project Server 2010</a:t>
          </a:r>
          <a:endParaRPr lang="en-US" sz="2600" b="0" kern="1200" dirty="0"/>
        </a:p>
      </dsp:txBody>
      <dsp:txXfrm>
        <a:off x="7253547" y="40899"/>
        <a:ext cx="1314591" cy="2051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18301-DD9F-495D-8E0A-52BE0AE2091D}">
      <dsp:nvSpPr>
        <dsp:cNvPr id="0" name=""/>
        <dsp:cNvSpPr/>
      </dsp:nvSpPr>
      <dsp:spPr>
        <a:xfrm>
          <a:off x="134102" y="0"/>
          <a:ext cx="1681611" cy="2133600"/>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kern="1200" dirty="0" smtClean="0"/>
            <a:t>Project Server 2003</a:t>
          </a:r>
          <a:endParaRPr lang="en-US" sz="2600" b="0" kern="1200" dirty="0"/>
        </a:p>
      </dsp:txBody>
      <dsp:txXfrm>
        <a:off x="183355" y="49253"/>
        <a:ext cx="1583105" cy="2035094"/>
      </dsp:txXfrm>
    </dsp:sp>
    <dsp:sp modelId="{DDA855E2-CF48-42DB-96EB-E0713BCC01B8}">
      <dsp:nvSpPr>
        <dsp:cNvPr id="0" name=""/>
        <dsp:cNvSpPr/>
      </dsp:nvSpPr>
      <dsp:spPr>
        <a:xfrm>
          <a:off x="1976138" y="470381"/>
          <a:ext cx="1524283" cy="1192837"/>
        </a:xfrm>
        <a:prstGeom prst="rightArrow">
          <a:avLst>
            <a:gd name="adj1" fmla="val 60000"/>
            <a:gd name="adj2" fmla="val 50000"/>
          </a:avLst>
        </a:prstGeom>
        <a:gradFill rotWithShape="1">
          <a:gsLst>
            <a:gs pos="0">
              <a:schemeClr val="accent4">
                <a:shade val="58000"/>
                <a:satMod val="150000"/>
              </a:schemeClr>
            </a:gs>
            <a:gs pos="72000">
              <a:schemeClr val="accent4">
                <a:tint val="90000"/>
                <a:satMod val="135000"/>
              </a:schemeClr>
            </a:gs>
            <a:gs pos="100000">
              <a:schemeClr val="accent4">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z="-70000" extrusionH="63500" prstMaterial="matte">
          <a:bevelT w="63500" h="63500" prst="coolSlant"/>
        </a:sp3d>
      </dsp:spPr>
      <dsp:style>
        <a:lnRef idx="0">
          <a:schemeClr val="accent4"/>
        </a:lnRef>
        <a:fillRef idx="3">
          <a:schemeClr val="accent4"/>
        </a:fillRef>
        <a:effectRef idx="3">
          <a:schemeClr val="accent4"/>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1976138" y="708948"/>
        <a:ext cx="1166432" cy="715703"/>
      </dsp:txXfrm>
    </dsp:sp>
    <dsp:sp modelId="{B1136DC3-8716-4E1D-A66B-8D69D0E2B845}">
      <dsp:nvSpPr>
        <dsp:cNvPr id="0" name=""/>
        <dsp:cNvSpPr/>
      </dsp:nvSpPr>
      <dsp:spPr>
        <a:xfrm>
          <a:off x="3607105" y="0"/>
          <a:ext cx="1681611" cy="2133600"/>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kern="1200" dirty="0" smtClean="0"/>
            <a:t>Project Server 2007</a:t>
          </a:r>
          <a:endParaRPr lang="en-US" sz="2600" b="0" kern="1200" dirty="0"/>
        </a:p>
      </dsp:txBody>
      <dsp:txXfrm>
        <a:off x="3656358" y="49253"/>
        <a:ext cx="1583105" cy="2035094"/>
      </dsp:txXfrm>
    </dsp:sp>
    <dsp:sp modelId="{BBAC2B7E-D9A9-4F95-814F-94CE28DD266B}">
      <dsp:nvSpPr>
        <dsp:cNvPr id="0" name=""/>
        <dsp:cNvSpPr/>
      </dsp:nvSpPr>
      <dsp:spPr>
        <a:xfrm>
          <a:off x="5461011" y="470381"/>
          <a:ext cx="1637060" cy="1192837"/>
        </a:xfrm>
        <a:prstGeom prst="rightArrow">
          <a:avLst>
            <a:gd name="adj1" fmla="val 60000"/>
            <a:gd name="adj2" fmla="val 50000"/>
          </a:avLst>
        </a:prstGeom>
        <a:gradFill rotWithShape="1">
          <a:gsLst>
            <a:gs pos="0">
              <a:schemeClr val="accent4">
                <a:shade val="58000"/>
                <a:satMod val="150000"/>
              </a:schemeClr>
            </a:gs>
            <a:gs pos="72000">
              <a:schemeClr val="accent4">
                <a:tint val="90000"/>
                <a:satMod val="135000"/>
              </a:schemeClr>
            </a:gs>
            <a:gs pos="100000">
              <a:schemeClr val="accent4">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z="-70000" extrusionH="63500" prstMaterial="matte">
          <a:bevelT w="63500" h="63500" prst="coolSlant"/>
        </a:sp3d>
      </dsp:spPr>
      <dsp:style>
        <a:lnRef idx="0">
          <a:schemeClr val="accent4"/>
        </a:lnRef>
        <a:fillRef idx="3">
          <a:schemeClr val="accent4"/>
        </a:fillRef>
        <a:effectRef idx="3">
          <a:schemeClr val="accent4"/>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a:off x="5461011" y="708948"/>
        <a:ext cx="1279209" cy="715703"/>
      </dsp:txXfrm>
    </dsp:sp>
    <dsp:sp modelId="{36316B98-941B-4FED-AE43-571B6643B601}">
      <dsp:nvSpPr>
        <dsp:cNvPr id="0" name=""/>
        <dsp:cNvSpPr/>
      </dsp:nvSpPr>
      <dsp:spPr>
        <a:xfrm>
          <a:off x="7212648" y="0"/>
          <a:ext cx="1396389" cy="2133600"/>
        </a:xfrm>
        <a:prstGeom prst="roundRect">
          <a:avLst>
            <a:gd name="adj" fmla="val 10000"/>
          </a:avLst>
        </a:prstGeom>
        <a:gradFill rotWithShape="0">
          <a:gsLst>
            <a:gs pos="0">
              <a:schemeClr val="accent2">
                <a:hueOff val="0"/>
                <a:satOff val="0"/>
                <a:lumOff val="0"/>
                <a:alphaOff val="0"/>
                <a:shade val="58000"/>
                <a:satMod val="150000"/>
              </a:schemeClr>
            </a:gs>
            <a:gs pos="72000">
              <a:schemeClr val="accent2">
                <a:hueOff val="0"/>
                <a:satOff val="0"/>
                <a:lumOff val="0"/>
                <a:alphaOff val="0"/>
                <a:tint val="90000"/>
                <a:satMod val="135000"/>
              </a:schemeClr>
            </a:gs>
            <a:gs pos="100000">
              <a:schemeClr val="accent2">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kern="1200" dirty="0" smtClean="0"/>
            <a:t>Project Server 2010</a:t>
          </a:r>
          <a:endParaRPr lang="en-US" sz="2600" b="0" kern="1200" dirty="0"/>
        </a:p>
      </dsp:txBody>
      <dsp:txXfrm>
        <a:off x="7253547" y="40899"/>
        <a:ext cx="1314591" cy="2051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A0A8B-966B-4C7E-A5B6-FE72A91DB94F}">
      <dsp:nvSpPr>
        <dsp:cNvPr id="0" name=""/>
        <dsp:cNvSpPr/>
      </dsp:nvSpPr>
      <dsp:spPr>
        <a:xfrm>
          <a:off x="112" y="0"/>
          <a:ext cx="1607677" cy="2057400"/>
        </a:xfrm>
        <a:prstGeom prst="roundRect">
          <a:avLst>
            <a:gd name="adj" fmla="val 10000"/>
          </a:avLst>
        </a:prstGeom>
        <a:gradFill rotWithShape="0">
          <a:gsLst>
            <a:gs pos="0">
              <a:schemeClr val="accent3">
                <a:hueOff val="0"/>
                <a:satOff val="0"/>
                <a:lumOff val="0"/>
                <a:alphaOff val="0"/>
                <a:shade val="58000"/>
                <a:satMod val="150000"/>
              </a:schemeClr>
            </a:gs>
            <a:gs pos="72000">
              <a:schemeClr val="accent3">
                <a:hueOff val="0"/>
                <a:satOff val="0"/>
                <a:lumOff val="0"/>
                <a:alphaOff val="0"/>
                <a:tint val="90000"/>
                <a:satMod val="135000"/>
              </a:schemeClr>
            </a:gs>
            <a:gs pos="100000">
              <a:schemeClr val="accent3">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Project Portfolio Server 2006</a:t>
          </a:r>
          <a:endParaRPr lang="en-US" sz="2600" kern="1200" dirty="0"/>
        </a:p>
      </dsp:txBody>
      <dsp:txXfrm>
        <a:off x="47199" y="47087"/>
        <a:ext cx="1513503" cy="1963226"/>
      </dsp:txXfrm>
    </dsp:sp>
    <dsp:sp modelId="{775186A0-1DBC-40A7-A40F-AC3CD51BAAFF}">
      <dsp:nvSpPr>
        <dsp:cNvPr id="0" name=""/>
        <dsp:cNvSpPr/>
      </dsp:nvSpPr>
      <dsp:spPr>
        <a:xfrm>
          <a:off x="1804722" y="490099"/>
          <a:ext cx="1395677" cy="1077200"/>
        </a:xfrm>
        <a:prstGeom prst="rightArrow">
          <a:avLst>
            <a:gd name="adj1" fmla="val 60000"/>
            <a:gd name="adj2" fmla="val 50000"/>
          </a:avLst>
        </a:prstGeom>
        <a:gradFill rotWithShape="1">
          <a:gsLst>
            <a:gs pos="0">
              <a:schemeClr val="accent1">
                <a:shade val="58000"/>
                <a:satMod val="150000"/>
              </a:schemeClr>
            </a:gs>
            <a:gs pos="72000">
              <a:schemeClr val="accent1">
                <a:tint val="90000"/>
                <a:satMod val="135000"/>
              </a:schemeClr>
            </a:gs>
            <a:gs pos="100000">
              <a:schemeClr val="accent1">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z="-80000" prstMaterial="matte">
          <a:bevelT w="63500" h="63500" prst="coolSlant"/>
        </a:sp3d>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1804722" y="705539"/>
        <a:ext cx="1072517" cy="646320"/>
      </dsp:txXfrm>
    </dsp:sp>
    <dsp:sp modelId="{C846B3EE-D236-4DA9-B63C-C912F19A3F08}">
      <dsp:nvSpPr>
        <dsp:cNvPr id="0" name=""/>
        <dsp:cNvSpPr/>
      </dsp:nvSpPr>
      <dsp:spPr>
        <a:xfrm>
          <a:off x="3345209" y="0"/>
          <a:ext cx="1607677" cy="2057400"/>
        </a:xfrm>
        <a:prstGeom prst="roundRect">
          <a:avLst>
            <a:gd name="adj" fmla="val 10000"/>
          </a:avLst>
        </a:prstGeom>
        <a:gradFill rotWithShape="0">
          <a:gsLst>
            <a:gs pos="0">
              <a:schemeClr val="accent3">
                <a:hueOff val="0"/>
                <a:satOff val="0"/>
                <a:lumOff val="0"/>
                <a:alphaOff val="0"/>
                <a:shade val="58000"/>
                <a:satMod val="150000"/>
              </a:schemeClr>
            </a:gs>
            <a:gs pos="72000">
              <a:schemeClr val="accent3">
                <a:hueOff val="0"/>
                <a:satOff val="0"/>
                <a:lumOff val="0"/>
                <a:alphaOff val="0"/>
                <a:tint val="90000"/>
                <a:satMod val="135000"/>
              </a:schemeClr>
            </a:gs>
            <a:gs pos="100000">
              <a:schemeClr val="accent3">
                <a:hueOff val="0"/>
                <a:satOff val="0"/>
                <a:lumOff val="0"/>
                <a:alphaOff val="0"/>
                <a:tint val="80000"/>
                <a:satMod val="155000"/>
              </a:schemeClr>
            </a:gs>
          </a:gsLst>
          <a:lin ang="16200000" scaled="0"/>
        </a:gradFill>
        <a:ln>
          <a:noFill/>
        </a:ln>
        <a:effectLst>
          <a:outerShdw blurRad="50800" dist="381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Project Portfolio Server 2007</a:t>
          </a:r>
          <a:endParaRPr lang="en-US" sz="2600" kern="1200" dirty="0"/>
        </a:p>
      </dsp:txBody>
      <dsp:txXfrm>
        <a:off x="3392296" y="47087"/>
        <a:ext cx="1513503" cy="19632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A2F978-D4E7-4E60-98E5-62DC674059F3}" type="datetimeFigureOut">
              <a:rPr lang="en-US" smtClean="0"/>
              <a:pPr/>
              <a:t>4/28/2010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E08571-A872-49EF-8D63-91C311843D32}" type="slidenum">
              <a:rPr lang="en-US" smtClean="0"/>
              <a:pPr/>
              <a:t>‹#›</a:t>
            </a:fld>
            <a:endParaRPr lang="en-US"/>
          </a:p>
        </p:txBody>
      </p:sp>
    </p:spTree>
    <p:extLst>
      <p:ext uri="{BB962C8B-B14F-4D97-AF65-F5344CB8AC3E}">
        <p14:creationId xmlns:p14="http://schemas.microsoft.com/office/powerpoint/2010/main" val="11504905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59C535-FF96-4A76-8535-87E2C1A4231F}" type="datetimeFigureOut">
              <a:rPr lang="en-US" smtClean="0"/>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22DBAE-4DF9-425C-962F-4ECF85FB5F3C}" type="slidenum">
              <a:rPr lang="en-US" smtClean="0"/>
              <a:pPr/>
              <a:t>‹#›</a:t>
            </a:fld>
            <a:endParaRPr lang="en-US"/>
          </a:p>
        </p:txBody>
      </p:sp>
    </p:spTree>
    <p:extLst>
      <p:ext uri="{BB962C8B-B14F-4D97-AF65-F5344CB8AC3E}">
        <p14:creationId xmlns:p14="http://schemas.microsoft.com/office/powerpoint/2010/main" val="377993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6A093616-79FC-4840-B59F-44A5BC9A8A71}"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1</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BCM = Backward Compatibility</a:t>
            </a:r>
            <a:r>
              <a:rPr lang="en-US" baseline="0" dirty="0" smtClean="0"/>
              <a:t> Mode</a:t>
            </a:r>
          </a:p>
          <a:p>
            <a:r>
              <a:rPr lang="en-US" baseline="0" dirty="0" smtClean="0"/>
              <a:t>SP = Service Pack</a:t>
            </a:r>
          </a:p>
          <a:p>
            <a:endParaRPr lang="en-US" dirty="0" smtClean="0"/>
          </a:p>
          <a:p>
            <a:r>
              <a:rPr lang="en-US" dirty="0" smtClean="0"/>
              <a:t>Note that</a:t>
            </a:r>
            <a:r>
              <a:rPr lang="en-US" baseline="0" dirty="0" smtClean="0"/>
              <a:t> only Project Professional 2007 service pack 2 and higher clients can connect to Project Server 2010 running in Project 2007 Compatibility Mode</a:t>
            </a:r>
            <a:endParaRPr lang="en-US" dirty="0" smtClean="0"/>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52D80D-C4F2-44E6-BE7D-2C297E46597E}" type="slidenum">
              <a:rPr lang="en-US" smtClean="0"/>
              <a:pPr/>
              <a:t>36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38</a:t>
            </a:fld>
            <a:endParaRPr lang="en-US"/>
          </a:p>
        </p:txBody>
      </p:sp>
    </p:spTree>
    <p:extLst>
      <p:ext uri="{BB962C8B-B14F-4D97-AF65-F5344CB8AC3E}">
        <p14:creationId xmlns:p14="http://schemas.microsoft.com/office/powerpoint/2010/main" val="2845730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Date Placeholder 7"/>
          <p:cNvSpPr>
            <a:spLocks noGrp="1"/>
          </p:cNvSpPr>
          <p:nvPr>
            <p:ph type="dt" idx="10"/>
          </p:nvPr>
        </p:nvSpPr>
        <p:spPr/>
        <p:txBody>
          <a:bodyPr/>
          <a:lstStyle/>
          <a:p>
            <a:fld id="{28C31E93-00C6-448D-8924-C10527679427}"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39</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B75D4725-5A4B-4C0E-8BE7-6FD26DAFBBE5}" type="datetime1">
              <a:rPr lang="en-US" smtClean="0"/>
              <a:pPr/>
              <a:t>4/28/2010</a:t>
            </a:fld>
            <a:endParaRPr lang="en-US" dirty="0"/>
          </a:p>
        </p:txBody>
      </p:sp>
      <p:sp>
        <p:nvSpPr>
          <p:cNvPr id="9" name="Slide Number Placeholder 8"/>
          <p:cNvSpPr>
            <a:spLocks noGrp="1"/>
          </p:cNvSpPr>
          <p:nvPr>
            <p:ph type="sldNum" sz="quarter" idx="11"/>
          </p:nvPr>
        </p:nvSpPr>
        <p:spPr/>
        <p:txBody>
          <a:bodyPr/>
          <a:lstStyle/>
          <a:p>
            <a:fld id="{8B263312-38AA-4E1E-B2B5-0F8F122B24FE}" type="slidenum">
              <a:rPr lang="en-US" smtClean="0"/>
              <a:pPr/>
              <a:t>2</a:t>
            </a:fld>
            <a:endParaRPr lang="en-US" dirty="0"/>
          </a:p>
        </p:txBody>
      </p:sp>
      <p:sp>
        <p:nvSpPr>
          <p:cNvPr id="10" name="Footer Placeholder 9"/>
          <p:cNvSpPr>
            <a:spLocks noGrp="1"/>
          </p:cNvSpPr>
          <p:nvPr>
            <p:ph type="ftr" sz="quarter" idx="12"/>
          </p:nvPr>
        </p:nvSpPr>
        <p:spPr/>
        <p:txBody>
          <a:bodyPr/>
          <a:lstStyle/>
          <a:p>
            <a:r>
              <a:rPr lang="en-US"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
        <p:nvSpPr>
          <p:cNvPr id="11" name="Header Placeholder 10"/>
          <p:cNvSpPr>
            <a:spLocks noGrp="1"/>
          </p:cNvSpPr>
          <p:nvPr>
            <p:ph type="hdr" sz="quarter" idx="13"/>
          </p:nvPr>
        </p:nvSpPr>
        <p:spPr/>
        <p:txBody>
          <a:bodyPr/>
          <a:lstStyle/>
          <a:p>
            <a:r>
              <a:rPr lang="en-US" smtClean="0"/>
              <a:t>Microsoft SharePoint Server 2010 Ignite!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PWA = Project Web Access</a:t>
            </a:r>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Migrating from Project Server 2003</a:t>
            </a:r>
            <a:r>
              <a:rPr lang="en-US"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Migrating from Microsoft Office Project Server 2003 is a two phase process which includes the migration from Project Server 2003 SP2a to Project Server 2007 SP2 and then the upgrade from Project Server 2007 SP2 to Project Server 2010.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migration is a comprehensive effort which is not limited to the Project Server data but also covers defining a new infrastructure, migrating the project workspaces sites and site items, customizations applied to the site templates and sites, macros running in the Project desktop environment, integration custom code developed with PDS, any SQL scripts that rely on a specific database schema version and any custom reporting solution developed to extend the standard reporting features based on the relational tables or OLAP cubes.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Migrating from Project Server 2003</a:t>
            </a:r>
            <a:r>
              <a:rPr lang="en-US"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Migrating from Microsoft Office Project Server 2003 is a two phase process which includes the migration from Project Server 2003 SP2a to Project Server 2007 SP2 and then the upgrade from Project Server 2007 SP2 to Project Server 2010.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migration is a comprehensive effort which is not limited to the Project Server data but also covers defining a new infrastructure, migrating the project workspaces sites and site items, customizations applied to the site templates and sites, macros running in the Project desktop environment, integration custom code developed with PDS, any SQL scripts that rely on a specific database schema version and any custom reporting solution developed to extend the standard reporting features based on the relational tables or OLAP cubes.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Migrating from Project Server 2003</a:t>
            </a:r>
            <a:r>
              <a:rPr lang="en-US" sz="1200" kern="120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Migrating from Microsoft Office Project Server 2003 is a two phase process which includes the migration from Project Server 2003 SP2a to Project Server 2007 SP2 and then the upgrade from Project Server 2007 SP2 to Project Server 2010.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migration is a comprehensive effort which is not limited to the Project Server data but also covers defining a new infrastructure, migrating the project workspaces sites and site items, customizations applied to the site templates and sites, macros running in the Project desktop environment, integration custom code developed with PDS, any SQL scripts that rely on a specific database schema version and any custom reporting solution developed to extend the standard reporting features based on the relational tables or OLAP cubes.</a:t>
            </a:r>
          </a:p>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7" name="Footer Placeholder 6"/>
          <p:cNvSpPr>
            <a:spLocks noGrp="1"/>
          </p:cNvSpPr>
          <p:nvPr>
            <p:ph type="ftr" sz="quarter" idx="13"/>
          </p:nvPr>
        </p:nvSpPr>
        <p:spPr>
          <a:xfrm>
            <a:off x="3124200" y="5867400"/>
            <a:ext cx="2895600" cy="365125"/>
          </a:xfrm>
        </p:spPr>
        <p:txBody>
          <a:bodyPr/>
          <a:lstStyle>
            <a:lvl1pPr algn="ctr">
              <a:defRPr/>
            </a:lvl1pPr>
          </a:lstStyle>
          <a:p>
            <a:r>
              <a:rPr lang="en-US" smtClean="0"/>
              <a:t>Project Server 2010 – Ignite Workshop</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2"/>
          </p:nvPr>
        </p:nvSpPr>
        <p:spPr/>
        <p:txBody>
          <a:bodyPr/>
          <a:lstStyle/>
          <a:p>
            <a:r>
              <a:rPr lang="en-US" smtClean="0"/>
              <a:t>Project Server 2010 – Ignite Workshop</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2"/>
          </p:nvPr>
        </p:nvSpPr>
        <p:spPr/>
        <p:txBody>
          <a:bodyPr/>
          <a:lstStyle/>
          <a:p>
            <a:r>
              <a:rPr lang="en-US" smtClean="0"/>
              <a:t>Project Server 2010 – Ignite Workshop</a:t>
            </a:r>
            <a:endParaRPr lang="en-US" dirty="0"/>
          </a:p>
        </p:txBody>
      </p:sp>
      <p:grpSp>
        <p:nvGrpSpPr>
          <p:cNvPr id="3" name="Group 9"/>
          <p:cNvGrpSpPr/>
          <p:nvPr/>
        </p:nvGrpSpPr>
        <p:grpSpPr>
          <a:xfrm>
            <a:off x="6477000" y="6451559"/>
            <a:ext cx="2286000" cy="254041"/>
            <a:chOff x="6477000" y="6451559"/>
            <a:chExt cx="2286000" cy="254041"/>
          </a:xfrm>
        </p:grpSpPr>
        <p:sp>
          <p:nvSpPr>
            <p:cNvPr id="6" name="TextBox 5"/>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77000" y="6451559"/>
              <a:ext cx="1385887" cy="254041"/>
            </a:xfrm>
            <a:prstGeom prst="rect">
              <a:avLst/>
            </a:prstGeom>
          </p:spPr>
        </p:pic>
        <p:cxnSp>
          <p:nvCxnSpPr>
            <p:cNvPr id="4" name="Straight Connector 3"/>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1"/>
          </p:nvPr>
        </p:nvSpPr>
        <p:spPr/>
        <p:txBody>
          <a:bodyPr/>
          <a:lstStyle/>
          <a:p>
            <a:r>
              <a:rPr lang="en-US" smtClean="0"/>
              <a:t>Project Server 2010 – Ignite Workshop</a:t>
            </a:r>
            <a:endParaRPr lang="en-US"/>
          </a:p>
        </p:txBody>
      </p:sp>
      <p:grpSp>
        <p:nvGrpSpPr>
          <p:cNvPr id="4" name="Group 7"/>
          <p:cNvGrpSpPr/>
          <p:nvPr/>
        </p:nvGrpSpPr>
        <p:grpSpPr>
          <a:xfrm>
            <a:off x="6477000" y="6451559"/>
            <a:ext cx="2286000" cy="254041"/>
            <a:chOff x="6477000" y="6451559"/>
            <a:chExt cx="2286000" cy="254041"/>
          </a:xfrm>
        </p:grpSpPr>
        <p:sp>
          <p:nvSpPr>
            <p:cNvPr id="9" name="TextBox 8"/>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77000" y="6451559"/>
              <a:ext cx="1385887" cy="254041"/>
            </a:xfrm>
            <a:prstGeom prst="rect">
              <a:avLst/>
            </a:prstGeom>
          </p:spPr>
        </p:pic>
        <p:cxnSp>
          <p:nvCxnSpPr>
            <p:cNvPr id="11" name="Straight Connector 10"/>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9"/>
          <p:cNvSpPr>
            <a:spLocks noGrp="1"/>
          </p:cNvSpPr>
          <p:nvPr>
            <p:ph type="ftr" sz="quarter" idx="11"/>
          </p:nvPr>
        </p:nvSpPr>
        <p:spPr/>
        <p:txBody>
          <a:bodyPr/>
          <a:lstStyle/>
          <a:p>
            <a:r>
              <a:rPr lang="en-US" smtClean="0"/>
              <a:t>Project Server 2010 – Ignite Workshop</a:t>
            </a:r>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5"/>
          <p:cNvSpPr>
            <a:spLocks noGrp="1"/>
          </p:cNvSpPr>
          <p:nvPr>
            <p:ph type="ftr" sz="quarter" idx="11"/>
          </p:nvPr>
        </p:nvSpPr>
        <p:spPr/>
        <p:txBody>
          <a:bodyPr/>
          <a:lstStyle/>
          <a:p>
            <a:r>
              <a:rPr lang="en-US" smtClean="0"/>
              <a:t>Project Server 2010 – Ignite Workshop</a:t>
            </a:r>
            <a:endParaRPr lang="en-US"/>
          </a:p>
        </p:txBody>
      </p:sp>
      <p:grpSp>
        <p:nvGrpSpPr>
          <p:cNvPr id="3" name="Group 6"/>
          <p:cNvGrpSpPr/>
          <p:nvPr/>
        </p:nvGrpSpPr>
        <p:grpSpPr>
          <a:xfrm>
            <a:off x="6477000" y="6451559"/>
            <a:ext cx="2286000" cy="254041"/>
            <a:chOff x="6477000" y="6451559"/>
            <a:chExt cx="2286000" cy="254041"/>
          </a:xfrm>
        </p:grpSpPr>
        <p:sp>
          <p:nvSpPr>
            <p:cNvPr id="8" name="TextBox 7"/>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77000" y="6451559"/>
              <a:ext cx="1385887" cy="254041"/>
            </a:xfrm>
            <a:prstGeom prst="rect">
              <a:avLst/>
            </a:prstGeom>
          </p:spPr>
        </p:pic>
        <p:cxnSp>
          <p:nvCxnSpPr>
            <p:cNvPr id="10" name="Straight Connector 9"/>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657600" y="1066800"/>
            <a:ext cx="3781425" cy="2022798"/>
          </a:xfrm>
          <a:prstGeom prst="rect">
            <a:avLst/>
          </a:prstGeom>
        </p:spPr>
      </p:pic>
      <p:sp>
        <p:nvSpPr>
          <p:cNvPr id="4" name="TextBox 3"/>
          <p:cNvSpPr txBox="1"/>
          <p:nvPr/>
        </p:nvSpPr>
        <p:spPr>
          <a:xfrm>
            <a:off x="4267200" y="3352800"/>
            <a:ext cx="2209800" cy="387798"/>
          </a:xfrm>
          <a:prstGeom prst="rect">
            <a:avLst/>
          </a:prstGeom>
          <a:noFill/>
        </p:spPr>
        <p:txBody>
          <a:bodyPr wrap="square" lIns="0" tIns="0" rIns="0" bIns="0" rtlCol="0">
            <a:spAutoFit/>
          </a:bodyPr>
          <a:lstStyle/>
          <a:p>
            <a:pPr algn="ctr">
              <a:lnSpc>
                <a:spcPct val="90000"/>
              </a:lnSpc>
            </a:pPr>
            <a:r>
              <a:rPr lang="en-US" sz="2800" dirty="0" smtClean="0">
                <a:gradFill>
                  <a:gsLst>
                    <a:gs pos="0">
                      <a:schemeClr val="tx1"/>
                    </a:gs>
                    <a:gs pos="86000">
                      <a:schemeClr val="tx1"/>
                    </a:gs>
                  </a:gsLst>
                  <a:lin ang="5400000" scaled="0"/>
                </a:gradFill>
              </a:rPr>
              <a:t>Ignite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tx1"/>
                    </a:gs>
                    <a:gs pos="100000">
                      <a:schemeClr val="tx1"/>
                    </a:gs>
                  </a:gsLst>
                  <a:lin ang="5400000" scaled="0"/>
                </a:gradFill>
              </a:defRPr>
            </a:lvl1pPr>
          </a:lstStyle>
          <a:p>
            <a:r>
              <a:rPr lang="en-US" smtClean="0"/>
              <a:t>Project Server 2010 – Ignite Workshop</a:t>
            </a:r>
            <a:endParaRPr lang="en-US" dirty="0"/>
          </a:p>
        </p:txBody>
      </p:sp>
      <p:grpSp>
        <p:nvGrpSpPr>
          <p:cNvPr id="6" name="Group 5"/>
          <p:cNvGrpSpPr/>
          <p:nvPr/>
        </p:nvGrpSpPr>
        <p:grpSpPr>
          <a:xfrm>
            <a:off x="6477000" y="6451559"/>
            <a:ext cx="2286000" cy="254041"/>
            <a:chOff x="6477000" y="6451559"/>
            <a:chExt cx="2286000" cy="254041"/>
          </a:xfrm>
        </p:grpSpPr>
        <p:sp>
          <p:nvSpPr>
            <p:cNvPr id="7" name="TextBox 6"/>
            <p:cNvSpPr txBox="1"/>
            <p:nvPr userDrawn="1"/>
          </p:nvSpPr>
          <p:spPr>
            <a:xfrm>
              <a:off x="8001000" y="6527759"/>
              <a:ext cx="762000" cy="166199"/>
            </a:xfrm>
            <a:prstGeom prst="rect">
              <a:avLst/>
            </a:prstGeom>
            <a:noFill/>
          </p:spPr>
          <p:txBody>
            <a:bodyPr wrap="square" lIns="0" tIns="0" rIns="0" bIns="0" rtlCol="0">
              <a:spAutoFit/>
            </a:bodyPr>
            <a:lstStyle/>
            <a:p>
              <a:pPr>
                <a:lnSpc>
                  <a:spcPct val="90000"/>
                </a:lnSpc>
              </a:pPr>
              <a:r>
                <a:rPr lang="en-US" sz="1200" dirty="0" smtClean="0">
                  <a:gradFill>
                    <a:gsLst>
                      <a:gs pos="0">
                        <a:schemeClr val="tx1"/>
                      </a:gs>
                      <a:gs pos="86000">
                        <a:schemeClr val="tx1"/>
                      </a:gs>
                    </a:gsLst>
                    <a:lin ang="5400000" scaled="0"/>
                  </a:gradFill>
                </a:rPr>
                <a:t>Ignite</a:t>
              </a:r>
            </a:p>
          </p:txBody>
        </p:sp>
        <p:pic>
          <p:nvPicPr>
            <p:cNvPr id="8" name="Picture 7"/>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477000" y="6451559"/>
              <a:ext cx="1385887" cy="254041"/>
            </a:xfrm>
            <a:prstGeom prst="rect">
              <a:avLst/>
            </a:prstGeom>
          </p:spPr>
        </p:pic>
        <p:cxnSp>
          <p:nvCxnSpPr>
            <p:cNvPr id="9" name="Straight Connector 8"/>
            <p:cNvCxnSpPr/>
            <p:nvPr userDrawn="1"/>
          </p:nvCxnSpPr>
          <p:spPr>
            <a:xfrm rot="5400000">
              <a:off x="7810500" y="6565859"/>
              <a:ext cx="228600"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6"/>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7"/>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7"/>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7"/>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screen">
            <a:extLst>
              <a:ext uri="{28A0092B-C50C-407E-A947-70E740481C1C}">
                <a14:useLocalDpi xmlns:a14="http://schemas.microsoft.com/office/drawing/2010/main"/>
              </a:ext>
            </a:extLst>
          </a:blip>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gradFill>
                  <a:gsLst>
                    <a:gs pos="0">
                      <a:schemeClr val="bg1"/>
                    </a:gs>
                    <a:gs pos="100000">
                      <a:schemeClr val="bg1"/>
                    </a:gs>
                  </a:gsLst>
                  <a:lin ang="5400000" scaled="0"/>
                </a:gradFill>
              </a:defRPr>
            </a:lvl1pPr>
          </a:lstStyle>
          <a:p>
            <a:r>
              <a:rPr lang="en-US" smtClean="0"/>
              <a:t>Project Server 2010 – Ignite Workshop</a:t>
            </a:r>
            <a:endParaRPr lang="en-US" dirty="0"/>
          </a:p>
        </p:txBody>
      </p:sp>
    </p:spTree>
  </p:cSld>
  <p:clrMap bg1="dk1" tx1="lt1" bg2="dk2" tx2="lt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hyperlink" Target="http://go.microsoft.com/?linkid=9676814"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3.xml"/><Relationship Id="rId4" Type="http://schemas.openxmlformats.org/officeDocument/2006/relationships/hyperlink" Target="http://technet.microsoft.com/projectserver/"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7.xm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openxmlformats.org/officeDocument/2006/relationships/image" Target="../media/image16.png"/><Relationship Id="rId5" Type="http://schemas.openxmlformats.org/officeDocument/2006/relationships/diagramColors" Target="../diagrams/colors7.xml"/><Relationship Id="rId10" Type="http://schemas.openxmlformats.org/officeDocument/2006/relationships/image" Target="../media/image15.png"/><Relationship Id="rId4" Type="http://schemas.openxmlformats.org/officeDocument/2006/relationships/diagramQuickStyle" Target="../diagrams/quickStyle7.xml"/><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go.microsoft.com/?linkid=9676814"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3.xml"/><Relationship Id="rId4" Type="http://schemas.openxmlformats.org/officeDocument/2006/relationships/hyperlink" Target="http://technet.microsoft.com/projectserv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technet.microsoft.com/office/ee691939.aspx"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technet.microsoft.com/office/ee691939.aspx" TargetMode="External"/><Relationship Id="rId2" Type="http://schemas.openxmlformats.org/officeDocument/2006/relationships/hyperlink" Target="http://social.technet.microsoft.com/Forums/en/office2010volact/"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technet.microsoft.com/projectserver/" TargetMode="External"/><Relationship Id="rId2" Type="http://schemas.openxmlformats.org/officeDocument/2006/relationships/hyperlink" Target="http://go.microsoft.com/?linkid=9676814"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technet.microsoft.com/projectserver/" TargetMode="External"/><Relationship Id="rId2" Type="http://schemas.openxmlformats.org/officeDocument/2006/relationships/hyperlink" Target="http://go.microsoft.com/?linkid=9676814"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technet.microsoft.com/projectserver/" TargetMode="External"/><Relationship Id="rId2" Type="http://schemas.openxmlformats.org/officeDocument/2006/relationships/hyperlink" Target="http://go.microsoft.com/?linkid=9676814"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26.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technet.microsoft.com/projectserver/" TargetMode="External"/><Relationship Id="rId2" Type="http://schemas.openxmlformats.org/officeDocument/2006/relationships/hyperlink" Target="http://go.microsoft.com/?linkid=9676814"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371600" y="4406900"/>
            <a:ext cx="7772400" cy="1362075"/>
          </a:xfrm>
        </p:spPr>
        <p:txBody>
          <a:bodyPr/>
          <a:lstStyle/>
          <a:p>
            <a:r>
              <a:rPr lang="en-US" dirty="0"/>
              <a:t>Migrating from Project </a:t>
            </a:r>
            <a:r>
              <a:rPr lang="en-US" dirty="0" smtClean="0"/>
              <a:t>2007</a:t>
            </a:r>
            <a:endParaRPr lang="en-US" dirty="0"/>
          </a:p>
        </p:txBody>
      </p:sp>
    </p:spTree>
    <p:extLst>
      <p:ext uri="{BB962C8B-B14F-4D97-AF65-F5344CB8AC3E}">
        <p14:creationId xmlns:p14="http://schemas.microsoft.com/office/powerpoint/2010/main" val="376063774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553998"/>
          </a:xfrm>
        </p:spPr>
        <p:txBody>
          <a:bodyPr/>
          <a:lstStyle/>
          <a:p>
            <a:pPr defTabSz="914363" fontAlgn="auto">
              <a:spcAft>
                <a:spcPts val="0"/>
              </a:spcAft>
              <a:defRPr/>
            </a:pPr>
            <a:r>
              <a:rPr sz="4000" dirty="0"/>
              <a:t>Upgrade – Out of the Box Experience</a:t>
            </a:r>
          </a:p>
        </p:txBody>
      </p:sp>
      <p:sp>
        <p:nvSpPr>
          <p:cNvPr id="3" name="Text Placeholder 2"/>
          <p:cNvSpPr>
            <a:spLocks noGrp="1"/>
          </p:cNvSpPr>
          <p:nvPr>
            <p:ph type="body" sz="quarter" idx="10"/>
          </p:nvPr>
        </p:nvSpPr>
        <p:spPr>
          <a:xfrm>
            <a:off x="304800" y="838200"/>
            <a:ext cx="8763000" cy="5798510"/>
          </a:xfrm>
        </p:spPr>
        <p:txBody>
          <a:bodyPr/>
          <a:lstStyle/>
          <a:p>
            <a:pPr defTabSz="914363" fontAlgn="auto">
              <a:spcAft>
                <a:spcPts val="0"/>
              </a:spcAft>
              <a:defRPr/>
            </a:pPr>
            <a:r>
              <a:rPr lang="en-US" sz="2800" dirty="0" smtClean="0"/>
              <a:t>Streamlined upgrade experience</a:t>
            </a:r>
          </a:p>
          <a:p>
            <a:pPr lvl="1">
              <a:defRPr/>
            </a:pPr>
            <a:r>
              <a:rPr lang="en-US" sz="2000" dirty="0"/>
              <a:t>Any 2010 pre-release to 2010 release upgrade is </a:t>
            </a:r>
            <a:r>
              <a:rPr lang="en-US" sz="2000" b="1" dirty="0">
                <a:solidFill>
                  <a:srgbClr val="FF0000"/>
                </a:solidFill>
              </a:rPr>
              <a:t>NOT</a:t>
            </a:r>
            <a:r>
              <a:rPr lang="en-US" sz="2000" dirty="0"/>
              <a:t> </a:t>
            </a:r>
            <a:r>
              <a:rPr lang="en-US" sz="2000" dirty="0" smtClean="0"/>
              <a:t>supported</a:t>
            </a:r>
            <a:endParaRPr lang="en-US" sz="2000" dirty="0"/>
          </a:p>
          <a:p>
            <a:pPr defTabSz="914363" fontAlgn="auto">
              <a:spcAft>
                <a:spcPts val="0"/>
              </a:spcAft>
              <a:defRPr/>
            </a:pPr>
            <a:r>
              <a:rPr lang="en-US" sz="2800" dirty="0" smtClean="0"/>
              <a:t>Two ways to get environment ‘upgraded’</a:t>
            </a:r>
          </a:p>
          <a:p>
            <a:pPr lvl="1" defTabSz="914363" fontAlgn="auto">
              <a:spcAft>
                <a:spcPts val="0"/>
              </a:spcAft>
              <a:defRPr/>
            </a:pPr>
            <a:r>
              <a:rPr lang="en-US" sz="2400" dirty="0" smtClean="0">
                <a:solidFill>
                  <a:srgbClr val="FFC000"/>
                </a:solidFill>
              </a:rPr>
              <a:t>In-place upgrade</a:t>
            </a:r>
            <a:endParaRPr lang="en-US" sz="2400" dirty="0" smtClean="0">
              <a:solidFill>
                <a:schemeClr val="tx2"/>
              </a:solidFill>
            </a:endParaRPr>
          </a:p>
          <a:p>
            <a:pPr lvl="2" defTabSz="914363" fontAlgn="auto">
              <a:spcAft>
                <a:spcPts val="0"/>
              </a:spcAft>
              <a:defRPr/>
            </a:pPr>
            <a:r>
              <a:rPr lang="en-US" sz="2000" dirty="0" smtClean="0"/>
              <a:t>Could be constrained by the 64 bit requirements or by the dependency on SharePoint Server </a:t>
            </a:r>
          </a:p>
          <a:p>
            <a:pPr lvl="1" defTabSz="914363" fontAlgn="auto">
              <a:spcAft>
                <a:spcPts val="0"/>
              </a:spcAft>
              <a:defRPr/>
            </a:pPr>
            <a:r>
              <a:rPr lang="en-US" sz="2400" dirty="0" smtClean="0">
                <a:solidFill>
                  <a:srgbClr val="FFC000"/>
                </a:solidFill>
              </a:rPr>
              <a:t>4 or 5 Database Attach</a:t>
            </a:r>
          </a:p>
          <a:p>
            <a:pPr lvl="2" defTabSz="914363" fontAlgn="auto">
              <a:spcAft>
                <a:spcPts val="0"/>
              </a:spcAft>
              <a:defRPr/>
            </a:pPr>
            <a:r>
              <a:rPr lang="en-US" sz="2000" dirty="0" smtClean="0"/>
              <a:t>4 DB (core upgrade) = Project Server data only</a:t>
            </a:r>
          </a:p>
          <a:p>
            <a:pPr lvl="2" defTabSz="914363" fontAlgn="auto">
              <a:spcAft>
                <a:spcPts val="0"/>
              </a:spcAft>
              <a:defRPr/>
            </a:pPr>
            <a:r>
              <a:rPr lang="en-US" sz="2000" dirty="0" smtClean="0"/>
              <a:t>5 DB (full upgrade) = SharePoint data (Project Workspaces) and Project Server data</a:t>
            </a:r>
          </a:p>
          <a:p>
            <a:pPr lvl="2" defTabSz="914363" fontAlgn="auto">
              <a:spcAft>
                <a:spcPts val="0"/>
              </a:spcAft>
              <a:defRPr/>
            </a:pPr>
            <a:r>
              <a:rPr lang="en-US" sz="2000" dirty="0"/>
              <a:t>U</a:t>
            </a:r>
            <a:r>
              <a:rPr lang="en-US" sz="2000" dirty="0" smtClean="0"/>
              <a:t>pgrade of the databases happen automatically during PWA Provisioning. Possible warnings or errors in the ULS folder.</a:t>
            </a:r>
          </a:p>
          <a:p>
            <a:pPr defTabSz="914363" fontAlgn="auto">
              <a:spcAft>
                <a:spcPts val="0"/>
              </a:spcAft>
              <a:defRPr/>
            </a:pPr>
            <a:r>
              <a:rPr lang="en-US" sz="2800" dirty="0" smtClean="0">
                <a:solidFill>
                  <a:srgbClr val="FFC000"/>
                </a:solidFill>
              </a:rPr>
              <a:t>Backwards Compatibility Mode </a:t>
            </a:r>
            <a:r>
              <a:rPr lang="en-US" sz="2800" dirty="0" smtClean="0"/>
              <a:t>is automatically enabled after upgrade</a:t>
            </a:r>
          </a:p>
          <a:p>
            <a:pPr lvl="1" defTabSz="914363" fontAlgn="auto">
              <a:spcAft>
                <a:spcPts val="0"/>
              </a:spcAft>
              <a:defRPr/>
            </a:pPr>
            <a:r>
              <a:rPr lang="en-US" sz="2400" dirty="0" smtClean="0"/>
              <a:t>Enables 2007 clients (mixed with 2010 clients) to connect to 2010 server</a:t>
            </a:r>
          </a:p>
        </p:txBody>
      </p:sp>
    </p:spTree>
    <p:extLst>
      <p:ext uri="{BB962C8B-B14F-4D97-AF65-F5344CB8AC3E}">
        <p14:creationId xmlns:p14="http://schemas.microsoft.com/office/powerpoint/2010/main" val="844048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normAutofit/>
          </a:bodyPr>
          <a:lstStyle/>
          <a:p>
            <a:r>
              <a:rPr lang="en-US" dirty="0" smtClean="0"/>
              <a:t>In-Place Upgrade – key steps</a:t>
            </a:r>
            <a:endParaRPr lang="en-US" dirty="0">
              <a:solidFill>
                <a:schemeClr val="tx2"/>
              </a:solidFill>
            </a:endParaRPr>
          </a:p>
        </p:txBody>
      </p:sp>
      <p:graphicFrame>
        <p:nvGraphicFramePr>
          <p:cNvPr id="4" name="Diagram 3"/>
          <p:cNvGraphicFramePr/>
          <p:nvPr>
            <p:extLst>
              <p:ext uri="{D42A27DB-BD31-4B8C-83A1-F6EECF244321}">
                <p14:modId xmlns:p14="http://schemas.microsoft.com/office/powerpoint/2010/main" val="4017965485"/>
              </p:ext>
            </p:extLst>
          </p:nvPr>
        </p:nvGraphicFramePr>
        <p:xfrm>
          <a:off x="152400" y="1066800"/>
          <a:ext cx="88392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109195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Attach</a:t>
            </a:r>
            <a:endParaRPr lang="en-US" dirty="0"/>
          </a:p>
        </p:txBody>
      </p:sp>
      <p:pic>
        <p:nvPicPr>
          <p:cNvPr id="1026" name="Picture 2" descr="\\eventsql\dvd\Online_ART\DVD_ART36\Artwork_Imagery\Icons - Illustrations\_ eHOME ICONS\application servers computer.png"/>
          <p:cNvPicPr>
            <a:picLocks noChangeAspect="1" noChangeArrowheads="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600200" y="2133600"/>
            <a:ext cx="990600" cy="1395846"/>
          </a:xfrm>
          <a:prstGeom prst="rect">
            <a:avLst/>
          </a:prstGeom>
          <a:extLst>
            <a:ext uri="{909E8E84-426E-40DD-AFC4-6F175D3DCCD1}">
              <a14:hiddenFill xmlns:a14="http://schemas.microsoft.com/office/drawing/2010/main">
                <a:solidFill>
                  <a:srgbClr val="FFFFFF"/>
                </a:solidFill>
              </a14:hiddenFill>
            </a:ext>
          </a:extLst>
        </p:spPr>
      </p:pic>
      <p:grpSp>
        <p:nvGrpSpPr>
          <p:cNvPr id="4" name="Group 9"/>
          <p:cNvGrpSpPr/>
          <p:nvPr/>
        </p:nvGrpSpPr>
        <p:grpSpPr>
          <a:xfrm>
            <a:off x="1486494" y="4495800"/>
            <a:ext cx="1296588" cy="1604963"/>
            <a:chOff x="1371600" y="4495800"/>
            <a:chExt cx="1296588" cy="1604963"/>
          </a:xfrm>
        </p:grpSpPr>
        <p:pic>
          <p:nvPicPr>
            <p:cNvPr id="102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371600" y="44958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6"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524000" y="46482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676400" y="48006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8"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5000" y="4953000"/>
              <a:ext cx="763188" cy="1147763"/>
            </a:xfrm>
            <a:prstGeom prst="rect">
              <a:avLst/>
            </a:prstGeom>
            <a:extLst>
              <a:ext uri="{909E8E84-426E-40DD-AFC4-6F175D3DCCD1}">
                <a14:hiddenFill xmlns:a14="http://schemas.microsoft.com/office/drawing/2010/main">
                  <a:solidFill>
                    <a:srgbClr val="FFFFFF"/>
                  </a:solidFill>
                </a14:hiddenFill>
              </a:ext>
            </a:extLst>
          </p:spPr>
        </p:pic>
      </p:grpSp>
      <p:sp>
        <p:nvSpPr>
          <p:cNvPr id="3" name="Up-Down Arrow 2"/>
          <p:cNvSpPr/>
          <p:nvPr/>
        </p:nvSpPr>
        <p:spPr bwMode="auto">
          <a:xfrm>
            <a:off x="1981200" y="3657600"/>
            <a:ext cx="381000" cy="762000"/>
          </a:xfrm>
          <a:prstGeom prst="upDown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9" name="TextBox 8"/>
          <p:cNvSpPr txBox="1"/>
          <p:nvPr/>
        </p:nvSpPr>
        <p:spPr>
          <a:xfrm>
            <a:off x="1143000" y="15240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2007</a:t>
            </a:r>
          </a:p>
        </p:txBody>
      </p:sp>
      <p:pic>
        <p:nvPicPr>
          <p:cNvPr id="13" name="Picture 2" descr="\\eventsql\dvd\Online_ART\DVD_ART36\Artwork_Imagery\Icons - Illustrations\_ eHOME ICONS\application servers computer.png"/>
          <p:cNvPicPr>
            <a:picLocks noChangeAspect="1" noChangeArrowheads="1"/>
          </p:cNvPicPr>
          <p:nvPr/>
        </p:nvPicPr>
        <p:blipFill>
          <a:blip r:embed="rId6"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43600" y="2209800"/>
            <a:ext cx="990600" cy="1395846"/>
          </a:xfrm>
          <a:prstGeom prst="rect">
            <a:avLst/>
          </a:prstGeom>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0200" y="16002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2010</a:t>
            </a:r>
          </a:p>
        </p:txBody>
      </p:sp>
      <p:sp>
        <p:nvSpPr>
          <p:cNvPr id="16" name="Up-Down Arrow 15"/>
          <p:cNvSpPr/>
          <p:nvPr/>
        </p:nvSpPr>
        <p:spPr bwMode="auto">
          <a:xfrm>
            <a:off x="6248400" y="3733800"/>
            <a:ext cx="381000" cy="762000"/>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Tree>
    <p:extLst>
      <p:ext uri="{BB962C8B-B14F-4D97-AF65-F5344CB8AC3E}">
        <p14:creationId xmlns:p14="http://schemas.microsoft.com/office/powerpoint/2010/main" val="312379929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Attach</a:t>
            </a:r>
            <a:endParaRPr lang="en-US" dirty="0"/>
          </a:p>
        </p:txBody>
      </p:sp>
      <p:pic>
        <p:nvPicPr>
          <p:cNvPr id="1026" name="Picture 2" descr="\\eventsql\dvd\Online_ART\DVD_ART36\Artwork_Imagery\Icons - Illustrations\_ eHOME ICONS\application servers computer.png"/>
          <p:cNvPicPr>
            <a:picLocks noChangeAspect="1" noChangeArrowheads="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600200" y="2133600"/>
            <a:ext cx="990600" cy="1395846"/>
          </a:xfrm>
          <a:prstGeom prst="rect">
            <a:avLst/>
          </a:prstGeom>
          <a:extLst>
            <a:ext uri="{909E8E84-426E-40DD-AFC4-6F175D3DCCD1}">
              <a14:hiddenFill xmlns:a14="http://schemas.microsoft.com/office/drawing/2010/main">
                <a:solidFill>
                  <a:srgbClr val="FFFFFF"/>
                </a:solidFill>
              </a14:hiddenFill>
            </a:ext>
          </a:extLst>
        </p:spPr>
      </p:pic>
      <p:grpSp>
        <p:nvGrpSpPr>
          <p:cNvPr id="4" name="Group 9"/>
          <p:cNvGrpSpPr/>
          <p:nvPr/>
        </p:nvGrpSpPr>
        <p:grpSpPr>
          <a:xfrm>
            <a:off x="1486494" y="4495800"/>
            <a:ext cx="1296588" cy="1604963"/>
            <a:chOff x="1371600" y="4495800"/>
            <a:chExt cx="1296588" cy="1604963"/>
          </a:xfrm>
        </p:grpSpPr>
        <p:pic>
          <p:nvPicPr>
            <p:cNvPr id="102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371600" y="44958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6"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524000" y="46482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676400" y="48006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8"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5000" y="4953000"/>
              <a:ext cx="763188" cy="1147763"/>
            </a:xfrm>
            <a:prstGeom prst="rect">
              <a:avLst/>
            </a:prstGeom>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1143000" y="15240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2007</a:t>
            </a:r>
          </a:p>
        </p:txBody>
      </p:sp>
      <p:pic>
        <p:nvPicPr>
          <p:cNvPr id="13" name="Picture 2" descr="\\eventsql\dvd\Online_ART\DVD_ART36\Artwork_Imagery\Icons - Illustrations\_ eHOME ICONS\application servers computer.png"/>
          <p:cNvPicPr>
            <a:picLocks noChangeAspect="1" noChangeArrowheads="1"/>
          </p:cNvPicPr>
          <p:nvPr/>
        </p:nvPicPr>
        <p:blipFill>
          <a:blip r:embed="rId6"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43600" y="2209800"/>
            <a:ext cx="990600" cy="1395846"/>
          </a:xfrm>
          <a:prstGeom prst="rect">
            <a:avLst/>
          </a:prstGeom>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0200" y="16002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2010</a:t>
            </a:r>
          </a:p>
        </p:txBody>
      </p:sp>
      <p:sp>
        <p:nvSpPr>
          <p:cNvPr id="16" name="Up-Down Arrow 15"/>
          <p:cNvSpPr/>
          <p:nvPr/>
        </p:nvSpPr>
        <p:spPr bwMode="auto">
          <a:xfrm>
            <a:off x="6248400" y="3733800"/>
            <a:ext cx="381000" cy="762000"/>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5" name="Right Arrow 4"/>
          <p:cNvSpPr/>
          <p:nvPr/>
        </p:nvSpPr>
        <p:spPr bwMode="auto">
          <a:xfrm>
            <a:off x="3371538" y="4953000"/>
            <a:ext cx="2166802" cy="766763"/>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Copy</a:t>
            </a:r>
            <a:endParaRPr lang="en-US" sz="2000"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Tree>
    <p:extLst>
      <p:ext uri="{BB962C8B-B14F-4D97-AF65-F5344CB8AC3E}">
        <p14:creationId xmlns:p14="http://schemas.microsoft.com/office/powerpoint/2010/main" val="157520867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Attach</a:t>
            </a:r>
            <a:endParaRPr lang="en-US" dirty="0"/>
          </a:p>
        </p:txBody>
      </p:sp>
      <p:pic>
        <p:nvPicPr>
          <p:cNvPr id="1026" name="Picture 2" descr="\\eventsql\dvd\Online_ART\DVD_ART36\Artwork_Imagery\Icons - Illustrations\_ eHOME ICONS\application servers computer.png"/>
          <p:cNvPicPr>
            <a:picLocks noChangeAspect="1" noChangeArrowheads="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600200" y="2133600"/>
            <a:ext cx="990600" cy="1395846"/>
          </a:xfrm>
          <a:prstGeom prst="rect">
            <a:avLst/>
          </a:prstGeom>
          <a:extLst>
            <a:ext uri="{909E8E84-426E-40DD-AFC4-6F175D3DCCD1}">
              <a14:hiddenFill xmlns:a14="http://schemas.microsoft.com/office/drawing/2010/main">
                <a:solidFill>
                  <a:srgbClr val="FFFFFF"/>
                </a:solidFill>
              </a14:hiddenFill>
            </a:ext>
          </a:extLst>
        </p:spPr>
      </p:pic>
      <p:grpSp>
        <p:nvGrpSpPr>
          <p:cNvPr id="4" name="Group 9"/>
          <p:cNvGrpSpPr/>
          <p:nvPr/>
        </p:nvGrpSpPr>
        <p:grpSpPr>
          <a:xfrm>
            <a:off x="5790606" y="4495798"/>
            <a:ext cx="1296588" cy="1604963"/>
            <a:chOff x="1371600" y="4495800"/>
            <a:chExt cx="1296588" cy="1604963"/>
          </a:xfrm>
        </p:grpSpPr>
        <p:pic>
          <p:nvPicPr>
            <p:cNvPr id="102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371600" y="44958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6"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524000" y="46482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7"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676400" y="4800600"/>
              <a:ext cx="763188" cy="1147763"/>
            </a:xfrm>
            <a:prstGeom prst="rect">
              <a:avLst/>
            </a:prstGeom>
            <a:extLst>
              <a:ext uri="{909E8E84-426E-40DD-AFC4-6F175D3DCCD1}">
                <a14:hiddenFill xmlns:a14="http://schemas.microsoft.com/office/drawing/2010/main">
                  <a:solidFill>
                    <a:srgbClr val="FFFFFF"/>
                  </a:solidFill>
                </a14:hiddenFill>
              </a:ext>
            </a:extLst>
          </p:spPr>
        </p:pic>
        <p:pic>
          <p:nvPicPr>
            <p:cNvPr id="8" name="Picture 3" descr="\\eventsql\dvd\Online_ART\DVD_ART36\Artwork_Imagery\Icons - Illustrations\_ eHOME ICONS\barrel yellow data storage.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5000" y="4953000"/>
              <a:ext cx="763188" cy="1147763"/>
            </a:xfrm>
            <a:prstGeom prst="rect">
              <a:avLst/>
            </a:prstGeom>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1143000" y="15240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2007</a:t>
            </a:r>
          </a:p>
        </p:txBody>
      </p:sp>
      <p:pic>
        <p:nvPicPr>
          <p:cNvPr id="13" name="Picture 2" descr="\\eventsql\dvd\Online_ART\DVD_ART36\Artwork_Imagery\Icons - Illustrations\_ eHOME ICONS\application servers computer.png"/>
          <p:cNvPicPr>
            <a:picLocks noChangeAspect="1" noChangeArrowheads="1"/>
          </p:cNvPicPr>
          <p:nvPr/>
        </p:nvPicPr>
        <p:blipFill>
          <a:blip r:embed="rId6"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943600" y="2209800"/>
            <a:ext cx="990600" cy="1395846"/>
          </a:xfrm>
          <a:prstGeom prst="rect">
            <a:avLst/>
          </a:prstGeom>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410200" y="1600200"/>
            <a:ext cx="2633798" cy="369332"/>
          </a:xfrm>
          <a:prstGeom prst="rect">
            <a:avLst/>
          </a:prstGeom>
          <a:noFill/>
        </p:spPr>
        <p:txBody>
          <a:bodyPr wrap="none" lIns="0" tIns="0" rIns="0" bIns="0" rtlCol="0">
            <a:spAutoFit/>
          </a:bodyPr>
          <a:lstStyle/>
          <a:p>
            <a:r>
              <a:rPr lang="en-US" sz="2400" dirty="0" smtClean="0">
                <a:gradFill>
                  <a:gsLst>
                    <a:gs pos="0">
                      <a:schemeClr val="tx1"/>
                    </a:gs>
                    <a:gs pos="86000">
                      <a:schemeClr val="tx1"/>
                    </a:gs>
                  </a:gsLst>
                  <a:lin ang="5400000" scaled="0"/>
                </a:gradFill>
              </a:rPr>
              <a:t>Project Server 2010</a:t>
            </a:r>
          </a:p>
        </p:txBody>
      </p:sp>
      <p:sp>
        <p:nvSpPr>
          <p:cNvPr id="16" name="Up-Down Arrow 15"/>
          <p:cNvSpPr/>
          <p:nvPr/>
        </p:nvSpPr>
        <p:spPr bwMode="auto">
          <a:xfrm>
            <a:off x="6248400" y="3733800"/>
            <a:ext cx="381000" cy="762000"/>
          </a:xfrm>
          <a:prstGeom prst="up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Tree>
    <p:extLst>
      <p:ext uri="{BB962C8B-B14F-4D97-AF65-F5344CB8AC3E}">
        <p14:creationId xmlns:p14="http://schemas.microsoft.com/office/powerpoint/2010/main" val="224675385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914400"/>
            <a:ext cx="8686800" cy="5715000"/>
          </a:xfrm>
        </p:spPr>
        <p:txBody>
          <a:bodyPr>
            <a:normAutofit fontScale="92500"/>
          </a:bodyPr>
          <a:lstStyle/>
          <a:p>
            <a:r>
              <a:rPr lang="en-US" dirty="0" smtClean="0"/>
              <a:t>TechNet Articles</a:t>
            </a:r>
          </a:p>
          <a:p>
            <a:pPr lvl="1"/>
            <a:r>
              <a:rPr lang="en-US" dirty="0"/>
              <a:t>In-place upgrade to Project Server 2010</a:t>
            </a:r>
          </a:p>
          <a:p>
            <a:pPr lvl="1"/>
            <a:r>
              <a:rPr lang="en-US" dirty="0"/>
              <a:t>Database attach full upgrade to Project Server 2010</a:t>
            </a:r>
          </a:p>
          <a:p>
            <a:pPr lvl="1"/>
            <a:r>
              <a:rPr lang="en-US" dirty="0"/>
              <a:t>Database attach core upgrade to Project Server </a:t>
            </a:r>
            <a:r>
              <a:rPr lang="en-US" dirty="0" smtClean="0"/>
              <a:t>2010</a:t>
            </a:r>
          </a:p>
          <a:p>
            <a:r>
              <a:rPr lang="en-US" dirty="0" err="1" smtClean="0"/>
              <a:t>WebCasts</a:t>
            </a:r>
            <a:r>
              <a:rPr lang="en-US" dirty="0"/>
              <a:t> </a:t>
            </a:r>
            <a:r>
              <a:rPr lang="en-US" sz="3000" dirty="0"/>
              <a:t>(</a:t>
            </a:r>
            <a:r>
              <a:rPr lang="en-US" sz="3000" dirty="0">
                <a:hlinkClick r:id="rId2"/>
              </a:rPr>
              <a:t>http://www.microsoft.com/events/series/epm.aspx</a:t>
            </a:r>
            <a:r>
              <a:rPr lang="en-US" sz="3000" dirty="0" smtClean="0"/>
              <a:t>) </a:t>
            </a:r>
            <a:endParaRPr lang="en-US" dirty="0"/>
          </a:p>
          <a:p>
            <a:pPr lvl="1"/>
            <a:r>
              <a:rPr lang="en-US" dirty="0"/>
              <a:t>TechNet Webcast: Project Server 2010 - Upgrade and Migration (Level 300) by Jean-Francois </a:t>
            </a:r>
            <a:r>
              <a:rPr lang="en-US" dirty="0" smtClean="0"/>
              <a:t>LeSaux</a:t>
            </a:r>
            <a:endParaRPr lang="en-US" dirty="0"/>
          </a:p>
          <a:p>
            <a:r>
              <a:rPr lang="en-US" dirty="0" smtClean="0">
                <a:solidFill>
                  <a:srgbClr val="FFC000"/>
                </a:solidFill>
              </a:rPr>
              <a:t>Migration </a:t>
            </a:r>
            <a:r>
              <a:rPr lang="en-US" dirty="0">
                <a:solidFill>
                  <a:srgbClr val="FFC000"/>
                </a:solidFill>
              </a:rPr>
              <a:t>Center </a:t>
            </a:r>
          </a:p>
          <a:p>
            <a:pPr lvl="1"/>
            <a:r>
              <a:rPr lang="en-US" u="sng" dirty="0">
                <a:hlinkClick r:id="rId3"/>
              </a:rPr>
              <a:t>http://go.microsoft.com/?linkid=9676814</a:t>
            </a:r>
            <a:endParaRPr lang="en-US" dirty="0">
              <a:solidFill>
                <a:schemeClr val="tx1"/>
              </a:solidFill>
            </a:endParaRPr>
          </a:p>
          <a:p>
            <a:pPr lvl="1"/>
            <a:r>
              <a:rPr lang="en-US" dirty="0">
                <a:solidFill>
                  <a:schemeClr val="tx1"/>
                </a:solidFill>
              </a:rPr>
              <a:t>Also accessible from Project Server </a:t>
            </a:r>
            <a:r>
              <a:rPr lang="en-US" dirty="0" err="1" smtClean="0">
                <a:solidFill>
                  <a:schemeClr val="tx1"/>
                </a:solidFill>
              </a:rPr>
              <a:t>TechCenter</a:t>
            </a:r>
            <a:r>
              <a:rPr lang="en-US" dirty="0" smtClean="0">
                <a:solidFill>
                  <a:schemeClr val="tx1"/>
                </a:solidFill>
              </a:rPr>
              <a:t> site</a:t>
            </a:r>
            <a:r>
              <a:rPr lang="en-US" dirty="0" smtClean="0">
                <a:solidFill>
                  <a:srgbClr val="FFC000"/>
                </a:solidFill>
              </a:rPr>
              <a:t> </a:t>
            </a:r>
            <a:r>
              <a:rPr lang="en-US" u="sng" dirty="0">
                <a:hlinkClick r:id="rId4"/>
              </a:rPr>
              <a:t>http://technet.microsoft.com/projectserver/</a:t>
            </a:r>
            <a:endParaRPr lang="en-US" dirty="0"/>
          </a:p>
          <a:p>
            <a:endParaRPr lang="en-US" dirty="0"/>
          </a:p>
        </p:txBody>
      </p:sp>
    </p:spTree>
    <p:extLst>
      <p:ext uri="{BB962C8B-B14F-4D97-AF65-F5344CB8AC3E}">
        <p14:creationId xmlns:p14="http://schemas.microsoft.com/office/powerpoint/2010/main" val="37452679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p:cNvGraphicFramePr/>
          <p:nvPr>
            <p:extLst>
              <p:ext uri="{D42A27DB-BD31-4B8C-83A1-F6EECF244321}">
                <p14:modId xmlns:p14="http://schemas.microsoft.com/office/powerpoint/2010/main" val="1016461765"/>
              </p:ext>
            </p:extLst>
          </p:nvPr>
        </p:nvGraphicFramePr>
        <p:xfrm>
          <a:off x="228600" y="3438737"/>
          <a:ext cx="4648200" cy="3419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3"/>
          <p:cNvSpPr txBox="1">
            <a:spLocks/>
          </p:cNvSpPr>
          <p:nvPr/>
        </p:nvSpPr>
        <p:spPr>
          <a:xfrm>
            <a:off x="182252" y="171815"/>
            <a:ext cx="8961748" cy="66638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400" dirty="0"/>
              <a:t>Backwards Compatibility </a:t>
            </a:r>
            <a:r>
              <a:rPr lang="en-US" sz="4400" dirty="0" smtClean="0"/>
              <a:t>Mode</a:t>
            </a:r>
            <a:endParaRPr lang="en-US" sz="3200" i="1" dirty="0">
              <a:gradFill>
                <a:gsLst>
                  <a:gs pos="50000">
                    <a:srgbClr val="CDD804">
                      <a:lumMod val="40000"/>
                      <a:lumOff val="60000"/>
                    </a:srgbClr>
                  </a:gs>
                  <a:gs pos="100000">
                    <a:srgbClr val="CDD804"/>
                  </a:gs>
                </a:gsLst>
                <a:lin ang="5400000" scaled="0"/>
              </a:gradFill>
            </a:endParaRPr>
          </a:p>
        </p:txBody>
      </p:sp>
      <p:pic>
        <p:nvPicPr>
          <p:cNvPr id="5" name="Picture 2" descr="\\eventsql\dvd\Online_ART\DVD_ART36\Artwork_Imagery\Icons - Illustrations\_ eHOME ICONS\application servers computer.png"/>
          <p:cNvPicPr>
            <a:picLocks noChangeAspect="1" noChangeArrowheads="1"/>
          </p:cNvPicPr>
          <p:nvPr/>
        </p:nvPicPr>
        <p:blipFill>
          <a:blip r:embed="rId7"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70282" y="3352800"/>
            <a:ext cx="640560" cy="902608"/>
          </a:xfrm>
          <a:prstGeom prst="rect">
            <a:avLst/>
          </a:prstGeom>
          <a:ln>
            <a:noFill/>
          </a:ln>
          <a:effectLst>
            <a:outerShdw blurRad="292100" dist="139700" dir="2700000" algn="tl" rotWithShape="0">
              <a:srgbClr val="333333">
                <a:alpha val="65000"/>
              </a:srgbClr>
            </a:outerShdw>
          </a:effectLst>
          <a:extLst/>
        </p:spPr>
      </p:pic>
      <p:sp>
        <p:nvSpPr>
          <p:cNvPr id="6" name="TextBox 5"/>
          <p:cNvSpPr txBox="1"/>
          <p:nvPr/>
        </p:nvSpPr>
        <p:spPr>
          <a:xfrm>
            <a:off x="5433716" y="2667000"/>
            <a:ext cx="2713693" cy="615553"/>
          </a:xfrm>
          <a:prstGeom prst="rect">
            <a:avLst/>
          </a:prstGeom>
          <a:noFill/>
        </p:spPr>
        <p:txBody>
          <a:bodyPr wrap="none" lIns="0" tIns="0" rIns="0" bIns="0" rtlCol="0">
            <a:spAutoFit/>
          </a:bodyPr>
          <a:lstStyle/>
          <a:p>
            <a:pPr algn="ctr" defTabSz="914363"/>
            <a:r>
              <a:rPr lang="en-US" sz="2000" dirty="0">
                <a:solidFill>
                  <a:srgbClr val="FFC000"/>
                </a:solidFill>
              </a:rPr>
              <a:t>Project Server 2010 </a:t>
            </a:r>
            <a:endParaRPr lang="en-US" sz="2000" dirty="0" smtClean="0">
              <a:solidFill>
                <a:srgbClr val="FFC000"/>
              </a:solidFill>
            </a:endParaRPr>
          </a:p>
          <a:p>
            <a:pPr algn="ctr" defTabSz="914363"/>
            <a:r>
              <a:rPr lang="en-US" sz="2000" dirty="0" smtClean="0">
                <a:gradFill>
                  <a:gsLst>
                    <a:gs pos="0">
                      <a:srgbClr val="FFFFFF"/>
                    </a:gs>
                    <a:gs pos="86000">
                      <a:srgbClr val="FFFFFF"/>
                    </a:gs>
                  </a:gsLst>
                  <a:lin ang="5400000" scaled="0"/>
                </a:gradFill>
              </a:rPr>
              <a:t>in “Compatibility Mode”</a:t>
            </a:r>
            <a:endParaRPr lang="en-US" sz="2000" dirty="0">
              <a:gradFill>
                <a:gsLst>
                  <a:gs pos="0">
                    <a:srgbClr val="FFFFFF"/>
                  </a:gs>
                  <a:gs pos="86000">
                    <a:srgbClr val="FFFFFF"/>
                  </a:gs>
                </a:gsLst>
                <a:lin ang="5400000" scaled="0"/>
              </a:gradFill>
            </a:endParaRPr>
          </a:p>
        </p:txBody>
      </p:sp>
      <p:sp>
        <p:nvSpPr>
          <p:cNvPr id="9" name="Up-Down Arrow 8"/>
          <p:cNvSpPr/>
          <p:nvPr/>
        </p:nvSpPr>
        <p:spPr bwMode="auto">
          <a:xfrm rot="12777765">
            <a:off x="6328520" y="4271641"/>
            <a:ext cx="229067" cy="719067"/>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endParaRPr>
          </a:p>
        </p:txBody>
      </p:sp>
      <p:sp>
        <p:nvSpPr>
          <p:cNvPr id="10" name="TextBox 9"/>
          <p:cNvSpPr txBox="1"/>
          <p:nvPr/>
        </p:nvSpPr>
        <p:spPr>
          <a:xfrm>
            <a:off x="5334000" y="5770602"/>
            <a:ext cx="1781771" cy="553998"/>
          </a:xfrm>
          <a:prstGeom prst="rect">
            <a:avLst/>
          </a:prstGeom>
          <a:noFill/>
        </p:spPr>
        <p:txBody>
          <a:bodyPr wrap="none" lIns="0" tIns="0" rIns="0" bIns="0" rtlCol="0">
            <a:spAutoFit/>
          </a:bodyPr>
          <a:lstStyle/>
          <a:p>
            <a:pPr algn="ctr" defTabSz="914363"/>
            <a:r>
              <a:rPr lang="en-US" dirty="0">
                <a:gradFill>
                  <a:gsLst>
                    <a:gs pos="0">
                      <a:srgbClr val="FFFFFF"/>
                    </a:gs>
                    <a:gs pos="86000">
                      <a:srgbClr val="FFFFFF"/>
                    </a:gs>
                  </a:gsLst>
                  <a:lin ang="5400000" scaled="0"/>
                </a:gradFill>
              </a:rPr>
              <a:t>Project </a:t>
            </a:r>
          </a:p>
          <a:p>
            <a:pPr algn="ctr" defTabSz="914363"/>
            <a:r>
              <a:rPr lang="en-US" dirty="0">
                <a:gradFill>
                  <a:gsLst>
                    <a:gs pos="0">
                      <a:srgbClr val="FFFFFF"/>
                    </a:gs>
                    <a:gs pos="86000">
                      <a:srgbClr val="FFFFFF"/>
                    </a:gs>
                  </a:gsLst>
                  <a:lin ang="5400000" scaled="0"/>
                </a:gradFill>
              </a:rPr>
              <a:t>Professional 2010</a:t>
            </a:r>
          </a:p>
        </p:txBody>
      </p:sp>
      <p:sp>
        <p:nvSpPr>
          <p:cNvPr id="11" name="TextBox 10"/>
          <p:cNvSpPr txBox="1"/>
          <p:nvPr/>
        </p:nvSpPr>
        <p:spPr>
          <a:xfrm>
            <a:off x="7191970" y="5770602"/>
            <a:ext cx="1781771" cy="553998"/>
          </a:xfrm>
          <a:prstGeom prst="rect">
            <a:avLst/>
          </a:prstGeom>
          <a:noFill/>
        </p:spPr>
        <p:txBody>
          <a:bodyPr wrap="none" lIns="0" tIns="0" rIns="0" bIns="0" rtlCol="0">
            <a:spAutoFit/>
          </a:bodyPr>
          <a:lstStyle/>
          <a:p>
            <a:pPr algn="ctr" defTabSz="914363"/>
            <a:r>
              <a:rPr lang="en-US" dirty="0">
                <a:gradFill>
                  <a:gsLst>
                    <a:gs pos="0">
                      <a:srgbClr val="FFFFFF"/>
                    </a:gs>
                    <a:gs pos="86000">
                      <a:srgbClr val="FFFFFF"/>
                    </a:gs>
                  </a:gsLst>
                  <a:lin ang="5400000" scaled="0"/>
                </a:gradFill>
              </a:rPr>
              <a:t>Project </a:t>
            </a:r>
          </a:p>
          <a:p>
            <a:pPr algn="ctr" defTabSz="914363"/>
            <a:r>
              <a:rPr lang="en-US" dirty="0">
                <a:gradFill>
                  <a:gsLst>
                    <a:gs pos="0">
                      <a:srgbClr val="FFFFFF"/>
                    </a:gs>
                    <a:gs pos="86000">
                      <a:srgbClr val="FFFFFF"/>
                    </a:gs>
                  </a:gsLst>
                  <a:lin ang="5400000" scaled="0"/>
                </a:gradFill>
              </a:rPr>
              <a:t>Professional 2007</a:t>
            </a:r>
          </a:p>
        </p:txBody>
      </p:sp>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1664539" y="4558636"/>
            <a:ext cx="468923" cy="520079"/>
          </a:xfrm>
          <a:prstGeom prst="rect">
            <a:avLst/>
          </a:prstGeom>
          <a:ln>
            <a:noFill/>
          </a:ln>
          <a:effectLst>
            <a:outerShdw dist="35921" dir="2700000" algn="ctr" rotWithShape="0">
              <a:schemeClr val="bg2"/>
            </a:outerShdw>
            <a:softEdge rad="38100"/>
          </a:effectLst>
          <a:extLst/>
        </p:spPr>
      </p:pic>
      <p:sp>
        <p:nvSpPr>
          <p:cNvPr id="25" name="Up-Down Arrow 24"/>
          <p:cNvSpPr/>
          <p:nvPr/>
        </p:nvSpPr>
        <p:spPr bwMode="auto">
          <a:xfrm rot="8822235" flipH="1">
            <a:off x="7326480" y="4287112"/>
            <a:ext cx="229067" cy="745350"/>
          </a:xfrm>
          <a:prstGeom prst="upDown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ffectLst>
                <a:outerShdw blurRad="50800" dist="38100" dir="5400000" algn="ctr" rotWithShape="0">
                  <a:srgbClr val="000000">
                    <a:alpha val="47000"/>
                  </a:srgbClr>
                </a:outerShdw>
              </a:effectLst>
            </a:endParaRPr>
          </a:p>
        </p:txBody>
      </p:sp>
      <p:sp>
        <p:nvSpPr>
          <p:cNvPr id="19" name="Content Placeholder 2"/>
          <p:cNvSpPr txBox="1">
            <a:spLocks/>
          </p:cNvSpPr>
          <p:nvPr/>
        </p:nvSpPr>
        <p:spPr>
          <a:xfrm>
            <a:off x="416635" y="914400"/>
            <a:ext cx="7696200" cy="1372731"/>
          </a:xfrm>
          <a:prstGeom prst="rect">
            <a:avLst/>
          </a:prstGeom>
        </p:spPr>
        <p:txBody>
          <a:bodyPr/>
          <a:lstStyle>
            <a:lvl1pPr marL="460375" indent="-460375" algn="l" defTabSz="914363" rtl="0" eaLnBrk="1" latinLnBrk="0" hangingPunct="1">
              <a:lnSpc>
                <a:spcPct val="90000"/>
              </a:lnSpc>
              <a:spcBef>
                <a:spcPct val="20000"/>
              </a:spcBef>
              <a:buFontTx/>
              <a:buBlip>
                <a:blip r:embed="rId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FontTx/>
              <a:buBlip>
                <a:blip r:embed="rId1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FontTx/>
              <a:buBlip>
                <a:blip r:embed="rId1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FontTx/>
              <a:buBlip>
                <a:blip r:embed="rId1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FontTx/>
              <a:buBlip>
                <a:blip r:embed="rId1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Seamless co-existence and data exchange among various Project desktop versions</a:t>
            </a:r>
          </a:p>
          <a:p>
            <a:r>
              <a:rPr lang="en-US" sz="2400" dirty="0" smtClean="0">
                <a:gradFill>
                  <a:gsLst>
                    <a:gs pos="0">
                      <a:schemeClr val="tx1"/>
                    </a:gs>
                    <a:gs pos="100000">
                      <a:schemeClr val="tx1"/>
                    </a:gs>
                  </a:gsLst>
                </a:gradFill>
              </a:rPr>
              <a:t>Accelerate </a:t>
            </a:r>
            <a:r>
              <a:rPr lang="en-US" sz="2400" dirty="0">
                <a:gradFill>
                  <a:gsLst>
                    <a:gs pos="0">
                      <a:schemeClr val="tx1"/>
                    </a:gs>
                    <a:gs pos="100000">
                      <a:schemeClr val="tx1"/>
                    </a:gs>
                  </a:gsLst>
                </a:gradFill>
              </a:rPr>
              <a:t>deployment of Project 2010</a:t>
            </a:r>
          </a:p>
          <a:p>
            <a:r>
              <a:rPr lang="en-US" sz="2400" dirty="0" smtClean="0"/>
              <a:t>Both Project 2010 desktop and Project Server 2010 scenario</a:t>
            </a:r>
            <a:endParaRPr lang="en-US" sz="2400" dirty="0"/>
          </a:p>
        </p:txBody>
      </p:sp>
      <p:pic>
        <p:nvPicPr>
          <p:cNvPr id="21" name="Picture 2" descr="\\eventsql\dvd\Online_ART\DVD_ART36\Artwork_Imagery\Icons - Illustrations\_ eHOME ICONS\laptop notebook pc mobility.png"/>
          <p:cNvPicPr>
            <a:picLocks noChangeAspect="1" noChangeArrowheads="1"/>
          </p:cNvPicPr>
          <p:nvPr/>
        </p:nvPicPr>
        <p:blipFill>
          <a:blip r:embed="rId11"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447411" y="5105401"/>
            <a:ext cx="588025" cy="457200"/>
          </a:xfrm>
          <a:prstGeom prst="rect">
            <a:avLst/>
          </a:prstGeom>
          <a:extLst>
            <a:ext uri="{909E8E84-426E-40DD-AFC4-6F175D3DCCD1}">
              <a14:hiddenFill xmlns:a14="http://schemas.microsoft.com/office/drawing/2010/main">
                <a:solidFill>
                  <a:srgbClr val="FFFFFF"/>
                </a:solidFill>
              </a14:hiddenFill>
            </a:ext>
          </a:extLst>
        </p:spPr>
      </p:pic>
      <p:pic>
        <p:nvPicPr>
          <p:cNvPr id="24" name="Picture 2" descr="\\eventsql\dvd\Online_ART\DVD_ART36\Artwork_Imagery\Icons - Illustrations\_ eHOME ICONS\laptop notebook pc mobility.png"/>
          <p:cNvPicPr>
            <a:picLocks noChangeAspect="1" noChangeArrowheads="1"/>
          </p:cNvPicPr>
          <p:nvPr/>
        </p:nvPicPr>
        <p:blipFill>
          <a:blip r:embed="rId12"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879231" y="5105401"/>
            <a:ext cx="691308" cy="53750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08743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a:t>Backwards Compatibility Mode</a:t>
            </a:r>
            <a:br>
              <a:rPr lang="en-US" dirty="0"/>
            </a:br>
            <a:r>
              <a:rPr lang="en-US" sz="3600" dirty="0" smtClean="0">
                <a:solidFill>
                  <a:srgbClr val="FFC000"/>
                </a:solidFill>
              </a:rPr>
              <a:t>Implication to “2010” functionality</a:t>
            </a:r>
            <a:endParaRPr lang="en-US" sz="3600" dirty="0"/>
          </a:p>
        </p:txBody>
      </p:sp>
      <p:sp>
        <p:nvSpPr>
          <p:cNvPr id="3" name="Content Placeholder 2"/>
          <p:cNvSpPr>
            <a:spLocks noGrp="1"/>
          </p:cNvSpPr>
          <p:nvPr>
            <p:ph idx="1"/>
          </p:nvPr>
        </p:nvSpPr>
        <p:spPr>
          <a:xfrm>
            <a:off x="381000" y="1613487"/>
            <a:ext cx="8382000" cy="4462760"/>
          </a:xfrm>
        </p:spPr>
        <p:txBody>
          <a:bodyPr/>
          <a:lstStyle/>
          <a:p>
            <a:r>
              <a:rPr lang="en-US" sz="2800" dirty="0" smtClean="0">
                <a:solidFill>
                  <a:srgbClr val="FFC000"/>
                </a:solidFill>
              </a:rPr>
              <a:t>Manually scheduled </a:t>
            </a:r>
            <a:r>
              <a:rPr lang="en-US" sz="2800" dirty="0" smtClean="0"/>
              <a:t>tasks are not available on the server nor client</a:t>
            </a:r>
          </a:p>
          <a:p>
            <a:r>
              <a:rPr lang="en-US" sz="2800" dirty="0" smtClean="0"/>
              <a:t>Tasks cannot be set to </a:t>
            </a:r>
            <a:r>
              <a:rPr lang="en-US" sz="2800" dirty="0" smtClean="0">
                <a:solidFill>
                  <a:srgbClr val="FFC000"/>
                </a:solidFill>
              </a:rPr>
              <a:t>Inactive</a:t>
            </a:r>
          </a:p>
          <a:p>
            <a:r>
              <a:rPr lang="en-US" sz="2800" dirty="0" smtClean="0"/>
              <a:t>Font </a:t>
            </a:r>
            <a:r>
              <a:rPr lang="en-US" sz="2800" dirty="0" smtClean="0">
                <a:solidFill>
                  <a:srgbClr val="FFC000"/>
                </a:solidFill>
              </a:rPr>
              <a:t>strikethrough</a:t>
            </a:r>
            <a:r>
              <a:rPr lang="en-US" sz="2800" dirty="0" smtClean="0"/>
              <a:t> not available</a:t>
            </a:r>
          </a:p>
          <a:p>
            <a:r>
              <a:rPr lang="en-US" sz="2800" dirty="0" smtClean="0"/>
              <a:t>All required custom fields enforced on Project Professional 2007, regardless of “department”</a:t>
            </a:r>
          </a:p>
          <a:p>
            <a:r>
              <a:rPr lang="en-US" sz="2800" dirty="0" smtClean="0"/>
              <a:t>All other server features fully functional</a:t>
            </a:r>
          </a:p>
          <a:p>
            <a:pPr lvl="1"/>
            <a:r>
              <a:rPr lang="en-US" sz="2400" dirty="0" smtClean="0">
                <a:solidFill>
                  <a:schemeClr val="tx1"/>
                </a:solidFill>
              </a:rPr>
              <a:t>New features of Project 2010 Professional including views and formatting  </a:t>
            </a:r>
            <a:r>
              <a:rPr lang="en-US" sz="2400" dirty="0" smtClean="0"/>
              <a:t>– like Timeline, Team Planner, 32-bit colors could be used in Project 2010 but are not available to Project Professional 2007 users</a:t>
            </a:r>
          </a:p>
        </p:txBody>
      </p:sp>
    </p:spTree>
    <p:extLst>
      <p:ext uri="{BB962C8B-B14F-4D97-AF65-F5344CB8AC3E}">
        <p14:creationId xmlns:p14="http://schemas.microsoft.com/office/powerpoint/2010/main" val="200660429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a:t>Backwards Compatibility Mode</a:t>
            </a:r>
            <a:br>
              <a:rPr lang="en-US" dirty="0"/>
            </a:br>
            <a:r>
              <a:rPr lang="en-US" sz="3600" dirty="0" smtClean="0">
                <a:solidFill>
                  <a:srgbClr val="FFC000"/>
                </a:solidFill>
              </a:rPr>
              <a:t>Turning on</a:t>
            </a:r>
            <a:endParaRPr lang="en-US" dirty="0"/>
          </a:p>
        </p:txBody>
      </p:sp>
      <p:sp>
        <p:nvSpPr>
          <p:cNvPr id="3" name="Content Placeholder 2"/>
          <p:cNvSpPr>
            <a:spLocks noGrp="1"/>
          </p:cNvSpPr>
          <p:nvPr>
            <p:ph idx="1"/>
          </p:nvPr>
        </p:nvSpPr>
        <p:spPr>
          <a:xfrm>
            <a:off x="381000" y="1447799"/>
            <a:ext cx="8382000" cy="5423023"/>
          </a:xfrm>
        </p:spPr>
        <p:txBody>
          <a:bodyPr/>
          <a:lstStyle/>
          <a:p>
            <a:r>
              <a:rPr lang="en-US" dirty="0" smtClean="0"/>
              <a:t>BCM enabled </a:t>
            </a:r>
            <a:r>
              <a:rPr lang="en-US" i="1" dirty="0" smtClean="0">
                <a:solidFill>
                  <a:srgbClr val="FFC000"/>
                </a:solidFill>
              </a:rPr>
              <a:t>after upgrade</a:t>
            </a:r>
            <a:r>
              <a:rPr lang="en-US" dirty="0" smtClean="0">
                <a:solidFill>
                  <a:schemeClr val="tx1"/>
                </a:solidFill>
              </a:rPr>
              <a:t> to </a:t>
            </a:r>
            <a:r>
              <a:rPr lang="en-US" dirty="0" smtClean="0"/>
              <a:t>Project Server 2010 from 2007 (SP2+) </a:t>
            </a:r>
            <a:r>
              <a:rPr lang="en-US" i="1" dirty="0" smtClean="0">
                <a:solidFill>
                  <a:srgbClr val="FFC000"/>
                </a:solidFill>
              </a:rPr>
              <a:t>by default</a:t>
            </a:r>
          </a:p>
          <a:p>
            <a:r>
              <a:rPr lang="en-US" i="1" dirty="0" smtClean="0">
                <a:solidFill>
                  <a:srgbClr val="FFC000"/>
                </a:solidFill>
              </a:rPr>
              <a:t>Cannot be enabled manually </a:t>
            </a:r>
            <a:r>
              <a:rPr lang="en-US" dirty="0" smtClean="0">
                <a:solidFill>
                  <a:schemeClr val="tx1"/>
                </a:solidFill>
              </a:rPr>
              <a:t>in fresh 2010 installation</a:t>
            </a:r>
          </a:p>
          <a:p>
            <a:pPr lvl="1"/>
            <a:r>
              <a:rPr lang="en-US" dirty="0" smtClean="0"/>
              <a:t>If it’s desired to turn on BCM in a fresh Project 2010 installation to enable Project Professional 2007 clients – the only solution is to attach set of “empty” 2007 DBs that will result in a new instance in BCM</a:t>
            </a:r>
          </a:p>
          <a:p>
            <a:r>
              <a:rPr lang="en-US" i="1" dirty="0" smtClean="0">
                <a:solidFill>
                  <a:srgbClr val="FFC000"/>
                </a:solidFill>
              </a:rPr>
              <a:t>Can be only turned off </a:t>
            </a:r>
            <a:r>
              <a:rPr lang="en-US" dirty="0" smtClean="0">
                <a:solidFill>
                  <a:schemeClr val="tx1"/>
                </a:solidFill>
              </a:rPr>
              <a:t>to start operating in the “native” mode.</a:t>
            </a:r>
            <a:endParaRPr lang="en-US" dirty="0">
              <a:solidFill>
                <a:schemeClr val="tx1"/>
              </a:solidFill>
            </a:endParaRPr>
          </a:p>
          <a:p>
            <a:endParaRPr lang="en-US" dirty="0" smtClean="0"/>
          </a:p>
        </p:txBody>
      </p:sp>
    </p:spTree>
    <p:extLst>
      <p:ext uri="{BB962C8B-B14F-4D97-AF65-F5344CB8AC3E}">
        <p14:creationId xmlns:p14="http://schemas.microsoft.com/office/powerpoint/2010/main" val="25505676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Upgrade and Migration</a:t>
            </a:r>
            <a:endParaRPr lang="en-US" dirty="0"/>
          </a:p>
        </p:txBody>
      </p:sp>
      <p:sp>
        <p:nvSpPr>
          <p:cNvPr id="3" name="Subtitle 2"/>
          <p:cNvSpPr>
            <a:spLocks noGrp="1"/>
          </p:cNvSpPr>
          <p:nvPr>
            <p:ph type="subTitle" idx="1"/>
          </p:nvPr>
        </p:nvSpPr>
        <p:spPr>
          <a:xfrm>
            <a:off x="730249" y="5638803"/>
            <a:ext cx="7681914" cy="443198"/>
          </a:xfrm>
        </p:spPr>
        <p:txBody>
          <a:bodyPr/>
          <a:lstStyle/>
          <a:p>
            <a:r>
              <a:rPr lang="en-US" dirty="0" smtClean="0">
                <a:gradFill>
                  <a:gsLst>
                    <a:gs pos="0">
                      <a:schemeClr val="tx1"/>
                    </a:gs>
                    <a:gs pos="100000">
                      <a:schemeClr val="tx1"/>
                    </a:gs>
                  </a:gsLst>
                  <a:lin ang="5400000" scaled="0"/>
                </a:gradFill>
              </a:rPr>
              <a:t>Microsoft Project 2010 Ignite</a:t>
            </a:r>
            <a:endParaRPr lang="en-US" dirty="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368954" y="5195601"/>
            <a:ext cx="7698845" cy="886397"/>
          </a:xfrm>
        </p:spPr>
        <p:txBody>
          <a:bodyPr/>
          <a:lstStyle/>
          <a:p>
            <a:r>
              <a:rPr lang="en-US" dirty="0"/>
              <a:t>Database Attach and Compatibility Mode</a:t>
            </a:r>
          </a:p>
        </p:txBody>
      </p:sp>
      <p:sp>
        <p:nvSpPr>
          <p:cNvPr id="7" name="Text Placeholder 6"/>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751707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1219200"/>
            <a:ext cx="8686800" cy="4495800"/>
          </a:xfrm>
        </p:spPr>
        <p:txBody>
          <a:bodyPr>
            <a:normAutofit/>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a:t>) </a:t>
            </a:r>
            <a:endParaRPr lang="en-US" dirty="0"/>
          </a:p>
          <a:p>
            <a:pPr lvl="1"/>
            <a:r>
              <a:rPr lang="en-US" dirty="0" smtClean="0"/>
              <a:t>TechNet </a:t>
            </a:r>
            <a:r>
              <a:rPr lang="en-US" dirty="0"/>
              <a:t>Webcast: Project Server 2010 - Backwards Compatibility Mode (Level 300</a:t>
            </a:r>
            <a:r>
              <a:rPr lang="en-US" dirty="0" smtClean="0"/>
              <a:t>) by Jan Kalis</a:t>
            </a:r>
          </a:p>
          <a:p>
            <a:pPr lvl="1"/>
            <a:endParaRPr lang="en-US" dirty="0"/>
          </a:p>
          <a:p>
            <a:r>
              <a:rPr lang="en-US" dirty="0" smtClean="0">
                <a:solidFill>
                  <a:srgbClr val="FFC000"/>
                </a:solidFill>
              </a:rPr>
              <a:t>Migration </a:t>
            </a:r>
            <a:r>
              <a:rPr lang="en-US" dirty="0">
                <a:solidFill>
                  <a:srgbClr val="FFC000"/>
                </a:solidFill>
              </a:rPr>
              <a:t>Center </a:t>
            </a:r>
          </a:p>
          <a:p>
            <a:pPr lvl="1"/>
            <a:r>
              <a:rPr lang="en-US" u="sng" dirty="0">
                <a:hlinkClick r:id="rId3"/>
              </a:rPr>
              <a:t>http://go.microsoft.com/?linkid=9676814</a:t>
            </a:r>
            <a:endParaRPr lang="en-US" dirty="0">
              <a:solidFill>
                <a:schemeClr val="tx1"/>
              </a:solidFill>
            </a:endParaRPr>
          </a:p>
          <a:p>
            <a:pPr lvl="1"/>
            <a:r>
              <a:rPr lang="en-US" dirty="0">
                <a:solidFill>
                  <a:schemeClr val="tx1"/>
                </a:solidFill>
              </a:rPr>
              <a:t>Also accessible from Project Server </a:t>
            </a:r>
            <a:r>
              <a:rPr lang="en-US" dirty="0" err="1" smtClean="0">
                <a:solidFill>
                  <a:schemeClr val="tx1"/>
                </a:solidFill>
              </a:rPr>
              <a:t>TechCenter</a:t>
            </a:r>
            <a:r>
              <a:rPr lang="en-US" dirty="0" smtClean="0">
                <a:solidFill>
                  <a:schemeClr val="tx1"/>
                </a:solidFill>
              </a:rPr>
              <a:t> site</a:t>
            </a:r>
            <a:r>
              <a:rPr lang="en-US" dirty="0" smtClean="0">
                <a:solidFill>
                  <a:srgbClr val="FFC000"/>
                </a:solidFill>
              </a:rPr>
              <a:t> </a:t>
            </a:r>
            <a:r>
              <a:rPr lang="en-US" u="sng" dirty="0">
                <a:hlinkClick r:id="rId4"/>
              </a:rPr>
              <a:t>http://technet.microsoft.com/projectserver/</a:t>
            </a:r>
            <a:endParaRPr lang="en-US" dirty="0"/>
          </a:p>
          <a:p>
            <a:endParaRPr lang="en-US" dirty="0"/>
          </a:p>
        </p:txBody>
      </p:sp>
    </p:spTree>
    <p:extLst>
      <p:ext uri="{BB962C8B-B14F-4D97-AF65-F5344CB8AC3E}">
        <p14:creationId xmlns:p14="http://schemas.microsoft.com/office/powerpoint/2010/main" val="388656481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Server and Professional </a:t>
            </a:r>
            <a:r>
              <a:rPr lang="en-US" sz="3600" dirty="0">
                <a:solidFill>
                  <a:srgbClr val="FFC000"/>
                </a:solidFill>
              </a:rPr>
              <a:t>V</a:t>
            </a:r>
            <a:r>
              <a:rPr lang="en-US" sz="3600" dirty="0" smtClean="0">
                <a:solidFill>
                  <a:srgbClr val="FFC000"/>
                </a:solidFill>
              </a:rPr>
              <a:t>ersion Compatibility matrix</a:t>
            </a:r>
            <a:endParaRPr lang="en-US" sz="3600" dirty="0"/>
          </a:p>
        </p:txBody>
      </p:sp>
      <p:sp>
        <p:nvSpPr>
          <p:cNvPr id="3" name="Content Placeholder 2"/>
          <p:cNvSpPr>
            <a:spLocks noGrp="1"/>
          </p:cNvSpPr>
          <p:nvPr>
            <p:ph idx="1"/>
          </p:nvPr>
        </p:nvSpPr>
        <p:spPr>
          <a:xfrm>
            <a:off x="381000" y="1613487"/>
            <a:ext cx="8382000" cy="387798"/>
          </a:xfrm>
        </p:spPr>
        <p:txBody>
          <a:bodyPr/>
          <a:lstStyle/>
          <a:p>
            <a:endParaRPr lang="en-US" sz="2800" dirty="0" smtClean="0"/>
          </a:p>
        </p:txBody>
      </p:sp>
      <p:graphicFrame>
        <p:nvGraphicFramePr>
          <p:cNvPr id="5" name="Table 4"/>
          <p:cNvGraphicFramePr>
            <a:graphicFrameLocks noGrp="1"/>
          </p:cNvGraphicFramePr>
          <p:nvPr/>
        </p:nvGraphicFramePr>
        <p:xfrm>
          <a:off x="609600" y="2514600"/>
          <a:ext cx="8153400" cy="3006205"/>
        </p:xfrm>
        <a:graphic>
          <a:graphicData uri="http://schemas.openxmlformats.org/drawingml/2006/table">
            <a:tbl>
              <a:tblPr firstRow="1" bandRow="1">
                <a:tableStyleId>{073A0DAA-6AF3-43AB-8588-CEC1D06C72B9}</a:tableStyleId>
              </a:tblPr>
              <a:tblGrid>
                <a:gridCol w="2412741"/>
                <a:gridCol w="1743894"/>
                <a:gridCol w="1710765"/>
                <a:gridCol w="2286000"/>
              </a:tblGrid>
              <a:tr h="524899">
                <a:tc>
                  <a:txBody>
                    <a:bodyPr/>
                    <a:lstStyle/>
                    <a:p>
                      <a:pPr algn="ctr"/>
                      <a:endParaRPr lang="en-US" sz="1600" dirty="0"/>
                    </a:p>
                  </a:txBody>
                  <a:tcPr/>
                </a:tc>
                <a:tc>
                  <a:txBody>
                    <a:bodyPr/>
                    <a:lstStyle/>
                    <a:p>
                      <a:pPr algn="ctr"/>
                      <a:r>
                        <a:rPr lang="en-US" sz="1600" dirty="0" smtClean="0"/>
                        <a:t>Project</a:t>
                      </a:r>
                      <a:r>
                        <a:rPr lang="en-US" sz="1600" baseline="0" dirty="0" smtClean="0"/>
                        <a:t> Server 2003</a:t>
                      </a:r>
                      <a:endParaRPr lang="en-US" sz="1600" dirty="0"/>
                    </a:p>
                  </a:txBody>
                  <a:tcPr/>
                </a:tc>
                <a:tc>
                  <a:txBody>
                    <a:bodyPr/>
                    <a:lstStyle/>
                    <a:p>
                      <a:pPr algn="ctr"/>
                      <a:r>
                        <a:rPr lang="en-US" sz="1600" dirty="0" smtClean="0"/>
                        <a:t>Project Server 2007</a:t>
                      </a:r>
                      <a:endParaRPr lang="en-US" sz="1600" dirty="0"/>
                    </a:p>
                  </a:txBody>
                  <a:tcPr/>
                </a:tc>
                <a:tc>
                  <a:txBody>
                    <a:bodyPr/>
                    <a:lstStyle/>
                    <a:p>
                      <a:pPr algn="ctr"/>
                      <a:r>
                        <a:rPr lang="en-US" sz="1600" dirty="0" smtClean="0"/>
                        <a:t>Project</a:t>
                      </a:r>
                      <a:r>
                        <a:rPr lang="en-US" sz="1600" baseline="0" dirty="0" smtClean="0"/>
                        <a:t> Server 2010</a:t>
                      </a:r>
                      <a:endParaRPr lang="en-US" sz="1600" dirty="0"/>
                    </a:p>
                  </a:txBody>
                  <a:tcPr/>
                </a:tc>
              </a:tr>
              <a:tr h="644683">
                <a:tc>
                  <a:txBody>
                    <a:bodyPr/>
                    <a:lstStyle/>
                    <a:p>
                      <a:pPr algn="ctr"/>
                      <a:r>
                        <a:rPr lang="en-US" sz="1600" dirty="0" smtClean="0"/>
                        <a:t>Project Professional 2003</a:t>
                      </a:r>
                      <a:endParaRPr lang="en-US" sz="1600" dirty="0"/>
                    </a:p>
                  </a:txBody>
                  <a:tcPr anchor="ctr"/>
                </a:tc>
                <a:tc>
                  <a:txBody>
                    <a:bodyPr/>
                    <a:lstStyle/>
                    <a:p>
                      <a:pPr algn="ctr"/>
                      <a:r>
                        <a:rPr lang="en-US" sz="1600" b="1" dirty="0" smtClean="0"/>
                        <a:t>Full connectivity</a:t>
                      </a:r>
                      <a:endParaRPr lang="en-US" sz="1600" b="1" dirty="0"/>
                    </a:p>
                  </a:txBody>
                  <a:tcPr anchor="ctr"/>
                </a:tc>
                <a:tc>
                  <a:txBody>
                    <a:bodyPr/>
                    <a:lstStyle/>
                    <a:p>
                      <a:pPr algn="ctr"/>
                      <a:r>
                        <a:rPr lang="en-US" sz="1600" b="1" dirty="0" smtClean="0"/>
                        <a:t>-</a:t>
                      </a:r>
                      <a:endParaRPr lang="en-US" sz="1600" b="1" dirty="0"/>
                    </a:p>
                  </a:txBody>
                  <a:tcPr anchor="ctr"/>
                </a:tc>
                <a:tc>
                  <a:txBody>
                    <a:bodyPr/>
                    <a:lstStyle/>
                    <a:p>
                      <a:pPr algn="ctr"/>
                      <a:r>
                        <a:rPr lang="en-US" sz="1600" b="1" i="1" dirty="0" smtClean="0"/>
                        <a:t>-</a:t>
                      </a:r>
                      <a:endParaRPr lang="en-US" sz="1600" b="1" i="1" dirty="0"/>
                    </a:p>
                  </a:txBody>
                  <a:tcPr anchor="ctr"/>
                </a:tc>
              </a:tr>
              <a:tr h="492257">
                <a:tc>
                  <a:txBody>
                    <a:bodyPr/>
                    <a:lstStyle/>
                    <a:p>
                      <a:pPr algn="ctr"/>
                      <a:r>
                        <a:rPr lang="en-US" sz="1600" dirty="0" smtClean="0"/>
                        <a:t>Project Professional 2007</a:t>
                      </a:r>
                      <a:endParaRPr lang="en-US" sz="1600" dirty="0"/>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a:t>
                      </a:r>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Full connectivity</a:t>
                      </a:r>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Connectivity to Server</a:t>
                      </a:r>
                      <a:r>
                        <a:rPr lang="en-US" sz="1600" b="1" baseline="0" dirty="0" smtClean="0"/>
                        <a:t> in BCM*</a:t>
                      </a:r>
                    </a:p>
                    <a:p>
                      <a:pPr marL="0" marR="0" indent="0" algn="ctr" defTabSz="914363" rtl="0" eaLnBrk="1" fontAlgn="auto" latinLnBrk="0" hangingPunct="1">
                        <a:lnSpc>
                          <a:spcPct val="100000"/>
                        </a:lnSpc>
                        <a:spcBef>
                          <a:spcPts val="0"/>
                        </a:spcBef>
                        <a:spcAft>
                          <a:spcPts val="0"/>
                        </a:spcAft>
                        <a:buClrTx/>
                        <a:buSzTx/>
                        <a:buFontTx/>
                        <a:buNone/>
                        <a:tabLst/>
                        <a:defRPr/>
                      </a:pPr>
                      <a:r>
                        <a:rPr lang="en-US" sz="1400" b="0" i="1" baseline="0" dirty="0" smtClean="0"/>
                        <a:t>(Project Professional 2007 </a:t>
                      </a:r>
                      <a:r>
                        <a:rPr lang="en-US" sz="1400" b="1" i="1" baseline="0" dirty="0" smtClean="0"/>
                        <a:t>SP2</a:t>
                      </a:r>
                      <a:r>
                        <a:rPr lang="en-US" sz="1400" b="0" i="1" baseline="0" dirty="0" smtClean="0"/>
                        <a:t> required)</a:t>
                      </a:r>
                      <a:endParaRPr lang="en-US" sz="1400" b="0" i="1" dirty="0" smtClean="0"/>
                    </a:p>
                  </a:txBody>
                  <a:tcPr anchor="ctr"/>
                </a:tc>
              </a:tr>
              <a:tr h="776562">
                <a:tc>
                  <a:txBody>
                    <a:bodyPr/>
                    <a:lstStyle/>
                    <a:p>
                      <a:pPr algn="ctr"/>
                      <a:r>
                        <a:rPr lang="en-US" sz="1600" dirty="0" smtClean="0"/>
                        <a:t>Project Professional 2010</a:t>
                      </a:r>
                      <a:endParaRPr lang="en-US" sz="1600" dirty="0"/>
                    </a:p>
                  </a:txBody>
                  <a:tcPr anchor="ctr"/>
                </a:tc>
                <a:tc>
                  <a:txBody>
                    <a:bodyPr/>
                    <a:lstStyle/>
                    <a:p>
                      <a:pPr algn="ctr"/>
                      <a:r>
                        <a:rPr lang="en-US" sz="1600" b="1" dirty="0" smtClean="0"/>
                        <a:t>-</a:t>
                      </a:r>
                      <a:endParaRPr lang="en-US" sz="1600" i="1" dirty="0"/>
                    </a:p>
                  </a:txBody>
                  <a:tcPr anchor="ctr"/>
                </a:tc>
                <a:tc>
                  <a:txBody>
                    <a:bodyPr/>
                    <a:lstStyle/>
                    <a:p>
                      <a:pPr algn="ctr"/>
                      <a:r>
                        <a:rPr lang="en-US" sz="1600" b="1" dirty="0" smtClean="0"/>
                        <a:t>-</a:t>
                      </a:r>
                      <a:endParaRPr lang="en-US" sz="1400" i="1" dirty="0"/>
                    </a:p>
                  </a:txBody>
                  <a:tcPr anchor="ct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Full connectivity</a:t>
                      </a:r>
                    </a:p>
                  </a:txBody>
                  <a:tcPr anchor="ctr"/>
                </a:tc>
              </a:tr>
            </a:tbl>
          </a:graphicData>
        </a:graphic>
      </p:graphicFrame>
    </p:spTree>
    <p:extLst>
      <p:ext uri="{BB962C8B-B14F-4D97-AF65-F5344CB8AC3E}">
        <p14:creationId xmlns:p14="http://schemas.microsoft.com/office/powerpoint/2010/main" val="54115990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Standard and Professional </a:t>
            </a:r>
            <a:r>
              <a:rPr lang="en-US" sz="3600" dirty="0">
                <a:solidFill>
                  <a:srgbClr val="FFC000"/>
                </a:solidFill>
              </a:rPr>
              <a:t>N</a:t>
            </a:r>
            <a:r>
              <a:rPr lang="en-US" sz="3600" dirty="0" smtClean="0">
                <a:solidFill>
                  <a:srgbClr val="FFC000"/>
                </a:solidFill>
              </a:rPr>
              <a:t>ew version of binary File Format</a:t>
            </a:r>
            <a:endParaRPr lang="en-US" sz="3600" dirty="0"/>
          </a:p>
        </p:txBody>
      </p:sp>
      <p:sp>
        <p:nvSpPr>
          <p:cNvPr id="3" name="Content Placeholder 2"/>
          <p:cNvSpPr>
            <a:spLocks noGrp="1"/>
          </p:cNvSpPr>
          <p:nvPr>
            <p:ph idx="1"/>
          </p:nvPr>
        </p:nvSpPr>
        <p:spPr>
          <a:xfrm>
            <a:off x="381000" y="1613487"/>
            <a:ext cx="8382000" cy="2412968"/>
          </a:xfrm>
        </p:spPr>
        <p:txBody>
          <a:bodyPr/>
          <a:lstStyle/>
          <a:p>
            <a:r>
              <a:rPr lang="en-US" sz="2800" dirty="0" smtClean="0"/>
              <a:t>The Project 2010 MPP file format </a:t>
            </a:r>
            <a:r>
              <a:rPr lang="en-US" sz="2800" dirty="0"/>
              <a:t>(</a:t>
            </a:r>
            <a:r>
              <a:rPr lang="en-US" sz="2800" dirty="0" smtClean="0"/>
              <a:t>MSProject.MPP.14) is changed to reflect all new enhancements, especially manual scheduling The file format extension is still “mpp”</a:t>
            </a:r>
          </a:p>
          <a:p>
            <a:r>
              <a:rPr lang="en-US" sz="2800" dirty="0" smtClean="0"/>
              <a:t>For Project 2003/2007 users open/save via Project 2010 Trial download</a:t>
            </a:r>
          </a:p>
        </p:txBody>
      </p:sp>
      <p:graphicFrame>
        <p:nvGraphicFramePr>
          <p:cNvPr id="5" name="Table 4"/>
          <p:cNvGraphicFramePr>
            <a:graphicFrameLocks noGrp="1"/>
          </p:cNvGraphicFramePr>
          <p:nvPr/>
        </p:nvGraphicFramePr>
        <p:xfrm>
          <a:off x="838200" y="4191000"/>
          <a:ext cx="7467600" cy="2077720"/>
        </p:xfrm>
        <a:graphic>
          <a:graphicData uri="http://schemas.openxmlformats.org/drawingml/2006/table">
            <a:tbl>
              <a:tblPr firstRow="1" bandRow="1">
                <a:tableStyleId>{073A0DAA-6AF3-43AB-8588-CEC1D06C72B9}</a:tableStyleId>
              </a:tblPr>
              <a:tblGrid>
                <a:gridCol w="1723292"/>
                <a:gridCol w="2010508"/>
                <a:gridCol w="2010508"/>
                <a:gridCol w="1723292"/>
              </a:tblGrid>
              <a:tr h="370840">
                <a:tc>
                  <a:txBody>
                    <a:bodyPr/>
                    <a:lstStyle/>
                    <a:p>
                      <a:pPr algn="ctr"/>
                      <a:endParaRPr lang="en-US" sz="1600" dirty="0"/>
                    </a:p>
                  </a:txBody>
                  <a:tcPr/>
                </a:tc>
                <a:tc>
                  <a:txBody>
                    <a:bodyPr/>
                    <a:lstStyle/>
                    <a:p>
                      <a:pPr algn="ctr"/>
                      <a:r>
                        <a:rPr lang="en-US" sz="1600" dirty="0" smtClean="0"/>
                        <a:t>2003</a:t>
                      </a:r>
                      <a:r>
                        <a:rPr lang="en-US" sz="1600" baseline="0" dirty="0" smtClean="0"/>
                        <a:t> MPP</a:t>
                      </a:r>
                      <a:endParaRPr lang="en-US" sz="1600" dirty="0"/>
                    </a:p>
                  </a:txBody>
                  <a:tcPr/>
                </a:tc>
                <a:tc>
                  <a:txBody>
                    <a:bodyPr/>
                    <a:lstStyle/>
                    <a:p>
                      <a:pPr algn="ctr"/>
                      <a:r>
                        <a:rPr lang="en-US" sz="1600" dirty="0" smtClean="0"/>
                        <a:t>2007 MPP</a:t>
                      </a:r>
                      <a:endParaRPr lang="en-US" sz="1600" dirty="0"/>
                    </a:p>
                  </a:txBody>
                  <a:tcPr/>
                </a:tc>
                <a:tc>
                  <a:txBody>
                    <a:bodyPr/>
                    <a:lstStyle/>
                    <a:p>
                      <a:pPr algn="ctr"/>
                      <a:r>
                        <a:rPr lang="en-US" sz="1600" dirty="0" smtClean="0"/>
                        <a:t>2010 MPP</a:t>
                      </a:r>
                      <a:endParaRPr lang="en-US" sz="1600" dirty="0"/>
                    </a:p>
                  </a:txBody>
                  <a:tcPr/>
                </a:tc>
              </a:tr>
              <a:tr h="370840">
                <a:tc>
                  <a:txBody>
                    <a:bodyPr/>
                    <a:lstStyle/>
                    <a:p>
                      <a:pPr algn="ctr"/>
                      <a:r>
                        <a:rPr lang="en-US" sz="1600" dirty="0" smtClean="0"/>
                        <a:t>Project 2003</a:t>
                      </a:r>
                      <a:endParaRPr lang="en-US" sz="1600" dirty="0"/>
                    </a:p>
                  </a:txBody>
                  <a:tcPr/>
                </a:tc>
                <a:tc>
                  <a:txBody>
                    <a:bodyPr/>
                    <a:lstStyle/>
                    <a:p>
                      <a:pPr algn="ctr"/>
                      <a:r>
                        <a:rPr lang="en-US" sz="1600" b="1" dirty="0" smtClean="0"/>
                        <a:t>Read/Write</a:t>
                      </a:r>
                      <a:endParaRPr lang="en-US" sz="1600" b="1" dirty="0"/>
                    </a:p>
                  </a:txBody>
                  <a:tcPr/>
                </a:tc>
                <a:tc>
                  <a:txBody>
                    <a:bodyPr/>
                    <a:lstStyle/>
                    <a:p>
                      <a:pPr algn="ctr"/>
                      <a:r>
                        <a:rPr lang="en-US" sz="1600" b="1" dirty="0" smtClean="0"/>
                        <a:t>Read only,</a:t>
                      </a:r>
                      <a:r>
                        <a:rPr lang="en-US" sz="1600" b="1" baseline="0" dirty="0" smtClean="0"/>
                        <a:t> SP3 required</a:t>
                      </a:r>
                      <a:endParaRPr lang="en-US" sz="1600" b="1" dirty="0"/>
                    </a:p>
                  </a:txBody>
                  <a:tcPr/>
                </a:tc>
                <a:tc>
                  <a:txBody>
                    <a:bodyPr/>
                    <a:lstStyle/>
                    <a:p>
                      <a:pPr algn="ctr"/>
                      <a:r>
                        <a:rPr lang="en-US" sz="1600" i="1" dirty="0" smtClean="0"/>
                        <a:t>via</a:t>
                      </a:r>
                      <a:r>
                        <a:rPr lang="en-US" sz="1600" i="1" baseline="0" dirty="0" smtClean="0"/>
                        <a:t> Project 2010 Trial Download</a:t>
                      </a:r>
                      <a:endParaRPr lang="en-US" sz="1600" i="1" dirty="0"/>
                    </a:p>
                  </a:txBody>
                  <a:tcPr/>
                </a:tc>
              </a:tr>
              <a:tr h="370840">
                <a:tc>
                  <a:txBody>
                    <a:bodyPr/>
                    <a:lstStyle/>
                    <a:p>
                      <a:pPr algn="ctr"/>
                      <a:r>
                        <a:rPr lang="en-US" sz="1600" dirty="0" smtClean="0"/>
                        <a:t>Project 2007</a:t>
                      </a:r>
                      <a:endParaRPr lang="en-US" sz="1600" dirty="0"/>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Read/Write</a:t>
                      </a:r>
                    </a:p>
                  </a:txBody>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1" dirty="0" smtClean="0"/>
                        <a:t>Read/Write</a:t>
                      </a:r>
                    </a:p>
                  </a:txBody>
                  <a:tcPr/>
                </a:tc>
                <a:tc>
                  <a:txBody>
                    <a:bodyPr/>
                    <a:lstStyle/>
                    <a:p>
                      <a:pPr algn="ctr"/>
                      <a:r>
                        <a:rPr lang="en-US" sz="1600" i="1" dirty="0" smtClean="0"/>
                        <a:t>via</a:t>
                      </a:r>
                      <a:r>
                        <a:rPr lang="en-US" sz="1600" i="1" baseline="0" dirty="0" smtClean="0"/>
                        <a:t> Project 2010 Trial Download</a:t>
                      </a:r>
                      <a:endParaRPr lang="en-US" sz="1600" i="1" dirty="0"/>
                    </a:p>
                  </a:txBody>
                  <a:tcPr/>
                </a:tc>
              </a:tr>
              <a:tr h="370840">
                <a:tc>
                  <a:txBody>
                    <a:bodyPr/>
                    <a:lstStyle/>
                    <a:p>
                      <a:pPr algn="ctr"/>
                      <a:r>
                        <a:rPr lang="en-US" sz="1600" dirty="0" smtClean="0"/>
                        <a:t>Project 2010</a:t>
                      </a:r>
                      <a:endParaRPr lang="en-US" sz="1600" dirty="0"/>
                    </a:p>
                  </a:txBody>
                  <a:tcPr/>
                </a:tc>
                <a:tc>
                  <a:txBody>
                    <a:bodyPr/>
                    <a:lstStyle/>
                    <a:p>
                      <a:pPr algn="ctr"/>
                      <a:r>
                        <a:rPr lang="en-US" sz="1600" b="1" dirty="0" smtClean="0"/>
                        <a:t>Read/Write</a:t>
                      </a:r>
                      <a:r>
                        <a:rPr lang="en-US" sz="1600" baseline="0" dirty="0" smtClean="0"/>
                        <a:t> </a:t>
                      </a:r>
                      <a:br>
                        <a:rPr lang="en-US" sz="1600" baseline="0" dirty="0" smtClean="0"/>
                      </a:br>
                      <a:r>
                        <a:rPr lang="en-US" sz="1400" i="1" baseline="0" dirty="0" smtClean="0"/>
                        <a:t>(Project 2010 in BCM)</a:t>
                      </a:r>
                      <a:endParaRPr lang="en-US" sz="1600" i="1" dirty="0"/>
                    </a:p>
                  </a:txBody>
                  <a:tcPr/>
                </a:tc>
                <a:tc>
                  <a:txBody>
                    <a:bodyPr/>
                    <a:lstStyle/>
                    <a:p>
                      <a:pPr algn="ctr"/>
                      <a:r>
                        <a:rPr lang="en-US" sz="1600" b="1" dirty="0" smtClean="0"/>
                        <a:t>Read/Write</a:t>
                      </a:r>
                    </a:p>
                    <a:p>
                      <a:pPr algn="ctr"/>
                      <a:r>
                        <a:rPr lang="en-US" sz="1400" i="1" baseline="0" dirty="0" smtClean="0"/>
                        <a:t>(Project 2010 in BCM)</a:t>
                      </a:r>
                      <a:endParaRPr lang="en-US" sz="1400" i="1" dirty="0"/>
                    </a:p>
                  </a:txBody>
                  <a:tcPr/>
                </a:tc>
                <a:tc>
                  <a:txBody>
                    <a:bodyPr/>
                    <a:lstStyle/>
                    <a:p>
                      <a:pPr algn="ctr"/>
                      <a:r>
                        <a:rPr lang="en-US" sz="1600" b="1" dirty="0" smtClean="0"/>
                        <a:t>Read/Write</a:t>
                      </a:r>
                      <a:endParaRPr lang="en-US" sz="1600" b="1" dirty="0"/>
                    </a:p>
                  </a:txBody>
                  <a:tcPr/>
                </a:tc>
              </a:tr>
            </a:tbl>
          </a:graphicData>
        </a:graphic>
      </p:graphicFrame>
    </p:spTree>
    <p:extLst>
      <p:ext uri="{BB962C8B-B14F-4D97-AF65-F5344CB8AC3E}">
        <p14:creationId xmlns:p14="http://schemas.microsoft.com/office/powerpoint/2010/main" val="21812654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Standard and Professional </a:t>
            </a:r>
            <a:r>
              <a:rPr lang="en-US" sz="3600" dirty="0" smtClean="0">
                <a:solidFill>
                  <a:srgbClr val="FFC000"/>
                </a:solidFill>
              </a:rPr>
              <a:t>Activation</a:t>
            </a:r>
            <a:endParaRPr lang="en-US" sz="3600" dirty="0"/>
          </a:p>
        </p:txBody>
      </p:sp>
      <p:sp>
        <p:nvSpPr>
          <p:cNvPr id="3" name="Content Placeholder 2"/>
          <p:cNvSpPr>
            <a:spLocks noGrp="1"/>
          </p:cNvSpPr>
          <p:nvPr>
            <p:ph idx="1"/>
          </p:nvPr>
        </p:nvSpPr>
        <p:spPr>
          <a:xfrm>
            <a:off x="381000" y="1613487"/>
            <a:ext cx="8610600" cy="5022914"/>
          </a:xfrm>
        </p:spPr>
        <p:txBody>
          <a:bodyPr/>
          <a:lstStyle/>
          <a:p>
            <a:r>
              <a:rPr lang="en-US" sz="2800" dirty="0" smtClean="0"/>
              <a:t>Office 2010 client application are using new way of activating for volume license</a:t>
            </a:r>
          </a:p>
          <a:p>
            <a:r>
              <a:rPr lang="en-US" sz="2800" dirty="0" smtClean="0"/>
              <a:t>Key </a:t>
            </a:r>
            <a:r>
              <a:rPr lang="en-US" sz="2800" dirty="0"/>
              <a:t>Management Service (KMS</a:t>
            </a:r>
            <a:r>
              <a:rPr lang="en-US" sz="2800" dirty="0" smtClean="0"/>
              <a:t>)</a:t>
            </a:r>
          </a:p>
          <a:p>
            <a:pPr lvl="1"/>
            <a:r>
              <a:rPr lang="en-US" sz="2400" dirty="0" smtClean="0"/>
              <a:t>Activation service hosted by customer</a:t>
            </a:r>
          </a:p>
          <a:p>
            <a:pPr lvl="1"/>
            <a:r>
              <a:rPr lang="en-US" sz="2400" dirty="0" smtClean="0"/>
              <a:t>Activates Windows and Office</a:t>
            </a:r>
          </a:p>
          <a:p>
            <a:pPr lvl="1"/>
            <a:r>
              <a:rPr lang="en-US" sz="2400" dirty="0" smtClean="0"/>
              <a:t>No need to enter Product Key</a:t>
            </a:r>
          </a:p>
          <a:p>
            <a:pPr lvl="1"/>
            <a:r>
              <a:rPr lang="en-US" sz="2400" dirty="0" smtClean="0"/>
              <a:t>Activation happens on the background</a:t>
            </a:r>
          </a:p>
          <a:p>
            <a:r>
              <a:rPr lang="en-US" sz="2800" dirty="0" smtClean="0"/>
              <a:t>Multiple </a:t>
            </a:r>
            <a:r>
              <a:rPr lang="en-US" sz="2800" dirty="0"/>
              <a:t>Activation Key (MAK</a:t>
            </a:r>
            <a:r>
              <a:rPr lang="en-US" sz="2800" dirty="0" smtClean="0"/>
              <a:t>)</a:t>
            </a:r>
          </a:p>
          <a:p>
            <a:pPr lvl="1"/>
            <a:r>
              <a:rPr lang="en-US" sz="2400" dirty="0" smtClean="0"/>
              <a:t>Activation service is hosted by Microsoft</a:t>
            </a:r>
          </a:p>
          <a:p>
            <a:pPr lvl="1"/>
            <a:r>
              <a:rPr lang="en-US" sz="2400" dirty="0" smtClean="0"/>
              <a:t>Need to enter Product Key for activation</a:t>
            </a:r>
            <a:endParaRPr lang="en-US" sz="2800" dirty="0" smtClean="0"/>
          </a:p>
          <a:p>
            <a:r>
              <a:rPr lang="en-US" sz="2800" dirty="0">
                <a:hlinkClick r:id="rId2"/>
              </a:rPr>
              <a:t>http://</a:t>
            </a:r>
            <a:r>
              <a:rPr lang="en-US" sz="2800" dirty="0" smtClean="0">
                <a:hlinkClick r:id="rId2"/>
              </a:rPr>
              <a:t>technet.microsoft.com/office/ee691939.aspx</a:t>
            </a:r>
            <a:r>
              <a:rPr lang="en-US" sz="2800" dirty="0" smtClean="0"/>
              <a:t> </a:t>
            </a:r>
            <a:endParaRPr lang="en-US" sz="2800" dirty="0"/>
          </a:p>
        </p:txBody>
      </p:sp>
    </p:spTree>
    <p:extLst>
      <p:ext uri="{BB962C8B-B14F-4D97-AF65-F5344CB8AC3E}">
        <p14:creationId xmlns:p14="http://schemas.microsoft.com/office/powerpoint/2010/main" val="16383155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smtClean="0"/>
              <a:t>Project Standard and Professional </a:t>
            </a:r>
            <a:r>
              <a:rPr lang="en-US" sz="3600" dirty="0" smtClean="0">
                <a:solidFill>
                  <a:srgbClr val="FFC000"/>
                </a:solidFill>
              </a:rPr>
              <a:t>Activation – related resources</a:t>
            </a:r>
            <a:endParaRPr lang="en-US" sz="3600" dirty="0"/>
          </a:p>
        </p:txBody>
      </p:sp>
      <p:sp>
        <p:nvSpPr>
          <p:cNvPr id="3" name="Content Placeholder 2"/>
          <p:cNvSpPr>
            <a:spLocks noGrp="1"/>
          </p:cNvSpPr>
          <p:nvPr>
            <p:ph idx="1"/>
          </p:nvPr>
        </p:nvSpPr>
        <p:spPr>
          <a:xfrm>
            <a:off x="381000" y="1613487"/>
            <a:ext cx="8610600" cy="2148280"/>
          </a:xfrm>
        </p:spPr>
        <p:txBody>
          <a:bodyPr/>
          <a:lstStyle/>
          <a:p>
            <a:r>
              <a:rPr lang="en-US" sz="2800" dirty="0"/>
              <a:t>Microsoft Office 2010 Volume </a:t>
            </a:r>
            <a:r>
              <a:rPr lang="en-US" sz="2800" dirty="0" smtClean="0"/>
              <a:t>Activation Forum </a:t>
            </a:r>
          </a:p>
          <a:p>
            <a:pPr lvl="1"/>
            <a:r>
              <a:rPr lang="en-US" sz="2000" dirty="0" smtClean="0">
                <a:hlinkClick r:id="rId2"/>
              </a:rPr>
              <a:t>http</a:t>
            </a:r>
            <a:r>
              <a:rPr lang="en-US" sz="2000" dirty="0">
                <a:hlinkClick r:id="rId2"/>
              </a:rPr>
              <a:t>://social.technet.microsoft.com/Forums/en/office2010volact</a:t>
            </a:r>
            <a:r>
              <a:rPr lang="en-US" sz="2000" dirty="0" smtClean="0">
                <a:hlinkClick r:id="rId2"/>
              </a:rPr>
              <a:t>/</a:t>
            </a:r>
            <a:r>
              <a:rPr lang="en-US" sz="2000" dirty="0" smtClean="0"/>
              <a:t> </a:t>
            </a:r>
          </a:p>
          <a:p>
            <a:endParaRPr lang="en-US" sz="2800" dirty="0"/>
          </a:p>
          <a:p>
            <a:r>
              <a:rPr lang="en-US" sz="2800" dirty="0" smtClean="0"/>
              <a:t>Office 2010 Activation Center on TechNet</a:t>
            </a:r>
          </a:p>
          <a:p>
            <a:pPr lvl="1"/>
            <a:r>
              <a:rPr lang="en-US" sz="2400" dirty="0" smtClean="0">
                <a:hlinkClick r:id="rId3"/>
              </a:rPr>
              <a:t>http</a:t>
            </a:r>
            <a:r>
              <a:rPr lang="en-US" sz="2400" dirty="0">
                <a:hlinkClick r:id="rId3"/>
              </a:rPr>
              <a:t>://</a:t>
            </a:r>
            <a:r>
              <a:rPr lang="en-US" sz="2400" dirty="0" smtClean="0">
                <a:hlinkClick r:id="rId3"/>
              </a:rPr>
              <a:t>technet.microsoft.com/office/ee691939.aspx</a:t>
            </a:r>
            <a:r>
              <a:rPr lang="en-US" sz="2400" dirty="0" smtClean="0"/>
              <a:t> </a:t>
            </a:r>
            <a:endParaRPr lang="en-US" sz="2400" dirty="0"/>
          </a:p>
        </p:txBody>
      </p:sp>
    </p:spTree>
    <p:extLst>
      <p:ext uri="{BB962C8B-B14F-4D97-AF65-F5344CB8AC3E}">
        <p14:creationId xmlns:p14="http://schemas.microsoft.com/office/powerpoint/2010/main" val="129442422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a:xfrm>
            <a:off x="381000" y="1447799"/>
            <a:ext cx="8382000" cy="4795159"/>
          </a:xfrm>
        </p:spPr>
        <p:txBody>
          <a:bodyPr/>
          <a:lstStyle/>
          <a:p>
            <a:r>
              <a:rPr lang="en-US" dirty="0" smtClean="0"/>
              <a:t>Out of the box experience</a:t>
            </a:r>
          </a:p>
          <a:p>
            <a:pPr lvl="1"/>
            <a:r>
              <a:rPr lang="en-US" dirty="0" smtClean="0"/>
              <a:t>Database attach</a:t>
            </a:r>
          </a:p>
          <a:p>
            <a:pPr lvl="1"/>
            <a:r>
              <a:rPr lang="en-US" dirty="0" smtClean="0"/>
              <a:t>In-place upgrade</a:t>
            </a:r>
          </a:p>
          <a:p>
            <a:r>
              <a:rPr lang="en-US" dirty="0" smtClean="0"/>
              <a:t>Backwards compatibility mode </a:t>
            </a:r>
            <a:endParaRPr lang="en-US" dirty="0"/>
          </a:p>
          <a:p>
            <a:r>
              <a:rPr lang="en-US" dirty="0" smtClean="0"/>
              <a:t>New client activation considerations</a:t>
            </a:r>
          </a:p>
          <a:p>
            <a:r>
              <a:rPr lang="en-US" dirty="0" smtClean="0"/>
              <a:t>Check </a:t>
            </a:r>
            <a:r>
              <a:rPr lang="en-US" dirty="0"/>
              <a:t>the </a:t>
            </a:r>
            <a:r>
              <a:rPr lang="en-US" dirty="0">
                <a:solidFill>
                  <a:srgbClr val="FFC000"/>
                </a:solidFill>
              </a:rPr>
              <a:t>Migration </a:t>
            </a:r>
            <a:r>
              <a:rPr lang="en-US" dirty="0" smtClean="0">
                <a:solidFill>
                  <a:srgbClr val="FFC000"/>
                </a:solidFill>
              </a:rPr>
              <a:t>Center </a:t>
            </a:r>
            <a:r>
              <a:rPr lang="en-US" dirty="0"/>
              <a:t>on Project 2010 </a:t>
            </a:r>
            <a:r>
              <a:rPr lang="en-US" dirty="0" err="1"/>
              <a:t>TechCenter</a:t>
            </a:r>
            <a:r>
              <a:rPr lang="en-US" dirty="0"/>
              <a:t> for more details </a:t>
            </a:r>
            <a:endParaRPr lang="en-US" dirty="0" smtClean="0"/>
          </a:p>
          <a:p>
            <a:pPr lvl="1"/>
            <a:r>
              <a:rPr lang="en-US" u="sng" dirty="0" smtClean="0">
                <a:hlinkClick r:id="rId2"/>
              </a:rPr>
              <a:t>http</a:t>
            </a:r>
            <a:r>
              <a:rPr lang="en-US" u="sng" dirty="0">
                <a:hlinkClick r:id="rId2"/>
              </a:rPr>
              <a:t>://go.microsoft.com/?linkid=9676814</a:t>
            </a:r>
            <a:endParaRPr lang="en-US" dirty="0">
              <a:solidFill>
                <a:schemeClr val="tx1"/>
              </a:solidFill>
            </a:endParaRPr>
          </a:p>
          <a:p>
            <a:pPr lvl="1"/>
            <a:r>
              <a:rPr lang="en-US" dirty="0">
                <a:solidFill>
                  <a:schemeClr val="tx1"/>
                </a:solidFill>
              </a:rPr>
              <a:t>Also accessible from Project Server </a:t>
            </a:r>
            <a:r>
              <a:rPr lang="en-US" dirty="0" err="1">
                <a:solidFill>
                  <a:schemeClr val="tx1"/>
                </a:solidFill>
              </a:rPr>
              <a:t>TechCenter</a:t>
            </a:r>
            <a:r>
              <a:rPr lang="en-US" dirty="0">
                <a:solidFill>
                  <a:schemeClr val="tx1"/>
                </a:solidFill>
              </a:rPr>
              <a:t> site</a:t>
            </a:r>
            <a:r>
              <a:rPr lang="en-US" dirty="0">
                <a:solidFill>
                  <a:srgbClr val="FFC000"/>
                </a:solidFill>
              </a:rPr>
              <a:t> </a:t>
            </a:r>
            <a:r>
              <a:rPr lang="en-US" u="sng" dirty="0">
                <a:hlinkClick r:id="rId3"/>
              </a:rPr>
              <a:t>http://technet.microsoft.com/projectserver</a:t>
            </a:r>
            <a:r>
              <a:rPr lang="en-US" u="sng" dirty="0" smtClean="0">
                <a:hlinkClick r:id="rId3"/>
              </a:rPr>
              <a:t>/</a:t>
            </a:r>
            <a:endParaRPr lang="en-US" dirty="0"/>
          </a:p>
        </p:txBody>
      </p:sp>
    </p:spTree>
    <p:extLst>
      <p:ext uri="{BB962C8B-B14F-4D97-AF65-F5344CB8AC3E}">
        <p14:creationId xmlns:p14="http://schemas.microsoft.com/office/powerpoint/2010/main" val="1528087194"/>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1524000" y="4800600"/>
            <a:ext cx="7162800" cy="685800"/>
          </a:xfrm>
        </p:spPr>
        <p:txBody>
          <a:bodyPr/>
          <a:lstStyle/>
          <a:p>
            <a:r>
              <a:rPr lang="en-US" dirty="0" smtClean="0"/>
              <a:t>Migrating from Project 2003</a:t>
            </a:r>
            <a:endParaRPr lang="en-US" dirty="0"/>
          </a:p>
        </p:txBody>
      </p:sp>
    </p:spTree>
    <p:extLst>
      <p:ext uri="{BB962C8B-B14F-4D97-AF65-F5344CB8AC3E}">
        <p14:creationId xmlns:p14="http://schemas.microsoft.com/office/powerpoint/2010/main" val="279852928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a:t>Project </a:t>
            </a:r>
            <a:r>
              <a:rPr lang="en-US" dirty="0" smtClean="0"/>
              <a:t>2003 migration</a:t>
            </a:r>
            <a:br>
              <a:rPr lang="en-US" dirty="0" smtClean="0"/>
            </a:br>
            <a:r>
              <a:rPr lang="en-US" sz="3600" dirty="0" smtClean="0">
                <a:solidFill>
                  <a:srgbClr val="FFC000"/>
                </a:solidFill>
              </a:rPr>
              <a:t>Situation</a:t>
            </a:r>
            <a:endParaRPr lang="en-US" dirty="0"/>
          </a:p>
        </p:txBody>
      </p:sp>
      <p:sp>
        <p:nvSpPr>
          <p:cNvPr id="3" name="Text Placeholder 2"/>
          <p:cNvSpPr>
            <a:spLocks noGrp="1"/>
          </p:cNvSpPr>
          <p:nvPr>
            <p:ph type="body" sz="quarter" idx="10"/>
          </p:nvPr>
        </p:nvSpPr>
        <p:spPr>
          <a:xfrm>
            <a:off x="381000" y="1447799"/>
            <a:ext cx="8382000" cy="4444294"/>
          </a:xfrm>
        </p:spPr>
        <p:txBody>
          <a:bodyPr/>
          <a:lstStyle/>
          <a:p>
            <a:r>
              <a:rPr lang="en-US" dirty="0" smtClean="0"/>
              <a:t>Two release upgrade</a:t>
            </a:r>
          </a:p>
          <a:p>
            <a:r>
              <a:rPr lang="en-US" dirty="0" smtClean="0"/>
              <a:t>Requires extensive pre-planning and training</a:t>
            </a:r>
          </a:p>
          <a:p>
            <a:r>
              <a:rPr lang="en-US" dirty="0" smtClean="0"/>
              <a:t>Time to ramp up on SharePoint</a:t>
            </a:r>
          </a:p>
          <a:p>
            <a:r>
              <a:rPr lang="en-US" dirty="0" smtClean="0"/>
              <a:t>Project Server 2003 needs to be migrated via 2007</a:t>
            </a:r>
          </a:p>
          <a:p>
            <a:pPr lvl="1"/>
            <a:r>
              <a:rPr lang="en-US" dirty="0" smtClean="0"/>
              <a:t>2007 does not need to be in production</a:t>
            </a:r>
          </a:p>
          <a:p>
            <a:pPr lvl="1"/>
            <a:r>
              <a:rPr lang="en-US" dirty="0" smtClean="0"/>
              <a:t>We offer “Virtual Migration Environment”</a:t>
            </a:r>
          </a:p>
          <a:p>
            <a:endParaRPr lang="en-US" dirty="0" smtClean="0"/>
          </a:p>
        </p:txBody>
      </p:sp>
    </p:spTree>
    <p:extLst>
      <p:ext uri="{BB962C8B-B14F-4D97-AF65-F5344CB8AC3E}">
        <p14:creationId xmlns:p14="http://schemas.microsoft.com/office/powerpoint/2010/main" val="2074668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63395"/>
          </a:xfrm>
        </p:spPr>
        <p:txBody>
          <a:bodyPr/>
          <a:lstStyle/>
          <a:p>
            <a:r>
              <a:rPr lang="en-US" dirty="0"/>
              <a:t>Project 2003 migration</a:t>
            </a:r>
            <a:br>
              <a:rPr lang="en-US" dirty="0"/>
            </a:br>
            <a:r>
              <a:rPr lang="en-US" sz="3600" dirty="0" smtClean="0">
                <a:solidFill>
                  <a:srgbClr val="FFC000"/>
                </a:solidFill>
              </a:rPr>
              <a:t>Significant Architectural changes</a:t>
            </a:r>
            <a:endParaRPr lang="en-US" dirty="0"/>
          </a:p>
        </p:txBody>
      </p:sp>
      <p:sp>
        <p:nvSpPr>
          <p:cNvPr id="3" name="Text Placeholder 2"/>
          <p:cNvSpPr>
            <a:spLocks noGrp="1"/>
          </p:cNvSpPr>
          <p:nvPr>
            <p:ph sz="half" idx="1"/>
          </p:nvPr>
        </p:nvSpPr>
        <p:spPr>
          <a:xfrm>
            <a:off x="381000" y="1600200"/>
            <a:ext cx="4114800" cy="2012859"/>
          </a:xfrm>
        </p:spPr>
        <p:txBody>
          <a:bodyPr/>
          <a:lstStyle/>
          <a:p>
            <a:r>
              <a:rPr lang="en-US" dirty="0" smtClean="0"/>
              <a:t>Different Architecture</a:t>
            </a:r>
          </a:p>
          <a:p>
            <a:pPr lvl="1"/>
            <a:r>
              <a:rPr lang="en-US" dirty="0" smtClean="0"/>
              <a:t>Project Server x86 </a:t>
            </a:r>
            <a:r>
              <a:rPr lang="en-US" dirty="0" smtClean="0">
                <a:sym typeface="Wingdings" pitchFamily="2" charset="2"/>
              </a:rPr>
              <a:t></a:t>
            </a:r>
            <a:r>
              <a:rPr lang="en-US" dirty="0" smtClean="0"/>
              <a:t> x64</a:t>
            </a:r>
          </a:p>
          <a:p>
            <a:pPr lvl="1"/>
            <a:r>
              <a:rPr lang="en-US" dirty="0" smtClean="0"/>
              <a:t>SQL x86 </a:t>
            </a:r>
            <a:r>
              <a:rPr lang="en-US" dirty="0" smtClean="0">
                <a:sym typeface="Wingdings" pitchFamily="2" charset="2"/>
              </a:rPr>
              <a:t> x64</a:t>
            </a:r>
          </a:p>
          <a:p>
            <a:pPr lvl="1"/>
            <a:r>
              <a:rPr lang="en-US" dirty="0" smtClean="0">
                <a:sym typeface="Wingdings" pitchFamily="2" charset="2"/>
              </a:rPr>
              <a:t>IE6  IE7/8</a:t>
            </a:r>
            <a:endParaRPr lang="en-US" dirty="0" smtClean="0"/>
          </a:p>
          <a:p>
            <a:pPr lvl="1"/>
            <a:r>
              <a:rPr lang="en-US" dirty="0" smtClean="0"/>
              <a:t>PDS becomes PSI</a:t>
            </a:r>
          </a:p>
        </p:txBody>
      </p:sp>
      <p:sp>
        <p:nvSpPr>
          <p:cNvPr id="4" name="Content Placeholder 3"/>
          <p:cNvSpPr>
            <a:spLocks noGrp="1"/>
          </p:cNvSpPr>
          <p:nvPr>
            <p:ph sz="half" idx="2"/>
          </p:nvPr>
        </p:nvSpPr>
        <p:spPr>
          <a:xfrm>
            <a:off x="4648200" y="1600200"/>
            <a:ext cx="4114800" cy="2345257"/>
          </a:xfrm>
        </p:spPr>
        <p:txBody>
          <a:bodyPr/>
          <a:lstStyle/>
          <a:p>
            <a:r>
              <a:rPr lang="en-US" dirty="0" smtClean="0"/>
              <a:t>New Features</a:t>
            </a:r>
          </a:p>
          <a:p>
            <a:pPr lvl="1"/>
            <a:r>
              <a:rPr lang="en-US" dirty="0" smtClean="0"/>
              <a:t>1 </a:t>
            </a:r>
            <a:r>
              <a:rPr lang="en-US" dirty="0"/>
              <a:t>DB becomes 4 DBs</a:t>
            </a:r>
          </a:p>
          <a:p>
            <a:pPr lvl="1"/>
            <a:r>
              <a:rPr lang="en-US" dirty="0"/>
              <a:t>Active Cache on client</a:t>
            </a:r>
          </a:p>
          <a:p>
            <a:pPr lvl="1"/>
            <a:r>
              <a:rPr lang="en-US" dirty="0"/>
              <a:t>Queued Server Actions</a:t>
            </a:r>
          </a:p>
          <a:p>
            <a:pPr lvl="1"/>
            <a:r>
              <a:rPr lang="en-US" dirty="0"/>
              <a:t>SharePoint Server </a:t>
            </a:r>
            <a:r>
              <a:rPr lang="en-US" dirty="0" smtClean="0"/>
              <a:t>integration</a:t>
            </a:r>
            <a:endParaRPr lang="en-US" dirty="0"/>
          </a:p>
        </p:txBody>
      </p:sp>
      <p:pic>
        <p:nvPicPr>
          <p:cNvPr id="3075" name="Picture 3" descr="C:\Users\tgatte\Pictures\DVD_ART36\Artwork_Imagery\Hardware Photos\OEM HW\COMPUTERS - PC\Windows 7\Dell XPS windows 7 PC.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334000" y="4191000"/>
            <a:ext cx="2175034" cy="2016253"/>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descr="C:\Users\tgatte\Pictures\DVD_ART36\Artwork_Imagery\Hardware Photos\OEM HW\Computers - Historical - Early models\Desktop 386 Windows 386 .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14400" y="3979926"/>
            <a:ext cx="1985668" cy="24384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689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a:xfrm>
            <a:off x="381000" y="1447799"/>
            <a:ext cx="8382000" cy="3877985"/>
          </a:xfrm>
        </p:spPr>
        <p:txBody>
          <a:bodyPr/>
          <a:lstStyle/>
          <a:p>
            <a:r>
              <a:rPr lang="en-US" dirty="0" smtClean="0"/>
              <a:t>Introduction</a:t>
            </a:r>
          </a:p>
          <a:p>
            <a:pPr lvl="1"/>
            <a:r>
              <a:rPr lang="en-US" dirty="0" smtClean="0"/>
              <a:t>Overall Goals</a:t>
            </a:r>
          </a:p>
          <a:p>
            <a:pPr lvl="1"/>
            <a:r>
              <a:rPr lang="en-US" dirty="0" smtClean="0"/>
              <a:t>Process and planning</a:t>
            </a:r>
          </a:p>
          <a:p>
            <a:r>
              <a:rPr lang="en-US" dirty="0" smtClean="0"/>
              <a:t>Upgrade and Migration</a:t>
            </a:r>
          </a:p>
          <a:p>
            <a:pPr lvl="1"/>
            <a:r>
              <a:rPr lang="en-US" dirty="0" smtClean="0"/>
              <a:t>Project Server 2007 to Project Server 2010</a:t>
            </a:r>
          </a:p>
          <a:p>
            <a:pPr lvl="1"/>
            <a:r>
              <a:rPr lang="en-US" dirty="0" smtClean="0"/>
              <a:t>Project Server 2003 to Project Server 2010</a:t>
            </a:r>
          </a:p>
          <a:p>
            <a:pPr lvl="1"/>
            <a:r>
              <a:rPr lang="en-US" dirty="0" smtClean="0"/>
              <a:t>Project Portfolio Server 2005/2007 to Project Server 2010</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6783274" y="1379095"/>
            <a:ext cx="2103120" cy="4945505"/>
          </a:xfrm>
          <a:prstGeom prst="roundRect">
            <a:avLst>
              <a:gd name="adj" fmla="val 0"/>
            </a:avLst>
          </a:prstGeom>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DB Attach Upgrade to 2010</a:t>
            </a:r>
          </a:p>
        </p:txBody>
      </p:sp>
      <p:sp>
        <p:nvSpPr>
          <p:cNvPr id="17" name="Rounded Rectangle 16"/>
          <p:cNvSpPr/>
          <p:nvPr/>
        </p:nvSpPr>
        <p:spPr bwMode="auto">
          <a:xfrm>
            <a:off x="4686300" y="1379095"/>
            <a:ext cx="2103120" cy="4945505"/>
          </a:xfrm>
          <a:prstGeom prst="roundRect">
            <a:avLst>
              <a:gd name="adj" fmla="val 0"/>
            </a:avLst>
          </a:prstGeom>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Backup of 2007 Databases</a:t>
            </a:r>
          </a:p>
        </p:txBody>
      </p:sp>
      <p:sp>
        <p:nvSpPr>
          <p:cNvPr id="16" name="Rounded Rectangle 15"/>
          <p:cNvSpPr/>
          <p:nvPr/>
        </p:nvSpPr>
        <p:spPr bwMode="auto">
          <a:xfrm>
            <a:off x="2590800" y="1379095"/>
            <a:ext cx="2103120" cy="4945505"/>
          </a:xfrm>
          <a:prstGeom prst="roundRect">
            <a:avLst>
              <a:gd name="adj" fmla="val 0"/>
            </a:avLst>
          </a:prstGeom>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2"/>
                </a:solidFill>
                <a:effectLst>
                  <a:outerShdw blurRad="50800" dist="38100" dir="5400000" algn="ctr" rotWithShape="0">
                    <a:srgbClr val="000000">
                      <a:alpha val="47000"/>
                    </a:srgbClr>
                  </a:outerShdw>
                </a:effectLst>
                <a:latin typeface="Segoe UI" pitchFamily="34" charset="0"/>
              </a:rPr>
              <a:t>2003 to 2007 Migration via the VME running in Hyper-V</a:t>
            </a:r>
          </a:p>
        </p:txBody>
      </p:sp>
      <p:sp>
        <p:nvSpPr>
          <p:cNvPr id="15" name="Rounded Rectangle 14"/>
          <p:cNvSpPr/>
          <p:nvPr/>
        </p:nvSpPr>
        <p:spPr bwMode="auto">
          <a:xfrm>
            <a:off x="487680" y="1379095"/>
            <a:ext cx="2103120" cy="4945505"/>
          </a:xfrm>
          <a:prstGeom prst="roundRect">
            <a:avLst>
              <a:gd name="adj" fmla="val 0"/>
            </a:avLst>
          </a:prstGeom>
          <a:ln>
            <a:noFill/>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defRPr sz="240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defRPr>
            </a:pPr>
            <a:r>
              <a:rPr lang="en-US" dirty="0">
                <a:solidFill>
                  <a:schemeClr val="bg2"/>
                </a:solidFill>
              </a:rPr>
              <a:t>Project 2003 and WSS 2.0</a:t>
            </a:r>
          </a:p>
        </p:txBody>
      </p:sp>
      <p:sp>
        <p:nvSpPr>
          <p:cNvPr id="2" name="Title 1"/>
          <p:cNvSpPr>
            <a:spLocks noGrp="1"/>
          </p:cNvSpPr>
          <p:nvPr>
            <p:ph type="title"/>
          </p:nvPr>
        </p:nvSpPr>
        <p:spPr>
          <a:xfrm>
            <a:off x="381000" y="228600"/>
            <a:ext cx="8382000" cy="664797"/>
          </a:xfrm>
        </p:spPr>
        <p:txBody>
          <a:bodyPr/>
          <a:lstStyle/>
          <a:p>
            <a:r>
              <a:rPr lang="en-US" dirty="0" smtClean="0"/>
              <a:t>Virtual Migration Environment</a:t>
            </a:r>
            <a:endParaRPr lang="en-US" dirty="0"/>
          </a:p>
        </p:txBody>
      </p:sp>
      <p:pic>
        <p:nvPicPr>
          <p:cNvPr id="1028" name="Picture 4" descr="C:\Users\tgatte\Pictures\DVD_ART36\Artwork_Imagery\Icons - Illustrations\_ XML ICONS\Servers SQL database computer.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51342" y="4232821"/>
            <a:ext cx="766984" cy="1135238"/>
          </a:xfrm>
          <a:prstGeom prst="rect">
            <a:avLst/>
          </a:prstGeom>
          <a:extLst>
            <a:ext uri="{909E8E84-426E-40DD-AFC4-6F175D3DCCD1}">
              <a14:hiddenFill xmlns:a14="http://schemas.microsoft.com/office/drawing/2010/main">
                <a:solidFill>
                  <a:srgbClr val="FFFFFF"/>
                </a:solidFill>
              </a14:hiddenFill>
            </a:ext>
          </a:extLst>
        </p:spPr>
      </p:pic>
      <p:grpSp>
        <p:nvGrpSpPr>
          <p:cNvPr id="3" name="Group 7"/>
          <p:cNvGrpSpPr/>
          <p:nvPr/>
        </p:nvGrpSpPr>
        <p:grpSpPr>
          <a:xfrm>
            <a:off x="5026881" y="3888369"/>
            <a:ext cx="1404445" cy="1824142"/>
            <a:chOff x="5143044" y="3962401"/>
            <a:chExt cx="1404445" cy="1824142"/>
          </a:xfrm>
        </p:grpSpPr>
        <p:pic>
          <p:nvPicPr>
            <p:cNvPr id="1026" name="Picture 2" descr="C:\Users\tgatte\Pictures\DVD_ART36\Artwork_Imagery\Icons - Illustrations\_ XML ICONS\Database blu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81600" y="5105400"/>
              <a:ext cx="565333" cy="681143"/>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C:\Users\tgatte\Pictures\DVD_ART36\Artwork_Imagery\Icons - Illustrations\_ XML ICONS\Database 4 blue.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143044" y="3962401"/>
              <a:ext cx="1404445" cy="1142857"/>
            </a:xfrm>
            <a:prstGeom prst="rect">
              <a:avLst/>
            </a:prstGeom>
            <a:extLst>
              <a:ext uri="{909E8E84-426E-40DD-AFC4-6F175D3DCCD1}">
                <a14:hiddenFill xmlns:a14="http://schemas.microsoft.com/office/drawing/2010/main">
                  <a:solidFill>
                    <a:srgbClr val="FFFFFF"/>
                  </a:solidFill>
                </a14:hiddenFill>
              </a:ext>
            </a:extLst>
          </p:spPr>
        </p:pic>
        <p:pic>
          <p:nvPicPr>
            <p:cNvPr id="9" name="Picture 2" descr="C:\Users\tgatte\Pictures\DVD_ART36\Artwork_Imagery\Icons - Illustrations\_ XML ICONS\Database blu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943600" y="5105400"/>
              <a:ext cx="565333" cy="681143"/>
            </a:xfrm>
            <a:prstGeom prst="rect">
              <a:avLst/>
            </a:prstGeom>
            <a:extLst>
              <a:ext uri="{909E8E84-426E-40DD-AFC4-6F175D3DCCD1}">
                <a14:hiddenFill xmlns:a14="http://schemas.microsoft.com/office/drawing/2010/main">
                  <a:solidFill>
                    <a:srgbClr val="FFFFFF"/>
                  </a:solidFill>
                </a14:hiddenFill>
              </a:ext>
            </a:extLst>
          </p:spPr>
        </p:pic>
      </p:grpSp>
      <p:grpSp>
        <p:nvGrpSpPr>
          <p:cNvPr id="5" name="Group 9"/>
          <p:cNvGrpSpPr/>
          <p:nvPr/>
        </p:nvGrpSpPr>
        <p:grpSpPr>
          <a:xfrm>
            <a:off x="1157018" y="3657280"/>
            <a:ext cx="764444" cy="2286320"/>
            <a:chOff x="702312" y="2781140"/>
            <a:chExt cx="764444" cy="2286320"/>
          </a:xfrm>
        </p:grpSpPr>
        <p:pic>
          <p:nvPicPr>
            <p:cNvPr id="2049" name="Picture 1" descr="C:\Users\tgatte\Pictures\DVD_ART36\Artwork_Imagery\Icons - Illustrations\_ XML ICONS\Servers computer.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02312" y="3939841"/>
              <a:ext cx="764444" cy="1127619"/>
            </a:xfrm>
            <a:prstGeom prst="rect">
              <a:avLst/>
            </a:prstGeom>
            <a:extLst>
              <a:ext uri="{909E8E84-426E-40DD-AFC4-6F175D3DCCD1}">
                <a14:hiddenFill xmlns:a14="http://schemas.microsoft.com/office/drawing/2010/main">
                  <a:solidFill>
                    <a:srgbClr val="FFFFFF"/>
                  </a:solidFill>
                </a14:hiddenFill>
              </a:ext>
            </a:extLst>
          </p:spPr>
        </p:pic>
        <p:pic>
          <p:nvPicPr>
            <p:cNvPr id="2050" name="Picture 2" descr="C:\Users\tgatte\Pictures\DVD_ART36\Artwork_Imagery\Icons - Illustrations\_ XML ICONS\Servers Content Management computer.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08661" y="2781140"/>
              <a:ext cx="751746" cy="1109841"/>
            </a:xfrm>
            <a:prstGeom prst="rect">
              <a:avLst/>
            </a:prstGeom>
            <a:extLst>
              <a:ext uri="{909E8E84-426E-40DD-AFC4-6F175D3DCCD1}">
                <a14:hiddenFill xmlns:a14="http://schemas.microsoft.com/office/drawing/2010/main">
                  <a:solidFill>
                    <a:srgbClr val="FFFFFF"/>
                  </a:solidFill>
                </a14:hiddenFill>
              </a:ext>
            </a:extLst>
          </p:spPr>
        </p:pic>
      </p:grpSp>
      <p:sp>
        <p:nvSpPr>
          <p:cNvPr id="4" name="Right Arrow 3"/>
          <p:cNvSpPr/>
          <p:nvPr/>
        </p:nvSpPr>
        <p:spPr bwMode="auto">
          <a:xfrm>
            <a:off x="2057400" y="4495640"/>
            <a:ext cx="6858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pic>
        <p:nvPicPr>
          <p:cNvPr id="1029" name="Picture 5" descr="C:\Users\tgatte\Pictures\DVD_ART36\Artwork_Imagery\Icons - Illustrations\_ VIRTUALIZATION ICONS\application virtualization 2.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2743128" y="3857129"/>
            <a:ext cx="1752600" cy="1886623"/>
          </a:xfrm>
          <a:prstGeom prst="rect">
            <a:avLst/>
          </a:prstGeom>
          <a:extLst>
            <a:ext uri="{909E8E84-426E-40DD-AFC4-6F175D3DCCD1}">
              <a14:hiddenFill xmlns:a14="http://schemas.microsoft.com/office/drawing/2010/main">
                <a:solidFill>
                  <a:srgbClr val="FFFFFF"/>
                </a:solidFill>
              </a14:hiddenFill>
            </a:ext>
          </a:extLst>
        </p:spPr>
      </p:pic>
      <p:sp>
        <p:nvSpPr>
          <p:cNvPr id="12" name="Right Arrow 11"/>
          <p:cNvSpPr/>
          <p:nvPr/>
        </p:nvSpPr>
        <p:spPr bwMode="auto">
          <a:xfrm>
            <a:off x="4343400" y="4495640"/>
            <a:ext cx="6858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
        <p:nvSpPr>
          <p:cNvPr id="13" name="Right Arrow 12"/>
          <p:cNvSpPr/>
          <p:nvPr/>
        </p:nvSpPr>
        <p:spPr bwMode="auto">
          <a:xfrm>
            <a:off x="6553200" y="4495640"/>
            <a:ext cx="685800" cy="5334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endParaRPr>
          </a:p>
        </p:txBody>
      </p:sp>
    </p:spTree>
    <p:extLst>
      <p:ext uri="{BB962C8B-B14F-4D97-AF65-F5344CB8AC3E}">
        <p14:creationId xmlns:p14="http://schemas.microsoft.com/office/powerpoint/2010/main" val="183588989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a:t>
            </a:r>
            <a:r>
              <a:rPr lang="en-US" dirty="0" smtClean="0"/>
              <a:t>That Won’t Migrate</a:t>
            </a:r>
            <a:endParaRPr lang="en-US" dirty="0"/>
          </a:p>
        </p:txBody>
      </p:sp>
      <p:sp>
        <p:nvSpPr>
          <p:cNvPr id="3" name="Text Placeholder 2"/>
          <p:cNvSpPr>
            <a:spLocks noGrp="1"/>
          </p:cNvSpPr>
          <p:nvPr>
            <p:ph type="body" sz="quarter" idx="10"/>
          </p:nvPr>
        </p:nvSpPr>
        <p:spPr>
          <a:xfrm>
            <a:off x="381000" y="1420813"/>
            <a:ext cx="8382000" cy="5208587"/>
          </a:xfrm>
        </p:spPr>
        <p:txBody>
          <a:bodyPr>
            <a:normAutofit fontScale="92500" lnSpcReduction="20000"/>
          </a:bodyPr>
          <a:lstStyle/>
          <a:p>
            <a:pPr>
              <a:spcBef>
                <a:spcPts val="1200"/>
              </a:spcBef>
            </a:pPr>
            <a:r>
              <a:rPr lang="en-US" dirty="0" smtClean="0"/>
              <a:t>Portfolio </a:t>
            </a:r>
            <a:r>
              <a:rPr lang="en-US" dirty="0"/>
              <a:t>Analysis </a:t>
            </a:r>
            <a:r>
              <a:rPr lang="en-US" dirty="0" smtClean="0"/>
              <a:t>views</a:t>
            </a:r>
          </a:p>
          <a:p>
            <a:pPr>
              <a:spcBef>
                <a:spcPts val="1200"/>
              </a:spcBef>
            </a:pPr>
            <a:r>
              <a:rPr lang="en-US" dirty="0" smtClean="0"/>
              <a:t>Portfolio Models</a:t>
            </a:r>
            <a:endParaRPr lang="en-US" dirty="0"/>
          </a:p>
          <a:p>
            <a:pPr>
              <a:spcBef>
                <a:spcPts val="1200"/>
              </a:spcBef>
            </a:pPr>
            <a:r>
              <a:rPr lang="en-US" dirty="0" smtClean="0"/>
              <a:t>Outstanding </a:t>
            </a:r>
            <a:r>
              <a:rPr lang="en-US" dirty="0"/>
              <a:t>status updates </a:t>
            </a:r>
          </a:p>
          <a:p>
            <a:pPr>
              <a:spcBef>
                <a:spcPts val="1200"/>
              </a:spcBef>
            </a:pPr>
            <a:r>
              <a:rPr lang="en-US" dirty="0"/>
              <a:t>Timesheet history </a:t>
            </a:r>
          </a:p>
          <a:p>
            <a:pPr>
              <a:spcBef>
                <a:spcPts val="1200"/>
              </a:spcBef>
            </a:pPr>
            <a:r>
              <a:rPr lang="en-US" dirty="0"/>
              <a:t>Status reports </a:t>
            </a:r>
          </a:p>
          <a:p>
            <a:pPr>
              <a:spcBef>
                <a:spcPts val="1200"/>
              </a:spcBef>
            </a:pPr>
            <a:r>
              <a:rPr lang="en-US" dirty="0"/>
              <a:t>To-do lists </a:t>
            </a:r>
          </a:p>
          <a:p>
            <a:pPr>
              <a:spcBef>
                <a:spcPts val="1200"/>
              </a:spcBef>
            </a:pPr>
            <a:r>
              <a:rPr lang="en-US" dirty="0"/>
              <a:t>View filters </a:t>
            </a:r>
          </a:p>
          <a:p>
            <a:pPr>
              <a:spcBef>
                <a:spcPts val="1200"/>
              </a:spcBef>
            </a:pPr>
            <a:r>
              <a:rPr lang="en-US" dirty="0"/>
              <a:t>Project versions </a:t>
            </a:r>
          </a:p>
          <a:p>
            <a:pPr>
              <a:spcBef>
                <a:spcPts val="1200"/>
              </a:spcBef>
            </a:pPr>
            <a:r>
              <a:rPr lang="en-US" dirty="0"/>
              <a:t>Status update rules </a:t>
            </a:r>
          </a:p>
          <a:p>
            <a:pPr>
              <a:spcBef>
                <a:spcPts val="1200"/>
              </a:spcBef>
            </a:pPr>
            <a:r>
              <a:rPr lang="en-US" dirty="0"/>
              <a:t>Extra tables or fields added to the database</a:t>
            </a:r>
          </a:p>
          <a:p>
            <a:pPr>
              <a:spcBef>
                <a:spcPts val="1200"/>
              </a:spcBef>
            </a:pPr>
            <a:r>
              <a:rPr lang="en-US" dirty="0"/>
              <a:t>Project Web Access links and Saved Links </a:t>
            </a:r>
          </a:p>
        </p:txBody>
      </p:sp>
    </p:spTree>
    <p:extLst>
      <p:ext uri="{BB962C8B-B14F-4D97-AF65-F5344CB8AC3E}">
        <p14:creationId xmlns:p14="http://schemas.microsoft.com/office/powerpoint/2010/main" val="234484519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163395"/>
          </a:xfrm>
        </p:spPr>
        <p:txBody>
          <a:bodyPr/>
          <a:lstStyle/>
          <a:p>
            <a:r>
              <a:rPr lang="en-US" dirty="0"/>
              <a:t>Project 2003 migration</a:t>
            </a:r>
            <a:br>
              <a:rPr lang="en-US" dirty="0"/>
            </a:br>
            <a:r>
              <a:rPr lang="en-US" sz="3600" dirty="0" smtClean="0">
                <a:solidFill>
                  <a:srgbClr val="FFC000"/>
                </a:solidFill>
              </a:rPr>
              <a:t>Summary</a:t>
            </a:r>
            <a:endParaRPr lang="en-US" sz="4000" dirty="0"/>
          </a:p>
        </p:txBody>
      </p:sp>
      <p:sp>
        <p:nvSpPr>
          <p:cNvPr id="6" name="Text Placeholder 5"/>
          <p:cNvSpPr>
            <a:spLocks noGrp="1"/>
          </p:cNvSpPr>
          <p:nvPr>
            <p:ph type="body" sz="quarter" idx="10"/>
          </p:nvPr>
        </p:nvSpPr>
        <p:spPr>
          <a:xfrm>
            <a:off x="457200" y="1447800"/>
            <a:ext cx="8382000" cy="5043688"/>
          </a:xfrm>
        </p:spPr>
        <p:txBody>
          <a:bodyPr/>
          <a:lstStyle/>
          <a:p>
            <a:r>
              <a:rPr lang="en-US" dirty="0" smtClean="0"/>
              <a:t>Migration from 2003 goes via 2007</a:t>
            </a:r>
          </a:p>
          <a:p>
            <a:pPr lvl="1"/>
            <a:r>
              <a:rPr lang="en-US" dirty="0" smtClean="0"/>
              <a:t>Could use the Virtual Migration Environment</a:t>
            </a:r>
          </a:p>
          <a:p>
            <a:pPr lvl="1"/>
            <a:r>
              <a:rPr lang="en-US" dirty="0" smtClean="0"/>
              <a:t>2007 does not have to be in production</a:t>
            </a:r>
          </a:p>
          <a:p>
            <a:pPr lvl="1"/>
            <a:endParaRPr lang="en-US" sz="1050" dirty="0"/>
          </a:p>
          <a:p>
            <a:r>
              <a:rPr lang="en-US" dirty="0" smtClean="0"/>
              <a:t>Customizations (add-on and reporting needs to be re-done)</a:t>
            </a:r>
          </a:p>
          <a:p>
            <a:pPr lvl="1"/>
            <a:endParaRPr lang="en-US" sz="1000" dirty="0" smtClean="0"/>
          </a:p>
          <a:p>
            <a:r>
              <a:rPr lang="en-US" dirty="0" smtClean="0"/>
              <a:t>Check </a:t>
            </a:r>
            <a:r>
              <a:rPr lang="en-US" dirty="0"/>
              <a:t>the </a:t>
            </a:r>
            <a:r>
              <a:rPr lang="en-US" dirty="0">
                <a:solidFill>
                  <a:srgbClr val="FFC000"/>
                </a:solidFill>
              </a:rPr>
              <a:t>Migration Center </a:t>
            </a:r>
            <a:r>
              <a:rPr lang="en-US" dirty="0"/>
              <a:t>on Project 2010 </a:t>
            </a:r>
            <a:r>
              <a:rPr lang="en-US" dirty="0" err="1"/>
              <a:t>TechCenter</a:t>
            </a:r>
            <a:r>
              <a:rPr lang="en-US" dirty="0"/>
              <a:t> for more details </a:t>
            </a:r>
          </a:p>
          <a:p>
            <a:pPr lvl="1"/>
            <a:r>
              <a:rPr lang="en-US" u="sng" dirty="0">
                <a:hlinkClick r:id="rId2"/>
              </a:rPr>
              <a:t>http://go.microsoft.com/?linkid=9676814</a:t>
            </a:r>
            <a:endParaRPr lang="en-US" dirty="0">
              <a:solidFill>
                <a:schemeClr val="tx1"/>
              </a:solidFill>
            </a:endParaRPr>
          </a:p>
          <a:p>
            <a:pPr lvl="1"/>
            <a:r>
              <a:rPr lang="en-US" dirty="0">
                <a:solidFill>
                  <a:schemeClr val="tx1"/>
                </a:solidFill>
              </a:rPr>
              <a:t>Also accessible from Project Server </a:t>
            </a:r>
            <a:r>
              <a:rPr lang="en-US" dirty="0" err="1">
                <a:solidFill>
                  <a:schemeClr val="tx1"/>
                </a:solidFill>
              </a:rPr>
              <a:t>TechCenter</a:t>
            </a:r>
            <a:r>
              <a:rPr lang="en-US" dirty="0">
                <a:solidFill>
                  <a:schemeClr val="tx1"/>
                </a:solidFill>
              </a:rPr>
              <a:t> site</a:t>
            </a:r>
            <a:r>
              <a:rPr lang="en-US" dirty="0">
                <a:solidFill>
                  <a:srgbClr val="FFC000"/>
                </a:solidFill>
              </a:rPr>
              <a:t> </a:t>
            </a:r>
            <a:r>
              <a:rPr lang="en-US" u="sng" dirty="0">
                <a:hlinkClick r:id="rId3"/>
              </a:rPr>
              <a:t>http://technet.microsoft.com/projectserver/</a:t>
            </a:r>
            <a:endParaRPr lang="en-US" dirty="0"/>
          </a:p>
        </p:txBody>
      </p:sp>
    </p:spTree>
    <p:extLst>
      <p:ext uri="{BB962C8B-B14F-4D97-AF65-F5344CB8AC3E}">
        <p14:creationId xmlns:p14="http://schemas.microsoft.com/office/powerpoint/2010/main" val="310206871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1163395"/>
          </a:xfrm>
        </p:spPr>
        <p:txBody>
          <a:bodyPr/>
          <a:lstStyle/>
          <a:p>
            <a:r>
              <a:rPr lang="en-US" dirty="0" smtClean="0"/>
              <a:t>Upgrade to Project 2010</a:t>
            </a:r>
            <a:r>
              <a:rPr lang="en-US" dirty="0"/>
              <a:t/>
            </a:r>
            <a:br>
              <a:rPr lang="en-US" dirty="0"/>
            </a:br>
            <a:r>
              <a:rPr lang="en-US" sz="3600" dirty="0" smtClean="0">
                <a:solidFill>
                  <a:srgbClr val="FFC000"/>
                </a:solidFill>
              </a:rPr>
              <a:t>Custom code and reports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51288531"/>
              </p:ext>
            </p:extLst>
          </p:nvPr>
        </p:nvGraphicFramePr>
        <p:xfrm>
          <a:off x="609600" y="2438400"/>
          <a:ext cx="8001000" cy="2473960"/>
        </p:xfrm>
        <a:graphic>
          <a:graphicData uri="http://schemas.openxmlformats.org/drawingml/2006/table">
            <a:tbl>
              <a:tblPr firstRow="1" bandRow="1">
                <a:tableStyleId>{93296810-A885-4BE3-A3E7-6D5BEEA58F35}</a:tableStyleId>
              </a:tblPr>
              <a:tblGrid>
                <a:gridCol w="2895600"/>
                <a:gridCol w="2438400"/>
                <a:gridCol w="2667000"/>
              </a:tblGrid>
              <a:tr h="370840">
                <a:tc>
                  <a:txBody>
                    <a:bodyPr/>
                    <a:lstStyle/>
                    <a:p>
                      <a:r>
                        <a:rPr lang="en-US" dirty="0" smtClean="0"/>
                        <a:t>Customization</a:t>
                      </a:r>
                      <a:endParaRPr lang="en-US" dirty="0"/>
                    </a:p>
                  </a:txBody>
                  <a:tcPr/>
                </a:tc>
                <a:tc>
                  <a:txBody>
                    <a:bodyPr/>
                    <a:lstStyle/>
                    <a:p>
                      <a:r>
                        <a:rPr lang="en-US" dirty="0" smtClean="0"/>
                        <a:t>From Project 2003</a:t>
                      </a:r>
                      <a:endParaRPr lang="en-US" dirty="0"/>
                    </a:p>
                  </a:txBody>
                  <a:tcPr/>
                </a:tc>
                <a:tc>
                  <a:txBody>
                    <a:bodyPr/>
                    <a:lstStyle/>
                    <a:p>
                      <a:r>
                        <a:rPr lang="en-US" dirty="0" smtClean="0"/>
                        <a:t>From Project 2007</a:t>
                      </a:r>
                      <a:endParaRPr lang="en-US" dirty="0"/>
                    </a:p>
                  </a:txBody>
                  <a:tcPr/>
                </a:tc>
              </a:tr>
              <a:tr h="370840">
                <a:tc>
                  <a:txBody>
                    <a:bodyPr/>
                    <a:lstStyle/>
                    <a:p>
                      <a:r>
                        <a:rPr lang="en-US" dirty="0" smtClean="0"/>
                        <a:t>Code using Server APIs</a:t>
                      </a:r>
                      <a:endParaRPr lang="en-US" dirty="0"/>
                    </a:p>
                  </a:txBody>
                  <a:tcPr/>
                </a:tc>
                <a:tc>
                  <a:txBody>
                    <a:bodyPr/>
                    <a:lstStyle/>
                    <a:p>
                      <a:r>
                        <a:rPr lang="en-US" dirty="0" smtClean="0"/>
                        <a:t>Re-implement</a:t>
                      </a:r>
                      <a:endParaRPr lang="en-US" dirty="0"/>
                    </a:p>
                  </a:txBody>
                  <a:tcPr/>
                </a:tc>
                <a:tc>
                  <a:txBody>
                    <a:bodyPr/>
                    <a:lstStyle/>
                    <a:p>
                      <a:r>
                        <a:rPr lang="en-US" dirty="0" smtClean="0"/>
                        <a:t>Might be migrated without change</a:t>
                      </a:r>
                      <a:r>
                        <a:rPr lang="en-US" baseline="0" dirty="0" smtClean="0"/>
                        <a:t> (verification required)</a:t>
                      </a:r>
                      <a:endParaRPr lang="en-US" dirty="0"/>
                    </a:p>
                  </a:txBody>
                  <a:tcPr/>
                </a:tc>
              </a:tr>
              <a:tr h="370840">
                <a:tc>
                  <a:txBody>
                    <a:bodyPr/>
                    <a:lstStyle/>
                    <a:p>
                      <a:r>
                        <a:rPr lang="en-US" dirty="0" smtClean="0"/>
                        <a:t>Reporting - including SQL Server Reporting Services</a:t>
                      </a:r>
                      <a:endParaRPr lang="en-US" dirty="0"/>
                    </a:p>
                  </a:txBody>
                  <a:tcPr/>
                </a:tc>
                <a:tc>
                  <a:txBody>
                    <a:bodyPr/>
                    <a:lstStyle/>
                    <a:p>
                      <a:r>
                        <a:rPr lang="en-US" dirty="0" smtClean="0"/>
                        <a:t>Re-implement</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Migrate without change</a:t>
                      </a:r>
                    </a:p>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(please</a:t>
                      </a:r>
                      <a:r>
                        <a:rPr lang="en-US" baseline="0" dirty="0" smtClean="0"/>
                        <a:t> note the Data Analysis Views are not migrated</a:t>
                      </a:r>
                      <a:r>
                        <a:rPr lang="en-US" dirty="0" smtClean="0"/>
                        <a:t>)</a:t>
                      </a:r>
                      <a:endParaRPr lang="en-US" dirty="0"/>
                    </a:p>
                  </a:txBody>
                  <a:tcPr/>
                </a:tc>
              </a:tr>
            </a:tbl>
          </a:graphicData>
        </a:graphic>
      </p:graphicFrame>
    </p:spTree>
    <p:extLst>
      <p:ext uri="{BB962C8B-B14F-4D97-AF65-F5344CB8AC3E}">
        <p14:creationId xmlns:p14="http://schemas.microsoft.com/office/powerpoint/2010/main" val="403635858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4294967295"/>
          </p:nvPr>
        </p:nvSpPr>
        <p:spPr>
          <a:xfrm>
            <a:off x="914400" y="4191000"/>
            <a:ext cx="8077200" cy="1329595"/>
          </a:xfrm>
        </p:spPr>
        <p:txBody>
          <a:bodyPr vert="horz" wrap="square" lIns="0" tIns="0" rIns="0" bIns="0" rtlCol="0" anchor="t">
            <a:spAutoFit/>
          </a:bodyPr>
          <a:lstStyle/>
          <a:p>
            <a:pPr>
              <a:spcBef>
                <a:spcPct val="0"/>
              </a:spcBef>
              <a:buNone/>
            </a:pPr>
            <a:r>
              <a:rPr lang="en-US" sz="4800" spc="-150" dirty="0" smtClean="0">
                <a:ln w="3175">
                  <a:noFill/>
                </a:ln>
                <a:gradFill flip="none" rotWithShape="1">
                  <a:gsLst>
                    <a:gs pos="0">
                      <a:schemeClr val="tx1"/>
                    </a:gs>
                    <a:gs pos="86000">
                      <a:schemeClr val="tx1"/>
                    </a:gs>
                  </a:gsLst>
                  <a:lin ang="5400000" scaled="0"/>
                  <a:tileRect/>
                </a:gradFill>
                <a:latin typeface="+mj-lt"/>
                <a:cs typeface="Arial" charset="0"/>
              </a:rPr>
              <a:t>Migrating from Project </a:t>
            </a:r>
            <a:r>
              <a:rPr lang="en-US" sz="4800" spc="-150" dirty="0">
                <a:ln w="3175">
                  <a:noFill/>
                </a:ln>
                <a:gradFill flip="none" rotWithShape="1">
                  <a:gsLst>
                    <a:gs pos="0">
                      <a:schemeClr val="tx1"/>
                    </a:gs>
                    <a:gs pos="86000">
                      <a:schemeClr val="tx1"/>
                    </a:gs>
                  </a:gsLst>
                  <a:lin ang="5400000" scaled="0"/>
                  <a:tileRect/>
                </a:gradFill>
                <a:latin typeface="+mj-lt"/>
                <a:cs typeface="Arial" charset="0"/>
              </a:rPr>
              <a:t>Portfolio Server</a:t>
            </a:r>
          </a:p>
        </p:txBody>
      </p:sp>
    </p:spTree>
    <p:extLst>
      <p:ext uri="{BB962C8B-B14F-4D97-AF65-F5344CB8AC3E}">
        <p14:creationId xmlns:p14="http://schemas.microsoft.com/office/powerpoint/2010/main" val="71815458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107996"/>
          </a:xfrm>
        </p:spPr>
        <p:txBody>
          <a:bodyPr/>
          <a:lstStyle/>
          <a:p>
            <a:pPr>
              <a:defRPr/>
            </a:pPr>
            <a:r>
              <a:rPr dirty="0" smtClean="0"/>
              <a:t>Migrating to Project Server 2010</a:t>
            </a:r>
            <a:r>
              <a:rPr sz="3600" dirty="0" smtClean="0"/>
              <a:t/>
            </a:r>
            <a:br>
              <a:rPr sz="3600" dirty="0" smtClean="0"/>
            </a:br>
            <a:r>
              <a:rPr lang="en-US" sz="3200" dirty="0">
                <a:solidFill>
                  <a:srgbClr val="FFC000"/>
                </a:solidFill>
              </a:rPr>
              <a:t>f</a:t>
            </a:r>
            <a:r>
              <a:rPr lang="en-US" sz="3200" dirty="0" smtClean="0">
                <a:solidFill>
                  <a:srgbClr val="FFC000"/>
                </a:solidFill>
              </a:rPr>
              <a:t>rom </a:t>
            </a:r>
            <a:r>
              <a:rPr lang="en-US" sz="3200" dirty="0">
                <a:solidFill>
                  <a:srgbClr val="FFC000"/>
                </a:solidFill>
              </a:rPr>
              <a:t>Project Portfolio Server</a:t>
            </a:r>
            <a:endParaRPr sz="3600" dirty="0">
              <a:solidFill>
                <a:srgbClr val="FFC000"/>
              </a:solidFill>
            </a:endParaRPr>
          </a:p>
        </p:txBody>
      </p:sp>
      <p:sp>
        <p:nvSpPr>
          <p:cNvPr id="3" name="Text Placeholder 2"/>
          <p:cNvSpPr>
            <a:spLocks noGrp="1"/>
          </p:cNvSpPr>
          <p:nvPr>
            <p:ph type="body" sz="quarter" idx="10"/>
          </p:nvPr>
        </p:nvSpPr>
        <p:spPr>
          <a:xfrm>
            <a:off x="304800" y="1394865"/>
            <a:ext cx="8763000" cy="4647426"/>
          </a:xfrm>
        </p:spPr>
        <p:txBody>
          <a:bodyPr/>
          <a:lstStyle/>
          <a:p>
            <a:pPr>
              <a:defRPr/>
            </a:pPr>
            <a:r>
              <a:rPr lang="en-US" dirty="0" smtClean="0"/>
              <a:t>Project </a:t>
            </a:r>
            <a:r>
              <a:rPr lang="en-US" dirty="0"/>
              <a:t>Portfolio Server (PPS) 2006 </a:t>
            </a:r>
            <a:r>
              <a:rPr lang="en-US" dirty="0" smtClean="0"/>
              <a:t>to 2007</a:t>
            </a:r>
            <a:endParaRPr lang="en-US" dirty="0"/>
          </a:p>
          <a:p>
            <a:pPr>
              <a:defRPr/>
            </a:pPr>
            <a:r>
              <a:rPr lang="en-US" sz="2800" dirty="0"/>
              <a:t>Project Portfolio Server </a:t>
            </a:r>
            <a:r>
              <a:rPr lang="en-US" sz="2800" dirty="0" smtClean="0"/>
              <a:t> 2007 – three approaches:</a:t>
            </a:r>
          </a:p>
          <a:p>
            <a:pPr lvl="1">
              <a:defRPr/>
            </a:pPr>
            <a:r>
              <a:rPr lang="en-US" dirty="0" smtClean="0"/>
              <a:t>Migrate to Project Server 2010 feature </a:t>
            </a:r>
            <a:r>
              <a:rPr lang="en-US" dirty="0"/>
              <a:t>set </a:t>
            </a:r>
            <a:r>
              <a:rPr lang="en-US" dirty="0" smtClean="0"/>
              <a:t>(</a:t>
            </a:r>
            <a:r>
              <a:rPr lang="en-US" i="1" dirty="0" smtClean="0"/>
              <a:t>Configure</a:t>
            </a:r>
            <a:r>
              <a:rPr lang="en-US" i="1" dirty="0"/>
              <a:t>, Migrate, </a:t>
            </a:r>
            <a:r>
              <a:rPr lang="en-US" i="1" dirty="0" smtClean="0"/>
              <a:t>Archive</a:t>
            </a:r>
            <a:r>
              <a:rPr lang="en-US" dirty="0" smtClean="0"/>
              <a:t>)</a:t>
            </a:r>
          </a:p>
          <a:p>
            <a:pPr lvl="2">
              <a:defRPr/>
            </a:pPr>
            <a:r>
              <a:rPr lang="en-US" dirty="0"/>
              <a:t>Map, customize and develop desired functionality on Project Server 2010</a:t>
            </a:r>
          </a:p>
          <a:p>
            <a:pPr lvl="2">
              <a:defRPr/>
            </a:pPr>
            <a:r>
              <a:rPr lang="en-US" sz="2400" dirty="0" smtClean="0"/>
              <a:t>Use the gateway to transfer data</a:t>
            </a:r>
          </a:p>
          <a:p>
            <a:pPr lvl="1">
              <a:defRPr/>
            </a:pPr>
            <a:r>
              <a:rPr lang="en-US" dirty="0" smtClean="0"/>
              <a:t>Finish existing projects in PPS 2007 and start new in Project Server </a:t>
            </a:r>
            <a:r>
              <a:rPr lang="en-US" dirty="0"/>
              <a:t>2010 (</a:t>
            </a:r>
            <a:r>
              <a:rPr lang="en-US" i="1" dirty="0"/>
              <a:t>Configure, Complete, </a:t>
            </a:r>
            <a:r>
              <a:rPr lang="en-US" i="1" dirty="0" smtClean="0"/>
              <a:t>Archive</a:t>
            </a:r>
            <a:r>
              <a:rPr lang="en-US" dirty="0" smtClean="0"/>
              <a:t>)</a:t>
            </a:r>
          </a:p>
          <a:p>
            <a:pPr lvl="1">
              <a:defRPr/>
            </a:pPr>
            <a:r>
              <a:rPr lang="en-US" dirty="0" smtClean="0"/>
              <a:t>Use side-by-side with Project Server 2010</a:t>
            </a:r>
          </a:p>
        </p:txBody>
      </p:sp>
    </p:spTree>
    <p:extLst>
      <p:ext uri="{BB962C8B-B14F-4D97-AF65-F5344CB8AC3E}">
        <p14:creationId xmlns:p14="http://schemas.microsoft.com/office/powerpoint/2010/main" val="359078202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Server 2010 Benefits</a:t>
            </a:r>
            <a:endParaRPr lang="en-US" dirty="0"/>
          </a:p>
        </p:txBody>
      </p:sp>
      <p:sp>
        <p:nvSpPr>
          <p:cNvPr id="3" name="Content Placeholder 2"/>
          <p:cNvSpPr>
            <a:spLocks noGrp="1"/>
          </p:cNvSpPr>
          <p:nvPr>
            <p:ph idx="1"/>
          </p:nvPr>
        </p:nvSpPr>
        <p:spPr>
          <a:xfrm>
            <a:off x="381000" y="1412874"/>
            <a:ext cx="8382000" cy="4911725"/>
          </a:xfrm>
        </p:spPr>
        <p:txBody>
          <a:bodyPr>
            <a:normAutofit lnSpcReduction="10000"/>
          </a:bodyPr>
          <a:lstStyle/>
          <a:p>
            <a:pPr lvl="0"/>
            <a:r>
              <a:rPr lang="en-US" dirty="0" smtClean="0"/>
              <a:t>Portfolio management for the “masses”</a:t>
            </a:r>
          </a:p>
          <a:p>
            <a:pPr lvl="0"/>
            <a:r>
              <a:rPr lang="en-US" dirty="0" smtClean="0"/>
              <a:t>Consistent SharePoint UI</a:t>
            </a:r>
          </a:p>
          <a:p>
            <a:pPr lvl="0"/>
            <a:r>
              <a:rPr lang="en-US" dirty="0" smtClean="0"/>
              <a:t>Common Data Store </a:t>
            </a:r>
          </a:p>
          <a:p>
            <a:pPr lvl="0"/>
            <a:r>
              <a:rPr lang="en-US" dirty="0" smtClean="0"/>
              <a:t>Eliminates the need for the Project Server Gateway</a:t>
            </a:r>
          </a:p>
          <a:p>
            <a:pPr lvl="0"/>
            <a:r>
              <a:rPr lang="en-US" dirty="0" smtClean="0"/>
              <a:t>Removes Duplicate Functionality</a:t>
            </a:r>
          </a:p>
          <a:p>
            <a:pPr lvl="0"/>
            <a:r>
              <a:rPr lang="en-US" dirty="0" smtClean="0"/>
              <a:t>Centralize &amp; Simplify Administration</a:t>
            </a:r>
          </a:p>
          <a:p>
            <a:pPr lvl="0"/>
            <a:r>
              <a:rPr lang="en-US" dirty="0" smtClean="0"/>
              <a:t>Rich Extensibility (Read/ Write API) </a:t>
            </a:r>
          </a:p>
          <a:p>
            <a:pPr lvl="0"/>
            <a:r>
              <a:rPr lang="en-US" dirty="0" smtClean="0"/>
              <a:t>Enhanced Workflow</a:t>
            </a:r>
          </a:p>
          <a:p>
            <a:pPr lvl="0"/>
            <a:r>
              <a:rPr lang="en-US" dirty="0" smtClean="0"/>
              <a:t>High Level Resource Planner</a:t>
            </a:r>
          </a:p>
        </p:txBody>
      </p:sp>
    </p:spTree>
    <p:extLst>
      <p:ext uri="{BB962C8B-B14F-4D97-AF65-F5344CB8AC3E}">
        <p14:creationId xmlns:p14="http://schemas.microsoft.com/office/powerpoint/2010/main" val="229846199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a:xfrm>
            <a:off x="381000" y="1447799"/>
            <a:ext cx="8382000" cy="3681008"/>
          </a:xfrm>
        </p:spPr>
        <p:txBody>
          <a:bodyPr/>
          <a:lstStyle/>
          <a:p>
            <a:r>
              <a:rPr lang="en-US" dirty="0" smtClean="0"/>
              <a:t>Three approaches for migration Portfolio Server 2007</a:t>
            </a:r>
          </a:p>
          <a:p>
            <a:pPr marL="460375" lvl="1" indent="0">
              <a:buNone/>
            </a:pPr>
            <a:endParaRPr lang="en-US" dirty="0" smtClean="0"/>
          </a:p>
          <a:p>
            <a:r>
              <a:rPr lang="en-US" dirty="0"/>
              <a:t>Check the </a:t>
            </a:r>
            <a:r>
              <a:rPr lang="en-US" dirty="0">
                <a:solidFill>
                  <a:srgbClr val="FFC000"/>
                </a:solidFill>
              </a:rPr>
              <a:t>Migration Center </a:t>
            </a:r>
            <a:r>
              <a:rPr lang="en-US" dirty="0"/>
              <a:t>on Project 2010 </a:t>
            </a:r>
            <a:r>
              <a:rPr lang="en-US" dirty="0" err="1"/>
              <a:t>TechCenter</a:t>
            </a:r>
            <a:r>
              <a:rPr lang="en-US" dirty="0"/>
              <a:t> for more details </a:t>
            </a:r>
          </a:p>
          <a:p>
            <a:pPr lvl="1"/>
            <a:r>
              <a:rPr lang="en-US" u="sng" dirty="0">
                <a:hlinkClick r:id="rId2"/>
              </a:rPr>
              <a:t>http://go.microsoft.com/?linkid=9676814</a:t>
            </a:r>
            <a:endParaRPr lang="en-US" dirty="0">
              <a:solidFill>
                <a:schemeClr val="tx1"/>
              </a:solidFill>
            </a:endParaRPr>
          </a:p>
          <a:p>
            <a:pPr lvl="1"/>
            <a:r>
              <a:rPr lang="en-US" dirty="0">
                <a:solidFill>
                  <a:schemeClr val="tx1"/>
                </a:solidFill>
              </a:rPr>
              <a:t>Also accessible from Project Server </a:t>
            </a:r>
            <a:r>
              <a:rPr lang="en-US" dirty="0" err="1">
                <a:solidFill>
                  <a:schemeClr val="tx1"/>
                </a:solidFill>
              </a:rPr>
              <a:t>TechCenter</a:t>
            </a:r>
            <a:r>
              <a:rPr lang="en-US" dirty="0">
                <a:solidFill>
                  <a:schemeClr val="tx1"/>
                </a:solidFill>
              </a:rPr>
              <a:t> site</a:t>
            </a:r>
            <a:r>
              <a:rPr lang="en-US" dirty="0">
                <a:solidFill>
                  <a:srgbClr val="FFC000"/>
                </a:solidFill>
              </a:rPr>
              <a:t> </a:t>
            </a:r>
            <a:r>
              <a:rPr lang="en-US" u="sng" dirty="0">
                <a:hlinkClick r:id="rId3"/>
              </a:rPr>
              <a:t>http://technet.microsoft.com/projectserver/</a:t>
            </a:r>
            <a:endParaRPr lang="en-US" dirty="0"/>
          </a:p>
        </p:txBody>
      </p:sp>
    </p:spTree>
    <p:extLst>
      <p:ext uri="{BB962C8B-B14F-4D97-AF65-F5344CB8AC3E}">
        <p14:creationId xmlns:p14="http://schemas.microsoft.com/office/powerpoint/2010/main" val="168997033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r>
              <a:rPr lang="en-US" dirty="0" smtClean="0"/>
              <a:t>                          </a:t>
            </a:r>
            <a:r>
              <a:rPr lang="en-US" sz="3600" dirty="0" smtClean="0"/>
              <a:t>- Resources</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904" y="68171"/>
            <a:ext cx="3910613" cy="716839"/>
          </a:xfrm>
        </p:spPr>
      </p:pic>
      <p:sp>
        <p:nvSpPr>
          <p:cNvPr id="5" name="Content Placeholder 2"/>
          <p:cNvSpPr txBox="1">
            <a:spLocks/>
          </p:cNvSpPr>
          <p:nvPr/>
        </p:nvSpPr>
        <p:spPr bwMode="auto">
          <a:xfrm>
            <a:off x="109538" y="1027021"/>
            <a:ext cx="8756650" cy="5447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CC00"/>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CC00"/>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9pPr>
          </a:lstStyle>
          <a:p>
            <a:r>
              <a:rPr lang="en-US" sz="2000" b="1" dirty="0" smtClean="0">
                <a:effectLst/>
              </a:rPr>
              <a:t>Product information and trial download</a:t>
            </a:r>
            <a:endParaRPr lang="en-US" sz="2000" b="1" dirty="0">
              <a:effectLst/>
            </a:endParaRPr>
          </a:p>
          <a:p>
            <a:pPr lvl="1"/>
            <a:r>
              <a:rPr lang="en-US" sz="1600" dirty="0" smtClean="0">
                <a:effectLst/>
                <a:hlinkClick r:id="rId4"/>
              </a:rPr>
              <a:t>http</a:t>
            </a:r>
            <a:r>
              <a:rPr lang="en-US" sz="1600" dirty="0">
                <a:effectLst/>
                <a:hlinkClick r:id="rId4"/>
              </a:rPr>
              <a:t>://</a:t>
            </a:r>
            <a:r>
              <a:rPr lang="en-US" sz="1600" dirty="0" smtClean="0">
                <a:effectLst/>
                <a:hlinkClick r:id="rId4"/>
              </a:rPr>
              <a:t>www.microsoft.com/project</a:t>
            </a:r>
            <a:r>
              <a:rPr lang="en-US" sz="1600" dirty="0" smtClean="0">
                <a:effectLst/>
              </a:rPr>
              <a:t> </a:t>
            </a:r>
            <a:endParaRPr lang="en-US" sz="1200" dirty="0">
              <a:effectLst/>
            </a:endParaRPr>
          </a:p>
          <a:p>
            <a:pPr lvl="1"/>
            <a:r>
              <a:rPr lang="en-US" sz="1600" dirty="0" smtClean="0">
                <a:effectLst/>
              </a:rPr>
              <a:t>Project </a:t>
            </a:r>
            <a:r>
              <a:rPr lang="en-US" sz="1600" dirty="0">
                <a:effectLst/>
              </a:rPr>
              <a:t>Team Blog </a:t>
            </a:r>
            <a:r>
              <a:rPr lang="en-US" sz="1600" dirty="0">
                <a:effectLst/>
                <a:hlinkClick r:id="rId5"/>
              </a:rPr>
              <a:t>http://</a:t>
            </a:r>
            <a:r>
              <a:rPr lang="en-US" sz="1600" dirty="0" smtClean="0">
                <a:effectLst/>
                <a:hlinkClick r:id="rId5"/>
              </a:rPr>
              <a:t>blogs.msdn.com/project</a:t>
            </a:r>
            <a:r>
              <a:rPr lang="en-US" sz="1600" dirty="0">
                <a:effectLst/>
              </a:rPr>
              <a:t> </a:t>
            </a:r>
            <a:endParaRPr lang="en-US" sz="800" dirty="0">
              <a:effectLst/>
            </a:endParaRPr>
          </a:p>
          <a:p>
            <a:r>
              <a:rPr lang="en-US" sz="2000" b="1" dirty="0" smtClean="0">
                <a:effectLst/>
              </a:rPr>
              <a:t>Interactive content - Videos &amp; Sessions </a:t>
            </a:r>
            <a:r>
              <a:rPr lang="en-US" sz="2000" b="1">
                <a:effectLst/>
              </a:rPr>
              <a:t>&amp; </a:t>
            </a:r>
            <a:r>
              <a:rPr lang="en-US" sz="2000" b="1" smtClean="0">
                <a:effectLst/>
              </a:rPr>
              <a:t>Webcasts </a:t>
            </a:r>
            <a:endParaRPr lang="en-US" sz="2000" b="1" dirty="0">
              <a:effectLst/>
            </a:endParaRPr>
          </a:p>
          <a:p>
            <a:pPr lvl="1"/>
            <a:r>
              <a:rPr lang="en-US" sz="1600" dirty="0">
                <a:effectLst/>
                <a:hlinkClick r:id="rId6"/>
              </a:rPr>
              <a:t>http://</a:t>
            </a:r>
            <a:r>
              <a:rPr lang="en-US" sz="1600" dirty="0" smtClean="0">
                <a:effectLst/>
                <a:hlinkClick r:id="rId6"/>
              </a:rPr>
              <a:t>www.microsoft.com/showcase/en/US/channels/microsoftproject</a:t>
            </a:r>
            <a:r>
              <a:rPr lang="en-US" sz="1600" dirty="0">
                <a:effectLst/>
              </a:rPr>
              <a:t> </a:t>
            </a:r>
            <a:endParaRPr lang="en-US" sz="1600" dirty="0" smtClean="0">
              <a:effectLst/>
            </a:endParaRPr>
          </a:p>
          <a:p>
            <a:pPr lvl="1"/>
            <a:r>
              <a:rPr lang="en-US" sz="1600" dirty="0" smtClean="0">
                <a:effectLst/>
                <a:hlinkClick r:id="rId7"/>
              </a:rPr>
              <a:t>http</a:t>
            </a:r>
            <a:r>
              <a:rPr lang="en-US" sz="1600" dirty="0">
                <a:effectLst/>
                <a:hlinkClick r:id="rId7"/>
              </a:rPr>
              <a:t>://www.microsoft.com/events/series/epm.aspx</a:t>
            </a:r>
            <a:r>
              <a:rPr lang="en-US" sz="1600" dirty="0">
                <a:effectLst/>
              </a:rPr>
              <a:t>  </a:t>
            </a:r>
            <a:r>
              <a:rPr lang="en-US" sz="1600" dirty="0" smtClean="0">
                <a:effectLst/>
              </a:rPr>
              <a:t> </a:t>
            </a:r>
            <a:endParaRPr lang="en-US" sz="800" dirty="0">
              <a:effectLst/>
            </a:endParaRPr>
          </a:p>
          <a:p>
            <a:r>
              <a:rPr lang="en-US" sz="2000" b="1" dirty="0" smtClean="0">
                <a:effectLst/>
              </a:rPr>
              <a:t>IT </a:t>
            </a:r>
            <a:r>
              <a:rPr lang="en-US" sz="2000" b="1" dirty="0">
                <a:effectLst/>
              </a:rPr>
              <a:t>Professional related</a:t>
            </a:r>
          </a:p>
          <a:p>
            <a:pPr lvl="1"/>
            <a:r>
              <a:rPr lang="en-US" sz="1600" dirty="0" err="1" smtClean="0">
                <a:effectLst/>
              </a:rPr>
              <a:t>TechCenter</a:t>
            </a:r>
            <a:r>
              <a:rPr lang="en-US" sz="1600" dirty="0" smtClean="0">
                <a:effectLst/>
              </a:rPr>
              <a:t> </a:t>
            </a:r>
            <a:r>
              <a:rPr lang="en-US" sz="1600" dirty="0">
                <a:effectLst/>
              </a:rPr>
              <a:t>@ TechNet </a:t>
            </a:r>
            <a:r>
              <a:rPr lang="en-US" sz="1600" dirty="0">
                <a:effectLst/>
                <a:hlinkClick r:id="rId8"/>
              </a:rPr>
              <a:t>http://</a:t>
            </a:r>
            <a:r>
              <a:rPr lang="en-US" sz="1600" dirty="0" smtClean="0">
                <a:effectLst/>
                <a:hlinkClick r:id="rId8"/>
              </a:rPr>
              <a:t>technet.microsoft.com/ProjectServer</a:t>
            </a:r>
            <a:r>
              <a:rPr lang="en-US" sz="1600" dirty="0">
                <a:effectLst/>
              </a:rPr>
              <a:t> </a:t>
            </a:r>
          </a:p>
          <a:p>
            <a:pPr lvl="1"/>
            <a:r>
              <a:rPr lang="en-US" sz="1600" dirty="0" smtClean="0">
                <a:effectLst/>
              </a:rPr>
              <a:t>Admin </a:t>
            </a:r>
            <a:r>
              <a:rPr lang="en-US" sz="1600" dirty="0">
                <a:effectLst/>
              </a:rPr>
              <a:t>Blog </a:t>
            </a:r>
            <a:r>
              <a:rPr lang="en-US" sz="1600" dirty="0">
                <a:effectLst/>
                <a:hlinkClick r:id="rId9"/>
              </a:rPr>
              <a:t>http://</a:t>
            </a:r>
            <a:r>
              <a:rPr lang="en-US" sz="1600" dirty="0" smtClean="0">
                <a:effectLst/>
                <a:hlinkClick r:id="rId9"/>
              </a:rPr>
              <a:t>blogs.technet.com/projectadministration</a:t>
            </a:r>
            <a:r>
              <a:rPr lang="en-US" sz="1600" dirty="0">
                <a:effectLst/>
              </a:rPr>
              <a:t> </a:t>
            </a:r>
            <a:endParaRPr lang="en-US" sz="800" dirty="0">
              <a:effectLst/>
            </a:endParaRPr>
          </a:p>
          <a:p>
            <a:r>
              <a:rPr lang="en-US" sz="2000" b="1" dirty="0" smtClean="0">
                <a:effectLst/>
              </a:rPr>
              <a:t>Developer </a:t>
            </a:r>
            <a:r>
              <a:rPr lang="en-US" sz="2000" b="1" dirty="0">
                <a:effectLst/>
              </a:rPr>
              <a:t>related </a:t>
            </a:r>
          </a:p>
          <a:p>
            <a:pPr lvl="1"/>
            <a:r>
              <a:rPr lang="en-US" sz="1600" dirty="0" smtClean="0">
                <a:effectLst/>
              </a:rPr>
              <a:t>Developer </a:t>
            </a:r>
            <a:r>
              <a:rPr lang="en-US" sz="1600" dirty="0">
                <a:effectLst/>
              </a:rPr>
              <a:t>center @ MSDN </a:t>
            </a:r>
            <a:r>
              <a:rPr lang="en-US" sz="1600" dirty="0">
                <a:effectLst/>
                <a:hlinkClick r:id="rId10"/>
              </a:rPr>
              <a:t>http://</a:t>
            </a:r>
            <a:r>
              <a:rPr lang="en-US" sz="1600" dirty="0" smtClean="0">
                <a:effectLst/>
                <a:hlinkClick r:id="rId10"/>
              </a:rPr>
              <a:t>msdn.microsoft.com/Project</a:t>
            </a:r>
            <a:r>
              <a:rPr lang="en-US" sz="1600" dirty="0">
                <a:effectLst/>
              </a:rPr>
              <a:t> </a:t>
            </a:r>
          </a:p>
          <a:p>
            <a:pPr lvl="1"/>
            <a:r>
              <a:rPr lang="en-US" sz="1600" dirty="0" smtClean="0">
                <a:effectLst/>
              </a:rPr>
              <a:t>Programmability </a:t>
            </a:r>
            <a:r>
              <a:rPr lang="en-US" sz="1600" dirty="0">
                <a:effectLst/>
              </a:rPr>
              <a:t>blog </a:t>
            </a:r>
            <a:r>
              <a:rPr lang="en-US" sz="1600" dirty="0">
                <a:effectLst/>
                <a:hlinkClick r:id="rId11"/>
              </a:rPr>
              <a:t>http://</a:t>
            </a:r>
            <a:r>
              <a:rPr lang="en-US" sz="1600" dirty="0" smtClean="0">
                <a:effectLst/>
                <a:hlinkClick r:id="rId11"/>
              </a:rPr>
              <a:t>blogs.msdn.com/project_programmability</a:t>
            </a:r>
            <a:r>
              <a:rPr lang="en-US" sz="1600" dirty="0">
                <a:effectLst/>
              </a:rPr>
              <a:t> </a:t>
            </a:r>
            <a:endParaRPr lang="en-US" sz="800" dirty="0">
              <a:effectLst/>
            </a:endParaRPr>
          </a:p>
          <a:p>
            <a:r>
              <a:rPr lang="en-US" sz="2000" b="1" dirty="0" smtClean="0">
                <a:effectLst/>
              </a:rPr>
              <a:t>Additional </a:t>
            </a:r>
            <a:r>
              <a:rPr lang="en-US" sz="2000" b="1" dirty="0">
                <a:effectLst/>
              </a:rPr>
              <a:t>questions? Project 2010 Forums!</a:t>
            </a:r>
          </a:p>
          <a:p>
            <a:pPr lvl="1"/>
            <a:r>
              <a:rPr lang="en-US" sz="1600" dirty="0" smtClean="0">
                <a:effectLst/>
                <a:hlinkClick r:id="rId12"/>
              </a:rPr>
              <a:t>http</a:t>
            </a:r>
            <a:r>
              <a:rPr lang="en-US" sz="1600" dirty="0">
                <a:effectLst/>
                <a:hlinkClick r:id="rId12"/>
              </a:rPr>
              <a:t>://</a:t>
            </a:r>
            <a:r>
              <a:rPr lang="en-US" sz="1600" dirty="0" smtClean="0">
                <a:effectLst/>
                <a:hlinkClick r:id="rId12"/>
              </a:rPr>
              <a:t>social.msdn.microsoft.com/Forums/en-US/category/projectserver2010,projectprofessional2010</a:t>
            </a:r>
            <a:r>
              <a:rPr lang="en-US" sz="1600" dirty="0">
                <a:effectLst/>
              </a:rPr>
              <a:t> </a:t>
            </a:r>
            <a:endParaRPr lang="en-US" sz="1600" dirty="0" smtClean="0">
              <a:effectLst/>
            </a:endParaRPr>
          </a:p>
          <a:p>
            <a:r>
              <a:rPr lang="en-US" sz="2000" b="1" dirty="0" smtClean="0">
                <a:effectLst/>
              </a:rPr>
              <a:t>SharePoint 2010</a:t>
            </a:r>
          </a:p>
          <a:p>
            <a:pPr lvl="1"/>
            <a:r>
              <a:rPr lang="en-US" sz="1600" dirty="0" smtClean="0">
                <a:effectLst/>
                <a:hlinkClick r:id="rId13"/>
              </a:rPr>
              <a:t>http</a:t>
            </a:r>
            <a:r>
              <a:rPr lang="en-US" sz="1600" dirty="0">
                <a:effectLst/>
                <a:hlinkClick r:id="rId13"/>
              </a:rPr>
              <a:t>://</a:t>
            </a:r>
            <a:r>
              <a:rPr lang="en-US" sz="1600" dirty="0" smtClean="0">
                <a:effectLst/>
                <a:hlinkClick r:id="rId13"/>
              </a:rPr>
              <a:t>sharepoint.microsoft.com</a:t>
            </a:r>
            <a:r>
              <a:rPr lang="en-US" sz="1600" dirty="0" smtClean="0">
                <a:effectLst/>
              </a:rPr>
              <a:t> </a:t>
            </a:r>
            <a:endParaRPr lang="en-US" sz="1600" dirty="0">
              <a:effectLst/>
            </a:endParaRP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ct val="90000"/>
              </a:lnSpc>
            </a:pPr>
            <a:r>
              <a:rPr lang="en-US" sz="1200" u="sng" dirty="0" smtClean="0">
                <a:gradFill>
                  <a:gsLst>
                    <a:gs pos="0">
                      <a:schemeClr val="tx1"/>
                    </a:gs>
                    <a:gs pos="86000">
                      <a:schemeClr val="tx1"/>
                    </a:gs>
                  </a:gsLst>
                  <a:lin ang="5400000" scaled="0"/>
                </a:gradFill>
              </a:rPr>
              <a:t>FORUMS</a:t>
            </a:r>
          </a:p>
          <a:p>
            <a:pPr>
              <a:lnSpc>
                <a:spcPct val="90000"/>
              </a:lnSpc>
            </a:pPr>
            <a:r>
              <a:rPr lang="en-US" sz="1200" i="1" dirty="0" smtClean="0">
                <a:gradFill>
                  <a:gsLst>
                    <a:gs pos="0">
                      <a:schemeClr val="tx1"/>
                    </a:gs>
                    <a:gs pos="86000">
                      <a:schemeClr val="tx1"/>
                    </a:gs>
                  </a:gsLst>
                  <a:lin ang="5400000" scaled="0"/>
                </a:gradFill>
              </a:rPr>
              <a:t>Project </a:t>
            </a:r>
            <a:r>
              <a:rPr lang="en-US" sz="1200" i="1" dirty="0">
                <a:gradFill>
                  <a:gsLst>
                    <a:gs pos="0">
                      <a:schemeClr val="tx1"/>
                    </a:gs>
                    <a:gs pos="86000">
                      <a:schemeClr val="tx1"/>
                    </a:gs>
                  </a:gsLst>
                  <a:lin ang="5400000" scaled="0"/>
                </a:gradFill>
              </a:rPr>
              <a:t>Professional </a:t>
            </a:r>
            <a:r>
              <a:rPr lang="en-US" sz="1200" i="1" dirty="0" smtClean="0">
                <a:gradFill>
                  <a:gsLst>
                    <a:gs pos="0">
                      <a:schemeClr val="tx1"/>
                    </a:gs>
                    <a:gs pos="86000">
                      <a:schemeClr val="tx1"/>
                    </a:gs>
                  </a:gsLst>
                  <a:lin ang="5400000" scaled="0"/>
                </a:gradFill>
              </a:rPr>
              <a:t>2010</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a:lnSpc>
                <a:spcPct val="90000"/>
              </a:lnSpc>
            </a:pPr>
            <a:r>
              <a:rPr lang="en-US" sz="1200" i="1" dirty="0">
                <a:gradFill>
                  <a:gsLst>
                    <a:gs pos="0">
                      <a:schemeClr val="tx1"/>
                    </a:gs>
                    <a:gs pos="86000">
                      <a:schemeClr val="tx1"/>
                    </a:gs>
                  </a:gsLst>
                  <a:lin ang="5400000" scaled="0"/>
                </a:gradFill>
              </a:rPr>
              <a:t>Project Server 2010 </a:t>
            </a:r>
            <a:endParaRPr lang="en-US" sz="1200" i="1" dirty="0" smtClean="0">
              <a:gradFill>
                <a:gsLst>
                  <a:gs pos="0">
                    <a:schemeClr val="tx1"/>
                  </a:gs>
                  <a:gs pos="86000">
                    <a:schemeClr val="tx1"/>
                  </a:gs>
                </a:gsLst>
                <a:lin ang="5400000" scaled="0"/>
              </a:gradFill>
            </a:endParaRP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Setup</a:t>
            </a:r>
            <a:r>
              <a:rPr lang="en-US" sz="1200" i="1" dirty="0">
                <a:gradFill>
                  <a:gsLst>
                    <a:gs pos="0">
                      <a:schemeClr val="tx1"/>
                    </a:gs>
                    <a:gs pos="86000">
                      <a:schemeClr val="tx1"/>
                    </a:gs>
                  </a:gsLst>
                  <a:lin ang="5400000" scaled="0"/>
                </a:gradFill>
              </a:rPr>
              <a:t>, Upgrade, Administration and </a:t>
            </a:r>
            <a:r>
              <a:rPr lang="en-US" sz="1200" i="1" dirty="0" smtClean="0">
                <a:gradFill>
                  <a:gsLst>
                    <a:gs pos="0">
                      <a:schemeClr val="tx1"/>
                    </a:gs>
                    <a:gs pos="86000">
                      <a:schemeClr val="tx1"/>
                    </a:gs>
                  </a:gsLst>
                  <a:lin ang="5400000" scaled="0"/>
                </a:gradFill>
              </a:rPr>
              <a:t>Operation</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Customization </a:t>
            </a:r>
            <a:r>
              <a:rPr lang="en-US" sz="1200" i="1" dirty="0">
                <a:gradFill>
                  <a:gsLst>
                    <a:gs pos="0">
                      <a:schemeClr val="tx1"/>
                    </a:gs>
                    <a:gs pos="86000">
                      <a:schemeClr val="tx1"/>
                    </a:gs>
                  </a:gsLst>
                  <a:lin ang="5400000" scaled="0"/>
                </a:gradFill>
              </a:rPr>
              <a:t>and Programming</a:t>
            </a:r>
            <a:endParaRPr lang="en-US"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70107527"/>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2009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371600" y="4406900"/>
            <a:ext cx="7772400" cy="1362075"/>
          </a:xfrm>
        </p:spPr>
        <p:txBody>
          <a:bodyPr/>
          <a:lstStyle/>
          <a:p>
            <a:r>
              <a:rPr lang="en-US" dirty="0" smtClean="0"/>
              <a:t>Introduction</a:t>
            </a:r>
            <a:endParaRPr lang="en-US" dirty="0"/>
          </a:p>
        </p:txBody>
      </p:sp>
    </p:spTree>
    <p:extLst>
      <p:ext uri="{BB962C8B-B14F-4D97-AF65-F5344CB8AC3E}">
        <p14:creationId xmlns:p14="http://schemas.microsoft.com/office/powerpoint/2010/main" val="4386248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goals and deliverables</a:t>
            </a:r>
            <a:endParaRPr lang="en-US" dirty="0"/>
          </a:p>
        </p:txBody>
      </p:sp>
      <p:sp>
        <p:nvSpPr>
          <p:cNvPr id="3" name="Text Placeholder 2"/>
          <p:cNvSpPr>
            <a:spLocks noGrp="1"/>
          </p:cNvSpPr>
          <p:nvPr>
            <p:ph type="body" sz="quarter" idx="10"/>
          </p:nvPr>
        </p:nvSpPr>
        <p:spPr>
          <a:xfrm>
            <a:off x="381000" y="1066800"/>
            <a:ext cx="8382000" cy="5780044"/>
          </a:xfrm>
        </p:spPr>
        <p:txBody>
          <a:bodyPr/>
          <a:lstStyle/>
          <a:p>
            <a:r>
              <a:rPr lang="en-US" dirty="0" smtClean="0"/>
              <a:t>Business Continuity for EPM customers</a:t>
            </a:r>
          </a:p>
          <a:p>
            <a:r>
              <a:rPr lang="en-US" dirty="0" smtClean="0"/>
              <a:t>Additionally </a:t>
            </a:r>
            <a:r>
              <a:rPr lang="en-US" dirty="0"/>
              <a:t>to Out-of-the-Box </a:t>
            </a:r>
            <a:r>
              <a:rPr lang="en-US" dirty="0" smtClean="0"/>
              <a:t>functionality:</a:t>
            </a:r>
          </a:p>
          <a:p>
            <a:pPr lvl="1"/>
            <a:r>
              <a:rPr lang="en-US" dirty="0" smtClean="0"/>
              <a:t>Comprehensive </a:t>
            </a:r>
            <a:r>
              <a:rPr lang="en-US" dirty="0" smtClean="0">
                <a:solidFill>
                  <a:srgbClr val="FFC000"/>
                </a:solidFill>
              </a:rPr>
              <a:t>readiness</a:t>
            </a:r>
            <a:r>
              <a:rPr lang="en-US" dirty="0" smtClean="0"/>
              <a:t> including:</a:t>
            </a:r>
          </a:p>
          <a:p>
            <a:pPr lvl="2"/>
            <a:r>
              <a:rPr lang="en-US" dirty="0" smtClean="0"/>
              <a:t>Detailed planning, checklists and guidance documents including interactive content</a:t>
            </a:r>
          </a:p>
          <a:p>
            <a:pPr lvl="2"/>
            <a:r>
              <a:rPr lang="en-US" dirty="0" smtClean="0"/>
              <a:t>Tools (Virtual </a:t>
            </a:r>
            <a:r>
              <a:rPr lang="en-US" dirty="0"/>
              <a:t>Migration </a:t>
            </a:r>
            <a:r>
              <a:rPr lang="en-US" dirty="0" smtClean="0"/>
              <a:t>Environments) and </a:t>
            </a:r>
            <a:r>
              <a:rPr lang="en-US" dirty="0"/>
              <a:t>Scripts where possible and </a:t>
            </a:r>
            <a:r>
              <a:rPr lang="en-US" dirty="0" smtClean="0"/>
              <a:t>applicable</a:t>
            </a:r>
          </a:p>
          <a:p>
            <a:pPr marL="855663" lvl="2" indent="0">
              <a:buNone/>
            </a:pPr>
            <a:endParaRPr lang="en-US" dirty="0" smtClean="0"/>
          </a:p>
          <a:p>
            <a:r>
              <a:rPr lang="en-US" dirty="0" smtClean="0"/>
              <a:t>One stop for all </a:t>
            </a:r>
            <a:r>
              <a:rPr lang="en-US" dirty="0" smtClean="0">
                <a:solidFill>
                  <a:srgbClr val="FFC000"/>
                </a:solidFill>
              </a:rPr>
              <a:t>Migration Center </a:t>
            </a:r>
          </a:p>
          <a:p>
            <a:pPr lvl="1"/>
            <a:r>
              <a:rPr lang="en-US" u="sng" dirty="0">
                <a:hlinkClick r:id="rId2"/>
              </a:rPr>
              <a:t>http://go.microsoft.com/?linkid=9676814</a:t>
            </a:r>
            <a:endParaRPr lang="en-US" dirty="0" smtClean="0">
              <a:solidFill>
                <a:schemeClr val="tx1"/>
              </a:solidFill>
            </a:endParaRPr>
          </a:p>
          <a:p>
            <a:pPr lvl="1"/>
            <a:r>
              <a:rPr lang="en-US" dirty="0" smtClean="0">
                <a:solidFill>
                  <a:schemeClr val="tx1"/>
                </a:solidFill>
              </a:rPr>
              <a:t>Also accessible from Project Server </a:t>
            </a:r>
            <a:r>
              <a:rPr lang="en-US" dirty="0" err="1" smtClean="0">
                <a:solidFill>
                  <a:schemeClr val="tx1"/>
                </a:solidFill>
              </a:rPr>
              <a:t>TechCenter</a:t>
            </a:r>
            <a:endParaRPr lang="en-US" dirty="0" smtClean="0">
              <a:solidFill>
                <a:schemeClr val="tx1"/>
              </a:solidFill>
            </a:endParaRPr>
          </a:p>
          <a:p>
            <a:pPr marL="460375" lvl="1" indent="0">
              <a:buNone/>
            </a:pPr>
            <a:r>
              <a:rPr lang="en-US" dirty="0" smtClean="0">
                <a:solidFill>
                  <a:srgbClr val="FFC000"/>
                </a:solidFill>
              </a:rPr>
              <a:t> </a:t>
            </a:r>
            <a:r>
              <a:rPr lang="en-US" u="sng" dirty="0">
                <a:hlinkClick r:id="rId3"/>
              </a:rPr>
              <a:t>http://</a:t>
            </a:r>
            <a:r>
              <a:rPr lang="en-US" u="sng" dirty="0" smtClean="0">
                <a:hlinkClick r:id="rId3"/>
              </a:rPr>
              <a:t>technet.microsoft.com/projectserver/</a:t>
            </a:r>
            <a:endParaRPr lang="en-US" dirty="0" smtClean="0"/>
          </a:p>
          <a:p>
            <a:pPr marL="460375" lvl="1" indent="0">
              <a:buNone/>
            </a:pPr>
            <a:endParaRPr lang="en-US" dirty="0" smtClean="0">
              <a:solidFill>
                <a:srgbClr val="FFC000"/>
              </a:solidFill>
            </a:endParaRPr>
          </a:p>
        </p:txBody>
      </p:sp>
    </p:spTree>
    <p:extLst>
      <p:ext uri="{BB962C8B-B14F-4D97-AF65-F5344CB8AC3E}">
        <p14:creationId xmlns:p14="http://schemas.microsoft.com/office/powerpoint/2010/main" val="42750819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pPr defTabSz="914363" fontAlgn="auto">
              <a:spcAft>
                <a:spcPts val="0"/>
              </a:spcAft>
              <a:defRPr/>
            </a:pPr>
            <a:r>
              <a:rPr sz="3600" dirty="0" smtClean="0"/>
              <a:t>Upgrade &amp; Migration to Project Server 2010</a:t>
            </a:r>
            <a:endParaRPr sz="2400" dirty="0">
              <a:solidFill>
                <a:srgbClr val="FFC000"/>
              </a:solidFill>
            </a:endParaRPr>
          </a:p>
        </p:txBody>
      </p:sp>
      <p:sp>
        <p:nvSpPr>
          <p:cNvPr id="3" name="Text Placeholder 2"/>
          <p:cNvSpPr>
            <a:spLocks noGrp="1"/>
          </p:cNvSpPr>
          <p:nvPr>
            <p:ph type="body" sz="quarter" idx="10"/>
          </p:nvPr>
        </p:nvSpPr>
        <p:spPr>
          <a:xfrm>
            <a:off x="228600" y="1130177"/>
            <a:ext cx="8763000" cy="4949047"/>
          </a:xfrm>
        </p:spPr>
        <p:txBody>
          <a:bodyPr/>
          <a:lstStyle/>
          <a:p>
            <a:pPr>
              <a:defRPr/>
            </a:pPr>
            <a:r>
              <a:rPr lang="en-US" sz="2400" dirty="0" smtClean="0">
                <a:solidFill>
                  <a:srgbClr val="FFC000"/>
                </a:solidFill>
              </a:rPr>
              <a:t>Project </a:t>
            </a:r>
            <a:r>
              <a:rPr lang="en-US" sz="2400" dirty="0">
                <a:solidFill>
                  <a:srgbClr val="FFC000"/>
                </a:solidFill>
              </a:rPr>
              <a:t>Server 2007 </a:t>
            </a:r>
            <a:r>
              <a:rPr lang="en-US" sz="2400" dirty="0"/>
              <a:t>to Project Server 2010</a:t>
            </a:r>
          </a:p>
          <a:p>
            <a:pPr lvl="1">
              <a:defRPr/>
            </a:pPr>
            <a:r>
              <a:rPr lang="en-US" sz="2000" dirty="0"/>
              <a:t>Out-of-the-Box </a:t>
            </a:r>
            <a:r>
              <a:rPr lang="en-US" sz="2000" dirty="0" smtClean="0"/>
              <a:t>Experience</a:t>
            </a:r>
          </a:p>
          <a:p>
            <a:pPr lvl="1">
              <a:defRPr/>
            </a:pPr>
            <a:r>
              <a:rPr lang="en-US" sz="2000" dirty="0" smtClean="0"/>
              <a:t>Any 2010 pre-release to 2010 release upgrade is </a:t>
            </a:r>
            <a:r>
              <a:rPr lang="en-US" sz="2000" b="1" dirty="0">
                <a:solidFill>
                  <a:srgbClr val="FF0000"/>
                </a:solidFill>
              </a:rPr>
              <a:t>NOT</a:t>
            </a:r>
            <a:r>
              <a:rPr lang="en-US" sz="2000" dirty="0"/>
              <a:t> </a:t>
            </a:r>
            <a:r>
              <a:rPr lang="en-US" sz="2000" dirty="0" smtClean="0"/>
              <a:t>supported</a:t>
            </a:r>
            <a:endParaRPr lang="en-US" sz="2000" dirty="0"/>
          </a:p>
          <a:p>
            <a:pPr defTabSz="914363" fontAlgn="auto">
              <a:spcAft>
                <a:spcPts val="0"/>
              </a:spcAft>
              <a:defRPr/>
            </a:pPr>
            <a:r>
              <a:rPr lang="en-US" sz="2400" dirty="0" smtClean="0">
                <a:solidFill>
                  <a:srgbClr val="FFC000"/>
                </a:solidFill>
              </a:rPr>
              <a:t>Project Server 2003 </a:t>
            </a:r>
            <a:r>
              <a:rPr lang="en-US" sz="2400" dirty="0" smtClean="0"/>
              <a:t>needs to be migrated via 2007</a:t>
            </a:r>
          </a:p>
          <a:p>
            <a:pPr lvl="1">
              <a:defRPr/>
            </a:pPr>
            <a:r>
              <a:rPr lang="en-US" sz="2000" dirty="0" smtClean="0"/>
              <a:t>2007 does not need to be in production</a:t>
            </a:r>
          </a:p>
          <a:p>
            <a:pPr lvl="1">
              <a:defRPr/>
            </a:pPr>
            <a:r>
              <a:rPr lang="en-US" sz="2000" dirty="0" smtClean="0"/>
              <a:t>We will offer “Virtual Migration Environment”</a:t>
            </a:r>
          </a:p>
          <a:p>
            <a:pPr defTabSz="914363" fontAlgn="auto">
              <a:spcAft>
                <a:spcPts val="0"/>
              </a:spcAft>
              <a:defRPr/>
            </a:pPr>
            <a:r>
              <a:rPr lang="en-US" sz="2400" dirty="0" smtClean="0">
                <a:solidFill>
                  <a:srgbClr val="FFC000"/>
                </a:solidFill>
              </a:rPr>
              <a:t>Project Portfolio Server </a:t>
            </a:r>
            <a:r>
              <a:rPr lang="en-US" sz="2400" dirty="0" smtClean="0"/>
              <a:t>migration</a:t>
            </a:r>
          </a:p>
          <a:p>
            <a:pPr lvl="1">
              <a:defRPr/>
            </a:pPr>
            <a:r>
              <a:rPr lang="en-US" sz="2000" dirty="0" smtClean="0"/>
              <a:t>Project </a:t>
            </a:r>
            <a:r>
              <a:rPr lang="en-US" sz="2000" dirty="0"/>
              <a:t>Portfolio Server (PPS) 2006 </a:t>
            </a:r>
            <a:r>
              <a:rPr lang="en-US" sz="2000" dirty="0" smtClean="0"/>
              <a:t>to 2007</a:t>
            </a:r>
            <a:endParaRPr lang="en-US" sz="2000" dirty="0"/>
          </a:p>
          <a:p>
            <a:pPr lvl="1">
              <a:defRPr/>
            </a:pPr>
            <a:r>
              <a:rPr lang="en-US" sz="2000" dirty="0"/>
              <a:t>Project Portfolio Server </a:t>
            </a:r>
            <a:r>
              <a:rPr lang="en-US" sz="2000" dirty="0" smtClean="0"/>
              <a:t> 2007 – three approaches:</a:t>
            </a:r>
          </a:p>
          <a:p>
            <a:pPr lvl="2" defTabSz="914363" fontAlgn="auto">
              <a:spcAft>
                <a:spcPts val="0"/>
              </a:spcAft>
              <a:defRPr/>
            </a:pPr>
            <a:r>
              <a:rPr lang="en-US" sz="1800" dirty="0" smtClean="0"/>
              <a:t>Migrate to Project Server 2010 feature set</a:t>
            </a:r>
          </a:p>
          <a:p>
            <a:pPr lvl="3">
              <a:defRPr/>
            </a:pPr>
            <a:r>
              <a:rPr lang="en-US" sz="1800" dirty="0"/>
              <a:t>Map, customize and develop desired functionality on Project Server 2010</a:t>
            </a:r>
          </a:p>
          <a:p>
            <a:pPr lvl="3">
              <a:defRPr/>
            </a:pPr>
            <a:r>
              <a:rPr lang="en-US" sz="1800" dirty="0" smtClean="0"/>
              <a:t>Use the gateway to transfer data</a:t>
            </a:r>
          </a:p>
          <a:p>
            <a:pPr lvl="2" defTabSz="914363" fontAlgn="auto">
              <a:spcAft>
                <a:spcPts val="0"/>
              </a:spcAft>
              <a:defRPr/>
            </a:pPr>
            <a:r>
              <a:rPr lang="en-US" sz="1800" dirty="0" smtClean="0"/>
              <a:t>Finish existing projects in PPS 2007 and start new in Project 2010</a:t>
            </a:r>
          </a:p>
          <a:p>
            <a:pPr lvl="2" defTabSz="914363" fontAlgn="auto">
              <a:spcAft>
                <a:spcPts val="0"/>
              </a:spcAft>
              <a:defRPr/>
            </a:pPr>
            <a:r>
              <a:rPr lang="en-US" sz="1800" dirty="0" smtClean="0"/>
              <a:t>Use side-by-side with Project Server 2010</a:t>
            </a:r>
          </a:p>
        </p:txBody>
      </p:sp>
    </p:spTree>
    <p:extLst>
      <p:ext uri="{BB962C8B-B14F-4D97-AF65-F5344CB8AC3E}">
        <p14:creationId xmlns:p14="http://schemas.microsoft.com/office/powerpoint/2010/main" val="1219814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839200" cy="969496"/>
          </a:xfrm>
        </p:spPr>
        <p:txBody>
          <a:bodyPr/>
          <a:lstStyle/>
          <a:p>
            <a:r>
              <a:rPr lang="en-US" sz="3800" dirty="0"/>
              <a:t>Upgrade &amp; Migration to Project Server </a:t>
            </a:r>
            <a:r>
              <a:rPr lang="en-US" sz="3800" dirty="0" smtClean="0"/>
              <a:t>2010</a:t>
            </a:r>
            <a:r>
              <a:rPr lang="en-US" sz="4000" dirty="0" smtClean="0"/>
              <a:t/>
            </a:r>
            <a:br>
              <a:rPr lang="en-US" sz="4000" dirty="0" smtClean="0"/>
            </a:br>
            <a:r>
              <a:rPr lang="en-US" sz="3200" dirty="0" smtClean="0">
                <a:solidFill>
                  <a:srgbClr val="FFC000"/>
                </a:solidFill>
              </a:rPr>
              <a:t>Visually…</a:t>
            </a:r>
            <a:endParaRPr lang="en-US" sz="3200" dirty="0">
              <a:solidFill>
                <a:srgbClr val="FFC000"/>
              </a:solidFill>
            </a:endParaRPr>
          </a:p>
        </p:txBody>
      </p:sp>
      <p:graphicFrame>
        <p:nvGraphicFramePr>
          <p:cNvPr id="7" name="Diagram 6"/>
          <p:cNvGraphicFramePr/>
          <p:nvPr>
            <p:extLst>
              <p:ext uri="{D42A27DB-BD31-4B8C-83A1-F6EECF244321}">
                <p14:modId xmlns:p14="http://schemas.microsoft.com/office/powerpoint/2010/main" val="1441192573"/>
              </p:ext>
            </p:extLst>
          </p:nvPr>
        </p:nvGraphicFramePr>
        <p:xfrm>
          <a:off x="304800" y="1219200"/>
          <a:ext cx="86106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133600" y="1981200"/>
            <a:ext cx="1676400" cy="553998"/>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Data Migration</a:t>
            </a:r>
          </a:p>
        </p:txBody>
      </p:sp>
      <p:sp>
        <p:nvSpPr>
          <p:cNvPr id="9" name="TextBox 8"/>
          <p:cNvSpPr txBox="1"/>
          <p:nvPr/>
        </p:nvSpPr>
        <p:spPr>
          <a:xfrm>
            <a:off x="5715000" y="2133600"/>
            <a:ext cx="1676400" cy="276999"/>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Upgrade</a:t>
            </a:r>
          </a:p>
        </p:txBody>
      </p:sp>
    </p:spTree>
    <p:extLst>
      <p:ext uri="{BB962C8B-B14F-4D97-AF65-F5344CB8AC3E}">
        <p14:creationId xmlns:p14="http://schemas.microsoft.com/office/powerpoint/2010/main" val="20571937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839200" cy="969496"/>
          </a:xfrm>
        </p:spPr>
        <p:txBody>
          <a:bodyPr/>
          <a:lstStyle/>
          <a:p>
            <a:r>
              <a:rPr lang="en-US" sz="3800" dirty="0"/>
              <a:t>Upgrade &amp; Migration to Project Server </a:t>
            </a:r>
            <a:r>
              <a:rPr lang="en-US" sz="3800" dirty="0" smtClean="0"/>
              <a:t>2010</a:t>
            </a:r>
            <a:r>
              <a:rPr lang="en-US" sz="4000" dirty="0" smtClean="0"/>
              <a:t/>
            </a:r>
            <a:br>
              <a:rPr lang="en-US" sz="4000" dirty="0" smtClean="0"/>
            </a:br>
            <a:r>
              <a:rPr lang="en-US" sz="3200" dirty="0" smtClean="0">
                <a:solidFill>
                  <a:srgbClr val="FFC000"/>
                </a:solidFill>
              </a:rPr>
              <a:t>Visually…</a:t>
            </a:r>
            <a:endParaRPr lang="en-US" sz="3200" dirty="0">
              <a:solidFill>
                <a:srgbClr val="FFC000"/>
              </a:solidFill>
            </a:endParaRPr>
          </a:p>
        </p:txBody>
      </p:sp>
      <p:graphicFrame>
        <p:nvGraphicFramePr>
          <p:cNvPr id="7" name="Diagram 6"/>
          <p:cNvGraphicFramePr/>
          <p:nvPr>
            <p:extLst>
              <p:ext uri="{D42A27DB-BD31-4B8C-83A1-F6EECF244321}">
                <p14:modId xmlns:p14="http://schemas.microsoft.com/office/powerpoint/2010/main" val="670832536"/>
              </p:ext>
            </p:extLst>
          </p:nvPr>
        </p:nvGraphicFramePr>
        <p:xfrm>
          <a:off x="304800" y="1219200"/>
          <a:ext cx="86106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133600" y="1981200"/>
            <a:ext cx="1676400" cy="553998"/>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Data Migration</a:t>
            </a:r>
          </a:p>
        </p:txBody>
      </p:sp>
      <p:sp>
        <p:nvSpPr>
          <p:cNvPr id="9" name="TextBox 8"/>
          <p:cNvSpPr txBox="1"/>
          <p:nvPr/>
        </p:nvSpPr>
        <p:spPr>
          <a:xfrm>
            <a:off x="5715000" y="2133600"/>
            <a:ext cx="1676400" cy="276999"/>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Upgrade</a:t>
            </a:r>
          </a:p>
        </p:txBody>
      </p:sp>
      <p:graphicFrame>
        <p:nvGraphicFramePr>
          <p:cNvPr id="10" name="Diagram 9"/>
          <p:cNvGraphicFramePr/>
          <p:nvPr>
            <p:extLst>
              <p:ext uri="{D42A27DB-BD31-4B8C-83A1-F6EECF244321}">
                <p14:modId xmlns:p14="http://schemas.microsoft.com/office/powerpoint/2010/main" val="3923838627"/>
              </p:ext>
            </p:extLst>
          </p:nvPr>
        </p:nvGraphicFramePr>
        <p:xfrm>
          <a:off x="609600" y="4191000"/>
          <a:ext cx="4953000" cy="2057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p:cNvSpPr txBox="1"/>
          <p:nvPr/>
        </p:nvSpPr>
        <p:spPr>
          <a:xfrm>
            <a:off x="2209800" y="5105400"/>
            <a:ext cx="1676400" cy="276999"/>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Upgrade</a:t>
            </a:r>
          </a:p>
        </p:txBody>
      </p:sp>
      <p:grpSp>
        <p:nvGrpSpPr>
          <p:cNvPr id="3" name="Group 2"/>
          <p:cNvGrpSpPr/>
          <p:nvPr/>
        </p:nvGrpSpPr>
        <p:grpSpPr>
          <a:xfrm>
            <a:off x="5626473" y="3643529"/>
            <a:ext cx="2239983" cy="945372"/>
            <a:chOff x="5626473" y="3643529"/>
            <a:chExt cx="2239983" cy="945372"/>
          </a:xfrm>
        </p:grpSpPr>
        <p:grpSp>
          <p:nvGrpSpPr>
            <p:cNvPr id="15" name="Group 14"/>
            <p:cNvGrpSpPr/>
            <p:nvPr/>
          </p:nvGrpSpPr>
          <p:grpSpPr>
            <a:xfrm rot="19715480">
              <a:off x="5649027" y="3643529"/>
              <a:ext cx="2217429" cy="945372"/>
              <a:chOff x="2270205" y="772894"/>
              <a:chExt cx="437344" cy="511610"/>
            </a:xfrm>
            <a:scene3d>
              <a:camera prst="orthographicFront"/>
              <a:lightRig rig="flat" dir="t"/>
            </a:scene3d>
          </p:grpSpPr>
          <p:sp>
            <p:nvSpPr>
              <p:cNvPr id="16" name="Right Arrow 15"/>
              <p:cNvSpPr/>
              <p:nvPr/>
            </p:nvSpPr>
            <p:spPr>
              <a:xfrm>
                <a:off x="2270205" y="772894"/>
                <a:ext cx="437344" cy="511610"/>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17" name="Right Arrow 4"/>
              <p:cNvSpPr/>
              <p:nvPr/>
            </p:nvSpPr>
            <p:spPr>
              <a:xfrm>
                <a:off x="2270205" y="875216"/>
                <a:ext cx="306141" cy="30696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sp>
          <p:nvSpPr>
            <p:cNvPr id="21" name="TextBox 20"/>
            <p:cNvSpPr txBox="1"/>
            <p:nvPr/>
          </p:nvSpPr>
          <p:spPr>
            <a:xfrm rot="19567281">
              <a:off x="5626473" y="3929414"/>
              <a:ext cx="1964146" cy="553998"/>
            </a:xfrm>
            <a:prstGeom prst="rect">
              <a:avLst/>
            </a:prstGeom>
            <a:noFill/>
          </p:spPr>
          <p:style>
            <a:lnRef idx="0">
              <a:schemeClr val="accent1"/>
            </a:lnRef>
            <a:fillRef idx="3">
              <a:schemeClr val="accent1"/>
            </a:fillRef>
            <a:effectRef idx="3">
              <a:schemeClr val="accent1"/>
            </a:effectRef>
            <a:fontRef idx="minor">
              <a:schemeClr val="lt1"/>
            </a:fontRef>
          </p:style>
          <p:txBody>
            <a:bodyPr wrap="square" lIns="0" tIns="0" rIns="0" bIns="0" rtlCol="0">
              <a:spAutoFit/>
            </a:bodyPr>
            <a:lstStyle/>
            <a:p>
              <a:pPr algn="ctr">
                <a:lnSpc>
                  <a:spcPct val="90000"/>
                </a:lnSpc>
              </a:pPr>
              <a:r>
                <a:rPr lang="en-US" sz="2000" b="1" dirty="0" smtClean="0">
                  <a:solidFill>
                    <a:schemeClr val="bg1"/>
                  </a:solidFill>
                </a:rPr>
                <a:t>Process and data migration </a:t>
              </a:r>
            </a:p>
          </p:txBody>
        </p:sp>
      </p:grpSp>
    </p:spTree>
    <p:extLst>
      <p:ext uri="{BB962C8B-B14F-4D97-AF65-F5344CB8AC3E}">
        <p14:creationId xmlns:p14="http://schemas.microsoft.com/office/powerpoint/2010/main" val="426125874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839200" cy="969496"/>
          </a:xfrm>
        </p:spPr>
        <p:txBody>
          <a:bodyPr/>
          <a:lstStyle/>
          <a:p>
            <a:r>
              <a:rPr lang="en-US" sz="3800" dirty="0"/>
              <a:t>Upgrade &amp; Migration to Project Server </a:t>
            </a:r>
            <a:r>
              <a:rPr lang="en-US" sz="3800" dirty="0" smtClean="0"/>
              <a:t>2010</a:t>
            </a:r>
            <a:r>
              <a:rPr lang="en-US" sz="4000" dirty="0" smtClean="0"/>
              <a:t/>
            </a:r>
            <a:br>
              <a:rPr lang="en-US" sz="4000" dirty="0" smtClean="0"/>
            </a:br>
            <a:r>
              <a:rPr lang="en-US" sz="3200" dirty="0" smtClean="0">
                <a:solidFill>
                  <a:srgbClr val="FFC000"/>
                </a:solidFill>
              </a:rPr>
              <a:t>Visually…</a:t>
            </a:r>
            <a:endParaRPr lang="en-US" sz="3200" dirty="0">
              <a:solidFill>
                <a:srgbClr val="FFC000"/>
              </a:solidFill>
            </a:endParaRPr>
          </a:p>
        </p:txBody>
      </p:sp>
      <p:graphicFrame>
        <p:nvGraphicFramePr>
          <p:cNvPr id="7" name="Diagram 6"/>
          <p:cNvGraphicFramePr/>
          <p:nvPr>
            <p:extLst>
              <p:ext uri="{D42A27DB-BD31-4B8C-83A1-F6EECF244321}">
                <p14:modId xmlns:p14="http://schemas.microsoft.com/office/powerpoint/2010/main" val="2544815590"/>
              </p:ext>
            </p:extLst>
          </p:nvPr>
        </p:nvGraphicFramePr>
        <p:xfrm>
          <a:off x="304800" y="1219200"/>
          <a:ext cx="86106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2133600" y="1981200"/>
            <a:ext cx="1676400" cy="553998"/>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Data Migration</a:t>
            </a:r>
          </a:p>
        </p:txBody>
      </p:sp>
      <p:sp>
        <p:nvSpPr>
          <p:cNvPr id="9" name="TextBox 8"/>
          <p:cNvSpPr txBox="1"/>
          <p:nvPr/>
        </p:nvSpPr>
        <p:spPr>
          <a:xfrm>
            <a:off x="5715000" y="2133600"/>
            <a:ext cx="1676400" cy="276999"/>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Upgrade</a:t>
            </a:r>
          </a:p>
        </p:txBody>
      </p:sp>
      <p:graphicFrame>
        <p:nvGraphicFramePr>
          <p:cNvPr id="10" name="Diagram 9"/>
          <p:cNvGraphicFramePr/>
          <p:nvPr>
            <p:extLst>
              <p:ext uri="{D42A27DB-BD31-4B8C-83A1-F6EECF244321}">
                <p14:modId xmlns:p14="http://schemas.microsoft.com/office/powerpoint/2010/main" val="3194557100"/>
              </p:ext>
            </p:extLst>
          </p:nvPr>
        </p:nvGraphicFramePr>
        <p:xfrm>
          <a:off x="609600" y="4191000"/>
          <a:ext cx="4953000" cy="2057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p:cNvSpPr txBox="1"/>
          <p:nvPr/>
        </p:nvSpPr>
        <p:spPr>
          <a:xfrm>
            <a:off x="2209800" y="5105400"/>
            <a:ext cx="1676400" cy="276999"/>
          </a:xfrm>
          <a:prstGeom prst="rect">
            <a:avLst/>
          </a:prstGeom>
          <a:noFill/>
        </p:spPr>
        <p:txBody>
          <a:bodyPr wrap="square" lIns="0" tIns="0" rIns="0" bIns="0" rtlCol="0">
            <a:spAutoFit/>
          </a:bodyPr>
          <a:lstStyle/>
          <a:p>
            <a:pPr algn="ctr">
              <a:lnSpc>
                <a:spcPct val="90000"/>
              </a:lnSpc>
            </a:pPr>
            <a:r>
              <a:rPr lang="en-US" sz="2000" b="1" dirty="0" smtClean="0">
                <a:solidFill>
                  <a:schemeClr val="bg1"/>
                </a:solidFill>
              </a:rPr>
              <a:t>Upgrade</a:t>
            </a:r>
          </a:p>
        </p:txBody>
      </p:sp>
      <p:grpSp>
        <p:nvGrpSpPr>
          <p:cNvPr id="12" name="Group 11"/>
          <p:cNvGrpSpPr/>
          <p:nvPr/>
        </p:nvGrpSpPr>
        <p:grpSpPr>
          <a:xfrm>
            <a:off x="7162800" y="4953000"/>
            <a:ext cx="1681943" cy="1237766"/>
            <a:chOff x="967" y="409816"/>
            <a:chExt cx="2062943" cy="1237766"/>
          </a:xfrm>
          <a:scene3d>
            <a:camera prst="orthographicFront">
              <a:rot lat="0" lon="0" rev="0"/>
            </a:camera>
            <a:lightRig rig="contrasting" dir="t">
              <a:rot lat="0" lon="0" rev="7800000"/>
            </a:lightRig>
          </a:scene3d>
        </p:grpSpPr>
        <p:sp>
          <p:nvSpPr>
            <p:cNvPr id="13" name="Rounded Rectangle 12"/>
            <p:cNvSpPr/>
            <p:nvPr/>
          </p:nvSpPr>
          <p:spPr>
            <a:xfrm>
              <a:off x="967" y="409816"/>
              <a:ext cx="2062943" cy="1237766"/>
            </a:xfrm>
            <a:prstGeom prst="roundRect">
              <a:avLst>
                <a:gd name="adj" fmla="val 10000"/>
              </a:avLst>
            </a:prstGeom>
            <a:ln>
              <a:noFill/>
            </a:ln>
            <a:effectLst/>
            <a:scene3d>
              <a:camera prst="orthographicFront" fov="0">
                <a:rot lat="0" lon="0" rev="0"/>
              </a:camera>
              <a:lightRig rig="soft" dir="tl">
                <a:rot lat="0" lon="0" rev="20000000"/>
              </a:lightRig>
            </a:scene3d>
            <a:sp3d>
              <a:bevelT w="139700" h="139700"/>
            </a:sp3d>
          </p:spPr>
          <p:style>
            <a:lnRef idx="0">
              <a:schemeClr val="accent3"/>
            </a:lnRef>
            <a:fillRef idx="3">
              <a:schemeClr val="accent3"/>
            </a:fillRef>
            <a:effectRef idx="3">
              <a:schemeClr val="accent3"/>
            </a:effectRef>
            <a:fontRef idx="minor">
              <a:schemeClr val="lt1"/>
            </a:fontRef>
          </p:style>
        </p:sp>
        <p:sp>
          <p:nvSpPr>
            <p:cNvPr id="14" name="Rounded Rectangle 4"/>
            <p:cNvSpPr/>
            <p:nvPr/>
          </p:nvSpPr>
          <p:spPr>
            <a:xfrm>
              <a:off x="37220" y="446069"/>
              <a:ext cx="1990437" cy="1165260"/>
            </a:xfrm>
            <a:prstGeom prst="rect">
              <a:avLst/>
            </a:prstGeom>
            <a:ln>
              <a:noFill/>
            </a:ln>
            <a:effectLst/>
            <a:scene3d>
              <a:camera prst="orthographicFront" fov="0">
                <a:rot lat="0" lon="0" rev="0"/>
              </a:camera>
              <a:lightRig rig="soft" dir="tl">
                <a:rot lat="0" lon="0" rev="20000000"/>
              </a:lightRig>
            </a:scene3d>
            <a:sp3d>
              <a:bevelT w="139700" h="139700"/>
            </a:sp3d>
          </p:spPr>
          <p:style>
            <a:lnRef idx="0">
              <a:schemeClr val="accent3"/>
            </a:lnRef>
            <a:fillRef idx="3">
              <a:schemeClr val="accent3"/>
            </a:fillRef>
            <a:effectRef idx="3">
              <a:schemeClr val="accent3"/>
            </a:effectRef>
            <a:fontRef idx="minor">
              <a:schemeClr val="lt1"/>
            </a:fontRef>
          </p:style>
          <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Project Portfolio Server 2007</a:t>
              </a:r>
              <a:endParaRPr lang="en-US" sz="2100" kern="1200" dirty="0"/>
            </a:p>
          </p:txBody>
        </p:sp>
      </p:grpSp>
      <p:grpSp>
        <p:nvGrpSpPr>
          <p:cNvPr id="18" name="Group 17"/>
          <p:cNvGrpSpPr/>
          <p:nvPr/>
        </p:nvGrpSpPr>
        <p:grpSpPr>
          <a:xfrm rot="1485836">
            <a:off x="5842615" y="5335763"/>
            <a:ext cx="1212212" cy="511610"/>
            <a:chOff x="2270205" y="772894"/>
            <a:chExt cx="437344" cy="511610"/>
          </a:xfrm>
          <a:scene3d>
            <a:camera prst="orthographicFront"/>
            <a:lightRig rig="flat" dir="t"/>
          </a:scene3d>
        </p:grpSpPr>
        <p:sp>
          <p:nvSpPr>
            <p:cNvPr id="19" name="Right Arrow 18"/>
            <p:cNvSpPr/>
            <p:nvPr/>
          </p:nvSpPr>
          <p:spPr>
            <a:xfrm>
              <a:off x="2270205" y="772894"/>
              <a:ext cx="437344" cy="511610"/>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20" name="Right Arrow 4"/>
            <p:cNvSpPr/>
            <p:nvPr/>
          </p:nvSpPr>
          <p:spPr>
            <a:xfrm>
              <a:off x="2270205" y="875216"/>
              <a:ext cx="306141" cy="306966"/>
            </a:xfrm>
            <a:prstGeom prst="rect">
              <a:avLst/>
            </a:prstGeom>
          </p:spPr>
          <p:style>
            <a:lnRef idx="0">
              <a:schemeClr val="accent1"/>
            </a:lnRef>
            <a:fillRef idx="3">
              <a:schemeClr val="accent1"/>
            </a:fillRef>
            <a:effectRef idx="3">
              <a:schemeClr val="accent1"/>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grpSp>
        <p:nvGrpSpPr>
          <p:cNvPr id="3" name="Group 2"/>
          <p:cNvGrpSpPr/>
          <p:nvPr/>
        </p:nvGrpSpPr>
        <p:grpSpPr>
          <a:xfrm>
            <a:off x="5626473" y="3643529"/>
            <a:ext cx="2239983" cy="945372"/>
            <a:chOff x="5626473" y="3643529"/>
            <a:chExt cx="2239983" cy="945372"/>
          </a:xfrm>
        </p:grpSpPr>
        <p:grpSp>
          <p:nvGrpSpPr>
            <p:cNvPr id="15" name="Group 14"/>
            <p:cNvGrpSpPr/>
            <p:nvPr/>
          </p:nvGrpSpPr>
          <p:grpSpPr>
            <a:xfrm rot="19715480">
              <a:off x="5649027" y="3643529"/>
              <a:ext cx="2217429" cy="945372"/>
              <a:chOff x="2270205" y="772894"/>
              <a:chExt cx="437344" cy="511610"/>
            </a:xfrm>
            <a:scene3d>
              <a:camera prst="orthographicFront"/>
              <a:lightRig rig="flat" dir="t"/>
            </a:scene3d>
          </p:grpSpPr>
          <p:sp>
            <p:nvSpPr>
              <p:cNvPr id="16" name="Right Arrow 15"/>
              <p:cNvSpPr/>
              <p:nvPr/>
            </p:nvSpPr>
            <p:spPr>
              <a:xfrm>
                <a:off x="2270205" y="772894"/>
                <a:ext cx="437344" cy="511610"/>
              </a:xfrm>
              <a:prstGeom prst="rightArrow">
                <a:avLst>
                  <a:gd name="adj1" fmla="val 60000"/>
                  <a:gd name="adj2" fmla="val 50000"/>
                </a:avLst>
              </a:prstGeom>
            </p:spPr>
            <p:style>
              <a:lnRef idx="0">
                <a:schemeClr val="accent1"/>
              </a:lnRef>
              <a:fillRef idx="3">
                <a:schemeClr val="accent1"/>
              </a:fillRef>
              <a:effectRef idx="3">
                <a:schemeClr val="accent1"/>
              </a:effectRef>
              <a:fontRef idx="minor">
                <a:schemeClr val="lt1"/>
              </a:fontRef>
            </p:style>
          </p:sp>
          <p:sp>
            <p:nvSpPr>
              <p:cNvPr id="17" name="Right Arrow 4"/>
              <p:cNvSpPr/>
              <p:nvPr/>
            </p:nvSpPr>
            <p:spPr>
              <a:xfrm>
                <a:off x="2270205" y="875216"/>
                <a:ext cx="306141" cy="30696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p:txBody>
          </p:sp>
        </p:grpSp>
        <p:sp>
          <p:nvSpPr>
            <p:cNvPr id="21" name="TextBox 20"/>
            <p:cNvSpPr txBox="1"/>
            <p:nvPr/>
          </p:nvSpPr>
          <p:spPr>
            <a:xfrm rot="19567281">
              <a:off x="5626473" y="3929414"/>
              <a:ext cx="1964146" cy="553998"/>
            </a:xfrm>
            <a:prstGeom prst="rect">
              <a:avLst/>
            </a:prstGeom>
            <a:noFill/>
          </p:spPr>
          <p:style>
            <a:lnRef idx="0">
              <a:schemeClr val="accent1"/>
            </a:lnRef>
            <a:fillRef idx="3">
              <a:schemeClr val="accent1"/>
            </a:fillRef>
            <a:effectRef idx="3">
              <a:schemeClr val="accent1"/>
            </a:effectRef>
            <a:fontRef idx="minor">
              <a:schemeClr val="lt1"/>
            </a:fontRef>
          </p:style>
          <p:txBody>
            <a:bodyPr wrap="square" lIns="0" tIns="0" rIns="0" bIns="0" rtlCol="0">
              <a:spAutoFit/>
            </a:bodyPr>
            <a:lstStyle/>
            <a:p>
              <a:pPr algn="ctr">
                <a:lnSpc>
                  <a:spcPct val="90000"/>
                </a:lnSpc>
              </a:pPr>
              <a:r>
                <a:rPr lang="en-US" sz="2000" b="1" dirty="0" smtClean="0">
                  <a:solidFill>
                    <a:schemeClr val="bg1"/>
                  </a:solidFill>
                </a:rPr>
                <a:t>Process and data migration </a:t>
              </a:r>
            </a:p>
          </p:txBody>
        </p:sp>
      </p:grpSp>
      <p:sp>
        <p:nvSpPr>
          <p:cNvPr id="6" name="Oval 5"/>
          <p:cNvSpPr/>
          <p:nvPr/>
        </p:nvSpPr>
        <p:spPr bwMode="auto">
          <a:xfrm>
            <a:off x="7696198" y="3276600"/>
            <a:ext cx="1283393" cy="182083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smtClean="0">
                <a:solidFill>
                  <a:schemeClr val="bg1"/>
                </a:solidFill>
              </a:rPr>
              <a:t>Gateway</a:t>
            </a:r>
          </a:p>
        </p:txBody>
      </p:sp>
    </p:spTree>
    <p:extLst>
      <p:ext uri="{BB962C8B-B14F-4D97-AF65-F5344CB8AC3E}">
        <p14:creationId xmlns:p14="http://schemas.microsoft.com/office/powerpoint/2010/main" val="6998616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Url xmlns="b37bd352-beaf-4c97-8b80-f7f4c01a9729">
      <Url>http://office/14/teams/project/feedback/_layouts/DocIdRedir.aspx?ID=CS6VPA66YUCU-275-94</Url>
      <Description>CS6VPA66YUCU-275-94</Description>
    </_dlc_DocIdUrl>
    <_dlc_DocId xmlns="b37bd352-beaf-4c97-8b80-f7f4c01a9729">CS6VPA66YUCU-275-94</_dlc_DocId>
  </documentManagement>
</p:properties>
</file>

<file path=customXml/itemProps1.xml><?xml version="1.0" encoding="utf-8"?>
<ds:datastoreItem xmlns:ds="http://schemas.openxmlformats.org/officeDocument/2006/customXml" ds:itemID="{A888170F-517F-43C3-AC7F-A1F3B8A6F1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E61DD8-A24A-4CC5-9CAC-4443242E6FB2}">
  <ds:schemaRefs>
    <ds:schemaRef ds:uri="http://schemas.microsoft.com/sharepoint/events"/>
  </ds:schemaRefs>
</ds:datastoreItem>
</file>

<file path=customXml/itemProps3.xml><?xml version="1.0" encoding="utf-8"?>
<ds:datastoreItem xmlns:ds="http://schemas.openxmlformats.org/officeDocument/2006/customXml" ds:itemID="{9C93900B-EB6E-4736-A442-17D38BFC4018}">
  <ds:schemaRefs>
    <ds:schemaRef ds:uri="http://schemas.microsoft.com/sharepoint/v3/contenttype/forms"/>
  </ds:schemaRefs>
</ds:datastoreItem>
</file>

<file path=customXml/itemProps4.xml><?xml version="1.0" encoding="utf-8"?>
<ds:datastoreItem xmlns:ds="http://schemas.openxmlformats.org/officeDocument/2006/customXml" ds:itemID="{9368C5FF-829A-4EBD-9498-A1300B3A6DD9}">
  <ds:schemaRefs>
    <ds:schemaRef ds:uri="http://purl.org/dc/elements/1.1/"/>
    <ds:schemaRef ds:uri="b37bd352-beaf-4c97-8b80-f7f4c01a9729"/>
    <ds:schemaRef ds:uri="http://schemas.microsoft.com/office/2006/documentManagement/types"/>
    <ds:schemaRef ds:uri="http://schemas.microsoft.com/office/2006/metadata/properties"/>
    <ds:schemaRef ds:uri="http://purl.org/dc/dcmitype/"/>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2092</Words>
  <Application>Microsoft Office PowerPoint</Application>
  <PresentationFormat>On-screen Show (4:3)</PresentationFormat>
  <Paragraphs>351</Paragraphs>
  <Slides>39</Slides>
  <Notes>14</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Project 2010 Ignite Template</vt:lpstr>
      <vt:lpstr>White with Consolas font for code slides</vt:lpstr>
      <vt:lpstr>PowerPoint Presentation</vt:lpstr>
      <vt:lpstr>Upgrade and Migration</vt:lpstr>
      <vt:lpstr>Agenda</vt:lpstr>
      <vt:lpstr>Introduction</vt:lpstr>
      <vt:lpstr>Overall goals and deliverables</vt:lpstr>
      <vt:lpstr>Upgrade &amp; Migration to Project Server 2010</vt:lpstr>
      <vt:lpstr>Upgrade &amp; Migration to Project Server 2010 Visually…</vt:lpstr>
      <vt:lpstr>Upgrade &amp; Migration to Project Server 2010 Visually…</vt:lpstr>
      <vt:lpstr>Upgrade &amp; Migration to Project Server 2010 Visually…</vt:lpstr>
      <vt:lpstr>Migrating from Project 2007</vt:lpstr>
      <vt:lpstr>Upgrade – Out of the Box Experience</vt:lpstr>
      <vt:lpstr>In-Place Upgrade – key steps</vt:lpstr>
      <vt:lpstr>Database Attach</vt:lpstr>
      <vt:lpstr>Database Attach</vt:lpstr>
      <vt:lpstr>Database Attach</vt:lpstr>
      <vt:lpstr>Related Resources</vt:lpstr>
      <vt:lpstr>PowerPoint Presentation</vt:lpstr>
      <vt:lpstr>Backwards Compatibility Mode Implication to “2010” functionality</vt:lpstr>
      <vt:lpstr>Backwards Compatibility Mode Turning on</vt:lpstr>
      <vt:lpstr>PowerPoint Presentation</vt:lpstr>
      <vt:lpstr>Related Resources</vt:lpstr>
      <vt:lpstr>Project Server and Professional Version Compatibility matrix</vt:lpstr>
      <vt:lpstr>Project Standard and Professional New version of binary File Format</vt:lpstr>
      <vt:lpstr>Project Standard and Professional Activation</vt:lpstr>
      <vt:lpstr>Project Standard and Professional Activation – related resources</vt:lpstr>
      <vt:lpstr>Summary</vt:lpstr>
      <vt:lpstr>Migrating from Project 2003</vt:lpstr>
      <vt:lpstr>Project 2003 migration Situation</vt:lpstr>
      <vt:lpstr>Project 2003 migration Significant Architectural changes</vt:lpstr>
      <vt:lpstr>Virtual Migration Environment</vt:lpstr>
      <vt:lpstr>Items That Won’t Migrate</vt:lpstr>
      <vt:lpstr>Project 2003 migration Summary</vt:lpstr>
      <vt:lpstr>Upgrade to Project 2010 Custom code and reports</vt:lpstr>
      <vt:lpstr>PowerPoint Presentation</vt:lpstr>
      <vt:lpstr>Migrating to Project Server 2010 from Project Portfolio Server</vt:lpstr>
      <vt:lpstr>Project Server 2010 Benefits</vt:lpstr>
      <vt:lpstr>Summary</vt:lpstr>
      <vt:lpstr>                          - 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2010 - Upgrade and Migration</dc:title>
  <dc:creator/>
  <cp:keywords>Microsoft Project 2010</cp:keywords>
  <cp:lastModifiedBy/>
  <cp:revision>1</cp:revision>
  <dcterms:created xsi:type="dcterms:W3CDTF">2009-08-17T02:38:25Z</dcterms:created>
  <dcterms:modified xsi:type="dcterms:W3CDTF">2010-04-28T21:05:21Z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ies>
</file>